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0"/>
  </p:notesMasterIdLst>
  <p:handoutMasterIdLst>
    <p:handoutMasterId r:id="rId41"/>
  </p:handoutMasterIdLst>
  <p:sldIdLst>
    <p:sldId id="1041" r:id="rId2"/>
    <p:sldId id="1044" r:id="rId3"/>
    <p:sldId id="1045" r:id="rId4"/>
    <p:sldId id="1046" r:id="rId5"/>
    <p:sldId id="1047" r:id="rId6"/>
    <p:sldId id="1085" r:id="rId7"/>
    <p:sldId id="1086" r:id="rId8"/>
    <p:sldId id="1087" r:id="rId9"/>
    <p:sldId id="1088" r:id="rId10"/>
    <p:sldId id="1050" r:id="rId11"/>
    <p:sldId id="1051" r:id="rId12"/>
    <p:sldId id="1052" r:id="rId13"/>
    <p:sldId id="1054" r:id="rId14"/>
    <p:sldId id="1055" r:id="rId15"/>
    <p:sldId id="1056" r:id="rId16"/>
    <p:sldId id="1057" r:id="rId17"/>
    <p:sldId id="1058" r:id="rId18"/>
    <p:sldId id="1059" r:id="rId19"/>
    <p:sldId id="1060" r:id="rId20"/>
    <p:sldId id="1061" r:id="rId21"/>
    <p:sldId id="1062" r:id="rId22"/>
    <p:sldId id="1063" r:id="rId23"/>
    <p:sldId id="1064" r:id="rId24"/>
    <p:sldId id="1065" r:id="rId25"/>
    <p:sldId id="1066" r:id="rId26"/>
    <p:sldId id="1067" r:id="rId27"/>
    <p:sldId id="1068" r:id="rId28"/>
    <p:sldId id="1069" r:id="rId29"/>
    <p:sldId id="1070" r:id="rId30"/>
    <p:sldId id="1074" r:id="rId31"/>
    <p:sldId id="1075" r:id="rId32"/>
    <p:sldId id="1076" r:id="rId33"/>
    <p:sldId id="1077" r:id="rId34"/>
    <p:sldId id="1078" r:id="rId35"/>
    <p:sldId id="1079" r:id="rId36"/>
    <p:sldId id="1080" r:id="rId37"/>
    <p:sldId id="1082" r:id="rId38"/>
    <p:sldId id="1084" r:id="rId3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3" clrIdx="0">
    <p:extLst>
      <p:ext uri="{19B8F6BF-5375-455C-9EA6-DF929625EA0E}">
        <p15:presenceInfo xmlns:p15="http://schemas.microsoft.com/office/powerpoint/2012/main" userId="James Tam" providerId="None"/>
      </p:ext>
    </p:extLst>
  </p:cmAuthor>
  <p:cmAuthor id="2" name="James Tam" initials="JT [2]" lastIdx="1" clrIdx="1">
    <p:extLst>
      <p:ext uri="{19B8F6BF-5375-455C-9EA6-DF929625EA0E}">
        <p15:presenceInfo xmlns:p15="http://schemas.microsoft.com/office/powerpoint/2012/main" userId="b79815ee8932e92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CC"/>
    <a:srgbClr val="0066FF"/>
    <a:srgbClr val="FFFFFF"/>
    <a:srgbClr val="FCD5B5"/>
    <a:srgbClr val="808000"/>
    <a:srgbClr val="66FFCC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3757" autoAdjust="0"/>
  </p:normalViewPr>
  <p:slideViewPr>
    <p:cSldViewPr snapToGrid="0">
      <p:cViewPr varScale="1">
        <p:scale>
          <a:sx n="75" d="100"/>
          <a:sy n="75" d="100"/>
        </p:scale>
        <p:origin x="65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1278" y="-1254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 dirty="0" smtClean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Branching and making </a:t>
            </a:r>
            <a:r>
              <a:rPr lang="en-US" dirty="0" smtClean="0"/>
              <a:t>decisions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/>
            </a:lvl1pPr>
          </a:lstStyle>
          <a:p>
            <a:fld id="{C4BD0D69-FD40-4614-8ED8-EC203C0DDE4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911710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anose="02020603050405020304" pitchFamily="18" charset="0"/>
              </a:defRPr>
            </a:lvl1pPr>
          </a:lstStyle>
          <a:p>
            <a:fld id="{1EA6677B-2DAB-4DCC-A86A-F7F0F8DD4460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136900" y="8853488"/>
            <a:ext cx="73501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064" tIns="46123" rIns="89064" bIns="46123">
            <a:spAutoFit/>
          </a:bodyPr>
          <a:lstStyle>
            <a:lvl1pPr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200" dirty="0"/>
              <a:t>Page </a:t>
            </a:r>
            <a:fld id="{61724E73-F4A3-492F-94FF-9B4325E9C044}" type="slidenum">
              <a:rPr lang="en-US" altLang="en-US" sz="1200"/>
              <a:pPr algn="ctr">
                <a:lnSpc>
                  <a:spcPct val="90000"/>
                </a:lnSpc>
              </a:pPr>
              <a:t>‹#›</a:t>
            </a:fld>
            <a:endParaRPr lang="en-US" altLang="en-US" sz="1200" dirty="0"/>
          </a:p>
        </p:txBody>
      </p:sp>
      <p:sp>
        <p:nvSpPr>
          <p:cNvPr id="80903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29150" cy="3471862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6" tIns="47713" rIns="93836" bIns="47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495776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742950" indent="-28575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11430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6002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20574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3A03D8A0-386D-4F12-97A6-90825291D810}" type="slidenum">
              <a:rPr lang="en-US" altLang="en-US" sz="1000">
                <a:solidFill>
                  <a:srgbClr val="000000"/>
                </a:solidFill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1</a:t>
            </a:fld>
            <a:endParaRPr lang="en-US" altLang="en-US" sz="1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45586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1469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08942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15715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71615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16739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87421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17763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69108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18787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80793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1981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12612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20835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05349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21859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46816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49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49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fld id="{67EF1D64-58B5-40A0-8E81-9CE5B9F3673C}" type="slidenum">
              <a:rPr lang="en-US" altLang="en-US" sz="1000">
                <a:latin typeface="Times New Roman" panose="02020603050405020304" pitchFamily="18" charset="0"/>
              </a:rPr>
              <a:pPr>
                <a:lnSpc>
                  <a:spcPct val="100000"/>
                </a:lnSpc>
                <a:spcBef>
                  <a:spcPct val="0"/>
                </a:spcBef>
              </a:pPr>
              <a:t>32</a:t>
            </a:fld>
            <a:endParaRPr lang="en-US" altLang="en-US" sz="10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2852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2500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5188977D-516E-40B0-8955-C4FE6A1300E8}" type="slidenum">
              <a:rPr lang="en-US" altLang="en-US" sz="1000">
                <a:latin typeface="Calibri" panose="020F0502020204030204" pitchFamily="34" charset="0"/>
                <a:cs typeface="Arial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34</a:t>
            </a:fld>
            <a:endParaRPr lang="en-US" altLang="en-US" sz="10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552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03427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339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0625" y="701675"/>
            <a:ext cx="4630738" cy="3473450"/>
          </a:xfrm>
          <a:ln/>
        </p:spPr>
      </p:sp>
      <p:sp>
        <p:nvSpPr>
          <p:cNvPr id="10445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34507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06499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23768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0625" y="701675"/>
            <a:ext cx="4630738" cy="3473450"/>
          </a:xfrm>
          <a:ln/>
        </p:spPr>
      </p:sp>
      <p:sp>
        <p:nvSpPr>
          <p:cNvPr id="10957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22955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10595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25378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11619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77257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12643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4272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3800" y="703263"/>
            <a:ext cx="4630738" cy="3471862"/>
          </a:xfrm>
          <a:ln/>
        </p:spPr>
      </p:sp>
      <p:sp>
        <p:nvSpPr>
          <p:cNvPr id="113667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3634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>
              <a:ea typeface="+mn-ea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  <a:ea typeface="+mn-ea"/>
              </a:rPr>
              <a:t>James Tam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1074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4950" y="303213"/>
            <a:ext cx="2051050" cy="6173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03213"/>
            <a:ext cx="6000750" cy="6173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660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2800" y="1108075"/>
            <a:ext cx="4013200" cy="2608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2800" y="3868738"/>
            <a:ext cx="4013200" cy="26082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990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247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689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802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35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3332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44794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9520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705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303213"/>
            <a:ext cx="81661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Slide Title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5138" y="1100138"/>
            <a:ext cx="8178800" cy="536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Body Text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8164513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  <a:ea typeface="+mn-ea"/>
              </a:rPr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9" r:id="rId1"/>
    <p:sldLayoutId id="2147484689" r:id="rId2"/>
    <p:sldLayoutId id="2147484690" r:id="rId3"/>
    <p:sldLayoutId id="2147484691" r:id="rId4"/>
    <p:sldLayoutId id="2147484692" r:id="rId5"/>
    <p:sldLayoutId id="2147484693" r:id="rId6"/>
    <p:sldLayoutId id="2147484694" r:id="rId7"/>
    <p:sldLayoutId id="2147484695" r:id="rId8"/>
    <p:sldLayoutId id="2147484696" r:id="rId9"/>
    <p:sldLayoutId id="2147484697" r:id="rId10"/>
    <p:sldLayoutId id="214748469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anose="020F0502020204030204" pitchFamily="34" charset="0"/>
          <a:ea typeface="ＭＳ Ｐゴシック" charset="0"/>
          <a:cs typeface="ＭＳ Ｐゴシック" charset="0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9pPr>
    </p:titleStyle>
    <p:bodyStyle>
      <a:lvl1pPr marL="111125" indent="-111125" algn="l" rtl="0" eaLnBrk="0" fontAlgn="base" hangingPunct="0">
        <a:spcBef>
          <a:spcPct val="3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ea typeface="ＭＳ Ｐゴシック" charset="0"/>
          <a:cs typeface="ＭＳ Ｐゴシック" charset="0"/>
        </a:defRPr>
      </a:lvl1pPr>
      <a:lvl2pPr marL="346075" indent="-120650" algn="l" rtl="0" eaLnBrk="0" fontAlgn="base" hangingPunct="0">
        <a:spcBef>
          <a:spcPct val="10000"/>
        </a:spcBef>
        <a:spcAft>
          <a:spcPct val="0"/>
        </a:spcAft>
        <a:buSzPct val="100000"/>
        <a:buFont typeface="Times New Roman" panose="02020603050405020304" pitchFamily="18" charset="0"/>
        <a:buChar char="-"/>
        <a:defRPr sz="2000">
          <a:solidFill>
            <a:schemeClr val="tx1"/>
          </a:solidFill>
          <a:latin typeface="Calibri" panose="020F0502020204030204" pitchFamily="34" charset="0"/>
          <a:ea typeface="ＭＳ Ｐゴシック" charset="0"/>
        </a:defRPr>
      </a:lvl2pPr>
      <a:lvl3pPr marL="568325" indent="-107950" algn="l" rtl="0" eaLnBrk="0" fontAlgn="base" hangingPunct="0">
        <a:lnSpc>
          <a:spcPct val="90000"/>
        </a:lnSpc>
        <a:spcBef>
          <a:spcPct val="1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Calibri" panose="020F0502020204030204" pitchFamily="34" charset="0"/>
          <a:ea typeface="ＭＳ Ｐゴシック" charset="0"/>
        </a:defRPr>
      </a:lvl3pPr>
      <a:lvl4pPr marL="800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  <a:ea typeface="ＭＳ Ｐゴシック" charset="0"/>
        </a:defRPr>
      </a:lvl4pPr>
      <a:lvl5pPr marL="10287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  <a:ea typeface="ＭＳ Ｐゴシック" charset="0"/>
        </a:defRPr>
      </a:lvl5pPr>
      <a:lvl6pPr marL="14859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1943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24003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28575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rriam-webster.com/dictionary/deal%20breaker" TargetMode="External"/><Relationship Id="rId2" Type="http://schemas.openxmlformats.org/officeDocument/2006/relationships/hyperlink" Target="https://www.psychologytoday.com/us/blog/close-encounters/201510/the-top-10-relationship-deal-breaker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 smtClean="0"/>
              <a:t>Branching In Python: Part 2</a:t>
            </a:r>
            <a:endParaRPr lang="en-US" altLang="en-US" sz="3600" dirty="0" smtClean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842963" y="5815013"/>
            <a:ext cx="71008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algn="l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CA" altLang="en-US" sz="1800" baseline="30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6" name="Text Box 9"/>
          <p:cNvSpPr txBox="1">
            <a:spLocks noChangeArrowheads="1"/>
          </p:cNvSpPr>
          <p:nvPr/>
        </p:nvSpPr>
        <p:spPr bwMode="auto">
          <a:xfrm>
            <a:off x="1239838" y="3617913"/>
            <a:ext cx="6769100" cy="2678298"/>
          </a:xfrm>
          <a:prstGeom prst="rect">
            <a:avLst/>
          </a:prstGeom>
          <a:noFill/>
          <a:ln>
            <a:noFill/>
          </a:ln>
          <a:extLst/>
        </p:spPr>
        <p:txBody>
          <a:bodyPr lIns="92075" tIns="46038" rIns="92075" bIns="46038">
            <a:spAutoFit/>
          </a:bodyPr>
          <a:lstStyle>
            <a:lvl1pPr marL="114300" indent="-1143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  <a:cs typeface="Calibri" panose="020F0502020204030204" pitchFamily="34" charset="0"/>
              </a:rPr>
              <a:t>Using logic in conjunction with branching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  <a:cs typeface="Calibri" panose="020F0502020204030204" pitchFamily="34" charset="0"/>
              </a:rPr>
              <a:t>Multiple 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IFs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IF</a:t>
            </a:r>
            <a:r>
              <a:rPr lang="en-US" sz="2400" dirty="0" smtClean="0">
                <a:solidFill>
                  <a:srgbClr val="000000"/>
                </a:solidFill>
                <a:cs typeface="Calibri" panose="020F0502020204030204" pitchFamily="34" charset="0"/>
              </a:rPr>
              <a:t>-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ELIF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  <a:cs typeface="Calibri" panose="020F0502020204030204" pitchFamily="34" charset="0"/>
              </a:rPr>
              <a:t>Nested branches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  <a:cs typeface="Calibri" panose="020F0502020204030204" pitchFamily="34" charset="0"/>
              </a:rPr>
              <a:t>The 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IF</a:t>
            </a:r>
            <a:r>
              <a:rPr lang="en-US" sz="2400" dirty="0" smtClean="0">
                <a:solidFill>
                  <a:srgbClr val="000000"/>
                </a:solidFill>
                <a:cs typeface="Calibri" panose="020F0502020204030204" pitchFamily="34" charset="0"/>
              </a:rPr>
              <a:t>-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IN</a:t>
            </a:r>
            <a:r>
              <a:rPr lang="en-US" sz="2400" dirty="0" smtClean="0">
                <a:solidFill>
                  <a:srgbClr val="000000"/>
                </a:solidFill>
                <a:cs typeface="Calibri" panose="020F0502020204030204" pitchFamily="34" charset="0"/>
              </a:rPr>
              <a:t> operator</a:t>
            </a:r>
            <a:endParaRPr lang="en-US" sz="2400" dirty="0">
              <a:solidFill>
                <a:srgbClr val="000000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0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Nested</a:t>
            </a:r>
            <a:r>
              <a:rPr lang="en-US" altLang="en-US" dirty="0">
                <a:ea typeface="ＭＳ Ｐゴシック" panose="020B0600070205080204" pitchFamily="34" charset="-128"/>
              </a:rPr>
              <a:t> Decision 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Making: Flowchart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altLang="en-US" dirty="0">
                <a:ea typeface="ＭＳ Ｐゴシック" panose="020B0600070205080204" pitchFamily="34" charset="-128"/>
              </a:rPr>
              <a:t>Decision making is dependent.</a:t>
            </a:r>
          </a:p>
          <a:p>
            <a:pPr eaLnBrk="1" hangingPunct="1"/>
            <a:r>
              <a:rPr lang="en-CA" altLang="en-US" dirty="0">
                <a:ea typeface="ＭＳ Ｐゴシック" panose="020B0600070205080204" pitchFamily="34" charset="-128"/>
              </a:rPr>
              <a:t>The </a:t>
            </a:r>
            <a:r>
              <a:rPr lang="en-CA" altLang="en-US" b="1" dirty="0">
                <a:solidFill>
                  <a:srgbClr val="0066FF"/>
                </a:solidFill>
                <a:ea typeface="ＭＳ Ｐゴシック" panose="020B0600070205080204" pitchFamily="34" charset="-128"/>
              </a:rPr>
              <a:t>first decision </a:t>
            </a:r>
            <a:r>
              <a:rPr lang="en-CA" altLang="en-US" dirty="0">
                <a:ea typeface="ＭＳ Ｐゴシック" panose="020B0600070205080204" pitchFamily="34" charset="-128"/>
              </a:rPr>
              <a:t>must evaluate to true (“</a:t>
            </a:r>
            <a:r>
              <a:rPr lang="en-CA" altLang="en-US" b="1" dirty="0">
                <a:solidFill>
                  <a:srgbClr val="0066FF"/>
                </a:solidFill>
                <a:ea typeface="ＭＳ Ｐゴシック" panose="020B0600070205080204" pitchFamily="34" charset="-128"/>
              </a:rPr>
              <a:t>gate keeper</a:t>
            </a:r>
            <a:r>
              <a:rPr lang="en-CA" altLang="en-US" dirty="0">
                <a:ea typeface="ＭＳ Ｐゴシック" panose="020B0600070205080204" pitchFamily="34" charset="-128"/>
              </a:rPr>
              <a:t>”) before successive decisions are even considered for evaluation.</a:t>
            </a:r>
          </a:p>
          <a:p>
            <a:pPr eaLnBrk="1" hangingPunct="1"/>
            <a:endParaRPr lang="en-US" altLang="en-US" dirty="0">
              <a:ea typeface="ＭＳ Ｐゴシック" panose="020B0600070205080204" pitchFamily="34" charset="-128"/>
            </a:endParaRPr>
          </a:p>
          <a:p>
            <a:endParaRPr lang="en-US" dirty="0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0" y="2607533"/>
            <a:ext cx="2914650" cy="903288"/>
          </a:xfrm>
          <a:prstGeom prst="diamond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66FF"/>
                </a:solidFill>
                <a:latin typeface="Arial" panose="020B0604020202020204" pitchFamily="34" charset="0"/>
              </a:rPr>
              <a:t>Question 1?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928938" y="2526571"/>
            <a:ext cx="3700462" cy="1008062"/>
            <a:chOff x="2913582" y="3243263"/>
            <a:chExt cx="3699943" cy="1008062"/>
          </a:xfrm>
        </p:grpSpPr>
        <p:sp>
          <p:nvSpPr>
            <p:cNvPr id="6" name="Line 7"/>
            <p:cNvSpPr>
              <a:spLocks noChangeShapeType="1"/>
            </p:cNvSpPr>
            <p:nvPr/>
          </p:nvSpPr>
          <p:spPr bwMode="auto">
            <a:xfrm>
              <a:off x="2913582" y="3752957"/>
              <a:ext cx="62206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2913582" y="3517908"/>
              <a:ext cx="539448" cy="2193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/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panose="020B0604020202020204" pitchFamily="34" charset="0"/>
                </a:rPr>
                <a:t>True</a:t>
              </a:r>
            </a:p>
          </p:txBody>
        </p:sp>
        <p:sp>
          <p:nvSpPr>
            <p:cNvPr id="8" name="AutoShape 9"/>
            <p:cNvSpPr>
              <a:spLocks noChangeArrowheads="1"/>
            </p:cNvSpPr>
            <p:nvPr/>
          </p:nvSpPr>
          <p:spPr bwMode="auto">
            <a:xfrm>
              <a:off x="3516722" y="3243263"/>
              <a:ext cx="3096803" cy="1008062"/>
            </a:xfrm>
            <a:prstGeom prst="diamond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/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Question 2?</a:t>
              </a:r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6650038" y="2691671"/>
            <a:ext cx="2214562" cy="679450"/>
            <a:chOff x="6634163" y="3408363"/>
            <a:chExt cx="2214562" cy="679450"/>
          </a:xfrm>
        </p:grpSpPr>
        <p:sp>
          <p:nvSpPr>
            <p:cNvPr id="10" name="Line 11"/>
            <p:cNvSpPr>
              <a:spLocks noChangeShapeType="1"/>
            </p:cNvSpPr>
            <p:nvPr/>
          </p:nvSpPr>
          <p:spPr bwMode="auto">
            <a:xfrm flipV="1">
              <a:off x="6634163" y="3723967"/>
              <a:ext cx="680506" cy="1328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6720328" y="3484890"/>
              <a:ext cx="508176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panose="020B0604020202020204" pitchFamily="34" charset="0"/>
                </a:rPr>
                <a:t>True</a:t>
              </a:r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7314669" y="3408363"/>
              <a:ext cx="1534056" cy="67945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Statement or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statements</a:t>
              </a: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903288" y="3369533"/>
            <a:ext cx="6864350" cy="2105025"/>
            <a:chOff x="887413" y="4086225"/>
            <a:chExt cx="6864350" cy="2105025"/>
          </a:xfrm>
        </p:grpSpPr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887413" y="5511800"/>
              <a:ext cx="1660525" cy="67945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Remainder of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the program</a:t>
              </a:r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 flipH="1">
              <a:off x="2557463" y="5781675"/>
              <a:ext cx="5175250" cy="1905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 flipV="1">
              <a:off x="7745413" y="4086225"/>
              <a:ext cx="6350" cy="16891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903288" y="3526696"/>
            <a:ext cx="4183062" cy="1538287"/>
            <a:chOff x="887413" y="4243388"/>
            <a:chExt cx="4183062" cy="1538287"/>
          </a:xfrm>
        </p:grpSpPr>
        <p:sp>
          <p:nvSpPr>
            <p:cNvPr id="18" name="Line 19"/>
            <p:cNvSpPr>
              <a:spLocks noChangeShapeType="1"/>
            </p:cNvSpPr>
            <p:nvPr/>
          </p:nvSpPr>
          <p:spPr bwMode="auto">
            <a:xfrm flipH="1">
              <a:off x="1446200" y="4243388"/>
              <a:ext cx="25399" cy="1268483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19" name="Text Box 20"/>
            <p:cNvSpPr txBox="1">
              <a:spLocks noChangeArrowheads="1"/>
            </p:cNvSpPr>
            <p:nvPr/>
          </p:nvSpPr>
          <p:spPr bwMode="auto">
            <a:xfrm>
              <a:off x="887413" y="4687771"/>
              <a:ext cx="558787" cy="2745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panose="020B0604020202020204" pitchFamily="34" charset="0"/>
                </a:rPr>
                <a:t>False</a:t>
              </a:r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 flipH="1">
              <a:off x="5054600" y="4245378"/>
              <a:ext cx="15875" cy="1536297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21" name="Text Box 22"/>
            <p:cNvSpPr txBox="1">
              <a:spLocks noChangeArrowheads="1"/>
            </p:cNvSpPr>
            <p:nvPr/>
          </p:nvSpPr>
          <p:spPr bwMode="auto">
            <a:xfrm>
              <a:off x="4495814" y="4838346"/>
              <a:ext cx="558787" cy="2745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panose="020B0604020202020204" pitchFamily="34" charset="0"/>
                </a:rPr>
                <a:t>False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08006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z="28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Nested</a:t>
            </a:r>
            <a:r>
              <a:rPr lang="en-CA" altLang="en-US" sz="2800" dirty="0">
                <a:ea typeface="ＭＳ Ｐゴシック" panose="020B0600070205080204" pitchFamily="34" charset="-128"/>
              </a:rPr>
              <a:t> Decision </a:t>
            </a:r>
            <a:r>
              <a:rPr lang="en-CA" altLang="en-US" sz="2800" dirty="0" smtClean="0">
                <a:ea typeface="ＭＳ Ｐゴシック" panose="020B0600070205080204" pitchFamily="34" charset="-128"/>
              </a:rPr>
              <a:t>Making: Code Like (Pseudo-Code) Representation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altLang="en-US" dirty="0">
                <a:ea typeface="ＭＳ Ｐゴシック" panose="020B0600070205080204" pitchFamily="34" charset="-128"/>
              </a:rPr>
              <a:t>One </a:t>
            </a:r>
            <a:r>
              <a:rPr lang="en-CA" altLang="en-US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decision is made inside another</a:t>
            </a:r>
            <a:r>
              <a:rPr lang="en-CA" altLang="en-US" dirty="0">
                <a:ea typeface="ＭＳ Ｐゴシック" panose="020B0600070205080204" pitchFamily="34" charset="-128"/>
              </a:rPr>
              <a:t>.</a:t>
            </a:r>
          </a:p>
          <a:p>
            <a:pPr eaLnBrk="1" hangingPunct="1"/>
            <a:r>
              <a:rPr lang="en-CA" altLang="en-US" b="1" dirty="0">
                <a:solidFill>
                  <a:srgbClr val="0066FF"/>
                </a:solidFill>
                <a:ea typeface="ＭＳ Ｐゴシック" panose="020B0600070205080204" pitchFamily="34" charset="-128"/>
              </a:rPr>
              <a:t>Outer decisions </a:t>
            </a:r>
            <a:r>
              <a:rPr lang="en-CA" altLang="en-US" dirty="0">
                <a:ea typeface="ＭＳ Ｐゴシック" panose="020B0600070205080204" pitchFamily="34" charset="-128"/>
              </a:rPr>
              <a:t>must evaluate to true before inner decisions are even considered for evaluation.</a:t>
            </a:r>
            <a:endParaRPr lang="en-CA" altLang="en-US" b="1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70000"/>
              </a:lnSpc>
            </a:pPr>
            <a:r>
              <a:rPr lang="en-CA" altLang="en-US" b="1" dirty="0">
                <a:ea typeface="ＭＳ Ｐゴシック" panose="020B0600070205080204" pitchFamily="34" charset="-128"/>
              </a:rPr>
              <a:t>Format: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CA" altLang="en-US" sz="2000" b="1" dirty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    if (</a:t>
            </a:r>
            <a:r>
              <a:rPr lang="en-CA" altLang="en-US" sz="2000" b="1" i="1" dirty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Boolean expression</a:t>
            </a:r>
            <a:r>
              <a:rPr lang="en-CA" altLang="en-US" sz="2000" b="1" dirty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):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CA" altLang="en-US" sz="2000" dirty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CA" altLang="en-US" sz="20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</a:t>
            </a:r>
            <a:r>
              <a:rPr lang="en-CA" altLang="en-US" sz="2000" dirty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sz="20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(</a:t>
            </a:r>
            <a:r>
              <a:rPr lang="en-CA" altLang="en-US" sz="2000" i="1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Boolean expression</a:t>
            </a:r>
            <a:r>
              <a:rPr lang="en-CA" altLang="en-US" sz="20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):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CA" altLang="en-US" sz="2000" dirty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CA" altLang="en-US" sz="20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    body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CA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endParaRPr lang="en-US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597969" y="3149514"/>
            <a:ext cx="6737350" cy="1212850"/>
            <a:chOff x="1687513" y="3481963"/>
            <a:chExt cx="6737350" cy="1212850"/>
          </a:xfrm>
        </p:grpSpPr>
        <p:sp>
          <p:nvSpPr>
            <p:cNvPr id="5" name="Line 4"/>
            <p:cNvSpPr>
              <a:spLocks noChangeShapeType="1"/>
            </p:cNvSpPr>
            <p:nvPr/>
          </p:nvSpPr>
          <p:spPr bwMode="auto">
            <a:xfrm flipH="1">
              <a:off x="5135563" y="3811315"/>
              <a:ext cx="1358900" cy="0"/>
            </a:xfrm>
            <a:prstGeom prst="line">
              <a:avLst/>
            </a:prstGeom>
            <a:noFill/>
            <a:ln w="50800">
              <a:solidFill>
                <a:srgbClr val="9933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6469063" y="3534241"/>
              <a:ext cx="1955800" cy="554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CA" altLang="en-US" sz="1600" b="1" dirty="0">
                  <a:solidFill>
                    <a:srgbClr val="993300"/>
                  </a:solidFill>
                  <a:latin typeface="Arial" panose="020B0604020202020204" pitchFamily="34" charset="0"/>
                </a:rPr>
                <a:t>Outer body</a:t>
              </a: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687513" y="3481963"/>
              <a:ext cx="3448050" cy="1212850"/>
            </a:xfrm>
            <a:prstGeom prst="rect">
              <a:avLst/>
            </a:prstGeom>
            <a:solidFill>
              <a:srgbClr val="FF0000">
                <a:alpha val="20000"/>
              </a:srgbClr>
            </a:solidFill>
            <a:ln w="50800">
              <a:solidFill>
                <a:srgbClr val="993300"/>
              </a:solidFill>
              <a:miter lim="800000"/>
              <a:headEnd type="none" w="sm" len="sm"/>
              <a:tailEnd type="none" w="sm" len="sm"/>
            </a:ln>
          </p:spPr>
          <p:txBody>
            <a:bodyPr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137719" y="3867064"/>
            <a:ext cx="6249988" cy="396875"/>
            <a:chOff x="2286371" y="4206740"/>
            <a:chExt cx="6248941" cy="397213"/>
          </a:xfrm>
        </p:grpSpPr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2286371" y="4206740"/>
              <a:ext cx="990229" cy="381000"/>
            </a:xfrm>
            <a:prstGeom prst="rect">
              <a:avLst/>
            </a:prstGeom>
            <a:solidFill>
              <a:srgbClr val="FF0000">
                <a:alpha val="20000"/>
              </a:srgbClr>
            </a:solidFill>
            <a:ln w="38100">
              <a:solidFill>
                <a:srgbClr val="993300"/>
              </a:solidFill>
              <a:miter lim="800000"/>
              <a:headEnd type="none" w="sm" len="sm"/>
              <a:tailEnd type="none" w="sm" len="sm"/>
            </a:ln>
          </p:spPr>
          <p:txBody>
            <a:bodyPr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 flipH="1" flipV="1">
              <a:off x="3276600" y="4397240"/>
              <a:ext cx="3302912" cy="38438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6579512" y="4267403"/>
              <a:ext cx="19558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CA" altLang="en-US" sz="1600" b="1" dirty="0">
                  <a:solidFill>
                    <a:srgbClr val="993300"/>
                  </a:solidFill>
                  <a:latin typeface="Arial" panose="020B0604020202020204" pitchFamily="34" charset="0"/>
                </a:rPr>
                <a:t>Inner body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26788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Nested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 Decision Making: Illustrative Example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4710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CA" altLang="en-US" b="1" dirty="0" smtClean="0">
                <a:ea typeface="ＭＳ Ｐゴシック" panose="020B0600070205080204" pitchFamily="34" charset="-128"/>
              </a:rPr>
              <a:t>File containing the full example: </a:t>
            </a:r>
            <a:r>
              <a:rPr lang="en-CA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7nesting.py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 of example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: specifying an outer/initial gatekeeper condition for other conditions.</a:t>
            </a:r>
            <a:endParaRPr lang="en-CA" altLang="en-US" b="1" dirty="0" smtClean="0"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if (income &lt; 10000):</a:t>
            </a:r>
          </a:p>
          <a:p>
            <a:pPr eaLnBrk="1" hangingPunct="1">
              <a:buFontTx/>
              <a:buNone/>
            </a:pP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        if (citizen == 'y'):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    print("This person can receive social assistance")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    taxCredit = 100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tax = (income * TAX_RATE) - taxCredit</a:t>
            </a:r>
          </a:p>
          <a:p>
            <a:pPr eaLnBrk="1" hangingPunct="1"/>
            <a:endParaRPr lang="en-US" altLang="en-US" sz="18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018232"/>
            <a:ext cx="2920391" cy="108110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13119" y="5391150"/>
            <a:ext cx="4630882" cy="14668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98663" y="4873644"/>
            <a:ext cx="2708804" cy="1201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060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Decision-Making With Multiple Alternatives/Questions</a:t>
            </a:r>
          </a:p>
        </p:txBody>
      </p:sp>
      <p:sp>
        <p:nvSpPr>
          <p:cNvPr id="17715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292100" indent="-292100" eaLnBrk="1" hangingPunct="1">
              <a:tabLst>
                <a:tab pos="457200" algn="l"/>
              </a:tabLst>
            </a:pPr>
            <a:r>
              <a:rPr lang="en-CA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 (single question)</a:t>
            </a:r>
          </a:p>
          <a:p>
            <a:pPr marL="685800" lvl="1" indent="-336550" eaLnBrk="1" hangingPunct="1">
              <a:tabLst>
                <a:tab pos="457200" algn="l"/>
              </a:tabLst>
            </a:pPr>
            <a:r>
              <a:rPr lang="en-CA" altLang="en-US" dirty="0" smtClean="0">
                <a:ea typeface="ＭＳ Ｐゴシック" panose="020B0600070205080204" pitchFamily="34" charset="-128"/>
              </a:rPr>
              <a:t>Checks a condition and executes a body if the condition is true</a:t>
            </a:r>
          </a:p>
          <a:p>
            <a:pPr marL="292100" indent="-292100" eaLnBrk="1" hangingPunct="1">
              <a:tabLst>
                <a:tab pos="457200" algn="l"/>
              </a:tabLst>
            </a:pPr>
            <a:r>
              <a:rPr lang="en-CA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IF-ELSE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 (single question)</a:t>
            </a:r>
          </a:p>
          <a:p>
            <a:pPr marL="685800" lvl="1" indent="-336550" eaLnBrk="1" hangingPunct="1">
              <a:tabLst>
                <a:tab pos="457200" algn="l"/>
              </a:tabLst>
            </a:pPr>
            <a:r>
              <a:rPr lang="en-CA" altLang="en-US" dirty="0" smtClean="0">
                <a:ea typeface="ＭＳ Ｐゴシック" panose="020B0600070205080204" pitchFamily="34" charset="-128"/>
              </a:rPr>
              <a:t>Checks a condition and executes one body of code if the condition is true and another body if the condition is false</a:t>
            </a:r>
          </a:p>
          <a:p>
            <a:pPr marL="292100" indent="-292100" eaLnBrk="1" hangingPunct="1">
              <a:tabLst>
                <a:tab pos="457200" algn="l"/>
              </a:tabLst>
            </a:pPr>
            <a:r>
              <a:rPr lang="en-CA" altLang="en-US" dirty="0" smtClean="0">
                <a:ea typeface="ＭＳ Ｐゴシック" panose="020B0600070205080204" pitchFamily="34" charset="-128"/>
              </a:rPr>
              <a:t>Approaches for multiple (two or more) questions</a:t>
            </a:r>
          </a:p>
          <a:p>
            <a:pPr marL="685800" lvl="1" indent="-336550" eaLnBrk="1" hangingPunct="1">
              <a:tabLst>
                <a:tab pos="457200" algn="l"/>
              </a:tabLst>
            </a:pPr>
            <a:r>
              <a:rPr lang="en-CA" altLang="en-US" b="1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Multiple IFs</a:t>
            </a:r>
          </a:p>
          <a:p>
            <a:pPr marL="685800" lvl="1" indent="-336550" eaLnBrk="1" hangingPunct="1">
              <a:tabLst>
                <a:tab pos="457200" algn="l"/>
              </a:tabLst>
            </a:pPr>
            <a:r>
              <a:rPr lang="en-CA" altLang="en-US" b="1" dirty="0" smtClean="0">
                <a:solidFill>
                  <a:srgbClr val="0066FF"/>
                </a:solidFill>
                <a:ea typeface="ＭＳ Ｐゴシック" panose="020B0600070205080204" pitchFamily="34" charset="-128"/>
              </a:rPr>
              <a:t>IF-ELIF-ELSE</a:t>
            </a:r>
          </a:p>
          <a:p>
            <a:pPr marL="292100" indent="-292100" eaLnBrk="1" hangingPunct="1">
              <a:buFontTx/>
              <a:buNone/>
              <a:tabLst>
                <a:tab pos="457200" algn="l"/>
              </a:tabLst>
            </a:pPr>
            <a:endParaRPr lang="en-CA" altLang="en-US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7988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Decision Making With </a:t>
            </a:r>
            <a:r>
              <a:rPr lang="en-US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Multiple </a:t>
            </a:r>
            <a:r>
              <a:rPr lang="en-US" altLang="en-US" sz="2800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US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s</a:t>
            </a:r>
          </a:p>
        </p:txBody>
      </p:sp>
      <p:sp>
        <p:nvSpPr>
          <p:cNvPr id="179203" name="AutoShape 3"/>
          <p:cNvSpPr>
            <a:spLocks noChangeArrowheads="1"/>
          </p:cNvSpPr>
          <p:nvPr/>
        </p:nvSpPr>
        <p:spPr bwMode="auto">
          <a:xfrm>
            <a:off x="431800" y="1104900"/>
            <a:ext cx="2657475" cy="736600"/>
          </a:xfrm>
          <a:prstGeom prst="diamond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>
            <a:spAutoFit/>
          </a:bodyPr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Question?</a:t>
            </a: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035050" y="1841500"/>
            <a:ext cx="1533525" cy="1146175"/>
            <a:chOff x="1035050" y="1841500"/>
            <a:chExt cx="1533525" cy="1146175"/>
          </a:xfrm>
        </p:grpSpPr>
        <p:sp>
          <p:nvSpPr>
            <p:cNvPr id="50202" name="Line 5"/>
            <p:cNvSpPr>
              <a:spLocks noChangeShapeType="1"/>
            </p:cNvSpPr>
            <p:nvPr/>
          </p:nvSpPr>
          <p:spPr bwMode="auto">
            <a:xfrm flipH="1">
              <a:off x="1784350" y="1841500"/>
              <a:ext cx="6350" cy="4699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grpSp>
          <p:nvGrpSpPr>
            <p:cNvPr id="50203" name="Group 6"/>
            <p:cNvGrpSpPr>
              <a:grpSpLocks/>
            </p:cNvGrpSpPr>
            <p:nvPr/>
          </p:nvGrpSpPr>
          <p:grpSpPr bwMode="auto">
            <a:xfrm>
              <a:off x="1035050" y="1892300"/>
              <a:ext cx="1533525" cy="1095375"/>
              <a:chOff x="652" y="1192"/>
              <a:chExt cx="966" cy="690"/>
            </a:xfrm>
          </p:grpSpPr>
          <p:sp>
            <p:nvSpPr>
              <p:cNvPr id="50204" name="Text Box 7"/>
              <p:cNvSpPr txBox="1">
                <a:spLocks noChangeArrowheads="1"/>
              </p:cNvSpPr>
              <p:nvPr/>
            </p:nvSpPr>
            <p:spPr bwMode="auto">
              <a:xfrm>
                <a:off x="760" y="1192"/>
                <a:ext cx="352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93600" tIns="46800" rIns="93600" bIns="46800"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200" dirty="0">
                    <a:latin typeface="Arial" panose="020B0604020202020204" pitchFamily="34" charset="0"/>
                  </a:rPr>
                  <a:t>True</a:t>
                </a:r>
              </a:p>
            </p:txBody>
          </p:sp>
          <p:sp>
            <p:nvSpPr>
              <p:cNvPr id="50205" name="Rectangle 8"/>
              <p:cNvSpPr>
                <a:spLocks noChangeArrowheads="1"/>
              </p:cNvSpPr>
              <p:nvPr/>
            </p:nvSpPr>
            <p:spPr bwMode="auto">
              <a:xfrm>
                <a:off x="652" y="1454"/>
                <a:ext cx="966" cy="42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3600" tIns="46800" rIns="93600" bIns="46800" anchor="ctr"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400" dirty="0">
                    <a:latin typeface="Arial" panose="020B0604020202020204" pitchFamily="34" charset="0"/>
                  </a:rPr>
                  <a:t>Statement or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400" dirty="0">
                    <a:latin typeface="Arial" panose="020B0604020202020204" pitchFamily="34" charset="0"/>
                  </a:rPr>
                  <a:t>statements</a:t>
                </a:r>
              </a:p>
            </p:txBody>
          </p:sp>
        </p:grp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996950" y="4254500"/>
            <a:ext cx="1533525" cy="1158875"/>
            <a:chOff x="996950" y="4254500"/>
            <a:chExt cx="1533525" cy="1158875"/>
          </a:xfrm>
        </p:grpSpPr>
        <p:sp>
          <p:nvSpPr>
            <p:cNvPr id="50199" name="Line 10"/>
            <p:cNvSpPr>
              <a:spLocks noChangeShapeType="1"/>
            </p:cNvSpPr>
            <p:nvPr/>
          </p:nvSpPr>
          <p:spPr bwMode="auto">
            <a:xfrm>
              <a:off x="1752600" y="4254500"/>
              <a:ext cx="6350" cy="46355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0200" name="Text Box 11"/>
            <p:cNvSpPr txBox="1">
              <a:spLocks noChangeArrowheads="1"/>
            </p:cNvSpPr>
            <p:nvPr/>
          </p:nvSpPr>
          <p:spPr bwMode="auto">
            <a:xfrm>
              <a:off x="1279524" y="4318000"/>
              <a:ext cx="522288" cy="279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panose="020B0604020202020204" pitchFamily="34" charset="0"/>
                </a:rPr>
                <a:t>True</a:t>
              </a:r>
            </a:p>
          </p:txBody>
        </p:sp>
        <p:sp>
          <p:nvSpPr>
            <p:cNvPr id="50201" name="Rectangle 12"/>
            <p:cNvSpPr>
              <a:spLocks noChangeArrowheads="1"/>
            </p:cNvSpPr>
            <p:nvPr/>
          </p:nvSpPr>
          <p:spPr bwMode="auto">
            <a:xfrm>
              <a:off x="996950" y="4733925"/>
              <a:ext cx="1533525" cy="67945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Statement or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statements</a:t>
              </a:r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431800" y="2990850"/>
            <a:ext cx="2667000" cy="1238250"/>
            <a:chOff x="431800" y="2990850"/>
            <a:chExt cx="2667000" cy="1238250"/>
          </a:xfrm>
        </p:grpSpPr>
        <p:sp>
          <p:nvSpPr>
            <p:cNvPr id="50197" name="AutoShape 14"/>
            <p:cNvSpPr>
              <a:spLocks noChangeArrowheads="1"/>
            </p:cNvSpPr>
            <p:nvPr/>
          </p:nvSpPr>
          <p:spPr bwMode="auto">
            <a:xfrm>
              <a:off x="431800" y="3429000"/>
              <a:ext cx="2667000" cy="800100"/>
            </a:xfrm>
            <a:prstGeom prst="diamond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/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Question?</a:t>
              </a:r>
            </a:p>
          </p:txBody>
        </p:sp>
        <p:sp>
          <p:nvSpPr>
            <p:cNvPr id="50198" name="Line 15"/>
            <p:cNvSpPr>
              <a:spLocks noChangeShapeType="1"/>
            </p:cNvSpPr>
            <p:nvPr/>
          </p:nvSpPr>
          <p:spPr bwMode="auto">
            <a:xfrm flipH="1">
              <a:off x="1760536" y="2990850"/>
              <a:ext cx="4762" cy="43815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895350" y="5429250"/>
            <a:ext cx="1660525" cy="1216025"/>
            <a:chOff x="895350" y="5429250"/>
            <a:chExt cx="1660525" cy="1216025"/>
          </a:xfrm>
        </p:grpSpPr>
        <p:sp>
          <p:nvSpPr>
            <p:cNvPr id="50195" name="Rectangle 17"/>
            <p:cNvSpPr>
              <a:spLocks noChangeArrowheads="1"/>
            </p:cNvSpPr>
            <p:nvPr/>
          </p:nvSpPr>
          <p:spPr bwMode="auto">
            <a:xfrm>
              <a:off x="895350" y="5965825"/>
              <a:ext cx="1660525" cy="67945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Remainder of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the program</a:t>
              </a:r>
            </a:p>
          </p:txBody>
        </p:sp>
        <p:sp>
          <p:nvSpPr>
            <p:cNvPr id="50196" name="Line 18"/>
            <p:cNvSpPr>
              <a:spLocks noChangeShapeType="1"/>
            </p:cNvSpPr>
            <p:nvPr/>
          </p:nvSpPr>
          <p:spPr bwMode="auto">
            <a:xfrm>
              <a:off x="1746250" y="5429250"/>
              <a:ext cx="6350" cy="536575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2971800" y="1466850"/>
            <a:ext cx="1800225" cy="2282825"/>
            <a:chOff x="2971799" y="1466850"/>
            <a:chExt cx="1800226" cy="2282824"/>
          </a:xfrm>
        </p:grpSpPr>
        <p:sp>
          <p:nvSpPr>
            <p:cNvPr id="50191" name="Line 20"/>
            <p:cNvSpPr>
              <a:spLocks noChangeShapeType="1"/>
            </p:cNvSpPr>
            <p:nvPr/>
          </p:nvSpPr>
          <p:spPr bwMode="auto">
            <a:xfrm flipH="1">
              <a:off x="2971799" y="3736974"/>
              <a:ext cx="1749425" cy="12699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/>
            <a:lstStyle/>
            <a:p>
              <a:endParaRPr lang="en-CA" dirty="0"/>
            </a:p>
          </p:txBody>
        </p:sp>
        <p:sp>
          <p:nvSpPr>
            <p:cNvPr id="50192" name="Text Box 21"/>
            <p:cNvSpPr txBox="1">
              <a:spLocks noChangeArrowheads="1"/>
            </p:cNvSpPr>
            <p:nvPr/>
          </p:nvSpPr>
          <p:spPr bwMode="auto">
            <a:xfrm>
              <a:off x="3747243" y="1473200"/>
              <a:ext cx="5842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panose="020B0604020202020204" pitchFamily="34" charset="0"/>
                </a:rPr>
                <a:t>False</a:t>
              </a:r>
            </a:p>
          </p:txBody>
        </p:sp>
        <p:sp>
          <p:nvSpPr>
            <p:cNvPr id="50193" name="Line 22"/>
            <p:cNvSpPr>
              <a:spLocks noChangeShapeType="1"/>
            </p:cNvSpPr>
            <p:nvPr/>
          </p:nvSpPr>
          <p:spPr bwMode="auto">
            <a:xfrm flipV="1">
              <a:off x="4721225" y="1473199"/>
              <a:ext cx="50800" cy="2276475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/>
            <a:lstStyle/>
            <a:p>
              <a:endParaRPr lang="en-CA" dirty="0"/>
            </a:p>
          </p:txBody>
        </p:sp>
        <p:sp>
          <p:nvSpPr>
            <p:cNvPr id="50194" name="Line 23"/>
            <p:cNvSpPr>
              <a:spLocks noChangeShapeType="1"/>
            </p:cNvSpPr>
            <p:nvPr/>
          </p:nvSpPr>
          <p:spPr bwMode="auto">
            <a:xfrm flipH="1" flipV="1">
              <a:off x="3173362" y="1466850"/>
              <a:ext cx="1598663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/>
            <a:lstStyle/>
            <a:p>
              <a:endParaRPr lang="en-CA" dirty="0"/>
            </a:p>
          </p:txBody>
        </p: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2559050" y="3933825"/>
            <a:ext cx="2162175" cy="2343150"/>
            <a:chOff x="2559050" y="3933825"/>
            <a:chExt cx="2162174" cy="2343150"/>
          </a:xfrm>
        </p:grpSpPr>
        <p:sp>
          <p:nvSpPr>
            <p:cNvPr id="50187" name="Line 25"/>
            <p:cNvSpPr>
              <a:spLocks noChangeShapeType="1"/>
            </p:cNvSpPr>
            <p:nvPr/>
          </p:nvSpPr>
          <p:spPr bwMode="auto">
            <a:xfrm flipH="1" flipV="1">
              <a:off x="2559050" y="6257925"/>
              <a:ext cx="211772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0188" name="Line 26"/>
            <p:cNvSpPr>
              <a:spLocks noChangeShapeType="1"/>
            </p:cNvSpPr>
            <p:nvPr/>
          </p:nvSpPr>
          <p:spPr bwMode="auto">
            <a:xfrm flipV="1">
              <a:off x="4676774" y="3933825"/>
              <a:ext cx="44450" cy="234315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0189" name="Line 27"/>
            <p:cNvSpPr>
              <a:spLocks noChangeShapeType="1"/>
            </p:cNvSpPr>
            <p:nvPr/>
          </p:nvSpPr>
          <p:spPr bwMode="auto">
            <a:xfrm flipH="1" flipV="1">
              <a:off x="2895600" y="3940175"/>
              <a:ext cx="182562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0190" name="Text Box 28"/>
            <p:cNvSpPr txBox="1">
              <a:spLocks noChangeArrowheads="1"/>
            </p:cNvSpPr>
            <p:nvPr/>
          </p:nvSpPr>
          <p:spPr bwMode="auto">
            <a:xfrm>
              <a:off x="3263900" y="3959225"/>
              <a:ext cx="5842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panose="020B0604020202020204" pitchFamily="34" charset="0"/>
                </a:rPr>
                <a:t>False</a:t>
              </a:r>
            </a:p>
          </p:txBody>
        </p:sp>
      </p:grpSp>
      <p:sp>
        <p:nvSpPr>
          <p:cNvPr id="2" name="Rectangle 1"/>
          <p:cNvSpPr/>
          <p:nvPr/>
        </p:nvSpPr>
        <p:spPr bwMode="auto">
          <a:xfrm>
            <a:off x="6202774" y="2998853"/>
            <a:ext cx="2116899" cy="1735072"/>
          </a:xfrm>
          <a:prstGeom prst="rect">
            <a:avLst/>
          </a:prstGeom>
          <a:solidFill>
            <a:srgbClr val="FFFFCC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/>
          </a:ln>
          <a:effectLst/>
        </p:spPr>
        <p:txBody>
          <a:bodyPr rtlCol="0" anchor="t" anchorCtr="0"/>
          <a:lstStyle/>
          <a:p>
            <a:r>
              <a:rPr lang="en-US" sz="1800" dirty="0" smtClean="0"/>
              <a:t>Notice that the ‘Ifs’ that come later are always evaluated regardless of what earlier ‘Ifs’ evaluate to.</a:t>
            </a:r>
            <a:endParaRPr lang="en-CA" sz="1800" dirty="0" smtClean="0"/>
          </a:p>
        </p:txBody>
      </p:sp>
    </p:spTree>
    <p:extLst>
      <p:ext uri="{BB962C8B-B14F-4D97-AF65-F5344CB8AC3E}">
        <p14:creationId xmlns:p14="http://schemas.microsoft.com/office/powerpoint/2010/main" val="1824806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Multiple </a:t>
            </a:r>
            <a:r>
              <a:rPr lang="en-CA" altLang="en-US" sz="2800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s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: Non-Exclusive Conditions</a:t>
            </a:r>
          </a:p>
        </p:txBody>
      </p:sp>
      <p:sp>
        <p:nvSpPr>
          <p:cNvPr id="5120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Any, all or none of the conditions may be true (independent)</a:t>
            </a:r>
          </a:p>
          <a:p>
            <a:pPr lvl="1"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Alternatively worded: 0+ conditions can be true.</a:t>
            </a:r>
            <a:endParaRPr lang="en-CA" altLang="en-US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Employ when a series of independent questions will be asked</a:t>
            </a:r>
          </a:p>
          <a:p>
            <a:pPr eaLnBrk="1" hangingPunct="1"/>
            <a:r>
              <a:rPr lang="en-CA" altLang="en-US" b="1" dirty="0" smtClean="0">
                <a:ea typeface="ＭＳ Ｐゴシック" panose="020B0600070205080204" pitchFamily="34" charset="-128"/>
              </a:rPr>
              <a:t>Format: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</a:t>
            </a:r>
            <a:r>
              <a:rPr lang="en-CA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(</a:t>
            </a: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Boolean expression 1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):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 </a:t>
            </a: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body 1</a:t>
            </a:r>
            <a:endParaRPr lang="en-CA" altLang="en-US" sz="1800" b="1" i="1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</a:t>
            </a:r>
            <a:r>
              <a:rPr lang="en-CA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(</a:t>
            </a: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Boolean expression 2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):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 </a:t>
            </a: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body 2</a:t>
            </a:r>
            <a:endParaRPr lang="en-CA" altLang="en-US" sz="1800" b="1" i="1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      :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</a:t>
            </a: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statements after the conditions</a:t>
            </a:r>
            <a:endParaRPr lang="en-CA" altLang="en-US" sz="1800" b="1" i="1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560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Multiple </a:t>
            </a:r>
            <a:r>
              <a:rPr lang="en-CA" altLang="en-US" sz="2800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s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: Non-Exclusive Conditions (Example)</a:t>
            </a:r>
          </a:p>
        </p:txBody>
      </p:sp>
      <p:sp>
        <p:nvSpPr>
          <p:cNvPr id="5222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CA" altLang="en-US" b="1" dirty="0" smtClean="0">
                <a:ea typeface="ＭＳ Ｐゴシック" panose="020B0600070205080204" pitchFamily="34" charset="-128"/>
              </a:rPr>
              <a:t>Example:</a:t>
            </a:r>
            <a:endParaRPr lang="en-CA" altLang="en-US" dirty="0" smtClean="0"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(</a:t>
            </a:r>
            <a:r>
              <a:rPr lang="en-CA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ableAge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&gt;= 65):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print</a:t>
            </a:r>
            <a:r>
              <a:rPr lang="en-CA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("Senior citizen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")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(</a:t>
            </a:r>
            <a:r>
              <a:rPr lang="en-CA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bakerAge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&gt;= 65):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print</a:t>
            </a:r>
            <a:r>
              <a:rPr lang="en-CA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("Senior citizen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")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(</a:t>
            </a:r>
            <a:r>
              <a:rPr lang="en-CA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foxtrotAge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&gt;= 65):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print</a:t>
            </a:r>
            <a:r>
              <a:rPr lang="en-CA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("Senior citizen")</a:t>
            </a:r>
            <a:endParaRPr lang="en-CA" altLang="en-US" sz="1800" b="1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793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Multiple </a:t>
            </a:r>
            <a:r>
              <a:rPr lang="en-CA" altLang="en-US" sz="2800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s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:</a:t>
            </a:r>
            <a:r>
              <a:rPr lang="en-CA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 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Mutually Exclusive Conditions</a:t>
            </a:r>
          </a:p>
        </p:txBody>
      </p:sp>
      <p:sp>
        <p:nvSpPr>
          <p:cNvPr id="5325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CA" altLang="en-US" sz="2000" dirty="0" smtClean="0">
                <a:ea typeface="ＭＳ Ｐゴシック" panose="020B0600070205080204" pitchFamily="34" charset="-128"/>
              </a:rPr>
              <a:t>At most </a:t>
            </a:r>
            <a:r>
              <a:rPr lang="en-CA" altLang="en-US" sz="2000" i="1" dirty="0" smtClean="0">
                <a:ea typeface="ＭＳ Ｐゴシック" panose="020B0600070205080204" pitchFamily="34" charset="-128"/>
              </a:rPr>
              <a:t>only one</a:t>
            </a:r>
            <a:r>
              <a:rPr lang="en-CA" altLang="en-US" sz="2000" dirty="0" smtClean="0">
                <a:ea typeface="ＭＳ Ｐゴシック" panose="020B0600070205080204" pitchFamily="34" charset="-128"/>
              </a:rPr>
              <a:t> of many (i.e. 0 or 1) conditions can be true </a:t>
            </a:r>
          </a:p>
          <a:p>
            <a:pPr eaLnBrk="1" hangingPunct="1">
              <a:lnSpc>
                <a:spcPct val="80000"/>
              </a:lnSpc>
            </a:pPr>
            <a:r>
              <a:rPr lang="en-CA" altLang="en-US" sz="2000" dirty="0" smtClean="0">
                <a:ea typeface="ＭＳ Ｐゴシック" panose="020B0600070205080204" pitchFamily="34" charset="-128"/>
              </a:rPr>
              <a:t>Can be implemented through multiple 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ifs</a:t>
            </a:r>
            <a:endParaRPr lang="en-CA" altLang="en-US" sz="2000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CA" altLang="en-US" sz="2000" b="1" dirty="0" smtClean="0">
                <a:ea typeface="ＭＳ Ｐゴシック" panose="020B0600070205080204" pitchFamily="34" charset="-128"/>
              </a:rPr>
              <a:t>Example</a:t>
            </a:r>
            <a:r>
              <a:rPr lang="en-CA" altLang="en-US" sz="2000" dirty="0" smtClean="0">
                <a:ea typeface="ＭＳ Ｐゴシック" panose="020B0600070205080204" pitchFamily="34" charset="-128"/>
              </a:rPr>
              <a:t>: The name of the complete online program is: “</a:t>
            </a:r>
            <a:r>
              <a:rPr lang="en-CA" altLang="ja-JP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8grades</a:t>
            </a:r>
            <a:r>
              <a:rPr lang="en-CA" altLang="ja-JP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_</a:t>
            </a:r>
            <a:r>
              <a:rPr lang="en-CA" altLang="ja-JP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inefficient.py</a:t>
            </a:r>
            <a:r>
              <a:rPr lang="en-CA" altLang="en-US" sz="2000" dirty="0" smtClean="0">
                <a:ea typeface="ＭＳ Ｐゴシック" panose="020B0600070205080204" pitchFamily="34" charset="-128"/>
              </a:rPr>
              <a:t>”</a:t>
            </a:r>
          </a:p>
          <a:p>
            <a:pPr lvl="1" eaLnBrk="1" hangingPunct="1"/>
            <a:r>
              <a:rPr lang="en-US" altLang="en-US" sz="1600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 of example: </a:t>
            </a:r>
            <a:r>
              <a:rPr lang="en-US" altLang="en-US" sz="16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illustrating how specifying a sequence of independent conditions can be less than optimal when at most only one condition can be true.</a:t>
            </a:r>
          </a:p>
          <a:p>
            <a:pPr marL="0" indent="0" eaLnBrk="1" hangingPunct="1">
              <a:buNone/>
            </a:pPr>
            <a:r>
              <a:rPr lang="en-US" sz="2000" b="1" dirty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if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(letter == "A"):</a:t>
            </a:r>
          </a:p>
          <a:p>
            <a:pPr marL="225425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</a:t>
            </a:r>
            <a:r>
              <a:rPr lang="en-US" sz="1800" dirty="0" err="1" smtClean="0">
                <a:latin typeface="Consolas" panose="020B0609020204030204" pitchFamily="49" charset="0"/>
              </a:rPr>
              <a:t>gpa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= </a:t>
            </a:r>
            <a:r>
              <a:rPr lang="en-US" sz="1800" dirty="0" smtClean="0">
                <a:latin typeface="Consolas" panose="020B0609020204030204" pitchFamily="49" charset="0"/>
              </a:rPr>
              <a:t>4</a:t>
            </a:r>
            <a:endParaRPr lang="en-US" sz="1800" dirty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if</a:t>
            </a:r>
            <a:r>
              <a:rPr lang="en-US" sz="1800" dirty="0">
                <a:latin typeface="Consolas" panose="020B0609020204030204" pitchFamily="49" charset="0"/>
              </a:rPr>
              <a:t> (letter == "B"):</a:t>
            </a:r>
          </a:p>
          <a:p>
            <a:pPr marL="225425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</a:t>
            </a:r>
            <a:r>
              <a:rPr lang="en-US" sz="1800" dirty="0" err="1" smtClean="0">
                <a:latin typeface="Consolas" panose="020B0609020204030204" pitchFamily="49" charset="0"/>
              </a:rPr>
              <a:t>gpa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= </a:t>
            </a:r>
            <a:r>
              <a:rPr lang="en-US" sz="1800" dirty="0" smtClean="0">
                <a:latin typeface="Consolas" panose="020B0609020204030204" pitchFamily="49" charset="0"/>
              </a:rPr>
              <a:t>3  </a:t>
            </a:r>
            <a:endParaRPr lang="en-US" sz="1800" dirty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if</a:t>
            </a:r>
            <a:r>
              <a:rPr lang="en-US" sz="1800" dirty="0">
                <a:latin typeface="Consolas" panose="020B0609020204030204" pitchFamily="49" charset="0"/>
              </a:rPr>
              <a:t> (letter == "C"):</a:t>
            </a:r>
          </a:p>
          <a:p>
            <a:pPr marL="225425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</a:t>
            </a:r>
            <a:r>
              <a:rPr lang="en-US" sz="1800" dirty="0" err="1" smtClean="0">
                <a:latin typeface="Consolas" panose="020B0609020204030204" pitchFamily="49" charset="0"/>
              </a:rPr>
              <a:t>gpa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= </a:t>
            </a:r>
            <a:r>
              <a:rPr lang="en-US" sz="1800" dirty="0" smtClean="0">
                <a:latin typeface="Consolas" panose="020B0609020204030204" pitchFamily="49" charset="0"/>
              </a:rPr>
              <a:t>2</a:t>
            </a:r>
            <a:endParaRPr lang="en-US" sz="1800" dirty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if</a:t>
            </a:r>
            <a:r>
              <a:rPr lang="en-US" sz="1800" dirty="0">
                <a:latin typeface="Consolas" panose="020B0609020204030204" pitchFamily="49" charset="0"/>
              </a:rPr>
              <a:t> (letter == "D"):</a:t>
            </a: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print("Min pass")</a:t>
            </a: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</a:t>
            </a:r>
            <a:r>
              <a:rPr lang="en-US" sz="1800" dirty="0" err="1">
                <a:latin typeface="Consolas" panose="020B0609020204030204" pitchFamily="49" charset="0"/>
              </a:rPr>
              <a:t>gpa</a:t>
            </a:r>
            <a:r>
              <a:rPr lang="en-US" sz="1800" dirty="0">
                <a:latin typeface="Consolas" panose="020B0609020204030204" pitchFamily="49" charset="0"/>
              </a:rPr>
              <a:t> = </a:t>
            </a:r>
            <a:r>
              <a:rPr lang="en-US" sz="1800" dirty="0" smtClean="0">
                <a:latin typeface="Consolas" panose="020B0609020204030204" pitchFamily="49" charset="0"/>
              </a:rPr>
              <a:t>1</a:t>
            </a:r>
            <a:endParaRPr lang="en-US" sz="1800" dirty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if</a:t>
            </a:r>
            <a:r>
              <a:rPr lang="en-US" sz="1800" dirty="0">
                <a:latin typeface="Consolas" panose="020B0609020204030204" pitchFamily="49" charset="0"/>
              </a:rPr>
              <a:t> (letter == "F"):</a:t>
            </a: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print ("Failing grade")</a:t>
            </a: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</a:t>
            </a:r>
            <a:r>
              <a:rPr lang="en-US" sz="1800" dirty="0" err="1">
                <a:latin typeface="Consolas" panose="020B0609020204030204" pitchFamily="49" charset="0"/>
              </a:rPr>
              <a:t>gpa</a:t>
            </a:r>
            <a:r>
              <a:rPr lang="en-US" sz="1800" dirty="0">
                <a:latin typeface="Consolas" panose="020B0609020204030204" pitchFamily="49" charset="0"/>
              </a:rPr>
              <a:t> = </a:t>
            </a:r>
            <a:r>
              <a:rPr lang="en-US" sz="1800" dirty="0" smtClean="0">
                <a:latin typeface="Consolas" panose="020B0609020204030204" pitchFamily="49" charset="0"/>
              </a:rPr>
              <a:t>0</a:t>
            </a:r>
            <a:endParaRPr lang="en-US" sz="1800" dirty="0">
              <a:latin typeface="Consolas" panose="020B0609020204030204" pitchFamily="49" charset="0"/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5257800" y="1225550"/>
            <a:ext cx="3856038" cy="587375"/>
            <a:chOff x="5257800" y="1711324"/>
            <a:chExt cx="3856036" cy="587375"/>
          </a:xfrm>
        </p:grpSpPr>
        <p:sp>
          <p:nvSpPr>
            <p:cNvPr id="53254" name="Line 5"/>
            <p:cNvSpPr>
              <a:spLocks noChangeShapeType="1"/>
            </p:cNvSpPr>
            <p:nvPr/>
          </p:nvSpPr>
          <p:spPr bwMode="auto">
            <a:xfrm flipH="1" flipV="1">
              <a:off x="5791200" y="1814512"/>
              <a:ext cx="1436586" cy="19050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3255" name="Line 6"/>
            <p:cNvSpPr>
              <a:spLocks noChangeShapeType="1"/>
            </p:cNvSpPr>
            <p:nvPr/>
          </p:nvSpPr>
          <p:spPr bwMode="auto">
            <a:xfrm flipH="1">
              <a:off x="5257800" y="2017712"/>
              <a:ext cx="1974850" cy="10160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3256" name="Text Box 7"/>
            <p:cNvSpPr txBox="1">
              <a:spLocks noChangeArrowheads="1"/>
            </p:cNvSpPr>
            <p:nvPr/>
          </p:nvSpPr>
          <p:spPr bwMode="auto">
            <a:xfrm>
              <a:off x="7064374" y="1711324"/>
              <a:ext cx="2049462" cy="587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CA" altLang="en-US" sz="16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Inefficient combination!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16655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Decision Making With </a:t>
            </a:r>
            <a:r>
              <a:rPr lang="en-US" altLang="en-US" sz="2800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If-Elif-Else</a:t>
            </a:r>
          </a:p>
        </p:txBody>
      </p:sp>
      <p:sp>
        <p:nvSpPr>
          <p:cNvPr id="187395" name="AutoShape 3"/>
          <p:cNvSpPr>
            <a:spLocks noChangeArrowheads="1"/>
          </p:cNvSpPr>
          <p:nvPr/>
        </p:nvSpPr>
        <p:spPr bwMode="auto">
          <a:xfrm>
            <a:off x="304800" y="1133475"/>
            <a:ext cx="2697163" cy="679450"/>
          </a:xfrm>
          <a:prstGeom prst="diamond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66FF"/>
                </a:solidFill>
                <a:latin typeface="Arial" panose="020B0604020202020204" pitchFamily="34" charset="0"/>
              </a:rPr>
              <a:t>Question?</a:t>
            </a: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3035300" y="1165225"/>
            <a:ext cx="2873375" cy="679450"/>
            <a:chOff x="3035300" y="1165225"/>
            <a:chExt cx="2873375" cy="679450"/>
          </a:xfrm>
        </p:grpSpPr>
        <p:sp>
          <p:nvSpPr>
            <p:cNvPr id="54301" name="Line 5"/>
            <p:cNvSpPr>
              <a:spLocks noChangeShapeType="1"/>
            </p:cNvSpPr>
            <p:nvPr/>
          </p:nvSpPr>
          <p:spPr bwMode="auto">
            <a:xfrm>
              <a:off x="3035300" y="1473200"/>
              <a:ext cx="133985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4302" name="Text Box 6"/>
            <p:cNvSpPr txBox="1">
              <a:spLocks noChangeArrowheads="1"/>
            </p:cNvSpPr>
            <p:nvPr/>
          </p:nvSpPr>
          <p:spPr bwMode="auto">
            <a:xfrm>
              <a:off x="3403600" y="1181100"/>
              <a:ext cx="5588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panose="020B0604020202020204" pitchFamily="34" charset="0"/>
                </a:rPr>
                <a:t>True</a:t>
              </a:r>
            </a:p>
          </p:txBody>
        </p:sp>
        <p:sp>
          <p:nvSpPr>
            <p:cNvPr id="54303" name="Rectangle 7"/>
            <p:cNvSpPr>
              <a:spLocks noChangeArrowheads="1"/>
            </p:cNvSpPr>
            <p:nvPr/>
          </p:nvSpPr>
          <p:spPr bwMode="auto">
            <a:xfrm>
              <a:off x="4375150" y="1165225"/>
              <a:ext cx="1533525" cy="67945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Statement or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statements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28600" y="1812925"/>
            <a:ext cx="2667000" cy="1584325"/>
            <a:chOff x="228600" y="1812249"/>
            <a:chExt cx="2667000" cy="1584548"/>
          </a:xfrm>
        </p:grpSpPr>
        <p:grpSp>
          <p:nvGrpSpPr>
            <p:cNvPr id="54297" name="Group 9"/>
            <p:cNvGrpSpPr>
              <a:grpSpLocks/>
            </p:cNvGrpSpPr>
            <p:nvPr/>
          </p:nvGrpSpPr>
          <p:grpSpPr bwMode="auto">
            <a:xfrm>
              <a:off x="228600" y="2149475"/>
              <a:ext cx="2667000" cy="1247322"/>
              <a:chOff x="228600" y="2149475"/>
              <a:chExt cx="2667000" cy="1247322"/>
            </a:xfrm>
          </p:grpSpPr>
          <p:sp>
            <p:nvSpPr>
              <p:cNvPr id="54299" name="Text Box 10"/>
              <p:cNvSpPr txBox="1">
                <a:spLocks noChangeArrowheads="1"/>
              </p:cNvSpPr>
              <p:nvPr/>
            </p:nvSpPr>
            <p:spPr bwMode="auto">
              <a:xfrm>
                <a:off x="985298" y="2149475"/>
                <a:ext cx="584021" cy="2744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93600" tIns="46800" rIns="93600" bIns="46800"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200" dirty="0">
                    <a:latin typeface="Arial" panose="020B0604020202020204" pitchFamily="34" charset="0"/>
                  </a:rPr>
                  <a:t>False</a:t>
                </a:r>
              </a:p>
            </p:txBody>
          </p:sp>
          <p:sp>
            <p:nvSpPr>
              <p:cNvPr id="54300" name="AutoShape 11"/>
              <p:cNvSpPr>
                <a:spLocks noChangeArrowheads="1"/>
              </p:cNvSpPr>
              <p:nvPr/>
            </p:nvSpPr>
            <p:spPr bwMode="auto">
              <a:xfrm>
                <a:off x="228600" y="2780751"/>
                <a:ext cx="2667000" cy="616046"/>
              </a:xfrm>
              <a:prstGeom prst="diamond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93600" tIns="46800" rIns="93600" bIns="46800" anchor="ctr"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400" b="1" dirty="0">
                    <a:solidFill>
                      <a:srgbClr val="0066FF"/>
                    </a:solidFill>
                    <a:latin typeface="Arial" panose="020B0604020202020204" pitchFamily="34" charset="0"/>
                  </a:rPr>
                  <a:t>Question?</a:t>
                </a:r>
              </a:p>
            </p:txBody>
          </p:sp>
        </p:grpSp>
        <p:sp>
          <p:nvSpPr>
            <p:cNvPr id="54298" name="Line 12"/>
            <p:cNvSpPr>
              <a:spLocks noChangeShapeType="1"/>
            </p:cNvSpPr>
            <p:nvPr/>
          </p:nvSpPr>
          <p:spPr bwMode="auto">
            <a:xfrm flipH="1">
              <a:off x="1582214" y="1812249"/>
              <a:ext cx="12700" cy="889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931863" y="1466850"/>
            <a:ext cx="7805737" cy="5075238"/>
            <a:chOff x="931863" y="1466850"/>
            <a:chExt cx="7805737" cy="5075238"/>
          </a:xfrm>
        </p:grpSpPr>
        <p:sp>
          <p:nvSpPr>
            <p:cNvPr id="54293" name="Rectangle 14"/>
            <p:cNvSpPr>
              <a:spLocks noChangeArrowheads="1"/>
            </p:cNvSpPr>
            <p:nvPr/>
          </p:nvSpPr>
          <p:spPr bwMode="auto">
            <a:xfrm>
              <a:off x="931863" y="5892800"/>
              <a:ext cx="1638300" cy="6492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Remainder of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the program</a:t>
              </a:r>
            </a:p>
          </p:txBody>
        </p:sp>
        <p:sp>
          <p:nvSpPr>
            <p:cNvPr id="54294" name="Line 15"/>
            <p:cNvSpPr>
              <a:spLocks noChangeShapeType="1"/>
            </p:cNvSpPr>
            <p:nvPr/>
          </p:nvSpPr>
          <p:spPr bwMode="auto">
            <a:xfrm flipV="1">
              <a:off x="8667750" y="1466850"/>
              <a:ext cx="69850" cy="498475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4295" name="Line 16"/>
            <p:cNvSpPr>
              <a:spLocks noChangeShapeType="1"/>
            </p:cNvSpPr>
            <p:nvPr/>
          </p:nvSpPr>
          <p:spPr bwMode="auto">
            <a:xfrm flipH="1" flipV="1">
              <a:off x="5930900" y="1479550"/>
              <a:ext cx="279400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4296" name="Line 17"/>
            <p:cNvSpPr>
              <a:spLocks noChangeShapeType="1"/>
            </p:cNvSpPr>
            <p:nvPr/>
          </p:nvSpPr>
          <p:spPr bwMode="auto">
            <a:xfrm flipH="1" flipV="1">
              <a:off x="2578100" y="6445250"/>
              <a:ext cx="6121400" cy="1905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828675" y="3441700"/>
            <a:ext cx="1533525" cy="1498600"/>
            <a:chOff x="828151" y="3442021"/>
            <a:chExt cx="1533525" cy="1497603"/>
          </a:xfrm>
        </p:grpSpPr>
        <p:sp>
          <p:nvSpPr>
            <p:cNvPr id="54290" name="Line 19"/>
            <p:cNvSpPr>
              <a:spLocks noChangeShapeType="1"/>
            </p:cNvSpPr>
            <p:nvPr/>
          </p:nvSpPr>
          <p:spPr bwMode="auto">
            <a:xfrm>
              <a:off x="1582214" y="3442021"/>
              <a:ext cx="0" cy="83185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/>
            <a:lstStyle/>
            <a:p>
              <a:endParaRPr lang="en-CA" dirty="0"/>
            </a:p>
          </p:txBody>
        </p:sp>
        <p:sp>
          <p:nvSpPr>
            <p:cNvPr id="54291" name="Rectangle 20"/>
            <p:cNvSpPr>
              <a:spLocks noChangeArrowheads="1"/>
            </p:cNvSpPr>
            <p:nvPr/>
          </p:nvSpPr>
          <p:spPr bwMode="auto">
            <a:xfrm>
              <a:off x="828151" y="4260174"/>
              <a:ext cx="1533525" cy="67945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Statement or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statements</a:t>
              </a:r>
            </a:p>
          </p:txBody>
        </p:sp>
        <p:sp>
          <p:nvSpPr>
            <p:cNvPr id="54292" name="Text Box 21"/>
            <p:cNvSpPr txBox="1">
              <a:spLocks noChangeArrowheads="1"/>
            </p:cNvSpPr>
            <p:nvPr/>
          </p:nvSpPr>
          <p:spPr bwMode="auto">
            <a:xfrm>
              <a:off x="1006475" y="3679825"/>
              <a:ext cx="5842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panose="020B0604020202020204" pitchFamily="34" charset="0"/>
                </a:rPr>
                <a:t>False</a:t>
              </a:r>
            </a:p>
          </p:txBody>
        </p:sp>
      </p:grpSp>
      <p:sp>
        <p:nvSpPr>
          <p:cNvPr id="187414" name="Line 22"/>
          <p:cNvSpPr>
            <a:spLocks noChangeShapeType="1"/>
          </p:cNvSpPr>
          <p:nvPr/>
        </p:nvSpPr>
        <p:spPr bwMode="auto">
          <a:xfrm>
            <a:off x="1620838" y="4940300"/>
            <a:ext cx="0" cy="9525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 dirty="0"/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2965450" y="2740025"/>
            <a:ext cx="2879725" cy="679450"/>
            <a:chOff x="2965450" y="2740025"/>
            <a:chExt cx="2879725" cy="679450"/>
          </a:xfrm>
        </p:grpSpPr>
        <p:sp>
          <p:nvSpPr>
            <p:cNvPr id="54287" name="Line 24"/>
            <p:cNvSpPr>
              <a:spLocks noChangeShapeType="1"/>
            </p:cNvSpPr>
            <p:nvPr/>
          </p:nvSpPr>
          <p:spPr bwMode="auto">
            <a:xfrm>
              <a:off x="2965450" y="3067050"/>
              <a:ext cx="133985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4288" name="Text Box 25"/>
            <p:cNvSpPr txBox="1">
              <a:spLocks noChangeArrowheads="1"/>
            </p:cNvSpPr>
            <p:nvPr/>
          </p:nvSpPr>
          <p:spPr bwMode="auto">
            <a:xfrm>
              <a:off x="3340100" y="2755900"/>
              <a:ext cx="5588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latin typeface="Arial" panose="020B0604020202020204" pitchFamily="34" charset="0"/>
                </a:rPr>
                <a:t>True</a:t>
              </a:r>
            </a:p>
          </p:txBody>
        </p:sp>
        <p:sp>
          <p:nvSpPr>
            <p:cNvPr id="54289" name="Rectangle 26"/>
            <p:cNvSpPr>
              <a:spLocks noChangeArrowheads="1"/>
            </p:cNvSpPr>
            <p:nvPr/>
          </p:nvSpPr>
          <p:spPr bwMode="auto">
            <a:xfrm>
              <a:off x="4311650" y="2740025"/>
              <a:ext cx="1533525" cy="67945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Statement or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statements</a:t>
              </a: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2597150" y="3054350"/>
            <a:ext cx="5054600" cy="3073400"/>
            <a:chOff x="2597150" y="3054350"/>
            <a:chExt cx="5054600" cy="3073400"/>
          </a:xfrm>
        </p:grpSpPr>
        <p:sp>
          <p:nvSpPr>
            <p:cNvPr id="54284" name="Line 28"/>
            <p:cNvSpPr>
              <a:spLocks noChangeShapeType="1"/>
            </p:cNvSpPr>
            <p:nvPr/>
          </p:nvSpPr>
          <p:spPr bwMode="auto">
            <a:xfrm flipH="1" flipV="1">
              <a:off x="5867400" y="3054350"/>
              <a:ext cx="178435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4285" name="Line 29"/>
            <p:cNvSpPr>
              <a:spLocks noChangeShapeType="1"/>
            </p:cNvSpPr>
            <p:nvPr/>
          </p:nvSpPr>
          <p:spPr bwMode="auto">
            <a:xfrm flipV="1">
              <a:off x="7620000" y="3054350"/>
              <a:ext cx="31750" cy="30734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4286" name="Line 30"/>
            <p:cNvSpPr>
              <a:spLocks noChangeShapeType="1"/>
            </p:cNvSpPr>
            <p:nvPr/>
          </p:nvSpPr>
          <p:spPr bwMode="auto">
            <a:xfrm flipH="1" flipV="1">
              <a:off x="2597150" y="6115050"/>
              <a:ext cx="502285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</p:grpSp>
      <p:sp>
        <p:nvSpPr>
          <p:cNvPr id="31" name="Rectangle 30"/>
          <p:cNvSpPr/>
          <p:nvPr/>
        </p:nvSpPr>
        <p:spPr bwMode="auto">
          <a:xfrm>
            <a:off x="2839940" y="4216399"/>
            <a:ext cx="3003747" cy="1479764"/>
          </a:xfrm>
          <a:prstGeom prst="rect">
            <a:avLst/>
          </a:prstGeom>
          <a:solidFill>
            <a:srgbClr val="FFFFCC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/>
          </a:ln>
          <a:effectLst/>
        </p:spPr>
        <p:txBody>
          <a:bodyPr rtlCol="0" anchor="t" anchorCtr="0"/>
          <a:lstStyle/>
          <a:p>
            <a:r>
              <a:rPr lang="en-US" sz="1800" dirty="0" smtClean="0"/>
              <a:t>Notice that the ‘Ifs’ that come later are only evaluated if the earlier ‘Ifs’ evaluate to false.</a:t>
            </a:r>
            <a:endParaRPr lang="en-CA" sz="1800" dirty="0" smtClean="0"/>
          </a:p>
        </p:txBody>
      </p:sp>
    </p:spTree>
    <p:extLst>
      <p:ext uri="{BB962C8B-B14F-4D97-AF65-F5344CB8AC3E}">
        <p14:creationId xmlns:p14="http://schemas.microsoft.com/office/powerpoint/2010/main" val="404155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5" grpId="0" animBg="1"/>
      <p:bldP spid="18741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Multiple </a:t>
            </a:r>
            <a:r>
              <a:rPr lang="en-CA" altLang="en-US" sz="2800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If-Elif-Else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: Use With Mutually Exclusive Conditions</a:t>
            </a:r>
          </a:p>
        </p:txBody>
      </p:sp>
      <p:sp>
        <p:nvSpPr>
          <p:cNvPr id="5529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CA" altLang="en-US" b="1" dirty="0" smtClean="0">
                <a:ea typeface="ＭＳ Ｐゴシック" panose="020B0600070205080204" pitchFamily="34" charset="-128"/>
              </a:rPr>
              <a:t>Format: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    </a:t>
            </a:r>
            <a:r>
              <a:rPr lang="en-CA" altLang="en-US" sz="18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sz="1800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</a:t>
            </a: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Boolean expression 1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):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 </a:t>
            </a: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body 1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    </a:t>
            </a:r>
            <a:r>
              <a:rPr lang="en-CA" altLang="en-US" sz="18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elif</a:t>
            </a:r>
            <a:r>
              <a:rPr lang="en-CA" altLang="en-US" sz="1800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</a:t>
            </a: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Boolean expression 2</a:t>
            </a: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):</a:t>
            </a:r>
          </a:p>
          <a:p>
            <a:pPr eaLnBrk="1" hangingPunct="1">
              <a:buFontTx/>
              <a:buNone/>
            </a:pP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 body 2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      :</a:t>
            </a:r>
          </a:p>
          <a:p>
            <a:pPr eaLnBrk="1" hangingPunct="1">
              <a:buFontTx/>
              <a:buNone/>
            </a:pPr>
            <a:r>
              <a:rPr lang="en-CA" altLang="en-US" sz="1800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    </a:t>
            </a:r>
            <a:r>
              <a:rPr lang="en-CA" altLang="en-US" sz="18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else</a:t>
            </a:r>
          </a:p>
          <a:p>
            <a:pPr eaLnBrk="1" hangingPunct="1">
              <a:buFontTx/>
              <a:buNone/>
            </a:pP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 body n</a:t>
            </a:r>
            <a:endParaRPr lang="en-CA" altLang="en-US" sz="1800" b="1" i="1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CA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statements after the conditions</a:t>
            </a:r>
            <a:endParaRPr lang="en-CA" altLang="en-US" sz="1800" b="1" i="1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440363" y="2090738"/>
            <a:ext cx="3505200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cs typeface="Arial" panose="020B0604020202020204" pitchFamily="34" charset="0"/>
              </a:rPr>
              <a:t>Mutually exclusive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000" dirty="0">
                <a:cs typeface="Arial" panose="020B0604020202020204" pitchFamily="34" charset="0"/>
              </a:rPr>
              <a:t>One condition evaluating to true excludes other conditions from being true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000" dirty="0">
                <a:cs typeface="Arial" panose="020B0604020202020204" pitchFamily="34" charset="0"/>
              </a:rPr>
              <a:t>Example: having your current location as </a:t>
            </a:r>
            <a:r>
              <a:rPr lang="ja-JP" altLang="en-US" sz="2000">
                <a:cs typeface="Arial" panose="020B0604020202020204" pitchFamily="34" charset="0"/>
              </a:rPr>
              <a:t>‘</a:t>
            </a:r>
            <a:r>
              <a:rPr lang="en-US" altLang="ja-JP" sz="2000" dirty="0">
                <a:cs typeface="Arial" panose="020B0604020202020204" pitchFamily="34" charset="0"/>
              </a:rPr>
              <a:t>Calgary</a:t>
            </a:r>
            <a:r>
              <a:rPr lang="ja-JP" altLang="en-US" sz="2000">
                <a:cs typeface="Arial" panose="020B0604020202020204" pitchFamily="34" charset="0"/>
              </a:rPr>
              <a:t>’</a:t>
            </a:r>
            <a:r>
              <a:rPr lang="en-US" altLang="ja-JP" sz="2000" dirty="0">
                <a:cs typeface="Arial" panose="020B0604020202020204" pitchFamily="34" charset="0"/>
              </a:rPr>
              <a:t> excludes the possibility of the current location as </a:t>
            </a:r>
            <a:r>
              <a:rPr lang="ja-JP" altLang="en-US" sz="2000">
                <a:cs typeface="Arial" panose="020B0604020202020204" pitchFamily="34" charset="0"/>
              </a:rPr>
              <a:t>‘</a:t>
            </a:r>
            <a:r>
              <a:rPr lang="en-US" altLang="ja-JP" sz="2000" dirty="0">
                <a:cs typeface="Arial" panose="020B0604020202020204" pitchFamily="34" charset="0"/>
              </a:rPr>
              <a:t>Edmonton</a:t>
            </a:r>
            <a:r>
              <a:rPr lang="ja-JP" altLang="en-US" sz="2000">
                <a:cs typeface="Arial" panose="020B0604020202020204" pitchFamily="34" charset="0"/>
              </a:rPr>
              <a:t>’</a:t>
            </a:r>
            <a:r>
              <a:rPr lang="en-US" altLang="ja-JP" sz="2000" dirty="0">
                <a:cs typeface="Arial" panose="020B0604020202020204" pitchFamily="34" charset="0"/>
              </a:rPr>
              <a:t>, </a:t>
            </a:r>
            <a:r>
              <a:rPr lang="ja-JP" altLang="en-US" sz="2000">
                <a:cs typeface="Arial" panose="020B0604020202020204" pitchFamily="34" charset="0"/>
              </a:rPr>
              <a:t>‘</a:t>
            </a:r>
            <a:r>
              <a:rPr lang="en-US" altLang="ja-JP" sz="2000" dirty="0">
                <a:cs typeface="Arial" panose="020B0604020202020204" pitchFamily="34" charset="0"/>
              </a:rPr>
              <a:t>Toronto</a:t>
            </a:r>
            <a:r>
              <a:rPr lang="ja-JP" altLang="en-US" sz="2000">
                <a:cs typeface="Arial" panose="020B0604020202020204" pitchFamily="34" charset="0"/>
              </a:rPr>
              <a:t>’</a:t>
            </a:r>
            <a:r>
              <a:rPr lang="en-US" altLang="ja-JP" sz="2000" dirty="0">
                <a:cs typeface="Arial" panose="020B0604020202020204" pitchFamily="34" charset="0"/>
              </a:rPr>
              <a:t>, </a:t>
            </a:r>
            <a:r>
              <a:rPr lang="ja-JP" altLang="en-US" sz="2000">
                <a:cs typeface="Arial" panose="020B0604020202020204" pitchFamily="34" charset="0"/>
              </a:rPr>
              <a:t>‘</a:t>
            </a:r>
            <a:r>
              <a:rPr lang="en-US" altLang="ja-JP" sz="2000" dirty="0">
                <a:cs typeface="Arial" panose="020B0604020202020204" pitchFamily="34" charset="0"/>
              </a:rPr>
              <a:t>Medicine Hat</a:t>
            </a:r>
            <a:r>
              <a:rPr lang="ja-JP" altLang="en-US" sz="2000">
                <a:cs typeface="Arial" panose="020B0604020202020204" pitchFamily="34" charset="0"/>
              </a:rPr>
              <a:t>’</a:t>
            </a:r>
            <a:endParaRPr lang="en-US" altLang="en-US" sz="20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138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 idx="4294967295"/>
          </p:nvPr>
        </p:nvSpPr>
        <p:spPr>
          <a:xfrm>
            <a:off x="431800" y="303213"/>
            <a:ext cx="6083300" cy="522287"/>
          </a:xfrm>
        </p:spPr>
        <p:txBody>
          <a:bodyPr/>
          <a:lstStyle/>
          <a:p>
            <a:pPr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Decision-Making With Multiple Boolean Expressions (Connected With </a:t>
            </a:r>
            <a:r>
              <a:rPr lang="en-CA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Logic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)</a:t>
            </a:r>
          </a:p>
        </p:txBody>
      </p:sp>
      <p:sp>
        <p:nvSpPr>
          <p:cNvPr id="4096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CA" altLang="en-US" b="1" dirty="0" smtClean="0">
                <a:ea typeface="ＭＳ Ｐゴシック" panose="020B0600070205080204" pitchFamily="34" charset="-128"/>
              </a:rPr>
              <a:t>Format: </a:t>
            </a:r>
          </a:p>
          <a:p>
            <a:pPr eaLnBrk="1" hangingPunct="1">
              <a:buFontTx/>
              <a:buNone/>
            </a:pP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if </a:t>
            </a:r>
            <a:r>
              <a:rPr lang="en-CA" altLang="en-US" sz="16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(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</a:t>
            </a:r>
            <a:r>
              <a:rPr lang="en-CA" altLang="en-US" sz="16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Boolean expression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 </a:t>
            </a:r>
            <a:r>
              <a:rPr lang="en-CA" altLang="en-US" sz="1600" b="1" i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logical operator</a:t>
            </a:r>
            <a:r>
              <a:rPr lang="en-CA" altLang="en-US" sz="1600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</a:t>
            </a:r>
            <a:r>
              <a:rPr lang="en-CA" altLang="en-US" sz="16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Boolean expression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</a:t>
            </a:r>
            <a:r>
              <a:rPr lang="en-CA" altLang="en-US" sz="16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)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:</a:t>
            </a:r>
          </a:p>
          <a:p>
            <a:pPr eaLnBrk="1" hangingPunct="1">
              <a:buFontTx/>
              <a:buNone/>
            </a:pP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</a:t>
            </a:r>
            <a:r>
              <a:rPr lang="en-CA" altLang="en-US" sz="16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body</a:t>
            </a:r>
            <a:endParaRPr lang="en-CA" altLang="en-US" sz="1600" b="1" i="1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CA" altLang="en-US" b="1" dirty="0" smtClean="0">
                <a:ea typeface="ＭＳ Ｐゴシック" panose="020B0600070205080204" pitchFamily="34" charset="-128"/>
              </a:rPr>
              <a:t>Example: </a:t>
            </a:r>
            <a:r>
              <a:rPr lang="en-CA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4if_and_positive.py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 of example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: applying logical AND (all Boolean expressions must evaluate to true for compound expression to be true).</a:t>
            </a:r>
            <a:endParaRPr lang="en-CA" altLang="en-US" sz="20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if </a:t>
            </a:r>
            <a:r>
              <a:rPr lang="en-CA" altLang="en-US" sz="16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(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(x &gt; 0) </a:t>
            </a:r>
            <a:r>
              <a:rPr lang="en-CA" alt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and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(y &gt; 0)</a:t>
            </a:r>
            <a:r>
              <a:rPr lang="en-CA" altLang="en-US" sz="16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)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:</a:t>
            </a:r>
          </a:p>
          <a:p>
            <a:pPr eaLnBrk="1" hangingPunct="1">
              <a:buFontTx/>
              <a:buNone/>
            </a:pP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print("All numbers positive") 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304"/>
          <a:stretch>
            <a:fillRect/>
          </a:stretch>
        </p:blipFill>
        <p:spPr bwMode="auto">
          <a:xfrm>
            <a:off x="552715" y="4216460"/>
            <a:ext cx="4174067" cy="744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384" b="44925"/>
          <a:stretch>
            <a:fillRect/>
          </a:stretch>
        </p:blipFill>
        <p:spPr bwMode="auto">
          <a:xfrm>
            <a:off x="2810934" y="5098003"/>
            <a:ext cx="4365096" cy="750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068" b="10982"/>
          <a:stretch>
            <a:fillRect/>
          </a:stretch>
        </p:blipFill>
        <p:spPr bwMode="auto">
          <a:xfrm>
            <a:off x="4176889" y="5899171"/>
            <a:ext cx="4260674" cy="958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 bwMode="auto">
          <a:xfrm>
            <a:off x="6711004" y="394156"/>
            <a:ext cx="2432996" cy="1148674"/>
          </a:xfrm>
          <a:prstGeom prst="rect">
            <a:avLst/>
          </a:prstGeom>
          <a:solidFill>
            <a:srgbClr val="FFFFCC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/>
          </a:ln>
          <a:effectLst/>
        </p:spPr>
        <p:txBody>
          <a:bodyPr rtlCol="0" anchor="t" anchorCtr="0"/>
          <a:lstStyle/>
          <a:p>
            <a:r>
              <a:rPr lang="en-US" sz="1600" b="1" dirty="0" smtClean="0">
                <a:solidFill>
                  <a:srgbClr val="0066FF"/>
                </a:solidFill>
              </a:rPr>
              <a:t>Multiple brackets </a:t>
            </a:r>
            <a:r>
              <a:rPr lang="en-US" sz="1600" dirty="0" smtClean="0"/>
              <a:t>aren’t mandatory with python but are required with other languages</a:t>
            </a:r>
            <a:endParaRPr lang="en-CA" sz="1600" dirty="0" smtClean="0"/>
          </a:p>
        </p:txBody>
      </p:sp>
    </p:spTree>
    <p:extLst>
      <p:ext uri="{BB962C8B-B14F-4D97-AF65-F5344CB8AC3E}">
        <p14:creationId xmlns:p14="http://schemas.microsoft.com/office/powerpoint/2010/main" val="152240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CA" altLang="en-US" sz="2800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If-Elif-Else</a:t>
            </a:r>
            <a:r>
              <a:rPr lang="en-CA" altLang="en-US" sz="2800" dirty="0" smtClean="0">
                <a:ea typeface="ＭＳ Ｐゴシック" panose="020B0600070205080204" pitchFamily="34" charset="-128"/>
              </a:rPr>
              <a:t>: Mutually Exclusive  Conditions (Example)</a:t>
            </a:r>
          </a:p>
        </p:txBody>
      </p:sp>
      <p:sp>
        <p:nvSpPr>
          <p:cNvPr id="56323" name="Rectangle 3"/>
          <p:cNvSpPr>
            <a:spLocks noGrp="1"/>
          </p:cNvSpPr>
          <p:nvPr>
            <p:ph type="body" idx="4294967295"/>
          </p:nvPr>
        </p:nvSpPr>
        <p:spPr>
          <a:xfrm>
            <a:off x="482600" y="1219200"/>
            <a:ext cx="8178800" cy="5562600"/>
          </a:xfrm>
        </p:spPr>
        <p:txBody>
          <a:bodyPr/>
          <a:lstStyle/>
          <a:p>
            <a:pPr eaLnBrk="1" hangingPunct="1"/>
            <a:r>
              <a:rPr lang="en-CA" altLang="en-US" sz="2000" b="1" dirty="0" smtClean="0">
                <a:ea typeface="ＭＳ Ｐゴシック" panose="020B0600070205080204" pitchFamily="34" charset="-128"/>
              </a:rPr>
              <a:t>Example</a:t>
            </a:r>
            <a:r>
              <a:rPr lang="en-CA" altLang="en-US" sz="2000" dirty="0" smtClean="0">
                <a:ea typeface="ＭＳ Ｐゴシック" panose="020B0600070205080204" pitchFamily="34" charset="-128"/>
              </a:rPr>
              <a:t>: The name of the complete online program is: “</a:t>
            </a:r>
            <a:r>
              <a:rPr lang="en-CA" altLang="ja-JP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9grades_efficient.py</a:t>
            </a:r>
            <a:r>
              <a:rPr lang="en-CA" altLang="en-US" sz="2000" dirty="0" smtClean="0">
                <a:ea typeface="ＭＳ Ｐゴシック" panose="020B0600070205080204" pitchFamily="34" charset="-128"/>
              </a:rPr>
              <a:t>”</a:t>
            </a:r>
          </a:p>
          <a:p>
            <a:pPr lvl="1" eaLnBrk="1" hangingPunct="1"/>
            <a:r>
              <a:rPr lang="en-US" altLang="en-US" sz="1800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 of example</a:t>
            </a:r>
            <a:r>
              <a:rPr lang="en-US" altLang="en-US" sz="18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: illustrating how 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ELIF</a:t>
            </a:r>
            <a:r>
              <a:rPr lang="en-US" altLang="en-US" sz="18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 is more efficient than multiple 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IF</a:t>
            </a:r>
            <a:r>
              <a:rPr lang="en-US" altLang="en-US" sz="18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s when at most 1 condition (0 or 1) can be true. </a:t>
            </a:r>
          </a:p>
          <a:p>
            <a:pPr lvl="1" eaLnBrk="1" hangingPunct="1"/>
            <a:endParaRPr lang="en-CA" altLang="ja-JP" sz="1800" dirty="0" smtClean="0">
              <a:ea typeface="ＭＳ Ｐゴシック" panose="020B0600070205080204" pitchFamily="34" charset="-128"/>
            </a:endParaRPr>
          </a:p>
          <a:p>
            <a:pPr lvl="1" eaLnBrk="1" hangingPunct="1">
              <a:buNone/>
            </a:pPr>
            <a:r>
              <a:rPr lang="en-CA" altLang="en-US" sz="16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if</a:t>
            </a:r>
            <a:r>
              <a:rPr lang="en-CA" altLang="en-US" sz="1600" dirty="0" smtClean="0">
                <a:solidFill>
                  <a:srgbClr val="808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6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(letter == "A"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):</a:t>
            </a:r>
          </a:p>
          <a:p>
            <a:pPr lvl="1" eaLnBrk="1" hangingPunct="1"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</a:t>
            </a:r>
            <a:r>
              <a:rPr lang="en-US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gpa</a:t>
            </a: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= 4</a:t>
            </a:r>
            <a:endParaRPr lang="en-CA" altLang="en-US" sz="16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600" b="1" dirty="0" err="1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elif</a:t>
            </a:r>
            <a:r>
              <a:rPr lang="en-CA" altLang="en-US" sz="1600" b="1" dirty="0" smtClean="0">
                <a:solidFill>
                  <a:srgbClr val="808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6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(letter == "B"):</a:t>
            </a:r>
            <a:endParaRPr lang="en-CA" altLang="en-US" sz="16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</a:t>
            </a:r>
            <a:r>
              <a:rPr lang="en-CA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gpa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= 3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600" b="1" dirty="0" err="1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elif</a:t>
            </a:r>
            <a:r>
              <a:rPr lang="en-CA" altLang="en-US" sz="1600" b="1" dirty="0" smtClean="0">
                <a:solidFill>
                  <a:srgbClr val="808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6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(letter == "C"):</a:t>
            </a:r>
            <a:endParaRPr lang="en-CA" altLang="en-US" sz="16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</a:t>
            </a:r>
            <a:r>
              <a:rPr lang="en-CA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gpa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= 2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600" b="1" dirty="0" err="1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elif</a:t>
            </a:r>
            <a:r>
              <a:rPr lang="en-CA" altLang="en-US" sz="1600" b="1" dirty="0" smtClean="0">
                <a:solidFill>
                  <a:srgbClr val="808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6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(letter = "D"):</a:t>
            </a:r>
            <a:endParaRPr lang="en-CA" altLang="en-US" sz="16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</a:t>
            </a:r>
            <a:r>
              <a:rPr lang="en-CA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gpa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= 1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600" b="1" dirty="0" err="1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elif</a:t>
            </a:r>
            <a:r>
              <a:rPr lang="en-CA" altLang="en-US" sz="1600" b="1" dirty="0" smtClean="0">
                <a:solidFill>
                  <a:srgbClr val="808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 </a:t>
            </a:r>
            <a:r>
              <a:rPr lang="en-CA" altLang="en-US" sz="16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(letter = "F"):</a:t>
            </a:r>
            <a:endParaRPr lang="en-CA" altLang="en-US" sz="16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</a:t>
            </a:r>
            <a:r>
              <a:rPr lang="en-CA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gpa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= 0     </a:t>
            </a:r>
            <a:endParaRPr lang="en-CA" altLang="en-US" sz="1600" b="1" dirty="0" smtClean="0">
              <a:solidFill>
                <a:srgbClr val="808000"/>
              </a:solidFill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6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else</a:t>
            </a: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CA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print("GPA must be one of </a:t>
            </a:r>
            <a:r>
              <a:rPr lang="en-CA" altLang="en-US" sz="16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'A', '</a:t>
            </a:r>
            <a:r>
              <a:rPr lang="en-CA" altLang="en-US" sz="16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B', </a:t>
            </a:r>
            <a:r>
              <a:rPr lang="en-CA" altLang="en-US" sz="16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'</a:t>
            </a:r>
            <a:r>
              <a:rPr lang="en-CA" altLang="en-US" sz="16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C', </a:t>
            </a:r>
            <a:r>
              <a:rPr lang="en-CA" altLang="en-US" sz="16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'</a:t>
            </a:r>
            <a:r>
              <a:rPr lang="en-CA" altLang="en-US" sz="16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D' or </a:t>
            </a:r>
            <a:r>
              <a:rPr lang="en-CA" altLang="en-US" sz="16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'</a:t>
            </a:r>
            <a:r>
              <a:rPr lang="en-CA" altLang="en-US" sz="16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F'</a:t>
            </a:r>
            <a:r>
              <a:rPr lang="en-CA" altLang="en-US" sz="16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"</a:t>
            </a:r>
            <a:r>
              <a:rPr lang="en-CA" altLang="en-US" sz="16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)</a:t>
            </a: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962452" y="2698045"/>
            <a:ext cx="4555627" cy="2709334"/>
            <a:chOff x="2849563" y="1981200"/>
            <a:chExt cx="4555627" cy="3886200"/>
          </a:xfrm>
        </p:grpSpPr>
        <p:sp>
          <p:nvSpPr>
            <p:cNvPr id="56329" name="AutoShape 5"/>
            <p:cNvSpPr>
              <a:spLocks/>
            </p:cNvSpPr>
            <p:nvPr/>
          </p:nvSpPr>
          <p:spPr bwMode="auto">
            <a:xfrm>
              <a:off x="2849563" y="1981200"/>
              <a:ext cx="1498600" cy="3886200"/>
            </a:xfrm>
            <a:prstGeom prst="rightBrace">
              <a:avLst>
                <a:gd name="adj1" fmla="val 30085"/>
                <a:gd name="adj2" fmla="val 50000"/>
              </a:avLst>
            </a:prstGeom>
            <a:noFill/>
            <a:ln w="50800">
              <a:solidFill>
                <a:schemeClr val="accent2">
                  <a:lumMod val="75000"/>
                </a:schemeClr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/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56330" name="Text Box 6"/>
            <p:cNvSpPr txBox="1">
              <a:spLocks noChangeArrowheads="1"/>
            </p:cNvSpPr>
            <p:nvPr/>
          </p:nvSpPr>
          <p:spPr bwMode="auto">
            <a:xfrm>
              <a:off x="4446090" y="2954895"/>
              <a:ext cx="2959100" cy="1201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808000"/>
                  </a:solidFill>
                  <a:latin typeface="Arial" panose="020B0604020202020204" pitchFamily="34" charset="0"/>
                </a:rPr>
                <a:t>This approach is more efficient when at most only one condition can be true.</a:t>
              </a:r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4165590" y="4460884"/>
            <a:ext cx="5161861" cy="1846264"/>
            <a:chOff x="3883013" y="4103558"/>
            <a:chExt cx="5161863" cy="1846967"/>
          </a:xfrm>
        </p:grpSpPr>
        <p:sp>
          <p:nvSpPr>
            <p:cNvPr id="56327" name="Line 8"/>
            <p:cNvSpPr>
              <a:spLocks noChangeShapeType="1"/>
            </p:cNvSpPr>
            <p:nvPr/>
          </p:nvSpPr>
          <p:spPr bwMode="auto">
            <a:xfrm flipH="1">
              <a:off x="3883013" y="4651001"/>
              <a:ext cx="1970465" cy="757238"/>
            </a:xfrm>
            <a:prstGeom prst="line">
              <a:avLst/>
            </a:prstGeom>
            <a:noFill/>
            <a:ln w="50800">
              <a:solidFill>
                <a:schemeClr val="accent2">
                  <a:lumMod val="75000"/>
                </a:schemeClr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6328" name="Text Box 9"/>
            <p:cNvSpPr txBox="1">
              <a:spLocks noChangeArrowheads="1"/>
            </p:cNvSpPr>
            <p:nvPr/>
          </p:nvSpPr>
          <p:spPr bwMode="auto">
            <a:xfrm>
              <a:off x="5768653" y="4103558"/>
              <a:ext cx="3276223" cy="18469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/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ts val="600"/>
                </a:spcBef>
                <a:buFontTx/>
                <a:buNone/>
              </a:pPr>
              <a:r>
                <a:rPr lang="en-US" altLang="en-US" sz="1600" b="1" u="sng" dirty="0">
                  <a:solidFill>
                    <a:srgbClr val="808000"/>
                  </a:solidFill>
                  <a:latin typeface="Arial" panose="020B0604020202020204" pitchFamily="34" charset="0"/>
                </a:rPr>
                <a:t>Extra </a:t>
              </a:r>
              <a:r>
                <a:rPr lang="en-US" altLang="en-US" sz="1600" b="1" u="sng" dirty="0" smtClean="0">
                  <a:solidFill>
                    <a:srgbClr val="808000"/>
                  </a:solidFill>
                  <a:latin typeface="Arial" panose="020B0604020202020204" pitchFamily="34" charset="0"/>
                </a:rPr>
                <a:t>main benefit</a:t>
              </a:r>
              <a:r>
                <a:rPr lang="en-US" altLang="en-US" sz="1600" b="1" u="sng" dirty="0">
                  <a:solidFill>
                    <a:srgbClr val="808000"/>
                  </a:solidFill>
                  <a:latin typeface="Arial" panose="020B0604020202020204" pitchFamily="34" charset="0"/>
                </a:rPr>
                <a:t>:</a:t>
              </a:r>
            </a:p>
            <a:p>
              <a:pPr>
                <a:spcBef>
                  <a:spcPts val="60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808000"/>
                  </a:solidFill>
                  <a:latin typeface="Arial" panose="020B0604020202020204" pitchFamily="34" charset="0"/>
                </a:rPr>
                <a:t>The body of the else executes only when all the Boolean expressions are false. (Useful for error checking/handling).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3516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When To Use </a:t>
            </a:r>
            <a:r>
              <a:rPr lang="en-US" altLang="en-US" sz="2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Multiple-If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When all conditions must be checked (</a:t>
            </a:r>
            <a:r>
              <a:rPr lang="en-US" altLang="en-US" u="sng" dirty="0" smtClean="0">
                <a:ea typeface="ＭＳ Ｐゴシック" panose="020B0600070205080204" pitchFamily="34" charset="-128"/>
              </a:rPr>
              <a:t>more than one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Boolean expressions for each ‘</a:t>
            </a:r>
            <a:r>
              <a:rPr lang="en-US" altLang="en-US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if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’ </a:t>
            </a:r>
            <a:r>
              <a:rPr lang="en-US" altLang="en-US" u="sng" dirty="0" smtClean="0">
                <a:ea typeface="ＭＳ Ｐゴシック" panose="020B0600070205080204" pitchFamily="34" charset="-128"/>
              </a:rPr>
              <a:t>can be true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).</a:t>
            </a: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</a:rPr>
              <a:t>Non-exclusive conditions.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Example:</a:t>
            </a: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</a:rPr>
              <a:t>Some survey questions:</a:t>
            </a:r>
          </a:p>
          <a:p>
            <a:pPr lvl="2"/>
            <a:r>
              <a:rPr lang="en-US" altLang="en-US" dirty="0" smtClean="0">
                <a:ea typeface="ＭＳ Ｐゴシック" panose="020B0600070205080204" pitchFamily="34" charset="-128"/>
              </a:rPr>
              <a:t>When </a:t>
            </a:r>
            <a:r>
              <a:rPr lang="en-US" altLang="en-US" u="sng" dirty="0" smtClean="0">
                <a:ea typeface="ＭＳ Ｐゴシック" panose="020B0600070205080204" pitchFamily="34" charset="-128"/>
              </a:rPr>
              <a:t>all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the questions must be asked</a:t>
            </a:r>
          </a:p>
          <a:p>
            <a:pPr lvl="2"/>
            <a:r>
              <a:rPr lang="en-US" altLang="en-US" dirty="0" smtClean="0">
                <a:ea typeface="ＭＳ Ｐゴシック" panose="020B0600070205080204" pitchFamily="34" charset="-128"/>
              </a:rPr>
              <a:t>The answers to previous questions will not affect the asking of later questions</a:t>
            </a:r>
          </a:p>
          <a:p>
            <a:pPr lvl="3"/>
            <a:r>
              <a:rPr lang="en-US" altLang="en-US" dirty="0" smtClean="0">
                <a:ea typeface="ＭＳ Ｐゴシック" panose="020B0600070205080204" pitchFamily="34" charset="-128"/>
              </a:rPr>
              <a:t>E.g., </a:t>
            </a:r>
          </a:p>
          <a:p>
            <a:pPr lvl="3"/>
            <a:r>
              <a:rPr lang="en-US" altLang="en-US" dirty="0" smtClean="0">
                <a:ea typeface="ＭＳ Ｐゴシック" panose="020B0600070205080204" pitchFamily="34" charset="-128"/>
              </a:rPr>
              <a:t>Q1: Is your height above 172 cm?</a:t>
            </a:r>
          </a:p>
          <a:p>
            <a:pPr lvl="3"/>
            <a:r>
              <a:rPr lang="en-US" altLang="en-US" dirty="0" smtClean="0">
                <a:ea typeface="ＭＳ Ｐゴシック" panose="020B0600070205080204" pitchFamily="34" charset="-128"/>
              </a:rPr>
              <a:t>Q2: Is your age 18 years or more?</a:t>
            </a:r>
          </a:p>
          <a:p>
            <a:pPr lvl="3"/>
            <a:r>
              <a:rPr lang="en-US" altLang="en-US" dirty="0" smtClean="0">
                <a:ea typeface="ＭＳ Ｐゴシック" panose="020B0600070205080204" pitchFamily="34" charset="-128"/>
              </a:rPr>
              <a:t>Q3</a:t>
            </a:r>
            <a:r>
              <a:rPr lang="en-US" altLang="en-US" smtClean="0">
                <a:ea typeface="ＭＳ Ｐゴシック" panose="020B0600070205080204" pitchFamily="34" charset="-128"/>
              </a:rPr>
              <a:t>: Is Canada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your country </a:t>
            </a:r>
            <a:r>
              <a:rPr lang="en-US" altLang="en-US" smtClean="0">
                <a:ea typeface="ＭＳ Ｐゴシック" panose="020B0600070205080204" pitchFamily="34" charset="-128"/>
              </a:rPr>
              <a:t>of birth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?</a:t>
            </a:r>
          </a:p>
          <a:p>
            <a:pPr lvl="2"/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48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When To Use </a:t>
            </a:r>
            <a:r>
              <a:rPr lang="en-CA" altLang="en-US" sz="2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If, ElIfs</a:t>
            </a:r>
            <a:endParaRPr lang="en-US" altLang="en-US" sz="28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When all conditions may be checked but </a:t>
            </a:r>
            <a:r>
              <a:rPr lang="en-US" altLang="en-US" u="sng" dirty="0" smtClean="0">
                <a:ea typeface="ＭＳ Ｐゴシック" panose="020B0600070205080204" pitchFamily="34" charset="-128"/>
              </a:rPr>
              <a:t>at most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only one Boolean expression </a:t>
            </a:r>
            <a:r>
              <a:rPr lang="en-US" altLang="en-US" u="sng" dirty="0" smtClean="0">
                <a:ea typeface="ＭＳ Ｐゴシック" panose="020B0600070205080204" pitchFamily="34" charset="-128"/>
              </a:rPr>
              <a:t>can evaluate to true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.</a:t>
            </a: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</a:rPr>
              <a:t>Exclusive conditions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Example:</a:t>
            </a: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</a:rPr>
              <a:t>Survey questions:</a:t>
            </a:r>
          </a:p>
          <a:p>
            <a:pPr lvl="2"/>
            <a:r>
              <a:rPr lang="en-US" altLang="en-US" dirty="0" smtClean="0">
                <a:ea typeface="ＭＳ Ｐゴシック" panose="020B0600070205080204" pitchFamily="34" charset="-128"/>
              </a:rPr>
              <a:t>When only some of the questions will be asked</a:t>
            </a:r>
          </a:p>
          <a:p>
            <a:pPr lvl="2"/>
            <a:r>
              <a:rPr lang="en-US" altLang="en-US" dirty="0" smtClean="0">
                <a:ea typeface="ＭＳ Ｐゴシック" panose="020B0600070205080204" pitchFamily="34" charset="-128"/>
              </a:rPr>
              <a:t>The answers to previous questions WILL determine if later questions will be asked</a:t>
            </a:r>
          </a:p>
          <a:p>
            <a:pPr lvl="3"/>
            <a:r>
              <a:rPr lang="en-US" altLang="en-US" dirty="0" smtClean="0">
                <a:ea typeface="ＭＳ Ｐゴシック" panose="020B0600070205080204" pitchFamily="34" charset="-128"/>
              </a:rPr>
              <a:t>E.g., </a:t>
            </a:r>
          </a:p>
          <a:p>
            <a:pPr lvl="3"/>
            <a:r>
              <a:rPr lang="en-US" altLang="en-US" dirty="0" smtClean="0">
                <a:ea typeface="ＭＳ Ｐゴシック" panose="020B0600070205080204" pitchFamily="34" charset="-128"/>
              </a:rPr>
              <a:t>Q1: Were you born in BC?</a:t>
            </a:r>
          </a:p>
          <a:p>
            <a:pPr lvl="3"/>
            <a:r>
              <a:rPr lang="en-US" altLang="en-US" dirty="0" smtClean="0">
                <a:ea typeface="ＭＳ Ｐゴシック" panose="020B0600070205080204" pitchFamily="34" charset="-128"/>
              </a:rPr>
              <a:t>Q2 (ask only if the person answered ‘no’ to the previous): Were you born in AB?</a:t>
            </a:r>
          </a:p>
          <a:p>
            <a:pPr lvl="3"/>
            <a:r>
              <a:rPr lang="en-US" altLang="en-US" dirty="0" smtClean="0">
                <a:ea typeface="ＭＳ Ｐゴシック" panose="020B0600070205080204" pitchFamily="34" charset="-128"/>
              </a:rPr>
              <a:t>Q3 </a:t>
            </a:r>
            <a:r>
              <a:rPr lang="en-US" altLang="en-US" dirty="0">
                <a:ea typeface="ＭＳ Ｐゴシック" panose="020B0600070205080204" pitchFamily="34" charset="-128"/>
              </a:rPr>
              <a:t>(ask only if the person answered ‘no’ to the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previous questions): </a:t>
            </a:r>
            <a:r>
              <a:rPr lang="en-US" altLang="en-US" dirty="0">
                <a:ea typeface="ＭＳ Ｐゴシック" panose="020B0600070205080204" pitchFamily="34" charset="-128"/>
              </a:rPr>
              <a:t>Were you born in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SK?</a:t>
            </a:r>
          </a:p>
          <a:p>
            <a:pPr lvl="3"/>
            <a:r>
              <a:rPr lang="en-US" altLang="en-US" dirty="0" smtClean="0">
                <a:ea typeface="ＭＳ Ｐゴシック" panose="020B0600070205080204" pitchFamily="34" charset="-128"/>
              </a:rPr>
              <a:t>…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lvl="3"/>
            <a:endParaRPr lang="en-US" altLang="en-US" dirty="0" smtClean="0">
              <a:ea typeface="ＭＳ Ｐゴシック" panose="020B0600070205080204" pitchFamily="34" charset="-128"/>
            </a:endParaRPr>
          </a:p>
          <a:p>
            <a:pPr lvl="3"/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804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Extra Practice</a:t>
            </a: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(From “Starting out with Python” by Tony Gaddis).</a:t>
            </a:r>
          </a:p>
          <a:p>
            <a:pPr eaLnBrk="1" hangingPunct="1"/>
            <a:endParaRPr lang="en-US" altLang="en-US" dirty="0" smtClean="0">
              <a:ea typeface="ＭＳ Ｐゴシック" panose="020B0600070205080204" pitchFamily="34" charset="-128"/>
            </a:endParaRPr>
          </a:p>
          <a:p>
            <a:pPr marL="333375" lvl="1" indent="0" eaLnBrk="1" hangingPunct="1">
              <a:buFont typeface="Arial" panose="020B0604020202020204" pitchFamily="34" charset="0"/>
              <a:buNone/>
            </a:pPr>
            <a:r>
              <a:rPr lang="en-US" altLang="en-US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Write a program that prompts the user to enter a number within the range of 1 through 10. The program should display the Roman numeral version of that number. If the number is outside the range of 1 through 10, the program should display an error message. </a:t>
            </a:r>
          </a:p>
          <a:p>
            <a:pPr marL="333375" lvl="1" indent="0" eaLnBrk="1" hangingPunct="1">
              <a:buFont typeface="Arial" panose="020B0604020202020204" pitchFamily="34" charset="0"/>
              <a:buNone/>
            </a:pPr>
            <a:r>
              <a:rPr lang="en-US" altLang="en-US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The table on the next screen shows the Roman numerals for the numbers 1 through 10</a:t>
            </a:r>
            <a:r>
              <a:rPr lang="en-US" altLang="en-US" sz="16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.</a:t>
            </a:r>
          </a:p>
          <a:p>
            <a:pPr eaLnBrk="1" hangingPunct="1"/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284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Extra Practice (2)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219200" y="1295400"/>
          <a:ext cx="7010400" cy="4724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solidFill>
                            <a:srgbClr val="FFFFFF"/>
                          </a:solidFill>
                          <a:latin typeface="Arial" pitchFamily="34" charset="0"/>
                        </a:rPr>
                        <a:t>Number</a:t>
                      </a:r>
                      <a:endParaRPr lang="en-US" sz="2000" baseline="0" dirty="0">
                        <a:solidFill>
                          <a:srgbClr val="FFFFFF"/>
                        </a:solidFill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solidFill>
                            <a:srgbClr val="FFFFFF"/>
                          </a:solidFill>
                          <a:latin typeface="Arial" pitchFamily="34" charset="0"/>
                        </a:rPr>
                        <a:t>Roman Numeral</a:t>
                      </a:r>
                      <a:endParaRPr lang="en-US" sz="2000" baseline="0" dirty="0">
                        <a:solidFill>
                          <a:srgbClr val="FFFFFF"/>
                        </a:solidFill>
                        <a:latin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1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I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2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II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III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4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IV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5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V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6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VI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7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VII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8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VIII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9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IX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10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" pitchFamily="34" charset="0"/>
                        </a:rPr>
                        <a:t>X</a:t>
                      </a:r>
                      <a:endParaRPr lang="en-US" sz="2000" baseline="0" dirty="0">
                        <a:latin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404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Recap: What Decision Making Mechanisms Are Available /When To Use Them</a:t>
            </a:r>
          </a:p>
        </p:txBody>
      </p:sp>
      <p:graphicFrame>
        <p:nvGraphicFramePr>
          <p:cNvPr id="193539" name="Group 3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4181138142"/>
              </p:ext>
            </p:extLst>
          </p:nvPr>
        </p:nvGraphicFramePr>
        <p:xfrm>
          <a:off x="242888" y="1343025"/>
          <a:ext cx="8686800" cy="5280026"/>
        </p:xfrm>
        <a:graphic>
          <a:graphicData uri="http://schemas.openxmlformats.org/drawingml/2006/table">
            <a:tbl>
              <a:tblPr/>
              <a:tblGrid>
                <a:gridCol w="18430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84371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36575"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Mechanism</a:t>
                      </a:r>
                    </a:p>
                  </a:txBody>
                  <a:tcPr marL="93600" marR="93600" marT="46802" marB="468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When To Use</a:t>
                      </a:r>
                    </a:p>
                  </a:txBody>
                  <a:tcPr marL="93600" marR="93600" marT="46802" marB="4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03263"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ＭＳ Ｐゴシック" pitchFamily="34" charset="-128"/>
                          <a:cs typeface="Consolas" pitchFamily="49" charset="0"/>
                        </a:rPr>
                        <a:t>If</a:t>
                      </a:r>
                    </a:p>
                  </a:txBody>
                  <a:tcPr marL="93600" marR="93600" marT="46802" marB="468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Evaluate a Boolean expression and execute some code (body) if it’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s </a:t>
                      </a: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true</a:t>
                      </a: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93600" marR="93600" marT="46802" marB="4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08063"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ＭＳ Ｐゴシック" pitchFamily="34" charset="-128"/>
                          <a:cs typeface="Consolas" pitchFamily="49" charset="0"/>
                        </a:rPr>
                        <a:t>If-else</a:t>
                      </a:r>
                    </a:p>
                  </a:txBody>
                  <a:tcPr marL="93600" marR="93600" marT="46802" marB="468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Evaluate a Boolean expression and execute some code (first body: 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‘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if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’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) if it’s </a:t>
                      </a: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true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, execute alternate code (second body: 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‘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else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’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) if it’s </a:t>
                      </a: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false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.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93600" marR="93600" marT="46802" marB="4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312863"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ＭＳ Ｐゴシック" pitchFamily="34" charset="-128"/>
                          <a:cs typeface="Consolas" pitchFamily="49" charset="0"/>
                        </a:rPr>
                        <a:t>Multiple if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ＭＳ Ｐゴシック" pitchFamily="34" charset="-128"/>
                          <a:cs typeface="Consolas" pitchFamily="49" charset="0"/>
                        </a:rPr>
                        <a:t>s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itchFamily="49" charset="0"/>
                        <a:ea typeface="ＭＳ Ｐゴシック" pitchFamily="34" charset="-128"/>
                        <a:cs typeface="Consolas" pitchFamily="49" charset="0"/>
                      </a:endParaRPr>
                    </a:p>
                  </a:txBody>
                  <a:tcPr marL="93600" marR="93600" marT="46802" marB="468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Multiple Boolean expressions need to be evaluated with the answer for 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each expression being independent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of the answers for 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the others (non-exclusive). 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Separate instructions (bodies) can be executed for each expression.</a:t>
                      </a:r>
                    </a:p>
                  </a:txBody>
                  <a:tcPr marL="93600" marR="93600" marT="46802" marB="4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719262"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ＭＳ Ｐゴシック" pitchFamily="34" charset="-128"/>
                          <a:cs typeface="Consolas" pitchFamily="49" charset="0"/>
                        </a:rPr>
                        <a:t>If-elif-else</a:t>
                      </a:r>
                    </a:p>
                  </a:txBody>
                  <a:tcPr marL="93600" marR="93600" marT="46802" marB="468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Multiple Boolean expressions need to be evaluated but 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zero or at most only one of them can be true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(mutually exclusive).  Zero bodies or exactly one body will execute. Also it allows for a separate body (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ＭＳ Ｐゴシック" pitchFamily="34" charset="-128"/>
                          <a:cs typeface="Consolas" pitchFamily="49" charset="0"/>
                        </a:rPr>
                        <a:t>else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-case) to execute when all the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ＭＳ Ｐゴシック" pitchFamily="34" charset="-128"/>
                          <a:cs typeface="Consolas" pitchFamily="49" charset="0"/>
                        </a:rPr>
                        <a:t>if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ＭＳ Ｐゴシック" pitchFamily="34" charset="-128"/>
                          <a:cs typeface="Consolas" pitchFamily="49" charset="0"/>
                        </a:rPr>
                        <a:t>-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ＭＳ Ｐゴシック" pitchFamily="34" charset="-128"/>
                          <a:cs typeface="Consolas" pitchFamily="49" charset="0"/>
                        </a:rPr>
                        <a:t>elif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 Boolean expressions are false. </a:t>
                      </a:r>
                    </a:p>
                  </a:txBody>
                  <a:tcPr marL="93600" marR="93600" marT="46802" marB="4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190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Recap: When To Use Compound And Nested Decision Making</a:t>
            </a:r>
          </a:p>
        </p:txBody>
      </p:sp>
      <p:graphicFrame>
        <p:nvGraphicFramePr>
          <p:cNvPr id="195587" name="Group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04143626"/>
              </p:ext>
            </p:extLst>
          </p:nvPr>
        </p:nvGraphicFramePr>
        <p:xfrm>
          <a:off x="457200" y="1676400"/>
          <a:ext cx="8178800" cy="3368676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273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42950"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Mechanism</a:t>
                      </a:r>
                    </a:p>
                  </a:txBody>
                  <a:tcPr marL="93600" marR="93600" marT="46802" marB="468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When To Use</a:t>
                      </a:r>
                    </a:p>
                  </a:txBody>
                  <a:tcPr marL="93600" marR="93600" marT="46802" marB="4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312863"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Compound decision making</a:t>
                      </a:r>
                    </a:p>
                  </a:txBody>
                  <a:tcPr marL="93600" marR="93600" marT="46802" marB="468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There may have to be more than one condition to be considered before the body can execute. 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All expressions must evaluate to true (AND)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or 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at least one expression must evaluate to true (OR)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.</a:t>
                      </a:r>
                    </a:p>
                  </a:txBody>
                  <a:tcPr marL="93600" marR="93600" marT="46802" marB="4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312863"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Nested decision making</a:t>
                      </a:r>
                    </a:p>
                  </a:txBody>
                  <a:tcPr marL="93600" marR="93600" marT="46802" marB="468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3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10000"/>
                        </a:spcBef>
                        <a:buSzPct val="100000"/>
                        <a:buFont typeface="Times New Roman" pitchFamily="18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The 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outer Boolean expression (</a:t>
                      </a:r>
                      <a:r>
                        <a:rPr kumimoji="0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“</a:t>
                      </a: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gate keeper</a:t>
                      </a:r>
                      <a:r>
                        <a:rPr kumimoji="0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”</a:t>
                      </a:r>
                      <a:r>
                        <a:rPr kumimoji="0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) must be true before the inner expression will be evaluated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. (Inner Boolean expression is part of the body of the outer Boolean expression).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93600" marR="93600" marT="46802" marB="4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92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Testing Decision Making Constructs</a:t>
            </a:r>
          </a:p>
        </p:txBody>
      </p:sp>
      <p:sp>
        <p:nvSpPr>
          <p:cNvPr id="6349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117475" indent="-117475"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Make sure that the body of each decision making mechanism executes when it should.</a:t>
            </a:r>
          </a:p>
          <a:p>
            <a:pPr marL="117475" indent="-117475"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Test:</a:t>
            </a:r>
          </a:p>
          <a:p>
            <a:pPr lvl="1" indent="-338138" eaLnBrk="1" hangingPunct="1">
              <a:buFontTx/>
              <a:buAutoNum type="arabicParenR"/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Obvious true cases</a:t>
            </a:r>
          </a:p>
          <a:p>
            <a:pPr lvl="1" indent="-338138" eaLnBrk="1" hangingPunct="1">
              <a:buFontTx/>
              <a:buAutoNum type="arabicParenR"/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Obvious false cases</a:t>
            </a:r>
          </a:p>
          <a:p>
            <a:pPr lvl="1" indent="-338138" eaLnBrk="1" hangingPunct="1">
              <a:buFontTx/>
              <a:buAutoNum type="arabicParenR"/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Boundary cases</a:t>
            </a:r>
          </a:p>
        </p:txBody>
      </p:sp>
    </p:spTree>
    <p:extLst>
      <p:ext uri="{BB962C8B-B14F-4D97-AF65-F5344CB8AC3E}">
        <p14:creationId xmlns:p14="http://schemas.microsoft.com/office/powerpoint/2010/main" val="275080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Testing Decisions: An Example</a:t>
            </a:r>
          </a:p>
        </p:txBody>
      </p:sp>
      <p:sp>
        <p:nvSpPr>
          <p:cNvPr id="6451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 dirty="0" smtClean="0">
                <a:ea typeface="ＭＳ Ｐゴシック" panose="020B0600070205080204" pitchFamily="34" charset="-128"/>
              </a:rPr>
              <a:t>Program name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: </a:t>
            </a:r>
            <a:r>
              <a:rPr lang="en-US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10testing_example.py</a:t>
            </a:r>
          </a:p>
          <a:p>
            <a:pPr marL="0" indent="0" eaLnBrk="1" hangingPunct="1">
              <a:buNone/>
            </a:pPr>
            <a:r>
              <a:rPr lang="en-US" altLang="en-US" sz="2000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 of example</a:t>
            </a:r>
            <a:r>
              <a:rPr lang="en-US" altLang="en-US" sz="20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: illustrating an example of the </a:t>
            </a:r>
            <a:r>
              <a:rPr lang="en-US" altLang="en-US" sz="2000" i="1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minimum</a:t>
            </a:r>
            <a:r>
              <a:rPr lang="en-US" altLang="en-US" sz="20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 number of test cases that should be run for a condition that tests a numeric value.</a:t>
            </a:r>
          </a:p>
          <a:p>
            <a:pPr marL="0" indent="0" eaLnBrk="1" hangingPunct="1">
              <a:buNone/>
            </a:pPr>
            <a:endParaRPr lang="en-US" altLang="en-US" sz="20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(input("Type in a value for </a:t>
            </a: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: "))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 (num &gt;= 0):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print("Num is non-negative. ")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else: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print("Num is negative. ")</a:t>
            </a:r>
          </a:p>
          <a:p>
            <a:pPr eaLnBrk="1" hangingPunct="1"/>
            <a:endParaRPr lang="en-US" altLang="en-US" sz="18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sz="20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576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Lesson: Avoid Using A Float When An Integer Will Do</a:t>
            </a:r>
          </a:p>
        </p:txBody>
      </p:sp>
      <p:sp>
        <p:nvSpPr>
          <p:cNvPr id="6553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 dirty="0" smtClean="0">
                <a:ea typeface="ＭＳ Ｐゴシック" panose="020B0600070205080204" pitchFamily="34" charset="-128"/>
              </a:rPr>
              <a:t>Program name: </a:t>
            </a:r>
            <a:r>
              <a:rPr lang="en-US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11real_test.py</a:t>
            </a:r>
          </a:p>
          <a:p>
            <a:pPr marL="0" indent="0" eaLnBrk="1" hangingPunct="1">
              <a:buNone/>
            </a:pPr>
            <a:r>
              <a:rPr lang="en-US" altLang="en-US" sz="1800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 of example</a:t>
            </a:r>
            <a:r>
              <a:rPr lang="en-US" altLang="en-US" sz="18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: illustrating the imprecise storage mechanism used for floating point variables. </a:t>
            </a:r>
          </a:p>
          <a:p>
            <a:pPr marL="0" indent="0" eaLnBrk="1" hangingPunct="1">
              <a:buNone/>
            </a:pPr>
            <a:endParaRPr lang="en-US" altLang="en-US" sz="18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= 1.0 - 0.55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 (num == 0.45):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print("Forty five")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else: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print("Not forty five")</a:t>
            </a:r>
          </a:p>
        </p:txBody>
      </p:sp>
      <p:pic>
        <p:nvPicPr>
          <p:cNvPr id="7578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363" y="2647371"/>
            <a:ext cx="5477103" cy="489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 bwMode="auto">
          <a:xfrm>
            <a:off x="128610" y="4683874"/>
            <a:ext cx="8314329" cy="1844213"/>
          </a:xfrm>
          <a:prstGeom prst="rect">
            <a:avLst/>
          </a:prstGeom>
          <a:solidFill>
            <a:srgbClr val="FFFFCC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/>
          </a:ln>
          <a:effectLst/>
        </p:spPr>
        <p:txBody>
          <a:bodyPr rtlCol="0" anchor="t" anchorCtr="0"/>
          <a:lstStyle/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600" dirty="0" smtClean="0"/>
              <a:t>If there is a specific need to handle this issue we will go over ways of mitigating the problem.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600" dirty="0" smtClean="0"/>
              <a:t>If you’re interested then you can look up potential solutions online: search ‘epsilon’ and floating point representations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600" dirty="0" smtClean="0"/>
              <a:t>Or you can look at an older version of this course where mitigation measures were covered during the term: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US" sz="1600" dirty="0"/>
              <a:t>https://pages.cpsc.ucalgary.ca/~tamj/2021/217P/</a:t>
            </a:r>
            <a:endParaRPr lang="en-US" sz="1600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CA" sz="1600" dirty="0" smtClean="0"/>
          </a:p>
        </p:txBody>
      </p:sp>
    </p:spTree>
    <p:extLst>
      <p:ext uri="{BB962C8B-B14F-4D97-AF65-F5344CB8AC3E}">
        <p14:creationId xmlns:p14="http://schemas.microsoft.com/office/powerpoint/2010/main" val="1390205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Forming Compound Boolean Expressions With The “</a:t>
            </a:r>
            <a:r>
              <a:rPr lang="en-US" altLang="ja-JP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OR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”</a:t>
            </a:r>
            <a:r>
              <a:rPr lang="en-US" altLang="ja-JP" dirty="0" smtClean="0">
                <a:ea typeface="ＭＳ Ｐゴシック" panose="020B0600070205080204" pitchFamily="34" charset="-128"/>
              </a:rPr>
              <a:t> Operator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4198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ea typeface="ＭＳ Ｐゴシック" panose="020B0600070205080204" pitchFamily="34" charset="-128"/>
              </a:rPr>
              <a:t>Format: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if ((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Boolean expression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or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(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Boolean expression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)):</a:t>
            </a:r>
          </a:p>
          <a:p>
            <a:pPr eaLnBrk="1" hangingPunct="1">
              <a:buFontTx/>
              <a:buNone/>
            </a:pP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  body</a:t>
            </a:r>
            <a:endParaRPr lang="en-US" altLang="en-US" sz="1800" b="1" i="1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b="1" dirty="0" smtClean="0">
                <a:ea typeface="ＭＳ Ｐゴシック" panose="020B0600070205080204" pitchFamily="34" charset="-128"/>
              </a:rPr>
              <a:t>Name of the online example: </a:t>
            </a:r>
            <a:r>
              <a:rPr lang="en-US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5if_or_hiring.py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 of example: applying logical 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OR </a:t>
            </a:r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(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at least one </a:t>
            </a:r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Boolean 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expression </a:t>
            </a:r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must evaluate to true for compound expression to be true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).</a:t>
            </a:r>
            <a:endParaRPr lang="en-US" altLang="en-US" b="1" dirty="0" smtClean="0"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gpa = float(input("Grade point (0-4.0): "))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yearsJobExperience = int(input("Number of years of job experience: "))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 ((gpa &gt; 3.7)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or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(yearsJobExperience &gt; 5)):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print("You are hired")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else: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print("Insufficient qualifications")</a:t>
            </a:r>
          </a:p>
          <a:p>
            <a:pPr eaLnBrk="1" hangingPunct="1">
              <a:buFontTx/>
              <a:buNone/>
            </a:pPr>
            <a:endParaRPr lang="en-US" altLang="en-US" sz="18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sz="18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631" y="5603081"/>
            <a:ext cx="32004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6156" y="5603081"/>
            <a:ext cx="3200400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84"/>
          <a:stretch>
            <a:fillRect/>
          </a:stretch>
        </p:blipFill>
        <p:spPr bwMode="auto">
          <a:xfrm>
            <a:off x="680156" y="6273800"/>
            <a:ext cx="3190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6156" y="6284913"/>
            <a:ext cx="3136900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2603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Extra Practice</a:t>
            </a:r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(From “Starting out with Python” by Tony Gaddis)</a:t>
            </a:r>
          </a:p>
          <a:p>
            <a:pPr eaLnBrk="1" hangingPunct="1"/>
            <a:endParaRPr lang="en-US" altLang="en-US" dirty="0" smtClean="0">
              <a:ea typeface="ＭＳ Ｐゴシック" panose="020B0600070205080204" pitchFamily="34" charset="-128"/>
            </a:endParaRPr>
          </a:p>
          <a:p>
            <a:pPr marL="333375" lvl="1" indent="0" eaLnBrk="1" hangingPunct="1">
              <a:buFont typeface="Arial" panose="020B0604020202020204" pitchFamily="34" charset="0"/>
              <a:buNone/>
            </a:pPr>
            <a:r>
              <a:rPr lang="en-US" altLang="en-US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The following code contains several nested if-else statements. Unfortunately it was written without proper alignment and indentation. Rewrite the code and use the proper conventions of alignment and indentation.</a:t>
            </a:r>
          </a:p>
        </p:txBody>
      </p:sp>
    </p:spTree>
    <p:extLst>
      <p:ext uri="{BB962C8B-B14F-4D97-AF65-F5344CB8AC3E}">
        <p14:creationId xmlns:p14="http://schemas.microsoft.com/office/powerpoint/2010/main" val="350440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Extra Practice (2)</a:t>
            </a:r>
          </a:p>
        </p:txBody>
      </p:sp>
      <p:sp>
        <p:nvSpPr>
          <p:cNvPr id="215043" name="Content Placeholder 3"/>
          <p:cNvSpPr>
            <a:spLocks noGrp="1"/>
          </p:cNvSpPr>
          <p:nvPr>
            <p:ph sz="half" idx="2"/>
          </p:nvPr>
        </p:nvSpPr>
        <p:spPr>
          <a:xfrm>
            <a:off x="533400" y="1246188"/>
            <a:ext cx="4040188" cy="1828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altLang="en-US" sz="1800" dirty="0" smtClean="0">
                <a:solidFill>
                  <a:srgbClr val="0066FF"/>
                </a:solidFill>
                <a:latin typeface="Consolas" pitchFamily="49" charset="0"/>
                <a:ea typeface="ＭＳ Ｐゴシック" pitchFamily="34" charset="-128"/>
                <a:cs typeface="Consolas" pitchFamily="49" charset="0"/>
              </a:rPr>
              <a:t># Grade cut-offs</a:t>
            </a:r>
          </a:p>
          <a:p>
            <a:pPr marL="0" indent="0">
              <a:buFontTx/>
              <a:buNone/>
              <a:defRPr/>
            </a:pPr>
            <a:r>
              <a:rPr lang="en-US" altLang="en-US" sz="1800" dirty="0" smtClean="0">
                <a:latin typeface="Consolas" pitchFamily="49" charset="0"/>
                <a:ea typeface="ＭＳ Ｐゴシック" pitchFamily="34" charset="-128"/>
                <a:cs typeface="Consolas" pitchFamily="49" charset="0"/>
              </a:rPr>
              <a:t>A_SCORE = 90</a:t>
            </a:r>
          </a:p>
          <a:p>
            <a:pPr marL="0" indent="0">
              <a:buFontTx/>
              <a:buNone/>
              <a:defRPr/>
            </a:pPr>
            <a:r>
              <a:rPr lang="en-US" altLang="en-US" sz="1800" dirty="0" smtClean="0">
                <a:latin typeface="Consolas" pitchFamily="49" charset="0"/>
                <a:ea typeface="ＭＳ Ｐゴシック" pitchFamily="34" charset="-128"/>
                <a:cs typeface="Consolas" pitchFamily="49" charset="0"/>
              </a:rPr>
              <a:t>B_SCORE = 80</a:t>
            </a:r>
          </a:p>
          <a:p>
            <a:pPr marL="0" indent="0">
              <a:buFontTx/>
              <a:buNone/>
              <a:defRPr/>
            </a:pPr>
            <a:r>
              <a:rPr lang="en-US" altLang="en-US" sz="1800" dirty="0" smtClean="0">
                <a:latin typeface="Consolas" pitchFamily="49" charset="0"/>
                <a:ea typeface="ＭＳ Ｐゴシック" pitchFamily="34" charset="-128"/>
                <a:cs typeface="Consolas" pitchFamily="49" charset="0"/>
              </a:rPr>
              <a:t>C_SCORE = 70</a:t>
            </a:r>
          </a:p>
          <a:p>
            <a:pPr marL="0" indent="0">
              <a:buFontTx/>
              <a:buNone/>
              <a:defRPr/>
            </a:pPr>
            <a:r>
              <a:rPr lang="en-US" altLang="en-US" sz="1800" dirty="0" smtClean="0">
                <a:latin typeface="Consolas" pitchFamily="49" charset="0"/>
                <a:ea typeface="ＭＳ Ｐゴシック" pitchFamily="34" charset="-128"/>
                <a:cs typeface="Consolas" pitchFamily="49" charset="0"/>
              </a:rPr>
              <a:t>D_SCORE = 60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1225" y="1246188"/>
            <a:ext cx="4041775" cy="4602162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if (score &gt;= A_SCORE):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print("Your grade is A")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else: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if (score &gt;= B_SCORE):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print("Your grade is B")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else: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if (score &gt;= C_SCORE):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print("Your grade is C")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else: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if (score &gt;= D_SCORE):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print("Your grade is D")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else: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+mn-ea"/>
                <a:cs typeface="Consolas" pitchFamily="49" charset="0"/>
              </a:rPr>
              <a:t>print("Your grade is F")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altLang="en-US" sz="1800" dirty="0">
              <a:latin typeface="Consolas" pitchFamily="49" charset="0"/>
              <a:ea typeface="+mn-ea"/>
              <a:cs typeface="Consolas" pitchFamily="49" charset="0"/>
            </a:endParaRPr>
          </a:p>
          <a:p>
            <a:pPr>
              <a:defRPr/>
            </a:pPr>
            <a:endParaRPr lang="en-US" sz="1800" dirty="0"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09600" y="4370388"/>
            <a:ext cx="2971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Common student question: If there isn’t a pre-created solution then how do I know  if I “got this right”?</a:t>
            </a:r>
          </a:p>
        </p:txBody>
      </p:sp>
    </p:spTree>
    <p:extLst>
      <p:ext uri="{BB962C8B-B14F-4D97-AF65-F5344CB8AC3E}">
        <p14:creationId xmlns:p14="http://schemas.microsoft.com/office/powerpoint/2010/main" val="1567115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Rule Of Thumb: Branches</a:t>
            </a:r>
          </a:p>
        </p:txBody>
      </p:sp>
      <p:sp>
        <p:nvSpPr>
          <p:cNvPr id="716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Be careful that your earlier cases don’t include the later cases if each case is supposed to be handled separately and exclusively.</a:t>
            </a:r>
          </a:p>
          <a:p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35000" y="2387600"/>
            <a:ext cx="27432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>
                <a:solidFill>
                  <a:srgbClr val="FF0000"/>
                </a:solidFill>
                <a:latin typeface="Arial" panose="020B0604020202020204" pitchFamily="34" charset="0"/>
              </a:rPr>
              <a:t>Example </a:t>
            </a:r>
            <a:r>
              <a:rPr lang="en-US" altLang="en-US" sz="1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1 (Wrong)</a:t>
            </a:r>
            <a:endParaRPr lang="en-US" altLang="en-US" sz="1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if (num &gt;= 0):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elif (num &gt;= 10):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elif (num &gt;= 100):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445000" y="2387600"/>
            <a:ext cx="25908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>
                <a:solidFill>
                  <a:srgbClr val="92D050"/>
                </a:solidFill>
                <a:latin typeface="Arial" panose="020B0604020202020204" pitchFamily="34" charset="0"/>
              </a:rPr>
              <a:t>Example </a:t>
            </a:r>
            <a:r>
              <a:rPr lang="en-US" altLang="en-US" sz="1800" b="1" dirty="0" smtClean="0">
                <a:solidFill>
                  <a:srgbClr val="92D050"/>
                </a:solidFill>
                <a:latin typeface="Arial" panose="020B0604020202020204" pitchFamily="34" charset="0"/>
              </a:rPr>
              <a:t>2 (Right)</a:t>
            </a:r>
            <a:endParaRPr lang="en-US" altLang="en-US" sz="1800" b="1" dirty="0">
              <a:solidFill>
                <a:srgbClr val="92D05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if (num &gt;= 100):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elif (num &gt;= 10):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elif (num &gt;= 0):</a:t>
            </a:r>
          </a:p>
        </p:txBody>
      </p:sp>
    </p:spTree>
    <p:extLst>
      <p:ext uri="{BB962C8B-B14F-4D97-AF65-F5344CB8AC3E}">
        <p14:creationId xmlns:p14="http://schemas.microsoft.com/office/powerpoint/2010/main" val="2994966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Extra Practice: Grades</a:t>
            </a:r>
          </a:p>
        </p:txBody>
      </p:sp>
      <p:sp>
        <p:nvSpPr>
          <p:cNvPr id="727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Write a program that converts percentages to one of the following letter grades: </a:t>
            </a:r>
            <a:r>
              <a:rPr lang="en-US" altLang="en-US" sz="20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A (90 – 100%), B (80 – 89%), C (70 – 79%), D (60 – 69%), F (0 – 59%).</a:t>
            </a:r>
          </a:p>
          <a:p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838200" y="2514600"/>
            <a:ext cx="62484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b="1" dirty="0">
                <a:latin typeface="Consolas" panose="020B0609020204030204" pitchFamily="49" charset="0"/>
              </a:rPr>
              <a:t># First approach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if </a:t>
            </a:r>
            <a:r>
              <a:rPr lang="en-US" altLang="en-US" sz="1800" dirty="0" smtClean="0">
                <a:latin typeface="Consolas" panose="020B0609020204030204" pitchFamily="49" charset="0"/>
              </a:rPr>
              <a:t>((</a:t>
            </a:r>
            <a:r>
              <a:rPr lang="en-US" altLang="en-US" sz="1800" dirty="0">
                <a:latin typeface="Consolas" panose="020B0609020204030204" pitchFamily="49" charset="0"/>
              </a:rPr>
              <a:t>percentage &lt;= 100) or (percentage &gt;= 90</a:t>
            </a:r>
            <a:r>
              <a:rPr lang="en-US" altLang="en-US" sz="1800" dirty="0" smtClean="0">
                <a:latin typeface="Consolas" panose="020B0609020204030204" pitchFamily="49" charset="0"/>
              </a:rPr>
              <a:t>)):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letter = 'A'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dirty="0" err="1">
                <a:latin typeface="Consolas" panose="020B0609020204030204" pitchFamily="49" charset="0"/>
              </a:rPr>
              <a:t>elif</a:t>
            </a: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((</a:t>
            </a:r>
            <a:r>
              <a:rPr lang="en-US" altLang="en-US" sz="1800" dirty="0">
                <a:latin typeface="Consolas" panose="020B0609020204030204" pitchFamily="49" charset="0"/>
              </a:rPr>
              <a:t>percentage &lt;= 89) or (percentage &gt;= 80</a:t>
            </a:r>
            <a:r>
              <a:rPr lang="en-US" altLang="en-US" sz="1800" dirty="0" smtClean="0">
                <a:latin typeface="Consolas" panose="020B0609020204030204" pitchFamily="49" charset="0"/>
              </a:rPr>
              <a:t>)):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letter = 'B'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Etc.</a:t>
            </a: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838199" y="4711700"/>
            <a:ext cx="6379723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b="1" dirty="0">
                <a:latin typeface="Consolas" panose="020B0609020204030204" pitchFamily="49" charset="0"/>
              </a:rPr>
              <a:t># Second approach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if </a:t>
            </a:r>
            <a:r>
              <a:rPr lang="en-US" altLang="en-US" sz="1800" dirty="0" smtClean="0">
                <a:latin typeface="Consolas" panose="020B0609020204030204" pitchFamily="49" charset="0"/>
              </a:rPr>
              <a:t>((</a:t>
            </a:r>
            <a:r>
              <a:rPr lang="en-US" altLang="en-US" sz="1800" dirty="0">
                <a:latin typeface="Consolas" panose="020B0609020204030204" pitchFamily="49" charset="0"/>
              </a:rPr>
              <a:t>percentage &lt;= 100) and (percentage &gt;= 90</a:t>
            </a:r>
            <a:r>
              <a:rPr lang="en-US" altLang="en-US" sz="1800" dirty="0" smtClean="0">
                <a:latin typeface="Consolas" panose="020B0609020204030204" pitchFamily="49" charset="0"/>
              </a:rPr>
              <a:t>)):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letter = 'A'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dirty="0" err="1">
                <a:latin typeface="Consolas" panose="020B0609020204030204" pitchFamily="49" charset="0"/>
              </a:rPr>
              <a:t>elif</a:t>
            </a: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((</a:t>
            </a:r>
            <a:r>
              <a:rPr lang="en-US" altLang="en-US" sz="1800" dirty="0">
                <a:latin typeface="Consolas" panose="020B0609020204030204" pitchFamily="49" charset="0"/>
              </a:rPr>
              <a:t>percentage &lt;= 89) and (percentage &gt;= 80</a:t>
            </a:r>
            <a:r>
              <a:rPr lang="en-US" altLang="en-US" sz="1800" dirty="0" smtClean="0">
                <a:latin typeface="Consolas" panose="020B0609020204030204" pitchFamily="49" charset="0"/>
              </a:rPr>
              <a:t>)):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letter = 'B'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197702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Decision Making: Checking Matches</a:t>
            </a:r>
          </a:p>
        </p:txBody>
      </p:sp>
      <p:sp>
        <p:nvSpPr>
          <p:cNvPr id="7373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Python provides a quick way of checking for matches within a set.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E.g., for a menu driven program the user’s response is one of the values in the set of valid responses.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 dirty="0" smtClean="0">
                <a:ea typeface="ＭＳ Ｐゴシック" panose="020B0600070205080204" pitchFamily="34" charset="-128"/>
              </a:rPr>
              <a:t>Format: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(Strings)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 &lt;string variable&gt; in ("&lt;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string</a:t>
            </a:r>
            <a:r>
              <a:rPr lang="en-US" altLang="en-US" sz="1800" i="1" baseline="-25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1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&gt; &lt;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string</a:t>
            </a:r>
            <a:r>
              <a:rPr lang="en-US" altLang="en-US" sz="1800" i="1" baseline="-25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2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&gt;...&lt;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string</a:t>
            </a:r>
            <a:r>
              <a:rPr lang="en-US" altLang="en-US" sz="1800" i="1" baseline="-25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n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&gt;"):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body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24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(Numeric)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 &lt;numeric variable&gt; in (&lt;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number</a:t>
            </a:r>
            <a:r>
              <a:rPr lang="en-US" altLang="en-US" sz="1800" i="1" baseline="-25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1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&gt;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,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&lt;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number</a:t>
            </a:r>
            <a:r>
              <a:rPr lang="en-US" altLang="en-US" sz="1800" i="1" baseline="-25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2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&gt;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,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...&lt;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number</a:t>
            </a:r>
            <a:r>
              <a:rPr lang="en-US" altLang="en-US" sz="1800" i="1" baseline="-25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n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&gt;):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 </a:t>
            </a:r>
            <a:r>
              <a:rPr lang="en-US" altLang="en-US" sz="18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body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2400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788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Decision Making: Checking Matches (2)</a:t>
            </a:r>
          </a:p>
        </p:txBody>
      </p:sp>
      <p:sp>
        <p:nvSpPr>
          <p:cNvPr id="7475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 dirty="0" smtClean="0">
                <a:ea typeface="ＭＳ Ｐゴシック" panose="020B0600070205080204" pitchFamily="34" charset="-128"/>
              </a:rPr>
              <a:t>Example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(String):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 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"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the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" 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in 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("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thetheretheir"):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print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("the is a sub-string of 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thetheretheir ")</a:t>
            </a:r>
            <a:endParaRPr lang="en-US" altLang="en-US" sz="18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else: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print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("not 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sub-string")</a:t>
            </a:r>
            <a:endParaRPr lang="en-US" altLang="en-US" sz="18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en-US" sz="18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a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nswer = input(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"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Selection (any but 1, 2, 7): 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"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 answer in (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"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one two seven"):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"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selection taken")</a:t>
            </a:r>
            <a:endParaRPr lang="en-US" altLang="en-US" sz="1800" dirty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else: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   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print(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"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selection available")</a:t>
            </a:r>
            <a:endParaRPr lang="en-US" altLang="en-US" sz="1800" dirty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en-US" sz="18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(Numeric):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if num in (1, 2, 3):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print("in 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set")</a:t>
            </a:r>
            <a:endParaRPr lang="en-US" altLang="en-US" sz="1800" dirty="0" smtClean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en-US" sz="18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endParaRPr lang="en-US" altLang="en-US" sz="18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046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Checking Matches: Another Example</a:t>
            </a:r>
          </a:p>
        </p:txBody>
      </p:sp>
      <p:sp>
        <p:nvSpPr>
          <p:cNvPr id="757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>
                <a:ea typeface="ＭＳ Ｐゴシック" panose="020B0600070205080204" pitchFamily="34" charset="-128"/>
              </a:rPr>
              <a:t>Complete example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: </a:t>
            </a:r>
            <a:r>
              <a:rPr lang="en-US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12inOperator.py</a:t>
            </a:r>
          </a:p>
          <a:p>
            <a:r>
              <a:rPr lang="en-US" altLang="en-US" sz="18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Learning </a:t>
            </a:r>
            <a:r>
              <a:rPr lang="en-US" altLang="en-US" sz="1800" dirty="0">
                <a:ea typeface="ＭＳ Ｐゴシック" panose="020B0600070205080204" pitchFamily="34" charset="-128"/>
                <a:cs typeface="Calibri" panose="020F0502020204030204" pitchFamily="34" charset="0"/>
              </a:rPr>
              <a:t>objective of example</a:t>
            </a:r>
            <a:r>
              <a:rPr lang="en-US" altLang="en-US" sz="18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: illustrating the use of the 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IF-IN</a:t>
            </a:r>
            <a:r>
              <a:rPr lang="en-US" altLang="en-US" sz="18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 operator in conjunction with strings as well showing the use of the NOT operator.</a:t>
            </a:r>
            <a:endParaRPr lang="en-US" altLang="en-US" sz="1800" dirty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endParaRPr lang="en-US" altLang="en-US" dirty="0" smtClean="0">
              <a:ea typeface="ＭＳ Ｐゴシック" panose="020B0600070205080204" pitchFamily="34" charset="-128"/>
            </a:endParaRPr>
          </a:p>
          <a:p>
            <a:pPr marL="1778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print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("Menu options")</a:t>
            </a:r>
          </a:p>
          <a:p>
            <a:pPr marL="177800" lvl="1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print("(a)</a:t>
            </a:r>
            <a:r>
              <a:rPr lang="en-US" altLang="en-US" sz="1800" dirty="0" err="1">
                <a:latin typeface="Consolas" panose="020B0609020204030204" pitchFamily="49" charset="0"/>
                <a:ea typeface="ＭＳ Ｐゴシック" panose="020B0600070205080204" pitchFamily="34" charset="-128"/>
              </a:rPr>
              <a:t>dd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a new player to the game")</a:t>
            </a:r>
          </a:p>
          <a:p>
            <a:pPr marL="177800" lvl="1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print("(r)</a:t>
            </a:r>
            <a:r>
              <a:rPr lang="en-US" altLang="en-US" sz="1800" dirty="0" err="1">
                <a:latin typeface="Consolas" panose="020B0609020204030204" pitchFamily="49" charset="0"/>
                <a:ea typeface="ＭＳ Ｐゴシック" panose="020B0600070205080204" pitchFamily="34" charset="-128"/>
              </a:rPr>
              <a:t>emove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a player from the game")</a:t>
            </a:r>
          </a:p>
          <a:p>
            <a:pPr marL="177800" lvl="1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print("(m)</a:t>
            </a:r>
            <a:r>
              <a:rPr lang="en-US" altLang="en-US" sz="1800" dirty="0" err="1">
                <a:latin typeface="Consolas" panose="020B0609020204030204" pitchFamily="49" charset="0"/>
                <a:ea typeface="ＭＳ Ｐゴシック" panose="020B0600070205080204" pitchFamily="34" charset="-128"/>
              </a:rPr>
              <a:t>odify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player")</a:t>
            </a:r>
          </a:p>
          <a:p>
            <a:pPr marL="177800" lvl="1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print("(q)</a:t>
            </a:r>
            <a:r>
              <a:rPr lang="en-US" altLang="en-US" sz="1800" dirty="0" err="1">
                <a:latin typeface="Consolas" panose="020B0609020204030204" pitchFamily="49" charset="0"/>
                <a:ea typeface="ＭＳ Ｐゴシック" panose="020B0600070205080204" pitchFamily="34" charset="-128"/>
              </a:rPr>
              <a:t>uit</a:t>
            </a: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game")</a:t>
            </a:r>
          </a:p>
          <a:p>
            <a:pPr marL="177800" lvl="1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selection = input("Enter your selection: ")</a:t>
            </a:r>
          </a:p>
          <a:p>
            <a:pPr marL="177800" lvl="1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if selection not in ("a", "A", "r",  "R", "m", "M", "q", "Q"):</a:t>
            </a:r>
          </a:p>
          <a:p>
            <a:pPr marL="177800" lvl="1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   print("Please enter one of 'a', 'r', 'm' or 'q' ")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329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>
                <a:ea typeface="ＭＳ Ｐゴシック" panose="020B0600070205080204" pitchFamily="34" charset="-128"/>
              </a:rPr>
              <a:t>After This Section You Should Now Know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778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How to use the logical operators in conjunction with branching: </a:t>
            </a:r>
          </a:p>
          <a:p>
            <a:pPr lvl="1"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AND</a:t>
            </a:r>
          </a:p>
          <a:p>
            <a:pPr lvl="1"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OR</a:t>
            </a:r>
          </a:p>
          <a:p>
            <a:pPr lvl="1" eaLnBrk="1" hangingPunct="1"/>
            <a:r>
              <a:rPr lang="en-CA" altLang="en-US" dirty="0" smtClean="0">
                <a:ea typeface="ＭＳ Ｐゴシック" panose="020B0600070205080204" pitchFamily="34" charset="-128"/>
              </a:rPr>
              <a:t>NOT</a:t>
            </a:r>
            <a:endParaRPr lang="en-US" altLang="en-US" dirty="0" smtClean="0">
              <a:ea typeface="ＭＳ Ｐゴシック" panose="020B0600070205080204" pitchFamily="34" charset="-128"/>
            </a:endParaRPr>
          </a:p>
          <a:p>
            <a:pPr eaLnBrk="1" hangingPunct="1">
              <a:defRPr/>
            </a:pPr>
            <a:r>
              <a:rPr lang="en-US" altLang="en-US" dirty="0"/>
              <a:t>How to test decision making </a:t>
            </a:r>
            <a:r>
              <a:rPr lang="en-US" altLang="en-US" dirty="0" smtClean="0"/>
              <a:t>constructs</a:t>
            </a:r>
          </a:p>
          <a:p>
            <a:pPr eaLnBrk="1" hangingPunct="1">
              <a:defRPr/>
            </a:pPr>
            <a:r>
              <a:rPr lang="en-US" altLang="en-US" dirty="0" smtClean="0"/>
              <a:t>When/how to employ multiple </a:t>
            </a:r>
            <a:r>
              <a:rPr lang="en-US" altLang="en-US" dirty="0" smtClean="0">
                <a:latin typeface="Consolas" panose="020B0609020204030204" pitchFamily="49" charset="0"/>
              </a:rPr>
              <a:t>IF</a:t>
            </a:r>
            <a:r>
              <a:rPr lang="en-US" altLang="en-US" dirty="0" smtClean="0"/>
              <a:t> structures</a:t>
            </a:r>
            <a:endParaRPr lang="en-US" altLang="en-US" dirty="0"/>
          </a:p>
          <a:p>
            <a:pPr eaLnBrk="1" hangingPunct="1">
              <a:defRPr/>
            </a:pPr>
            <a:r>
              <a:rPr lang="en-US" altLang="en-US" dirty="0" smtClean="0"/>
              <a:t>When/how </a:t>
            </a:r>
            <a:r>
              <a:rPr lang="en-US" altLang="en-US" dirty="0"/>
              <a:t>to employ </a:t>
            </a:r>
            <a:r>
              <a:rPr lang="en-US" altLang="en-US" dirty="0" smtClean="0"/>
              <a:t>an </a:t>
            </a:r>
            <a:r>
              <a:rPr lang="en-US" altLang="en-US" dirty="0" smtClean="0">
                <a:latin typeface="Consolas" panose="020B0609020204030204" pitchFamily="49" charset="0"/>
              </a:rPr>
              <a:t>IF-ELIF</a:t>
            </a:r>
            <a:r>
              <a:rPr lang="en-US" altLang="en-US" dirty="0" smtClean="0"/>
              <a:t> structure</a:t>
            </a:r>
          </a:p>
          <a:p>
            <a:pPr eaLnBrk="1" hangingPunct="1">
              <a:defRPr/>
            </a:pPr>
            <a:r>
              <a:rPr lang="en-US" altLang="en-US" dirty="0" smtClean="0"/>
              <a:t>When to employ nested </a:t>
            </a:r>
            <a:r>
              <a:rPr lang="en-US" altLang="en-US" dirty="0">
                <a:latin typeface="Consolas" panose="020B0609020204030204" pitchFamily="49" charset="0"/>
              </a:rPr>
              <a:t>IF</a:t>
            </a:r>
            <a:r>
              <a:rPr lang="en-US" altLang="en-US" dirty="0"/>
              <a:t> </a:t>
            </a:r>
            <a:r>
              <a:rPr lang="en-US" altLang="en-US" dirty="0" smtClean="0"/>
              <a:t>structures</a:t>
            </a:r>
          </a:p>
          <a:p>
            <a:pPr eaLnBrk="1" hangingPunct="1">
              <a:defRPr/>
            </a:pPr>
            <a:r>
              <a:rPr lang="en-US" altLang="en-US" dirty="0" smtClean="0"/>
              <a:t>How to trace </a:t>
            </a:r>
            <a:r>
              <a:rPr lang="en-US" altLang="en-US" dirty="0"/>
              <a:t>nested </a:t>
            </a:r>
            <a:r>
              <a:rPr lang="en-US" altLang="en-US" dirty="0">
                <a:latin typeface="Consolas" panose="020B0609020204030204" pitchFamily="49" charset="0"/>
              </a:rPr>
              <a:t>IF</a:t>
            </a:r>
            <a:r>
              <a:rPr lang="en-US" altLang="en-US" dirty="0"/>
              <a:t> </a:t>
            </a:r>
            <a:r>
              <a:rPr lang="en-US" altLang="en-US" dirty="0" smtClean="0"/>
              <a:t>structures</a:t>
            </a:r>
          </a:p>
          <a:p>
            <a:pPr eaLnBrk="1" hangingPunct="1">
              <a:defRPr/>
            </a:pPr>
            <a:r>
              <a:rPr lang="en-US" altLang="en-US" smtClean="0"/>
              <a:t>The </a:t>
            </a:r>
            <a:r>
              <a:rPr lang="en-US" altLang="en-US" dirty="0" smtClean="0">
                <a:latin typeface="Consolas" panose="020B0609020204030204" pitchFamily="49" charset="0"/>
              </a:rPr>
              <a:t>IF</a:t>
            </a:r>
            <a:r>
              <a:rPr lang="en-US" altLang="en-US" dirty="0" smtClean="0"/>
              <a:t>-</a:t>
            </a:r>
            <a:r>
              <a:rPr lang="en-US" altLang="en-US" dirty="0" smtClean="0">
                <a:latin typeface="Consolas" panose="020B0609020204030204" pitchFamily="49" charset="0"/>
              </a:rPr>
              <a:t>IN</a:t>
            </a:r>
            <a:r>
              <a:rPr lang="en-US" altLang="en-US" dirty="0" smtClean="0"/>
              <a:t> operator</a:t>
            </a:r>
            <a:endParaRPr lang="en-US" altLang="en-US" dirty="0"/>
          </a:p>
          <a:p>
            <a:pPr marL="0" indent="0" eaLnBrk="1" hangingPunct="1">
              <a:buNone/>
              <a:defRPr/>
            </a:pPr>
            <a:endParaRPr lang="en-US" altLang="en-US" dirty="0" smtClean="0"/>
          </a:p>
          <a:p>
            <a:pPr eaLnBrk="1" hangingPunct="1">
              <a:defRPr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793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Copyright Notification</a:t>
            </a:r>
          </a:p>
        </p:txBody>
      </p:sp>
      <p:sp>
        <p:nvSpPr>
          <p:cNvPr id="798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“Unless otherwise indicated, all images in this presentation are  used with permission from Microsoft.”</a:t>
            </a:r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7475" y="6665913"/>
            <a:ext cx="854075" cy="1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solidFill>
                  <a:srgbClr val="898989"/>
                </a:solidFill>
                <a:latin typeface="Arial" panose="020B0604020202020204" pitchFamily="34" charset="0"/>
              </a:rPr>
              <a:t>slide </a:t>
            </a:r>
            <a:fld id="{5D2171E3-1DB1-4C7D-9D12-69C3A48F8168}" type="slidenum">
              <a:rPr lang="en-US" altLang="en-US" sz="900">
                <a:solidFill>
                  <a:srgbClr val="898989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9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86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The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“</a:t>
            </a:r>
            <a:r>
              <a:rPr lang="en-US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NOT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”</a:t>
            </a:r>
            <a:r>
              <a:rPr lang="en-US" altLang="ja-JP" dirty="0" smtClean="0">
                <a:ea typeface="ＭＳ Ｐゴシック" panose="020B0600070205080204" pitchFamily="34" charset="-128"/>
              </a:rPr>
              <a:t> </a:t>
            </a:r>
            <a:r>
              <a:rPr lang="en-US" altLang="ja-JP" dirty="0">
                <a:ea typeface="ＭＳ Ｐゴシック" panose="020B0600070205080204" pitchFamily="34" charset="-128"/>
              </a:rPr>
              <a:t>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ea typeface="ＭＳ Ｐゴシック" panose="020B0600070205080204" pitchFamily="34" charset="-128"/>
              </a:rPr>
              <a:t>Format:</a:t>
            </a:r>
          </a:p>
          <a:p>
            <a:pPr eaLnBrk="1" hangingPunct="1"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  if </a:t>
            </a:r>
            <a:r>
              <a:rPr lang="en-US" altLang="en-US" sz="20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</a:rPr>
              <a:t>not</a:t>
            </a:r>
            <a:r>
              <a:rPr lang="en-US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 (</a:t>
            </a:r>
            <a:r>
              <a:rPr lang="en-US" altLang="en-US" sz="20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Boolean </a:t>
            </a:r>
            <a:r>
              <a:rPr lang="en-US" altLang="en-US" sz="2000" i="1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expression</a:t>
            </a:r>
            <a:r>
              <a:rPr lang="en-US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):</a:t>
            </a:r>
            <a:endParaRPr lang="en-US" altLang="en-US" sz="2000" dirty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ea typeface="ＭＳ Ｐゴシック" panose="020B0600070205080204" pitchFamily="34" charset="-128"/>
              </a:rPr>
              <a:t>       </a:t>
            </a:r>
            <a:r>
              <a:rPr lang="en-US" altLang="en-US" sz="2000" i="1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body</a:t>
            </a:r>
            <a:endParaRPr lang="en-US" altLang="en-US" sz="2000" b="1" i="1" dirty="0">
              <a:latin typeface="Consolas" panose="020B0609020204030204" pitchFamily="49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b="1" dirty="0">
                <a:ea typeface="ＭＳ Ｐゴシック" panose="020B0600070205080204" pitchFamily="34" charset="-128"/>
              </a:rPr>
              <a:t>Name of the online example: </a:t>
            </a:r>
            <a:r>
              <a:rPr lang="en-US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6if_not.py</a:t>
            </a:r>
            <a:endParaRPr lang="en-US" altLang="en-US" b="1" dirty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 of example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: when an action (</a:t>
            </a:r>
            <a:r>
              <a:rPr lang="en-US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IF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-body) is applied when a condition is not met.</a:t>
            </a:r>
            <a:endParaRPr lang="en-US" dirty="0" smtClean="0"/>
          </a:p>
          <a:p>
            <a:pPr lvl="1"/>
            <a:r>
              <a:rPr lang="en-US" dirty="0" smtClean="0"/>
              <a:t>(Alternatives to using Not can sometimes be implemented using the inequality operator ‘!=‘)</a:t>
            </a:r>
          </a:p>
          <a:p>
            <a:pPr lvl="1"/>
            <a:endParaRPr lang="en-US" dirty="0" smtClean="0"/>
          </a:p>
          <a:p>
            <a:pPr marL="225425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SYSTEM_PASSWORD </a:t>
            </a:r>
            <a:r>
              <a:rPr lang="en-US" dirty="0">
                <a:latin typeface="Consolas" panose="020B0609020204030204" pitchFamily="49" charset="0"/>
              </a:rPr>
              <a:t>= "password123"</a:t>
            </a:r>
          </a:p>
          <a:p>
            <a:pPr marL="225425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userPassword = input("Password: ")</a:t>
            </a:r>
          </a:p>
          <a:p>
            <a:pPr marL="225425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if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not</a:t>
            </a:r>
            <a:r>
              <a:rPr lang="en-US" dirty="0">
                <a:latin typeface="Consolas" panose="020B0609020204030204" pitchFamily="49" charset="0"/>
              </a:rPr>
              <a:t> (userPassword == SYSTEM_PASSWORD):</a:t>
            </a:r>
          </a:p>
          <a:p>
            <a:pPr marL="225425" lvl="1" indent="0">
              <a:buNone/>
            </a:pPr>
            <a:r>
              <a:rPr lang="en-CA" dirty="0">
                <a:latin typeface="Consolas" panose="020B0609020204030204" pitchFamily="49" charset="0"/>
              </a:rPr>
              <a:t>    print("Using logical NOT-operator: Wrong password")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87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Quick Summary: Using Logic </a:t>
            </a:r>
            <a:r>
              <a:rPr lang="en-US" altLang="en-US" smtClean="0">
                <a:ea typeface="ＭＳ Ｐゴシック" panose="020B0600070205080204" pitchFamily="34" charset="-128"/>
              </a:rPr>
              <a:t>With Branching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16793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117475" indent="-117475" eaLnBrk="1" hangingPunct="1">
              <a:tabLst>
                <a:tab pos="117475" algn="l"/>
              </a:tabLst>
            </a:pPr>
            <a:r>
              <a:rPr lang="en-US" altLang="en-US" dirty="0" smtClean="0">
                <a:ea typeface="ＭＳ Ｐゴシック" panose="020B0600070205080204" pitchFamily="34" charset="-128"/>
              </a:rPr>
              <a:t>Use multiple expressions when multiple questions must be asked and the result of expressions are related:</a:t>
            </a:r>
          </a:p>
          <a:p>
            <a:pPr marL="352425" lvl="1" indent="-117475" eaLnBrk="1" hangingPunct="1">
              <a:tabLst>
                <a:tab pos="117475" algn="l"/>
              </a:tabLst>
            </a:pPr>
            <a:r>
              <a:rPr lang="en-US" altLang="en-US" dirty="0" smtClean="0">
                <a:ea typeface="ＭＳ Ｐゴシック" panose="020B0600070205080204" pitchFamily="34" charset="-128"/>
              </a:rPr>
              <a:t>AND (strict: </a:t>
            </a:r>
            <a:r>
              <a:rPr lang="en-US" altLang="en-US" b="1" dirty="0" smtClean="0">
                <a:ea typeface="ＭＳ Ｐゴシック" panose="020B0600070205080204" pitchFamily="34" charset="-128"/>
              </a:rPr>
              <a:t>all must apply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):</a:t>
            </a:r>
          </a:p>
          <a:p>
            <a:pPr marL="520700" lvl="3" indent="-117475" eaLnBrk="1" hangingPunct="1">
              <a:tabLst>
                <a:tab pos="117475" algn="l"/>
              </a:tabLst>
            </a:pPr>
            <a:r>
              <a:rPr lang="en-US" altLang="en-US" sz="2000" dirty="0" smtClean="0">
                <a:ea typeface="ＭＳ Ｐゴシック" panose="020B0600070205080204" pitchFamily="34" charset="-128"/>
              </a:rPr>
              <a:t>All Boolean expressions must evaluate to true before the entire expression is true.	</a:t>
            </a:r>
          </a:p>
          <a:p>
            <a:pPr marL="520700" lvl="3" indent="-117475" eaLnBrk="1" hangingPunct="1">
              <a:tabLst>
                <a:tab pos="117475" algn="l"/>
              </a:tabLst>
            </a:pPr>
            <a:r>
              <a:rPr lang="en-US" altLang="en-US" sz="2000" dirty="0" smtClean="0">
                <a:ea typeface="ＭＳ Ｐゴシック" panose="020B0600070205080204" pitchFamily="34" charset="-128"/>
              </a:rPr>
              <a:t>If any expression is false then whole expression evaluates to false.</a:t>
            </a:r>
          </a:p>
          <a:p>
            <a:pPr marL="352425" lvl="1" indent="-117475" eaLnBrk="1" hangingPunct="1">
              <a:tabLst>
                <a:tab pos="117475" algn="l"/>
              </a:tabLst>
            </a:pPr>
            <a:r>
              <a:rPr lang="en-US" altLang="en-US" dirty="0" smtClean="0">
                <a:ea typeface="ＭＳ Ｐゴシック" panose="020B0600070205080204" pitchFamily="34" charset="-128"/>
              </a:rPr>
              <a:t>OR (less restrictive: </a:t>
            </a:r>
            <a:r>
              <a:rPr lang="en-US" altLang="en-US" b="1" dirty="0" smtClean="0">
                <a:ea typeface="ＭＳ Ｐゴシック" panose="020B0600070205080204" pitchFamily="34" charset="-128"/>
              </a:rPr>
              <a:t>at least one must apply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):</a:t>
            </a:r>
          </a:p>
          <a:p>
            <a:pPr marL="520700" lvl="3" indent="-117475" eaLnBrk="1" hangingPunct="1">
              <a:tabLst>
                <a:tab pos="117475" algn="l"/>
              </a:tabLst>
            </a:pPr>
            <a:r>
              <a:rPr lang="en-US" altLang="en-US" sz="2000" dirty="0" smtClean="0">
                <a:ea typeface="ＭＳ Ｐゴシック" panose="020B0600070205080204" pitchFamily="34" charset="-128"/>
              </a:rPr>
              <a:t>If any Boolean expression evaluates to true then the entire expression evaluates to true.</a:t>
            </a:r>
          </a:p>
          <a:p>
            <a:pPr marL="520700" lvl="3" indent="-117475" eaLnBrk="1" hangingPunct="1">
              <a:tabLst>
                <a:tab pos="117475" algn="l"/>
              </a:tabLst>
            </a:pPr>
            <a:r>
              <a:rPr lang="en-US" altLang="en-US" sz="2000" dirty="0" smtClean="0">
                <a:ea typeface="ＭＳ Ｐゴシック" panose="020B0600070205080204" pitchFamily="34" charset="-128"/>
              </a:rPr>
              <a:t>All Boolean expressions must evaluate to false before the entire expression is false.	</a:t>
            </a:r>
          </a:p>
          <a:p>
            <a:pPr marL="0" indent="-285750" eaLnBrk="1" hangingPunct="1">
              <a:tabLst>
                <a:tab pos="117475" algn="l"/>
              </a:tabLst>
            </a:pPr>
            <a:r>
              <a:rPr lang="en-US" altLang="en-US" sz="2600" dirty="0" smtClean="0">
                <a:ea typeface="ＭＳ Ｐゴシック" panose="020B0600070205080204" pitchFamily="34" charset="-128"/>
              </a:rPr>
              <a:t>Not:</a:t>
            </a:r>
            <a:endParaRPr lang="en-US" altLang="en-US" sz="2600" dirty="0">
              <a:ea typeface="ＭＳ Ｐゴシック" panose="020B0600070205080204" pitchFamily="34" charset="-128"/>
            </a:endParaRPr>
          </a:p>
          <a:p>
            <a:pPr marL="288925" lvl="2" indent="-117475" eaLnBrk="1" hangingPunct="1">
              <a:tabLst>
                <a:tab pos="117475" algn="l"/>
              </a:tabLst>
            </a:pPr>
            <a:r>
              <a:rPr lang="en-US" altLang="en-US" sz="2000" dirty="0" smtClean="0">
                <a:ea typeface="ＭＳ Ｐゴシック" panose="020B0600070205080204" pitchFamily="34" charset="-128"/>
              </a:rPr>
              <a:t>Negates or </a:t>
            </a:r>
            <a:r>
              <a:rPr lang="en-US" altLang="en-US" sz="2000" b="1" dirty="0" smtClean="0">
                <a:ea typeface="ＭＳ Ｐゴシック" panose="020B0600070205080204" pitchFamily="34" charset="-128"/>
              </a:rPr>
              <a:t>reverses the logic </a:t>
            </a:r>
            <a:r>
              <a:rPr lang="en-US" altLang="en-US" sz="2000" dirty="0" smtClean="0">
                <a:ea typeface="ＭＳ Ｐゴシック" panose="020B0600070205080204" pitchFamily="34" charset="-128"/>
              </a:rPr>
              <a:t>of a Boolean expression</a:t>
            </a:r>
          </a:p>
          <a:p>
            <a:pPr marL="288925" lvl="2" indent="-117475" eaLnBrk="1" hangingPunct="1">
              <a:tabLst>
                <a:tab pos="117475" algn="l"/>
              </a:tabLst>
            </a:pPr>
            <a:r>
              <a:rPr lang="en-US" altLang="en-US" sz="2000" dirty="0" smtClean="0">
                <a:ea typeface="ＭＳ Ｐゴシック" panose="020B0600070205080204" pitchFamily="34" charset="-128"/>
              </a:rPr>
              <a:t>May sometimes be replaced by the use of an inequality operator</a:t>
            </a:r>
          </a:p>
        </p:txBody>
      </p:sp>
    </p:spTree>
    <p:extLst>
      <p:ext uri="{BB962C8B-B14F-4D97-AF65-F5344CB8AC3E}">
        <p14:creationId xmlns:p14="http://schemas.microsoft.com/office/powerpoint/2010/main" val="38522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“Deal Breakers”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term that is used in everyday usage:</a:t>
            </a:r>
          </a:p>
          <a:p>
            <a:pPr lvl="1"/>
            <a:r>
              <a:rPr lang="en-US" dirty="0" smtClean="0"/>
              <a:t>Business </a:t>
            </a:r>
            <a:r>
              <a:rPr lang="en-US" dirty="0"/>
              <a:t>negotiations </a:t>
            </a:r>
            <a:endParaRPr lang="en-US" dirty="0" smtClean="0"/>
          </a:p>
          <a:p>
            <a:pPr lvl="2"/>
            <a:r>
              <a:rPr lang="en-US" dirty="0" smtClean="0"/>
              <a:t>“someone or something that prevents a deal or arrangement from being reached or fulfilled”</a:t>
            </a:r>
            <a:r>
              <a:rPr lang="en-US" baseline="30000" dirty="0"/>
              <a:t> 1</a:t>
            </a:r>
            <a:endParaRPr lang="en-US" dirty="0" smtClean="0"/>
          </a:p>
          <a:p>
            <a:pPr lvl="1"/>
            <a:r>
              <a:rPr lang="en-US" dirty="0" smtClean="0"/>
              <a:t>Job applications (for both the person applying for the job and for the organization doing the hiring)</a:t>
            </a:r>
          </a:p>
          <a:p>
            <a:pPr lvl="1"/>
            <a:r>
              <a:rPr lang="en-US" dirty="0" smtClean="0"/>
              <a:t>Personal relationships (‘dating’)</a:t>
            </a:r>
            <a:r>
              <a:rPr lang="en-US" baseline="30000" dirty="0"/>
              <a:t> </a:t>
            </a:r>
            <a:endParaRPr lang="en-US" baseline="30000" dirty="0" smtClean="0"/>
          </a:p>
          <a:p>
            <a:pPr lvl="2"/>
            <a:r>
              <a:rPr lang="en-US" dirty="0"/>
              <a:t>“a reason for rejecting </a:t>
            </a:r>
            <a:r>
              <a:rPr lang="en-US" dirty="0" smtClean="0"/>
              <a:t>someone…”</a:t>
            </a:r>
            <a:r>
              <a:rPr lang="en-US" baseline="30000" dirty="0" smtClean="0"/>
              <a:t>1</a:t>
            </a:r>
            <a:endParaRPr lang="en-US" dirty="0" smtClean="0"/>
          </a:p>
          <a:p>
            <a:pPr lvl="2"/>
            <a:r>
              <a:rPr lang="en-US" dirty="0" smtClean="0"/>
              <a:t>Top 10 relationship deal breakers (not required reading for developing your programming skills but seeing everyday examples of actual/common deal breakers can help if you are not familiar with the term “deal breaker”)</a:t>
            </a:r>
          </a:p>
          <a:p>
            <a:pPr lvl="3"/>
            <a:r>
              <a:rPr lang="en-CA" dirty="0">
                <a:hlinkClick r:id="rId2"/>
              </a:rPr>
              <a:t>https://</a:t>
            </a:r>
            <a:r>
              <a:rPr lang="en-CA" dirty="0" smtClean="0">
                <a:hlinkClick r:id="rId2"/>
              </a:rPr>
              <a:t>www.psychologytoday.com/us/blog/close-encounters/201510/the-top-10-relationship-deal-breakers</a:t>
            </a:r>
            <a:endParaRPr lang="en-CA" dirty="0" smtClean="0"/>
          </a:p>
          <a:p>
            <a:pPr lvl="3"/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324461" y="6550223"/>
            <a:ext cx="89133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aseline="30000" dirty="0" smtClean="0"/>
              <a:t>1</a:t>
            </a:r>
            <a:r>
              <a:rPr lang="en-US" dirty="0" smtClean="0"/>
              <a:t> Definitions </a:t>
            </a:r>
            <a:r>
              <a:rPr lang="en-US" dirty="0"/>
              <a:t>from: </a:t>
            </a:r>
            <a:r>
              <a:rPr lang="en-US" dirty="0">
                <a:hlinkClick r:id="rId3"/>
              </a:rPr>
              <a:t>https://www.merriam-webster.com/dictionary/deal%20breaker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54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Deal Breakers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are a condition or conditions that must be met.</a:t>
            </a:r>
          </a:p>
          <a:p>
            <a:r>
              <a:rPr lang="en-US" dirty="0" smtClean="0"/>
              <a:t>If the deal breaker condition/conditions are not met then other conditions are not relevant.</a:t>
            </a:r>
          </a:p>
          <a:p>
            <a:r>
              <a:rPr lang="en-US" dirty="0" smtClean="0"/>
              <a:t>Consider this in terms of personal relationships:</a:t>
            </a:r>
            <a:r>
              <a:rPr lang="en-CA" dirty="0" smtClean="0"/>
              <a:t> if the deal breaker condition(s) is not met then all of the other characteristics of that person don’t matter.</a:t>
            </a:r>
          </a:p>
          <a:p>
            <a:r>
              <a:rPr lang="en-US" dirty="0" smtClean="0"/>
              <a:t>Deal breakers can be implemented in the form of nesting (or nested branches/conditions).</a:t>
            </a:r>
          </a:p>
        </p:txBody>
      </p:sp>
    </p:spTree>
    <p:extLst>
      <p:ext uri="{BB962C8B-B14F-4D97-AF65-F5344CB8AC3E}">
        <p14:creationId xmlns:p14="http://schemas.microsoft.com/office/powerpoint/2010/main" val="388743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Nesting In Programming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Nesting refers to an item that is “inside of” (or “nested in”) some other item.</a:t>
            </a:r>
          </a:p>
          <a:p>
            <a:r>
              <a:rPr lang="en-CA" dirty="0" smtClean="0"/>
              <a:t>Nested branches: an </a:t>
            </a:r>
            <a:r>
              <a:rPr lang="en-CA" dirty="0"/>
              <a:t>‘</a:t>
            </a:r>
            <a:r>
              <a:rPr lang="en-CA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CA" b="1" dirty="0" smtClean="0">
                <a:solidFill>
                  <a:srgbClr val="FF0000"/>
                </a:solidFill>
              </a:rPr>
              <a:t>-branch’ that is inside of another </a:t>
            </a:r>
            <a:r>
              <a:rPr lang="en-CA" dirty="0" smtClean="0"/>
              <a:t>‘</a:t>
            </a:r>
            <a:r>
              <a:rPr lang="en-CA" dirty="0" smtClean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CA" dirty="0" smtClean="0"/>
              <a:t>-branch’</a:t>
            </a:r>
          </a:p>
          <a:p>
            <a:pPr lvl="1"/>
            <a:r>
              <a:rPr lang="en-US" dirty="0"/>
              <a:t>The nested branch is only checked if the first branch’s Boolean expression evaluates to true</a:t>
            </a:r>
            <a:r>
              <a:rPr lang="en-US" dirty="0" smtClean="0"/>
              <a:t>.</a:t>
            </a:r>
            <a:endParaRPr lang="en-CA" dirty="0" smtClean="0"/>
          </a:p>
          <a:p>
            <a:pPr lvl="1"/>
            <a:r>
              <a:rPr lang="en-US" dirty="0" smtClean="0"/>
              <a:t>Example </a:t>
            </a:r>
            <a:r>
              <a:rPr lang="en-US" dirty="0"/>
              <a:t>(assume that the respondent previously indicated </a:t>
            </a:r>
            <a:r>
              <a:rPr lang="en-US" dirty="0" smtClean="0"/>
              <a:t>the birthplace </a:t>
            </a:r>
            <a:r>
              <a:rPr lang="en-US" dirty="0"/>
              <a:t>was an Alberta city</a:t>
            </a:r>
            <a:r>
              <a:rPr lang="en-US" dirty="0" smtClean="0"/>
              <a:t>).</a:t>
            </a:r>
            <a:endParaRPr lang="en-US" dirty="0"/>
          </a:p>
          <a:p>
            <a:pPr lvl="1"/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the AB city in which you were born</a:t>
            </a:r>
          </a:p>
          <a:p>
            <a:pPr marL="917575" lvl="3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Airdrie</a:t>
            </a:r>
          </a:p>
          <a:p>
            <a:pPr marL="917575" lvl="3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Calgary</a:t>
            </a:r>
          </a:p>
          <a:p>
            <a:pPr marL="917575" lvl="3" indent="-342900">
              <a:buFont typeface="+mj-lt"/>
              <a:buAutoNum type="arabicPeriod"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Edmonton</a:t>
            </a:r>
          </a:p>
          <a:p>
            <a:pPr marL="352425" lvl="2" indent="0">
              <a:buNone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smtClean="0"/>
              <a:t>Only when the user specifies the residence as Alberta does the program ask for which Alberta city is the residence</a:t>
            </a:r>
          </a:p>
          <a:p>
            <a:pPr lvl="2"/>
            <a:r>
              <a:rPr lang="en-US" dirty="0" smtClean="0"/>
              <a:t>The prompt for which Alberta city is nested within (only asked) within a positive response indicating Alberta is the province.</a:t>
            </a:r>
          </a:p>
          <a:p>
            <a:pPr lvl="2"/>
            <a:r>
              <a:rPr lang="en-US" dirty="0" smtClean="0"/>
              <a:t>Is province Alberta? Yes province is Alberta</a:t>
            </a:r>
          </a:p>
          <a:p>
            <a:pPr marL="971550" lvl="3" indent="-285750">
              <a:buFont typeface="Wingdings" panose="05000000000000000000" pitchFamily="2" charset="2"/>
              <a:buChar char="§"/>
            </a:pPr>
            <a:r>
              <a:rPr lang="en-US" dirty="0" smtClean="0"/>
              <a:t>Which Alberta city?</a:t>
            </a:r>
          </a:p>
        </p:txBody>
      </p:sp>
    </p:spTree>
    <p:extLst>
      <p:ext uri="{BB962C8B-B14F-4D97-AF65-F5344CB8AC3E}">
        <p14:creationId xmlns:p14="http://schemas.microsoft.com/office/powerpoint/2010/main" val="40181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Recognizing When </a:t>
            </a:r>
            <a:r>
              <a:rPr lang="en-US" dirty="0">
                <a:solidFill>
                  <a:srgbClr val="FF0000"/>
                </a:solidFill>
              </a:rPr>
              <a:t>Nesting</a:t>
            </a:r>
            <a:r>
              <a:rPr lang="en-US" dirty="0"/>
              <a:t> Is Needed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Scenario </a:t>
            </a:r>
            <a:r>
              <a:rPr lang="en-US" b="1" dirty="0" smtClean="0"/>
              <a:t>1 (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IF</a:t>
            </a:r>
            <a:r>
              <a:rPr lang="en-US" b="1" dirty="0" smtClean="0">
                <a:solidFill>
                  <a:srgbClr val="FF0000"/>
                </a:solidFill>
              </a:rPr>
              <a:t> inside </a:t>
            </a:r>
            <a:r>
              <a:rPr lang="en-US" b="1" dirty="0" smtClean="0"/>
              <a:t>of another </a:t>
            </a:r>
            <a:r>
              <a:rPr lang="en-US" b="1" dirty="0" smtClean="0">
                <a:latin typeface="Consolas" panose="020B0609020204030204" pitchFamily="49" charset="0"/>
              </a:rPr>
              <a:t>IF</a:t>
            </a:r>
            <a:r>
              <a:rPr lang="en-US" b="1" dirty="0" smtClean="0"/>
              <a:t>, other scenarios are described in the next section)</a:t>
            </a:r>
            <a:r>
              <a:rPr lang="en-US" dirty="0" smtClean="0"/>
              <a:t>: </a:t>
            </a:r>
            <a:r>
              <a:rPr lang="en-US" dirty="0"/>
              <a:t>A second question is asked if a </a:t>
            </a:r>
            <a:r>
              <a:rPr lang="en-US" dirty="0" smtClean="0"/>
              <a:t>only if the first </a:t>
            </a:r>
            <a:r>
              <a:rPr lang="en-US" dirty="0"/>
              <a:t>question answers true:</a:t>
            </a:r>
          </a:p>
          <a:p>
            <a:pPr lvl="1"/>
            <a:r>
              <a:rPr lang="en-US" dirty="0" smtClean="0"/>
              <a:t>Example (evaluating eligibility for social assistance): </a:t>
            </a:r>
            <a:r>
              <a:rPr lang="en-US" dirty="0"/>
              <a:t>If </a:t>
            </a:r>
            <a:r>
              <a:rPr lang="en-US" dirty="0" smtClean="0"/>
              <a:t>the </a:t>
            </a:r>
            <a:r>
              <a:rPr lang="en-US" dirty="0"/>
              <a:t>person’s </a:t>
            </a:r>
            <a:r>
              <a:rPr lang="en-US" dirty="0" smtClean="0"/>
              <a:t>income is below a certain amount then check </a:t>
            </a:r>
            <a:r>
              <a:rPr lang="en-US" b="1" dirty="0" smtClean="0">
                <a:solidFill>
                  <a:srgbClr val="FF0000"/>
                </a:solidFill>
              </a:rPr>
              <a:t>if </a:t>
            </a:r>
            <a:r>
              <a:rPr lang="en-US" b="1" dirty="0">
                <a:solidFill>
                  <a:srgbClr val="FF0000"/>
                </a:solidFill>
              </a:rPr>
              <a:t>it’s true the applicant is a Canadian </a:t>
            </a:r>
            <a:r>
              <a:rPr lang="en-US" b="1" dirty="0" smtClean="0">
                <a:solidFill>
                  <a:srgbClr val="FF0000"/>
                </a:solidFill>
              </a:rPr>
              <a:t>citizen</a:t>
            </a:r>
            <a:r>
              <a:rPr lang="en-US" dirty="0"/>
              <a:t>.</a:t>
            </a:r>
            <a:endParaRPr lang="en-US" dirty="0" smtClean="0"/>
          </a:p>
          <a:p>
            <a:pPr lvl="1"/>
            <a:r>
              <a:rPr lang="en-US" dirty="0" smtClean="0"/>
              <a:t>Type </a:t>
            </a:r>
            <a:r>
              <a:rPr lang="en-US" dirty="0"/>
              <a:t>of nesting: an </a:t>
            </a:r>
            <a:r>
              <a:rPr lang="en-US" dirty="0">
                <a:latin typeface="Consolas" panose="020B0609020204030204" pitchFamily="49" charset="0"/>
              </a:rPr>
              <a:t>IF</a:t>
            </a:r>
            <a:r>
              <a:rPr lang="en-US" dirty="0"/>
              <a:t>-branch nested inside of another </a:t>
            </a:r>
            <a:r>
              <a:rPr lang="en-US" dirty="0">
                <a:latin typeface="Consolas" panose="020B0609020204030204" pitchFamily="49" charset="0"/>
              </a:rPr>
              <a:t>IF</a:t>
            </a:r>
            <a:r>
              <a:rPr lang="en-US" dirty="0"/>
              <a:t>-branch </a:t>
            </a:r>
            <a:endParaRPr lang="en-US" dirty="0" smtClean="0"/>
          </a:p>
          <a:p>
            <a:pPr lvl="1"/>
            <a:r>
              <a:rPr lang="en-US" b="1" dirty="0" smtClean="0"/>
              <a:t>Basic structure</a:t>
            </a:r>
          </a:p>
          <a:p>
            <a:pPr marL="457200" lvl="2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If (Boolean):</a:t>
            </a:r>
          </a:p>
          <a:p>
            <a:pPr marL="525463" lvl="3" indent="0">
              <a:buNone/>
            </a:pP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If (Boolean):</a:t>
            </a:r>
          </a:p>
          <a:p>
            <a:pPr marL="525463" lvl="3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...</a:t>
            </a:r>
            <a:endParaRPr lang="en-US" sz="1600" dirty="0" smtClean="0"/>
          </a:p>
          <a:p>
            <a:pPr lvl="1"/>
            <a:r>
              <a:rPr lang="en-US" b="1" dirty="0" smtClean="0">
                <a:cs typeface="Calibri" panose="020F0502020204030204" pitchFamily="34" charset="0"/>
              </a:rPr>
              <a:t>Example</a:t>
            </a:r>
          </a:p>
          <a:p>
            <a:pPr lvl="1"/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If (Income less than cut off):</a:t>
            </a:r>
            <a:endParaRPr lang="en-US" sz="1600" dirty="0" smtClean="0">
              <a:cs typeface="Calibri" panose="020F0502020204030204" pitchFamily="34" charset="0"/>
            </a:endParaRPr>
          </a:p>
          <a:p>
            <a:pPr marL="457200" lvl="2" indent="0">
              <a:buNone/>
            </a:pPr>
            <a:r>
              <a:rPr 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If (Canadian citizen?):</a:t>
            </a:r>
            <a:endParaRPr lang="en-US" sz="1600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25463" lvl="3" indent="0">
              <a:buNone/>
            </a:pP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Receive social assistance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endParaRPr lang="en-US" dirty="0">
              <a:cs typeface="Calibri" panose="020F0502020204030204" pitchFamily="34" charset="0"/>
            </a:endParaRPr>
          </a:p>
          <a:p>
            <a:pPr lvl="1"/>
            <a:endParaRPr lang="en-US" dirty="0"/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86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valuation_intro">
  <a:themeElements>
    <a:clrScheme name="">
      <a:dk1>
        <a:srgbClr val="000000"/>
      </a:dk1>
      <a:lt1>
        <a:srgbClr val="33CC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DE2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valuation_intr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 rtlCol="0" anchor="t" anchorCtr="0"/>
      <a:lstStyle>
        <a:defPPr algn="ctr">
          <a:defRPr sz="1600" dirty="0" smtClean="0"/>
        </a:defPPr>
      </a:lstStyle>
    </a:spDef>
    <a:ln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/>
      <a:lstStyle/>
    </a:lnDef>
    <a:txDef>
      <a:spPr>
        <a:noFill/>
        <a:ln w="0">
          <a:noFill/>
        </a:ln>
      </a:spPr>
      <a:bodyPr wrap="square" lIns="0" rtlCol="0">
        <a:noAutofit/>
      </a:bodyPr>
      <a:lstStyle>
        <a:defPPr>
          <a:defRPr sz="1800" dirty="0" smtClean="0"/>
        </a:defPPr>
      </a:lstStyle>
    </a:txDef>
  </a:objectDefaults>
  <a:extraClrSchemeLst>
    <a:extraClrScheme>
      <a:clrScheme name="evaluation_intro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valuation_intro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39664</TotalTime>
  <Pages>8</Pages>
  <Words>3048</Words>
  <Application>Microsoft Office PowerPoint</Application>
  <PresentationFormat>On-screen Show (4:3)</PresentationFormat>
  <Paragraphs>436</Paragraphs>
  <Slides>38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6" baseType="lpstr">
      <vt:lpstr>ＭＳ Ｐゴシック</vt:lpstr>
      <vt:lpstr>Arial</vt:lpstr>
      <vt:lpstr>Calibri</vt:lpstr>
      <vt:lpstr>Comic Sans MS</vt:lpstr>
      <vt:lpstr>Consolas</vt:lpstr>
      <vt:lpstr>Times New Roman</vt:lpstr>
      <vt:lpstr>Wingdings</vt:lpstr>
      <vt:lpstr>evaluation_intro</vt:lpstr>
      <vt:lpstr>Branching In Python: Part 2</vt:lpstr>
      <vt:lpstr>Decision-Making With Multiple Boolean Expressions (Connected With Logic)</vt:lpstr>
      <vt:lpstr>Forming Compound Boolean Expressions With The “OR” Operator</vt:lpstr>
      <vt:lpstr>The “NOT” Operator</vt:lpstr>
      <vt:lpstr>Quick Summary: Using Logic With Branching</vt:lpstr>
      <vt:lpstr>“Deal Breakers”</vt:lpstr>
      <vt:lpstr>Programming Deal Breakers</vt:lpstr>
      <vt:lpstr>Nesting In Programming</vt:lpstr>
      <vt:lpstr>Recognizing When Nesting Is Needed</vt:lpstr>
      <vt:lpstr>Nested Decision  Making: Flowchart</vt:lpstr>
      <vt:lpstr>Nested Decision Making: Code Like (Pseudo-Code) Representation</vt:lpstr>
      <vt:lpstr>Nested Decision Making: Illustrative Example</vt:lpstr>
      <vt:lpstr>Decision-Making With Multiple Alternatives/Questions</vt:lpstr>
      <vt:lpstr>Decision Making With Multiple Ifs</vt:lpstr>
      <vt:lpstr>Multiple Ifs: Non-Exclusive Conditions</vt:lpstr>
      <vt:lpstr>Multiple Ifs: Non-Exclusive Conditions (Example)</vt:lpstr>
      <vt:lpstr>Multiple Ifs: Mutually Exclusive Conditions</vt:lpstr>
      <vt:lpstr>Decision Making With If-Elif-Else</vt:lpstr>
      <vt:lpstr>Multiple If-Elif-Else: Use With Mutually Exclusive Conditions</vt:lpstr>
      <vt:lpstr>If-Elif-Else: Mutually Exclusive  Conditions (Example)</vt:lpstr>
      <vt:lpstr>When To Use Multiple-Ifs</vt:lpstr>
      <vt:lpstr>When To Use If, ElIfs</vt:lpstr>
      <vt:lpstr>Extra Practice</vt:lpstr>
      <vt:lpstr>Extra Practice (2)</vt:lpstr>
      <vt:lpstr>Recap: What Decision Making Mechanisms Are Available /When To Use Them</vt:lpstr>
      <vt:lpstr>Recap: When To Use Compound And Nested Decision Making</vt:lpstr>
      <vt:lpstr>Testing Decision Making Constructs</vt:lpstr>
      <vt:lpstr>Testing Decisions: An Example</vt:lpstr>
      <vt:lpstr>Lesson: Avoid Using A Float When An Integer Will Do</vt:lpstr>
      <vt:lpstr>Extra Practice</vt:lpstr>
      <vt:lpstr>Extra Practice (2)</vt:lpstr>
      <vt:lpstr>Rule Of Thumb: Branches</vt:lpstr>
      <vt:lpstr>Extra Practice: Grades</vt:lpstr>
      <vt:lpstr>Decision Making: Checking Matches</vt:lpstr>
      <vt:lpstr>Decision Making: Checking Matches (2)</vt:lpstr>
      <vt:lpstr>Checking Matches: Another Example</vt:lpstr>
      <vt:lpstr>After This Section You Should Now Know</vt:lpstr>
      <vt:lpstr>Copyright Notification</vt:lpstr>
    </vt:vector>
  </TitlesOfParts>
  <Company>Department of Computer Science, University of Calgary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Branching and making decisions</dc:title>
  <dc:subject>Introduction to Programming for Computer Science Majors</dc:subject>
  <dc:creator>James Tam</dc:creator>
  <cp:keywords>logic;multiple IFs;IF-ELIF;nesting;nested IFs;nested branches;epsilon</cp:keywords>
  <cp:lastModifiedBy>James Tam</cp:lastModifiedBy>
  <cp:revision>3254</cp:revision>
  <cp:lastPrinted>2014-08-25T22:49:30Z</cp:lastPrinted>
  <dcterms:created xsi:type="dcterms:W3CDTF">1995-08-18T10:27:02Z</dcterms:created>
  <dcterms:modified xsi:type="dcterms:W3CDTF">2023-05-16T03:49:15Z</dcterms:modified>
  <cp:category>Course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1</vt:i4>
  </property>
  <property fmtid="{D5CDD505-2E9C-101B-9397-08002B2CF9AE}" pid="7" name="MailAddress">
    <vt:lpwstr>saul@cpsc.ucalgary.ca</vt:lpwstr>
  </property>
  <property fmtid="{D5CDD505-2E9C-101B-9397-08002B2CF9AE}" pid="8" name="HomePage">
    <vt:lpwstr>http://www.cpsc.ucalgary.ca/~saul</vt:lpwstr>
  </property>
  <property fmtid="{D5CDD505-2E9C-101B-9397-08002B2CF9AE}" pid="9" name="Other">
    <vt:lpwstr>Saul Greenberg, _x000d_
Department of Computer Science, _x000d_
University of Calgary,  _x000d_
Calgary, Alberta CANADA_x000d_
T2N 1N4</vt:lpwstr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16777215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D:\@www\grouplab\saul\481\topics</vt:lpwstr>
  </property>
</Properties>
</file>