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0"/>
  </p:notesMasterIdLst>
  <p:handoutMasterIdLst>
    <p:handoutMasterId r:id="rId31"/>
  </p:handoutMasterIdLst>
  <p:sldIdLst>
    <p:sldId id="943" r:id="rId2"/>
    <p:sldId id="992" r:id="rId3"/>
    <p:sldId id="993" r:id="rId4"/>
    <p:sldId id="1021" r:id="rId5"/>
    <p:sldId id="1022" r:id="rId6"/>
    <p:sldId id="1024" r:id="rId7"/>
    <p:sldId id="1026" r:id="rId8"/>
    <p:sldId id="1025" r:id="rId9"/>
    <p:sldId id="994" r:id="rId10"/>
    <p:sldId id="995" r:id="rId11"/>
    <p:sldId id="996" r:id="rId12"/>
    <p:sldId id="997" r:id="rId13"/>
    <p:sldId id="1000" r:id="rId14"/>
    <p:sldId id="1001" r:id="rId15"/>
    <p:sldId id="1002" r:id="rId16"/>
    <p:sldId id="1003" r:id="rId17"/>
    <p:sldId id="1004" r:id="rId18"/>
    <p:sldId id="1005" r:id="rId19"/>
    <p:sldId id="1006" r:id="rId20"/>
    <p:sldId id="1007" r:id="rId21"/>
    <p:sldId id="1008" r:id="rId22"/>
    <p:sldId id="1009" r:id="rId23"/>
    <p:sldId id="1010" r:id="rId24"/>
    <p:sldId id="1012" r:id="rId25"/>
    <p:sldId id="1013" r:id="rId26"/>
    <p:sldId id="1020" r:id="rId27"/>
    <p:sldId id="1015" r:id="rId28"/>
    <p:sldId id="1019" r:id="rId29"/>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8"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B2B2B2"/>
    <a:srgbClr val="FFFFFF"/>
    <a:srgbClr val="FFD5B5"/>
    <a:srgbClr val="0066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62" autoAdjust="0"/>
    <p:restoredTop sz="95984" autoAdjust="0"/>
  </p:normalViewPr>
  <p:slideViewPr>
    <p:cSldViewPr snapToGrid="0">
      <p:cViewPr varScale="1">
        <p:scale>
          <a:sx n="100" d="100"/>
          <a:sy n="100" d="100"/>
        </p:scale>
        <p:origin x="360" y="90"/>
      </p:cViewPr>
      <p:guideLst>
        <p:guide orient="horz" pos="2160"/>
        <p:guide pos="2880"/>
      </p:guideLst>
    </p:cSldViewPr>
  </p:slideViewPr>
  <p:outlineViewPr>
    <p:cViewPr>
      <p:scale>
        <a:sx n="33" d="100"/>
        <a:sy n="33" d="100"/>
      </p:scale>
      <p:origin x="0" y="-88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292" y="-9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dirty="0" smtClean="0"/>
              <a:t>User friendly design via Nielson’s Usability Heuristics</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dirty="0"/>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dirty="0"/>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dirty="0" smtClean="0"/>
              <a:t>Page </a:t>
            </a:r>
            <a:fld id="{56E4AA6A-EFEE-443D-B7BA-D4E1D6797BC8}" type="slidenum">
              <a:rPr lang="en-US" altLang="en-US" sz="1200" smtClean="0"/>
              <a:pPr algn="ctr">
                <a:lnSpc>
                  <a:spcPct val="90000"/>
                </a:lnSpc>
                <a:defRPr/>
              </a:pPr>
              <a:t>‹#›</a:t>
            </a:fld>
            <a:endParaRPr lang="en-US" altLang="en-US" sz="1200" dirty="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26</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395DC-034F-4763-9A29-34F98A6A3467}" type="slidenum">
              <a:rPr lang="en-US" altLang="en-US"/>
              <a:pPr/>
              <a:t>4</a:t>
            </a:fld>
            <a:endParaRPr lang="en-US" alt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a:xfrm>
            <a:off x="974725" y="4532313"/>
            <a:ext cx="5365750" cy="2095500"/>
          </a:xfrm>
        </p:spPr>
        <p:txBody>
          <a:bodyPr/>
          <a:lstStyle/>
          <a:p>
            <a:endParaRPr lang="en-US" altLang="en-US" dirty="0"/>
          </a:p>
        </p:txBody>
      </p:sp>
    </p:spTree>
    <p:extLst>
      <p:ext uri="{BB962C8B-B14F-4D97-AF65-F5344CB8AC3E}">
        <p14:creationId xmlns:p14="http://schemas.microsoft.com/office/powerpoint/2010/main" val="227828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B0871-335F-42BB-BAE6-AB8D89F177D0}" type="slidenum">
              <a:rPr lang="en-US" altLang="en-US"/>
              <a:pPr/>
              <a:t>5</a:t>
            </a:fld>
            <a:endParaRPr lang="en-US" altLang="en-US"/>
          </a:p>
        </p:txBody>
      </p:sp>
      <p:sp>
        <p:nvSpPr>
          <p:cNvPr id="302082" name="Rectangle 2"/>
          <p:cNvSpPr>
            <a:spLocks noGrp="1" noRot="1" noChangeAspect="1" noChangeArrowheads="1"/>
          </p:cNvSpPr>
          <p:nvPr>
            <p:ph type="sldImg"/>
          </p:nvPr>
        </p:nvSpPr>
        <p:spPr bwMode="auto">
          <a:xfrm>
            <a:off x="1266825" y="727075"/>
            <a:ext cx="4781550" cy="3586163"/>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2083" name="Rectangle 3"/>
          <p:cNvSpPr>
            <a:spLocks noGrp="1" noChangeArrowheads="1"/>
          </p:cNvSpPr>
          <p:nvPr>
            <p:ph type="body" idx="1"/>
          </p:nvPr>
        </p:nvSpPr>
        <p:spPr bwMode="auto">
          <a:xfrm>
            <a:off x="976313" y="4559300"/>
            <a:ext cx="5362575" cy="4322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981" tIns="48491" rIns="96981" bIns="48491"/>
          <a:lstStyle/>
          <a:p>
            <a:endParaRPr lang="en-CA" altLang="en-US" dirty="0"/>
          </a:p>
        </p:txBody>
      </p:sp>
    </p:spTree>
    <p:extLst>
      <p:ext uri="{BB962C8B-B14F-4D97-AF65-F5344CB8AC3E}">
        <p14:creationId xmlns:p14="http://schemas.microsoft.com/office/powerpoint/2010/main" val="120005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A7C70-EAED-48B4-A164-CC7A13FC3A16}" type="slidenum">
              <a:rPr lang="en-US" altLang="en-US"/>
              <a:pPr/>
              <a:t>6</a:t>
            </a:fld>
            <a:endParaRPr lang="en-US" altLang="en-US"/>
          </a:p>
        </p:txBody>
      </p:sp>
      <p:sp>
        <p:nvSpPr>
          <p:cNvPr id="308226" name="Rectangle 2"/>
          <p:cNvSpPr>
            <a:spLocks noGrp="1" noRot="1" noChangeAspect="1" noChangeArrowheads="1" noTextEdit="1"/>
          </p:cNvSpPr>
          <p:nvPr>
            <p:ph type="sldImg"/>
          </p:nvPr>
        </p:nvSpPr>
        <p:spPr bwMode="auto">
          <a:xfrm>
            <a:off x="1266825" y="727075"/>
            <a:ext cx="4781550" cy="3586163"/>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976313" y="4559300"/>
            <a:ext cx="5362575" cy="4322763"/>
          </a:xfrm>
          <a:prstGeom prst="rect">
            <a:avLst/>
          </a:prstGeom>
          <a:solidFill>
            <a:srgbClr val="FFFFFF"/>
          </a:solidFill>
          <a:ln>
            <a:solidFill>
              <a:srgbClr val="000000"/>
            </a:solidFill>
            <a:miter lim="800000"/>
            <a:headEnd/>
            <a:tailEnd/>
          </a:ln>
        </p:spPr>
        <p:txBody>
          <a:bodyPr lIns="93182" tIns="46590" rIns="93182" bIns="46590"/>
          <a:lstStyle/>
          <a:p>
            <a:endParaRPr lang="en-CA" altLang="en-US" dirty="0"/>
          </a:p>
        </p:txBody>
      </p:sp>
    </p:spTree>
    <p:extLst>
      <p:ext uri="{BB962C8B-B14F-4D97-AF65-F5344CB8AC3E}">
        <p14:creationId xmlns:p14="http://schemas.microsoft.com/office/powerpoint/2010/main" val="171344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10</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3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Garamond" panose="02020404030301010803"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ooks.google.ca/books?id=DBOowF7LqIQC&amp;printsec=frontcover&amp;source=gbs_ge_summary_r&amp;cad=0#v=onepage&amp;q&amp;f=false" TargetMode="External"/><Relationship Id="rId2" Type="http://schemas.openxmlformats.org/officeDocument/2006/relationships/hyperlink" Target="https://www.nngroup.com/people/jakob-niels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B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dirty="0" smtClean="0">
                <a:ea typeface="ＭＳ Ｐゴシック" panose="020B0600070205080204" pitchFamily="34" charset="-128"/>
              </a:rPr>
              <a:t>CPSC 217,</a:t>
            </a:r>
            <a:br>
              <a:rPr lang="en-US" altLang="en-US" sz="4800" u="none" dirty="0" smtClean="0">
                <a:ea typeface="ＭＳ Ｐゴシック" panose="020B0600070205080204" pitchFamily="34" charset="-128"/>
              </a:rPr>
            </a:br>
            <a:r>
              <a:rPr lang="en-US" altLang="en-US" sz="4800" dirty="0" smtClean="0">
                <a:ea typeface="ＭＳ Ｐゴシック" panose="020B0600070205080204" pitchFamily="34" charset="-128"/>
              </a:rPr>
              <a:t>Loops In Python: Part 3 </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dirty="0">
              <a:latin typeface="Arial" panose="020B0604020202020204" pitchFamily="34" charset="0"/>
            </a:endParaRPr>
          </a:p>
        </p:txBody>
      </p:sp>
      <p:sp>
        <p:nvSpPr>
          <p:cNvPr id="4100" name="Text Box 4"/>
          <p:cNvSpPr txBox="1">
            <a:spLocks noChangeArrowheads="1"/>
          </p:cNvSpPr>
          <p:nvPr/>
        </p:nvSpPr>
        <p:spPr bwMode="auto">
          <a:xfrm>
            <a:off x="1106488" y="4032251"/>
            <a:ext cx="7351712" cy="1816524"/>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2800" dirty="0" smtClean="0">
                <a:ea typeface="+mn-ea"/>
              </a:rPr>
              <a:t>In this section you will learn some usability heuristics which can be used to design more user-friendly systems. (Coverage depends upon time constraints).</a:t>
            </a:r>
          </a:p>
        </p:txBody>
      </p:sp>
      <p:sp>
        <p:nvSpPr>
          <p:cNvPr id="2" name="Rectangle 1"/>
          <p:cNvSpPr/>
          <p:nvPr/>
        </p:nvSpPr>
        <p:spPr bwMode="auto">
          <a:xfrm>
            <a:off x="5657851" y="0"/>
            <a:ext cx="3486150" cy="1889550"/>
          </a:xfrm>
          <a:prstGeom prst="rect">
            <a:avLst/>
          </a:prstGeom>
          <a:solidFill>
            <a:schemeClr val="accent5">
              <a:lumMod val="50000"/>
            </a:schemeClr>
          </a:solidFill>
          <a:ln w="38100" cap="flat" cmpd="sng" algn="ctr">
            <a:solidFill>
              <a:schemeClr val="tx1"/>
            </a:solidFill>
            <a:prstDash val="solid"/>
            <a:round/>
            <a:headEnd type="none" w="sm" len="sm"/>
            <a:tailEnd type="none"/>
          </a:ln>
          <a:effectLst/>
        </p:spPr>
        <p:txBody>
          <a:bodyPr rtlCol="0" anchor="t" anchorCtr="0"/>
          <a:lstStyle/>
          <a:p>
            <a:r>
              <a:rPr lang="en-US" sz="1600" b="1" dirty="0" smtClean="0">
                <a:solidFill>
                  <a:srgbClr val="FFFFFF"/>
                </a:solidFill>
              </a:rPr>
              <a:t>JT’s note: in the interests of time this section will not be covered during the live lecture. Instead you can get the lecture content via a pre-recorded video in D2L under ‘Lectures’ under the appropriate week’s material.</a:t>
            </a:r>
            <a:endParaRPr lang="en-CA" sz="1600" b="1"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 typeface="+mj-lt"/>
              <a:buAutoNum type="arabicPeriod" startAt="2"/>
            </a:pPr>
            <a:r>
              <a:rPr lang="en-US" altLang="en-US" dirty="0">
                <a:ea typeface="ＭＳ Ｐゴシック" panose="020B0600070205080204" pitchFamily="34" charset="-128"/>
              </a:rPr>
              <a:t>Minimize The User’s Memory Load</a:t>
            </a:r>
            <a:endParaRPr lang="en-CA" altLang="en-US" dirty="0" smtClean="0">
              <a:ea typeface="ＭＳ Ｐゴシック" panose="020B0600070205080204" pitchFamily="34" charset="-128"/>
            </a:endParaRPr>
          </a:p>
        </p:txBody>
      </p:sp>
      <p:sp>
        <p:nvSpPr>
          <p:cNvPr id="112643" name="Rectangle 3"/>
          <p:cNvSpPr>
            <a:spLocks noGrp="1"/>
          </p:cNvSpPr>
          <p:nvPr>
            <p:ph idx="1"/>
          </p:nvPr>
        </p:nvSpPr>
        <p:spPr>
          <a:xfrm>
            <a:off x="465138" y="1100138"/>
            <a:ext cx="4057166" cy="5368925"/>
          </a:xfrm>
        </p:spPr>
        <p:txBody>
          <a:bodyPr/>
          <a:lstStyle/>
          <a:p>
            <a:pPr>
              <a:spcBef>
                <a:spcPct val="50000"/>
              </a:spcBef>
            </a:pPr>
            <a:r>
              <a:rPr lang="en-US" altLang="en-US" dirty="0" smtClean="0">
                <a:ea typeface="ＭＳ Ｐゴシック" panose="020B0600070205080204" pitchFamily="34" charset="-128"/>
              </a:rPr>
              <a:t>To reduce the memory load of the user:</a:t>
            </a:r>
          </a:p>
          <a:p>
            <a:pPr lvl="1">
              <a:spcBef>
                <a:spcPct val="50000"/>
              </a:spcBef>
            </a:pPr>
            <a:r>
              <a:rPr lang="en-US" altLang="en-US" dirty="0" smtClean="0">
                <a:ea typeface="ＭＳ Ｐゴシック" panose="020B0600070205080204" pitchFamily="34" charset="-128"/>
              </a:rPr>
              <a:t>Poor approach: </a:t>
            </a:r>
            <a:r>
              <a:rPr lang="en-US" altLang="en-US" dirty="0">
                <a:ea typeface="ＭＳ Ｐゴシック" panose="020B0600070205080204" pitchFamily="34" charset="-128"/>
              </a:rPr>
              <a:t>a command line interface (Windows ‘cmd’, MAC OS </a:t>
            </a:r>
            <a:r>
              <a:rPr lang="en-US" altLang="en-US" dirty="0" smtClean="0">
                <a:ea typeface="ＭＳ Ｐゴシック" panose="020B0600070205080204" pitchFamily="34" charset="-128"/>
              </a:rPr>
              <a:t>‘terminal</a:t>
            </a:r>
            <a:r>
              <a:rPr lang="en-US" altLang="en-US" dirty="0">
                <a:ea typeface="ＭＳ Ｐゴシック" panose="020B0600070205080204" pitchFamily="34" charset="-128"/>
              </a:rPr>
              <a:t>’)</a:t>
            </a:r>
          </a:p>
          <a:p>
            <a:pPr lvl="1">
              <a:spcBef>
                <a:spcPct val="50000"/>
              </a:spcBef>
            </a:pPr>
            <a:endParaRPr lang="en-US" altLang="en-US" dirty="0" smtClean="0">
              <a:ea typeface="ＭＳ Ｐゴシック" panose="020B0600070205080204" pitchFamily="34" charset="-128"/>
            </a:endParaRPr>
          </a:p>
          <a:p>
            <a:pPr lvl="1">
              <a:spcBef>
                <a:spcPct val="50000"/>
              </a:spcBef>
            </a:pPr>
            <a:r>
              <a:rPr lang="en-US" altLang="en-US" dirty="0" smtClean="0">
                <a:ea typeface="ＭＳ Ｐゴシック" panose="020B0600070205080204" pitchFamily="34" charset="-128"/>
              </a:rPr>
              <a:t>Example 1: applying the design principle with a graphical interface.</a:t>
            </a:r>
          </a:p>
          <a:p>
            <a:pPr lvl="2">
              <a:spcBef>
                <a:spcPct val="50000"/>
              </a:spcBef>
            </a:pPr>
            <a:r>
              <a:rPr lang="en-US" altLang="en-US" dirty="0" smtClean="0">
                <a:ea typeface="ＭＳ Ｐゴシック" panose="020B0600070205080204" pitchFamily="34" charset="-128"/>
              </a:rPr>
              <a:t>Describe required the input format, show examples of valid input, provide default inputs.</a:t>
            </a:r>
          </a:p>
          <a:p>
            <a:pPr lvl="1">
              <a:spcBef>
                <a:spcPct val="50000"/>
              </a:spcBef>
            </a:pPr>
            <a:r>
              <a:rPr lang="en-US" altLang="en-US" dirty="0" smtClean="0">
                <a:ea typeface="ＭＳ Ｐゴシック" panose="020B0600070205080204" pitchFamily="34" charset="-128"/>
              </a:rPr>
              <a:t>Example 2: applying the design principle with a command line interface.</a:t>
            </a:r>
          </a:p>
          <a:p>
            <a:pPr>
              <a:spcBef>
                <a:spcPct val="50000"/>
              </a:spcBef>
            </a:pPr>
            <a:endParaRPr lang="en-US" altLang="en-US" dirty="0" smtClean="0">
              <a:ea typeface="ＭＳ Ｐゴシック" panose="020B0600070205080204" pitchFamily="34" charset="-128"/>
            </a:endParaRPr>
          </a:p>
          <a:p>
            <a:endParaRPr lang="en-CA" altLang="en-US" dirty="0" smtClean="0">
              <a:ea typeface="ＭＳ Ｐゴシック" panose="020B0600070205080204" pitchFamily="34" charset="-128"/>
            </a:endParaRPr>
          </a:p>
        </p:txBody>
      </p:sp>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579640"/>
            <a:ext cx="1517966" cy="139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4705350" y="5557015"/>
            <a:ext cx="443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705350" y="2068702"/>
            <a:ext cx="3713208" cy="1218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264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5000"/>
                                        </p:tgtEl>
                                        <p:attrNameLst>
                                          <p:attrName>style.visibility</p:attrName>
                                        </p:attrNameLst>
                                      </p:cBhvr>
                                      <p:to>
                                        <p:strVal val="visible"/>
                                      </p:to>
                                    </p:set>
                                    <p:animEffect transition="in" filter="randombar(horizontal)">
                                      <p:cBhvr>
                                        <p:cTn id="26" dur="500"/>
                                        <p:tgtEl>
                                          <p:spTgt spid="8500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4999"/>
                                        </p:tgtEl>
                                        <p:attrNameLst>
                                          <p:attrName>style.visibility</p:attrName>
                                        </p:attrNameLst>
                                      </p:cBhvr>
                                      <p:to>
                                        <p:strVal val="visible"/>
                                      </p:to>
                                    </p:set>
                                    <p:animEffect transition="in" filter="randombar(horizontal)">
                                      <p:cBhvr>
                                        <p:cTn id="35"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 typeface="+mj-lt"/>
              <a:buAutoNum type="arabicPeriod" startAt="3"/>
            </a:pPr>
            <a:r>
              <a:rPr lang="en-US" altLang="en-US" dirty="0" smtClean="0">
                <a:ea typeface="ＭＳ Ｐゴシック" panose="020B0600070205080204" pitchFamily="34" charset="-128"/>
              </a:rPr>
              <a:t>Be Consistent </a:t>
            </a:r>
          </a:p>
        </p:txBody>
      </p:sp>
      <p:sp>
        <p:nvSpPr>
          <p:cNvPr id="429058" name="Rectangle 2"/>
          <p:cNvSpPr>
            <a:spLocks noGrp="1" noChangeArrowheads="1"/>
          </p:cNvSpPr>
          <p:nvPr>
            <p:ph idx="1"/>
          </p:nvPr>
        </p:nvSpPr>
        <p:spPr/>
        <p:txBody>
          <a:bodyPr/>
          <a:lstStyle/>
          <a:p>
            <a:r>
              <a:rPr lang="en-US" altLang="en-US" dirty="0" smtClean="0">
                <a:ea typeface="ＭＳ Ｐゴシック" panose="020B0600070205080204" pitchFamily="34" charset="-128"/>
              </a:rPr>
              <a:t>Consistency of effects (this command/action -&gt; this result)</a:t>
            </a:r>
          </a:p>
          <a:p>
            <a:pPr lvl="1"/>
            <a:r>
              <a:rPr lang="en-US" altLang="en-US" dirty="0" smtClean="0">
                <a:ea typeface="ＭＳ Ｐゴシック" panose="020B0600070205080204" pitchFamily="34" charset="-128"/>
              </a:rPr>
              <a:t>Same words, commands, actions will always have the same effect in equivalent situations</a:t>
            </a:r>
          </a:p>
          <a:p>
            <a:pPr lvl="1"/>
            <a:r>
              <a:rPr lang="en-US" altLang="en-US" dirty="0" smtClean="0">
                <a:ea typeface="ＭＳ Ｐゴシック" panose="020B0600070205080204" pitchFamily="34" charset="-128"/>
              </a:rPr>
              <a:t>Makes the system more predictable</a:t>
            </a:r>
          </a:p>
          <a:p>
            <a:pPr lvl="1"/>
            <a:r>
              <a:rPr lang="en-US" altLang="en-US" dirty="0" smtClean="0">
                <a:ea typeface="ＭＳ Ｐゴシック" panose="020B0600070205080204" pitchFamily="34" charset="-128"/>
              </a:rPr>
              <a:t>Reduces memory load </a:t>
            </a:r>
          </a:p>
          <a:p>
            <a:r>
              <a:rPr lang="en-US" altLang="en-US" dirty="0" smtClean="0">
                <a:ea typeface="ＭＳ Ｐゴシック" panose="020B0600070205080204" pitchFamily="34" charset="-128"/>
              </a:rPr>
              <a:t>Consistency of layout</a:t>
            </a:r>
          </a:p>
          <a:p>
            <a:pPr lvl="1"/>
            <a:r>
              <a:rPr lang="en-US" altLang="en-US" dirty="0"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 typeface="+mj-lt"/>
              <a:buAutoNum type="arabicPeriod" startAt="3"/>
            </a:pPr>
            <a:r>
              <a:rPr lang="en-US" altLang="en-US" dirty="0" smtClean="0">
                <a:ea typeface="ＭＳ Ｐゴシック" panose="020B0600070205080204" pitchFamily="34" charset="-128"/>
              </a:rPr>
              <a:t>Be Consistent </a:t>
            </a:r>
          </a:p>
        </p:txBody>
      </p:sp>
      <p:sp>
        <p:nvSpPr>
          <p:cNvPr id="89091" name="Rectangle 3"/>
          <p:cNvSpPr>
            <a:spLocks noGrp="1" noChangeArrowheads="1"/>
          </p:cNvSpPr>
          <p:nvPr>
            <p:ph idx="1"/>
          </p:nvPr>
        </p:nvSpPr>
        <p:spPr/>
        <p:txBody>
          <a:bodyPr/>
          <a:lstStyle/>
          <a:p>
            <a:r>
              <a:rPr lang="en-US" altLang="en-US" dirty="0" smtClean="0">
                <a:ea typeface="ＭＳ Ｐゴシック" panose="020B0600070205080204" pitchFamily="34" charset="-128"/>
              </a:rPr>
              <a:t>Consistency of language and graphics</a:t>
            </a:r>
          </a:p>
          <a:p>
            <a:pPr lvl="1"/>
            <a:r>
              <a:rPr lang="en-US" altLang="en-US" dirty="0" smtClean="0">
                <a:ea typeface="ＭＳ Ｐゴシック" panose="020B0600070205080204" pitchFamily="34" charset="-128"/>
              </a:rPr>
              <a:t>Same information/controls in same location on all screens / dialog boxes forms follow boiler plate.</a:t>
            </a:r>
          </a:p>
          <a:p>
            <a:pPr lvl="1"/>
            <a:r>
              <a:rPr lang="en-US" altLang="en-US" dirty="0" smtClean="0">
                <a:ea typeface="ＭＳ Ｐゴシック" panose="020B0600070205080204" pitchFamily="34" charset="-128"/>
              </a:rPr>
              <a:t>Same visual appearance across the system (e.g. widgets).</a:t>
            </a:r>
          </a:p>
          <a:p>
            <a:pPr lvl="2">
              <a:buFontTx/>
              <a:buNone/>
            </a:pPr>
            <a:endParaRPr lang="en-US" altLang="en-US" sz="2000" dirty="0" smtClean="0">
              <a:ea typeface="ＭＳ Ｐゴシック" panose="020B0600070205080204" pitchFamily="34" charset="-128"/>
            </a:endParaRPr>
          </a:p>
          <a:p>
            <a:endParaRPr lang="en-US" altLang="en-US" sz="2000" dirty="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12" name="Line 7"/>
              <p:cNvSpPr>
                <a:spLocks noChangeShapeType="1"/>
              </p:cNvSpPr>
              <p:nvPr/>
            </p:nvSpPr>
            <p:spPr bwMode="auto">
              <a:xfrm flipV="1">
                <a:off x="3552" y="2256"/>
                <a:ext cx="317" cy="248"/>
              </a:xfrm>
              <a:prstGeom prst="line">
                <a:avLst/>
              </a:prstGeom>
              <a:noFill/>
              <a:ln w="1270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Images </a:t>
            </a:r>
            <a:r>
              <a:rPr lang="en-CA" altLang="en-US" sz="1200" dirty="0" smtClean="0"/>
              <a:t>courtesy </a:t>
            </a:r>
            <a:r>
              <a:rPr lang="en-CA" altLang="en-US" sz="1200" dirty="0"/>
              <a:t>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 typeface="+mj-lt"/>
              <a:buAutoNum type="arabicPeriod" startAt="3"/>
            </a:pPr>
            <a:r>
              <a:rPr lang="en-US" altLang="en-US" dirty="0" smtClean="0">
                <a:ea typeface="ＭＳ Ｐゴシック" panose="020B0600070205080204" pitchFamily="34" charset="-128"/>
              </a:rPr>
              <a:t>Be Consistent </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654050" y="129984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560638" y="225393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3" name="Text Box 12"/>
            <p:cNvSpPr txBox="1">
              <a:spLocks noChangeArrowheads="1"/>
            </p:cNvSpPr>
            <p:nvPr/>
          </p:nvSpPr>
          <p:spPr bwMode="auto">
            <a:xfrm>
              <a:off x="7765614" y="2404873"/>
              <a:ext cx="1359359" cy="206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This last option </a:t>
              </a:r>
              <a:r>
                <a:rPr lang="en-US" altLang="en-US" sz="1600" b="1" dirty="0" smtClean="0">
                  <a:solidFill>
                    <a:srgbClr val="FF0000"/>
                  </a:solidFill>
                  <a:latin typeface="Arial" panose="020B0604020202020204" pitchFamily="34" charset="0"/>
                </a:rPr>
                <a:t>always allows </a:t>
              </a:r>
              <a:r>
                <a:rPr lang="en-US" altLang="en-US" sz="1600" b="1" dirty="0">
                  <a:solidFill>
                    <a:srgbClr val="FF0000"/>
                  </a:solidFill>
                  <a:latin typeface="Arial" panose="020B0604020202020204" pitchFamily="34" charset="0"/>
                </a:rPr>
                <a:t>the user to proceed to the next question.</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 typeface="+mj-lt"/>
              <a:buAutoNum type="arabicPeriod" startAt="4"/>
            </a:pPr>
            <a:r>
              <a:rPr lang="en-CA" altLang="en-US" dirty="0" smtClean="0">
                <a:ea typeface="ＭＳ Ｐゴシック" panose="020B0600070205080204" pitchFamily="34" charset="-128"/>
              </a:rPr>
              <a:t>Provide Feedback </a:t>
            </a:r>
          </a:p>
        </p:txBody>
      </p:sp>
      <p:sp>
        <p:nvSpPr>
          <p:cNvPr id="92163" name="Rectangle 3"/>
          <p:cNvSpPr>
            <a:spLocks noGrp="1"/>
          </p:cNvSpPr>
          <p:nvPr>
            <p:ph idx="1"/>
          </p:nvPr>
        </p:nvSpPr>
        <p:spPr/>
        <p:txBody>
          <a:bodyPr/>
          <a:lstStyle/>
          <a:p>
            <a:r>
              <a:rPr lang="en-CA" altLang="en-US" dirty="0" smtClean="0">
                <a:ea typeface="ＭＳ Ｐゴシック" panose="020B0600070205080204" pitchFamily="34" charset="-128"/>
              </a:rPr>
              <a:t>Letting the user know:</a:t>
            </a:r>
          </a:p>
          <a:p>
            <a:pPr lvl="1"/>
            <a:r>
              <a:rPr lang="en-CA" altLang="en-US" dirty="0">
                <a:ea typeface="ＭＳ Ｐゴシック" panose="020B0600070205080204" pitchFamily="34" charset="-128"/>
              </a:rPr>
              <a:t>w</a:t>
            </a:r>
            <a:r>
              <a:rPr lang="en-CA" altLang="en-US" dirty="0" smtClean="0">
                <a:ea typeface="ＭＳ Ｐゴシック" panose="020B0600070205080204" pitchFamily="34" charset="-128"/>
              </a:rPr>
              <a:t>hat the program is currently doing: was the last command understood, has it finished with its current task, </a:t>
            </a:r>
          </a:p>
          <a:p>
            <a:pPr lvl="1"/>
            <a:r>
              <a:rPr lang="en-CA" altLang="en-US" dirty="0" smtClean="0">
                <a:ea typeface="ＭＳ Ｐゴシック" panose="020B0600070205080204" pitchFamily="34" charset="-128"/>
              </a:rPr>
              <a:t>what task is it currently working on, </a:t>
            </a:r>
          </a:p>
          <a:p>
            <a:pPr lvl="1"/>
            <a:r>
              <a:rPr lang="en-CA" altLang="en-US" dirty="0" smtClean="0">
                <a:ea typeface="ＭＳ Ｐゴシック" panose="020B0600070205080204" pitchFamily="34" charset="-128"/>
              </a:rPr>
              <a:t>how long will the current task take etc.</a:t>
            </a:r>
          </a:p>
          <a:p>
            <a:pPr>
              <a:buFontTx/>
              <a:buNone/>
            </a:pPr>
            <a:r>
              <a:rPr lang="en-CA"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 typeface="+mj-lt"/>
              <a:buAutoNum type="arabicPeriod" startAt="4"/>
            </a:pPr>
            <a:r>
              <a:rPr lang="en-CA" altLang="en-US" dirty="0" smtClean="0">
                <a:ea typeface="ＭＳ Ｐゴシック" panose="020B0600070205080204" pitchFamily="34" charset="-128"/>
              </a:rPr>
              <a:t>Provide Feedback </a:t>
            </a:r>
          </a:p>
        </p:txBody>
      </p:sp>
      <p:sp>
        <p:nvSpPr>
          <p:cNvPr id="93187" name="Rectangle 3"/>
          <p:cNvSpPr>
            <a:spLocks noGrp="1" noChangeArrowheads="1"/>
          </p:cNvSpPr>
          <p:nvPr>
            <p:ph idx="1"/>
          </p:nvPr>
        </p:nvSpPr>
        <p:spPr/>
        <p:txBody>
          <a:bodyPr/>
          <a:lstStyle/>
          <a:p>
            <a:r>
              <a:rPr lang="en-CA" altLang="en-US" dirty="0"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dirty="0"/>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a:t>
            </a:r>
            <a:r>
              <a:rPr lang="en-CA" altLang="en-US" sz="1200" dirty="0" smtClean="0"/>
              <a:t>courtesy </a:t>
            </a:r>
            <a:r>
              <a:rPr lang="en-CA" altLang="en-US" sz="1200" dirty="0"/>
              <a:t>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 typeface="+mj-lt"/>
              <a:buAutoNum type="arabicPeriod" startAt="4"/>
            </a:pPr>
            <a:r>
              <a:rPr lang="en-CA" altLang="en-US" dirty="0" smtClean="0">
                <a:ea typeface="ＭＳ Ｐゴシック" panose="020B0600070205080204" pitchFamily="34" charset="-128"/>
              </a:rPr>
              <a:t>Provide Feedback </a:t>
            </a:r>
          </a:p>
        </p:txBody>
      </p:sp>
      <p:sp>
        <p:nvSpPr>
          <p:cNvPr id="95235" name="Rectangle 4"/>
          <p:cNvSpPr>
            <a:spLocks noGrp="1" noChangeArrowheads="1"/>
          </p:cNvSpPr>
          <p:nvPr>
            <p:ph idx="1"/>
          </p:nvPr>
        </p:nvSpPr>
        <p:spPr/>
        <p:txBody>
          <a:bodyPr/>
          <a:lstStyle/>
          <a:p>
            <a:r>
              <a:rPr lang="en-CA" altLang="en-US" dirty="0"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courtesy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 typeface="+mj-lt"/>
              <a:buAutoNum type="arabicPeriod" startAt="4"/>
            </a:pPr>
            <a:r>
              <a:rPr lang="en-US" altLang="en-US" dirty="0" smtClean="0">
                <a:ea typeface="ＭＳ Ｐゴシック" panose="020B0600070205080204" pitchFamily="34" charset="-128"/>
              </a:rPr>
              <a:t>Provide Feedback </a:t>
            </a:r>
          </a:p>
        </p:txBody>
      </p:sp>
      <p:sp>
        <p:nvSpPr>
          <p:cNvPr id="434179" name="Rectangle 3"/>
          <p:cNvSpPr>
            <a:spLocks noGrp="1" noChangeArrowheads="1"/>
          </p:cNvSpPr>
          <p:nvPr>
            <p:ph idx="1"/>
          </p:nvPr>
        </p:nvSpPr>
        <p:spPr/>
        <p:txBody>
          <a:bodyPr/>
          <a:lstStyle/>
          <a:p>
            <a:r>
              <a:rPr lang="en-US" altLang="en-US" dirty="0" smtClean="0">
                <a:ea typeface="ＭＳ Ｐゴシック" panose="020B0600070205080204" pitchFamily="34" charset="-128"/>
              </a:rPr>
              <a:t>In terms of this course, feedback is appropriate for instructions that may not successfully execute</a:t>
            </a:r>
          </a:p>
          <a:p>
            <a:pPr lvl="1"/>
            <a:r>
              <a:rPr lang="en-US" altLang="en-US" dirty="0" smtClean="0">
                <a:ea typeface="ＭＳ Ｐゴシック" panose="020B0600070205080204" pitchFamily="34" charset="-128"/>
              </a:rPr>
              <a:t> what the program is doing (e.g., opening a file),</a:t>
            </a:r>
          </a:p>
          <a:p>
            <a:pPr lvl="1"/>
            <a:r>
              <a:rPr lang="en-US" altLang="en-US" dirty="0" smtClean="0">
                <a:ea typeface="ＭＳ Ｐゴシック" panose="020B0600070205080204" pitchFamily="34" charset="-128"/>
              </a:rPr>
              <a:t>what errors may have occurred (e.g., could not open file),</a:t>
            </a:r>
          </a:p>
          <a:p>
            <a:pPr lvl="1"/>
            <a:r>
              <a:rPr lang="en-US" altLang="en-US" dirty="0" smtClean="0">
                <a:ea typeface="ＭＳ Ｐゴシック" panose="020B0600070205080204" pitchFamily="34" charset="-128"/>
              </a:rPr>
              <a:t>and whenever possible ‘why’ (e.g., file “</a:t>
            </a:r>
            <a:r>
              <a:rPr lang="en-US" altLang="ja-JP" sz="1800" dirty="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dirty="0" smtClean="0">
                <a:ea typeface="ＭＳ Ｐゴシック" panose="020B0600070205080204" pitchFamily="34" charset="-128"/>
              </a:rPr>
              <a:t>”</a:t>
            </a:r>
            <a:r>
              <a:rPr lang="en-US" altLang="ja-JP" dirty="0" smtClean="0">
                <a:ea typeface="ＭＳ Ｐゴシック" panose="020B0600070205080204" pitchFamily="34" charset="-128"/>
              </a:rPr>
              <a:t> could not be found)</a:t>
            </a:r>
          </a:p>
          <a:p>
            <a:r>
              <a:rPr lang="en-US" altLang="en-US" dirty="0"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dirty="0" smtClean="0">
                <a:ea typeface="ＭＳ Ｐゴシック" panose="020B0600070205080204" pitchFamily="34" charset="-128"/>
              </a:rPr>
              <a:t>At this point your program should at least be able to provide some rudimentary feedback</a:t>
            </a:r>
          </a:p>
          <a:p>
            <a:pPr lvl="1"/>
            <a:r>
              <a:rPr lang="en-US" altLang="en-US" dirty="0" smtClean="0">
                <a:ea typeface="ＭＳ Ｐゴシック" panose="020B0600070205080204" pitchFamily="34" charset="-128"/>
              </a:rPr>
              <a:t>E.g., if a negative value is entered for age then the program can remind the user what is a valid value (the valid value should be shown to the user as he or she enters the value):</a:t>
            </a:r>
          </a:p>
          <a:p>
            <a:pPr lvl="1">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 typeface="+mj-lt"/>
              <a:buAutoNum type="arabicPeriod" startAt="5"/>
            </a:pPr>
            <a:r>
              <a:rPr lang="en-US" altLang="en-US" dirty="0" smtClean="0">
                <a:ea typeface="ＭＳ Ｐゴシック" panose="020B0600070205080204" pitchFamily="34" charset="-128"/>
              </a:rPr>
              <a:t>Provide Clearly Marked Exits </a:t>
            </a:r>
            <a:endParaRPr lang="en-CA" altLang="en-US" dirty="0"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dirty="0" smtClean="0">
                <a:ea typeface="ＭＳ Ｐゴシック" panose="020B0600070205080204" pitchFamily="34" charset="-128"/>
              </a:rPr>
              <a:t>This should obviously mean that quitting the program should be easy/self-evident (although this is not always the case with all programs!).</a:t>
            </a:r>
          </a:p>
          <a:p>
            <a:r>
              <a:rPr lang="en-CA" altLang="en-US" dirty="0"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dirty="0" smtClean="0">
                <a:ea typeface="ＭＳ Ｐゴシック" panose="020B0600070205080204" pitchFamily="34" charset="-128"/>
              </a:rPr>
              <a:t>Users should also be able to terminate lengthy operations as needed.</a:t>
            </a:r>
          </a:p>
          <a:p>
            <a:endParaRPr lang="en-CA"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 typeface="+mj-lt"/>
              <a:buAutoNum type="arabicPeriod" startAt="5"/>
            </a:pPr>
            <a:r>
              <a:rPr lang="en-CA" altLang="en-US" dirty="0" smtClean="0">
                <a:ea typeface="ＭＳ Ｐゴシック" panose="020B0600070205080204" pitchFamily="34" charset="-128"/>
              </a:rPr>
              <a:t>Provide Clearly Marked Exits </a:t>
            </a:r>
          </a:p>
        </p:txBody>
      </p:sp>
      <p:sp>
        <p:nvSpPr>
          <p:cNvPr id="448515" name="Rectangle 3"/>
          <p:cNvSpPr>
            <a:spLocks noGrp="1" noChangeArrowheads="1"/>
          </p:cNvSpPr>
          <p:nvPr>
            <p:ph idx="1"/>
          </p:nvPr>
        </p:nvSpPr>
        <p:spPr/>
        <p:txBody>
          <a:bodyPr/>
          <a:lstStyle/>
          <a:p>
            <a:r>
              <a:rPr lang="en-CA" altLang="en-US" dirty="0" smtClean="0">
                <a:ea typeface="ＭＳ Ｐゴシック" panose="020B0600070205080204" pitchFamily="34" charset="-128"/>
              </a:rPr>
              <a:t>This doesn’t just mean providing an exit from the program but the ability to ‘exit’ (take back) the current action.</a:t>
            </a:r>
          </a:p>
          <a:p>
            <a:pPr lvl="1"/>
            <a:r>
              <a:rPr lang="en-CA" altLang="en-US" dirty="0" smtClean="0">
                <a:ea typeface="ＭＳ Ｐゴシック" panose="020B0600070205080204" pitchFamily="34" charset="-128"/>
              </a:rPr>
              <a:t>Universal Undo/Redo</a:t>
            </a:r>
          </a:p>
          <a:p>
            <a:pPr lvl="2"/>
            <a:r>
              <a:rPr lang="en-CA" altLang="en-US" dirty="0" smtClean="0">
                <a:ea typeface="ＭＳ Ｐゴシック" panose="020B0600070205080204" pitchFamily="34" charset="-128"/>
              </a:rPr>
              <a:t>e.g., &lt;Ctrl&gt;-&lt;Z&gt; and &lt;Ctrl&gt;-&lt;Y&gt;</a:t>
            </a:r>
          </a:p>
          <a:p>
            <a:pPr lvl="1"/>
            <a:endParaRPr lang="en-CA" altLang="en-US" dirty="0" smtClean="0">
              <a:ea typeface="ＭＳ Ｐゴシック" panose="020B0600070205080204" pitchFamily="34" charset="-128"/>
            </a:endParaRPr>
          </a:p>
          <a:p>
            <a:pPr lvl="1"/>
            <a:r>
              <a:rPr lang="en-CA" altLang="en-US" dirty="0" smtClean="0">
                <a:ea typeface="ＭＳ Ｐゴシック" panose="020B0600070205080204" pitchFamily="34" charset="-128"/>
              </a:rPr>
              <a:t>Progress indicator &amp; Interrupt</a:t>
            </a:r>
          </a:p>
          <a:p>
            <a:pPr lvl="1"/>
            <a:r>
              <a:rPr lang="en-CA" altLang="en-US" sz="1800" dirty="0" smtClean="0">
                <a:ea typeface="ＭＳ Ｐゴシック" panose="020B0600070205080204" pitchFamily="34" charset="-128"/>
              </a:rPr>
              <a:t>Length operations</a:t>
            </a:r>
          </a:p>
          <a:p>
            <a:endParaRPr lang="en-CA" altLang="en-US" sz="2000" dirty="0" smtClean="0">
              <a:ea typeface="ＭＳ Ｐゴシック" panose="020B0600070205080204" pitchFamily="34" charset="-128"/>
            </a:endParaRPr>
          </a:p>
          <a:p>
            <a:endParaRPr lang="en-CA" altLang="en-US" sz="2000" dirty="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cs typeface="Arial" panose="020B0604020202020204" pitchFamily="34" charset="0"/>
              </a:rPr>
              <a:t>Image: From the </a:t>
            </a:r>
            <a:r>
              <a:rPr lang="ja-JP" altLang="en-US" sz="1400">
                <a:cs typeface="Arial" panose="020B0604020202020204" pitchFamily="34" charset="0"/>
              </a:rPr>
              <a:t>“</a:t>
            </a:r>
            <a:r>
              <a:rPr lang="en-US" altLang="ja-JP" sz="1400" dirty="0">
                <a:cs typeface="Arial" panose="020B0604020202020204" pitchFamily="34" charset="0"/>
              </a:rPr>
              <a:t>HCI Hall of Shame</a:t>
            </a:r>
            <a:r>
              <a:rPr lang="ja-JP" altLang="en-US" sz="1400">
                <a:cs typeface="Arial" panose="020B0604020202020204" pitchFamily="34" charset="0"/>
              </a:rPr>
              <a:t>”</a:t>
            </a:r>
            <a:endParaRPr lang="en-US" altLang="en-US" sz="1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Why This Section Is Needed: Not So Friendly Examples Exist!</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 typeface="+mj-lt"/>
              <a:buAutoNum type="arabicPeriod" startAt="5"/>
            </a:pPr>
            <a:r>
              <a:rPr lang="en-CA" altLang="en-US" dirty="0" smtClean="0">
                <a:ea typeface="ＭＳ Ｐゴシック" panose="020B0600070205080204" pitchFamily="34" charset="-128"/>
              </a:rPr>
              <a:t>Provide Clearly Marked Exits </a:t>
            </a:r>
          </a:p>
        </p:txBody>
      </p:sp>
      <p:sp>
        <p:nvSpPr>
          <p:cNvPr id="101379" name="Rectangle 3"/>
          <p:cNvSpPr>
            <a:spLocks noGrp="1" noChangeArrowheads="1"/>
          </p:cNvSpPr>
          <p:nvPr>
            <p:ph idx="1"/>
          </p:nvPr>
        </p:nvSpPr>
        <p:spPr/>
        <p:txBody>
          <a:bodyPr/>
          <a:lstStyle/>
          <a:p>
            <a:r>
              <a:rPr lang="en-CA" altLang="en-US" sz="2000" dirty="0" smtClean="0">
                <a:ea typeface="ＭＳ Ｐゴシック" panose="020B0600070205080204" pitchFamily="34" charset="-128"/>
              </a:rPr>
              <a:t>Restoring defaults</a:t>
            </a:r>
          </a:p>
          <a:p>
            <a:pPr lvl="1"/>
            <a:r>
              <a:rPr lang="en-CA" altLang="en-US" sz="1800" dirty="0" smtClean="0">
                <a:ea typeface="ＭＳ Ｐゴシック" panose="020B0600070205080204" pitchFamily="34" charset="-128"/>
              </a:rPr>
              <a:t>Getting back original settings</a:t>
            </a:r>
          </a:p>
          <a:p>
            <a:endParaRPr lang="en-CA" altLang="en-US" sz="2000" dirty="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74625" indent="-174625" eaLnBrk="1" hangingPunct="1">
                <a:spcBef>
                  <a:spcPct val="0"/>
                </a:spcBef>
              </a:pPr>
              <a:r>
                <a:rPr lang="en-US" altLang="en-US" sz="1800" b="1" dirty="0">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74625" indent="-174625" eaLnBrk="1" hangingPunct="1">
                <a:spcBef>
                  <a:spcPct val="0"/>
                </a:spcBef>
              </a:pPr>
              <a:r>
                <a:rPr lang="en-US" altLang="en-US" sz="1800" b="1" dirty="0">
                  <a:solidFill>
                    <a:srgbClr val="FF0000"/>
                  </a:solidFill>
                </a:rPr>
                <a:t>What option did I change?</a:t>
              </a:r>
            </a:p>
            <a:p>
              <a:pPr marL="174625" indent="-174625" eaLnBrk="1" hangingPunct="1">
                <a:spcBef>
                  <a:spcPct val="0"/>
                </a:spcBef>
              </a:pPr>
              <a:r>
                <a:rPr lang="en-US" altLang="en-US" sz="1800" b="1" dirty="0">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Internet Explorer security settings curtesy  </a:t>
            </a:r>
            <a:r>
              <a:rPr lang="en-US" altLang="en-US" sz="1400" dirty="0" smtClean="0">
                <a:latin typeface="Arial" panose="020B0604020202020204" pitchFamily="34" charset="0"/>
              </a:rPr>
              <a:t>of James </a:t>
            </a:r>
            <a:r>
              <a:rPr lang="en-US" altLang="en-US" sz="1400" dirty="0">
                <a:latin typeface="Arial" panose="020B0604020202020204" pitchFamily="34" charset="0"/>
              </a:rPr>
              <a:t>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 typeface="+mj-lt"/>
              <a:buAutoNum type="arabicPeriod" startAt="5"/>
            </a:pPr>
            <a:r>
              <a:rPr lang="en-US" altLang="en-US" dirty="0" smtClean="0">
                <a:ea typeface="ＭＳ Ｐゴシック" panose="020B0600070205080204" pitchFamily="34" charset="-128"/>
              </a:rPr>
              <a:t>Provide Clearly Marked Exits </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The user can skip or ‘exit’ any </a:t>
              </a:r>
              <a:r>
                <a:rPr lang="en-US" altLang="en-US" sz="1600" b="1" dirty="0" smtClean="0">
                  <a:solidFill>
                    <a:srgbClr val="FF0000"/>
                  </a:solidFill>
                  <a:latin typeface="Arial" panose="020B0604020202020204" pitchFamily="34" charset="0"/>
                </a:rPr>
                <a:t>question.</a:t>
              </a:r>
              <a:endParaRPr lang="en-US" altLang="en-US" sz="1600" b="1" dirty="0">
                <a:solidFill>
                  <a:srgbClr val="FF0000"/>
                </a:solidFill>
                <a:latin typeface="Arial" panose="020B0604020202020204" pitchFamily="34" charset="0"/>
              </a:endParaRP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 typeface="+mj-lt"/>
              <a:buAutoNum type="arabicPeriod" startAt="6"/>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 </a:t>
            </a:r>
          </a:p>
        </p:txBody>
      </p:sp>
      <p:sp>
        <p:nvSpPr>
          <p:cNvPr id="104451" name="Rectangle 3"/>
          <p:cNvSpPr>
            <a:spLocks noGrp="1"/>
          </p:cNvSpPr>
          <p:nvPr>
            <p:ph idx="1"/>
          </p:nvPr>
        </p:nvSpPr>
        <p:spPr/>
        <p:txBody>
          <a:bodyPr/>
          <a:lstStyle/>
          <a:p>
            <a:r>
              <a:rPr lang="en-CA" altLang="en-US" dirty="0"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dirty="0" smtClean="0">
                <a:ea typeface="ＭＳ Ｐゴシック" panose="020B0600070205080204" pitchFamily="34" charset="-128"/>
              </a:rPr>
              <a:t>Rules Of Thumb For Error Messages </a:t>
            </a: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dirty="0" smtClean="0">
                <a:ea typeface="ＭＳ Ｐゴシック" panose="020B0600070205080204" pitchFamily="34" charset="-128"/>
              </a:rPr>
              <a:t>Polite and non-intimidating</a:t>
            </a:r>
          </a:p>
          <a:p>
            <a:pPr marL="661988" lvl="1" indent="-381000"/>
            <a:r>
              <a:rPr lang="en-US" altLang="en-US" dirty="0"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Understandable</a:t>
            </a:r>
          </a:p>
          <a:p>
            <a:pPr marL="661988" lvl="1" indent="-381000"/>
            <a:r>
              <a:rPr lang="en-US" altLang="en-US" dirty="0" smtClean="0">
                <a:ea typeface="ＭＳ Ｐゴシック" panose="020B0600070205080204" pitchFamily="34" charset="-128"/>
              </a:rPr>
              <a:t>Error 25</a:t>
            </a:r>
          </a:p>
          <a:p>
            <a:pPr marL="457200" indent="-457200">
              <a:lnSpc>
                <a:spcPct val="60000"/>
              </a:lnSpc>
              <a:buFontTx/>
              <a:buAutoNum type="arabicPeriod"/>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Specific</a:t>
            </a:r>
          </a:p>
          <a:p>
            <a:pPr marL="661988" lvl="1" indent="-381000"/>
            <a:r>
              <a:rPr lang="en-US" altLang="en-US" dirty="0" smtClean="0">
                <a:ea typeface="ＭＳ Ｐゴシック" panose="020B0600070205080204" pitchFamily="34" charset="-128"/>
              </a:rPr>
              <a:t>Cannot open this document</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a:t>
            </a:r>
          </a:p>
          <a:p>
            <a:pPr marL="457200" indent="-457200">
              <a:lnSpc>
                <a:spcPct val="60000"/>
              </a:lnSpc>
              <a:buFontTx/>
              <a:buAutoNum type="arabicPeriod"/>
            </a:pPr>
            <a:endParaRPr lang="en-US" altLang="en-US"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Helpful</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dirty="0">
                  <a:latin typeface="Arial" panose="020B0604020202020204" pitchFamily="34" charset="0"/>
                </a:rPr>
                <a:t>AutoCAD Mechanical</a:t>
              </a:r>
              <a:r>
                <a:rPr lang="en-CA" altLang="en-US" dirty="0">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443350" y="420232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2" y="5821363"/>
            <a:ext cx="4197348" cy="1003300"/>
            <a:chOff x="4743453" y="5821363"/>
            <a:chExt cx="4197347" cy="1003300"/>
          </a:xfrm>
        </p:grpSpPr>
        <p:sp>
          <p:nvSpPr>
            <p:cNvPr id="105484" name="TextBox 4"/>
            <p:cNvSpPr txBox="1">
              <a:spLocks noChangeArrowheads="1"/>
            </p:cNvSpPr>
            <p:nvPr/>
          </p:nvSpPr>
          <p:spPr bwMode="auto">
            <a:xfrm>
              <a:off x="6019801" y="5922963"/>
              <a:ext cx="2920999"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Even better: A potentially helpful suggestion</a:t>
              </a:r>
            </a:p>
          </p:txBody>
        </p:sp>
        <p:cxnSp>
          <p:nvCxnSpPr>
            <p:cNvPr id="24" name="Straight Arrow Connector 23"/>
            <p:cNvCxnSpPr/>
            <p:nvPr/>
          </p:nvCxnSpPr>
          <p:spPr bwMode="auto">
            <a:xfrm flipH="1" flipV="1">
              <a:off x="4743453" y="5821363"/>
              <a:ext cx="1301748" cy="404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2148635" y="5628248"/>
            <a:ext cx="504625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b="1" dirty="0">
                <a:latin typeface="Comic Sans MS" panose="030F0702030302020204" pitchFamily="66" charset="0"/>
              </a:rPr>
              <a:t>“HIT ANY KEY TO CONTINUE”</a:t>
            </a:r>
          </a:p>
        </p:txBody>
      </p:sp>
      <p:pic>
        <p:nvPicPr>
          <p:cNvPr id="108547"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447" y="829235"/>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dirty="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dirty="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dirty="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dirty="0" smtClean="0">
                <a:ea typeface="ＭＳ Ｐゴシック" panose="020B0600070205080204" pitchFamily="34" charset="-128"/>
              </a:rPr>
              <a:t>I’d Rather Deal With The ‘Any’ Key </a:t>
            </a:r>
          </a:p>
        </p:txBody>
      </p:sp>
      <p:sp>
        <p:nvSpPr>
          <p:cNvPr id="112643" name="Content Placeholder 2"/>
          <p:cNvSpPr>
            <a:spLocks noGrp="1"/>
          </p:cNvSpPr>
          <p:nvPr>
            <p:ph idx="1"/>
          </p:nvPr>
        </p:nvSpPr>
        <p:spPr/>
        <p:txBody>
          <a:bodyPr/>
          <a:lstStyle/>
          <a:p>
            <a:endParaRPr lang="en-CA" altLang="en-US" dirty="0"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dirty="0">
                <a:latin typeface="Arial" panose="020B0604020202020204" pitchFamily="34" charset="0"/>
              </a:rPr>
              <a:t>Picture courtesy of James Tam: An error message from a Dell desktop </a:t>
            </a:r>
            <a:r>
              <a:rPr lang="en-US" altLang="en-US" sz="1200" dirty="0" smtClean="0">
                <a:latin typeface="Arial" panose="020B0604020202020204" pitchFamily="34" charset="0"/>
              </a:rPr>
              <a:t>computer.</a:t>
            </a:r>
            <a:endParaRPr lang="en-US"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dirty="0"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dirty="0">
                <a:ea typeface="ＭＳ Ｐゴシック" panose="020B0600070205080204" pitchFamily="34" charset="-128"/>
              </a:rPr>
              <a:t>R</a:t>
            </a:r>
            <a:r>
              <a:rPr lang="en-US" altLang="en-US" dirty="0" smtClean="0">
                <a:ea typeface="ＭＳ Ｐゴシック" panose="020B0600070205080204" pitchFamily="34" charset="-128"/>
              </a:rPr>
              <a:t>ules of thumb for designing more user-friendly technology. </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(New for </a:t>
            </a:r>
            <a:r>
              <a:rPr lang="en-US" altLang="en-US" smtClean="0">
                <a:ea typeface="ＭＳ Ｐゴシック" panose="020B0600070205080204" pitchFamily="34" charset="-128"/>
              </a:rPr>
              <a:t>subsequent semesters): </a:t>
            </a:r>
            <a:r>
              <a:rPr lang="en-US" altLang="en-US" dirty="0" smtClean="0">
                <a:ea typeface="ＭＳ Ｐゴシック" panose="020B0600070205080204" pitchFamily="34" charset="-128"/>
              </a:rPr>
              <a:t>simple and natural dialog</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Minimize the user’s memory load</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Be consistent</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feedback</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clearly marked exits</a:t>
            </a:r>
          </a:p>
          <a:p>
            <a:pPr marL="623888" lvl="1" indent="-268288">
              <a:lnSpc>
                <a:spcPct val="90000"/>
              </a:lnSpc>
              <a:buFont typeface="Times New Roman" panose="02020603050405020304" pitchFamily="18" charset="0"/>
              <a:buAutoNum type="arabicPeriod"/>
              <a:tabLst>
                <a:tab pos="623888" algn="l"/>
              </a:tabLst>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dirty="0"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dirty="0" smtClean="0">
                <a:ea typeface="ＭＳ Ｐゴシック" panose="020B0600070205080204" pitchFamily="34" charset="-128"/>
              </a:rPr>
              <a:t>“Unless otherwise indicated, all images in this presentation are  used with permission from Microsoft.”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Some Heuristics (Rules Of Thumb) For Designing Software</a:t>
            </a:r>
          </a:p>
        </p:txBody>
      </p:sp>
      <p:sp>
        <p:nvSpPr>
          <p:cNvPr id="82947" name="Rectangle 3"/>
          <p:cNvSpPr>
            <a:spLocks noGrp="1" noChangeArrowheads="1"/>
          </p:cNvSpPr>
          <p:nvPr>
            <p:ph idx="1"/>
          </p:nvPr>
        </p:nvSpPr>
        <p:spPr/>
        <p:txBody>
          <a:bodyPr/>
          <a:lstStyle/>
          <a:p>
            <a:r>
              <a:rPr lang="en-US" altLang="en-US" dirty="0" smtClean="0">
                <a:ea typeface="ＭＳ Ｐゴシック" panose="020B0600070205080204" pitchFamily="34" charset="-128"/>
              </a:rPr>
              <a:t>(The following list comes from Jakob Nielsen’s 10 usability heuristics from the book “</a:t>
            </a:r>
            <a:r>
              <a:rPr lang="en-US" altLang="ja-JP" i="1" dirty="0" smtClean="0">
                <a:ea typeface="ＭＳ Ｐゴシック" panose="020B0600070205080204" pitchFamily="34" charset="-128"/>
              </a:rPr>
              <a:t>Usability Engineering</a:t>
            </a:r>
            <a:r>
              <a:rPr lang="en-US"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Simple and natural dialog</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Minimize the user’s memory load</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Be consistent</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feedback</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clearly marked exits</a:t>
            </a:r>
          </a:p>
          <a:p>
            <a:pPr marL="538163" lvl="1" indent="-355600">
              <a:buFont typeface="Times New Roman" panose="02020603050405020304" pitchFamily="18" charset="0"/>
              <a:buAutoNum type="arabicPeriod"/>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
        <p:nvSpPr>
          <p:cNvPr id="2" name="TextBox 1"/>
          <p:cNvSpPr txBox="1"/>
          <p:nvPr/>
        </p:nvSpPr>
        <p:spPr>
          <a:xfrm>
            <a:off x="368300" y="5430915"/>
            <a:ext cx="8229600" cy="1245093"/>
          </a:xfrm>
          <a:prstGeom prst="rect">
            <a:avLst/>
          </a:prstGeom>
          <a:noFill/>
          <a:ln w="0">
            <a:noFill/>
          </a:ln>
        </p:spPr>
        <p:txBody>
          <a:bodyPr wrap="square" lIns="0" rtlCol="0">
            <a:noAutofit/>
          </a:bodyPr>
          <a:lstStyle/>
          <a:p>
            <a:r>
              <a:rPr lang="en-US" sz="1600" dirty="0" smtClean="0"/>
              <a:t>For more information:</a:t>
            </a:r>
          </a:p>
          <a:p>
            <a:pPr marL="285750" indent="-285750">
              <a:buFont typeface="Arial" panose="020B0604020202020204" pitchFamily="34" charset="0"/>
              <a:buChar char="•"/>
            </a:pPr>
            <a:r>
              <a:rPr lang="en-US" dirty="0" smtClean="0"/>
              <a:t>Jakob Nielsen</a:t>
            </a:r>
            <a:r>
              <a:rPr lang="en-US" dirty="0"/>
              <a:t>: </a:t>
            </a:r>
            <a:r>
              <a:rPr lang="en-US" dirty="0">
                <a:hlinkClick r:id="rId2"/>
              </a:rPr>
              <a:t>https://www.nngroup.com/people/jakob-nielsen</a:t>
            </a:r>
            <a:r>
              <a:rPr lang="en-US" dirty="0" smtClean="0">
                <a:hlinkClick r:id="rId2"/>
              </a:rPr>
              <a:t>/</a:t>
            </a:r>
            <a:endParaRPr lang="en-US" dirty="0" smtClean="0"/>
          </a:p>
          <a:p>
            <a:pPr marL="285750" indent="-285750">
              <a:buFont typeface="Arial" panose="020B0604020202020204" pitchFamily="34" charset="0"/>
              <a:buChar char="•"/>
            </a:pPr>
            <a:r>
              <a:rPr lang="en-US" dirty="0" smtClean="0"/>
              <a:t>Book, “Usability Engineering (see Chapter 5)” </a:t>
            </a:r>
            <a:r>
              <a:rPr lang="en-US" dirty="0" smtClean="0">
                <a:hlinkClick r:id="rId3"/>
              </a:rPr>
              <a:t>https</a:t>
            </a:r>
            <a:r>
              <a:rPr lang="en-US" dirty="0">
                <a:hlinkClick r:id="rId3"/>
              </a:rPr>
              <a:t>://</a:t>
            </a:r>
            <a:r>
              <a:rPr lang="en-US" dirty="0" smtClean="0">
                <a:hlinkClick r:id="rId3"/>
              </a:rPr>
              <a:t>books.google.ca/books?id=DBOowF7LqIQC&amp;printsec=frontcover&amp;source=gbs_ge_summary_r&amp;cad=0#v=onepage&amp;q&amp;f=false</a:t>
            </a:r>
            <a:endParaRPr lang="en-US" dirty="0" smtClean="0"/>
          </a:p>
          <a:p>
            <a:endParaRPr lang="en-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marL="533400" indent="-533400">
              <a:buFontTx/>
              <a:buAutoNum type="arabicPeriod"/>
            </a:pPr>
            <a:r>
              <a:rPr lang="en-US" altLang="en-US"/>
              <a:t>Simple And Natural Dialogue</a:t>
            </a:r>
          </a:p>
        </p:txBody>
      </p:sp>
      <p:sp>
        <p:nvSpPr>
          <p:cNvPr id="524291" name="Rectangle 3"/>
          <p:cNvSpPr>
            <a:spLocks noGrp="1" noChangeArrowheads="1"/>
          </p:cNvSpPr>
          <p:nvPr>
            <p:ph type="body" idx="1"/>
          </p:nvPr>
        </p:nvSpPr>
        <p:spPr/>
        <p:txBody>
          <a:bodyPr/>
          <a:lstStyle/>
          <a:p>
            <a:r>
              <a:rPr lang="en-US" altLang="en-US"/>
              <a:t>Avoid making the interaction unnecessarily complex</a:t>
            </a:r>
          </a:p>
        </p:txBody>
      </p:sp>
      <p:grpSp>
        <p:nvGrpSpPr>
          <p:cNvPr id="524292" name="Group 4"/>
          <p:cNvGrpSpPr>
            <a:grpSpLocks/>
          </p:cNvGrpSpPr>
          <p:nvPr/>
        </p:nvGrpSpPr>
        <p:grpSpPr bwMode="auto">
          <a:xfrm>
            <a:off x="5873750" y="5035550"/>
            <a:ext cx="533400" cy="381000"/>
            <a:chOff x="3830" y="3006"/>
            <a:chExt cx="440" cy="381"/>
          </a:xfrm>
        </p:grpSpPr>
        <p:sp>
          <p:nvSpPr>
            <p:cNvPr id="524293" name="Line 5"/>
            <p:cNvSpPr>
              <a:spLocks noChangeShapeType="1"/>
            </p:cNvSpPr>
            <p:nvPr/>
          </p:nvSpPr>
          <p:spPr bwMode="auto">
            <a:xfrm>
              <a:off x="3836" y="3021"/>
              <a:ext cx="393" cy="366"/>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sp>
          <p:nvSpPr>
            <p:cNvPr id="524294" name="Line 6"/>
            <p:cNvSpPr>
              <a:spLocks noChangeShapeType="1"/>
            </p:cNvSpPr>
            <p:nvPr/>
          </p:nvSpPr>
          <p:spPr bwMode="auto">
            <a:xfrm flipV="1">
              <a:off x="3830" y="3006"/>
              <a:ext cx="440" cy="365"/>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grpSp>
      <p:pic>
        <p:nvPicPr>
          <p:cNvPr id="524295" name="Picture 7" descr="Tab 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24400"/>
            <a:ext cx="4953000" cy="1558925"/>
          </a:xfrm>
          <a:prstGeom prst="rect">
            <a:avLst/>
          </a:prstGeom>
          <a:noFill/>
          <a:extLst>
            <a:ext uri="{909E8E84-426E-40DD-AFC4-6F175D3DCCD1}">
              <a14:hiddenFill xmlns:a14="http://schemas.microsoft.com/office/drawing/2010/main">
                <a:solidFill>
                  <a:srgbClr val="FFFFFF"/>
                </a:solidFill>
              </a14:hiddenFill>
            </a:ext>
          </a:extLst>
        </p:spPr>
      </p:pic>
      <p:pic>
        <p:nvPicPr>
          <p:cNvPr id="524296" name="Picture 8"/>
          <p:cNvPicPr>
            <a:picLocks noChangeAspect="1" noChangeArrowheads="1"/>
          </p:cNvPicPr>
          <p:nvPr/>
        </p:nvPicPr>
        <p:blipFill>
          <a:blip r:embed="rId4">
            <a:extLst>
              <a:ext uri="{28A0092B-C50C-407E-A947-70E740481C1C}">
                <a14:useLocalDpi xmlns:a14="http://schemas.microsoft.com/office/drawing/2010/main" val="0"/>
              </a:ext>
            </a:extLst>
          </a:blip>
          <a:srcRect l="36296" t="17253" r="24544" b="46809"/>
          <a:stretch>
            <a:fillRect/>
          </a:stretch>
        </p:blipFill>
        <p:spPr bwMode="auto">
          <a:xfrm>
            <a:off x="539750" y="1773238"/>
            <a:ext cx="3352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4297" name="Group 9"/>
          <p:cNvGrpSpPr>
            <a:grpSpLocks/>
          </p:cNvGrpSpPr>
          <p:nvPr/>
        </p:nvGrpSpPr>
        <p:grpSpPr bwMode="auto">
          <a:xfrm>
            <a:off x="5837238" y="2778125"/>
            <a:ext cx="606425" cy="304800"/>
            <a:chOff x="2832" y="1968"/>
            <a:chExt cx="382" cy="192"/>
          </a:xfrm>
        </p:grpSpPr>
        <p:sp>
          <p:nvSpPr>
            <p:cNvPr id="524298" name="Line 10"/>
            <p:cNvSpPr>
              <a:spLocks noChangeShapeType="1"/>
            </p:cNvSpPr>
            <p:nvPr/>
          </p:nvSpPr>
          <p:spPr bwMode="auto">
            <a:xfrm>
              <a:off x="2832" y="2016"/>
              <a:ext cx="144" cy="144"/>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sp>
          <p:nvSpPr>
            <p:cNvPr id="524299" name="Line 11"/>
            <p:cNvSpPr>
              <a:spLocks noChangeShapeType="1"/>
            </p:cNvSpPr>
            <p:nvPr/>
          </p:nvSpPr>
          <p:spPr bwMode="auto">
            <a:xfrm flipV="1">
              <a:off x="2928" y="1968"/>
              <a:ext cx="286" cy="192"/>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grpSp>
    </p:spTree>
    <p:extLst>
      <p:ext uri="{BB962C8B-B14F-4D97-AF65-F5344CB8AC3E}">
        <p14:creationId xmlns:p14="http://schemas.microsoft.com/office/powerpoint/2010/main" val="27580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4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42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4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2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noFill/>
          <a:ln/>
        </p:spPr>
        <p:txBody>
          <a:bodyPr/>
          <a:lstStyle/>
          <a:p>
            <a:pPr marL="533400" indent="-533400">
              <a:buFontTx/>
              <a:buAutoNum type="arabicPeriod"/>
            </a:pPr>
            <a:r>
              <a:rPr lang="en-US" altLang="en-US"/>
              <a:t>Simple And Natural Dialogue</a:t>
            </a:r>
          </a:p>
        </p:txBody>
      </p:sp>
      <p:sp>
        <p:nvSpPr>
          <p:cNvPr id="301059" name="Rectangle 3"/>
          <p:cNvSpPr>
            <a:spLocks noGrp="1" noChangeArrowheads="1"/>
          </p:cNvSpPr>
          <p:nvPr>
            <p:ph type="body" idx="1"/>
          </p:nvPr>
        </p:nvSpPr>
        <p:spPr>
          <a:noFill/>
          <a:ln/>
        </p:spPr>
        <p:txBody>
          <a:bodyPr/>
          <a:lstStyle/>
          <a:p>
            <a:r>
              <a:rPr lang="en-US" altLang="en-US" dirty="0"/>
              <a:t>Match the user’s conceptual model</a:t>
            </a:r>
          </a:p>
          <a:p>
            <a:r>
              <a:rPr lang="en-US" altLang="en-US" dirty="0"/>
              <a:t>Match the users’ task in as natural a way as possible</a:t>
            </a:r>
          </a:p>
          <a:p>
            <a:pPr lvl="1"/>
            <a:r>
              <a:rPr lang="en-US" altLang="en-US" dirty="0"/>
              <a:t>Minimize mapping between interface and task semantics</a:t>
            </a:r>
          </a:p>
        </p:txBody>
      </p:sp>
      <p:pic>
        <p:nvPicPr>
          <p:cNvPr id="301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781300"/>
            <a:ext cx="3124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1070" name="Group 14"/>
          <p:cNvGrpSpPr>
            <a:grpSpLocks/>
          </p:cNvGrpSpPr>
          <p:nvPr/>
        </p:nvGrpSpPr>
        <p:grpSpPr bwMode="auto">
          <a:xfrm>
            <a:off x="4067175" y="3213100"/>
            <a:ext cx="606425" cy="304800"/>
            <a:chOff x="2832" y="1968"/>
            <a:chExt cx="382" cy="192"/>
          </a:xfrm>
        </p:grpSpPr>
        <p:sp>
          <p:nvSpPr>
            <p:cNvPr id="301063" name="Line 7"/>
            <p:cNvSpPr>
              <a:spLocks noChangeShapeType="1"/>
            </p:cNvSpPr>
            <p:nvPr/>
          </p:nvSpPr>
          <p:spPr bwMode="auto">
            <a:xfrm>
              <a:off x="2832" y="2016"/>
              <a:ext cx="144" cy="144"/>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sp>
          <p:nvSpPr>
            <p:cNvPr id="301064" name="Line 8"/>
            <p:cNvSpPr>
              <a:spLocks noChangeShapeType="1"/>
            </p:cNvSpPr>
            <p:nvPr/>
          </p:nvSpPr>
          <p:spPr bwMode="auto">
            <a:xfrm flipV="1">
              <a:off x="2928" y="1968"/>
              <a:ext cx="286" cy="192"/>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grpSp>
      <p:pic>
        <p:nvPicPr>
          <p:cNvPr id="301061" name="Picture 5" descr="Mannesman Tally Printer/VCR com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4581525"/>
            <a:ext cx="1981200" cy="1981200"/>
          </a:xfrm>
          <a:prstGeom prst="rect">
            <a:avLst/>
          </a:prstGeom>
          <a:noFill/>
          <a:extLst>
            <a:ext uri="{909E8E84-426E-40DD-AFC4-6F175D3DCCD1}">
              <a14:hiddenFill xmlns:a14="http://schemas.microsoft.com/office/drawing/2010/main">
                <a:solidFill>
                  <a:srgbClr val="FFFFFF"/>
                </a:solidFill>
              </a14:hiddenFill>
            </a:ext>
          </a:extLst>
        </p:spPr>
      </p:pic>
      <p:grpSp>
        <p:nvGrpSpPr>
          <p:cNvPr id="301065" name="Group 9"/>
          <p:cNvGrpSpPr>
            <a:grpSpLocks/>
          </p:cNvGrpSpPr>
          <p:nvPr/>
        </p:nvGrpSpPr>
        <p:grpSpPr bwMode="auto">
          <a:xfrm>
            <a:off x="4067175" y="5373688"/>
            <a:ext cx="381000" cy="304800"/>
            <a:chOff x="3830" y="3006"/>
            <a:chExt cx="440" cy="381"/>
          </a:xfrm>
        </p:grpSpPr>
        <p:sp>
          <p:nvSpPr>
            <p:cNvPr id="301066" name="Line 10"/>
            <p:cNvSpPr>
              <a:spLocks noChangeShapeType="1"/>
            </p:cNvSpPr>
            <p:nvPr/>
          </p:nvSpPr>
          <p:spPr bwMode="auto">
            <a:xfrm>
              <a:off x="3836" y="3021"/>
              <a:ext cx="393" cy="366"/>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sp>
          <p:nvSpPr>
            <p:cNvPr id="301067" name="Line 11"/>
            <p:cNvSpPr>
              <a:spLocks noChangeShapeType="1"/>
            </p:cNvSpPr>
            <p:nvPr/>
          </p:nvSpPr>
          <p:spPr bwMode="auto">
            <a:xfrm flipV="1">
              <a:off x="3830" y="3006"/>
              <a:ext cx="440" cy="365"/>
            </a:xfrm>
            <a:prstGeom prst="line">
              <a:avLst/>
            </a:prstGeom>
            <a:noFill/>
            <a:ln w="1270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endParaRPr lang="en-CA"/>
            </a:p>
          </p:txBody>
        </p:sp>
      </p:grpSp>
    </p:spTree>
    <p:extLst>
      <p:ext uri="{BB962C8B-B14F-4D97-AF65-F5344CB8AC3E}">
        <p14:creationId xmlns:p14="http://schemas.microsoft.com/office/powerpoint/2010/main" val="21389383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1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10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01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marL="533400" indent="-533400">
              <a:buFontTx/>
              <a:buAutoNum type="arabicPeriod"/>
            </a:pPr>
            <a:r>
              <a:rPr lang="en-US" altLang="en-US" dirty="0"/>
              <a:t>Simple And Natural Dialogue</a:t>
            </a:r>
          </a:p>
        </p:txBody>
      </p:sp>
      <p:sp>
        <p:nvSpPr>
          <p:cNvPr id="307203" name="Rectangle 3"/>
          <p:cNvSpPr>
            <a:spLocks noGrp="1" noChangeArrowheads="1"/>
          </p:cNvSpPr>
          <p:nvPr>
            <p:ph type="body" idx="1"/>
          </p:nvPr>
        </p:nvSpPr>
        <p:spPr/>
        <p:txBody>
          <a:bodyPr/>
          <a:lstStyle/>
          <a:p>
            <a:r>
              <a:rPr lang="en-US" altLang="en-US" dirty="0"/>
              <a:t>Present exactly the information the user needs when it is needed</a:t>
            </a:r>
          </a:p>
          <a:p>
            <a:pPr lvl="1"/>
            <a:r>
              <a:rPr lang="en-US" altLang="en-US" dirty="0"/>
              <a:t>Less is more</a:t>
            </a:r>
          </a:p>
          <a:p>
            <a:pPr lvl="2"/>
            <a:r>
              <a:rPr lang="en-US" altLang="en-US" dirty="0"/>
              <a:t>Less to learn, to get wrong, to distract</a:t>
            </a:r>
            <a:r>
              <a:rPr lang="en-US" altLang="en-US" dirty="0" smtClean="0"/>
              <a:t>...</a:t>
            </a:r>
          </a:p>
          <a:p>
            <a:pPr lvl="2"/>
            <a:r>
              <a:rPr lang="en-US" altLang="en-US" dirty="0" smtClean="0"/>
              <a:t>This not only includes minimizing the information displayed but also the steps needed during an interaction</a:t>
            </a:r>
            <a:r>
              <a:rPr lang="en-US" altLang="en-US" dirty="0"/>
              <a:t/>
            </a:r>
            <a:br>
              <a:rPr lang="en-US" altLang="en-US" dirty="0"/>
            </a:br>
            <a:endParaRPr lang="en-US" altLang="en-US" dirty="0"/>
          </a:p>
          <a:p>
            <a:pPr lvl="1"/>
            <a:r>
              <a:rPr lang="en-US" altLang="en-US" dirty="0"/>
              <a:t>Remove or hide irrelevant or rarely needed information</a:t>
            </a:r>
          </a:p>
          <a:p>
            <a:pPr lvl="2"/>
            <a:r>
              <a:rPr lang="en-US" altLang="en-US" dirty="0"/>
              <a:t>Competes with important information on screen</a:t>
            </a:r>
            <a:br>
              <a:rPr lang="en-US" altLang="en-US" dirty="0"/>
            </a:br>
            <a:endParaRPr lang="en-US" altLang="en-US" dirty="0"/>
          </a:p>
          <a:p>
            <a:pPr lvl="1"/>
            <a:r>
              <a:rPr lang="en-US" altLang="en-US" dirty="0"/>
              <a:t>Information should appear in natural order</a:t>
            </a:r>
          </a:p>
          <a:p>
            <a:pPr lvl="2"/>
            <a:r>
              <a:rPr lang="en-US" altLang="en-US" dirty="0"/>
              <a:t>Order of accessing the information matches the user’s expectations</a:t>
            </a:r>
          </a:p>
          <a:p>
            <a:pPr lvl="2"/>
            <a:r>
              <a:rPr lang="en-US" altLang="en-US" dirty="0"/>
              <a:t>Related information is graphically clustered</a:t>
            </a:r>
            <a:br>
              <a:rPr lang="en-US" altLang="en-US" dirty="0"/>
            </a:br>
            <a:endParaRPr lang="en-US" altLang="en-US" dirty="0"/>
          </a:p>
          <a:p>
            <a:pPr lvl="1"/>
            <a:r>
              <a:rPr lang="en-US" altLang="en-US" dirty="0"/>
              <a:t>Minimize or mitigate modes</a:t>
            </a:r>
            <a:br>
              <a:rPr lang="en-US" altLang="en-US" dirty="0"/>
            </a:br>
            <a:endParaRPr lang="en-US" altLang="en-US" dirty="0"/>
          </a:p>
          <a:p>
            <a:pPr lvl="1"/>
            <a:r>
              <a:rPr lang="en-US" altLang="en-US" dirty="0"/>
              <a:t>Use windows frugally</a:t>
            </a:r>
          </a:p>
          <a:p>
            <a:pPr lvl="2"/>
            <a:r>
              <a:rPr lang="en-US" altLang="en-US" dirty="0"/>
              <a:t>Don’t make navigation and window management excessively complex</a:t>
            </a:r>
          </a:p>
        </p:txBody>
      </p:sp>
    </p:spTree>
    <p:extLst>
      <p:ext uri="{BB962C8B-B14F-4D97-AF65-F5344CB8AC3E}">
        <p14:creationId xmlns:p14="http://schemas.microsoft.com/office/powerpoint/2010/main" val="2553137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a:pPr>
            <a:r>
              <a:rPr lang="en-US" altLang="en-US" dirty="0"/>
              <a:t>Simple And Natural Dialogue</a:t>
            </a:r>
            <a:endParaRPr lang="en-CA" dirty="0"/>
          </a:p>
        </p:txBody>
      </p:sp>
      <p:sp>
        <p:nvSpPr>
          <p:cNvPr id="3" name="Content Placeholder 2"/>
          <p:cNvSpPr>
            <a:spLocks noGrp="1"/>
          </p:cNvSpPr>
          <p:nvPr>
            <p:ph idx="1"/>
          </p:nvPr>
        </p:nvSpPr>
        <p:spPr/>
        <p:txBody>
          <a:bodyPr/>
          <a:lstStyle/>
          <a:p>
            <a:r>
              <a:rPr lang="en-US" sz="2000" dirty="0" smtClean="0"/>
              <a:t>Adding a ‘pause’ to allow the user to read long text can be of value.</a:t>
            </a:r>
            <a:endParaRPr lang="en-CA" sz="2000" dirty="0"/>
          </a:p>
        </p:txBody>
      </p:sp>
      <p:pic>
        <p:nvPicPr>
          <p:cNvPr id="4" name="Picture 3"/>
          <p:cNvPicPr>
            <a:picLocks noChangeAspect="1"/>
          </p:cNvPicPr>
          <p:nvPr/>
        </p:nvPicPr>
        <p:blipFill>
          <a:blip r:embed="rId2"/>
          <a:stretch>
            <a:fillRect/>
          </a:stretch>
        </p:blipFill>
        <p:spPr>
          <a:xfrm>
            <a:off x="0" y="2380759"/>
            <a:ext cx="6381750" cy="4019550"/>
          </a:xfrm>
          <a:prstGeom prst="rect">
            <a:avLst/>
          </a:prstGeom>
          <a:ln>
            <a:solidFill>
              <a:schemeClr val="tx1"/>
            </a:solidFill>
          </a:ln>
        </p:spPr>
      </p:pic>
      <p:grpSp>
        <p:nvGrpSpPr>
          <p:cNvPr id="14" name="Group 13"/>
          <p:cNvGrpSpPr/>
          <p:nvPr/>
        </p:nvGrpSpPr>
        <p:grpSpPr>
          <a:xfrm>
            <a:off x="355337" y="1665387"/>
            <a:ext cx="8677917" cy="4107760"/>
            <a:chOff x="355337" y="1665387"/>
            <a:chExt cx="8677917" cy="4107760"/>
          </a:xfrm>
        </p:grpSpPr>
        <p:sp>
          <p:nvSpPr>
            <p:cNvPr id="5" name="Rectangle 4"/>
            <p:cNvSpPr/>
            <p:nvPr/>
          </p:nvSpPr>
          <p:spPr>
            <a:xfrm>
              <a:off x="5817309" y="1665387"/>
              <a:ext cx="3215945" cy="307777"/>
            </a:xfrm>
            <a:prstGeom prst="rect">
              <a:avLst/>
            </a:prstGeom>
            <a:ln>
              <a:solidFill>
                <a:schemeClr val="tx1"/>
              </a:solidFill>
            </a:ln>
          </p:spPr>
          <p:txBody>
            <a:bodyPr wrap="none">
              <a:spAutoFit/>
            </a:bodyPr>
            <a:lstStyle/>
            <a:p>
              <a:r>
                <a:rPr lang="en-CA" dirty="0"/>
                <a:t> </a:t>
              </a:r>
              <a:r>
                <a:rPr lang="en-CA" dirty="0">
                  <a:latin typeface="Consolas" panose="020B0609020204030204" pitchFamily="49" charset="0"/>
                </a:rPr>
                <a:t>input("Hit enter to continue</a:t>
              </a:r>
              <a:r>
                <a:rPr lang="en-CA" dirty="0" smtClean="0">
                  <a:latin typeface="Consolas" panose="020B0609020204030204" pitchFamily="49" charset="0"/>
                </a:rPr>
                <a:t>")</a:t>
              </a:r>
              <a:endParaRPr lang="en-CA" dirty="0"/>
            </a:p>
          </p:txBody>
        </p:sp>
        <p:cxnSp>
          <p:nvCxnSpPr>
            <p:cNvPr id="7" name="Straight Connector 6"/>
            <p:cNvCxnSpPr/>
            <p:nvPr/>
          </p:nvCxnSpPr>
          <p:spPr bwMode="auto">
            <a:xfrm flipV="1">
              <a:off x="355337" y="1665387"/>
              <a:ext cx="5461972" cy="3944839"/>
            </a:xfrm>
            <a:prstGeom prst="line">
              <a:avLst/>
            </a:prstGeom>
            <a:noFill/>
            <a:ln w="12700" cap="flat" cmpd="sng" algn="ctr">
              <a:solidFill>
                <a:srgbClr val="FF0000"/>
              </a:solidFill>
              <a:prstDash val="dash"/>
              <a:round/>
              <a:headEnd type="none" w="sm" len="sm"/>
              <a:tailEnd type="none"/>
            </a:ln>
            <a:effectLst/>
          </p:spPr>
        </p:cxnSp>
        <p:cxnSp>
          <p:nvCxnSpPr>
            <p:cNvPr id="8" name="Straight Connector 7"/>
            <p:cNvCxnSpPr/>
            <p:nvPr/>
          </p:nvCxnSpPr>
          <p:spPr bwMode="auto">
            <a:xfrm flipV="1">
              <a:off x="1936750" y="1973164"/>
              <a:ext cx="7096504" cy="3799983"/>
            </a:xfrm>
            <a:prstGeom prst="line">
              <a:avLst/>
            </a:prstGeom>
            <a:noFill/>
            <a:ln w="12700" cap="flat" cmpd="sng" algn="ctr">
              <a:solidFill>
                <a:srgbClr val="FF0000"/>
              </a:solidFill>
              <a:prstDash val="dash"/>
              <a:round/>
              <a:headEnd type="none" w="sm" len="sm"/>
              <a:tailEnd type="none"/>
            </a:ln>
            <a:effectLst/>
          </p:spPr>
        </p:cxnSp>
        <p:cxnSp>
          <p:nvCxnSpPr>
            <p:cNvPr id="10" name="Straight Connector 9"/>
            <p:cNvCxnSpPr/>
            <p:nvPr/>
          </p:nvCxnSpPr>
          <p:spPr bwMode="auto">
            <a:xfrm flipV="1">
              <a:off x="521161" y="1973164"/>
              <a:ext cx="5296148" cy="3637062"/>
            </a:xfrm>
            <a:prstGeom prst="line">
              <a:avLst/>
            </a:prstGeom>
            <a:noFill/>
            <a:ln w="12700" cap="flat" cmpd="sng" algn="ctr">
              <a:solidFill>
                <a:srgbClr val="FF0000"/>
              </a:solidFill>
              <a:prstDash val="dash"/>
              <a:round/>
              <a:headEnd type="none" w="sm" len="sm"/>
              <a:tailEnd type="none"/>
            </a:ln>
            <a:effectLst/>
          </p:spPr>
        </p:cxnSp>
      </p:grpSp>
    </p:spTree>
    <p:extLst>
      <p:ext uri="{BB962C8B-B14F-4D97-AF65-F5344CB8AC3E}">
        <p14:creationId xmlns:p14="http://schemas.microsoft.com/office/powerpoint/2010/main" val="39773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a:pPr>
            <a:r>
              <a:rPr lang="en-US" altLang="en-US" dirty="0"/>
              <a:t>Simple And Natural Dialogue</a:t>
            </a:r>
            <a:endParaRPr lang="en-CA" dirty="0"/>
          </a:p>
        </p:txBody>
      </p:sp>
      <p:sp>
        <p:nvSpPr>
          <p:cNvPr id="3" name="Content Placeholder 2"/>
          <p:cNvSpPr>
            <a:spLocks noGrp="1"/>
          </p:cNvSpPr>
          <p:nvPr>
            <p:ph idx="1"/>
          </p:nvPr>
        </p:nvSpPr>
        <p:spPr>
          <a:solidFill>
            <a:srgbClr val="FFFFFF"/>
          </a:solidFill>
        </p:spPr>
        <p:txBody>
          <a:bodyPr/>
          <a:lstStyle/>
          <a:p>
            <a:r>
              <a:rPr lang="en-US" dirty="0" smtClean="0"/>
              <a:t>Example dialogs </a:t>
            </a:r>
            <a:r>
              <a:rPr lang="en-US" dirty="0" smtClean="0"/>
              <a:t>that are neither simple nor natural</a:t>
            </a:r>
          </a:p>
          <a:p>
            <a:pPr lvl="1"/>
            <a:r>
              <a:rPr lang="en-US" dirty="0" smtClean="0"/>
              <a:t>Unnecessary confirmation (“Are you sure?”)</a:t>
            </a:r>
          </a:p>
          <a:p>
            <a:pPr lvl="1"/>
            <a:endParaRPr lang="en-US" dirty="0"/>
          </a:p>
          <a:p>
            <a:pPr marL="225425" lvl="1" indent="0">
              <a:buNone/>
            </a:pPr>
            <a:endParaRPr lang="en-US" dirty="0" smtClean="0"/>
          </a:p>
          <a:p>
            <a:pPr marL="225425" lvl="1" indent="0">
              <a:buNone/>
            </a:pPr>
            <a:endParaRPr lang="en-US" dirty="0" smtClean="0"/>
          </a:p>
          <a:p>
            <a:pPr lvl="1"/>
            <a:r>
              <a:rPr lang="en-US" dirty="0" smtClean="0"/>
              <a:t>Adding unnecessary steps (hit enter to continue right after typing in a command)</a:t>
            </a:r>
            <a:endParaRPr lang="en-CA" dirty="0"/>
          </a:p>
        </p:txBody>
      </p:sp>
      <p:pic>
        <p:nvPicPr>
          <p:cNvPr id="5" name="Picture 4"/>
          <p:cNvPicPr>
            <a:picLocks noChangeAspect="1"/>
          </p:cNvPicPr>
          <p:nvPr/>
        </p:nvPicPr>
        <p:blipFill>
          <a:blip r:embed="rId2"/>
          <a:stretch>
            <a:fillRect/>
          </a:stretch>
        </p:blipFill>
        <p:spPr>
          <a:xfrm>
            <a:off x="928761" y="1925222"/>
            <a:ext cx="3550849" cy="494422"/>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928761" y="3559065"/>
            <a:ext cx="3009900" cy="1181100"/>
          </a:xfrm>
          <a:prstGeom prst="rect">
            <a:avLst/>
          </a:prstGeom>
          <a:ln>
            <a:solidFill>
              <a:schemeClr val="tx1"/>
            </a:solidFill>
          </a:ln>
        </p:spPr>
      </p:pic>
    </p:spTree>
    <p:extLst>
      <p:ext uri="{BB962C8B-B14F-4D97-AF65-F5344CB8AC3E}">
        <p14:creationId xmlns:p14="http://schemas.microsoft.com/office/powerpoint/2010/main" val="29427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 typeface="+mj-lt"/>
              <a:buAutoNum type="arabicPeriod" startAt="2"/>
            </a:pPr>
            <a:r>
              <a:rPr lang="en-US" altLang="en-US" dirty="0" smtClean="0">
                <a:ea typeface="ＭＳ Ｐゴシック" panose="020B0600070205080204" pitchFamily="34" charset="-128"/>
              </a:rPr>
              <a:t>Minimize The User’s Memory Load</a:t>
            </a:r>
          </a:p>
        </p:txBody>
      </p:sp>
      <p:sp>
        <p:nvSpPr>
          <p:cNvPr id="427011" name="Rectangle 3"/>
          <p:cNvSpPr>
            <a:spLocks noGrp="1" noChangeArrowheads="1"/>
          </p:cNvSpPr>
          <p:nvPr>
            <p:ph idx="1"/>
          </p:nvPr>
        </p:nvSpPr>
        <p:spPr/>
        <p:txBody>
          <a:bodyPr/>
          <a:lstStyle/>
          <a:p>
            <a:pPr>
              <a:spcBef>
                <a:spcPct val="50000"/>
              </a:spcBef>
            </a:pPr>
            <a:r>
              <a:rPr lang="en-US" altLang="en-US" dirty="0" smtClean="0">
                <a:ea typeface="ＭＳ Ｐゴシック" panose="020B0600070205080204" pitchFamily="34" charset="-128"/>
              </a:rPr>
              <a:t>Computers are good at ‘remembering’ large amounts of information.</a:t>
            </a:r>
          </a:p>
          <a:p>
            <a:pPr>
              <a:spcBef>
                <a:spcPct val="50000"/>
              </a:spcBef>
            </a:pPr>
            <a:r>
              <a:rPr lang="en-US" altLang="en-US" dirty="0" smtClean="0">
                <a:ea typeface="ＭＳ Ｐゴシック" panose="020B0600070205080204" pitchFamily="34" charset="-128"/>
              </a:rPr>
              <a:t>People are not so good remembering things.</a:t>
            </a:r>
          </a:p>
          <a:p>
            <a:pPr lvl="1">
              <a:spcBef>
                <a:spcPct val="50000"/>
              </a:spcBef>
            </a:pPr>
            <a:endParaRPr lang="en-US" altLang="en-US" dirty="0" smtClean="0">
              <a:latin typeface="Arial" panose="020B0604020202020204" pitchFamily="34" charset="0"/>
              <a:ea typeface="ＭＳ Ｐゴシック" panose="020B0600070205080204" pitchFamily="34" charset="-128"/>
            </a:endParaRPr>
          </a:p>
          <a:p>
            <a:pPr>
              <a:spcBef>
                <a:spcPct val="50000"/>
              </a:spcBef>
            </a:pPr>
            <a:endParaRPr lang="en-US" altLang="en-US" dirty="0" smtClean="0">
              <a:latin typeface="Arial" panose="020B0604020202020204" pitchFamily="34"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9</a:t>
            </a:fld>
            <a:endParaRPr lang="en-US" altLang="en-US" sz="900" dirty="0">
              <a:solidFill>
                <a:srgbClr val="898989"/>
              </a:solidFill>
              <a:latin typeface="Arial" panose="020B0604020202020204" pitchFamily="34" charset="0"/>
            </a:endParaRPr>
          </a:p>
        </p:txBody>
      </p:sp>
      <p:sp>
        <p:nvSpPr>
          <p:cNvPr id="2" name="Rectangle 1"/>
          <p:cNvSpPr/>
          <p:nvPr/>
        </p:nvSpPr>
        <p:spPr bwMode="auto">
          <a:xfrm>
            <a:off x="3205018" y="3121891"/>
            <a:ext cx="2927927" cy="1274618"/>
          </a:xfrm>
          <a:prstGeom prst="rect">
            <a:avLst/>
          </a:prstGeom>
          <a:solidFill>
            <a:srgbClr val="B2B2B2"/>
          </a:solidFill>
          <a:ln w="38100" cap="flat" cmpd="sng" algn="ctr">
            <a:solidFill>
              <a:schemeClr val="tx1"/>
            </a:solidFill>
            <a:prstDash val="solid"/>
            <a:round/>
            <a:headEnd type="none" w="sm" len="sm"/>
            <a:tailEnd type="none"/>
          </a:ln>
          <a:effectLst/>
        </p:spPr>
        <p:txBody>
          <a:bodyPr rtlCol="0" anchor="t" anchorCtr="0"/>
          <a:lstStyle/>
          <a:p>
            <a:r>
              <a:rPr lang="en-US" sz="1600" dirty="0" smtClean="0"/>
              <a:t>These heuristics were covered in a video I made another semester and aside from numbering the content is the same.</a:t>
            </a:r>
            <a:endParaRPr lang="en-CA"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marL="174625" indent="-174625" eaLnBrk="1" hangingPunct="1">
          <a:spcBef>
            <a:spcPct val="0"/>
          </a:spcBef>
          <a:defRPr sz="1800" b="1" dirty="0">
            <a:solidFill>
              <a:srgbClr val="FF0000"/>
            </a:solidFill>
          </a:defRPr>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46481</TotalTime>
  <Pages>8</Pages>
  <Words>1193</Words>
  <Application>Microsoft Office PowerPoint</Application>
  <PresentationFormat>On-screen Show (4:3)</PresentationFormat>
  <Paragraphs>158</Paragraphs>
  <Slides>28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Comic Sans MS</vt:lpstr>
      <vt:lpstr>Consolas</vt:lpstr>
      <vt:lpstr>Garamond</vt:lpstr>
      <vt:lpstr>Times New Roman</vt:lpstr>
      <vt:lpstr>evaluation_intro</vt:lpstr>
      <vt:lpstr>CPSC 217, Loops In Python: Part 3 </vt:lpstr>
      <vt:lpstr>Why This Section Is Needed: Not So Friendly Examples Exist!</vt:lpstr>
      <vt:lpstr>Some Heuristics (Rules Of Thumb) For Designing Software</vt:lpstr>
      <vt:lpstr>Simple And Natural Dialogue</vt:lpstr>
      <vt:lpstr>Simple And Natural Dialogue</vt:lpstr>
      <vt:lpstr>Simple And Natural Dialogue</vt:lpstr>
      <vt:lpstr>Simple And Natural Dialogue</vt:lpstr>
      <vt:lpstr>Simple And Natural Dialogue</vt:lpstr>
      <vt:lpstr>Minimize The User’s Memory Load</vt:lpstr>
      <vt:lpstr>Minimize The User’s Memory Load</vt:lpstr>
      <vt:lpstr>Be Consistent </vt:lpstr>
      <vt:lpstr>Be Consistent </vt:lpstr>
      <vt:lpstr>Be Consistent </vt:lpstr>
      <vt:lpstr>Provide Feedback </vt:lpstr>
      <vt:lpstr>Provide Feedback </vt:lpstr>
      <vt:lpstr>Provide Feedback </vt:lpstr>
      <vt:lpstr>Provide Feedback </vt:lpstr>
      <vt:lpstr>Provide Clearly Marked Exits </vt:lpstr>
      <vt:lpstr>Provide Clearly Marked Exits </vt:lpstr>
      <vt:lpstr>Provide Clearly Marked Exits </vt:lpstr>
      <vt:lpstr>Provide Clearly Marked Exits </vt:lpstr>
      <vt:lpstr>Deal With Errors In A Helpful And  Positive Manner </vt:lpstr>
      <vt:lpstr>Rules Of Thumb For Error Messages </vt:lpstr>
      <vt:lpstr>PowerPoint Presentation</vt:lpstr>
      <vt:lpstr> </vt:lpstr>
      <vt:lpstr>I’d Rather Deal With The ‘Any’ Key </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Jakob Nielsen;Usability heuristics;User friendly</cp:keywords>
  <cp:lastModifiedBy>James Tam</cp:lastModifiedBy>
  <cp:revision>3271</cp:revision>
  <cp:lastPrinted>2014-08-25T22:49:30Z</cp:lastPrinted>
  <dcterms:created xsi:type="dcterms:W3CDTF">1995-08-18T10:27:02Z</dcterms:created>
  <dcterms:modified xsi:type="dcterms:W3CDTF">2023-09-26T00:04:20Z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