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1049" r:id="rId2"/>
    <p:sldId id="1022" r:id="rId3"/>
    <p:sldId id="1037" r:id="rId4"/>
    <p:sldId id="1042" r:id="rId5"/>
    <p:sldId id="1043" r:id="rId6"/>
    <p:sldId id="1024" r:id="rId7"/>
    <p:sldId id="1044" r:id="rId8"/>
    <p:sldId id="1025" r:id="rId9"/>
    <p:sldId id="1026" r:id="rId10"/>
    <p:sldId id="1048" r:id="rId11"/>
    <p:sldId id="1027" r:id="rId12"/>
    <p:sldId id="1028" r:id="rId13"/>
    <p:sldId id="1045" r:id="rId14"/>
    <p:sldId id="1029" r:id="rId15"/>
    <p:sldId id="1036" r:id="rId16"/>
    <p:sldId id="1030" r:id="rId17"/>
    <p:sldId id="1032" r:id="rId18"/>
    <p:sldId id="1033" r:id="rId19"/>
    <p:sldId id="1034" r:id="rId20"/>
    <p:sldId id="1035" r:id="rId21"/>
    <p:sldId id="972" r:id="rId22"/>
    <p:sldId id="1046" r:id="rId23"/>
    <p:sldId id="973" r:id="rId24"/>
    <p:sldId id="974" r:id="rId25"/>
    <p:sldId id="975" r:id="rId26"/>
    <p:sldId id="1039" r:id="rId27"/>
    <p:sldId id="977" r:id="rId28"/>
    <p:sldId id="979" r:id="rId29"/>
    <p:sldId id="980" r:id="rId30"/>
    <p:sldId id="1047" r:id="rId31"/>
    <p:sldId id="981" r:id="rId32"/>
    <p:sldId id="1041" r:id="rId33"/>
    <p:sldId id="1019" r:id="rId3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8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CD5B5"/>
    <a:srgbClr val="0066FF"/>
    <a:srgbClr val="FFFFCC"/>
    <a:srgbClr val="FFFFFF"/>
    <a:srgbClr val="66FFCC"/>
    <a:srgbClr val="808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77" autoAdjust="0"/>
  </p:normalViewPr>
  <p:slideViewPr>
    <p:cSldViewPr snapToGrid="0">
      <p:cViewPr varScale="1">
        <p:scale>
          <a:sx n="71" d="100"/>
          <a:sy n="71" d="100"/>
        </p:scale>
        <p:origin x="84" y="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624" y="160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Repetition using loops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/>
            </a:lvl1pPr>
          </a:lstStyle>
          <a:p>
            <a:pPr>
              <a:defRPr/>
            </a:pPr>
            <a:fld id="{95A3D742-7EE9-4290-A6D5-BD971DF0A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362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t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defTabSz="952500" eaLnBrk="0" hangingPunct="0">
              <a:defRPr sz="1000" i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4" tIns="0" rIns="19084" bIns="0" numCol="1" anchor="b" anchorCtr="0" compatLnSpc="1">
            <a:prstTxWarp prst="textNoShape">
              <a:avLst/>
            </a:prstTxWarp>
          </a:bodyPr>
          <a:lstStyle>
            <a:lvl1pPr algn="r" defTabSz="952500" eaLnBrk="0" hangingPunct="0">
              <a:defRPr sz="1000" i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17F9DD0-A33D-4EC9-BC07-AD331AF6DA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36900" y="8853488"/>
            <a:ext cx="7350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064" tIns="46123" rIns="89064" bIns="46123">
            <a:spAutoFit/>
          </a:bodyPr>
          <a:lstStyle>
            <a:lvl1pPr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017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smtClean="0"/>
              <a:t>Page </a:t>
            </a:r>
            <a:fld id="{56E4AA6A-EFEE-443D-B7BA-D4E1D6797BC8}" type="slidenum">
              <a:rPr lang="en-US" altLang="en-US" sz="120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smtClean="0"/>
          </a:p>
        </p:txBody>
      </p:sp>
      <p:sp>
        <p:nvSpPr>
          <p:cNvPr id="30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29150" cy="3471862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6" tIns="47713" rIns="93836" bIns="47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9900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00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42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C6065011-57C2-4090-88BD-B531EE9D852D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25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284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494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2222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1539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smtClean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25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25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50F39233-77FF-40B5-B4F3-87D5C71DC569}" type="slidenum">
              <a:rPr lang="en-US" altLang="en-US" sz="100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31</a:t>
            </a:fld>
            <a:endParaRPr lang="en-US" altLang="en-US" sz="10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55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34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62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7F9DD0-A33D-4EC9-BC07-AD331AF6DA03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0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959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8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1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2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2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377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087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2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5138" y="1100138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164513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  <a:ea typeface="+mn-ea"/>
              </a:rPr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1" r:id="rId1"/>
    <p:sldLayoutId id="2147484701" r:id="rId2"/>
    <p:sldLayoutId id="2147484702" r:id="rId3"/>
    <p:sldLayoutId id="2147484703" r:id="rId4"/>
    <p:sldLayoutId id="2147484704" r:id="rId5"/>
    <p:sldLayoutId id="2147484705" r:id="rId6"/>
    <p:sldLayoutId id="2147484706" r:id="rId7"/>
    <p:sldLayoutId id="2147484707" r:id="rId8"/>
    <p:sldLayoutId id="2147484708" r:id="rId9"/>
    <p:sldLayoutId id="2147484709" r:id="rId10"/>
    <p:sldLayoutId id="2147484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ＭＳ Ｐゴシック" charset="0"/>
          <a:cs typeface="ＭＳ Ｐゴシック" charset="0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  <a:ea typeface="ＭＳ Ｐゴシック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wlWpSVv86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qDUiIzBuZ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tGFszTjBJ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u="none" dirty="0">
                <a:ea typeface="ＭＳ Ｐゴシック" panose="020B0600070205080204" pitchFamily="34" charset="-128"/>
              </a:rPr>
              <a:t>CPSC 217,</a:t>
            </a:r>
            <a:br>
              <a:rPr lang="en-US" altLang="en-US" sz="4000" u="none" dirty="0">
                <a:ea typeface="ＭＳ Ｐゴシック" panose="020B0600070205080204" pitchFamily="34" charset="-128"/>
              </a:rPr>
            </a:br>
            <a:r>
              <a:rPr lang="en-US" altLang="en-US" sz="4000" dirty="0">
                <a:ea typeface="ＭＳ Ｐゴシック" panose="020B0600070205080204" pitchFamily="34" charset="-128"/>
              </a:rPr>
              <a:t>Loops In Python: Part 2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3884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71500" indent="-571500"/>
            <a:r>
              <a:rPr lang="en-US" sz="2800" dirty="0"/>
              <a:t>Branching vs repetition</a:t>
            </a:r>
            <a:endParaRPr lang="en-CA" sz="2800" dirty="0"/>
          </a:p>
          <a:p>
            <a:pPr marL="571500" indent="-571500"/>
            <a:r>
              <a:rPr lang="en-US" sz="2800" dirty="0"/>
              <a:t>Nesting: branches with loops, loops with branches, loops within loops</a:t>
            </a:r>
            <a:endParaRPr lang="en-CA" sz="2800" dirty="0"/>
          </a:p>
          <a:p>
            <a:pPr marL="571500" indent="-571500"/>
            <a:r>
              <a:rPr lang="en-US" sz="2800" dirty="0" smtClean="0"/>
              <a:t>The </a:t>
            </a:r>
            <a:r>
              <a:rPr lang="en-US" sz="2800" dirty="0">
                <a:latin typeface="Consolas" panose="020B0609020204030204" pitchFamily="49" charset="0"/>
              </a:rPr>
              <a:t>break</a:t>
            </a:r>
            <a:r>
              <a:rPr lang="en-US" sz="2800" dirty="0"/>
              <a:t> instruction: how it works and why it should be used sparingly</a:t>
            </a:r>
            <a:endParaRPr lang="en-CA" sz="2800" dirty="0"/>
          </a:p>
          <a:p>
            <a:pPr marL="571500" indent="-571500"/>
            <a:r>
              <a:rPr lang="en-US" sz="2800" dirty="0"/>
              <a:t>Logic errors that may occur with loops: endless loops</a:t>
            </a:r>
            <a:endParaRPr lang="en-CA" sz="2800" dirty="0"/>
          </a:p>
          <a:p>
            <a:pPr marL="571500" indent="-571500"/>
            <a:r>
              <a:rPr lang="en-US" sz="2800" dirty="0"/>
              <a:t>Testing loops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1051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99" y="265815"/>
            <a:ext cx="8166100" cy="559686"/>
          </a:xfrm>
        </p:spPr>
        <p:txBody>
          <a:bodyPr/>
          <a:lstStyle/>
          <a:p>
            <a:r>
              <a:rPr lang="en-US" dirty="0" smtClean="0"/>
              <a:t>Scenario 2 Algorithm</a:t>
            </a:r>
            <a:r>
              <a:rPr lang="en-US" dirty="0"/>
              <a:t>: </a:t>
            </a:r>
            <a:r>
              <a:rPr lang="en-US" dirty="0" smtClean="0"/>
              <a:t>When Condition Met (</a:t>
            </a:r>
            <a:r>
              <a:rPr lang="en-US" dirty="0" smtClean="0">
                <a:solidFill>
                  <a:srgbClr val="0066FF"/>
                </a:solidFill>
              </a:rPr>
              <a:t>Branch</a:t>
            </a:r>
            <a:r>
              <a:rPr lang="en-US" dirty="0" smtClean="0"/>
              <a:t>) Repeat A Process (</a:t>
            </a:r>
            <a:r>
              <a:rPr lang="en-US" dirty="0" smtClean="0">
                <a:solidFill>
                  <a:srgbClr val="FF0000"/>
                </a:solidFill>
              </a:rPr>
              <a:t>Loop</a:t>
            </a:r>
            <a:r>
              <a:rPr lang="en-US" dirty="0" smtClean="0"/>
              <a:t>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 code </a:t>
            </a:r>
            <a:r>
              <a:rPr lang="en-US" dirty="0" smtClean="0"/>
              <a:t>for a workday (vs. day off</a:t>
            </a:r>
            <a:r>
              <a:rPr lang="en-US" dirty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sz="1500" dirty="0" smtClean="0">
                <a:solidFill>
                  <a:srgbClr val="0066FF"/>
                </a:solidFill>
                <a:latin typeface="Comic Sans MS" panose="030F0702030302020204" pitchFamily="66" charset="0"/>
              </a:rPr>
              <a:t>If (work day)</a:t>
            </a:r>
            <a:endParaRPr lang="en-US" sz="1500" dirty="0">
              <a:solidFill>
                <a:srgbClr val="0066FF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en-US" sz="15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while (work there is still work left)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       do some more work</a:t>
            </a:r>
          </a:p>
          <a:p>
            <a:pPr marL="0" indent="0">
              <a:buNone/>
            </a:pPr>
            <a:r>
              <a:rPr lang="en-US" sz="1500" dirty="0" smtClean="0">
                <a:latin typeface="Comic Sans MS" panose="030F0702030302020204" pitchFamily="66" charset="0"/>
              </a:rPr>
              <a:t>Else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    do non-work stuff</a:t>
            </a: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 err="1" smtClean="0">
                <a:latin typeface="Comic Sans MS" panose="030F0702030302020204" pitchFamily="66" charset="0"/>
              </a:rPr>
              <a:t>endif</a:t>
            </a:r>
            <a:endParaRPr lang="en-US" sz="15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711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2</a:t>
            </a:r>
            <a:r>
              <a:rPr lang="en-US" dirty="0" smtClean="0"/>
              <a:t>: If a question </a:t>
            </a:r>
            <a:r>
              <a:rPr lang="en-US" dirty="0"/>
              <a:t>(Boolean expression for a branch) answers true </a:t>
            </a:r>
            <a:r>
              <a:rPr lang="en-US" dirty="0" smtClean="0"/>
              <a:t>then check if a process should be repeated.</a:t>
            </a:r>
          </a:p>
          <a:p>
            <a:pPr lvl="1"/>
            <a:r>
              <a:rPr lang="en-US" b="1" dirty="0" smtClean="0"/>
              <a:t>Example</a:t>
            </a:r>
            <a:r>
              <a:rPr lang="en-US" dirty="0" smtClean="0"/>
              <a:t>: If the user specified the country of residence as Canada then </a:t>
            </a:r>
            <a:r>
              <a:rPr lang="en-US" b="1" dirty="0" smtClean="0">
                <a:solidFill>
                  <a:srgbClr val="FF0000"/>
                </a:solidFill>
              </a:rPr>
              <a:t>repeatedly prompt for the province of  residence</a:t>
            </a:r>
            <a:r>
              <a:rPr lang="en-US" dirty="0" smtClean="0"/>
              <a:t> as long as the province is not valid.</a:t>
            </a:r>
          </a:p>
          <a:p>
            <a:pPr lvl="1"/>
            <a:r>
              <a:rPr lang="en-US" dirty="0" smtClean="0"/>
              <a:t>Type of nesting: a loop nested inside of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If(Boolean):</a:t>
            </a: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loop():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5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14nestingWHILEinsideIF.py</a:t>
            </a: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occurs given a condition has been met</a:t>
            </a:r>
            <a:endParaRPr lang="en-US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""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province = ""</a:t>
            </a: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VALID_PROVINCES </a:t>
            </a:r>
            <a:r>
              <a:rPr lang="en-CA" sz="1800" dirty="0">
                <a:latin typeface="Consolas" panose="020B0609020204030204" pitchFamily="49" charset="0"/>
              </a:rPr>
              <a:t>= "BC, AB, SK, MB, ON, PQ,NL, NB, NS, PEI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country = input("What is your country of citizenship: ")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if (country == "Canada"):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province = input("What is your province of citizenship: ")</a:t>
            </a:r>
          </a:p>
          <a:p>
            <a:pPr marL="234950" lvl="1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while 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province not in (VALID_PROVINCES):        </a:t>
            </a:r>
            <a:endParaRPr 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print</a:t>
            </a:r>
            <a:r>
              <a:rPr lang="en-US" sz="1800" dirty="0">
                <a:latin typeface="Consolas" panose="020B0609020204030204" pitchFamily="49" charset="0"/>
              </a:rPr>
              <a:t>("Valid provinces: %s" %(VALID_PROVINCES))</a:t>
            </a:r>
            <a:r>
              <a:rPr lang="en-CA" sz="1800" dirty="0" smtClean="0">
                <a:latin typeface="Consolas" panose="020B0609020204030204" pitchFamily="49" charset="0"/>
              </a:rPr>
              <a:t>        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province </a:t>
            </a:r>
            <a:r>
              <a:rPr lang="en-CA" sz="1800" dirty="0">
                <a:latin typeface="Consolas" panose="020B0609020204030204" pitchFamily="49" charset="0"/>
              </a:rPr>
              <a:t>= input("What is your province of citizenship: ")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print("Country:", country, ", </a:t>
            </a:r>
            <a:r>
              <a:rPr lang="en-CA" sz="1800" dirty="0" err="1">
                <a:latin typeface="Consolas" panose="020B0609020204030204" pitchFamily="49" charset="0"/>
              </a:rPr>
              <a:t>Province:",province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542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dirty="0"/>
              <a:t>Scenario </a:t>
            </a:r>
            <a:r>
              <a:rPr lang="en-US" sz="2500" dirty="0" smtClean="0"/>
              <a:t>3 </a:t>
            </a:r>
            <a:r>
              <a:rPr lang="en-US" sz="2500" dirty="0"/>
              <a:t>Algorithm: </a:t>
            </a:r>
            <a:r>
              <a:rPr lang="en-US" sz="2500" dirty="0" smtClean="0"/>
              <a:t>Each Time A Repeated Process Begins (</a:t>
            </a:r>
            <a:r>
              <a:rPr lang="en-US" sz="2500" dirty="0" smtClean="0">
                <a:solidFill>
                  <a:srgbClr val="0066FF"/>
                </a:solidFill>
              </a:rPr>
              <a:t>1</a:t>
            </a:r>
            <a:r>
              <a:rPr lang="en-US" sz="2500" baseline="30000" dirty="0" smtClean="0">
                <a:solidFill>
                  <a:srgbClr val="0066FF"/>
                </a:solidFill>
              </a:rPr>
              <a:t>st</a:t>
            </a:r>
            <a:r>
              <a:rPr lang="en-US" sz="2500" dirty="0" smtClean="0">
                <a:solidFill>
                  <a:srgbClr val="0066FF"/>
                </a:solidFill>
              </a:rPr>
              <a:t> Outer Loop</a:t>
            </a:r>
            <a:r>
              <a:rPr lang="en-US" sz="2500" dirty="0" smtClean="0"/>
              <a:t>) </a:t>
            </a:r>
            <a:r>
              <a:rPr lang="en-US" sz="2500" dirty="0"/>
              <a:t>Repeat </a:t>
            </a:r>
            <a:r>
              <a:rPr lang="en-US" sz="2500" dirty="0" smtClean="0"/>
              <a:t>2nd </a:t>
            </a:r>
            <a:r>
              <a:rPr lang="en-US" sz="2500" dirty="0"/>
              <a:t>Process </a:t>
            </a:r>
            <a:r>
              <a:rPr lang="en-US" sz="2500" dirty="0" smtClean="0"/>
              <a:t>(</a:t>
            </a:r>
            <a:r>
              <a:rPr lang="en-US" sz="2500" dirty="0" smtClean="0">
                <a:solidFill>
                  <a:srgbClr val="FF0000"/>
                </a:solidFill>
              </a:rPr>
              <a:t>2</a:t>
            </a:r>
            <a:r>
              <a:rPr lang="en-US" sz="2500" baseline="30000" dirty="0" smtClean="0">
                <a:solidFill>
                  <a:srgbClr val="FF0000"/>
                </a:solidFill>
              </a:rPr>
              <a:t>nd</a:t>
            </a:r>
            <a:r>
              <a:rPr lang="en-US" sz="2500" dirty="0" smtClean="0">
                <a:solidFill>
                  <a:srgbClr val="FF0000"/>
                </a:solidFill>
              </a:rPr>
              <a:t> Inner Loop</a:t>
            </a:r>
            <a:r>
              <a:rPr lang="en-US" sz="2500" dirty="0"/>
              <a:t>) 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 code for </a:t>
            </a:r>
            <a:r>
              <a:rPr lang="en-US" dirty="0" smtClean="0"/>
              <a:t>shoveling the snow for a multiple residences (nested loop)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500" dirty="0">
                <a:solidFill>
                  <a:srgbClr val="0066FF"/>
                </a:solidFill>
                <a:latin typeface="Comic Sans MS" panose="030F0702030302020204" pitchFamily="66" charset="0"/>
              </a:rPr>
              <a:t>While (there are some residences to be shoveled)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Shovel some snow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5138" y="4269296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https://www.youtube.com/watch?v=AwlWpSVv864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974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3</a:t>
            </a:r>
            <a:r>
              <a:rPr lang="en-US" dirty="0" smtClean="0"/>
              <a:t>: While one process is repeated</a:t>
            </a:r>
            <a:r>
              <a:rPr lang="en-US" b="1" dirty="0" smtClean="0">
                <a:solidFill>
                  <a:srgbClr val="FF0000"/>
                </a:solidFill>
              </a:rPr>
              <a:t>, repeat another process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More specifically: for each step in the first process </a:t>
            </a:r>
            <a:r>
              <a:rPr lang="en-US" b="1" dirty="0" smtClean="0">
                <a:solidFill>
                  <a:srgbClr val="FF0000"/>
                </a:solidFill>
              </a:rPr>
              <a:t>repeat the second process from start to end</a:t>
            </a:r>
          </a:p>
          <a:p>
            <a:pPr lvl="1"/>
            <a:r>
              <a:rPr lang="en-US" b="1" dirty="0" smtClean="0"/>
              <a:t>Example:</a:t>
            </a:r>
            <a:r>
              <a:rPr lang="en-US" dirty="0" smtClean="0"/>
              <a:t> While the user indicates that he/she wants to calculate another tax return prompt the user for income, </a:t>
            </a:r>
            <a:r>
              <a:rPr lang="en-US" b="1" dirty="0" smtClean="0">
                <a:solidFill>
                  <a:srgbClr val="FF0000"/>
                </a:solidFill>
              </a:rPr>
              <a:t>while the income is invalid repeatedly prompt for income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Type of nesting: a loop nested inside of an another loop </a:t>
            </a: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Loop():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Loop():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Nested Loop</a:t>
            </a:r>
            <a:r>
              <a:rPr lang="en-US" dirty="0" smtClean="0"/>
              <a:t>: Example Process 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 </a:t>
            </a:r>
            <a:r>
              <a:rPr lang="en-US" sz="2000" dirty="0" smtClean="0">
                <a:latin typeface="Comic Sans MS" panose="030F0702030302020204" pitchFamily="66" charset="0"/>
              </a:rPr>
              <a:t>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While</a:t>
            </a:r>
            <a:r>
              <a:rPr lang="en-US" sz="2000" dirty="0" smtClean="0">
                <a:latin typeface="Comic Sans MS" panose="030F0702030302020204" pitchFamily="66" charset="0"/>
              </a:rPr>
              <a:t> (investment income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End loop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5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 Nested Inside Another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1100138"/>
            <a:ext cx="8592457" cy="5368925"/>
          </a:xfrm>
        </p:spPr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15nestingWHILEinsideWHILE.py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a repetitive process that repeats from start to end each time another repetitive process occurs. 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marL="225425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MIN_INCOME = 0</a:t>
            </a:r>
          </a:p>
          <a:p>
            <a:pPr marL="225425" lvl="1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"yes"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while (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== "yes"):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print("CALCULATING A TAX RETURN")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income = -1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while (income &lt; MIN_INCOME):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income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(input("Income $"))</a:t>
            </a:r>
          </a:p>
          <a:p>
            <a:pPr marL="225425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runAgain</a:t>
            </a:r>
            <a:r>
              <a:rPr lang="en-CA" sz="1800" dirty="0">
                <a:latin typeface="Consolas" panose="020B0609020204030204" pitchFamily="49" charset="0"/>
              </a:rPr>
              <a:t> = input("To calculate another return enter 'yes': ")</a:t>
            </a:r>
            <a:endParaRPr 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28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Example #2: Nesting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Write a program that will count out all the numbers from one to six.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For each of the numbers in this sequence the program will determine if the current count (1 – 6) is odd or even.</a:t>
            </a:r>
          </a:p>
          <a:p>
            <a:pPr marL="429816" lvl="1" indent="-253604">
              <a:buFont typeface="+mj-lt"/>
              <a:buAutoNum type="alphaLcParenR"/>
            </a:pPr>
            <a:r>
              <a:rPr lang="en-US" dirty="0"/>
              <a:t>T</a:t>
            </a:r>
            <a:r>
              <a:rPr lang="en-US" dirty="0" smtClean="0"/>
              <a:t>he program display the value of the current count as well an indication whether it is odd or even.</a:t>
            </a:r>
          </a:p>
          <a:p>
            <a:pPr marL="429816" lvl="1" indent="-253604">
              <a:buFont typeface="+mj-lt"/>
              <a:buAutoNum type="alphaLcParenR"/>
            </a:pPr>
            <a:endParaRPr lang="en-US" dirty="0"/>
          </a:p>
          <a:p>
            <a:pPr marL="266700" indent="-257175"/>
            <a:r>
              <a:rPr lang="en-US" dirty="0" smtClean="0"/>
              <a:t>Which Step (#1 or #2) should be completed first?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Completed: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number in the sequence determine if it is odd or even.</a:t>
            </a:r>
          </a:p>
          <a:p>
            <a:r>
              <a:rPr lang="en-US" dirty="0" smtClean="0"/>
              <a:t>This can be done with the modulo (remainder) operator: </a:t>
            </a:r>
            <a:r>
              <a:rPr lang="en-US" dirty="0">
                <a:latin typeface="Consolas" panose="020B0609020204030204" pitchFamily="49" charset="0"/>
              </a:rPr>
              <a:t>%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An even number modulo 2 equals zero (2, 4, 6 etc. even divide into 2 and yield a remainder or modulo of zero).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(counter %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==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dirty="0">
                <a:cs typeface="Consolas" panose="020B0609020204030204" pitchFamily="49" charset="0"/>
              </a:rPr>
              <a:t>: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</a:rPr>
              <a:t># </a:t>
            </a:r>
            <a:r>
              <a:rPr lang="en-US" b="1" dirty="0" smtClean="0">
                <a:solidFill>
                  <a:srgbClr val="0066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Even</a:t>
            </a:r>
            <a:endParaRPr lang="en-US" b="1" dirty="0">
              <a:solidFill>
                <a:srgbClr val="0066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 smtClean="0"/>
              <a:t>An odd number modulo 2 does not equal zero (1, 3, 5, etc.)</a:t>
            </a:r>
          </a:p>
          <a:p>
            <a:r>
              <a:rPr lang="en-US" dirty="0" smtClean="0"/>
              <a:t>Pseudo code visualization of the problem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Loop to count from 1 to 6</a:t>
            </a:r>
          </a:p>
          <a:p>
            <a:pPr marL="176213" lvl="1" indent="0">
              <a:buNone/>
            </a:pP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   Determine if number is odd/even and display message</a:t>
            </a:r>
          </a:p>
          <a:p>
            <a:pPr marL="176213" lvl="1" indent="0">
              <a:buNone/>
            </a:pPr>
            <a:r>
              <a:rPr lang="en-US" dirty="0" smtClean="0">
                <a:latin typeface="Comic Sans MS" panose="030F0702030302020204" pitchFamily="66" charset="0"/>
              </a:rPr>
              <a:t>End Loop</a:t>
            </a:r>
            <a:endParaRPr lang="en-US" dirty="0"/>
          </a:p>
          <a:p>
            <a:pPr lvl="1"/>
            <a:r>
              <a:rPr lang="en-US" dirty="0" smtClean="0"/>
              <a:t>Determining whether a number is odd/even is a part of counting through the sequence from 1 – 6, checking odd/even is nested within the loop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03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Mixing up branches (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 and variations) vs. loops (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Related (both employ a Boolean expression) but they are not identical</a:t>
            </a:r>
          </a:p>
          <a:p>
            <a:r>
              <a:rPr lang="en-US" dirty="0" smtClean="0"/>
              <a:t>Branches </a:t>
            </a:r>
          </a:p>
          <a:p>
            <a:pPr lvl="1"/>
            <a:r>
              <a:rPr lang="en-US" dirty="0" smtClean="0"/>
              <a:t>General principle: If the Boolean evaluates to true then execute a statement or statements (</a:t>
            </a:r>
            <a:r>
              <a:rPr lang="en-US" b="1" dirty="0" smtClean="0"/>
              <a:t>once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display a popup message if the number of typographical errors exceeds a cutoff.</a:t>
            </a:r>
            <a:endParaRPr lang="en-US" dirty="0"/>
          </a:p>
          <a:p>
            <a:r>
              <a:rPr lang="en-US" dirty="0" smtClean="0"/>
              <a:t>Loops</a:t>
            </a:r>
          </a:p>
          <a:p>
            <a:pPr lvl="1"/>
            <a:r>
              <a:rPr lang="en-US" dirty="0"/>
              <a:t>General principle: </a:t>
            </a:r>
            <a:r>
              <a:rPr lang="en-US" dirty="0" smtClean="0"/>
              <a:t>As long as (or while) the </a:t>
            </a:r>
            <a:r>
              <a:rPr lang="en-US" dirty="0"/>
              <a:t>Boolean evaluates to true then execute a statement or statements </a:t>
            </a:r>
            <a:r>
              <a:rPr lang="en-US" dirty="0" smtClean="0"/>
              <a:t>(</a:t>
            </a:r>
            <a:r>
              <a:rPr lang="en-US" b="1" dirty="0" smtClean="0"/>
              <a:t>multiple times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Example</a:t>
            </a:r>
            <a:r>
              <a:rPr lang="en-US" dirty="0" smtClean="0"/>
              <a:t>: While there are documents in a folder that the program hasn’t printed then continue to open another document and print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6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counter = 1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while (counter &lt;= 6):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if (counter % 2 == 0):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print("Even:", counter)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    print("</a:t>
            </a:r>
            <a:r>
              <a:rPr lang="en-US" sz="2000" dirty="0" err="1">
                <a:latin typeface="Consolas" panose="020B0609020204030204" pitchFamily="49" charset="0"/>
              </a:rPr>
              <a:t>Odd:",counter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counter = counter + 1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132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  <a:noFill/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It is used to terminate the repetition of a loop which is separate from the main Boolean expression (it’s another, separate Boolean expression).</a:t>
            </a:r>
          </a:p>
          <a:p>
            <a:r>
              <a:rPr lang="en-US" altLang="en-US" b="1" dirty="0" smtClean="0">
                <a:ea typeface="ＭＳ Ｐゴシック" panose="020B0600070205080204" pitchFamily="34" charset="-128"/>
              </a:rPr>
              <a:t>General structure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for (Condition 1):		while (Condition 1):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(Condition 2):            if (Condition 2):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break		               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dirty="0">
                <a:ea typeface="ＭＳ Ｐゴシック" panose="020B0600070205080204" pitchFamily="34" charset="-128"/>
              </a:rPr>
              <a:t>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Instruction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Program name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16break_illustration_only_avoid.py</a:t>
            </a:r>
          </a:p>
          <a:p>
            <a:pPr lvl="1"/>
            <a:r>
              <a:rPr lang="en-US" altLang="en-US" sz="1800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objective: early termination of a loop occurring any time in the loop body (most for illustration purposes</a:t>
            </a:r>
            <a:r>
              <a:rPr lang="en-US" altLang="en-US" sz="1800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).</a:t>
            </a:r>
          </a:p>
          <a:p>
            <a:pPr lvl="1"/>
            <a:endParaRPr lang="en-US" altLang="en-US" sz="18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MIN = 0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MAX = 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9</a:t>
            </a:r>
            <a:endParaRPr lang="en-US" altLang="en-US" sz="1600" dirty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number = random.randrange(MIN,MAX)+1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guess = -1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(number !=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print("Enter a number from %d-%d: " %(MIN+1,MAX+1), end="")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guess = int(input())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if (number == guess):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print("Guessed correctly")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break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elif</a:t>
            </a: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(guess &lt; number):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print("Higher.")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else: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print("Lower.")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altLang="en-US" sz="1600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print("Finished the game")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0300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CA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 Should Be Rarely Used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Adding an </a:t>
            </a:r>
            <a:r>
              <a:rPr lang="en-CA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extra exit point</a:t>
            </a:r>
            <a:r>
              <a:rPr lang="en-CA" altLang="en-US" b="1" dirty="0" smtClean="0">
                <a:ea typeface="ＭＳ Ｐゴシック" panose="020B0600070205080204" pitchFamily="34" charset="-128"/>
              </a:rPr>
              <a:t> 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in a loop (aside from the Boolean expression in the while loop) may make it harder to trace execution (leads to ‘spaghetti’ programming).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81000" y="2819400"/>
            <a:ext cx="4800600" cy="4024313"/>
            <a:chOff x="381000" y="2819400"/>
            <a:chExt cx="4800600" cy="4024313"/>
          </a:xfrm>
        </p:grpSpPr>
        <p:sp>
          <p:nvSpPr>
            <p:cNvPr id="55302" name="AutoShape 4"/>
            <p:cNvSpPr>
              <a:spLocks noChangeArrowheads="1"/>
            </p:cNvSpPr>
            <p:nvPr/>
          </p:nvSpPr>
          <p:spPr bwMode="auto">
            <a:xfrm>
              <a:off x="1219200" y="2819400"/>
              <a:ext cx="2667000" cy="9906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(while)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Boolean met?</a:t>
              </a:r>
            </a:p>
          </p:txBody>
        </p:sp>
        <p:sp>
          <p:nvSpPr>
            <p:cNvPr id="55303" name="Rectangle 5"/>
            <p:cNvSpPr>
              <a:spLocks noChangeArrowheads="1"/>
            </p:cNvSpPr>
            <p:nvPr/>
          </p:nvSpPr>
          <p:spPr bwMode="auto">
            <a:xfrm>
              <a:off x="1447800" y="4267200"/>
              <a:ext cx="220980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>
                  <a:latin typeface="Arial" panose="020B0604020202020204" pitchFamily="34" charset="0"/>
                </a:rPr>
                <a:t>Instruction</a:t>
              </a:r>
            </a:p>
          </p:txBody>
        </p:sp>
        <p:cxnSp>
          <p:nvCxnSpPr>
            <p:cNvPr id="55304" name="AutoShape 7"/>
            <p:cNvCxnSpPr>
              <a:cxnSpLocks noChangeShapeType="1"/>
              <a:stCxn id="55302" idx="2"/>
              <a:endCxn id="55303" idx="0"/>
            </p:cNvCxnSpPr>
            <p:nvPr/>
          </p:nvCxnSpPr>
          <p:spPr bwMode="auto">
            <a:xfrm>
              <a:off x="2552700" y="3822700"/>
              <a:ext cx="0" cy="431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05" name="Text Box 8"/>
            <p:cNvSpPr txBox="1">
              <a:spLocks noChangeArrowheads="1"/>
            </p:cNvSpPr>
            <p:nvPr/>
          </p:nvSpPr>
          <p:spPr bwMode="auto">
            <a:xfrm>
              <a:off x="2209800" y="3886200"/>
              <a:ext cx="304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Y</a:t>
              </a:r>
            </a:p>
          </p:txBody>
        </p:sp>
        <p:sp>
          <p:nvSpPr>
            <p:cNvPr id="55306" name="Text Box 14"/>
            <p:cNvSpPr txBox="1">
              <a:spLocks noChangeArrowheads="1"/>
            </p:cNvSpPr>
            <p:nvPr/>
          </p:nvSpPr>
          <p:spPr bwMode="auto">
            <a:xfrm>
              <a:off x="4191000" y="29718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  <p:sp>
          <p:nvSpPr>
            <p:cNvPr id="55307" name="Line 15"/>
            <p:cNvSpPr>
              <a:spLocks noChangeShapeType="1"/>
            </p:cNvSpPr>
            <p:nvPr/>
          </p:nvSpPr>
          <p:spPr bwMode="auto">
            <a:xfrm>
              <a:off x="3886200" y="3276600"/>
              <a:ext cx="1295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8" name="Line 16"/>
            <p:cNvSpPr>
              <a:spLocks noChangeShapeType="1"/>
            </p:cNvSpPr>
            <p:nvPr/>
          </p:nvSpPr>
          <p:spPr bwMode="auto">
            <a:xfrm flipH="1">
              <a:off x="5105400" y="3276600"/>
              <a:ext cx="76200" cy="3429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09" name="Line 17"/>
            <p:cNvSpPr>
              <a:spLocks noChangeShapeType="1"/>
            </p:cNvSpPr>
            <p:nvPr/>
          </p:nvSpPr>
          <p:spPr bwMode="auto">
            <a:xfrm flipH="1">
              <a:off x="3276600" y="6705600"/>
              <a:ext cx="18288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0" name="Text Box 18"/>
            <p:cNvSpPr txBox="1">
              <a:spLocks noChangeArrowheads="1"/>
            </p:cNvSpPr>
            <p:nvPr/>
          </p:nvSpPr>
          <p:spPr bwMode="auto">
            <a:xfrm>
              <a:off x="1447800" y="6477000"/>
              <a:ext cx="2438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>
                  <a:latin typeface="Arial" panose="020B0604020202020204" pitchFamily="34" charset="0"/>
                </a:rPr>
                <a:t>…rest of program</a:t>
              </a:r>
            </a:p>
          </p:txBody>
        </p:sp>
        <p:sp>
          <p:nvSpPr>
            <p:cNvPr id="55311" name="AutoShape 19"/>
            <p:cNvSpPr>
              <a:spLocks noChangeArrowheads="1"/>
            </p:cNvSpPr>
            <p:nvPr/>
          </p:nvSpPr>
          <p:spPr bwMode="auto">
            <a:xfrm>
              <a:off x="914400" y="5105400"/>
              <a:ext cx="3200400" cy="914400"/>
            </a:xfrm>
            <a:prstGeom prst="diamond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0000" tIns="46800" rIns="90000" bIns="46800" anchor="ctr"/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(If)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400" dirty="0">
                  <a:latin typeface="Arial" panose="020B0604020202020204" pitchFamily="34" charset="0"/>
                </a:rPr>
                <a:t>Boolean met?</a:t>
              </a:r>
            </a:p>
          </p:txBody>
        </p:sp>
        <p:cxnSp>
          <p:nvCxnSpPr>
            <p:cNvPr id="55312" name="AutoShape 20"/>
            <p:cNvCxnSpPr>
              <a:cxnSpLocks noChangeShapeType="1"/>
              <a:endCxn id="55311" idx="0"/>
            </p:cNvCxnSpPr>
            <p:nvPr/>
          </p:nvCxnSpPr>
          <p:spPr bwMode="auto">
            <a:xfrm>
              <a:off x="2514600" y="4800600"/>
              <a:ext cx="0" cy="2921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313" name="AutoShape 21"/>
            <p:cNvCxnSpPr>
              <a:cxnSpLocks noChangeShapeType="1"/>
            </p:cNvCxnSpPr>
            <p:nvPr/>
          </p:nvCxnSpPr>
          <p:spPr bwMode="auto">
            <a:xfrm>
              <a:off x="2514600" y="6019800"/>
              <a:ext cx="0" cy="431800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5314" name="Text Box 22"/>
            <p:cNvSpPr txBox="1">
              <a:spLocks noChangeArrowheads="1"/>
            </p:cNvSpPr>
            <p:nvPr/>
          </p:nvSpPr>
          <p:spPr bwMode="auto">
            <a:xfrm>
              <a:off x="2209800" y="6096000"/>
              <a:ext cx="304800" cy="371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0000"/>
                  </a:solidFill>
                </a:rPr>
                <a:t>Y</a:t>
              </a:r>
            </a:p>
          </p:txBody>
        </p:sp>
        <p:sp>
          <p:nvSpPr>
            <p:cNvPr id="55315" name="Line 24"/>
            <p:cNvSpPr>
              <a:spLocks noChangeShapeType="1"/>
            </p:cNvSpPr>
            <p:nvPr/>
          </p:nvSpPr>
          <p:spPr bwMode="auto">
            <a:xfrm flipH="1">
              <a:off x="381000" y="5562600"/>
              <a:ext cx="457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6" name="Line 25"/>
            <p:cNvSpPr>
              <a:spLocks noChangeShapeType="1"/>
            </p:cNvSpPr>
            <p:nvPr/>
          </p:nvSpPr>
          <p:spPr bwMode="auto">
            <a:xfrm flipV="1">
              <a:off x="381000" y="3124200"/>
              <a:ext cx="0" cy="2438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7" name="Line 26"/>
            <p:cNvSpPr>
              <a:spLocks noChangeShapeType="1"/>
            </p:cNvSpPr>
            <p:nvPr/>
          </p:nvSpPr>
          <p:spPr bwMode="auto">
            <a:xfrm>
              <a:off x="381000" y="3124200"/>
              <a:ext cx="12192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CA"/>
            </a:p>
          </p:txBody>
        </p:sp>
        <p:sp>
          <p:nvSpPr>
            <p:cNvPr id="55318" name="Text Box 27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533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/>
                <a:t>N</a:t>
              </a:r>
            </a:p>
          </p:txBody>
        </p:sp>
      </p:grp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477000" y="4024313"/>
            <a:ext cx="25908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</a:rPr>
              <a:t>JT: While adding a single break may not always result in ‘spaghetti’ it’s the beginning of a bad habit that may result in difficult to trace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 Alternate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  <a:ea typeface="ＭＳ Ｐゴシック" panose="020B0600070205080204" pitchFamily="34" charset="-128"/>
              </a:rPr>
              <a:t>NO: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Instead of an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if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and 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ja-JP" altLang="en-US" dirty="0" smtClean="0"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 inside the body of the loop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if (BE2):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break</a:t>
            </a: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0850" y="2762250"/>
            <a:ext cx="7693025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33363" indent="-233363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575"/>
              </a:spcAft>
            </a:pPr>
            <a:r>
              <a:rPr lang="en-US" altLang="en-US" b="1" dirty="0" smtClean="0">
                <a:solidFill>
                  <a:srgbClr val="92D050"/>
                </a:solidFill>
                <a:cs typeface="Arial" panose="020B0604020202020204" pitchFamily="34" charset="0"/>
              </a:rPr>
              <a:t>YES</a:t>
            </a:r>
            <a:r>
              <a:rPr lang="en-US" altLang="en-US" dirty="0" smtClean="0">
                <a:cs typeface="Arial" panose="020B0604020202020204" pitchFamily="34" charset="0"/>
              </a:rPr>
              <a:t>: Add </a:t>
            </a:r>
            <a:r>
              <a:rPr lang="en-US" altLang="en-US" dirty="0">
                <a:cs typeface="Arial" panose="020B0604020202020204" pitchFamily="34" charset="0"/>
              </a:rPr>
              <a:t>the second Boolean expression as part of the loop</a:t>
            </a:r>
            <a:r>
              <a:rPr lang="ja-JP" altLang="en-US" dirty="0">
                <a:cs typeface="Arial" panose="020B0604020202020204" pitchFamily="34" charset="0"/>
              </a:rPr>
              <a:t>’</a:t>
            </a:r>
            <a:r>
              <a:rPr lang="en-US" altLang="ja-JP" dirty="0">
                <a:cs typeface="Arial" panose="020B0604020202020204" pitchFamily="34" charset="0"/>
              </a:rPr>
              <a:t>s main Boolean expression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while 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BE1) and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not (BE2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Alternative To Using A ‘</a:t>
            </a:r>
            <a:r>
              <a:rPr lang="en-US" altLang="ja-JP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Break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92D050"/>
                </a:solidFill>
                <a:ea typeface="ＭＳ Ｐゴシック" panose="020B0600070205080204" pitchFamily="34" charset="-128"/>
                <a:cs typeface="Consolas" panose="020B0609020204030204" pitchFamily="49" charset="0"/>
              </a:rPr>
              <a:t>YES</a:t>
            </a:r>
            <a:r>
              <a:rPr lang="en-US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 If the multiple Boolean expressions become too complex consider using a 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‘</a:t>
            </a:r>
            <a:r>
              <a:rPr lang="en-US" altLang="ja-JP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flag</a:t>
            </a:r>
            <a:r>
              <a:rPr lang="ja-JP" altLang="en-US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’</a:t>
            </a:r>
            <a:endParaRPr lang="en-US" altLang="ja-JP" dirty="0" smtClean="0"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flag = True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while (flag == True):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(BE1):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if (BE2)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  flag =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F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alse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Otherwise the flag remains set to true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00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# BE = A Boolean expression</a:t>
            </a:r>
            <a:endParaRPr lang="en-US" altLang="en-US" dirty="0" smtClean="0"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Both of these approaches (YES #1 &amp; 2)still provide the advantage of a single exit point from the loop.</a:t>
            </a:r>
          </a:p>
          <a:p>
            <a:pPr marL="0" indent="0">
              <a:buNone/>
            </a:pP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Alternative To Using Break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Third, complete and </a:t>
            </a:r>
            <a:r>
              <a:rPr lang="en-US" b="1" dirty="0"/>
              <a:t>executable example</a:t>
            </a:r>
            <a:r>
              <a:rPr lang="en-US" dirty="0"/>
              <a:t>: </a:t>
            </a:r>
            <a:r>
              <a:rPr lang="en-US" dirty="0" smtClean="0">
                <a:latin typeface="Consolas" panose="020B0609020204030204" pitchFamily="49" charset="0"/>
              </a:rPr>
              <a:t>17_break_alternative.py</a:t>
            </a:r>
          </a:p>
          <a:p>
            <a:pPr lvl="1"/>
            <a:r>
              <a:rPr lang="en-US" dirty="0" smtClean="0"/>
              <a:t>A fully working example for you to look through on your own if you need to see a fully working alternative to using a break.</a:t>
            </a:r>
          </a:p>
          <a:p>
            <a:pPr lvl="1"/>
            <a:r>
              <a:rPr lang="en-US" dirty="0" smtClean="0"/>
              <a:t>Snippet of the relevant part of the program:</a:t>
            </a:r>
          </a:p>
          <a:p>
            <a:pPr marL="225425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while 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== True)</a:t>
            </a:r>
            <a:r>
              <a:rPr lang="en-US" sz="1800" dirty="0" smtClean="0">
                <a:latin typeface="Consolas" panose="020B0609020204030204" pitchFamily="49" charset="0"/>
              </a:rPr>
              <a:t>:   </a:t>
            </a:r>
            <a:r>
              <a:rPr lang="en-US" sz="1800" dirty="0">
                <a:latin typeface="Consolas" panose="020B0609020204030204" pitchFamily="49" charset="0"/>
              </a:rPr>
              <a:t>#Alternative: while (</a:t>
            </a:r>
            <a:r>
              <a:rPr lang="en-US" sz="1800" dirty="0" err="1">
                <a:latin typeface="Consolas" panose="020B0609020204030204" pitchFamily="49" charset="0"/>
              </a:rPr>
              <a:t>notDone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print("Enter a number from %d-%d: " %(MIN+1,MAX+1), 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 end</a:t>
            </a:r>
            <a:r>
              <a:rPr lang="en-US" sz="1800" dirty="0">
                <a:latin typeface="Consolas" panose="020B0609020204030204" pitchFamily="49" charset="0"/>
              </a:rPr>
              <a:t>="")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guess = int(input())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if (number == guess):</a:t>
            </a:r>
          </a:p>
          <a:p>
            <a:pPr marL="225425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print("Guessed correctly")</a:t>
            </a:r>
          </a:p>
          <a:p>
            <a:pPr marL="225425" lvl="1" indent="0">
              <a:buNone/>
            </a:pP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notDone</a:t>
            </a:r>
            <a:r>
              <a:rPr 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 = False</a:t>
            </a:r>
            <a:endParaRPr lang="en-US" sz="1800" b="1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912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Infinite Loops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dirty="0" smtClean="0">
                <a:ea typeface="ＭＳ Ｐゴシック" panose="020B0600070205080204" pitchFamily="34" charset="-128"/>
              </a:rPr>
              <a:t>Infinite loops never end (the stopping condition is never met).</a:t>
            </a:r>
          </a:p>
          <a:p>
            <a:r>
              <a:rPr lang="en-CA" altLang="en-US" dirty="0" smtClean="0">
                <a:ea typeface="ＭＳ Ｐゴシック" panose="020B0600070205080204" pitchFamily="34" charset="-128"/>
              </a:rPr>
              <a:t>They can be caused by logical errors: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loop control is never updated (Example 1 – below).</a:t>
            </a:r>
          </a:p>
          <a:p>
            <a:pPr lvl="1"/>
            <a:r>
              <a:rPr lang="en-CA" altLang="en-US" dirty="0" smtClean="0">
                <a:ea typeface="ＭＳ Ｐゴシック" panose="020B0600070205080204" pitchFamily="34" charset="-128"/>
              </a:rPr>
              <a:t>The updating of the loop control never brings it closer to the stopping condition (e.g.  </a:t>
            </a:r>
            <a:r>
              <a:rPr lang="en-US" altLang="en-US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– 1 instead of 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dirty="0" err="1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dirty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 in the example below).</a:t>
            </a:r>
            <a:endParaRPr lang="en-CA" altLang="en-US" dirty="0" smtClean="0">
              <a:ea typeface="ＭＳ Ｐゴシック" panose="020B0600070205080204" pitchFamily="34" charset="-128"/>
            </a:endParaRPr>
          </a:p>
          <a:p>
            <a:r>
              <a:rPr lang="en-CA" altLang="en-US" b="1" dirty="0" smtClean="0">
                <a:ea typeface="ＭＳ Ｐゴシック" panose="020B0600070205080204" pitchFamily="34" charset="-128"/>
              </a:rPr>
              <a:t>Program name</a:t>
            </a:r>
            <a:r>
              <a:rPr lang="en-CA" altLang="en-US" dirty="0" smtClean="0">
                <a:ea typeface="ＭＳ Ｐゴシック" panose="020B0600070205080204" pitchFamily="34" charset="-128"/>
              </a:rPr>
              <a:t>: </a:t>
            </a:r>
            <a:r>
              <a:rPr lang="en-US" altLang="en-US" sz="20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18infinite_never_updates.py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tracing a loop that never ends.</a:t>
            </a:r>
            <a:endParaRPr lang="en-US" altLang="en-US" dirty="0">
              <a:ea typeface="ＭＳ Ｐゴシック" panose="020B0600070205080204" pitchFamily="34" charset="-128"/>
              <a:cs typeface="Calibri" panose="020F0502020204030204" pitchFamily="34" charset="0"/>
            </a:endParaRPr>
          </a:p>
          <a:p>
            <a:pPr lvl="1"/>
            <a:endParaRPr lang="en-CA" altLang="en-US" sz="1600" b="1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while (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10):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     print("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8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endParaRPr lang="en-CA" altLang="en-US" sz="20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25450" y="6342063"/>
            <a:ext cx="87185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CA" altLang="en-US" sz="1400">
                <a:latin typeface="Arial" panose="020B0604020202020204" pitchFamily="34" charset="0"/>
              </a:rPr>
              <a:t>To stop a program with an infinite loop in Unix simultaneously press the &lt;ctrl&gt; and the &lt;c&gt; keys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675" y="4572000"/>
            <a:ext cx="8477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0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Make sure that the loop executes the proper number of times.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Test conditions: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does not run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once</a:t>
            </a:r>
          </a:p>
          <a:p>
            <a:pPr marL="901700" lvl="1" indent="-381000">
              <a:buFontTx/>
              <a:buAutoNum type="arabicParenR"/>
            </a:pPr>
            <a:r>
              <a:rPr lang="en-US" altLang="en-US" smtClean="0">
                <a:ea typeface="ＭＳ Ｐゴシック" panose="020B0600070205080204" pitchFamily="34" charset="-128"/>
              </a:rPr>
              <a:t>Loop runs exactly ‘</a:t>
            </a:r>
            <a:r>
              <a:rPr lang="en-US" altLang="ja-JP" sz="180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</a:rPr>
              <a:t>’</a:t>
            </a:r>
            <a:r>
              <a:rPr lang="en-US" altLang="ja-JP" smtClean="0">
                <a:ea typeface="ＭＳ Ｐゴシック" panose="020B0600070205080204" pitchFamily="34" charset="-128"/>
              </a:rPr>
              <a:t> times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Testing Loops: An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Program name</a:t>
            </a:r>
            <a:r>
              <a:rPr lang="en-US" altLang="en-US" smtClean="0">
                <a:ea typeface="ＭＳ Ｐゴシック" panose="020B0600070205080204" pitchFamily="34" charset="-128"/>
                <a:cs typeface="Consolas" panose="020B0609020204030204" pitchFamily="49" charset="0"/>
              </a:rPr>
              <a:t>:</a:t>
            </a:r>
            <a:r>
              <a:rPr lang="en-US" altLang="en-US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19testing.py</a:t>
            </a:r>
            <a:endParaRPr lang="en-US" altLang="en-US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minimum tests for a loop that steps through a sequence.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sum = 0</a:t>
            </a:r>
          </a:p>
          <a:p>
            <a:pPr>
              <a:buFontTx/>
              <a:buNone/>
            </a:pP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1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0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last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int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(input("Enter the last number in the sequence to sum : "))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while (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&lt;= last):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sum = sum +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print("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",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= </a:t>
            </a:r>
            <a:r>
              <a:rPr lang="en-US" altLang="en-US" sz="1600" dirty="0" err="1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i</a:t>
            </a: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600" dirty="0" smtClean="0">
              <a:latin typeface="Consolas" panose="020B0609020204030204" pitchFamily="49" charset="0"/>
              <a:ea typeface="ＭＳ Ｐゴシック" panose="020B0600070205080204" pitchFamily="34" charset="-128"/>
              <a:cs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print("sum =", sum)</a:t>
            </a:r>
          </a:p>
          <a:p>
            <a:pPr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en-US" sz="1600" dirty="0" smtClean="0"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 #</a:t>
            </a:r>
            <a:r>
              <a:rPr lang="en-US" dirty="0" smtClean="0"/>
              <a:t>1: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12branchVsLoop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.py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Learning objective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: knowing the difference between a branching vs. an iterative (solution).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5739" y="224760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if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print("Branch:", age)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5739" y="4228807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while (age &lt; 0):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(input("Age positive only: "))</a:t>
            </a:r>
          </a:p>
          <a:p>
            <a:r>
              <a:rPr lang="en-CA" sz="1800" dirty="0">
                <a:latin typeface="Consolas" panose="020B0609020204030204" pitchFamily="49" charset="0"/>
              </a:rPr>
              <a:t>print("Loop:", age</a:t>
            </a:r>
            <a:r>
              <a:rPr lang="en-CA" sz="1800" dirty="0" smtClean="0">
                <a:latin typeface="Consolas" panose="020B0609020204030204" pitchFamily="49" charset="0"/>
              </a:rPr>
              <a:t>)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62139" y="37784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Why Is Testing Important?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Determining “how did on an assignment”</a:t>
            </a:r>
          </a:p>
          <a:p>
            <a:r>
              <a:rPr lang="en-US" dirty="0"/>
              <a:t>Because the </a:t>
            </a:r>
            <a:r>
              <a:rPr lang="en-US" dirty="0" smtClean="0"/>
              <a:t>marking key is </a:t>
            </a:r>
            <a:r>
              <a:rPr lang="en-US" dirty="0"/>
              <a:t>posted ahead of time if you test your program thoroughly before submitting the final version then you should get a pretty clear idea of "how you will do</a:t>
            </a:r>
            <a:r>
              <a:rPr lang="en-US" dirty="0" smtClean="0"/>
              <a:t>".</a:t>
            </a:r>
          </a:p>
          <a:p>
            <a:pPr lvl="1"/>
            <a:r>
              <a:rPr lang="en-US" dirty="0" smtClean="0"/>
              <a:t>Even if the marking for earlier assignments is not provided before the next assignment comes due you should already have a rough idea of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49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Extra Practice #3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Write a loop that will continue repeating if the user enters a value that is negative.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Write a program that will prompt the user for number and an exponent. Using a loop  the program will calculate the value of the number raised to the exponent.</a:t>
            </a:r>
          </a:p>
          <a:p>
            <a:pPr lvl="1"/>
            <a:r>
              <a:rPr lang="en-US" altLang="en-US" smtClean="0">
                <a:ea typeface="ＭＳ Ｐゴシック" panose="020B0600070205080204" pitchFamily="34" charset="-128"/>
              </a:rPr>
              <a:t>To keep it simple you can limit the program to non-negative exponents.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mtClean="0">
                <a:ea typeface="ＭＳ Ｐゴシック" panose="020B0600070205080204" pitchFamily="34" charset="-128"/>
              </a:rPr>
              <a:t>After This Section You Should Now Know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How/when to employ nested branches and loops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trace their execution (branches with loops, loops with branches, loops within loops)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The </a:t>
            </a:r>
            <a:r>
              <a:rPr lang="en-US" altLang="en-US" dirty="0" smtClean="0">
                <a:latin typeface="Consolas" panose="020B0609020204030204" pitchFamily="49" charset="0"/>
                <a:ea typeface="ＭＳ Ｐゴシック" panose="020B0600070205080204" pitchFamily="34" charset="-128"/>
              </a:rPr>
              <a:t>break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 instruction, why it should be avoided and alternatives to its use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nfinite loops: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What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is an infinite loop, some scenarios when they can occur.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ea typeface="ＭＳ Ｐゴシック" panose="020B0600070205080204" pitchFamily="34" charset="-128"/>
              </a:rPr>
              <a:t>How to test loops (minimum test cases)</a:t>
            </a:r>
          </a:p>
        </p:txBody>
      </p:sp>
    </p:spTree>
    <p:extLst>
      <p:ext uri="{BB962C8B-B14F-4D97-AF65-F5344CB8AC3E}">
        <p14:creationId xmlns:p14="http://schemas.microsoft.com/office/powerpoint/2010/main" val="3006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Copyright Notification</a:t>
            </a:r>
          </a:p>
        </p:txBody>
      </p:sp>
      <p:sp>
        <p:nvSpPr>
          <p:cNvPr id="1167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“Unless otherwise indicated, all images in this presentation are  used with permission from Microsoft.”</a:t>
            </a: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6AAF8FCA-3C4F-4BC8-B240-DC8626A1E676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9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What You 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Branching: various forms (e.g. IF, IF-ELSE etc.) along with nested branches.</a:t>
            </a:r>
          </a:p>
          <a:p>
            <a:r>
              <a:rPr lang="en-US" dirty="0" smtClean="0"/>
              <a:t>Repetition: a single loop runs from start to end.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192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Algorithm: Simple Loop, </a:t>
            </a:r>
            <a:r>
              <a:rPr lang="en-US" dirty="0" smtClean="0"/>
              <a:t>Repeat </a:t>
            </a: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(of something you know) will be used to help illustrate how the new concepts work.</a:t>
            </a:r>
          </a:p>
          <a:p>
            <a:r>
              <a:rPr lang="en-US" dirty="0" smtClean="0"/>
              <a:t>Pseudo code for shoveling the snow for a single residence (single loop)</a:t>
            </a:r>
          </a:p>
          <a:p>
            <a:endParaRPr lang="en-US" dirty="0" smtClean="0"/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   Shovel some snow</a:t>
            </a:r>
            <a:endParaRPr lang="en-CA" sz="1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8044" y="4981677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https://www.youtube.com/watch?v=-qDUiIzBuZk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Nesting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1100138"/>
            <a:ext cx="8178800" cy="5488552"/>
          </a:xfrm>
        </p:spPr>
        <p:txBody>
          <a:bodyPr/>
          <a:lstStyle/>
          <a:p>
            <a:r>
              <a:rPr lang="en-US" dirty="0" smtClean="0"/>
              <a:t>Recall: </a:t>
            </a:r>
            <a:r>
              <a:rPr lang="en-US" b="1" dirty="0" smtClean="0">
                <a:solidFill>
                  <a:srgbClr val="FF0000"/>
                </a:solidFill>
              </a:rPr>
              <a:t>Nested branches </a:t>
            </a:r>
            <a:r>
              <a:rPr lang="en-US" dirty="0" smtClean="0"/>
              <a:t>(one inside the other)</a:t>
            </a:r>
          </a:p>
          <a:p>
            <a:pPr lvl="1"/>
            <a:r>
              <a:rPr lang="en-US" dirty="0" smtClean="0"/>
              <a:t>Nested branches: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Boolean):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>
              <a:cs typeface="Consolas" panose="020B0609020204030204" pitchFamily="49" charset="0"/>
            </a:endParaRPr>
          </a:p>
          <a:p>
            <a:r>
              <a:rPr lang="en-US" dirty="0" smtClean="0">
                <a:cs typeface="Consolas" panose="020B0609020204030204" pitchFamily="49" charset="0"/>
              </a:rPr>
              <a:t>Branches and loops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cs typeface="Consolas" panose="020B0609020204030204" pitchFamily="49" charset="0"/>
              </a:rPr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cs typeface="Consolas" panose="020B0609020204030204" pitchFamily="49" charset="0"/>
              </a:rPr>
              <a:t>) can be nested within each other</a:t>
            </a:r>
          </a:p>
          <a:p>
            <a:pPr marL="176213" lvl="1" indent="0">
              <a:buNone/>
            </a:pPr>
            <a:r>
              <a:rPr 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# Scenario 1                    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2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		    if 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       loop 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			    ...</a:t>
            </a: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35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    </a:t>
            </a:r>
            <a:endParaRPr lang="en-US" sz="135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endParaRPr lang="en-US" sz="135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sz="1350" b="1" dirty="0">
                <a:latin typeface="Consolas" panose="020B0609020204030204" pitchFamily="49" charset="0"/>
                <a:cs typeface="Consolas" panose="020B0609020204030204" pitchFamily="49" charset="0"/>
              </a:rPr>
              <a:t># Scenario 3</a:t>
            </a:r>
          </a:p>
          <a:p>
            <a:pPr marL="176213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</a:p>
          <a:p>
            <a:pPr marL="176213" lvl="1" indent="0"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loop (Boolean):</a:t>
            </a:r>
          </a:p>
          <a:p>
            <a:pPr marL="176213" lvl="1" indent="0">
              <a:buNone/>
            </a:pP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...</a:t>
            </a:r>
          </a:p>
          <a:p>
            <a:pPr marL="266700" indent="-257175"/>
            <a:endParaRPr lang="en-US" dirty="0" smtClean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2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99" y="265815"/>
            <a:ext cx="8166100" cy="559686"/>
          </a:xfrm>
        </p:spPr>
        <p:txBody>
          <a:bodyPr/>
          <a:lstStyle/>
          <a:p>
            <a:r>
              <a:rPr lang="en-US" dirty="0" smtClean="0"/>
              <a:t>Scenario 1 Algorithm</a:t>
            </a:r>
            <a:r>
              <a:rPr lang="en-US" dirty="0"/>
              <a:t>: </a:t>
            </a:r>
            <a:r>
              <a:rPr lang="en-US" dirty="0" smtClean="0"/>
              <a:t>A Choice (</a:t>
            </a:r>
            <a:r>
              <a:rPr lang="en-US" dirty="0" smtClean="0">
                <a:solidFill>
                  <a:srgbClr val="FF0000"/>
                </a:solidFill>
              </a:rPr>
              <a:t>Branch</a:t>
            </a:r>
            <a:r>
              <a:rPr lang="en-US" dirty="0" smtClean="0"/>
              <a:t>) Each </a:t>
            </a:r>
            <a:r>
              <a:rPr lang="en-US" dirty="0"/>
              <a:t>T</a:t>
            </a:r>
            <a:r>
              <a:rPr lang="en-US" dirty="0" smtClean="0"/>
              <a:t>ime A Process Is Repeated (</a:t>
            </a:r>
            <a:r>
              <a:rPr lang="en-US" dirty="0" smtClean="0">
                <a:solidFill>
                  <a:srgbClr val="0066FF"/>
                </a:solidFill>
              </a:rPr>
              <a:t>Loop</a:t>
            </a:r>
            <a:r>
              <a:rPr lang="en-US" dirty="0" smtClean="0"/>
              <a:t>)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Pseudo code for </a:t>
            </a:r>
            <a:r>
              <a:rPr lang="en-US" dirty="0"/>
              <a:t>s</a:t>
            </a:r>
            <a:r>
              <a:rPr lang="en-US" dirty="0" smtClean="0"/>
              <a:t>hoveling the snow for a single residence (single loop)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500" dirty="0">
                <a:solidFill>
                  <a:srgbClr val="0066FF"/>
                </a:solidFill>
                <a:latin typeface="Comic Sans MS" panose="030F0702030302020204" pitchFamily="66" charset="0"/>
              </a:rPr>
              <a:t>While (sidewalk is not sufficiently shoveled)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Shovel some snow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    if (very sweaty) then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    wipe brow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  endif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 </a:t>
            </a:r>
            <a:endParaRPr lang="en-CA" sz="15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8677" y="4003482"/>
            <a:ext cx="4354830" cy="6550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Optional link to a physical demonstration of the algorithm: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https://www.youtube.com/watch?v=FtGFszTjBJY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3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Looping &amp; </a:t>
            </a:r>
            <a:r>
              <a:rPr lang="en-US" dirty="0" smtClean="0">
                <a:solidFill>
                  <a:srgbClr val="FF0000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Scenario 1</a:t>
            </a:r>
            <a:r>
              <a:rPr lang="en-US" dirty="0" smtClean="0"/>
              <a:t>: As long some condition is met </a:t>
            </a:r>
            <a:r>
              <a:rPr lang="en-US" b="1" dirty="0" smtClean="0">
                <a:solidFill>
                  <a:srgbClr val="FF0000"/>
                </a:solidFill>
              </a:rPr>
              <a:t>a question will be asked</a:t>
            </a:r>
            <a:r>
              <a:rPr lang="en-US" dirty="0" smtClean="0"/>
              <a:t> (branch = question). </a:t>
            </a:r>
          </a:p>
          <a:p>
            <a:pPr lvl="1"/>
            <a:r>
              <a:rPr lang="en-US" dirty="0" smtClean="0"/>
              <a:t>Example: As the question is asked if the answer is invalid then an error message will be displayed.</a:t>
            </a:r>
          </a:p>
          <a:p>
            <a:pPr lvl="2"/>
            <a:r>
              <a:rPr lang="en-US" b="1" dirty="0" smtClean="0"/>
              <a:t>Example</a:t>
            </a:r>
            <a:r>
              <a:rPr lang="en-US" dirty="0" smtClean="0"/>
              <a:t>: While the user entered an invalid value for age (too high or too low) then </a:t>
            </a:r>
            <a:r>
              <a:rPr lang="en-US" b="1" dirty="0" smtClean="0">
                <a:solidFill>
                  <a:srgbClr val="FF0000"/>
                </a:solidFill>
              </a:rPr>
              <a:t>if the age is too low </a:t>
            </a:r>
            <a:r>
              <a:rPr lang="en-US" dirty="0" smtClean="0"/>
              <a:t>an error message will be displayed.</a:t>
            </a:r>
          </a:p>
          <a:p>
            <a:pPr lvl="2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 loop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loop (Boolean):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(Boolean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):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5463" lvl="3" indent="0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</a:p>
          <a:p>
            <a:pPr marL="293688" lvl="2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1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Nested </a:t>
            </a:r>
            <a:r>
              <a:rPr lang="en-US" dirty="0" smtClean="0"/>
              <a:t>Inside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Program name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13nestingIFinsideWHILE.py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Learning </a:t>
            </a:r>
            <a:r>
              <a:rPr lang="en-US" altLang="en-US" dirty="0">
                <a:ea typeface="ＭＳ Ｐゴシック" panose="020B0600070205080204" pitchFamily="34" charset="-128"/>
                <a:cs typeface="Calibri" panose="020F0502020204030204" pitchFamily="34" charset="0"/>
              </a:rPr>
              <a:t>objective: </a:t>
            </a:r>
            <a:r>
              <a:rPr lang="en-US" altLang="en-US" dirty="0" smtClean="0">
                <a:ea typeface="ＭＳ Ｐゴシック" panose="020B0600070205080204" pitchFamily="34" charset="-128"/>
                <a:cs typeface="Calibri" panose="020F0502020204030204" pitchFamily="34" charset="0"/>
              </a:rPr>
              <a:t>checking a condition during a repetitive process.</a:t>
            </a:r>
            <a:endParaRPr lang="en-US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- 1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MIN_AGE =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MAX_AGE = 118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r>
              <a:rPr lang="en-CA" sz="1800" b="1" dirty="0" smtClean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while ((</a:t>
            </a:r>
            <a:r>
              <a:rPr lang="en-CA" sz="1800" b="1" dirty="0">
                <a:solidFill>
                  <a:schemeClr val="accent1">
                    <a:lumMod val="75000"/>
                  </a:schemeClr>
                </a:solidFill>
                <a:latin typeface="Consolas" panose="020B0609020204030204" pitchFamily="49" charset="0"/>
              </a:rPr>
              <a:t>age &lt; MIN_AGE) or (age &gt; MAX_AGE)):</a:t>
            </a:r>
          </a:p>
          <a:p>
            <a:pPr marL="234950" lvl="1" indent="0">
              <a:buNone/>
            </a:pP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CA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 (age </a:t>
            </a:r>
            <a:r>
              <a:rPr lang="en-CA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&lt; MIN_AGE):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print("Age cannot be lower than", MIN_AGE, "years</a:t>
            </a:r>
            <a:r>
              <a:rPr lang="en-CA" sz="1800" dirty="0" smtClean="0">
                <a:latin typeface="Consolas" panose="020B0609020204030204" pitchFamily="49" charset="0"/>
              </a:rPr>
              <a:t>")</a:t>
            </a:r>
          </a:p>
          <a:p>
            <a:pPr marL="23495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#(Age for too high also possible (similar)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age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(input("How old are you (1-118): "))</a:t>
            </a:r>
          </a:p>
          <a:p>
            <a:pPr marL="23495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print("Age=", age, "is age-okay")</a:t>
            </a:r>
          </a:p>
        </p:txBody>
      </p:sp>
    </p:spTree>
    <p:extLst>
      <p:ext uri="{BB962C8B-B14F-4D97-AF65-F5344CB8AC3E}">
        <p14:creationId xmlns:p14="http://schemas.microsoft.com/office/powerpoint/2010/main" val="13251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>
          <a:defRPr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46537</TotalTime>
  <Pages>8</Pages>
  <Words>2624</Words>
  <Application>Microsoft Office PowerPoint</Application>
  <PresentationFormat>On-screen Show (4:3)</PresentationFormat>
  <Paragraphs>329</Paragraphs>
  <Slides>33</Slides>
  <Notes>9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ＭＳ Ｐゴシック</vt:lpstr>
      <vt:lpstr>Arial</vt:lpstr>
      <vt:lpstr>Calibri</vt:lpstr>
      <vt:lpstr>Comic Sans MS</vt:lpstr>
      <vt:lpstr>Consolas</vt:lpstr>
      <vt:lpstr>Times New Roman</vt:lpstr>
      <vt:lpstr>evaluation_intro</vt:lpstr>
      <vt:lpstr>CPSC 217, Loops In Python: Part 2</vt:lpstr>
      <vt:lpstr>Common Mistake #1</vt:lpstr>
      <vt:lpstr>Common Mistake #1: Example</vt:lpstr>
      <vt:lpstr>Recap: What You Know</vt:lpstr>
      <vt:lpstr>Algorithm: Simple Loop, Repeat An Action</vt:lpstr>
      <vt:lpstr>Nesting</vt:lpstr>
      <vt:lpstr>Scenario 1 Algorithm: A Choice (Branch) Each Time A Process Is Repeated (Loop) </vt:lpstr>
      <vt:lpstr>Recognizing When Looping &amp; Nesting Is Needed</vt:lpstr>
      <vt:lpstr>IF Nested Inside A While</vt:lpstr>
      <vt:lpstr>Scenario 2 Algorithm: When Condition Met (Branch) Repeat A Process (Loop) </vt:lpstr>
      <vt:lpstr>Recognizing When Looping &amp; Nesting Is Needed</vt:lpstr>
      <vt:lpstr>While Nested Inside An IF</vt:lpstr>
      <vt:lpstr>Scenario 3 Algorithm: Each Time A Repeated Process Begins (1st Outer Loop) Repeat 2nd Process (2nd Inner Loop) </vt:lpstr>
      <vt:lpstr>Recognizing When Looping &amp; Nesting Is Needed</vt:lpstr>
      <vt:lpstr>Nested Loop: Example Process In Pseudo Code</vt:lpstr>
      <vt:lpstr>While Nested Inside Another While</vt:lpstr>
      <vt:lpstr>Practice Example #2: Nesting</vt:lpstr>
      <vt:lpstr>Step #1 Solution</vt:lpstr>
      <vt:lpstr>Step #1 Completed: Now What?</vt:lpstr>
      <vt:lpstr>Step #2 Solution</vt:lpstr>
      <vt:lpstr>The Break Instruction</vt:lpstr>
      <vt:lpstr>The Break Instruction (2)</vt:lpstr>
      <vt:lpstr>The Break Should Be Rarely Used</vt:lpstr>
      <vt:lpstr>An Alternate To Using A ‘Break’</vt:lpstr>
      <vt:lpstr>Another Alternative To Using A ‘Break’</vt:lpstr>
      <vt:lpstr>Alternative To Using Break</vt:lpstr>
      <vt:lpstr>Infinite Loops</vt:lpstr>
      <vt:lpstr>Testing Loops</vt:lpstr>
      <vt:lpstr>Testing Loops: An Example</vt:lpstr>
      <vt:lpstr>Reminder: Why Is Testing Important?</vt:lpstr>
      <vt:lpstr>Extra Practice #3</vt:lpstr>
      <vt:lpstr>After This Section You Should Now Know</vt:lpstr>
      <vt:lpstr>Copyright Notification</vt:lpstr>
    </vt:vector>
  </TitlesOfParts>
  <Company>Department of Computer Science, University of Calgary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Repetition using loops</dc:title>
  <dc:subject>Introduction to Programming for Computer Science Majors</dc:subject>
  <dc:creator>James Tam</dc:creator>
  <cp:keywords>Nesting;Loops nested within branches;Branches nested loops;Nested loops;Loops nested within loops;Break;The break instruction;Alternatives to using break;Break alternatives;Infinite loops;Testing loops</cp:keywords>
  <cp:lastModifiedBy>James Tam</cp:lastModifiedBy>
  <cp:revision>3270</cp:revision>
  <cp:lastPrinted>2014-08-25T22:49:30Z</cp:lastPrinted>
  <dcterms:created xsi:type="dcterms:W3CDTF">1995-08-18T10:27:02Z</dcterms:created>
  <dcterms:modified xsi:type="dcterms:W3CDTF">2023-09-25T18:29:31Z</dcterms:modified>
  <cp:category>Course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saul@cpsc.ucalgary.ca</vt:lpwstr>
  </property>
  <property fmtid="{D5CDD505-2E9C-101B-9397-08002B2CF9AE}" pid="8" name="HomePage">
    <vt:lpwstr>http://www.cpsc.ucalgary.ca/~saul</vt:lpwstr>
  </property>
  <property fmtid="{D5CDD505-2E9C-101B-9397-08002B2CF9AE}" pid="9" name="Other">
    <vt:lpwstr>Saul Greenberg, _x000d_
Department of Computer Science, _x000d_
University of Calgary,  _x000d_
Calgary, Alberta CANADA_x000d_
T2N 1N4</vt:lpwstr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D:\@www\grouplab\saul\481\topics</vt:lpwstr>
  </property>
</Properties>
</file>