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3"/>
  </p:notesMasterIdLst>
  <p:handoutMasterIdLst>
    <p:handoutMasterId r:id="rId44"/>
  </p:handoutMasterIdLst>
  <p:sldIdLst>
    <p:sldId id="256" r:id="rId2"/>
    <p:sldId id="365" r:id="rId3"/>
    <p:sldId id="278" r:id="rId4"/>
    <p:sldId id="405" r:id="rId5"/>
    <p:sldId id="281" r:id="rId6"/>
    <p:sldId id="282" r:id="rId7"/>
    <p:sldId id="284" r:id="rId8"/>
    <p:sldId id="285" r:id="rId9"/>
    <p:sldId id="286" r:id="rId10"/>
    <p:sldId id="403" r:id="rId11"/>
    <p:sldId id="287" r:id="rId12"/>
    <p:sldId id="356" r:id="rId13"/>
    <p:sldId id="314" r:id="rId14"/>
    <p:sldId id="315" r:id="rId15"/>
    <p:sldId id="316" r:id="rId16"/>
    <p:sldId id="399" r:id="rId17"/>
    <p:sldId id="404" r:id="rId18"/>
    <p:sldId id="317" r:id="rId19"/>
    <p:sldId id="318" r:id="rId20"/>
    <p:sldId id="319" r:id="rId21"/>
    <p:sldId id="406" r:id="rId22"/>
    <p:sldId id="384" r:id="rId23"/>
    <p:sldId id="360" r:id="rId24"/>
    <p:sldId id="323" r:id="rId25"/>
    <p:sldId id="324" r:id="rId26"/>
    <p:sldId id="325" r:id="rId27"/>
    <p:sldId id="326" r:id="rId28"/>
    <p:sldId id="327" r:id="rId29"/>
    <p:sldId id="328" r:id="rId30"/>
    <p:sldId id="329" r:id="rId31"/>
    <p:sldId id="330" r:id="rId32"/>
    <p:sldId id="331" r:id="rId33"/>
    <p:sldId id="332" r:id="rId34"/>
    <p:sldId id="361" r:id="rId35"/>
    <p:sldId id="333" r:id="rId36"/>
    <p:sldId id="385" r:id="rId37"/>
    <p:sldId id="362" r:id="rId38"/>
    <p:sldId id="382" r:id="rId39"/>
    <p:sldId id="338" r:id="rId40"/>
    <p:sldId id="339" r:id="rId41"/>
    <p:sldId id="340" r:id="rId4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mes Tam" initials="JT" lastIdx="1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B2B2B2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966" autoAdjust="0"/>
    <p:restoredTop sz="95984" autoAdjust="0"/>
  </p:normalViewPr>
  <p:slideViewPr>
    <p:cSldViewPr>
      <p:cViewPr varScale="1">
        <p:scale>
          <a:sx n="80" d="100"/>
          <a:sy n="80" d="100"/>
        </p:scale>
        <p:origin x="102" y="5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962"/>
    </p:cViewPr>
  </p:sorterViewPr>
  <p:notesViewPr>
    <p:cSldViewPr>
      <p:cViewPr varScale="1">
        <p:scale>
          <a:sx n="76" d="100"/>
          <a:sy n="76" d="100"/>
        </p:scale>
        <p:origin x="-1746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758107F-1308-47B0-ACE4-9306F0594ED7}" type="datetimeFigureOut">
              <a:rPr lang="en-US"/>
              <a:pPr>
                <a:defRPr/>
              </a:pPr>
              <a:t>9/5/2023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Programming introduction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BBA4337-0008-475B-B466-ABE39987F123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530811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10284C0-2BF6-4F3D-8D1D-3C02ED330262}" type="datetimeFigureOut">
              <a:rPr lang="en-US"/>
              <a:pPr>
                <a:defRPr/>
              </a:pPr>
              <a:t>9/5/2023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466D561-56C6-4079-BC7B-205797F6BF33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784744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59B63E2-B383-4C3B-970E-029E8FB4CA89}" type="slidenum">
              <a:rPr lang="en-US" altLang="en-US" sz="100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</a:t>
            </a:fld>
            <a:endParaRPr lang="en-US" altLang="en-US" sz="1000" dirty="0">
              <a:latin typeface="Times New Roman" panose="02020603050405020304" pitchFamily="18" charset="0"/>
            </a:endParaRPr>
          </a:p>
        </p:txBody>
      </p:sp>
      <p:sp>
        <p:nvSpPr>
          <p:cNvPr id="112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71903107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0563"/>
            <a:ext cx="4552950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4322923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6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159748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610954D-0581-4284-B944-A8DEC812A589}" type="slidenum">
              <a:rPr lang="en-US" altLang="en-US"/>
              <a:pPr eaLnBrk="1" hangingPunct="1"/>
              <a:t>15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8099818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6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159748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610954D-0581-4284-B944-A8DEC812A589}" type="slidenum">
              <a:rPr lang="en-US" altLang="en-US"/>
              <a:pPr eaLnBrk="1" hangingPunct="1"/>
              <a:t>16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4968985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79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167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1FF92F5-BA62-4903-BBFA-72F0FFB264C1}" type="slidenum">
              <a:rPr lang="en-US" altLang="en-US"/>
              <a:pPr eaLnBrk="1" hangingPunct="1">
                <a:spcBef>
                  <a:spcPct val="0"/>
                </a:spcBef>
              </a:pPr>
              <a:t>18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3911272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8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168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F630F61-EA98-4D80-BBF1-066F02AD0BA7}" type="slidenum">
              <a:rPr lang="en-US" altLang="en-US"/>
              <a:pPr eaLnBrk="1" hangingPunct="1">
                <a:spcBef>
                  <a:spcPct val="0"/>
                </a:spcBef>
              </a:pPr>
              <a:t>19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5364777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99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 dirty="0"/>
          </a:p>
        </p:txBody>
      </p:sp>
      <p:sp>
        <p:nvSpPr>
          <p:cNvPr id="162820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41282DB-70F2-4F10-9F34-DD50F58338E4}" type="slidenum">
              <a:rPr lang="en-US" altLang="en-US"/>
              <a:pPr eaLnBrk="1" hangingPunct="1"/>
              <a:t>20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7589886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0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166916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410A0E4-9BB0-43D5-8988-547BF3953857}" type="slidenum">
              <a:rPr lang="en-US" altLang="en-US"/>
              <a:pPr eaLnBrk="1" hangingPunct="1"/>
              <a:t>24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8556966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0563"/>
            <a:ext cx="4552950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195457518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61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168964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A487C69-6DD4-4729-AAA4-85D60B5486AA}" type="slidenum">
              <a:rPr lang="en-US" altLang="en-US"/>
              <a:pPr eaLnBrk="1" hangingPunct="1"/>
              <a:t>26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5721777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71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169988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673594A-AB35-4163-8BD9-CF80B5992466}" type="slidenum">
              <a:rPr lang="en-US" altLang="en-US"/>
              <a:pPr eaLnBrk="1" hangingPunct="1"/>
              <a:t>27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847946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2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123908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94A91D0-CCB1-4154-BDD0-CE0BF3C610FC}" type="slidenum">
              <a:rPr lang="en-US" altLang="en-US"/>
              <a:pPr eaLnBrk="1" hangingPunct="1"/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2402059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0563"/>
            <a:ext cx="4552950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253234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8854967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0563"/>
            <a:ext cx="4552950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6217495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0563"/>
            <a:ext cx="4552950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8387000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22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175108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2717115-ECF0-487B-AA2F-08A648E099BF}" type="slidenum">
              <a:rPr lang="en-US" altLang="en-US"/>
              <a:pPr eaLnBrk="1" hangingPunct="1"/>
              <a:t>32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6039018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32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176132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07AFBF2-D84D-4E8D-B730-0A4A4538090F}" type="slidenum">
              <a:rPr lang="en-US" altLang="en-US"/>
              <a:pPr eaLnBrk="1" hangingPunct="1"/>
              <a:t>33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8170033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 dirty="0"/>
          </a:p>
        </p:txBody>
      </p:sp>
      <p:sp>
        <p:nvSpPr>
          <p:cNvPr id="177156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832CBB5-BC84-4040-8F44-745B16566C9C}" type="slidenum">
              <a:rPr lang="en-US" altLang="en-US"/>
              <a:pPr eaLnBrk="1" hangingPunct="1"/>
              <a:t>35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7557846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66D561-56C6-4079-BC7B-205797F6BF33}" type="slidenum">
              <a:rPr lang="en-US" altLang="en-US" smtClean="0"/>
              <a:pPr/>
              <a:t>36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7002900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66D561-56C6-4079-BC7B-205797F6BF33}" type="slidenum">
              <a:rPr lang="en-US" altLang="en-US" smtClean="0"/>
              <a:pPr/>
              <a:t>38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2581387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0563"/>
            <a:ext cx="4552950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13453467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altLang="en-US" dirty="0"/>
          </a:p>
        </p:txBody>
      </p:sp>
      <p:sp>
        <p:nvSpPr>
          <p:cNvPr id="143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E60A8A9-BA4C-43AE-A01E-42E032D9F115}" type="slidenum">
              <a:rPr lang="en-US" altLang="en-US"/>
              <a:pPr eaLnBrk="1" hangingPunct="1">
                <a:spcBef>
                  <a:spcPct val="0"/>
                </a:spcBef>
              </a:pPr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901226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0563"/>
            <a:ext cx="4552950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61215888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73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184324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1CB9A7E-B69E-46C3-A0BF-925224F54A80}" type="slidenum">
              <a:rPr lang="en-US" altLang="en-US"/>
              <a:pPr eaLnBrk="1" hangingPunct="1"/>
              <a:t>41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773592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0563"/>
            <a:ext cx="4552950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34043354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5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130052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852C284-9753-437F-9C17-63449E24D6A9}" type="slidenum">
              <a:rPr lang="en-US" altLang="en-US"/>
              <a:pPr eaLnBrk="1" hangingPunct="1"/>
              <a:t>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248142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7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131076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923DEE1-EB3D-4016-BA29-B73ACBA99D31}" type="slidenum">
              <a:rPr lang="en-US" altLang="en-US"/>
              <a:pPr eaLnBrk="1" hangingPunct="1"/>
              <a:t>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281874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635104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9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133124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BE49DAB-1BFE-4B57-A5CD-E826CEBB5136}" type="slidenum">
              <a:rPr lang="en-US" altLang="en-US"/>
              <a:pPr eaLnBrk="1" hangingPunct="1"/>
              <a:t>11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694681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4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157700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B6DFA64-4F72-404C-BBF2-7A32B548E4C6}" type="slidenum">
              <a:rPr lang="en-US" altLang="en-US"/>
              <a:pPr eaLnBrk="1" hangingPunct="1"/>
              <a:t>13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251172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B50B958A-3D93-4BEA-A16E-7B82DE81753A}" type="datetimeFigureOut">
              <a:rPr lang="en-US"/>
              <a:pPr>
                <a:defRPr/>
              </a:pPr>
              <a:t>9/5/2023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fld id="{5F6DEFFE-994E-41B2-9567-41904A083633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89424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BF105EBE-EA5C-40AB-8071-63E7BAB56C9B}" type="datetimeFigureOut">
              <a:rPr lang="en-US"/>
              <a:pPr>
                <a:defRPr/>
              </a:pPr>
              <a:t>9/5/2023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fld id="{E8B7EB93-2A27-418F-A795-CC52027EB8A0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77455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327ACEC9-D331-482C-841D-F37DAEC30D26}" type="datetimeFigureOut">
              <a:rPr lang="en-US"/>
              <a:pPr>
                <a:defRPr/>
              </a:pPr>
              <a:t>9/5/2023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fld id="{D2178A8A-72F2-49B9-93E9-5777275DB871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81836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 userDrawn="1"/>
        </p:nvSpPr>
        <p:spPr bwMode="auto">
          <a:xfrm>
            <a:off x="7924800" y="6567488"/>
            <a:ext cx="12192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defRPr/>
            </a:pPr>
            <a:r>
              <a:rPr lang="en-US" sz="1200" dirty="0">
                <a:cs typeface="Arial" charset="0"/>
              </a:rPr>
              <a:t>James Tam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>
            <a:lvl1pPr>
              <a:defRPr sz="32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/>
          <a:lstStyle>
            <a:lvl1pPr>
              <a:defRPr sz="2400" baseline="0">
                <a:solidFill>
                  <a:schemeClr val="tx1"/>
                </a:solidFill>
              </a:defRPr>
            </a:lvl1pPr>
            <a:lvl2pPr>
              <a:defRPr sz="2000" baseline="0">
                <a:solidFill>
                  <a:schemeClr val="tx1"/>
                </a:solidFill>
              </a:defRPr>
            </a:lvl2pPr>
            <a:lvl3pPr>
              <a:defRPr sz="1800" baseline="0">
                <a:solidFill>
                  <a:schemeClr val="tx1"/>
                </a:solidFill>
              </a:defRPr>
            </a:lvl3pPr>
            <a:lvl4pPr>
              <a:defRPr sz="1400" baseline="0">
                <a:solidFill>
                  <a:schemeClr val="tx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701109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B85908C1-8023-4570-A27C-C54C46E654EC}" type="datetimeFigureOut">
              <a:rPr lang="en-US"/>
              <a:pPr>
                <a:defRPr/>
              </a:pPr>
              <a:t>9/5/2023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fld id="{1CDB07EF-AB20-467B-AF79-F997E47B096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03550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03A4E43-D063-42BC-9F86-71A922CCA73D}" type="datetimeFigureOut">
              <a:rPr lang="en-US"/>
              <a:pPr>
                <a:defRPr/>
              </a:pPr>
              <a:t>9/5/2023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fld id="{B1C4766F-983A-4F8E-B829-CCCD841F234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383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6F88B139-9059-44A9-8A73-C231568B8A59}" type="datetimeFigureOut">
              <a:rPr lang="en-US"/>
              <a:pPr>
                <a:defRPr/>
              </a:pPr>
              <a:t>9/5/2023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fld id="{E636036B-EB51-49D3-BA90-A66F643C008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87765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0CFEEF65-2576-4792-BDD6-17619D71BC50}" type="datetimeFigureOut">
              <a:rPr lang="en-US"/>
              <a:pPr>
                <a:defRPr/>
              </a:pPr>
              <a:t>9/5/2023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fld id="{A3E542D9-81B9-48DC-9E0B-42FE4E8265C9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8882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1F3173D-7FA8-4E6A-8575-104EE8D403B9}" type="datetimeFigureOut">
              <a:rPr lang="en-US"/>
              <a:pPr>
                <a:defRPr/>
              </a:pPr>
              <a:t>9/5/2023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fld id="{BA009EC2-7371-4C2E-8805-7448189F67D2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23561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C963BED-4A82-4B8F-AF06-884F98DBD363}" type="datetimeFigureOut">
              <a:rPr lang="en-US"/>
              <a:pPr>
                <a:defRPr/>
              </a:pPr>
              <a:t>9/5/2023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fld id="{54C022DC-45AE-4D6B-A76E-069DE9313CF1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26348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34D9A461-E306-4258-A721-B3FE76539DB4}" type="datetimeFigureOut">
              <a:rPr lang="en-US"/>
              <a:pPr>
                <a:defRPr/>
              </a:pPr>
              <a:t>9/5/2023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fld id="{E2A4CDC0-7670-4434-9ADE-02B0BF67180E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0056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James Tam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9" r:id="rId1"/>
    <p:sldLayoutId id="2147483870" r:id="rId2"/>
    <p:sldLayoutId id="2147483871" r:id="rId3"/>
    <p:sldLayoutId id="2147483872" r:id="rId4"/>
    <p:sldLayoutId id="2147483873" r:id="rId5"/>
    <p:sldLayoutId id="2147483874" r:id="rId6"/>
    <p:sldLayoutId id="2147483875" r:id="rId7"/>
    <p:sldLayoutId id="2147483876" r:id="rId8"/>
    <p:sldLayoutId id="2147483877" r:id="rId9"/>
    <p:sldLayoutId id="2147483878" r:id="rId10"/>
    <p:sldLayoutId id="214748387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2286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5715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indent="-171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971550" indent="-171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python.org/3/library/functions.html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://level1wiki.wikidot.com/syntax-error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reenteapress.com/thinkpython/thinkCSpy/html/app01.html" TargetMode="External"/><Relationship Id="rId5" Type="http://schemas.openxmlformats.org/officeDocument/2006/relationships/hyperlink" Target="http://cscircles.cemc.uwaterloo.ca/1e-errors/" TargetMode="External"/><Relationship Id="rId4" Type="http://schemas.openxmlformats.org/officeDocument/2006/relationships/hyperlink" Target="http://www.cs.bu.edu/courses/cs108/guides/debug.html" TargetMode="Externa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://legacy.python.org/dev/peps/pep-0008/" TargetMode="Externa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381000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en-US" sz="4000" b="1" dirty="0"/>
              <a:t>Getting Started With Python Programming: Part </a:t>
            </a:r>
            <a:r>
              <a:rPr lang="en-US" altLang="en-US" sz="4000" b="1" dirty="0" smtClean="0"/>
              <a:t>III</a:t>
            </a:r>
            <a:endParaRPr lang="en-US" altLang="en-US" sz="4000" b="1" dirty="0"/>
          </a:p>
        </p:txBody>
      </p:sp>
      <p:sp>
        <p:nvSpPr>
          <p:cNvPr id="13316" name="Text Box 9"/>
          <p:cNvSpPr txBox="1">
            <a:spLocks noChangeArrowheads="1"/>
          </p:cNvSpPr>
          <p:nvPr/>
        </p:nvSpPr>
        <p:spPr bwMode="auto">
          <a:xfrm>
            <a:off x="1219200" y="2362200"/>
            <a:ext cx="6769100" cy="298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marL="114300" indent="-1143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180975" indent="-180975" eaLnBrk="1" hangingPunct="1">
              <a:spcBef>
                <a:spcPts val="600"/>
              </a:spcBef>
              <a:buFontTx/>
              <a:buChar char="•"/>
            </a:pPr>
            <a:r>
              <a:rPr lang="en-US" altLang="en-US" sz="2800" dirty="0"/>
              <a:t>Named constants</a:t>
            </a:r>
          </a:p>
          <a:p>
            <a:pPr marL="180975" indent="-180975" eaLnBrk="1" hangingPunct="1">
              <a:spcBef>
                <a:spcPts val="600"/>
              </a:spcBef>
              <a:buFontTx/>
              <a:buChar char="•"/>
            </a:pPr>
            <a:r>
              <a:rPr lang="en-US" altLang="en-US" sz="2800" dirty="0"/>
              <a:t>Documenting programs</a:t>
            </a:r>
          </a:p>
          <a:p>
            <a:pPr marL="180975" indent="-180975" eaLnBrk="1" hangingPunct="1">
              <a:spcBef>
                <a:spcPts val="600"/>
              </a:spcBef>
              <a:buFontTx/>
              <a:buChar char="•"/>
            </a:pPr>
            <a:r>
              <a:rPr lang="en-US" altLang="en-US" sz="2800" dirty="0"/>
              <a:t>Prewritten python functions</a:t>
            </a:r>
          </a:p>
          <a:p>
            <a:pPr marL="180975" indent="-180975" eaLnBrk="1" hangingPunct="1">
              <a:spcBef>
                <a:spcPts val="600"/>
              </a:spcBef>
              <a:buFontTx/>
              <a:buChar char="•"/>
            </a:pPr>
            <a:r>
              <a:rPr lang="en-US" altLang="en-US" sz="2800" dirty="0"/>
              <a:t>Common programming errors</a:t>
            </a:r>
          </a:p>
          <a:p>
            <a:pPr marL="180975" indent="-180975" eaLnBrk="1" hangingPunct="1">
              <a:spcBef>
                <a:spcPts val="600"/>
              </a:spcBef>
              <a:buFontTx/>
              <a:buChar char="•"/>
            </a:pPr>
            <a:r>
              <a:rPr lang="en-US" altLang="en-US" sz="2800" dirty="0"/>
              <a:t>Programming style: layout and formatting of your program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400800" cy="639762"/>
          </a:xfrm>
        </p:spPr>
        <p:txBody>
          <a:bodyPr/>
          <a:lstStyle/>
          <a:p>
            <a:r>
              <a:rPr lang="en-US" dirty="0"/>
              <a:t>Named Constants: A Final Example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Which of the following programs is more self explanatory (“self documenting” code)?</a:t>
            </a:r>
          </a:p>
          <a:p>
            <a:pPr lvl="1"/>
            <a:r>
              <a:rPr lang="en-US" dirty="0"/>
              <a:t>(You will learn how the ‘</a:t>
            </a:r>
            <a:r>
              <a:rPr lang="en-US" dirty="0">
                <a:latin typeface="Consolas" panose="020B0609020204030204" pitchFamily="49" charset="0"/>
              </a:rPr>
              <a:t>IF</a:t>
            </a:r>
            <a:r>
              <a:rPr lang="en-US" dirty="0"/>
              <a:t>’ works in the branching/decisions making lectures).</a:t>
            </a:r>
          </a:p>
          <a:p>
            <a:pPr lvl="1"/>
            <a:r>
              <a:rPr lang="en-US" b="1" dirty="0">
                <a:solidFill>
                  <a:srgbClr val="FF0000"/>
                </a:solidFill>
              </a:rPr>
              <a:t>Example #</a:t>
            </a:r>
            <a:r>
              <a:rPr lang="en-US" b="1" dirty="0" smtClean="0">
                <a:solidFill>
                  <a:srgbClr val="FF0000"/>
                </a:solidFill>
              </a:rPr>
              <a:t>1 (less clear):</a:t>
            </a:r>
            <a:endParaRPr lang="en-US" b="1" dirty="0">
              <a:solidFill>
                <a:srgbClr val="FF0000"/>
              </a:solidFill>
            </a:endParaRPr>
          </a:p>
          <a:p>
            <a:pPr marL="571500" lvl="2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gameStatus = 1</a:t>
            </a:r>
          </a:p>
          <a:p>
            <a:pPr marL="571500" lvl="2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silverLockPosition = 2</a:t>
            </a:r>
          </a:p>
          <a:p>
            <a:pPr marL="571500" lvl="2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goldLockPosition = 0</a:t>
            </a:r>
          </a:p>
          <a:p>
            <a:pPr marL="571500" lvl="2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if ((silverLockPosition == 1) and (goldLockPosition ==  0)):</a:t>
            </a:r>
          </a:p>
          <a:p>
            <a:pPr marL="571500" lvl="2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    gameStatus = 2</a:t>
            </a:r>
          </a:p>
          <a:p>
            <a:pPr lvl="1"/>
            <a:r>
              <a:rPr lang="en-US" b="1" dirty="0">
                <a:solidFill>
                  <a:srgbClr val="00B050"/>
                </a:solidFill>
              </a:rPr>
              <a:t>Approach #</a:t>
            </a:r>
            <a:r>
              <a:rPr lang="en-US" b="1" dirty="0" smtClean="0">
                <a:solidFill>
                  <a:srgbClr val="00B050"/>
                </a:solidFill>
              </a:rPr>
              <a:t>2 (more explicit, better):</a:t>
            </a:r>
            <a:endParaRPr lang="en-US" b="1" dirty="0">
              <a:solidFill>
                <a:srgbClr val="00B050"/>
              </a:solidFill>
            </a:endParaRPr>
          </a:p>
          <a:p>
            <a:pPr marL="571500" lvl="2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WON = 2</a:t>
            </a:r>
          </a:p>
          <a:p>
            <a:pPr marL="571500" lvl="2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LEFT = 0</a:t>
            </a:r>
          </a:p>
          <a:p>
            <a:pPr marL="571500" lvl="2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RIGHT = 1</a:t>
            </a:r>
          </a:p>
          <a:p>
            <a:pPr marL="571500" lvl="2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CENTER = 2</a:t>
            </a:r>
          </a:p>
          <a:p>
            <a:pPr marL="571500" lvl="2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If ((silverLockPosition == RIGHT) and (goldLockPosition ==  LEFT)):</a:t>
            </a:r>
          </a:p>
          <a:p>
            <a:pPr marL="571500" lvl="2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    gameStatus = WON</a:t>
            </a:r>
          </a:p>
          <a:p>
            <a:pPr lvl="2"/>
            <a:endParaRPr lang="en-US" sz="1600" dirty="0">
              <a:latin typeface="Consolas" panose="020B0609020204030204" pitchFamily="49" charset="0"/>
            </a:endParaRPr>
          </a:p>
          <a:p>
            <a:pPr lvl="2"/>
            <a:endParaRPr lang="en-US" sz="1600" dirty="0">
              <a:latin typeface="Consolas" panose="020B0609020204030204" pitchFamily="49" charset="0"/>
            </a:endParaRPr>
          </a:p>
          <a:p>
            <a:pPr lvl="2"/>
            <a:endParaRPr lang="en-CA" b="1" dirty="0"/>
          </a:p>
        </p:txBody>
      </p:sp>
      <p:sp>
        <p:nvSpPr>
          <p:cNvPr id="4" name="Rectangle 3"/>
          <p:cNvSpPr/>
          <p:nvPr/>
        </p:nvSpPr>
        <p:spPr>
          <a:xfrm>
            <a:off x="6929284" y="0"/>
            <a:ext cx="2209800" cy="1295400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Correct/incorrect use of named constants can affect your assignment grade</a:t>
            </a:r>
            <a:endParaRPr lang="en-CA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0338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itle 1"/>
          <p:cNvSpPr>
            <a:spLocks noGrp="1"/>
          </p:cNvSpPr>
          <p:nvPr>
            <p:ph type="title"/>
          </p:nvPr>
        </p:nvSpPr>
        <p:spPr>
          <a:xfrm>
            <a:off x="457200" y="260350"/>
            <a:ext cx="8229600" cy="730250"/>
          </a:xfrm>
        </p:spPr>
        <p:txBody>
          <a:bodyPr/>
          <a:lstStyle/>
          <a:p>
            <a:pPr eaLnBrk="1" hangingPunct="1"/>
            <a:r>
              <a:rPr lang="en-US" altLang="en-US" dirty="0"/>
              <a:t>Extra Practice</a:t>
            </a:r>
          </a:p>
        </p:txBody>
      </p:sp>
      <p:sp>
        <p:nvSpPr>
          <p:cNvPr id="634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tabLst>
                <a:tab pos="1254125" algn="l"/>
              </a:tabLst>
            </a:pPr>
            <a:r>
              <a:rPr lang="en-US" altLang="en-US" dirty="0"/>
              <a:t>Provide a formula where it would be appropriate to use named constants (should be easy).</a:t>
            </a:r>
          </a:p>
          <a:p>
            <a:pPr eaLnBrk="1" hangingPunct="1">
              <a:tabLst>
                <a:tab pos="1254125" algn="l"/>
              </a:tabLst>
            </a:pPr>
            <a:r>
              <a:rPr lang="en-US" altLang="en-US" dirty="0"/>
              <a:t>Provide a formula where unnamed constants (i.e., named constant used instead of named constants) may be acceptable (may be trickier).</a:t>
            </a:r>
          </a:p>
          <a:p>
            <a:pPr eaLnBrk="1" hangingPunct="1">
              <a:tabLst>
                <a:tab pos="1254125" algn="l"/>
              </a:tabLst>
            </a:pPr>
            <a:r>
              <a:rPr lang="en-US" altLang="en-US" dirty="0"/>
              <a:t>Search for formulas in science or engineering sites online if you can’t think of any formulas.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Section Summary: Named Constants</a:t>
            </a:r>
          </a:p>
        </p:txBody>
      </p:sp>
      <p:sp>
        <p:nvSpPr>
          <p:cNvPr id="645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What is a named constant</a:t>
            </a:r>
          </a:p>
          <a:p>
            <a:pPr lvl="1" eaLnBrk="1" hangingPunct="1"/>
            <a:r>
              <a:rPr lang="en-US" altLang="en-US" dirty="0"/>
              <a:t>How does it differ from a variable</a:t>
            </a:r>
          </a:p>
          <a:p>
            <a:pPr lvl="1" eaLnBrk="1" hangingPunct="1"/>
            <a:r>
              <a:rPr lang="en-US" altLang="en-US" dirty="0"/>
              <a:t>How does it differ from an unnamed constant</a:t>
            </a:r>
          </a:p>
          <a:p>
            <a:pPr lvl="1" eaLnBrk="1" hangingPunct="1"/>
            <a:r>
              <a:rPr lang="en-US" altLang="en-US" dirty="0"/>
              <a:t>What are some reasons for using named constants</a:t>
            </a:r>
          </a:p>
          <a:p>
            <a:pPr eaLnBrk="1" hangingPunct="1"/>
            <a:r>
              <a:rPr lang="en-US" altLang="en-US" dirty="0"/>
              <a:t>Naming conventions for named constants</a:t>
            </a:r>
          </a:p>
          <a:p>
            <a:pPr eaLnBrk="1" hangingPunct="1"/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350"/>
            <a:ext cx="8229600" cy="730250"/>
          </a:xfrm>
        </p:spPr>
        <p:txBody>
          <a:bodyPr/>
          <a:lstStyle/>
          <a:p>
            <a:pPr eaLnBrk="1" hangingPunct="1"/>
            <a:r>
              <a:rPr lang="en-US" altLang="en-US" dirty="0"/>
              <a:t>Program Documentation</a:t>
            </a:r>
          </a:p>
        </p:txBody>
      </p:sp>
      <p:sp>
        <p:nvSpPr>
          <p:cNvPr id="3420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tabLst>
                <a:tab pos="1254125" algn="l"/>
              </a:tabLst>
            </a:pPr>
            <a:r>
              <a:rPr lang="en-US" altLang="en-US" i="1" dirty="0"/>
              <a:t>Program documentation</a:t>
            </a:r>
            <a:r>
              <a:rPr lang="en-US" altLang="en-US" dirty="0"/>
              <a:t>: Used to provide information about a computer program to </a:t>
            </a:r>
            <a:r>
              <a:rPr lang="en-US" altLang="en-US" b="1" dirty="0"/>
              <a:t>another programmer </a:t>
            </a:r>
            <a:r>
              <a:rPr lang="en-US" altLang="en-US" dirty="0"/>
              <a:t>(writes or modifies the program).</a:t>
            </a:r>
          </a:p>
          <a:p>
            <a:pPr eaLnBrk="1" hangingPunct="1">
              <a:tabLst>
                <a:tab pos="1254125" algn="l"/>
              </a:tabLst>
            </a:pPr>
            <a:r>
              <a:rPr lang="en-US" altLang="en-US" dirty="0"/>
              <a:t>This is different from a </a:t>
            </a:r>
            <a:r>
              <a:rPr lang="en-US" altLang="en-US" i="1" dirty="0"/>
              <a:t>user manual </a:t>
            </a:r>
            <a:r>
              <a:rPr lang="en-US" altLang="en-US" dirty="0"/>
              <a:t>which is written for people who will </a:t>
            </a:r>
            <a:r>
              <a:rPr lang="en-US" altLang="en-US" b="1" dirty="0"/>
              <a:t>use the program</a:t>
            </a:r>
            <a:r>
              <a:rPr lang="en-US" altLang="en-US" dirty="0"/>
              <a:t>.</a:t>
            </a:r>
          </a:p>
          <a:p>
            <a:pPr eaLnBrk="1" hangingPunct="1">
              <a:spcBef>
                <a:spcPct val="50000"/>
              </a:spcBef>
              <a:tabLst>
                <a:tab pos="1254125" algn="l"/>
              </a:tabLst>
            </a:pPr>
            <a:r>
              <a:rPr lang="en-US" altLang="en-US" dirty="0"/>
              <a:t>Documentation is written inside the same file as the computer program (when you see the computer program you can see the documentation).</a:t>
            </a:r>
          </a:p>
          <a:p>
            <a:pPr eaLnBrk="1" hangingPunct="1">
              <a:spcBef>
                <a:spcPct val="50000"/>
              </a:spcBef>
              <a:tabLst>
                <a:tab pos="1254125" algn="l"/>
              </a:tabLst>
            </a:pPr>
            <a:r>
              <a:rPr lang="en-US" altLang="en-US" dirty="0"/>
              <a:t>The purpose is to help other programmers understand the program: what the different parts of the program do, what are some of it’s limitations etc.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2019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350"/>
            <a:ext cx="8229600" cy="730250"/>
          </a:xfrm>
        </p:spPr>
        <p:txBody>
          <a:bodyPr/>
          <a:lstStyle/>
          <a:p>
            <a:pPr eaLnBrk="1" hangingPunct="1"/>
            <a:r>
              <a:rPr lang="en-US" altLang="en-US" dirty="0"/>
              <a:t>Program Documentation (2)</a:t>
            </a:r>
          </a:p>
        </p:txBody>
      </p:sp>
      <p:sp>
        <p:nvSpPr>
          <p:cNvPr id="3430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ct val="10000"/>
              </a:spcBef>
              <a:tabLst>
                <a:tab pos="1254125" algn="l"/>
              </a:tabLst>
            </a:pPr>
            <a:r>
              <a:rPr lang="en-CA" altLang="en-US" dirty="0"/>
              <a:t>Doesn’t contain instructions for the computer to execute.</a:t>
            </a:r>
          </a:p>
          <a:p>
            <a:pPr eaLnBrk="1" hangingPunct="1">
              <a:spcBef>
                <a:spcPct val="10000"/>
              </a:spcBef>
              <a:tabLst>
                <a:tab pos="1254125" algn="l"/>
              </a:tabLst>
            </a:pPr>
            <a:r>
              <a:rPr lang="en-CA" altLang="en-US" dirty="0"/>
              <a:t>Not translated into machine language.</a:t>
            </a:r>
          </a:p>
          <a:p>
            <a:pPr eaLnBrk="1" hangingPunct="1">
              <a:spcBef>
                <a:spcPct val="10000"/>
              </a:spcBef>
              <a:tabLst>
                <a:tab pos="1254125" algn="l"/>
              </a:tabLst>
            </a:pPr>
            <a:r>
              <a:rPr lang="en-CA" altLang="en-US" dirty="0"/>
              <a:t>Consists of information for the reader of the program:</a:t>
            </a:r>
          </a:p>
          <a:p>
            <a:pPr lvl="1" eaLnBrk="1" hangingPunct="1">
              <a:tabLst>
                <a:tab pos="1254125" algn="l"/>
              </a:tabLst>
            </a:pPr>
            <a:r>
              <a:rPr lang="en-US" altLang="en-US" b="1" dirty="0" smtClean="0"/>
              <a:t>The author</a:t>
            </a:r>
            <a:r>
              <a:rPr lang="en-US" altLang="en-US" dirty="0" smtClean="0"/>
              <a:t> of the program (or for a particular part of a program).</a:t>
            </a:r>
            <a:endParaRPr lang="en-CA" altLang="en-US" b="1" dirty="0" smtClean="0"/>
          </a:p>
          <a:p>
            <a:pPr lvl="1" eaLnBrk="1" hangingPunct="1">
              <a:tabLst>
                <a:tab pos="1254125" algn="l"/>
              </a:tabLst>
            </a:pPr>
            <a:r>
              <a:rPr lang="en-CA" altLang="en-US" b="1" dirty="0" smtClean="0"/>
              <a:t>What </a:t>
            </a:r>
            <a:r>
              <a:rPr lang="en-CA" altLang="en-US" b="1" dirty="0"/>
              <a:t>does</a:t>
            </a:r>
            <a:r>
              <a:rPr lang="en-CA" altLang="en-US" dirty="0"/>
              <a:t> the program as a while do e.g., calculate taxes.</a:t>
            </a:r>
          </a:p>
          <a:p>
            <a:pPr lvl="1" eaLnBrk="1" hangingPunct="1">
              <a:tabLst>
                <a:tab pos="1254125" algn="l"/>
              </a:tabLst>
            </a:pPr>
            <a:r>
              <a:rPr lang="en-CA" altLang="en-US" dirty="0"/>
              <a:t>What are the </a:t>
            </a:r>
            <a:r>
              <a:rPr lang="en-CA" altLang="en-US" b="1" dirty="0"/>
              <a:t>specific features</a:t>
            </a:r>
            <a:r>
              <a:rPr lang="en-CA" altLang="en-US" dirty="0"/>
              <a:t> of the program e.g., it calculates personal or small business tax.</a:t>
            </a:r>
          </a:p>
          <a:p>
            <a:pPr lvl="1" eaLnBrk="1" hangingPunct="1">
              <a:tabLst>
                <a:tab pos="1254125" algn="l"/>
              </a:tabLst>
            </a:pPr>
            <a:r>
              <a:rPr lang="en-CA" altLang="en-US" dirty="0"/>
              <a:t>What are it’s </a:t>
            </a:r>
            <a:r>
              <a:rPr lang="en-CA" altLang="en-US" b="1" dirty="0"/>
              <a:t>limitations </a:t>
            </a:r>
            <a:r>
              <a:rPr lang="en-CA" altLang="en-US" dirty="0"/>
              <a:t>e.g., it only follows Canadian tax laws and cannot be used in the US. In Canada it doesn’t calculate taxes for organizations with yearly gross earnings over $1 billion.</a:t>
            </a:r>
          </a:p>
          <a:p>
            <a:pPr lvl="1" eaLnBrk="1" hangingPunct="1">
              <a:tabLst>
                <a:tab pos="1254125" algn="l"/>
              </a:tabLst>
            </a:pPr>
            <a:r>
              <a:rPr lang="en-CA" altLang="en-US" dirty="0"/>
              <a:t>What is the </a:t>
            </a:r>
            <a:r>
              <a:rPr lang="en-CA" altLang="en-US" b="1" dirty="0"/>
              <a:t>version </a:t>
            </a:r>
            <a:r>
              <a:rPr lang="en-CA" altLang="en-US" dirty="0"/>
              <a:t>of the program.</a:t>
            </a:r>
          </a:p>
          <a:p>
            <a:pPr lvl="2" eaLnBrk="1" hangingPunct="1">
              <a:tabLst>
                <a:tab pos="1254125" algn="l"/>
              </a:tabLst>
            </a:pPr>
            <a:r>
              <a:rPr lang="en-CA" altLang="en-US" sz="2000" dirty="0"/>
              <a:t>If you don’t use numbers for the different versions of your program then simply use dates (tie versions with program features – more on this in a moment “Program versioning and backups”).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3043" grpId="0" build="p" bldLvl="3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350"/>
            <a:ext cx="8229600" cy="730250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rgbClr val="FF0000"/>
                </a:solidFill>
              </a:rPr>
              <a:t>Program Documentation </a:t>
            </a:r>
            <a:r>
              <a:rPr lang="en-US" altLang="en-US" dirty="0"/>
              <a:t>(3)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143000"/>
            <a:ext cx="8686800" cy="54102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tabLst>
                <a:tab pos="1254125" algn="l"/>
              </a:tabLst>
              <a:defRPr/>
            </a:pPr>
            <a:r>
              <a:rPr lang="en-US" b="1" dirty="0"/>
              <a:t>Format (single line documentation):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tabLst>
                <a:tab pos="1254125" algn="l"/>
              </a:tabLst>
              <a:defRPr/>
            </a:pPr>
            <a:r>
              <a:rPr lang="en-US" sz="1800" i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 # </a:t>
            </a:r>
            <a:r>
              <a:rPr lang="en-US" sz="18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&lt;</a:t>
            </a:r>
            <a:r>
              <a:rPr lang="en-US" sz="1800" i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Documentation</a:t>
            </a:r>
            <a:r>
              <a:rPr lang="en-US" sz="18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&gt;</a:t>
            </a:r>
            <a:r>
              <a:rPr lang="en-US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</a:t>
            </a:r>
          </a:p>
          <a:p>
            <a:pPr lvl="1" eaLnBrk="1" fontAlgn="auto" hangingPunct="1">
              <a:spcAft>
                <a:spcPts val="0"/>
              </a:spcAft>
              <a:buFont typeface="Times New Roman" pitchFamily="18" charset="0"/>
              <a:buNone/>
              <a:tabLst>
                <a:tab pos="1254125" algn="l"/>
              </a:tabLst>
              <a:defRPr/>
            </a:pPr>
            <a:endParaRPr lang="en-US" sz="2400" dirty="0"/>
          </a:p>
          <a:p>
            <a:pPr eaLnBrk="1" fontAlgn="auto" hangingPunct="1">
              <a:spcAft>
                <a:spcPts val="0"/>
              </a:spcAft>
              <a:tabLst>
                <a:tab pos="1254125" algn="l"/>
              </a:tabLst>
              <a:defRPr/>
            </a:pPr>
            <a:endParaRPr lang="en-US" b="1" dirty="0"/>
          </a:p>
          <a:p>
            <a:pPr eaLnBrk="1" fontAlgn="auto" hangingPunct="1">
              <a:spcAft>
                <a:spcPts val="0"/>
              </a:spcAft>
              <a:tabLst>
                <a:tab pos="1254125" algn="l"/>
              </a:tabLst>
              <a:defRPr/>
            </a:pPr>
            <a:endParaRPr lang="en-US" b="1" dirty="0"/>
          </a:p>
          <a:p>
            <a:pPr eaLnBrk="1" fontAlgn="auto" hangingPunct="1">
              <a:spcAft>
                <a:spcPts val="0"/>
              </a:spcAft>
              <a:tabLst>
                <a:tab pos="1254125" algn="l"/>
              </a:tabLst>
              <a:defRPr/>
            </a:pPr>
            <a:r>
              <a:rPr lang="en-US" b="1" dirty="0"/>
              <a:t>Examples:</a:t>
            </a:r>
          </a:p>
          <a:p>
            <a:pPr lvl="2" indent="-509588" eaLnBrk="1" fontAlgn="auto" hangingPunct="1">
              <a:spcAft>
                <a:spcPts val="0"/>
              </a:spcAft>
              <a:buFontTx/>
              <a:buNone/>
              <a:tabLst>
                <a:tab pos="1254125" algn="l"/>
              </a:tabLst>
              <a:defRPr/>
            </a:pPr>
            <a:r>
              <a:rPr lang="en-CA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# Tax-It v1.0: This program will electronically calculate </a:t>
            </a:r>
          </a:p>
          <a:p>
            <a:pPr lvl="2" indent="-509588" eaLnBrk="1" fontAlgn="auto" hangingPunct="1">
              <a:spcAft>
                <a:spcPts val="0"/>
              </a:spcAft>
              <a:buFontTx/>
              <a:buNone/>
              <a:tabLst>
                <a:tab pos="1254125" algn="l"/>
              </a:tabLst>
              <a:defRPr/>
            </a:pPr>
            <a:r>
              <a:rPr lang="en-CA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# your tax return. This program will only allow you to complete</a:t>
            </a:r>
          </a:p>
          <a:p>
            <a:pPr lvl="2" indent="-509588" eaLnBrk="1" fontAlgn="auto" hangingPunct="1">
              <a:spcAft>
                <a:spcPts val="0"/>
              </a:spcAft>
              <a:buFontTx/>
              <a:buNone/>
              <a:tabLst>
                <a:tab pos="1254125" algn="l"/>
              </a:tabLst>
              <a:defRPr/>
            </a:pPr>
            <a:r>
              <a:rPr lang="en-CA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# a Canadian tax return.</a:t>
            </a:r>
            <a:endParaRPr lang="en-US" dirty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83972" name="AutoShape 5"/>
          <p:cNvSpPr>
            <a:spLocks/>
          </p:cNvSpPr>
          <p:nvPr/>
        </p:nvSpPr>
        <p:spPr bwMode="auto">
          <a:xfrm rot="5400000">
            <a:off x="1663700" y="1257300"/>
            <a:ext cx="330200" cy="1828800"/>
          </a:xfrm>
          <a:prstGeom prst="rightBrace">
            <a:avLst>
              <a:gd name="adj1" fmla="val 46154"/>
              <a:gd name="adj2" fmla="val 50000"/>
            </a:avLst>
          </a:prstGeom>
          <a:noFill/>
          <a:ln w="25400">
            <a:solidFill>
              <a:srgbClr val="FF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3600" tIns="46800" rIns="93600" bIns="46800" anchor="ctr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1800" dirty="0"/>
          </a:p>
        </p:txBody>
      </p:sp>
      <p:sp>
        <p:nvSpPr>
          <p:cNvPr id="83973" name="Text Box 6"/>
          <p:cNvSpPr txBox="1">
            <a:spLocks noChangeArrowheads="1"/>
          </p:cNvSpPr>
          <p:nvPr/>
        </p:nvSpPr>
        <p:spPr bwMode="auto">
          <a:xfrm>
            <a:off x="533400" y="2260600"/>
            <a:ext cx="3886200" cy="833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3600" tIns="46800" rIns="93600" bIns="46800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600" b="1" dirty="0">
                <a:solidFill>
                  <a:srgbClr val="FF0000"/>
                </a:solidFill>
                <a:latin typeface="Arial" panose="020B0604020202020204" pitchFamily="34" charset="0"/>
              </a:rPr>
              <a:t>The number sign ‘#” flags the translator that the remainder of the line is documentation.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350"/>
            <a:ext cx="8229600" cy="730250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rgbClr val="FF0000"/>
                </a:solidFill>
              </a:rPr>
              <a:t>Program Documentation </a:t>
            </a:r>
            <a:r>
              <a:rPr lang="en-US" altLang="en-US" dirty="0"/>
              <a:t>(4)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143000"/>
            <a:ext cx="8686800" cy="54102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tabLst>
                <a:tab pos="1254125" algn="l"/>
              </a:tabLst>
              <a:defRPr/>
            </a:pPr>
            <a:r>
              <a:rPr lang="en-US" b="1" dirty="0"/>
              <a:t>Format (multiline documentation):</a:t>
            </a:r>
          </a:p>
          <a:p>
            <a:pPr marL="0" indent="0" eaLnBrk="1" fontAlgn="auto" hangingPunct="1">
              <a:spcAft>
                <a:spcPts val="0"/>
              </a:spcAft>
              <a:buNone/>
              <a:tabLst>
                <a:tab pos="1254125" algn="l"/>
              </a:tabLst>
              <a:defRPr/>
            </a:pPr>
            <a:r>
              <a:rPr lang="en-US" sz="18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 """ &lt;</a:t>
            </a:r>
            <a:r>
              <a:rPr lang="en-US" sz="1800" i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Start of documentation</a:t>
            </a:r>
            <a:r>
              <a:rPr lang="en-US" sz="18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&gt;</a:t>
            </a:r>
            <a:r>
              <a:rPr lang="en-US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</a:t>
            </a:r>
          </a:p>
          <a:p>
            <a:pPr marL="342900" lvl="1" indent="0" eaLnBrk="1" fontAlgn="auto" hangingPunct="1">
              <a:spcAft>
                <a:spcPts val="0"/>
              </a:spcAft>
              <a:buNone/>
              <a:tabLst>
                <a:tab pos="1254125" algn="l"/>
              </a:tabLst>
              <a:defRPr/>
            </a:pPr>
            <a:r>
              <a:rPr lang="en-US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...</a:t>
            </a:r>
          </a:p>
          <a:p>
            <a:pPr lvl="1" eaLnBrk="1" fontAlgn="auto" hangingPunct="1">
              <a:spcAft>
                <a:spcPts val="0"/>
              </a:spcAft>
              <a:buFont typeface="Times New Roman" pitchFamily="18" charset="0"/>
              <a:buNone/>
              <a:tabLst>
                <a:tab pos="1254125" algn="l"/>
              </a:tabLst>
              <a:defRPr/>
            </a:pPr>
            <a:r>
              <a:rPr lang="en-US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&lt;</a:t>
            </a:r>
            <a:r>
              <a:rPr lang="en-US" i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End of documentation</a:t>
            </a:r>
            <a:r>
              <a:rPr lang="en-US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&gt;</a:t>
            </a:r>
            <a:r>
              <a:rPr lang="en-US" i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"""</a:t>
            </a:r>
            <a:endParaRPr lang="en-US" dirty="0">
              <a:solidFill>
                <a:srgbClr val="FF0000"/>
              </a:solidFill>
            </a:endParaRPr>
          </a:p>
          <a:p>
            <a:pPr eaLnBrk="1" fontAlgn="auto" hangingPunct="1">
              <a:spcAft>
                <a:spcPts val="0"/>
              </a:spcAft>
              <a:tabLst>
                <a:tab pos="1254125" algn="l"/>
              </a:tabLst>
              <a:defRPr/>
            </a:pPr>
            <a:endParaRPr lang="en-US" b="1" dirty="0"/>
          </a:p>
          <a:p>
            <a:pPr eaLnBrk="1" fontAlgn="auto" hangingPunct="1">
              <a:spcAft>
                <a:spcPts val="0"/>
              </a:spcAft>
              <a:tabLst>
                <a:tab pos="1254125" algn="l"/>
              </a:tabLst>
              <a:defRPr/>
            </a:pPr>
            <a:endParaRPr lang="en-US" b="1" dirty="0"/>
          </a:p>
          <a:p>
            <a:pPr eaLnBrk="1" fontAlgn="auto" hangingPunct="1">
              <a:spcAft>
                <a:spcPts val="0"/>
              </a:spcAft>
              <a:tabLst>
                <a:tab pos="1254125" algn="l"/>
              </a:tabLst>
              <a:defRPr/>
            </a:pPr>
            <a:r>
              <a:rPr lang="en-US" b="1" dirty="0"/>
              <a:t>Examples:</a:t>
            </a:r>
          </a:p>
          <a:p>
            <a:pPr lvl="2" indent="-509588" eaLnBrk="1" fontAlgn="auto" hangingPunct="1">
              <a:spcAft>
                <a:spcPts val="0"/>
              </a:spcAft>
              <a:buFontTx/>
              <a:buNone/>
              <a:tabLst>
                <a:tab pos="1254125" algn="l"/>
              </a:tabLst>
              <a:defRPr/>
            </a:pPr>
            <a:r>
              <a:rPr lang="en-US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""" </a:t>
            </a:r>
          </a:p>
          <a:p>
            <a:pPr lvl="2" indent="-509588" eaLnBrk="1" fontAlgn="auto" hangingPunct="1">
              <a:spcAft>
                <a:spcPts val="0"/>
              </a:spcAft>
              <a:buFontTx/>
              <a:buNone/>
              <a:tabLst>
                <a:tab pos="1254125" algn="l"/>
              </a:tabLst>
              <a:defRPr/>
            </a:pPr>
            <a:r>
              <a:rPr lang="en-CA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Tax-It v1.0: This program will electronically calculate </a:t>
            </a:r>
          </a:p>
          <a:p>
            <a:pPr lvl="2" indent="-509588" eaLnBrk="1" fontAlgn="auto" hangingPunct="1">
              <a:spcAft>
                <a:spcPts val="0"/>
              </a:spcAft>
              <a:buFontTx/>
              <a:buNone/>
              <a:tabLst>
                <a:tab pos="1254125" algn="l"/>
              </a:tabLst>
              <a:defRPr/>
            </a:pPr>
            <a:r>
              <a:rPr lang="en-CA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# your tax return. This program will only allow you to complete</a:t>
            </a:r>
          </a:p>
          <a:p>
            <a:pPr lvl="2" indent="-509588" eaLnBrk="1" fontAlgn="auto" hangingPunct="1">
              <a:spcAft>
                <a:spcPts val="0"/>
              </a:spcAft>
              <a:buFontTx/>
              <a:buNone/>
              <a:tabLst>
                <a:tab pos="1254125" algn="l"/>
              </a:tabLst>
              <a:defRPr/>
            </a:pPr>
            <a:r>
              <a:rPr lang="en-CA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# a Canadian tax return. </a:t>
            </a:r>
          </a:p>
          <a:p>
            <a:pPr lvl="2" indent="-509588" eaLnBrk="1" fontAlgn="auto" hangingPunct="1">
              <a:spcAft>
                <a:spcPts val="0"/>
              </a:spcAft>
              <a:buFontTx/>
              <a:buNone/>
              <a:tabLst>
                <a:tab pos="1254125" algn="l"/>
              </a:tabLst>
              <a:defRPr/>
            </a:pPr>
            <a:r>
              <a:rPr lang="en-US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""" </a:t>
            </a:r>
          </a:p>
        </p:txBody>
      </p:sp>
    </p:spTree>
    <p:extLst>
      <p:ext uri="{BB962C8B-B14F-4D97-AF65-F5344CB8AC3E}">
        <p14:creationId xmlns:p14="http://schemas.microsoft.com/office/powerpoint/2010/main" val="4262669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Documentation Requirements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Information about you: author contact information (full name, student identification number, tutorial number that you are registered in).</a:t>
            </a:r>
          </a:p>
          <a:p>
            <a:r>
              <a:rPr lang="en-US" dirty="0"/>
              <a:t>Other information to document:</a:t>
            </a:r>
          </a:p>
          <a:p>
            <a:pPr lvl="1"/>
            <a:r>
              <a:rPr lang="en-US" dirty="0"/>
              <a:t>Program version</a:t>
            </a:r>
          </a:p>
          <a:p>
            <a:pPr lvl="2"/>
            <a:r>
              <a:rPr lang="en-US" dirty="0"/>
              <a:t>List of features in the assignment description that your program implemented for each version (paraphrase or even copy-pasting of requirements is acceptable).</a:t>
            </a:r>
          </a:p>
          <a:p>
            <a:pPr lvl="1"/>
            <a:r>
              <a:rPr lang="en-US" dirty="0"/>
              <a:t>Any weaknesses or limitation of your program (e.g. 1: program crashes if a non-numeric value is entered when a number is expected, e.g. 2: program cannot calculate a quotient if the user enters denominator of zero).</a:t>
            </a:r>
          </a:p>
          <a:p>
            <a:pPr lvl="1"/>
            <a:r>
              <a:rPr lang="en-US" dirty="0"/>
              <a:t>See the requirements of the specific assignment for </a:t>
            </a:r>
            <a:r>
              <a:rPr lang="en-US" dirty="0" smtClean="0"/>
              <a:t>any additional </a:t>
            </a:r>
            <a:r>
              <a:rPr lang="en-US" dirty="0"/>
              <a:t>details.</a:t>
            </a:r>
          </a:p>
          <a:p>
            <a:pPr marL="342900" lvl="1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69492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itle 1"/>
          <p:cNvSpPr>
            <a:spLocks noGrp="1"/>
          </p:cNvSpPr>
          <p:nvPr>
            <p:ph type="title"/>
          </p:nvPr>
        </p:nvSpPr>
        <p:spPr>
          <a:xfrm>
            <a:off x="457200" y="260350"/>
            <a:ext cx="8229600" cy="730250"/>
          </a:xfrm>
        </p:spPr>
        <p:txBody>
          <a:bodyPr/>
          <a:lstStyle/>
          <a:p>
            <a:pPr eaLnBrk="1" hangingPunct="1"/>
            <a:r>
              <a:rPr lang="en-US" altLang="en-US" dirty="0"/>
              <a:t>Program Versioning And Back Ups</a:t>
            </a:r>
          </a:p>
        </p:txBody>
      </p:sp>
      <p:sp>
        <p:nvSpPr>
          <p:cNvPr id="849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tabLst>
                <a:tab pos="1254125" algn="l"/>
              </a:tabLst>
            </a:pPr>
            <a:r>
              <a:rPr lang="en-US" altLang="en-US" dirty="0"/>
              <a:t>As significant program features have been completed (tested and the errors removed/debugged) a new version should be saved in a separate file.</a:t>
            </a:r>
          </a:p>
        </p:txBody>
      </p:sp>
      <p:grpSp>
        <p:nvGrpSpPr>
          <p:cNvPr id="57361" name="Group 17"/>
          <p:cNvGrpSpPr>
            <a:grpSpLocks/>
          </p:cNvGrpSpPr>
          <p:nvPr/>
        </p:nvGrpSpPr>
        <p:grpSpPr bwMode="auto">
          <a:xfrm>
            <a:off x="4648200" y="4876800"/>
            <a:ext cx="2733675" cy="1925638"/>
            <a:chOff x="2838" y="3107"/>
            <a:chExt cx="1722" cy="1213"/>
          </a:xfrm>
        </p:grpSpPr>
        <p:sp>
          <p:nvSpPr>
            <p:cNvPr id="85003" name="TextBox 8"/>
            <p:cNvSpPr txBox="1">
              <a:spLocks noChangeArrowheads="1"/>
            </p:cNvSpPr>
            <p:nvPr/>
          </p:nvSpPr>
          <p:spPr bwMode="auto">
            <a:xfrm>
              <a:off x="2838" y="3340"/>
              <a:ext cx="1722" cy="9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dirty="0">
                  <a:latin typeface="Consolas" panose="020B0609020204030204" pitchFamily="49" charset="0"/>
                  <a:cs typeface="Consolas" panose="020B0609020204030204" pitchFamily="49" charset="0"/>
                </a:rPr>
                <a:t># Version: Sept 20, 2012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dirty="0">
                  <a:latin typeface="Consolas" panose="020B0609020204030204" pitchFamily="49" charset="0"/>
                  <a:cs typeface="Consolas" panose="020B0609020204030204" pitchFamily="49" charset="0"/>
                </a:rPr>
                <a:t># Program features: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# (1) Load game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# (2) Show game world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 dirty="0"/>
            </a:p>
          </p:txBody>
        </p:sp>
        <p:sp>
          <p:nvSpPr>
            <p:cNvPr id="85004" name="TextBox 9"/>
            <p:cNvSpPr txBox="1">
              <a:spLocks noChangeArrowheads="1"/>
            </p:cNvSpPr>
            <p:nvPr/>
          </p:nvSpPr>
          <p:spPr bwMode="auto">
            <a:xfrm>
              <a:off x="2838" y="3107"/>
              <a:ext cx="100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Game.Sept20</a:t>
              </a:r>
            </a:p>
          </p:txBody>
        </p:sp>
      </p:grpSp>
      <p:grpSp>
        <p:nvGrpSpPr>
          <p:cNvPr id="57360" name="Group 16"/>
          <p:cNvGrpSpPr>
            <a:grpSpLocks/>
          </p:cNvGrpSpPr>
          <p:nvPr/>
        </p:nvGrpSpPr>
        <p:grpSpPr bwMode="auto">
          <a:xfrm>
            <a:off x="142875" y="4745038"/>
            <a:ext cx="2514600" cy="2057400"/>
            <a:chOff x="0" y="3024"/>
            <a:chExt cx="1584" cy="1296"/>
          </a:xfrm>
        </p:grpSpPr>
        <p:sp>
          <p:nvSpPr>
            <p:cNvPr id="85001" name="TextBox 12"/>
            <p:cNvSpPr txBox="1">
              <a:spLocks noChangeArrowheads="1"/>
            </p:cNvSpPr>
            <p:nvPr/>
          </p:nvSpPr>
          <p:spPr bwMode="auto">
            <a:xfrm>
              <a:off x="0" y="3257"/>
              <a:ext cx="1584" cy="106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dirty="0">
                  <a:latin typeface="Consolas" panose="020B0609020204030204" pitchFamily="49" charset="0"/>
                  <a:cs typeface="Consolas" panose="020B0609020204030204" pitchFamily="49" charset="0"/>
                </a:rPr>
                <a:t># Version: Sept 20, 2012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dirty="0">
                  <a:latin typeface="Consolas" panose="020B0609020204030204" pitchFamily="49" charset="0"/>
                  <a:cs typeface="Consolas" panose="020B0609020204030204" pitchFamily="49" charset="0"/>
                </a:rPr>
                <a:t># Program features: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dirty="0">
                  <a:latin typeface="Consolas" panose="020B0609020204030204" pitchFamily="49" charset="0"/>
                  <a:cs typeface="Consolas" panose="020B0609020204030204" pitchFamily="49" charset="0"/>
                </a:rPr>
                <a:t># (1) Load game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dirty="0">
                  <a:latin typeface="Consolas" panose="020B0609020204030204" pitchFamily="49" charset="0"/>
                  <a:cs typeface="Consolas" panose="020B0609020204030204" pitchFamily="49" charset="0"/>
                </a:rPr>
                <a:t># (2) Show game world</a:t>
              </a:r>
            </a:p>
          </p:txBody>
        </p:sp>
        <p:sp>
          <p:nvSpPr>
            <p:cNvPr id="85002" name="TextBox 13"/>
            <p:cNvSpPr txBox="1">
              <a:spLocks noChangeArrowheads="1"/>
            </p:cNvSpPr>
            <p:nvPr/>
          </p:nvSpPr>
          <p:spPr bwMode="auto">
            <a:xfrm>
              <a:off x="0" y="3024"/>
              <a:ext cx="100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dirty="0">
                  <a:latin typeface="Consolas" panose="020B0609020204030204" pitchFamily="49" charset="0"/>
                  <a:cs typeface="Consolas" panose="020B0609020204030204" pitchFamily="49" charset="0"/>
                </a:rPr>
                <a:t>Game.py</a:t>
              </a:r>
            </a:p>
          </p:txBody>
        </p:sp>
      </p:grpSp>
      <p:grpSp>
        <p:nvGrpSpPr>
          <p:cNvPr id="18" name="Group 17"/>
          <p:cNvGrpSpPr>
            <a:grpSpLocks/>
          </p:cNvGrpSpPr>
          <p:nvPr/>
        </p:nvGrpSpPr>
        <p:grpSpPr bwMode="auto">
          <a:xfrm>
            <a:off x="2581275" y="5187950"/>
            <a:ext cx="2066925" cy="395288"/>
            <a:chOff x="2505222" y="5548477"/>
            <a:chExt cx="2066778" cy="395123"/>
          </a:xfrm>
        </p:grpSpPr>
        <p:cxnSp>
          <p:nvCxnSpPr>
            <p:cNvPr id="16" name="Straight Arrow Connector 15"/>
            <p:cNvCxnSpPr/>
            <p:nvPr/>
          </p:nvCxnSpPr>
          <p:spPr>
            <a:xfrm>
              <a:off x="2505222" y="5943600"/>
              <a:ext cx="2066778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000" name="TextBox 16"/>
            <p:cNvSpPr txBox="1">
              <a:spLocks noChangeArrowheads="1"/>
            </p:cNvSpPr>
            <p:nvPr/>
          </p:nvSpPr>
          <p:spPr bwMode="auto">
            <a:xfrm>
              <a:off x="2514746" y="5548477"/>
              <a:ext cx="2057254" cy="3665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dirty="0"/>
                <a:t>Make backup file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Title 1"/>
          <p:cNvSpPr>
            <a:spLocks noGrp="1"/>
          </p:cNvSpPr>
          <p:nvPr>
            <p:ph type="title"/>
          </p:nvPr>
        </p:nvSpPr>
        <p:spPr>
          <a:xfrm>
            <a:off x="457200" y="260350"/>
            <a:ext cx="8229600" cy="730250"/>
          </a:xfrm>
        </p:spPr>
        <p:txBody>
          <a:bodyPr/>
          <a:lstStyle/>
          <a:p>
            <a:pPr eaLnBrk="1" hangingPunct="1"/>
            <a:r>
              <a:rPr lang="en-US" altLang="en-US" dirty="0"/>
              <a:t>Program Versioning And Back Ups</a:t>
            </a:r>
          </a:p>
        </p:txBody>
      </p:sp>
      <p:sp>
        <p:nvSpPr>
          <p:cNvPr id="860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tabLst>
                <a:tab pos="1254125" algn="l"/>
              </a:tabLst>
            </a:pPr>
            <a:r>
              <a:rPr lang="en-US" altLang="en-US" dirty="0"/>
              <a:t>As significant program features have been completed (tested and the errors removed/debugged) a new version should be saved in a separate file.</a:t>
            </a:r>
          </a:p>
        </p:txBody>
      </p:sp>
      <p:sp>
        <p:nvSpPr>
          <p:cNvPr id="86020" name="TextBox 3"/>
          <p:cNvSpPr txBox="1">
            <a:spLocks noChangeArrowheads="1"/>
          </p:cNvSpPr>
          <p:nvPr/>
        </p:nvSpPr>
        <p:spPr bwMode="auto">
          <a:xfrm>
            <a:off x="152400" y="3821113"/>
            <a:ext cx="2514600" cy="30368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# Version: Oct 2, 2012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# Program features: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# (1) Save game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# Version: Sept 20, 2012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# Program features: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# (1) Load game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# (2) Show game world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/>
          </a:p>
        </p:txBody>
      </p:sp>
      <p:sp>
        <p:nvSpPr>
          <p:cNvPr id="86021" name="TextBox 5"/>
          <p:cNvSpPr txBox="1">
            <a:spLocks noChangeArrowheads="1"/>
          </p:cNvSpPr>
          <p:nvPr/>
        </p:nvSpPr>
        <p:spPr bwMode="auto">
          <a:xfrm>
            <a:off x="152400" y="3429000"/>
            <a:ext cx="1143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Game.py</a:t>
            </a:r>
          </a:p>
        </p:txBody>
      </p:sp>
      <p:grpSp>
        <p:nvGrpSpPr>
          <p:cNvPr id="16" name="Group 15"/>
          <p:cNvGrpSpPr>
            <a:grpSpLocks/>
          </p:cNvGrpSpPr>
          <p:nvPr/>
        </p:nvGrpSpPr>
        <p:grpSpPr bwMode="auto">
          <a:xfrm>
            <a:off x="4495800" y="2057400"/>
            <a:ext cx="3429000" cy="2711450"/>
            <a:chOff x="4572000" y="2089501"/>
            <a:chExt cx="2438400" cy="2711099"/>
          </a:xfrm>
        </p:grpSpPr>
        <p:sp>
          <p:nvSpPr>
            <p:cNvPr id="86029" name="TextBox 4"/>
            <p:cNvSpPr txBox="1">
              <a:spLocks noChangeArrowheads="1"/>
            </p:cNvSpPr>
            <p:nvPr/>
          </p:nvSpPr>
          <p:spPr bwMode="auto">
            <a:xfrm>
              <a:off x="4572000" y="2457606"/>
              <a:ext cx="2438400" cy="23429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dirty="0">
                  <a:latin typeface="Consolas" panose="020B0609020204030204" pitchFamily="49" charset="0"/>
                  <a:cs typeface="Consolas" panose="020B0609020204030204" pitchFamily="49" charset="0"/>
                </a:rPr>
                <a:t># Version: Oct 2, 2012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dirty="0">
                  <a:latin typeface="Consolas" panose="020B0609020204030204" pitchFamily="49" charset="0"/>
                  <a:cs typeface="Consolas" panose="020B0609020204030204" pitchFamily="49" charset="0"/>
                </a:rPr>
                <a:t># Program features: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# (1) Save game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600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dirty="0">
                  <a:latin typeface="Consolas" panose="020B0609020204030204" pitchFamily="49" charset="0"/>
                  <a:cs typeface="Consolas" panose="020B0609020204030204" pitchFamily="49" charset="0"/>
                </a:rPr>
                <a:t># Version: Sept 20, 2012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dirty="0">
                  <a:latin typeface="Consolas" panose="020B0609020204030204" pitchFamily="49" charset="0"/>
                  <a:cs typeface="Consolas" panose="020B0609020204030204" pitchFamily="49" charset="0"/>
                </a:rPr>
                <a:t># Program features: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dirty="0">
                  <a:latin typeface="Consolas" panose="020B0609020204030204" pitchFamily="49" charset="0"/>
                  <a:cs typeface="Consolas" panose="020B0609020204030204" pitchFamily="49" charset="0"/>
                </a:rPr>
                <a:t># (1) Load game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dirty="0">
                  <a:latin typeface="Consolas" panose="020B0609020204030204" pitchFamily="49" charset="0"/>
                  <a:cs typeface="Consolas" panose="020B0609020204030204" pitchFamily="49" charset="0"/>
                </a:rPr>
                <a:t># (2) Show game world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 dirty="0"/>
            </a:p>
          </p:txBody>
        </p:sp>
        <p:sp>
          <p:nvSpPr>
            <p:cNvPr id="86030" name="TextBox 6"/>
            <p:cNvSpPr txBox="1">
              <a:spLocks noChangeArrowheads="1"/>
            </p:cNvSpPr>
            <p:nvPr/>
          </p:nvSpPr>
          <p:spPr bwMode="auto">
            <a:xfrm>
              <a:off x="4572000" y="2089501"/>
              <a:ext cx="1143564" cy="366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Game.Oct2</a:t>
              </a:r>
            </a:p>
          </p:txBody>
        </p:sp>
      </p:grpSp>
      <p:grpSp>
        <p:nvGrpSpPr>
          <p:cNvPr id="15" name="Group 14"/>
          <p:cNvGrpSpPr>
            <a:grpSpLocks/>
          </p:cNvGrpSpPr>
          <p:nvPr/>
        </p:nvGrpSpPr>
        <p:grpSpPr bwMode="auto">
          <a:xfrm>
            <a:off x="2590800" y="3525838"/>
            <a:ext cx="1981200" cy="1801812"/>
            <a:chOff x="2590800" y="3526246"/>
            <a:chExt cx="1981200" cy="1801306"/>
          </a:xfrm>
        </p:grpSpPr>
        <p:cxnSp>
          <p:nvCxnSpPr>
            <p:cNvPr id="13" name="Straight Arrow Connector 12"/>
            <p:cNvCxnSpPr>
              <a:stCxn id="86020" idx="3"/>
            </p:cNvCxnSpPr>
            <p:nvPr/>
          </p:nvCxnSpPr>
          <p:spPr>
            <a:xfrm flipV="1">
              <a:off x="2590800" y="3526246"/>
              <a:ext cx="1981200" cy="180130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6028" name="TextBox 13"/>
            <p:cNvSpPr txBox="1">
              <a:spLocks noChangeArrowheads="1"/>
            </p:cNvSpPr>
            <p:nvPr/>
          </p:nvSpPr>
          <p:spPr bwMode="auto">
            <a:xfrm>
              <a:off x="3048000" y="4099700"/>
              <a:ext cx="1398563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dirty="0"/>
                <a:t>Make new backup file</a:t>
              </a:r>
            </a:p>
          </p:txBody>
        </p:sp>
      </p:grpSp>
      <p:grpSp>
        <p:nvGrpSpPr>
          <p:cNvPr id="86024" name="Group 17"/>
          <p:cNvGrpSpPr>
            <a:grpSpLocks/>
          </p:cNvGrpSpPr>
          <p:nvPr/>
        </p:nvGrpSpPr>
        <p:grpSpPr bwMode="auto">
          <a:xfrm>
            <a:off x="4505325" y="4932363"/>
            <a:ext cx="2733675" cy="1925637"/>
            <a:chOff x="2838" y="3107"/>
            <a:chExt cx="1722" cy="1213"/>
          </a:xfrm>
        </p:grpSpPr>
        <p:sp>
          <p:nvSpPr>
            <p:cNvPr id="86025" name="TextBox 8"/>
            <p:cNvSpPr txBox="1">
              <a:spLocks noChangeArrowheads="1"/>
            </p:cNvSpPr>
            <p:nvPr/>
          </p:nvSpPr>
          <p:spPr bwMode="auto">
            <a:xfrm>
              <a:off x="2838" y="3340"/>
              <a:ext cx="1722" cy="9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dirty="0">
                  <a:latin typeface="Consolas" panose="020B0609020204030204" pitchFamily="49" charset="0"/>
                  <a:cs typeface="Consolas" panose="020B0609020204030204" pitchFamily="49" charset="0"/>
                </a:rPr>
                <a:t># Version: Sept 20, 2012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dirty="0">
                  <a:latin typeface="Consolas" panose="020B0609020204030204" pitchFamily="49" charset="0"/>
                  <a:cs typeface="Consolas" panose="020B0609020204030204" pitchFamily="49" charset="0"/>
                </a:rPr>
                <a:t># Program features: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# (1) Load game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# (2) Show game world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 dirty="0"/>
            </a:p>
          </p:txBody>
        </p:sp>
        <p:sp>
          <p:nvSpPr>
            <p:cNvPr id="86026" name="TextBox 9"/>
            <p:cNvSpPr txBox="1">
              <a:spLocks noChangeArrowheads="1"/>
            </p:cNvSpPr>
            <p:nvPr/>
          </p:nvSpPr>
          <p:spPr bwMode="auto">
            <a:xfrm>
              <a:off x="2838" y="3107"/>
              <a:ext cx="100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Game.Sept20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Reminder: </a:t>
            </a:r>
            <a:r>
              <a:rPr lang="en-US" altLang="en-US" b="1" dirty="0">
                <a:solidFill>
                  <a:srgbClr val="0000FF"/>
                </a:solidFill>
              </a:rPr>
              <a:t>Variables</a:t>
            </a:r>
          </a:p>
        </p:txBody>
      </p:sp>
      <p:sp>
        <p:nvSpPr>
          <p:cNvPr id="552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By convention variable names are all lower case</a:t>
            </a:r>
          </a:p>
          <a:p>
            <a:r>
              <a:rPr lang="en-US" altLang="en-US" dirty="0"/>
              <a:t>The exception is long (multi-word) names</a:t>
            </a:r>
          </a:p>
          <a:p>
            <a:r>
              <a:rPr lang="en-US" altLang="en-US" dirty="0"/>
              <a:t>As the name implies their </a:t>
            </a:r>
            <a:r>
              <a:rPr lang="en-US" altLang="en-US" b="1" dirty="0">
                <a:solidFill>
                  <a:srgbClr val="0000FF"/>
                </a:solidFill>
              </a:rPr>
              <a:t>contents can change </a:t>
            </a:r>
            <a:r>
              <a:rPr lang="en-US" altLang="en-US" dirty="0"/>
              <a:t>as a program runs e.g.,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dirty="0">
                <a:latin typeface="Consolas" panose="020B0609020204030204" pitchFamily="49" charset="0"/>
                <a:cs typeface="Consolas" panose="020B0609020204030204" pitchFamily="49" charset="0"/>
              </a:rPr>
              <a:t>income </a:t>
            </a:r>
            <a:r>
              <a:rPr lang="en-US" altLang="en-US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 300000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dirty="0">
                <a:latin typeface="Consolas" panose="020B0609020204030204" pitchFamily="49" charset="0"/>
                <a:cs typeface="Consolas" panose="020B0609020204030204" pitchFamily="49" charset="0"/>
              </a:rPr>
              <a:t>income </a:t>
            </a:r>
            <a:r>
              <a:rPr lang="en-US" altLang="en-US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 income + interest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dirty="0">
                <a:latin typeface="Consolas" panose="020B0609020204030204" pitchFamily="49" charset="0"/>
                <a:cs typeface="Consolas" panose="020B0609020204030204" pitchFamily="49" charset="0"/>
              </a:rPr>
              <a:t>Income </a:t>
            </a:r>
            <a:r>
              <a:rPr lang="en-US" altLang="en-US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 income + bonuses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Title 1"/>
          <p:cNvSpPr>
            <a:spLocks noGrp="1"/>
          </p:cNvSpPr>
          <p:nvPr>
            <p:ph type="title"/>
          </p:nvPr>
        </p:nvSpPr>
        <p:spPr>
          <a:xfrm>
            <a:off x="457200" y="260350"/>
            <a:ext cx="8229600" cy="730250"/>
          </a:xfrm>
        </p:spPr>
        <p:txBody>
          <a:bodyPr/>
          <a:lstStyle/>
          <a:p>
            <a:pPr eaLnBrk="1" hangingPunct="1"/>
            <a:r>
              <a:rPr lang="en-US" altLang="en-US" dirty="0"/>
              <a:t>Backing Up Your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tabLst>
                <a:tab pos="1254125" algn="l"/>
              </a:tabLst>
            </a:pPr>
            <a:r>
              <a:rPr lang="en-US" altLang="en-US" dirty="0"/>
              <a:t>Do this every time that you have completed a significant milestone in your program.</a:t>
            </a:r>
          </a:p>
          <a:p>
            <a:pPr lvl="1" eaLnBrk="1" hangingPunct="1">
              <a:lnSpc>
                <a:spcPct val="90000"/>
              </a:lnSpc>
              <a:tabLst>
                <a:tab pos="1254125" algn="l"/>
              </a:tabLst>
            </a:pPr>
            <a:r>
              <a:rPr lang="en-US" altLang="en-US" dirty="0"/>
              <a:t>What is ‘significant’ will vary between people but make sure you do this periodically.</a:t>
            </a:r>
          </a:p>
          <a:p>
            <a:pPr eaLnBrk="1" hangingPunct="1">
              <a:lnSpc>
                <a:spcPct val="90000"/>
              </a:lnSpc>
              <a:tabLst>
                <a:tab pos="1254125" algn="l"/>
              </a:tabLst>
            </a:pPr>
            <a:r>
              <a:rPr lang="en-US" altLang="en-US" dirty="0"/>
              <a:t>Ideally the backup file should be stored in a separate directory/folder (better yet on a separate device and/or using an online method such as an email attachment or ‘cloud’ storage).</a:t>
            </a:r>
          </a:p>
          <a:p>
            <a:pPr eaLnBrk="1" hangingPunct="1">
              <a:lnSpc>
                <a:spcPct val="90000"/>
              </a:lnSpc>
              <a:tabLst>
                <a:tab pos="1254125" algn="l"/>
              </a:tabLst>
            </a:pPr>
            <a:r>
              <a:rPr lang="en-US" altLang="en-US" dirty="0"/>
              <a:t>Common student reason for not making copies: “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Backing up files takes time!”</a:t>
            </a:r>
          </a:p>
          <a:p>
            <a:pPr eaLnBrk="1" hangingPunct="1">
              <a:lnSpc>
                <a:spcPct val="90000"/>
              </a:lnSpc>
              <a:tabLst>
                <a:tab pos="1254125" algn="l"/>
              </a:tabLst>
            </a:pPr>
            <a:r>
              <a:rPr lang="en-US" altLang="en-US" dirty="0"/>
              <a:t>Compare: </a:t>
            </a:r>
          </a:p>
          <a:p>
            <a:pPr lvl="1" eaLnBrk="1" hangingPunct="1">
              <a:lnSpc>
                <a:spcPct val="90000"/>
              </a:lnSpc>
              <a:tabLst>
                <a:tab pos="1254125" algn="l"/>
              </a:tabLst>
            </a:pPr>
            <a:r>
              <a:rPr lang="en-US" altLang="en-US" dirty="0"/>
              <a:t>Time to copy a file: ~10 seconds (generous in some cases).</a:t>
            </a:r>
          </a:p>
          <a:p>
            <a:pPr lvl="1" eaLnBrk="1" hangingPunct="1">
              <a:lnSpc>
                <a:spcPct val="90000"/>
              </a:lnSpc>
              <a:tabLst>
                <a:tab pos="1254125" algn="l"/>
              </a:tabLst>
            </a:pPr>
            <a:r>
              <a:rPr lang="en-US" altLang="en-US" dirty="0"/>
              <a:t>Time to re-write your program to implement the feature again: 10 minutes (might be overly conservative in some cases).</a:t>
            </a:r>
          </a:p>
          <a:p>
            <a:pPr eaLnBrk="1" hangingPunct="1">
              <a:lnSpc>
                <a:spcPct val="90000"/>
              </a:lnSpc>
              <a:tabLst>
                <a:tab pos="1254125" algn="l"/>
              </a:tabLst>
            </a:pPr>
            <a:r>
              <a:rPr lang="en-US" altLang="en-US" b="1" dirty="0"/>
              <a:t>Failing to backup your work is not a sufficient reason for receiving an extension</a:t>
            </a:r>
            <a:r>
              <a:rPr lang="en-US" altLang="en-US" dirty="0"/>
              <a:t>.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  <a:tabLst>
                <a:tab pos="1254125" algn="l"/>
              </a:tabLst>
            </a:pP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Backups: On A Positive Note</a:t>
            </a:r>
            <a:endParaRPr lang="en-CA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3254" y="1143000"/>
            <a:ext cx="7717491" cy="541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3639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Over-Documenting A Program</a:t>
            </a:r>
          </a:p>
        </p:txBody>
      </p:sp>
      <p:sp>
        <p:nvSpPr>
          <p:cNvPr id="911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Except for very small programs documentation should be included</a:t>
            </a:r>
          </a:p>
          <a:p>
            <a:r>
              <a:rPr lang="en-US" altLang="en-US" dirty="0"/>
              <a:t>However, it is </a:t>
            </a:r>
            <a:r>
              <a:rPr lang="en-US" altLang="en-US" i="1" dirty="0"/>
              <a:t>possible</a:t>
            </a:r>
            <a:r>
              <a:rPr lang="en-US" altLang="en-US" dirty="0"/>
              <a:t> to over-document a program</a:t>
            </a:r>
          </a:p>
          <a:p>
            <a:r>
              <a:rPr lang="en-US" altLang="en-US" dirty="0"/>
              <a:t>(Stating the obvious)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dirty="0">
                <a:latin typeface="Consolas" panose="020B0609020204030204" pitchFamily="49" charset="0"/>
                <a:cs typeface="Consolas" panose="020B0609020204030204" pitchFamily="49" charset="0"/>
              </a:rPr>
              <a:t>num = num + 1  </a:t>
            </a:r>
            <a:r>
              <a:rPr lang="en-US" altLang="en-US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#Variable num increased by one</a:t>
            </a:r>
          </a:p>
          <a:p>
            <a:r>
              <a:rPr lang="en-US" altLang="en-US" dirty="0"/>
              <a:t>(Documentation of the last row in a list may be a good reminder)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dirty="0">
                <a:latin typeface="Consolas" panose="020B0609020204030204" pitchFamily="49" charset="0"/>
                <a:cs typeface="Consolas" panose="020B0609020204030204" pitchFamily="49" charset="0"/>
              </a:rPr>
              <a:t>lastRow = SIZE – 1  </a:t>
            </a:r>
            <a:r>
              <a:rPr lang="en-US" altLang="en-US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#Row numbering begins at zero</a:t>
            </a:r>
          </a:p>
          <a:p>
            <a:pPr marL="342900" lvl="1" indent="0">
              <a:buFont typeface="Arial" panose="020B0604020202020204" pitchFamily="34" charset="0"/>
              <a:buNone/>
            </a:pPr>
            <a:endParaRPr lang="en-US" altLang="en-US" dirty="0">
              <a:solidFill>
                <a:srgbClr val="00B0F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dirty="0">
                <a:latin typeface="Calibri" panose="020F0502020204030204" pitchFamily="34" charset="0"/>
                <a:cs typeface="Consolas" panose="020B0609020204030204" pitchFamily="49" charset="0"/>
              </a:rPr>
              <a:t>Example: there are 3 rows in a list (SIZE = 3)</a:t>
            </a:r>
          </a:p>
          <a:p>
            <a:pPr lvl="1"/>
            <a:r>
              <a:rPr lang="en-US" altLang="en-US" dirty="0">
                <a:latin typeface="Calibri" panose="020F0502020204030204" pitchFamily="34" charset="0"/>
                <a:cs typeface="Consolas" panose="020B0609020204030204" pitchFamily="49" charset="0"/>
              </a:rPr>
              <a:t>First row = 0</a:t>
            </a:r>
          </a:p>
          <a:p>
            <a:pPr lvl="1"/>
            <a:r>
              <a:rPr lang="en-US" altLang="en-US" dirty="0">
                <a:latin typeface="Calibri" panose="020F0502020204030204" pitchFamily="34" charset="0"/>
                <a:cs typeface="Consolas" panose="020B0609020204030204" pitchFamily="49" charset="0"/>
              </a:rPr>
              <a:t>Second row = 1</a:t>
            </a:r>
          </a:p>
          <a:p>
            <a:pPr lvl="1"/>
            <a:r>
              <a:rPr lang="en-US" altLang="en-US" dirty="0">
                <a:latin typeface="Calibri" panose="020F0502020204030204" pitchFamily="34" charset="0"/>
                <a:cs typeface="Consolas" panose="020B0609020204030204" pitchFamily="49" charset="0"/>
              </a:rPr>
              <a:t>Third (and last) row = 2 (equals 3-1 = 2)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dirty="0">
                <a:latin typeface="Calibri" panose="020F0502020204030204" pitchFamily="34" charset="0"/>
                <a:cs typeface="Consolas" panose="020B0609020204030204" pitchFamily="49" charset="0"/>
              </a:rPr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Section Summary: Documentation</a:t>
            </a:r>
          </a:p>
        </p:txBody>
      </p:sp>
      <p:sp>
        <p:nvSpPr>
          <p:cNvPr id="921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What is program documentation</a:t>
            </a:r>
          </a:p>
          <a:p>
            <a:pPr eaLnBrk="1" hangingPunct="1"/>
            <a:r>
              <a:rPr lang="en-US" altLang="en-US" dirty="0"/>
              <a:t>What sort of documentation should be written for your programs</a:t>
            </a:r>
          </a:p>
          <a:p>
            <a:pPr eaLnBrk="1" hangingPunct="1"/>
            <a:r>
              <a:rPr lang="en-US" altLang="en-US" dirty="0"/>
              <a:t>How program documentation ties into program versioning and backups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350"/>
            <a:ext cx="8229600" cy="730250"/>
          </a:xfrm>
        </p:spPr>
        <p:txBody>
          <a:bodyPr/>
          <a:lstStyle/>
          <a:p>
            <a:pPr eaLnBrk="1" hangingPunct="1"/>
            <a:r>
              <a:rPr lang="en-US" altLang="en-US" dirty="0"/>
              <a:t>Prewritten Python Functions</a:t>
            </a:r>
          </a:p>
        </p:txBody>
      </p:sp>
      <p:sp>
        <p:nvSpPr>
          <p:cNvPr id="2928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tabLst>
                <a:tab pos="1254125" algn="l"/>
              </a:tabLst>
            </a:pPr>
            <a:r>
              <a:rPr lang="en-US" altLang="en-US" dirty="0">
                <a:ea typeface="ＭＳ Ｐゴシック" panose="020B0600070205080204" pitchFamily="34" charset="-128"/>
              </a:rPr>
              <a:t>Python comes with many functions that are a built in part of the language e.g., </a:t>
            </a: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‘</a:t>
            </a:r>
            <a:r>
              <a:rPr lang="en-US" altLang="ja-JP" sz="2000" dirty="0">
                <a:latin typeface="Consolas" panose="020B0609020204030204" pitchFamily="49" charset="0"/>
                <a:cs typeface="Consolas" panose="020B0609020204030204" pitchFamily="49" charset="0"/>
              </a:rPr>
              <a:t>print()</a:t>
            </a: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’</a:t>
            </a: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‘</a:t>
            </a:r>
            <a:r>
              <a:rPr lang="en-US" altLang="ja-JP" sz="2000" dirty="0">
                <a:latin typeface="Consolas" panose="020B0609020204030204" pitchFamily="49" charset="0"/>
                <a:cs typeface="Consolas" panose="020B0609020204030204" pitchFamily="49" charset="0"/>
              </a:rPr>
              <a:t>input()</a:t>
            </a: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’</a:t>
            </a:r>
            <a:endParaRPr lang="en-US" altLang="ja-JP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tabLst>
                <a:tab pos="1254125" algn="l"/>
              </a:tabLst>
            </a:pPr>
            <a:r>
              <a:rPr lang="en-US" altLang="en-US" dirty="0">
                <a:ea typeface="ＭＳ Ｐゴシック" panose="020B0600070205080204" pitchFamily="34" charset="-128"/>
              </a:rPr>
              <a:t>(If a program needs to perform a common task e.g., finding the absolute value of a number, then you should first check if the function has already been implemented).</a:t>
            </a:r>
          </a:p>
          <a:p>
            <a:pPr eaLnBrk="1" hangingPunct="1">
              <a:tabLst>
                <a:tab pos="1254125" algn="l"/>
              </a:tabLst>
            </a:pPr>
            <a:r>
              <a:rPr lang="en-US" altLang="en-US" dirty="0">
                <a:ea typeface="ＭＳ Ｐゴシック" panose="020B0600070205080204" pitchFamily="34" charset="-128"/>
              </a:rPr>
              <a:t>For a list of all prewritten Python functions.</a:t>
            </a:r>
          </a:p>
          <a:p>
            <a:pPr lvl="1" eaLnBrk="1" hangingPunct="1">
              <a:tabLst>
                <a:tab pos="1254125" algn="l"/>
              </a:tabLst>
            </a:pPr>
            <a:r>
              <a:rPr lang="en-US" altLang="en-US" dirty="0">
                <a:ea typeface="ＭＳ Ｐゴシック" panose="020B0600070205080204" pitchFamily="34" charset="-128"/>
                <a:hlinkClick r:id="rId3"/>
              </a:rPr>
              <a:t>https://docs.python.org/3/library/functions.html</a:t>
            </a:r>
            <a:endParaRPr lang="en-US" altLang="en-US" dirty="0">
              <a:ea typeface="ＭＳ Ｐゴシック" panose="020B0600070205080204" pitchFamily="34" charset="-128"/>
            </a:endParaRPr>
          </a:p>
          <a:p>
            <a:pPr lvl="1" eaLnBrk="1" hangingPunct="1">
              <a:tabLst>
                <a:tab pos="1254125" algn="l"/>
              </a:tabLst>
            </a:pPr>
            <a:r>
              <a:rPr lang="en-US" altLang="en-US" dirty="0">
                <a:ea typeface="ＭＳ Ｐゴシック" panose="020B0600070205080204" pitchFamily="34" charset="-128"/>
              </a:rPr>
              <a:t>Note: some assignments may have specific instructions which list functions you are allowed to use (</a:t>
            </a:r>
            <a:r>
              <a:rPr lang="en-US" altLang="en-US" b="1" dirty="0">
                <a:ea typeface="ＭＳ Ｐゴシック" panose="020B0600070205080204" pitchFamily="34" charset="-128"/>
              </a:rPr>
              <a:t>assume that you cannot use a function </a:t>
            </a:r>
            <a:r>
              <a:rPr lang="en-US" altLang="en-US" dirty="0">
                <a:ea typeface="ＭＳ Ｐゴシック" panose="020B0600070205080204" pitchFamily="34" charset="-128"/>
              </a:rPr>
              <a:t>unless: (1) it’s extremely common e.g., input and output  (2) it’s explicitly allowed )</a:t>
            </a:r>
          </a:p>
          <a:p>
            <a:pPr lvl="1" eaLnBrk="1" hangingPunct="1">
              <a:tabLst>
                <a:tab pos="1254125" algn="l"/>
              </a:tabLst>
            </a:pPr>
            <a:r>
              <a:rPr lang="en-US" altLang="en-US" dirty="0">
                <a:ea typeface="ＭＳ Ｐゴシック" panose="020B0600070205080204" pitchFamily="34" charset="-128"/>
              </a:rPr>
              <a:t>Read the requirements specific to each assignment</a:t>
            </a:r>
          </a:p>
          <a:p>
            <a:pPr lvl="1" eaLnBrk="1" hangingPunct="1">
              <a:tabLst>
                <a:tab pos="1254125" algn="l"/>
              </a:tabLst>
            </a:pPr>
            <a:r>
              <a:rPr lang="en-US" altLang="en-US" dirty="0">
                <a:ea typeface="ＭＳ Ｐゴシック" panose="020B0600070205080204" pitchFamily="34" charset="-128"/>
              </a:rPr>
              <a:t>When in doubt don’t use the pre-created code either ask or don’t use it and write the code yourself. (</a:t>
            </a:r>
            <a:r>
              <a:rPr lang="en-US" altLang="en-US" b="1" dirty="0">
                <a:ea typeface="ＭＳ Ｐゴシック" panose="020B0600070205080204" pitchFamily="34" charset="-128"/>
              </a:rPr>
              <a:t>If you end up using a pre-created function rather than writing the code yourself you could receive no credit</a:t>
            </a:r>
            <a:r>
              <a:rPr lang="en-US" altLang="en-US" dirty="0">
                <a:ea typeface="ＭＳ Ｐゴシック" panose="020B0600070205080204" pitchFamily="34" charset="-128"/>
              </a:rPr>
              <a:t>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2867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350"/>
            <a:ext cx="8229600" cy="730250"/>
          </a:xfrm>
        </p:spPr>
        <p:txBody>
          <a:bodyPr/>
          <a:lstStyle/>
          <a:p>
            <a:pPr eaLnBrk="1" hangingPunct="1"/>
            <a:r>
              <a:rPr lang="en-CA" altLang="en-US" dirty="0"/>
              <a:t>Types Of Programming Errors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57200" indent="-457200" eaLnBrk="1" hangingPunct="1">
              <a:buFontTx/>
              <a:buAutoNum type="arabicPeriod"/>
              <a:tabLst>
                <a:tab pos="1254125" algn="l"/>
              </a:tabLst>
            </a:pPr>
            <a:r>
              <a:rPr lang="en-CA" altLang="en-US" dirty="0"/>
              <a:t>Syntax/translation errors</a:t>
            </a:r>
          </a:p>
          <a:p>
            <a:pPr marL="457200" indent="-457200" eaLnBrk="1" hangingPunct="1">
              <a:buFontTx/>
              <a:buAutoNum type="arabicPeriod"/>
              <a:tabLst>
                <a:tab pos="1254125" algn="l"/>
              </a:tabLst>
            </a:pPr>
            <a:r>
              <a:rPr lang="en-CA" altLang="en-US" dirty="0"/>
              <a:t>Runtime errors</a:t>
            </a:r>
          </a:p>
          <a:p>
            <a:pPr marL="457200" indent="-457200" eaLnBrk="1" hangingPunct="1">
              <a:buFontTx/>
              <a:buAutoNum type="arabicPeriod"/>
              <a:tabLst>
                <a:tab pos="1254125" algn="l"/>
              </a:tabLst>
            </a:pPr>
            <a:r>
              <a:rPr lang="en-CA" altLang="en-US" dirty="0"/>
              <a:t>Logic errors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350"/>
            <a:ext cx="8229600" cy="730250"/>
          </a:xfrm>
        </p:spPr>
        <p:txBody>
          <a:bodyPr/>
          <a:lstStyle/>
          <a:p>
            <a:pPr marL="533400" indent="-533400" eaLnBrk="1" hangingPunct="1">
              <a:buFontTx/>
              <a:buAutoNum type="arabicPeriod"/>
            </a:pPr>
            <a:r>
              <a:rPr lang="en-US" altLang="en-US" dirty="0"/>
              <a:t>Syntax/ Translation Errors</a:t>
            </a:r>
          </a:p>
        </p:txBody>
      </p:sp>
      <p:sp>
        <p:nvSpPr>
          <p:cNvPr id="2539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tabLst>
                <a:tab pos="1254125" algn="l"/>
              </a:tabLst>
            </a:pPr>
            <a:r>
              <a:rPr lang="en-US" altLang="en-US" dirty="0"/>
              <a:t>Each language has rules about how statements are to be structured.</a:t>
            </a:r>
          </a:p>
          <a:p>
            <a:pPr eaLnBrk="1" hangingPunct="1">
              <a:tabLst>
                <a:tab pos="1254125" algn="l"/>
              </a:tabLst>
            </a:pPr>
            <a:r>
              <a:rPr lang="en-US" altLang="en-US" dirty="0"/>
              <a:t>An English sentence is structured by the </a:t>
            </a:r>
            <a:r>
              <a:rPr lang="en-US" altLang="en-US" i="1" dirty="0"/>
              <a:t>grammar</a:t>
            </a:r>
            <a:r>
              <a:rPr lang="en-US" altLang="en-US" dirty="0"/>
              <a:t> of the English language:</a:t>
            </a:r>
          </a:p>
          <a:p>
            <a:pPr lvl="1" eaLnBrk="1" hangingPunct="1">
              <a:tabLst>
                <a:tab pos="1254125" algn="l"/>
              </a:tabLst>
            </a:pPr>
            <a:r>
              <a:rPr lang="en-US" altLang="en-US" dirty="0"/>
              <a:t>My cat sleeps the sofa.</a:t>
            </a:r>
          </a:p>
          <a:p>
            <a:pPr lvl="1" eaLnBrk="1" hangingPunct="1">
              <a:tabLst>
                <a:tab pos="1254125" algn="l"/>
              </a:tabLst>
            </a:pPr>
            <a:endParaRPr lang="en-US" altLang="en-US" dirty="0"/>
          </a:p>
          <a:p>
            <a:pPr lvl="1" eaLnBrk="1" hangingPunct="1">
              <a:tabLst>
                <a:tab pos="1254125" algn="l"/>
              </a:tabLst>
            </a:pPr>
            <a:endParaRPr lang="en-US" altLang="en-US" sz="1600" dirty="0"/>
          </a:p>
          <a:p>
            <a:pPr lvl="1" eaLnBrk="1" hangingPunct="1">
              <a:tabLst>
                <a:tab pos="1254125" algn="l"/>
              </a:tabLst>
            </a:pPr>
            <a:endParaRPr lang="en-US" altLang="en-US" sz="1600" dirty="0"/>
          </a:p>
          <a:p>
            <a:pPr eaLnBrk="1" hangingPunct="1">
              <a:tabLst>
                <a:tab pos="1254125" algn="l"/>
              </a:tabLst>
            </a:pPr>
            <a:r>
              <a:rPr lang="en-US" altLang="en-US" dirty="0"/>
              <a:t>Python statements are structured by the </a:t>
            </a:r>
            <a:r>
              <a:rPr lang="en-US" altLang="en-US" i="1" dirty="0"/>
              <a:t>syntax</a:t>
            </a:r>
            <a:r>
              <a:rPr lang="en-US" altLang="en-US" dirty="0"/>
              <a:t> of Python:</a:t>
            </a:r>
          </a:p>
          <a:p>
            <a:pPr lvl="1" eaLnBrk="1" hangingPunct="1">
              <a:buFont typeface="Arial" panose="020B0604020202020204" pitchFamily="34" charset="0"/>
              <a:buNone/>
              <a:tabLst>
                <a:tab pos="1254125" algn="l"/>
              </a:tabLst>
            </a:pPr>
            <a:r>
              <a:rPr lang="en-US" altLang="en-US" dirty="0">
                <a:latin typeface="Consolas" panose="020B0609020204030204" pitchFamily="49" charset="0"/>
                <a:cs typeface="Consolas" panose="020B0609020204030204" pitchFamily="49" charset="0"/>
              </a:rPr>
              <a:t>5 = num</a:t>
            </a:r>
          </a:p>
        </p:txBody>
      </p:sp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1358900" y="2971800"/>
            <a:ext cx="5270500" cy="946150"/>
            <a:chOff x="1358462" y="2971800"/>
            <a:chExt cx="5270938" cy="945895"/>
          </a:xfrm>
        </p:grpSpPr>
        <p:sp>
          <p:nvSpPr>
            <p:cNvPr id="95241" name="Text Box 6"/>
            <p:cNvSpPr txBox="1">
              <a:spLocks noChangeArrowheads="1"/>
            </p:cNvSpPr>
            <p:nvPr/>
          </p:nvSpPr>
          <p:spPr bwMode="auto">
            <a:xfrm>
              <a:off x="1358462" y="3392294"/>
              <a:ext cx="5270938" cy="5254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93600" tIns="46800" rIns="93600" bIns="46800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400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Grammatically incorrect (FYI: missing the preposition to introduce the prepositional phrase ‘the sofa’)</a:t>
              </a:r>
            </a:p>
          </p:txBody>
        </p:sp>
        <p:cxnSp>
          <p:nvCxnSpPr>
            <p:cNvPr id="5" name="Straight Arrow Connector 4"/>
            <p:cNvCxnSpPr/>
            <p:nvPr/>
          </p:nvCxnSpPr>
          <p:spPr>
            <a:xfrm flipV="1">
              <a:off x="2209433" y="2971800"/>
              <a:ext cx="381032" cy="533256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895350" y="4813300"/>
            <a:ext cx="6197600" cy="1579563"/>
            <a:chOff x="914400" y="4800600"/>
            <a:chExt cx="6197600" cy="1579045"/>
          </a:xfrm>
        </p:grpSpPr>
        <p:sp>
          <p:nvSpPr>
            <p:cNvPr id="95238" name="Text Box 9"/>
            <p:cNvSpPr txBox="1">
              <a:spLocks noChangeArrowheads="1"/>
            </p:cNvSpPr>
            <p:nvPr/>
          </p:nvSpPr>
          <p:spPr bwMode="auto">
            <a:xfrm>
              <a:off x="1270000" y="5638800"/>
              <a:ext cx="5842000" cy="7408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93600" tIns="46800" rIns="93600" bIns="46800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400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Syntactically incorrect: the left hand side of an assignment statement cannot be a literal (unnamed) constant (or variable names cannot begin with a number)</a:t>
              </a:r>
            </a:p>
          </p:txBody>
        </p:sp>
        <p:cxnSp>
          <p:nvCxnSpPr>
            <p:cNvPr id="8" name="Straight Connector 7"/>
            <p:cNvCxnSpPr/>
            <p:nvPr/>
          </p:nvCxnSpPr>
          <p:spPr>
            <a:xfrm>
              <a:off x="914400" y="4800600"/>
              <a:ext cx="838200" cy="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flipH="1" flipV="1">
              <a:off x="1270000" y="4800600"/>
              <a:ext cx="1397000" cy="956949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3955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350"/>
            <a:ext cx="8229600" cy="730250"/>
          </a:xfrm>
        </p:spPr>
        <p:txBody>
          <a:bodyPr/>
          <a:lstStyle/>
          <a:p>
            <a:pPr marL="533400" indent="-533400" eaLnBrk="1" hangingPunct="1">
              <a:buFontTx/>
              <a:buAutoNum type="arabicPeriod"/>
            </a:pPr>
            <a:r>
              <a:rPr lang="en-US" altLang="en-US" dirty="0"/>
              <a:t>Syntax/ Translation Errors (2)</a:t>
            </a:r>
          </a:p>
        </p:txBody>
      </p:sp>
      <p:sp>
        <p:nvSpPr>
          <p:cNvPr id="2549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tabLst>
                <a:tab pos="1254125" algn="l"/>
              </a:tabLst>
            </a:pPr>
            <a:r>
              <a:rPr lang="en-US" altLang="en-US" dirty="0"/>
              <a:t>The translator checks for these errors when a computer program is translated to machine language.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4979" grpId="0" build="p" bldLvl="2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350"/>
            <a:ext cx="8229600" cy="730250"/>
          </a:xfrm>
        </p:spPr>
        <p:txBody>
          <a:bodyPr/>
          <a:lstStyle/>
          <a:p>
            <a:pPr marL="533400" indent="-533400" eaLnBrk="1" hangingPunct="1">
              <a:buFontTx/>
              <a:buAutoNum type="arabicPeriod"/>
            </a:pPr>
            <a:r>
              <a:rPr lang="en-US" altLang="en-US" dirty="0"/>
              <a:t>Some Common </a:t>
            </a:r>
            <a:r>
              <a:rPr lang="en-US" altLang="en-US" b="1" dirty="0">
                <a:solidFill>
                  <a:srgbClr val="FF0000"/>
                </a:solidFill>
              </a:rPr>
              <a:t>Syntax Errors</a:t>
            </a:r>
          </a:p>
        </p:txBody>
      </p:sp>
      <p:sp>
        <p:nvSpPr>
          <p:cNvPr id="2560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tabLst>
                <a:tab pos="1254125" algn="l"/>
              </a:tabLst>
            </a:pPr>
            <a:r>
              <a:rPr lang="en-US" altLang="en-US" dirty="0"/>
              <a:t>Miss-spelling names of keywords</a:t>
            </a:r>
          </a:p>
          <a:p>
            <a:pPr lvl="1" eaLnBrk="1" hangingPunct="1">
              <a:tabLst>
                <a:tab pos="1254125" algn="l"/>
              </a:tabLst>
            </a:pPr>
            <a:r>
              <a:rPr lang="en-US" altLang="en-US" sz="1800" dirty="0"/>
              <a:t>e.g., ‘</a:t>
            </a:r>
            <a:r>
              <a:rPr lang="en-US" altLang="en-US" sz="18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primt()</a:t>
            </a:r>
            <a:r>
              <a:rPr lang="en-US" altLang="en-US" sz="1800" dirty="0"/>
              <a:t>’ instead of ‘</a:t>
            </a: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print()</a:t>
            </a:r>
            <a:r>
              <a:rPr lang="en-US" altLang="en-US" sz="1800" dirty="0"/>
              <a:t>’</a:t>
            </a:r>
          </a:p>
          <a:p>
            <a:pPr eaLnBrk="1" hangingPunct="1">
              <a:tabLst>
                <a:tab pos="1254125" algn="l"/>
              </a:tabLst>
            </a:pPr>
            <a:r>
              <a:rPr lang="en-US" altLang="en-US" dirty="0"/>
              <a:t>Forgetting to match closing quotes or brackets to opening quotes or brackets e.g., </a:t>
            </a:r>
            <a:r>
              <a:rPr lang="en-US" altLang="en-US" b="1" dirty="0">
                <a:solidFill>
                  <a:srgbClr val="FF0000"/>
                </a:solidFill>
              </a:rPr>
              <a:t>print("hello)</a:t>
            </a:r>
          </a:p>
          <a:p>
            <a:pPr eaLnBrk="1" hangingPunct="1">
              <a:tabLst>
                <a:tab pos="1254125" algn="l"/>
              </a:tabLst>
            </a:pPr>
            <a:r>
              <a:rPr lang="en-US" altLang="en-US" dirty="0"/>
              <a:t>Using variables before they’ve been named (allocated in memory).</a:t>
            </a:r>
            <a:r>
              <a:rPr lang="en-US" altLang="en-US" sz="1800" dirty="0"/>
              <a:t> </a:t>
            </a:r>
          </a:p>
          <a:p>
            <a:pPr eaLnBrk="1" hangingPunct="1">
              <a:tabLst>
                <a:tab pos="1254125" algn="l"/>
              </a:tabLst>
            </a:pPr>
            <a:r>
              <a:rPr lang="en-US" altLang="en-US" b="1" dirty="0"/>
              <a:t>Name of the full example</a:t>
            </a:r>
            <a:r>
              <a:rPr lang="en-US" altLang="en-US" dirty="0"/>
              <a:t>: </a:t>
            </a:r>
            <a:r>
              <a:rPr lang="en-US" altLang="en-US" sz="2000" dirty="0" smtClean="0">
                <a:latin typeface="Consolas" panose="020B0609020204030204" pitchFamily="49" charset="0"/>
              </a:rPr>
              <a:t>17</a:t>
            </a:r>
            <a:r>
              <a:rPr lang="en-US" alt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error_</a:t>
            </a:r>
            <a:r>
              <a:rPr lang="en-CA" alt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syntax.py</a:t>
            </a:r>
            <a:endParaRPr lang="en-CA" altLang="en-US" sz="2000" dirty="0">
              <a:latin typeface="Consolas" panose="020B0609020204030204" pitchFamily="49" charset="0"/>
            </a:endParaRPr>
          </a:p>
          <a:p>
            <a:pPr eaLnBrk="1" hangingPunct="1">
              <a:buFontTx/>
              <a:buNone/>
              <a:tabLst>
                <a:tab pos="1254125" algn="l"/>
              </a:tabLst>
            </a:pPr>
            <a:r>
              <a:rPr lang="en-CA" altLang="en-US" sz="18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CA" altLang="en-US" sz="18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print(num)</a:t>
            </a:r>
          </a:p>
          <a:p>
            <a:pPr eaLnBrk="1" hangingPunct="1">
              <a:buFontTx/>
              <a:buNone/>
              <a:tabLst>
                <a:tab pos="1254125" algn="l"/>
              </a:tabLst>
            </a:pPr>
            <a:r>
              <a:rPr lang="en-CA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num = 123</a:t>
            </a:r>
          </a:p>
        </p:txBody>
      </p:sp>
      <p:pic>
        <p:nvPicPr>
          <p:cNvPr id="9318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4038600"/>
            <a:ext cx="5335588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0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350"/>
            <a:ext cx="8229600" cy="730250"/>
          </a:xfrm>
        </p:spPr>
        <p:txBody>
          <a:bodyPr/>
          <a:lstStyle/>
          <a:p>
            <a:pPr marL="533400" indent="-533400" eaLnBrk="1" hangingPunct="1">
              <a:buFontTx/>
              <a:buAutoNum type="arabicPeriod" startAt="2"/>
            </a:pPr>
            <a:r>
              <a:rPr lang="en-US" altLang="en-US" dirty="0"/>
              <a:t>Runtime Errors</a:t>
            </a:r>
          </a:p>
        </p:txBody>
      </p:sp>
      <p:sp>
        <p:nvSpPr>
          <p:cNvPr id="2580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tabLst>
                <a:tab pos="1254125" algn="l"/>
              </a:tabLst>
            </a:pPr>
            <a:r>
              <a:rPr lang="en-US" altLang="en-US" dirty="0"/>
              <a:t>Occur as a program is executing (running).</a:t>
            </a:r>
          </a:p>
          <a:p>
            <a:pPr eaLnBrk="1" hangingPunct="1">
              <a:tabLst>
                <a:tab pos="1254125" algn="l"/>
              </a:tabLst>
            </a:pPr>
            <a:r>
              <a:rPr lang="en-US" altLang="en-US" dirty="0"/>
              <a:t>The syntax of the language has </a:t>
            </a:r>
            <a:r>
              <a:rPr lang="en-US" altLang="en-US" i="1" dirty="0"/>
              <a:t>not</a:t>
            </a:r>
            <a:r>
              <a:rPr lang="en-US" altLang="en-US" dirty="0"/>
              <a:t> been violated (each statement follows the rules/syntax).</a:t>
            </a:r>
          </a:p>
          <a:p>
            <a:pPr eaLnBrk="1" hangingPunct="1">
              <a:tabLst>
                <a:tab pos="1254125" algn="l"/>
              </a:tabLst>
            </a:pPr>
            <a:r>
              <a:rPr lang="en-US" altLang="en-US" dirty="0"/>
              <a:t>During execution a serious error is encountered that causes the execution (running) of the program to cease.</a:t>
            </a:r>
          </a:p>
          <a:p>
            <a:pPr eaLnBrk="1" hangingPunct="1">
              <a:tabLst>
                <a:tab pos="1254125" algn="l"/>
              </a:tabLst>
            </a:pPr>
            <a:r>
              <a:rPr lang="en-US" altLang="en-US" dirty="0"/>
              <a:t>With a language like Python where translation occurs just before execution (interpreted) the timing of when runtime errors appear won’t seem different from a syntax error.</a:t>
            </a:r>
          </a:p>
          <a:p>
            <a:pPr eaLnBrk="1" hangingPunct="1">
              <a:tabLst>
                <a:tab pos="1254125" algn="l"/>
              </a:tabLst>
            </a:pPr>
            <a:r>
              <a:rPr lang="en-US" altLang="en-US" dirty="0"/>
              <a:t>But for languages where translation occurs well before execution (compiled) the difference will be quite noticeable.</a:t>
            </a:r>
          </a:p>
          <a:p>
            <a:pPr eaLnBrk="1" hangingPunct="1">
              <a:tabLst>
                <a:tab pos="1254125" algn="l"/>
              </a:tabLst>
            </a:pPr>
            <a:r>
              <a:rPr lang="en-US" altLang="en-US" dirty="0"/>
              <a:t>A common example of a runtime error is a division by zero error.</a:t>
            </a:r>
          </a:p>
          <a:p>
            <a:pPr marL="454025" lvl="1" eaLnBrk="1" hangingPunct="1">
              <a:tabLst>
                <a:tab pos="1254125" algn="l"/>
              </a:tabLst>
            </a:pPr>
            <a:r>
              <a:rPr lang="en-US" altLang="en-US" dirty="0"/>
              <a:t>We will talk about other run time errors later.</a:t>
            </a:r>
          </a:p>
        </p:txBody>
      </p:sp>
      <p:sp>
        <p:nvSpPr>
          <p:cNvPr id="2" name="Rectangle 1"/>
          <p:cNvSpPr/>
          <p:nvPr/>
        </p:nvSpPr>
        <p:spPr>
          <a:xfrm>
            <a:off x="7086600" y="0"/>
            <a:ext cx="2057400" cy="914400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“My computer crashed!”</a:t>
            </a:r>
            <a:endParaRPr lang="en-CA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805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350"/>
            <a:ext cx="8229600" cy="730250"/>
          </a:xfrm>
        </p:spPr>
        <p:txBody>
          <a:bodyPr/>
          <a:lstStyle/>
          <a:p>
            <a:pPr eaLnBrk="1" hangingPunct="1"/>
            <a:r>
              <a:rPr lang="en-US" altLang="en-US" b="1" dirty="0">
                <a:solidFill>
                  <a:srgbClr val="0000FF"/>
                </a:solidFill>
              </a:rPr>
              <a:t>Named Constants</a:t>
            </a:r>
          </a:p>
        </p:txBody>
      </p:sp>
      <p:sp>
        <p:nvSpPr>
          <p:cNvPr id="2304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114300" indent="-114300" eaLnBrk="1" hangingPunct="1">
              <a:lnSpc>
                <a:spcPct val="90000"/>
              </a:lnSpc>
              <a:buFont typeface="Arial" charset="0"/>
              <a:buChar char="•"/>
              <a:tabLst>
                <a:tab pos="1254125" algn="l"/>
              </a:tabLst>
              <a:defRPr/>
            </a:pPr>
            <a:r>
              <a:rPr lang="en-US" altLang="en-US" dirty="0"/>
              <a:t>They are similar to variables: a memory location that’s been given a name.</a:t>
            </a:r>
          </a:p>
          <a:p>
            <a:pPr marL="114300" indent="-114300" eaLnBrk="1" hangingPunct="1">
              <a:lnSpc>
                <a:spcPct val="90000"/>
              </a:lnSpc>
              <a:buFont typeface="Arial" charset="0"/>
              <a:buChar char="•"/>
              <a:tabLst>
                <a:tab pos="1254125" algn="l"/>
              </a:tabLst>
              <a:defRPr/>
            </a:pPr>
            <a:r>
              <a:rPr lang="en-US" altLang="en-US" dirty="0"/>
              <a:t>Unlike variables their contents </a:t>
            </a:r>
            <a:r>
              <a:rPr lang="en-US" altLang="en-US" i="1" dirty="0"/>
              <a:t>shouldn’t</a:t>
            </a:r>
            <a:r>
              <a:rPr lang="en-US" altLang="en-US" dirty="0"/>
              <a:t> change.</a:t>
            </a:r>
          </a:p>
          <a:p>
            <a:pPr marL="457200" lvl="1" indent="-114300" eaLnBrk="1" hangingPunct="1">
              <a:lnSpc>
                <a:spcPct val="90000"/>
              </a:lnSpc>
              <a:buFont typeface="Arial" charset="0"/>
              <a:buChar char="•"/>
              <a:tabLst>
                <a:tab pos="1254125" algn="l"/>
              </a:tabLst>
              <a:defRPr/>
            </a:pPr>
            <a:r>
              <a:rPr lang="en-US" altLang="en-US" dirty="0"/>
              <a:t>This means changes should not occur because of style reasons rather than because Python prevents the change</a:t>
            </a:r>
          </a:p>
          <a:p>
            <a:pPr marL="114300" indent="-114300" eaLnBrk="1" hangingPunct="1">
              <a:lnSpc>
                <a:spcPct val="90000"/>
              </a:lnSpc>
              <a:buFont typeface="Arial" charset="0"/>
              <a:buChar char="•"/>
              <a:tabLst>
                <a:tab pos="1254125" algn="l"/>
              </a:tabLst>
              <a:defRPr/>
            </a:pPr>
            <a:r>
              <a:rPr lang="en-CA" altLang="en-US" dirty="0"/>
              <a:t>The naming conventions for choosing variable names generally apply to constants but the name of constants should be all </a:t>
            </a:r>
            <a:r>
              <a:rPr lang="en-CA" altLang="en-US" dirty="0">
                <a:solidFill>
                  <a:srgbClr val="0000FF"/>
                </a:solidFill>
              </a:rPr>
              <a:t>UPPER CASE</a:t>
            </a:r>
            <a:r>
              <a:rPr lang="en-CA" altLang="en-US" dirty="0"/>
              <a:t>.  (You can separate multiple words with an underscore).</a:t>
            </a:r>
          </a:p>
          <a:p>
            <a:pPr marL="114300" indent="-114300" eaLnBrk="1" hangingPunct="1">
              <a:lnSpc>
                <a:spcPct val="90000"/>
              </a:lnSpc>
              <a:buFont typeface="Arial" charset="0"/>
              <a:buChar char="•"/>
              <a:tabLst>
                <a:tab pos="1254125" algn="l"/>
              </a:tabLst>
              <a:defRPr/>
            </a:pPr>
            <a:r>
              <a:rPr lang="en-CA" altLang="en-US" dirty="0"/>
              <a:t>Example </a:t>
            </a:r>
            <a:r>
              <a:rPr lang="en-CA" altLang="en-US" sz="2000" b="1" dirty="0">
                <a:solidFill>
                  <a:srgbClr val="0000FF"/>
                </a:solidFill>
                <a:latin typeface="Arial" charset="0"/>
                <a:cs typeface="Arial" charset="0"/>
              </a:rPr>
              <a:t>PI</a:t>
            </a:r>
            <a:r>
              <a:rPr lang="en-CA" altLang="en-US" sz="2000" dirty="0">
                <a:latin typeface="Arial" charset="0"/>
                <a:cs typeface="Arial" charset="0"/>
              </a:rPr>
              <a:t> = 3.14   </a:t>
            </a:r>
          </a:p>
          <a:p>
            <a:pPr marL="114300" indent="-114300" eaLnBrk="1" hangingPunct="1">
              <a:lnSpc>
                <a:spcPct val="90000"/>
              </a:lnSpc>
              <a:buFont typeface="Arial" charset="0"/>
              <a:buChar char="•"/>
              <a:tabLst>
                <a:tab pos="1254125" algn="l"/>
              </a:tabLst>
              <a:defRPr/>
            </a:pPr>
            <a:r>
              <a:rPr lang="en-CA" altLang="en-US" dirty="0"/>
              <a:t>They are capitalized so the reader of the program can distinguish them from variables.</a:t>
            </a:r>
          </a:p>
          <a:p>
            <a:pPr marL="400050" lvl="1" indent="-171450" eaLnBrk="1" hangingPunct="1">
              <a:lnSpc>
                <a:spcPct val="90000"/>
              </a:lnSpc>
              <a:buFont typeface="Arial" charset="0"/>
              <a:buChar char="–"/>
              <a:tabLst>
                <a:tab pos="1254125" algn="l"/>
              </a:tabLst>
              <a:defRPr/>
            </a:pPr>
            <a:r>
              <a:rPr lang="en-CA" altLang="en-US" dirty="0"/>
              <a:t>For some programming languages the translator will enforce the unchanging nature of the constant.</a:t>
            </a:r>
          </a:p>
          <a:p>
            <a:pPr marL="400050" lvl="1" indent="-171450" eaLnBrk="1" hangingPunct="1">
              <a:lnSpc>
                <a:spcPct val="90000"/>
              </a:lnSpc>
              <a:buFont typeface="Arial" charset="0"/>
              <a:buChar char="–"/>
              <a:tabLst>
                <a:tab pos="1254125" algn="l"/>
              </a:tabLst>
              <a:defRPr/>
            </a:pPr>
            <a:r>
              <a:rPr lang="en-CA" altLang="en-US" dirty="0"/>
              <a:t>For languages such as </a:t>
            </a:r>
            <a:r>
              <a:rPr lang="en-CA" altLang="en-US" i="1" dirty="0"/>
              <a:t>Python it is up to the programmer </a:t>
            </a:r>
            <a:r>
              <a:rPr lang="en-CA" altLang="en-US" dirty="0"/>
              <a:t>to recognize a named constant and not to change it.</a:t>
            </a:r>
          </a:p>
          <a:p>
            <a:pPr marL="114300" indent="-114300" eaLnBrk="1" hangingPunct="1">
              <a:lnSpc>
                <a:spcPct val="90000"/>
              </a:lnSpc>
              <a:buFont typeface="Arial" charset="0"/>
              <a:buChar char="•"/>
              <a:tabLst>
                <a:tab pos="1254125" algn="l"/>
              </a:tabLst>
              <a:defRPr/>
            </a:pPr>
            <a:endParaRPr lang="en-US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0403" grpId="0" build="p" bldLvl="2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350"/>
            <a:ext cx="8229600" cy="730250"/>
          </a:xfrm>
        </p:spPr>
        <p:txBody>
          <a:bodyPr/>
          <a:lstStyle/>
          <a:p>
            <a:pPr marL="533400" indent="-533400" eaLnBrk="1" hangingPunct="1">
              <a:buFontTx/>
              <a:buAutoNum type="arabicPeriod" startAt="2"/>
            </a:pPr>
            <a:r>
              <a:rPr lang="en-US" altLang="en-US" b="1" dirty="0">
                <a:solidFill>
                  <a:srgbClr val="FF0000"/>
                </a:solidFill>
              </a:rPr>
              <a:t>Runtime Error</a:t>
            </a:r>
            <a:r>
              <a:rPr lang="en-US" altLang="en-US" b="1" baseline="30000" dirty="0">
                <a:solidFill>
                  <a:srgbClr val="FF0000"/>
                </a:solidFill>
              </a:rPr>
              <a:t>1</a:t>
            </a:r>
            <a:r>
              <a:rPr lang="en-US" altLang="en-US" dirty="0"/>
              <a:t>: An Example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tabLst>
                <a:tab pos="1254125" algn="l"/>
              </a:tabLst>
            </a:pPr>
            <a:r>
              <a:rPr lang="en-CA" altLang="en-US" b="1" dirty="0"/>
              <a:t>Name of the full example</a:t>
            </a:r>
            <a:r>
              <a:rPr lang="en-CA" altLang="en-US" dirty="0"/>
              <a:t>:</a:t>
            </a:r>
            <a:r>
              <a:rPr lang="en-CA" altLang="en-US" sz="1800" dirty="0"/>
              <a:t> </a:t>
            </a:r>
            <a:r>
              <a:rPr lang="en-CA" altLang="en-US" sz="2000" dirty="0" smtClean="0">
                <a:latin typeface="Consolas" panose="020B0609020204030204" pitchFamily="49" charset="0"/>
              </a:rPr>
              <a:t>18</a:t>
            </a:r>
            <a:r>
              <a:rPr lang="en-CA" alt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error_runtime.py</a:t>
            </a:r>
            <a:endParaRPr lang="en-CA" alt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>
              <a:tabLst>
                <a:tab pos="1254125" algn="l"/>
              </a:tabLst>
            </a:pPr>
            <a:endParaRPr lang="en-CA" alt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 eaLnBrk="1" hangingPunct="1">
              <a:buFont typeface="Times New Roman" panose="02020603050405020304" pitchFamily="18" charset="0"/>
              <a:buNone/>
              <a:tabLst>
                <a:tab pos="1254125" algn="l"/>
              </a:tabLst>
            </a:pP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num2 = int(input("Type in a number: "))</a:t>
            </a:r>
          </a:p>
          <a:p>
            <a:pPr lvl="1" eaLnBrk="1" hangingPunct="1">
              <a:buFont typeface="Times New Roman" panose="02020603050405020304" pitchFamily="18" charset="0"/>
              <a:buNone/>
              <a:tabLst>
                <a:tab pos="1254125" algn="l"/>
              </a:tabLst>
            </a:pP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num3 = int(input("Type in a number: "))</a:t>
            </a:r>
          </a:p>
          <a:p>
            <a:pPr lvl="1" eaLnBrk="1" hangingPunct="1">
              <a:buFont typeface="Times New Roman" panose="02020603050405020304" pitchFamily="18" charset="0"/>
              <a:buNone/>
              <a:tabLst>
                <a:tab pos="1254125" algn="l"/>
              </a:tabLst>
            </a:pP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num1 = num2 </a:t>
            </a:r>
            <a:r>
              <a:rPr lang="en-US" altLang="en-US" sz="1800" b="1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 </a:t>
            </a:r>
            <a:r>
              <a:rPr lang="en-US" altLang="en-US" sz="18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num3</a:t>
            </a:r>
            <a:r>
              <a:rPr lang="en-US" altLang="en-US" sz="1800" b="1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 </a:t>
            </a:r>
            <a:r>
              <a:rPr lang="en-US" altLang="en-US" sz="1800" b="1" dirty="0">
                <a:solidFill>
                  <a:srgbClr val="0000FF"/>
                </a:solidFill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# When zero is entered</a:t>
            </a:r>
            <a:r>
              <a:rPr lang="en-US" altLang="en-US" sz="1800" b="1" dirty="0">
                <a:solidFill>
                  <a:srgbClr val="FF0000"/>
                </a:solidFill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 </a:t>
            </a:r>
          </a:p>
          <a:p>
            <a:pPr lvl="1" eaLnBrk="1" hangingPunct="1">
              <a:buFont typeface="Times New Roman" panose="02020603050405020304" pitchFamily="18" charset="0"/>
              <a:buNone/>
              <a:tabLst>
                <a:tab pos="1254125" algn="l"/>
              </a:tabLst>
            </a:pP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print(num1)</a:t>
            </a:r>
          </a:p>
        </p:txBody>
      </p:sp>
      <p:sp>
        <p:nvSpPr>
          <p:cNvPr id="99332" name="Text Box 4"/>
          <p:cNvSpPr txBox="1">
            <a:spLocks noChangeArrowheads="1"/>
          </p:cNvSpPr>
          <p:nvPr/>
        </p:nvSpPr>
        <p:spPr bwMode="auto">
          <a:xfrm>
            <a:off x="0" y="6553200"/>
            <a:ext cx="45593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400" dirty="0">
                <a:latin typeface="Arial" panose="020B0604020202020204" pitchFamily="34" charset="0"/>
              </a:rPr>
              <a:t>1 When ‘num3’ contains zero</a:t>
            </a: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4876800"/>
            <a:ext cx="4830763" cy="156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3108325"/>
            <a:ext cx="4614863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350"/>
            <a:ext cx="8229600" cy="730250"/>
          </a:xfrm>
        </p:spPr>
        <p:txBody>
          <a:bodyPr/>
          <a:lstStyle/>
          <a:p>
            <a:pPr marL="533400" indent="-533400" eaLnBrk="1" hangingPunct="1">
              <a:buFontTx/>
              <a:buAutoNum type="arabicPeriod" startAt="3"/>
            </a:pPr>
            <a:r>
              <a:rPr lang="en-US" altLang="en-US" b="1" dirty="0">
                <a:solidFill>
                  <a:srgbClr val="FF0000"/>
                </a:solidFill>
              </a:rPr>
              <a:t>Logic Errors</a:t>
            </a:r>
          </a:p>
        </p:txBody>
      </p:sp>
      <p:sp>
        <p:nvSpPr>
          <p:cNvPr id="261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tabLst>
                <a:tab pos="1254125" algn="l"/>
              </a:tabLst>
            </a:pPr>
            <a:r>
              <a:rPr lang="en-CA" altLang="en-US" dirty="0"/>
              <a:t>The program has no </a:t>
            </a:r>
            <a:r>
              <a:rPr lang="en-CA" altLang="en-US" i="1" dirty="0"/>
              <a:t>syntax errors</a:t>
            </a:r>
            <a:r>
              <a:rPr lang="en-CA" altLang="en-US" dirty="0"/>
              <a:t>.</a:t>
            </a:r>
          </a:p>
          <a:p>
            <a:pPr eaLnBrk="1" hangingPunct="1">
              <a:lnSpc>
                <a:spcPct val="80000"/>
              </a:lnSpc>
              <a:tabLst>
                <a:tab pos="1254125" algn="l"/>
              </a:tabLst>
            </a:pPr>
            <a:r>
              <a:rPr lang="en-CA" altLang="en-US" dirty="0"/>
              <a:t>The program runs from beginning to end with </a:t>
            </a:r>
            <a:r>
              <a:rPr lang="en-CA" altLang="en-US" i="1" dirty="0"/>
              <a:t>no runtime errors</a:t>
            </a:r>
            <a:r>
              <a:rPr lang="en-CA" altLang="en-US" dirty="0"/>
              <a:t>.</a:t>
            </a:r>
          </a:p>
          <a:p>
            <a:pPr eaLnBrk="1" hangingPunct="1">
              <a:lnSpc>
                <a:spcPct val="80000"/>
              </a:lnSpc>
              <a:tabLst>
                <a:tab pos="1254125" algn="l"/>
              </a:tabLst>
            </a:pPr>
            <a:r>
              <a:rPr lang="en-CA" altLang="en-US" dirty="0"/>
              <a:t>But the logic of the program is incorrect (it doesn’t do what it’s supposed to and may produce an incorrect result).</a:t>
            </a:r>
          </a:p>
          <a:p>
            <a:pPr eaLnBrk="1" hangingPunct="1">
              <a:lnSpc>
                <a:spcPct val="80000"/>
              </a:lnSpc>
              <a:tabLst>
                <a:tab pos="1254125" algn="l"/>
              </a:tabLst>
            </a:pPr>
            <a:r>
              <a:rPr lang="en-CA" altLang="en-US" b="1" dirty="0"/>
              <a:t>Name of the full example</a:t>
            </a:r>
            <a:r>
              <a:rPr lang="en-CA" altLang="en-US"/>
              <a:t>: </a:t>
            </a:r>
            <a:r>
              <a:rPr lang="en-CA" altLang="en-US" sz="2000" smtClean="0">
                <a:latin typeface="Consolas" panose="020B0609020204030204" pitchFamily="49" charset="0"/>
              </a:rPr>
              <a:t>19</a:t>
            </a:r>
            <a:r>
              <a:rPr lang="en-CA" altLang="en-US" sz="2000" smtClean="0">
                <a:latin typeface="Consolas" panose="020B0609020204030204" pitchFamily="49" charset="0"/>
                <a:cs typeface="Consolas" panose="020B0609020204030204" pitchFamily="49" charset="0"/>
              </a:rPr>
              <a:t>error_logic.py</a:t>
            </a:r>
            <a:endParaRPr lang="en-CA" alt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>
              <a:lnSpc>
                <a:spcPct val="80000"/>
              </a:lnSpc>
              <a:tabLst>
                <a:tab pos="1254125" algn="l"/>
              </a:tabLst>
            </a:pPr>
            <a:endParaRPr lang="en-CA" alt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 eaLnBrk="1" hangingPunct="1">
              <a:lnSpc>
                <a:spcPct val="90000"/>
              </a:lnSpc>
              <a:buFont typeface="Times New Roman" panose="02020603050405020304" pitchFamily="18" charset="0"/>
              <a:buNone/>
              <a:tabLst>
                <a:tab pos="1254125" algn="l"/>
              </a:tabLst>
            </a:pP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print ("This program will calculate the area of a rectangle")</a:t>
            </a:r>
          </a:p>
          <a:p>
            <a:pPr lvl="1" eaLnBrk="1" hangingPunct="1">
              <a:lnSpc>
                <a:spcPct val="90000"/>
              </a:lnSpc>
              <a:buFont typeface="Times New Roman" panose="02020603050405020304" pitchFamily="18" charset="0"/>
              <a:buNone/>
              <a:tabLst>
                <a:tab pos="1254125" algn="l"/>
              </a:tabLst>
            </a:pP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length = int(input("Enter the length: "))</a:t>
            </a:r>
          </a:p>
          <a:p>
            <a:pPr lvl="1" eaLnBrk="1" hangingPunct="1">
              <a:lnSpc>
                <a:spcPct val="90000"/>
              </a:lnSpc>
              <a:buFont typeface="Times New Roman" panose="02020603050405020304" pitchFamily="18" charset="0"/>
              <a:buNone/>
              <a:tabLst>
                <a:tab pos="1254125" algn="l"/>
              </a:tabLst>
            </a:pP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width = int(input("Enter the width: "))</a:t>
            </a:r>
          </a:p>
          <a:p>
            <a:pPr lvl="1" eaLnBrk="1" hangingPunct="1">
              <a:lnSpc>
                <a:spcPct val="90000"/>
              </a:lnSpc>
              <a:buFont typeface="Times New Roman" panose="02020603050405020304" pitchFamily="18" charset="0"/>
              <a:buNone/>
              <a:tabLst>
                <a:tab pos="1254125" algn="l"/>
              </a:tabLst>
            </a:pP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area = length </a:t>
            </a:r>
            <a:r>
              <a:rPr lang="en-US" altLang="en-US" sz="18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+</a:t>
            </a: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width</a:t>
            </a:r>
          </a:p>
          <a:p>
            <a:pPr lvl="1" eaLnBrk="1" hangingPunct="1">
              <a:lnSpc>
                <a:spcPct val="90000"/>
              </a:lnSpc>
              <a:buFont typeface="Times New Roman" panose="02020603050405020304" pitchFamily="18" charset="0"/>
              <a:buNone/>
              <a:tabLst>
                <a:tab pos="1254125" algn="l"/>
              </a:tabLst>
            </a:pP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print("Area: ", area)</a:t>
            </a: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5625" y="5486400"/>
            <a:ext cx="5762625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7086600" y="0"/>
            <a:ext cx="2057400" cy="914400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Software “bugs”</a:t>
            </a:r>
            <a:endParaRPr lang="en-CA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112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Title 1"/>
          <p:cNvSpPr>
            <a:spLocks noGrp="1"/>
          </p:cNvSpPr>
          <p:nvPr>
            <p:ph type="title"/>
          </p:nvPr>
        </p:nvSpPr>
        <p:spPr>
          <a:xfrm>
            <a:off x="457200" y="260350"/>
            <a:ext cx="8229600" cy="730250"/>
          </a:xfrm>
        </p:spPr>
        <p:txBody>
          <a:bodyPr/>
          <a:lstStyle/>
          <a:p>
            <a:pPr eaLnBrk="1" hangingPunct="1"/>
            <a:r>
              <a:rPr lang="en-US" altLang="en-US" dirty="0"/>
              <a:t>Some Additional Examples Of Errors</a:t>
            </a:r>
          </a:p>
        </p:txBody>
      </p:sp>
      <p:sp>
        <p:nvSpPr>
          <p:cNvPr id="1013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tabLst>
                <a:tab pos="1254125" algn="l"/>
              </a:tabLst>
            </a:pPr>
            <a:r>
              <a:rPr lang="en-US" altLang="en-US" dirty="0"/>
              <a:t>All external links (not produced by your instructor):</a:t>
            </a:r>
          </a:p>
          <a:p>
            <a:pPr lvl="1" eaLnBrk="1" hangingPunct="1">
              <a:tabLst>
                <a:tab pos="1254125" algn="l"/>
              </a:tabLst>
            </a:pPr>
            <a:r>
              <a:rPr lang="en-US" altLang="en-US" sz="1800" dirty="0">
                <a:hlinkClick r:id="rId3"/>
              </a:rPr>
              <a:t>http://level1wiki.wikidot.com/syntax-error</a:t>
            </a:r>
            <a:endParaRPr lang="en-US" altLang="en-US" sz="1800" dirty="0"/>
          </a:p>
          <a:p>
            <a:pPr lvl="1" eaLnBrk="1" hangingPunct="1">
              <a:tabLst>
                <a:tab pos="1254125" algn="l"/>
              </a:tabLst>
            </a:pPr>
            <a:r>
              <a:rPr lang="en-US" altLang="en-US" sz="1800" dirty="0">
                <a:hlinkClick r:id="rId4"/>
              </a:rPr>
              <a:t>http://www.cs.bu.edu/courses/cs108/guides/debug.html</a:t>
            </a:r>
            <a:endParaRPr lang="en-US" altLang="en-US" sz="1800" dirty="0"/>
          </a:p>
          <a:p>
            <a:pPr lvl="1" eaLnBrk="1" hangingPunct="1">
              <a:tabLst>
                <a:tab pos="1254125" algn="l"/>
              </a:tabLst>
            </a:pPr>
            <a:r>
              <a:rPr lang="en-US" altLang="en-US" sz="1800" dirty="0">
                <a:hlinkClick r:id="rId5"/>
              </a:rPr>
              <a:t>http://cscircles.cemc.uwaterloo.ca/1e-errors/</a:t>
            </a:r>
            <a:endParaRPr lang="en-US" altLang="en-US" sz="1800" dirty="0"/>
          </a:p>
          <a:p>
            <a:pPr lvl="1" eaLnBrk="1" hangingPunct="1">
              <a:tabLst>
                <a:tab pos="1254125" algn="l"/>
              </a:tabLst>
            </a:pPr>
            <a:r>
              <a:rPr lang="en-US" altLang="en-US" sz="1800" dirty="0">
                <a:hlinkClick r:id="rId6"/>
              </a:rPr>
              <a:t>http://www.greenteapress.com/thinkpython/thinkCSpy/html/app01.html</a:t>
            </a:r>
            <a:endParaRPr lang="en-US" altLang="en-US" sz="1800" dirty="0"/>
          </a:p>
          <a:p>
            <a:pPr eaLnBrk="1" hangingPunct="1">
              <a:tabLst>
                <a:tab pos="1254125" algn="l"/>
              </a:tabLst>
            </a:pPr>
            <a:endParaRPr lang="en-US" altLang="en-US" sz="2000" dirty="0"/>
          </a:p>
          <a:p>
            <a:pPr eaLnBrk="1" hangingPunct="1">
              <a:tabLst>
                <a:tab pos="1254125" algn="l"/>
              </a:tabLst>
            </a:pPr>
            <a:endParaRPr lang="en-US" alt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dirty="0">
                <a:latin typeface="+mn-lt"/>
              </a:rPr>
              <a:t>Practice Exercise</a:t>
            </a:r>
          </a:p>
        </p:txBody>
      </p:sp>
      <p:sp>
        <p:nvSpPr>
          <p:cNvPr id="102403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371600"/>
            <a:ext cx="8229600" cy="5029200"/>
          </a:xfrm>
        </p:spPr>
        <p:txBody>
          <a:bodyPr/>
          <a:lstStyle/>
          <a:p>
            <a:pPr eaLnBrk="1" hangingPunct="1">
              <a:tabLst>
                <a:tab pos="1254125" algn="l"/>
              </a:tabLst>
            </a:pPr>
            <a:r>
              <a:rPr lang="en-US" altLang="en-US" sz="2400" dirty="0"/>
              <a:t>(This one will be an ongoing task).</a:t>
            </a:r>
          </a:p>
          <a:p>
            <a:pPr eaLnBrk="1" hangingPunct="1">
              <a:tabLst>
                <a:tab pos="1254125" algn="l"/>
              </a:tabLst>
            </a:pPr>
            <a:r>
              <a:rPr lang="en-US" altLang="en-US" sz="2400" dirty="0"/>
              <a:t>As you write you programs, classify the type of errors that you encounter as: syntax/translation, runtime or logical.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Section Summary: The 3 Error Types</a:t>
            </a:r>
          </a:p>
        </p:txBody>
      </p:sp>
      <p:sp>
        <p:nvSpPr>
          <p:cNvPr id="1034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What are different categories of errors</a:t>
            </a:r>
          </a:p>
          <a:p>
            <a:pPr eaLnBrk="1" hangingPunct="1"/>
            <a:r>
              <a:rPr lang="en-US" altLang="en-US" dirty="0"/>
              <a:t>What is the difference between the categories of errors and being able to identify examples of each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dirty="0">
                <a:latin typeface="+mn-lt"/>
              </a:rPr>
              <a:t>Layout And Formatting</a:t>
            </a:r>
          </a:p>
        </p:txBody>
      </p:sp>
      <p:sp>
        <p:nvSpPr>
          <p:cNvPr id="104451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 eaLnBrk="1" hangingPunct="1">
              <a:tabLst>
                <a:tab pos="1254125" algn="l"/>
              </a:tabLst>
            </a:pPr>
            <a:r>
              <a:rPr lang="en-US" altLang="en-US" sz="2400" dirty="0"/>
              <a:t>Similar to written text: </a:t>
            </a:r>
            <a:r>
              <a:rPr lang="en-US" altLang="en-US" sz="2400"/>
              <a:t>all computer </a:t>
            </a:r>
            <a:r>
              <a:rPr lang="en-US" altLang="en-US" sz="2400" dirty="0"/>
              <a:t>programs (except for the smallest ones) should use white space to group related instructions and to separate different groups.</a:t>
            </a:r>
          </a:p>
          <a:p>
            <a:pPr lvl="1" eaLnBrk="1" hangingPunct="1">
              <a:buFont typeface="Arial" panose="020B0604020202020204" pitchFamily="34" charset="0"/>
              <a:buNone/>
              <a:tabLst>
                <a:tab pos="1254125" algn="l"/>
              </a:tabLst>
            </a:pP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# These are output statements to prompt for user information</a:t>
            </a:r>
          </a:p>
          <a:p>
            <a:pPr lvl="1" eaLnBrk="1" hangingPunct="1">
              <a:buFont typeface="Arial" panose="020B0604020202020204" pitchFamily="34" charset="0"/>
              <a:buNone/>
              <a:tabLst>
                <a:tab pos="1254125" algn="l"/>
              </a:tabLst>
            </a:pP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Instruction1</a:t>
            </a:r>
          </a:p>
          <a:p>
            <a:pPr lvl="1" eaLnBrk="1" hangingPunct="1">
              <a:buFont typeface="Arial" panose="020B0604020202020204" pitchFamily="34" charset="0"/>
              <a:buNone/>
              <a:tabLst>
                <a:tab pos="1254125" algn="l"/>
              </a:tabLst>
            </a:pP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Instruction2</a:t>
            </a:r>
          </a:p>
          <a:p>
            <a:pPr lvl="1" eaLnBrk="1" hangingPunct="1">
              <a:buFont typeface="Arial" panose="020B0604020202020204" pitchFamily="34" charset="0"/>
              <a:buNone/>
              <a:tabLst>
                <a:tab pos="1254125" algn="l"/>
              </a:tabLst>
            </a:pP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Instruction3</a:t>
            </a:r>
          </a:p>
          <a:p>
            <a:pPr lvl="1" eaLnBrk="1" hangingPunct="1">
              <a:buFont typeface="Arial" panose="020B0604020202020204" pitchFamily="34" charset="0"/>
              <a:buNone/>
              <a:tabLst>
                <a:tab pos="1254125" algn="l"/>
              </a:tabLst>
            </a:pP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Instruction4</a:t>
            </a:r>
          </a:p>
          <a:p>
            <a:pPr lvl="1" eaLnBrk="1" hangingPunct="1">
              <a:buFont typeface="Arial" panose="020B0604020202020204" pitchFamily="34" charset="0"/>
              <a:buNone/>
              <a:tabLst>
                <a:tab pos="1254125" algn="l"/>
              </a:tabLst>
            </a:pPr>
            <a:endParaRPr lang="en-US" altLang="en-US" sz="1800" dirty="0">
              <a:latin typeface="Arial" panose="020B0604020202020204" pitchFamily="34" charset="0"/>
            </a:endParaRPr>
          </a:p>
          <a:p>
            <a:pPr lvl="1" eaLnBrk="1" hangingPunct="1">
              <a:buFont typeface="Arial" panose="020B0604020202020204" pitchFamily="34" charset="0"/>
              <a:buNone/>
              <a:tabLst>
                <a:tab pos="1254125" algn="l"/>
              </a:tabLst>
            </a:pPr>
            <a:endParaRPr lang="en-US" altLang="en-US" sz="1800" dirty="0">
              <a:latin typeface="Arial" panose="020B0604020202020204" pitchFamily="34" charset="0"/>
            </a:endParaRPr>
          </a:p>
          <a:p>
            <a:pPr lvl="1" eaLnBrk="1" hangingPunct="1">
              <a:buFont typeface="Arial" panose="020B0604020202020204" pitchFamily="34" charset="0"/>
              <a:buNone/>
              <a:tabLst>
                <a:tab pos="1254125" algn="l"/>
              </a:tabLst>
            </a:pP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# These are instructions to perform calculations on the user</a:t>
            </a:r>
          </a:p>
          <a:p>
            <a:pPr lvl="1" eaLnBrk="1" hangingPunct="1">
              <a:buFont typeface="Arial" panose="020B0604020202020204" pitchFamily="34" charset="0"/>
              <a:buNone/>
              <a:tabLst>
                <a:tab pos="1254125" algn="l"/>
              </a:tabLst>
            </a:pP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# input and display the results</a:t>
            </a:r>
          </a:p>
          <a:p>
            <a:pPr lvl="1" eaLnBrk="1" hangingPunct="1">
              <a:buFont typeface="Arial" panose="020B0604020202020204" pitchFamily="34" charset="0"/>
              <a:buNone/>
              <a:tabLst>
                <a:tab pos="1254125" algn="l"/>
              </a:tabLst>
            </a:pP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Instruction5</a:t>
            </a:r>
          </a:p>
          <a:p>
            <a:pPr lvl="1" eaLnBrk="1" hangingPunct="1">
              <a:buFont typeface="Arial" panose="020B0604020202020204" pitchFamily="34" charset="0"/>
              <a:buNone/>
              <a:tabLst>
                <a:tab pos="1254125" algn="l"/>
              </a:tabLst>
            </a:pP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Instruction6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Layout And Formatting: Example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6400" y="1371600"/>
            <a:ext cx="6076950" cy="5162550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Section Summary: Layout And Formatting</a:t>
            </a:r>
          </a:p>
        </p:txBody>
      </p:sp>
      <p:sp>
        <p:nvSpPr>
          <p:cNvPr id="1064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Why is layout and formatting of programs important, how to do it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Extra: In Case You’re Interested</a:t>
            </a:r>
          </a:p>
        </p:txBody>
      </p:sp>
      <p:sp>
        <p:nvSpPr>
          <p:cNvPr id="1075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Different languages may have unique style guides</a:t>
            </a:r>
          </a:p>
          <a:p>
            <a:r>
              <a:rPr lang="en-US" altLang="en-US" dirty="0"/>
              <a:t>Here a style guide for Python:</a:t>
            </a:r>
          </a:p>
          <a:p>
            <a:pPr lvl="1"/>
            <a:r>
              <a:rPr lang="en-US" altLang="en-US" dirty="0">
                <a:hlinkClick r:id="rId3"/>
              </a:rPr>
              <a:t>http://legacy.python.org/dev/peps/pep-0008/</a:t>
            </a:r>
            <a:endParaRPr lang="en-US" altLang="en-US" dirty="0"/>
          </a:p>
          <a:p>
            <a:pPr lvl="1"/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350"/>
            <a:ext cx="8229600" cy="730250"/>
          </a:xfrm>
        </p:spPr>
        <p:txBody>
          <a:bodyPr/>
          <a:lstStyle/>
          <a:p>
            <a:pPr eaLnBrk="1" hangingPunct="1"/>
            <a:r>
              <a:rPr lang="en-US" altLang="en-US" dirty="0"/>
              <a:t>After This Section You Should Now Know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tabLst>
                <a:tab pos="1254125" algn="l"/>
              </a:tabLst>
            </a:pPr>
            <a:r>
              <a:rPr lang="en-US" altLang="en-US" dirty="0"/>
              <a:t>How to create, translate and run Python programs.</a:t>
            </a:r>
          </a:p>
          <a:p>
            <a:pPr eaLnBrk="1" hangingPunct="1">
              <a:tabLst>
                <a:tab pos="1254125" algn="l"/>
              </a:tabLst>
            </a:pPr>
            <a:r>
              <a:rPr lang="en-US" altLang="en-US" dirty="0"/>
              <a:t>Variables:</a:t>
            </a:r>
          </a:p>
          <a:p>
            <a:pPr lvl="1" eaLnBrk="1" hangingPunct="1">
              <a:tabLst>
                <a:tab pos="1254125" algn="l"/>
              </a:tabLst>
            </a:pPr>
            <a:r>
              <a:rPr lang="en-US" altLang="en-US" dirty="0"/>
              <a:t>What they are used for</a:t>
            </a:r>
          </a:p>
          <a:p>
            <a:pPr lvl="1" eaLnBrk="1" hangingPunct="1">
              <a:tabLst>
                <a:tab pos="1254125" algn="l"/>
              </a:tabLst>
            </a:pPr>
            <a:r>
              <a:rPr lang="en-US" altLang="en-US" dirty="0"/>
              <a:t>How to access and change the value of a variable</a:t>
            </a:r>
          </a:p>
          <a:p>
            <a:pPr lvl="1" eaLnBrk="1" hangingPunct="1">
              <a:tabLst>
                <a:tab pos="1254125" algn="l"/>
              </a:tabLst>
            </a:pPr>
            <a:r>
              <a:rPr lang="en-US" altLang="en-US" dirty="0"/>
              <a:t>Conventions for naming variables</a:t>
            </a:r>
          </a:p>
          <a:p>
            <a:pPr lvl="1" eaLnBrk="1" hangingPunct="1">
              <a:tabLst>
                <a:tab pos="1254125" algn="l"/>
              </a:tabLst>
            </a:pPr>
            <a:r>
              <a:rPr lang="en-US" altLang="en-US" dirty="0"/>
              <a:t>How information is stored differently with different types of variables, converting between types</a:t>
            </a:r>
          </a:p>
          <a:p>
            <a:pPr eaLnBrk="1" hangingPunct="1">
              <a:lnSpc>
                <a:spcPct val="90000"/>
              </a:lnSpc>
              <a:tabLst>
                <a:tab pos="1254125" algn="l"/>
              </a:tabLst>
            </a:pPr>
            <a:r>
              <a:rPr lang="en-US" altLang="en-US" dirty="0"/>
              <a:t>Output:</a:t>
            </a:r>
          </a:p>
          <a:p>
            <a:pPr lvl="1" eaLnBrk="1" hangingPunct="1">
              <a:lnSpc>
                <a:spcPct val="90000"/>
              </a:lnSpc>
              <a:tabLst>
                <a:tab pos="1254125" algn="l"/>
              </a:tabLst>
            </a:pPr>
            <a:r>
              <a:rPr lang="en-US" altLang="en-US" dirty="0"/>
              <a:t>How to display messages that are a constant string or the value stored in a memory location (variable or constant) onscreen with </a:t>
            </a:r>
            <a:r>
              <a:rPr lang="en-US" altLang="en-US" dirty="0">
                <a:latin typeface="Consolas" panose="020B0609020204030204" pitchFamily="49" charset="0"/>
                <a:cs typeface="Consolas" panose="020B0609020204030204" pitchFamily="49" charset="0"/>
              </a:rPr>
              <a:t>print()</a:t>
            </a:r>
          </a:p>
          <a:p>
            <a:pPr eaLnBrk="1" hangingPunct="1">
              <a:lnSpc>
                <a:spcPct val="90000"/>
              </a:lnSpc>
              <a:tabLst>
                <a:tab pos="1254125" algn="l"/>
              </a:tabLst>
            </a:pPr>
            <a:r>
              <a:rPr lang="en-US" altLang="en-US" dirty="0"/>
              <a:t>How/why use triple quoted output</a:t>
            </a:r>
          </a:p>
          <a:p>
            <a:pPr eaLnBrk="1" hangingPunct="1">
              <a:lnSpc>
                <a:spcPct val="90000"/>
              </a:lnSpc>
              <a:tabLst>
                <a:tab pos="1254125" algn="l"/>
              </a:tabLst>
            </a:pPr>
            <a:r>
              <a:rPr lang="en-US" altLang="en-US" dirty="0"/>
              <a:t>How to format output through:</a:t>
            </a:r>
          </a:p>
          <a:p>
            <a:pPr lvl="1" eaLnBrk="1" hangingPunct="1">
              <a:lnSpc>
                <a:spcPct val="90000"/>
              </a:lnSpc>
              <a:tabLst>
                <a:tab pos="1254125" algn="l"/>
              </a:tabLst>
            </a:pPr>
            <a:r>
              <a:rPr lang="en-US" altLang="en-US" dirty="0"/>
              <a:t>The use of format specifiers</a:t>
            </a:r>
          </a:p>
          <a:p>
            <a:pPr lvl="1" eaLnBrk="1" hangingPunct="1">
              <a:lnSpc>
                <a:spcPct val="90000"/>
              </a:lnSpc>
              <a:tabLst>
                <a:tab pos="1254125" algn="l"/>
              </a:tabLst>
            </a:pPr>
            <a:r>
              <a:rPr lang="en-US" altLang="en-US" dirty="0"/>
              <a:t>Escape codes</a:t>
            </a:r>
          </a:p>
          <a:p>
            <a:pPr eaLnBrk="1" hangingPunct="1">
              <a:tabLst>
                <a:tab pos="1254125" algn="l"/>
              </a:tabLst>
            </a:pP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Variables Vs. Constants: Case Study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 graded assignment: </a:t>
            </a:r>
            <a:r>
              <a:rPr lang="en-US" dirty="0" smtClean="0"/>
              <a:t>when deciding if a memory location (an identifier) should be treated as a constant or a variable ask yourself:</a:t>
            </a:r>
          </a:p>
          <a:p>
            <a:pPr lvl="1"/>
            <a:r>
              <a:rPr lang="en-US" dirty="0" smtClean="0"/>
              <a:t>During the course of a semester should the contents of that identifier have the ability to change?</a:t>
            </a:r>
          </a:p>
          <a:p>
            <a:pPr lvl="2"/>
            <a:r>
              <a:rPr lang="en-US" dirty="0" smtClean="0"/>
              <a:t>Full assignment 1 grade?</a:t>
            </a:r>
          </a:p>
          <a:p>
            <a:pPr lvl="2"/>
            <a:r>
              <a:rPr lang="en-US" dirty="0" smtClean="0"/>
              <a:t>One of the exam grades?</a:t>
            </a:r>
            <a:endParaRPr lang="en-US" dirty="0" smtClean="0"/>
          </a:p>
          <a:p>
            <a:pPr lvl="2"/>
            <a:r>
              <a:rPr lang="en-US" dirty="0" smtClean="0"/>
              <a:t>The weight of Full Assignment </a:t>
            </a:r>
            <a:r>
              <a:rPr lang="en-US" dirty="0" smtClean="0"/>
              <a:t>2?</a:t>
            </a:r>
            <a:endParaRPr lang="en-US" dirty="0" smtClean="0"/>
          </a:p>
          <a:p>
            <a:pPr lvl="2"/>
            <a:r>
              <a:rPr lang="en-US" dirty="0" smtClean="0"/>
              <a:t>The weight of the </a:t>
            </a:r>
            <a:r>
              <a:rPr lang="en-US" dirty="0" smtClean="0"/>
              <a:t>midterm</a:t>
            </a:r>
            <a:r>
              <a:rPr lang="en-US" dirty="0" smtClean="0"/>
              <a:t>?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1472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3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350"/>
            <a:ext cx="8229600" cy="730250"/>
          </a:xfrm>
        </p:spPr>
        <p:txBody>
          <a:bodyPr/>
          <a:lstStyle/>
          <a:p>
            <a:pPr eaLnBrk="1" hangingPunct="1"/>
            <a:r>
              <a:rPr lang="en-US" altLang="en-US" dirty="0"/>
              <a:t>After This Section You Should Now Know (2)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tabLst>
                <a:tab pos="1254125" algn="l"/>
              </a:tabLst>
            </a:pPr>
            <a:r>
              <a:rPr lang="en-US" altLang="en-US" dirty="0"/>
              <a:t>Named constants:</a:t>
            </a:r>
          </a:p>
          <a:p>
            <a:pPr lvl="1" eaLnBrk="1" hangingPunct="1">
              <a:tabLst>
                <a:tab pos="1254125" algn="l"/>
              </a:tabLst>
            </a:pPr>
            <a:r>
              <a:rPr lang="en-US" altLang="en-US" dirty="0"/>
              <a:t>What are named constants and how they differ from regular variables</a:t>
            </a:r>
          </a:p>
          <a:p>
            <a:pPr lvl="1" eaLnBrk="1" hangingPunct="1">
              <a:tabLst>
                <a:tab pos="1254125" algn="l"/>
              </a:tabLst>
            </a:pPr>
            <a:r>
              <a:rPr lang="en-US" altLang="en-US" dirty="0"/>
              <a:t>What are the benefits of using a named constant vs. unnamed constant</a:t>
            </a:r>
          </a:p>
          <a:p>
            <a:pPr eaLnBrk="1" hangingPunct="1">
              <a:tabLst>
                <a:tab pos="1254125" algn="l"/>
              </a:tabLst>
            </a:pPr>
            <a:r>
              <a:rPr lang="en-US" altLang="en-US" dirty="0"/>
              <a:t>What are the Python operators for common mathematical operations</a:t>
            </a:r>
          </a:p>
          <a:p>
            <a:pPr eaLnBrk="1" hangingPunct="1">
              <a:lnSpc>
                <a:spcPct val="90000"/>
              </a:lnSpc>
              <a:tabLst>
                <a:tab pos="1254125" algn="l"/>
              </a:tabLst>
            </a:pPr>
            <a:r>
              <a:rPr lang="en-US" altLang="en-US" dirty="0"/>
              <a:t>How do the precedence rules/order of operation work in Python</a:t>
            </a:r>
          </a:p>
          <a:p>
            <a:pPr eaLnBrk="1" hangingPunct="1">
              <a:lnSpc>
                <a:spcPct val="90000"/>
              </a:lnSpc>
              <a:tabLst>
                <a:tab pos="1254125" algn="l"/>
              </a:tabLst>
            </a:pPr>
            <a:r>
              <a:rPr lang="en-US" altLang="en-US" dirty="0"/>
              <a:t>Input:</a:t>
            </a:r>
          </a:p>
          <a:p>
            <a:pPr lvl="1" eaLnBrk="1" hangingPunct="1">
              <a:lnSpc>
                <a:spcPct val="90000"/>
              </a:lnSpc>
              <a:tabLst>
                <a:tab pos="1254125" algn="l"/>
              </a:tabLst>
            </a:pPr>
            <a:r>
              <a:rPr lang="en-US" altLang="en-US" dirty="0"/>
              <a:t>How to get a program to acquire and store information from the user of the program</a:t>
            </a:r>
          </a:p>
          <a:p>
            <a:pPr eaLnBrk="1" hangingPunct="1">
              <a:lnSpc>
                <a:spcPct val="90000"/>
              </a:lnSpc>
              <a:tabLst>
                <a:tab pos="1254125" algn="l"/>
              </a:tabLst>
            </a:pPr>
            <a:r>
              <a:rPr lang="en-US" altLang="en-US" dirty="0"/>
              <a:t>What is program documentation and what are some common things that are included in program documentation</a:t>
            </a:r>
          </a:p>
          <a:p>
            <a:pPr eaLnBrk="1" hangingPunct="1">
              <a:lnSpc>
                <a:spcPct val="90000"/>
              </a:lnSpc>
              <a:tabLst>
                <a:tab pos="1254125" algn="l"/>
              </a:tabLst>
            </a:pPr>
            <a:r>
              <a:rPr lang="en-US" altLang="en-US" dirty="0"/>
              <a:t>The existence of prewritten Python functions and how to find descriptions of them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350"/>
            <a:ext cx="8229600" cy="730250"/>
          </a:xfrm>
        </p:spPr>
        <p:txBody>
          <a:bodyPr/>
          <a:lstStyle/>
          <a:p>
            <a:pPr eaLnBrk="1" hangingPunct="1"/>
            <a:r>
              <a:rPr lang="en-US" altLang="en-US" dirty="0"/>
              <a:t>After This Section You Should Now Know (3)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tabLst>
                <a:tab pos="1254125" algn="l"/>
              </a:tabLst>
            </a:pPr>
            <a:r>
              <a:rPr lang="en-US" altLang="en-US" dirty="0"/>
              <a:t>What are the three programming errors, when do they occur and what is the difference between each one</a:t>
            </a:r>
          </a:p>
          <a:p>
            <a:pPr eaLnBrk="1" hangingPunct="1">
              <a:tabLst>
                <a:tab pos="1254125" algn="l"/>
              </a:tabLst>
            </a:pPr>
            <a:r>
              <a:rPr lang="en-US" altLang="en-US" dirty="0"/>
              <a:t>How to use formatting to improve the readability of your program</a:t>
            </a:r>
          </a:p>
          <a:p>
            <a:pPr eaLnBrk="1" hangingPunct="1">
              <a:tabLst>
                <a:tab pos="1254125" algn="l"/>
              </a:tabLst>
            </a:pP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350"/>
            <a:ext cx="8229600" cy="730250"/>
          </a:xfrm>
        </p:spPr>
        <p:txBody>
          <a:bodyPr/>
          <a:lstStyle/>
          <a:p>
            <a:pPr eaLnBrk="1" hangingPunct="1"/>
            <a:r>
              <a:rPr lang="en-CA" altLang="en-US" dirty="0"/>
              <a:t>Why Use </a:t>
            </a:r>
            <a:r>
              <a:rPr lang="en-CA" altLang="en-US" b="1" dirty="0">
                <a:solidFill>
                  <a:srgbClr val="0000FF"/>
                </a:solidFill>
              </a:rPr>
              <a:t>Named Constants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219200"/>
            <a:ext cx="8610600" cy="5334000"/>
          </a:xfrm>
        </p:spPr>
        <p:txBody>
          <a:bodyPr/>
          <a:lstStyle/>
          <a:p>
            <a:pPr marL="457200" indent="-457200" eaLnBrk="1" hangingPunct="1">
              <a:buFontTx/>
              <a:buAutoNum type="arabicPeriod"/>
              <a:tabLst>
                <a:tab pos="1254125" algn="l"/>
              </a:tabLst>
            </a:pPr>
            <a:r>
              <a:rPr lang="en-CA" altLang="en-US" dirty="0"/>
              <a:t>They make your program easier to read and understand</a:t>
            </a:r>
            <a:endParaRPr lang="en-CA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2625" lvl="1" indent="-457200" eaLnBrk="1" hangingPunct="1">
              <a:buFontTx/>
              <a:buNone/>
              <a:tabLst>
                <a:tab pos="1254125" algn="l"/>
              </a:tabLst>
            </a:pPr>
            <a:r>
              <a:rPr lang="en-CA" altLang="en-US" sz="1800" b="1" dirty="0">
                <a:latin typeface="Consolas" panose="020B0609020204030204" pitchFamily="49" charset="0"/>
                <a:cs typeface="Consolas" panose="020B0609020204030204" pitchFamily="49" charset="0"/>
              </a:rPr>
              <a:t>  # NO</a:t>
            </a:r>
          </a:p>
          <a:p>
            <a:pPr marL="682625" lvl="1" indent="-457200" eaLnBrk="1" hangingPunct="1">
              <a:buFontTx/>
              <a:buNone/>
              <a:tabLst>
                <a:tab pos="1254125" algn="l"/>
              </a:tabLst>
            </a:pPr>
            <a:r>
              <a:rPr lang="en-CA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populationChange = (</a:t>
            </a:r>
            <a:r>
              <a:rPr lang="en-CA" altLang="en-US" sz="18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0.1758</a:t>
            </a:r>
            <a:r>
              <a:rPr lang="en-CA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– </a:t>
            </a:r>
            <a:r>
              <a:rPr lang="en-CA" altLang="en-US" sz="18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0.1257</a:t>
            </a:r>
            <a:r>
              <a:rPr lang="en-CA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) * currentPopulation</a:t>
            </a:r>
          </a:p>
          <a:p>
            <a:pPr marL="457200" indent="-457200" algn="ctr" eaLnBrk="1" hangingPunct="1">
              <a:buFontTx/>
              <a:buNone/>
              <a:tabLst>
                <a:tab pos="1254125" algn="l"/>
              </a:tabLst>
            </a:pPr>
            <a:endParaRPr lang="en-CA" alt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ctr" eaLnBrk="1" hangingPunct="1">
              <a:buFontTx/>
              <a:buNone/>
              <a:tabLst>
                <a:tab pos="1254125" algn="l"/>
              </a:tabLst>
            </a:pPr>
            <a:endParaRPr lang="en-CA" alt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ctr" eaLnBrk="1" hangingPunct="1">
              <a:buFontTx/>
              <a:buNone/>
              <a:tabLst>
                <a:tab pos="1254125" algn="l"/>
              </a:tabLst>
            </a:pPr>
            <a:r>
              <a:rPr lang="en-CA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Vs.</a:t>
            </a:r>
          </a:p>
          <a:p>
            <a:pPr marL="457200" indent="-457200" algn="ctr" eaLnBrk="1" hangingPunct="1">
              <a:buFontTx/>
              <a:buNone/>
              <a:tabLst>
                <a:tab pos="1254125" algn="l"/>
              </a:tabLst>
            </a:pPr>
            <a:endParaRPr lang="en-CA" altLang="en-US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803275" lvl="2" indent="-342900" eaLnBrk="1" hangingPunct="1">
              <a:lnSpc>
                <a:spcPct val="120000"/>
              </a:lnSpc>
              <a:buFontTx/>
              <a:buNone/>
              <a:tabLst>
                <a:tab pos="1254125" algn="l"/>
              </a:tabLst>
            </a:pPr>
            <a:r>
              <a:rPr lang="en-CA" alt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#YES</a:t>
            </a:r>
          </a:p>
          <a:p>
            <a:pPr marL="803275" lvl="2" indent="-342900" eaLnBrk="1" hangingPunct="1">
              <a:lnSpc>
                <a:spcPct val="120000"/>
              </a:lnSpc>
              <a:buFontTx/>
              <a:buNone/>
              <a:tabLst>
                <a:tab pos="1254125" algn="l"/>
              </a:tabLst>
            </a:pPr>
            <a:r>
              <a:rPr lang="en-CA" altLang="en-US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BIRTH_RATE</a:t>
            </a:r>
            <a:r>
              <a:rPr lang="en-CA" alt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CA" altLang="en-US" dirty="0">
                <a:latin typeface="Consolas" panose="020B0609020204030204" pitchFamily="49" charset="0"/>
                <a:cs typeface="Consolas" panose="020B0609020204030204" pitchFamily="49" charset="0"/>
              </a:rPr>
              <a:t>= 17.58</a:t>
            </a:r>
          </a:p>
          <a:p>
            <a:pPr marL="803275" lvl="2" indent="-342900" eaLnBrk="1" hangingPunct="1">
              <a:lnSpc>
                <a:spcPct val="120000"/>
              </a:lnSpc>
              <a:buFontTx/>
              <a:buNone/>
              <a:tabLst>
                <a:tab pos="1254125" algn="l"/>
              </a:tabLst>
            </a:pPr>
            <a:r>
              <a:rPr lang="en-CA" altLang="en-US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MORTALITY_RATE </a:t>
            </a:r>
            <a:r>
              <a:rPr lang="en-CA" altLang="en-US" dirty="0">
                <a:latin typeface="Consolas" panose="020B0609020204030204" pitchFamily="49" charset="0"/>
                <a:cs typeface="Consolas" panose="020B0609020204030204" pitchFamily="49" charset="0"/>
              </a:rPr>
              <a:t>= 0.1257</a:t>
            </a:r>
          </a:p>
          <a:p>
            <a:pPr marL="803275" lvl="2" indent="-342900" eaLnBrk="1" hangingPunct="1">
              <a:lnSpc>
                <a:spcPct val="120000"/>
              </a:lnSpc>
              <a:buFontTx/>
              <a:buNone/>
              <a:tabLst>
                <a:tab pos="1254125" algn="l"/>
              </a:tabLst>
            </a:pPr>
            <a:r>
              <a:rPr lang="en-CA" altLang="en-US" dirty="0">
                <a:latin typeface="Consolas" panose="020B0609020204030204" pitchFamily="49" charset="0"/>
                <a:cs typeface="Consolas" panose="020B0609020204030204" pitchFamily="49" charset="0"/>
              </a:rPr>
              <a:t>currentPopulation = 1000000</a:t>
            </a:r>
          </a:p>
          <a:p>
            <a:pPr marL="803275" lvl="2" indent="-342900" eaLnBrk="1" hangingPunct="1">
              <a:lnSpc>
                <a:spcPct val="120000"/>
              </a:lnSpc>
              <a:buFontTx/>
              <a:buNone/>
              <a:tabLst>
                <a:tab pos="1254125" algn="l"/>
              </a:tabLst>
            </a:pPr>
            <a:r>
              <a:rPr lang="en-CA" altLang="en-US" dirty="0">
                <a:latin typeface="Consolas" panose="020B0609020204030204" pitchFamily="49" charset="0"/>
                <a:cs typeface="Consolas" panose="020B0609020204030204" pitchFamily="49" charset="0"/>
              </a:rPr>
              <a:t>populationChange = (</a:t>
            </a:r>
            <a:r>
              <a:rPr lang="en-CA" altLang="en-US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BIRTH_RATE</a:t>
            </a:r>
            <a:r>
              <a:rPr lang="en-CA" altLang="en-US" dirty="0">
                <a:latin typeface="Consolas" panose="020B0609020204030204" pitchFamily="49" charset="0"/>
                <a:cs typeface="Consolas" panose="020B0609020204030204" pitchFamily="49" charset="0"/>
              </a:rPr>
              <a:t> - </a:t>
            </a:r>
            <a:r>
              <a:rPr lang="en-CA" altLang="en-US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MORTALITY_RATE</a:t>
            </a:r>
            <a:r>
              <a:rPr lang="en-CA" altLang="en-US" dirty="0">
                <a:latin typeface="Consolas" panose="020B0609020204030204" pitchFamily="49" charset="0"/>
                <a:cs typeface="Consolas" panose="020B0609020204030204" pitchFamily="49" charset="0"/>
              </a:rPr>
              <a:t>) * currentPopulation</a:t>
            </a:r>
          </a:p>
        </p:txBody>
      </p:sp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3998913" y="2255838"/>
            <a:ext cx="4548187" cy="984250"/>
            <a:chOff x="3998897" y="2256549"/>
            <a:chExt cx="4548485" cy="982763"/>
          </a:xfrm>
        </p:grpSpPr>
        <p:sp>
          <p:nvSpPr>
            <p:cNvPr id="57349" name="Line 5"/>
            <p:cNvSpPr>
              <a:spLocks noChangeShapeType="1"/>
            </p:cNvSpPr>
            <p:nvPr/>
          </p:nvSpPr>
          <p:spPr bwMode="auto">
            <a:xfrm flipH="1" flipV="1">
              <a:off x="3998897" y="2256549"/>
              <a:ext cx="1516251" cy="463439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3600" tIns="46800" rIns="93600" bIns="46800">
              <a:spAutoFit/>
            </a:bodyPr>
            <a:lstStyle/>
            <a:p>
              <a:endParaRPr lang="en-CA" dirty="0"/>
            </a:p>
          </p:txBody>
        </p:sp>
        <p:sp>
          <p:nvSpPr>
            <p:cNvPr id="57350" name="Line 6"/>
            <p:cNvSpPr>
              <a:spLocks noChangeShapeType="1"/>
            </p:cNvSpPr>
            <p:nvPr/>
          </p:nvSpPr>
          <p:spPr bwMode="auto">
            <a:xfrm flipH="1" flipV="1">
              <a:off x="5060511" y="2277185"/>
              <a:ext cx="454637" cy="442803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3600" tIns="46800" rIns="93600" bIns="46800">
              <a:spAutoFit/>
            </a:bodyPr>
            <a:lstStyle/>
            <a:p>
              <a:endParaRPr lang="en-CA" dirty="0"/>
            </a:p>
          </p:txBody>
        </p:sp>
        <p:sp>
          <p:nvSpPr>
            <p:cNvPr id="57351" name="Text Box 7"/>
            <p:cNvSpPr txBox="1">
              <a:spLocks noChangeArrowheads="1"/>
            </p:cNvSpPr>
            <p:nvPr/>
          </p:nvSpPr>
          <p:spPr bwMode="auto">
            <a:xfrm>
              <a:off x="5499382" y="2590800"/>
              <a:ext cx="3048000" cy="6485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93600" tIns="46800" rIns="93600" bIns="46800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Avoid unnamed constants whenever possible!</a:t>
              </a:r>
              <a:endParaRPr lang="en-US" altLang="en-US" sz="1800" b="1" baseline="30000" dirty="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350"/>
            <a:ext cx="8229600" cy="730250"/>
          </a:xfrm>
        </p:spPr>
        <p:txBody>
          <a:bodyPr/>
          <a:lstStyle/>
          <a:p>
            <a:pPr eaLnBrk="1" hangingPunct="1"/>
            <a:r>
              <a:rPr lang="en-CA" altLang="en-US" dirty="0"/>
              <a:t>Why Use Named Constants (2)</a:t>
            </a:r>
          </a:p>
        </p:txBody>
      </p:sp>
      <p:sp>
        <p:nvSpPr>
          <p:cNvPr id="2324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  <a:tabLst>
                <a:tab pos="288925" algn="l"/>
              </a:tabLst>
            </a:pPr>
            <a:r>
              <a:rPr lang="en-CA" altLang="en-US" dirty="0"/>
              <a:t>2) Makes the program easier to maintain.</a:t>
            </a:r>
          </a:p>
          <a:p>
            <a:pPr lvl="1" eaLnBrk="1" hangingPunct="1">
              <a:tabLst>
                <a:tab pos="288925" algn="l"/>
              </a:tabLst>
            </a:pPr>
            <a:r>
              <a:rPr lang="en-CA" altLang="en-US" dirty="0"/>
              <a:t>If the constant is referred to several times throughout the program, changing the value of the constant once will change it throughout the program.</a:t>
            </a:r>
          </a:p>
          <a:p>
            <a:pPr lvl="1" eaLnBrk="1" hangingPunct="1">
              <a:tabLst>
                <a:tab pos="288925" algn="l"/>
              </a:tabLst>
            </a:pPr>
            <a:r>
              <a:rPr lang="en-US" altLang="en-US" dirty="0"/>
              <a:t>Using named constants is regarded as “good style” when writing a computer program.</a:t>
            </a:r>
          </a:p>
          <a:p>
            <a:pPr marL="400050" lvl="2" indent="0" eaLnBrk="1" hangingPunct="1">
              <a:buFont typeface="Arial" panose="020B0604020202020204" pitchFamily="34" charset="0"/>
              <a:buNone/>
              <a:tabLst>
                <a:tab pos="288925" algn="l"/>
              </a:tabLst>
            </a:pPr>
            <a:endParaRPr lang="en-CA" altLang="en-US" sz="2000" dirty="0"/>
          </a:p>
          <a:p>
            <a:pPr marL="0" indent="0" eaLnBrk="1" hangingPunct="1">
              <a:lnSpc>
                <a:spcPct val="75000"/>
              </a:lnSpc>
              <a:spcBef>
                <a:spcPct val="75000"/>
              </a:spcBef>
              <a:buFontTx/>
              <a:buNone/>
              <a:tabLst>
                <a:tab pos="288925" algn="l"/>
              </a:tabLst>
            </a:pPr>
            <a:endParaRPr lang="en-CA" altLang="en-US" dirty="0"/>
          </a:p>
          <a:p>
            <a:pPr marL="0" indent="0" eaLnBrk="1" hangingPunct="1">
              <a:buFontTx/>
              <a:buNone/>
              <a:tabLst>
                <a:tab pos="288925" algn="l"/>
              </a:tabLst>
            </a:pPr>
            <a:endParaRPr lang="en-CA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60350"/>
            <a:ext cx="8229600" cy="730250"/>
          </a:xfrm>
        </p:spPr>
        <p:txBody>
          <a:bodyPr/>
          <a:lstStyle/>
          <a:p>
            <a:pPr eaLnBrk="1" hangingPunct="1"/>
            <a:r>
              <a:rPr lang="en-US" altLang="en-US" sz="3200" dirty="0">
                <a:cs typeface="Consolas" panose="020B0609020204030204" pitchFamily="49" charset="0"/>
              </a:rPr>
              <a:t>Purpose Of </a:t>
            </a:r>
            <a:r>
              <a:rPr lang="en-US" altLang="en-US" sz="3200" b="1" dirty="0">
                <a:solidFill>
                  <a:srgbClr val="0000FF"/>
                </a:solidFill>
                <a:cs typeface="Consolas" panose="020B0609020204030204" pitchFamily="49" charset="0"/>
              </a:rPr>
              <a:t>Named Constants </a:t>
            </a:r>
            <a:r>
              <a:rPr lang="en-US" altLang="en-US" sz="3200" dirty="0">
                <a:cs typeface="Consolas" panose="020B0609020204030204" pitchFamily="49" charset="0"/>
              </a:rPr>
              <a:t>(3)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57200" y="1219200"/>
            <a:ext cx="8229600" cy="5181600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Tx/>
              <a:buNone/>
              <a:tabLst>
                <a:tab pos="1254125" algn="l"/>
              </a:tabLst>
              <a:defRPr/>
            </a:pPr>
            <a:r>
              <a:rPr lang="en-US" sz="1800" b="1" dirty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BIRTH_RATE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>
                <a:latin typeface="Consolas" pitchFamily="49" charset="0"/>
                <a:cs typeface="Consolas" pitchFamily="49" charset="0"/>
              </a:rPr>
              <a:t>= 0.998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tabLst>
                <a:tab pos="1254125" algn="l"/>
              </a:tabLst>
              <a:defRPr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MORTALITY_RATE = 0.1257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tabLst>
                <a:tab pos="1254125" algn="l"/>
              </a:tabLst>
              <a:defRPr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populationChange = 0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tabLst>
                <a:tab pos="1254125" algn="l"/>
              </a:tabLst>
              <a:defRPr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currentPopulation = 1000000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tabLst>
                <a:tab pos="1254125" algn="l"/>
              </a:tabLst>
              <a:defRPr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populationChange = (</a:t>
            </a:r>
            <a:r>
              <a:rPr lang="en-US" sz="1800" b="1" dirty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BIRTH_RATE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- MORTALITY_RATE) * currentPopulation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tabLst>
                <a:tab pos="1254125" algn="l"/>
              </a:tabLst>
              <a:defRPr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if (populationChange &gt; 0):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tabLst>
                <a:tab pos="1254125" algn="l"/>
              </a:tabLst>
              <a:defRPr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    print("Increase")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tabLst>
                <a:tab pos="1254125" algn="l"/>
              </a:tabLst>
              <a:defRPr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    print("Birth rate:", </a:t>
            </a:r>
            <a:r>
              <a:rPr lang="en-US" sz="1800" b="1" dirty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BIRTH_RATE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, " Mortality rate:", MORTALITY_RATE, " Population change:", populationChange)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tabLst>
                <a:tab pos="1254125" algn="l"/>
              </a:tabLst>
              <a:defRPr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elif (populationChange &lt; 0):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tabLst>
                <a:tab pos="1254125" algn="l"/>
              </a:tabLst>
              <a:defRPr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    print("Decrease")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tabLst>
                <a:tab pos="1254125" algn="l"/>
              </a:tabLst>
              <a:defRPr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    print("Birth rate:", </a:t>
            </a:r>
            <a:r>
              <a:rPr lang="en-US" sz="1800" b="1" dirty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BIRTH_RATE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, " Mortality rate:", MORTALITY_RATE,  "Population change:", populationChange)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tabLst>
                <a:tab pos="1254125" algn="l"/>
              </a:tabLst>
              <a:defRPr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else: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tabLst>
                <a:tab pos="1254125" algn="l"/>
              </a:tabLst>
              <a:defRPr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    print("No change")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tabLst>
                <a:tab pos="1254125" algn="l"/>
              </a:tabLst>
              <a:defRPr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    print("Birth rate:", </a:t>
            </a:r>
            <a:r>
              <a:rPr lang="en-US" sz="1800" b="1" dirty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BIRTH_RATE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, " Mortality rate:", MORTALITY_RATE,  "Population change:", populationChange)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3522663" y="838200"/>
            <a:ext cx="5630862" cy="4940300"/>
            <a:chOff x="3522663" y="838200"/>
            <a:chExt cx="5630862" cy="4940300"/>
          </a:xfrm>
        </p:grpSpPr>
        <p:sp>
          <p:nvSpPr>
            <p:cNvPr id="4" name="Line 5"/>
            <p:cNvSpPr>
              <a:spLocks noChangeShapeType="1"/>
            </p:cNvSpPr>
            <p:nvPr/>
          </p:nvSpPr>
          <p:spPr bwMode="auto">
            <a:xfrm flipH="1">
              <a:off x="4183063" y="1333500"/>
              <a:ext cx="2532062" cy="110490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 dirty="0"/>
            </a:p>
          </p:txBody>
        </p:sp>
        <p:sp>
          <p:nvSpPr>
            <p:cNvPr id="5" name="Line 6"/>
            <p:cNvSpPr>
              <a:spLocks noChangeShapeType="1"/>
            </p:cNvSpPr>
            <p:nvPr/>
          </p:nvSpPr>
          <p:spPr bwMode="auto">
            <a:xfrm flipH="1">
              <a:off x="3751263" y="1333500"/>
              <a:ext cx="2963862" cy="209550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 dirty="0"/>
            </a:p>
          </p:txBody>
        </p:sp>
        <p:sp>
          <p:nvSpPr>
            <p:cNvPr id="6" name="Line 9"/>
            <p:cNvSpPr>
              <a:spLocks noChangeShapeType="1"/>
            </p:cNvSpPr>
            <p:nvPr/>
          </p:nvSpPr>
          <p:spPr bwMode="auto">
            <a:xfrm flipH="1">
              <a:off x="3522663" y="1333500"/>
              <a:ext cx="3192462" cy="444500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 dirty="0"/>
            </a:p>
          </p:txBody>
        </p:sp>
        <p:sp>
          <p:nvSpPr>
            <p:cNvPr id="7" name="Line 11"/>
            <p:cNvSpPr>
              <a:spLocks noChangeShapeType="1"/>
            </p:cNvSpPr>
            <p:nvPr/>
          </p:nvSpPr>
          <p:spPr bwMode="auto">
            <a:xfrm flipH="1">
              <a:off x="3687763" y="1333500"/>
              <a:ext cx="3027362" cy="326390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 dirty="0"/>
            </a:p>
          </p:txBody>
        </p:sp>
        <p:sp>
          <p:nvSpPr>
            <p:cNvPr id="8" name="Text Box 8"/>
            <p:cNvSpPr txBox="1">
              <a:spLocks noChangeArrowheads="1"/>
            </p:cNvSpPr>
            <p:nvPr/>
          </p:nvSpPr>
          <p:spPr bwMode="auto">
            <a:xfrm>
              <a:off x="6715125" y="838200"/>
              <a:ext cx="2438400" cy="1465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 b="1" dirty="0">
                  <a:solidFill>
                    <a:srgbClr val="0000FF"/>
                  </a:solidFill>
                </a:rPr>
                <a:t>One change in the initialization of the constant changes every reference to that constant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60350"/>
            <a:ext cx="8229600" cy="730250"/>
          </a:xfrm>
        </p:spPr>
        <p:txBody>
          <a:bodyPr/>
          <a:lstStyle/>
          <a:p>
            <a:pPr eaLnBrk="1" hangingPunct="1"/>
            <a:r>
              <a:rPr lang="en-US" altLang="en-US" sz="3200" dirty="0">
                <a:cs typeface="Times New Roman" panose="02020603050405020304" pitchFamily="18" charset="0"/>
              </a:rPr>
              <a:t>Purpose Of </a:t>
            </a:r>
            <a:r>
              <a:rPr lang="en-US" altLang="en-US" sz="3200" b="1" dirty="0">
                <a:solidFill>
                  <a:srgbClr val="0000FF"/>
                </a:solidFill>
                <a:cs typeface="Times New Roman" panose="02020603050405020304" pitchFamily="18" charset="0"/>
              </a:rPr>
              <a:t>Named Constants</a:t>
            </a:r>
            <a:r>
              <a:rPr lang="en-US" altLang="en-US" sz="3200" dirty="0">
                <a:solidFill>
                  <a:srgbClr val="0000FF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dirty="0">
                <a:cs typeface="Times New Roman" panose="02020603050405020304" pitchFamily="18" charset="0"/>
              </a:rPr>
              <a:t>(5)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57200" y="1219200"/>
            <a:ext cx="8229600" cy="5181600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Tx/>
              <a:buNone/>
              <a:tabLst>
                <a:tab pos="1254125" algn="l"/>
              </a:tabLst>
              <a:defRPr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BIRTH_RATE = 0.1758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tabLst>
                <a:tab pos="1254125" algn="l"/>
              </a:tabLst>
              <a:defRPr/>
            </a:pPr>
            <a:r>
              <a:rPr lang="en-US" sz="1800" b="1" dirty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MORTALITY_RATE</a:t>
            </a:r>
            <a:r>
              <a:rPr lang="en-US" sz="1800" b="1" dirty="0">
                <a:latin typeface="Consolas" pitchFamily="49" charset="0"/>
                <a:cs typeface="Consolas" pitchFamily="49" charset="0"/>
              </a:rPr>
              <a:t> = 0.0001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tabLst>
                <a:tab pos="1254125" algn="l"/>
              </a:tabLst>
              <a:defRPr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populationChange = 0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tabLst>
                <a:tab pos="1254125" algn="l"/>
              </a:tabLst>
              <a:defRPr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currentPopulation = 1000000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tabLst>
                <a:tab pos="1254125" algn="l"/>
              </a:tabLst>
              <a:defRPr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populationChange = (BIRTH_RATE - </a:t>
            </a:r>
            <a:r>
              <a:rPr lang="en-US" sz="1800" b="1" dirty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MORTALITY_RATE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) * currentPopulation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tabLst>
                <a:tab pos="1254125" algn="l"/>
              </a:tabLst>
              <a:defRPr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if (populationChange &gt; 0):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tabLst>
                <a:tab pos="1254125" algn="l"/>
              </a:tabLst>
              <a:defRPr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    print("Increase")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tabLst>
                <a:tab pos="1254125" algn="l"/>
              </a:tabLst>
              <a:defRPr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    print("Birth rate:", BIRTH_RATE, " Mortality rate:", </a:t>
            </a:r>
            <a:r>
              <a:rPr lang="en-US" sz="1800" b="1" dirty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MORTALITY_RATE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, " Population change:", populationChange)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tabLst>
                <a:tab pos="1254125" algn="l"/>
              </a:tabLst>
              <a:defRPr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elif (populationChange &lt; 0):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tabLst>
                <a:tab pos="1254125" algn="l"/>
              </a:tabLst>
              <a:defRPr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    print("Decrease")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tabLst>
                <a:tab pos="1254125" algn="l"/>
              </a:tabLst>
              <a:defRPr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    print("Birth rate:", BIRTH_RATE, " Mortality rate:", </a:t>
            </a:r>
            <a:r>
              <a:rPr lang="en-US" sz="1800" b="1" dirty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MORTALITY_RATE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,  "Population change:", populationChange)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tabLst>
                <a:tab pos="1254125" algn="l"/>
              </a:tabLst>
              <a:defRPr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else: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tabLst>
                <a:tab pos="1254125" algn="l"/>
              </a:tabLst>
              <a:defRPr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    print("No change")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tabLst>
                <a:tab pos="1254125" algn="l"/>
              </a:tabLst>
              <a:defRPr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    print("Birth rate:", BIRTH_RATE, " Mortality rate:", </a:t>
            </a:r>
            <a:r>
              <a:rPr lang="en-US" sz="1800" b="1" dirty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MORTALITY_RATE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,  "Population change:", populationChange)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966952" y="747110"/>
            <a:ext cx="8342586" cy="5196490"/>
            <a:chOff x="950201" y="670910"/>
            <a:chExt cx="8342586" cy="5196490"/>
          </a:xfrm>
        </p:grpSpPr>
        <p:sp>
          <p:nvSpPr>
            <p:cNvPr id="11" name="Line 5"/>
            <p:cNvSpPr>
              <a:spLocks noChangeShapeType="1"/>
            </p:cNvSpPr>
            <p:nvPr/>
          </p:nvSpPr>
          <p:spPr bwMode="auto">
            <a:xfrm flipH="1">
              <a:off x="4631449" y="986188"/>
              <a:ext cx="2567152" cy="1390649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 dirty="0"/>
            </a:p>
          </p:txBody>
        </p:sp>
        <p:sp>
          <p:nvSpPr>
            <p:cNvPr id="12" name="Line 6"/>
            <p:cNvSpPr>
              <a:spLocks noChangeShapeType="1"/>
            </p:cNvSpPr>
            <p:nvPr/>
          </p:nvSpPr>
          <p:spPr bwMode="auto">
            <a:xfrm flipH="1">
              <a:off x="950201" y="986187"/>
              <a:ext cx="6230006" cy="2683422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 dirty="0"/>
            </a:p>
          </p:txBody>
        </p:sp>
        <p:sp>
          <p:nvSpPr>
            <p:cNvPr id="13" name="Line 9"/>
            <p:cNvSpPr>
              <a:spLocks noChangeShapeType="1"/>
            </p:cNvSpPr>
            <p:nvPr/>
          </p:nvSpPr>
          <p:spPr bwMode="auto">
            <a:xfrm flipH="1">
              <a:off x="2421649" y="986189"/>
              <a:ext cx="4776952" cy="4881211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 dirty="0"/>
            </a:p>
          </p:txBody>
        </p:sp>
        <p:sp>
          <p:nvSpPr>
            <p:cNvPr id="14" name="Line 11"/>
            <p:cNvSpPr>
              <a:spLocks noChangeShapeType="1"/>
            </p:cNvSpPr>
            <p:nvPr/>
          </p:nvSpPr>
          <p:spPr bwMode="auto">
            <a:xfrm flipH="1">
              <a:off x="2421649" y="1012278"/>
              <a:ext cx="4758558" cy="3788322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 dirty="0"/>
            </a:p>
          </p:txBody>
        </p:sp>
        <p:sp>
          <p:nvSpPr>
            <p:cNvPr id="15" name="Text Box 8"/>
            <p:cNvSpPr txBox="1">
              <a:spLocks noChangeArrowheads="1"/>
            </p:cNvSpPr>
            <p:nvPr/>
          </p:nvSpPr>
          <p:spPr bwMode="auto">
            <a:xfrm>
              <a:off x="7198601" y="670910"/>
              <a:ext cx="2094186" cy="1477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 b="1" dirty="0">
                  <a:solidFill>
                    <a:srgbClr val="0000FF"/>
                  </a:solidFill>
                </a:rPr>
                <a:t>One change in the initialization of the constant changes every reference to that constant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350"/>
            <a:ext cx="8229600" cy="730250"/>
          </a:xfrm>
        </p:spPr>
        <p:txBody>
          <a:bodyPr/>
          <a:lstStyle/>
          <a:p>
            <a:pPr eaLnBrk="1" hangingPunct="1"/>
            <a:r>
              <a:rPr lang="en-US" altLang="en-US" dirty="0"/>
              <a:t>When To Use A Named Constant?</a:t>
            </a:r>
          </a:p>
        </p:txBody>
      </p:sp>
      <p:sp>
        <p:nvSpPr>
          <p:cNvPr id="3287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tabLst>
                <a:tab pos="1254125" algn="l"/>
              </a:tabLst>
            </a:pPr>
            <a:r>
              <a:rPr lang="en-US" altLang="en-US" dirty="0"/>
              <a:t>(Rule of thumb): If you can assign a descriptive, useful, self-explanatory name to a constant then you probably </a:t>
            </a:r>
            <a:r>
              <a:rPr lang="en-US" altLang="en-US" dirty="0" smtClean="0"/>
              <a:t>should define and use a named constant.</a:t>
            </a:r>
            <a:endParaRPr lang="en-US" altLang="en-US" dirty="0"/>
          </a:p>
          <a:p>
            <a:pPr eaLnBrk="1" hangingPunct="1">
              <a:tabLst>
                <a:tab pos="1254125" algn="l"/>
              </a:tabLst>
            </a:pPr>
            <a:r>
              <a:rPr lang="en-US" altLang="en-US" b="1" dirty="0"/>
              <a:t>Example 1 </a:t>
            </a:r>
            <a:r>
              <a:rPr lang="en-US" altLang="en-US" dirty="0"/>
              <a:t>(easy to provide self explanatory constant name)</a:t>
            </a:r>
          </a:p>
          <a:p>
            <a:pPr marL="400050" lvl="1" indent="0" eaLnBrk="1" hangingPunct="1">
              <a:buFont typeface="Arial" panose="020B0604020202020204" pitchFamily="34" charset="0"/>
              <a:buNone/>
              <a:tabLst>
                <a:tab pos="1254125" algn="l"/>
              </a:tabLst>
            </a:pP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INCH_CM_RATIO = 2.54</a:t>
            </a:r>
          </a:p>
          <a:p>
            <a:pPr marL="400050" lvl="1" indent="0" eaLnBrk="1" hangingPunct="1">
              <a:buFont typeface="Arial" panose="020B0604020202020204" pitchFamily="34" charset="0"/>
              <a:buNone/>
              <a:tabLst>
                <a:tab pos="1254125" algn="l"/>
              </a:tabLst>
            </a:pP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height = height * INCH_CM_RATIO</a:t>
            </a:r>
          </a:p>
          <a:p>
            <a:pPr eaLnBrk="1" hangingPunct="1">
              <a:tabLst>
                <a:tab pos="1254125" algn="l"/>
              </a:tabLst>
            </a:pPr>
            <a:r>
              <a:rPr lang="en-US" altLang="en-US" b="1" dirty="0"/>
              <a:t>Example 2 </a:t>
            </a:r>
            <a:r>
              <a:rPr lang="en-US" altLang="en-US" dirty="0"/>
              <a:t>(providing self explanatory names for the constants is difficult) </a:t>
            </a:r>
          </a:p>
          <a:p>
            <a:pPr marL="400050" lvl="1" indent="0" eaLnBrk="1" hangingPunct="1">
              <a:buFont typeface="Arial" panose="020B0604020202020204" pitchFamily="34" charset="0"/>
              <a:buNone/>
              <a:tabLst>
                <a:tab pos="1254125" algn="l"/>
              </a:tabLst>
            </a:pP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calories used = (10 x weight) + (6.25 x height) - [(5 x age) - 161]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8707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CC"/>
        </a:solidFill>
        <a:ln>
          <a:solidFill>
            <a:schemeClr val="tx1"/>
          </a:solidFill>
        </a:ln>
      </a:spPr>
      <a:bodyPr rtlCol="0" anchor="ctr"/>
      <a:lstStyle>
        <a:defPPr algn="ctr">
          <a:defRPr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 bwMode="auto">
        <a:ln w="38100">
          <a:solidFill>
            <a:srgbClr val="FF0000"/>
          </a:solidFill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 bwMode="auto">
        <a:noFill/>
        <a:ln>
          <a:noFill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 wrap="square" rtlCol="0">
        <a:spAutoFit/>
      </a:bodyPr>
      <a:lstStyle>
        <a:defPPr eaLnBrk="1" hangingPunct="1">
          <a:spcBef>
            <a:spcPct val="0"/>
          </a:spcBef>
          <a:buFontTx/>
          <a:buNone/>
          <a:defRPr sz="1200" b="1" dirty="0" smtClean="0">
            <a:solidFill>
              <a:srgbClr val="FF0000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32444</TotalTime>
  <Words>3024</Words>
  <Application>Microsoft Office PowerPoint</Application>
  <PresentationFormat>On-screen Show (4:3)</PresentationFormat>
  <Paragraphs>368</Paragraphs>
  <Slides>41</Slides>
  <Notes>31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8" baseType="lpstr">
      <vt:lpstr>ＭＳ Ｐゴシック</vt:lpstr>
      <vt:lpstr>Arial</vt:lpstr>
      <vt:lpstr>Calibri</vt:lpstr>
      <vt:lpstr>Comic Sans MS</vt:lpstr>
      <vt:lpstr>Consolas</vt:lpstr>
      <vt:lpstr>Times New Roman</vt:lpstr>
      <vt:lpstr>Office Theme</vt:lpstr>
      <vt:lpstr>Getting Started With Python Programming: Part III</vt:lpstr>
      <vt:lpstr>Reminder: Variables</vt:lpstr>
      <vt:lpstr>Named Constants</vt:lpstr>
      <vt:lpstr>Variables Vs. Constants: Case Study</vt:lpstr>
      <vt:lpstr>Why Use Named Constants</vt:lpstr>
      <vt:lpstr>Why Use Named Constants (2)</vt:lpstr>
      <vt:lpstr>Purpose Of Named Constants (3)</vt:lpstr>
      <vt:lpstr>Purpose Of Named Constants (5)</vt:lpstr>
      <vt:lpstr>When To Use A Named Constant?</vt:lpstr>
      <vt:lpstr>Named Constants: A Final Example</vt:lpstr>
      <vt:lpstr>Extra Practice</vt:lpstr>
      <vt:lpstr>Section Summary: Named Constants</vt:lpstr>
      <vt:lpstr>Program Documentation</vt:lpstr>
      <vt:lpstr>Program Documentation (2)</vt:lpstr>
      <vt:lpstr>Program Documentation (3)</vt:lpstr>
      <vt:lpstr>Program Documentation (4)</vt:lpstr>
      <vt:lpstr>Assignment Documentation Requirements</vt:lpstr>
      <vt:lpstr>Program Versioning And Back Ups</vt:lpstr>
      <vt:lpstr>Program Versioning And Back Ups</vt:lpstr>
      <vt:lpstr>Backing Up Your Work</vt:lpstr>
      <vt:lpstr>Backups: On A Positive Note</vt:lpstr>
      <vt:lpstr>Over-Documenting A Program</vt:lpstr>
      <vt:lpstr>Section Summary: Documentation</vt:lpstr>
      <vt:lpstr>Prewritten Python Functions</vt:lpstr>
      <vt:lpstr>Types Of Programming Errors</vt:lpstr>
      <vt:lpstr>Syntax/ Translation Errors</vt:lpstr>
      <vt:lpstr>Syntax/ Translation Errors (2)</vt:lpstr>
      <vt:lpstr>Some Common Syntax Errors</vt:lpstr>
      <vt:lpstr>Runtime Errors</vt:lpstr>
      <vt:lpstr>Runtime Error1: An Example</vt:lpstr>
      <vt:lpstr>Logic Errors</vt:lpstr>
      <vt:lpstr>Some Additional Examples Of Errors</vt:lpstr>
      <vt:lpstr>Practice Exercise</vt:lpstr>
      <vt:lpstr>Section Summary: The 3 Error Types</vt:lpstr>
      <vt:lpstr>Layout And Formatting</vt:lpstr>
      <vt:lpstr>Layout And Formatting: Example</vt:lpstr>
      <vt:lpstr>Section Summary: Layout And Formatting</vt:lpstr>
      <vt:lpstr>Extra: In Case You’re Interested</vt:lpstr>
      <vt:lpstr>After This Section You Should Now Know</vt:lpstr>
      <vt:lpstr>After This Section You Should Now Know (2)</vt:lpstr>
      <vt:lpstr>After This Section You Should Now Know (3)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Getting Started With Python Programming</dc:title>
  <dc:creator>James Tam</dc:creator>
  <cp:keywords>Constants;Named constants;Documentation;Program documentation;Prewritten python functions;Common programming errors;Syntax errors;Runtime errors;Logic errors;Program layout and formatting</cp:keywords>
  <cp:lastModifiedBy>James Tam</cp:lastModifiedBy>
  <cp:revision>567</cp:revision>
  <dcterms:created xsi:type="dcterms:W3CDTF">2013-08-26T22:54:00Z</dcterms:created>
  <dcterms:modified xsi:type="dcterms:W3CDTF">2023-09-13T00:33:49Z</dcterms:modified>
</cp:coreProperties>
</file>