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365" r:id="rId3"/>
    <p:sldId id="278" r:id="rId4"/>
    <p:sldId id="405" r:id="rId5"/>
    <p:sldId id="281" r:id="rId6"/>
    <p:sldId id="282" r:id="rId7"/>
    <p:sldId id="284" r:id="rId8"/>
    <p:sldId id="285" r:id="rId9"/>
    <p:sldId id="286" r:id="rId10"/>
    <p:sldId id="403" r:id="rId11"/>
    <p:sldId id="287" r:id="rId12"/>
    <p:sldId id="356" r:id="rId13"/>
    <p:sldId id="314" r:id="rId14"/>
    <p:sldId id="315" r:id="rId15"/>
    <p:sldId id="316" r:id="rId16"/>
    <p:sldId id="399" r:id="rId17"/>
    <p:sldId id="404" r:id="rId18"/>
    <p:sldId id="317" r:id="rId19"/>
    <p:sldId id="318" r:id="rId20"/>
    <p:sldId id="319" r:id="rId21"/>
    <p:sldId id="406" r:id="rId22"/>
    <p:sldId id="384" r:id="rId23"/>
    <p:sldId id="360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61" r:id="rId35"/>
    <p:sldId id="333" r:id="rId36"/>
    <p:sldId id="385" r:id="rId37"/>
    <p:sldId id="362" r:id="rId38"/>
    <p:sldId id="382" r:id="rId39"/>
    <p:sldId id="338" r:id="rId40"/>
    <p:sldId id="339" r:id="rId41"/>
    <p:sldId id="340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6" autoAdjust="0"/>
    <p:restoredTop sz="95984" autoAdjust="0"/>
  </p:normalViewPr>
  <p:slideViewPr>
    <p:cSldViewPr>
      <p:cViewPr varScale="1">
        <p:scale>
          <a:sx n="80" d="100"/>
          <a:sy n="80" d="100"/>
        </p:scale>
        <p:origin x="102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76" d="100"/>
          <a:sy n="76" d="100"/>
        </p:scale>
        <p:origin x="-174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Programming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719031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32292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10954D-0581-4284-B944-A8DEC812A589}" type="slidenum">
              <a:rPr lang="en-US" altLang="en-US"/>
              <a:pPr eaLnBrk="1" hangingPunct="1"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998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10954D-0581-4284-B944-A8DEC812A589}" type="slidenum">
              <a:rPr lang="en-US" altLang="en-US"/>
              <a:pPr eaLnBrk="1" hangingPunct="1"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9689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FF92F5-BA62-4903-BBFA-72F0FFB264C1}" type="slidenum">
              <a:rPr lang="en-US" altLang="en-US"/>
              <a:pPr eaLnBrk="1" hangingPunct="1">
                <a:spcBef>
                  <a:spcPct val="0"/>
                </a:spcBef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9112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630F61-EA98-4D80-BBF1-066F02AD0BA7}" type="slidenum">
              <a:rPr lang="en-US" altLang="en-US"/>
              <a:pPr eaLnBrk="1" hangingPunct="1">
                <a:spcBef>
                  <a:spcPct val="0"/>
                </a:spcBef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36477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1282DB-70F2-4F10-9F34-DD50F58338E4}" type="slidenum">
              <a:rPr lang="en-US" altLang="en-US"/>
              <a:pPr eaLnBrk="1" hangingPunct="1"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58988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10A0E4-9BB0-43D5-8988-547BF3953857}" type="slidenum">
              <a:rPr lang="en-US" altLang="en-US"/>
              <a:pPr eaLnBrk="1" hangingPunct="1"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569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545751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A487C69-6DD4-4729-AAA4-85D60B5486AA}" type="slidenum">
              <a:rPr lang="en-US" altLang="en-US"/>
              <a:pPr eaLnBrk="1" hangingPunct="1"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72177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73594A-AB35-4163-8BD9-CF80B5992466}" type="slidenum">
              <a:rPr lang="en-US" altLang="en-US"/>
              <a:pPr eaLnBrk="1" hangingPunct="1"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4794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4A91D0-CCB1-4154-BDD0-CE0BF3C610FC}" type="slidenum">
              <a:rPr lang="en-US" altLang="en-US"/>
              <a:pPr eaLnBrk="1" hangingPunct="1"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40205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5323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85496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2174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38700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51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717115-ECF0-487B-AA2F-08A648E099BF}" type="slidenum">
              <a:rPr lang="en-US" altLang="en-US"/>
              <a:pPr eaLnBrk="1" hangingPunct="1"/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03901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7AFBF2-D84D-4E8D-B730-0A4A4538090F}" type="slidenum">
              <a:rPr lang="en-US" altLang="en-US"/>
              <a:pPr eaLnBrk="1" hangingPunct="1"/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1700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32CBB5-BC84-4040-8F44-745B16566C9C}" type="slidenum">
              <a:rPr lang="en-US" altLang="en-US"/>
              <a:pPr eaLnBrk="1" hangingPunct="1"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5578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00290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58138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34534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60A8A9-BA4C-43AE-A01E-42E032D9F115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0122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121588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CB9A7E-B69E-46C3-A0BF-925224F54A80}" type="slidenum">
              <a:rPr lang="en-US" altLang="en-US"/>
              <a:pPr eaLnBrk="1" hangingPunct="1"/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7359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40433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52C284-9753-437F-9C17-63449E24D6A9}" type="slidenum">
              <a:rPr lang="en-US" altLang="en-US"/>
              <a:pPr eaLnBrk="1" hangingPunct="1"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4814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23DEE1-EB3D-4016-BA29-B73ACBA99D31}" type="slidenum">
              <a:rPr lang="en-US" altLang="en-US"/>
              <a:pPr eaLnBrk="1" hangingPunct="1"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8187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3510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BE49DAB-1BFE-4B57-A5CD-E826CEBB5136}" type="slidenum">
              <a:rPr lang="en-US" altLang="en-US"/>
              <a:pPr eaLnBrk="1" hangingPunct="1"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9468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6DFA64-4F72-404C-BBF2-7A32B548E4C6}" type="slidenum">
              <a:rPr lang="en-US" altLang="en-US"/>
              <a:pPr eaLnBrk="1" hangingPunct="1"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11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level1wiki.wikidot.com/syntax-error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eenteapress.com/thinkpython/thinkCSpy/html/app01.html" TargetMode="External"/><Relationship Id="rId5" Type="http://schemas.openxmlformats.org/officeDocument/2006/relationships/hyperlink" Target="http://cscircles.cemc.uwaterloo.ca/1e-errors/" TargetMode="External"/><Relationship Id="rId4" Type="http://schemas.openxmlformats.org/officeDocument/2006/relationships/hyperlink" Target="http://www.cs.bu.edu/courses/cs108/guides/debug.html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legacy.python.org/dev/peps/pep-0008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Getting Started With Python Programming: Part </a:t>
            </a:r>
            <a:r>
              <a:rPr lang="en-US" altLang="en-US" sz="4000" b="1" dirty="0" smtClean="0"/>
              <a:t>III</a:t>
            </a:r>
            <a:endParaRPr lang="en-US" altLang="en-US" sz="4000" b="1" dirty="0"/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19200" y="2362200"/>
            <a:ext cx="6769100" cy="29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80975" indent="-180975" eaLnBrk="1" hangingPunct="1">
              <a:spcBef>
                <a:spcPts val="600"/>
              </a:spcBef>
              <a:buFontTx/>
              <a:buChar char="•"/>
            </a:pPr>
            <a:r>
              <a:rPr lang="en-US" altLang="en-US" sz="2800" dirty="0"/>
              <a:t>Named constants</a:t>
            </a:r>
          </a:p>
          <a:p>
            <a:pPr marL="180975" indent="-180975" eaLnBrk="1" hangingPunct="1">
              <a:spcBef>
                <a:spcPts val="600"/>
              </a:spcBef>
              <a:buFontTx/>
              <a:buChar char="•"/>
            </a:pPr>
            <a:r>
              <a:rPr lang="en-US" altLang="en-US" sz="2800" dirty="0"/>
              <a:t>Documenting programs</a:t>
            </a:r>
          </a:p>
          <a:p>
            <a:pPr marL="180975" indent="-180975" eaLnBrk="1" hangingPunct="1">
              <a:spcBef>
                <a:spcPts val="600"/>
              </a:spcBef>
              <a:buFontTx/>
              <a:buChar char="•"/>
            </a:pPr>
            <a:r>
              <a:rPr lang="en-US" altLang="en-US" sz="2800" dirty="0"/>
              <a:t>Prewritten python functions</a:t>
            </a:r>
          </a:p>
          <a:p>
            <a:pPr marL="180975" indent="-180975" eaLnBrk="1" hangingPunct="1">
              <a:spcBef>
                <a:spcPts val="600"/>
              </a:spcBef>
              <a:buFontTx/>
              <a:buChar char="•"/>
            </a:pPr>
            <a:r>
              <a:rPr lang="en-US" altLang="en-US" sz="2800" dirty="0"/>
              <a:t>Common programming errors</a:t>
            </a:r>
          </a:p>
          <a:p>
            <a:pPr marL="180975" indent="-180975" eaLnBrk="1" hangingPunct="1">
              <a:spcBef>
                <a:spcPts val="600"/>
              </a:spcBef>
              <a:buFontTx/>
              <a:buChar char="•"/>
            </a:pPr>
            <a:r>
              <a:rPr lang="en-US" altLang="en-US" sz="2800" dirty="0"/>
              <a:t>Programming style: layout and formatting of your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639762"/>
          </a:xfrm>
        </p:spPr>
        <p:txBody>
          <a:bodyPr/>
          <a:lstStyle/>
          <a:p>
            <a:r>
              <a:rPr lang="en-US" dirty="0"/>
              <a:t>Named Constants: A Final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programs is more self explanatory (“self documenting” code)?</a:t>
            </a:r>
          </a:p>
          <a:p>
            <a:pPr lvl="1"/>
            <a:r>
              <a:rPr lang="en-US" dirty="0"/>
              <a:t>(You will learn how the ‘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’ works in the branching/decisions making lectures).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Example #</a:t>
            </a:r>
            <a:r>
              <a:rPr lang="en-US" b="1" dirty="0" smtClean="0">
                <a:solidFill>
                  <a:srgbClr val="FF0000"/>
                </a:solidFill>
              </a:rPr>
              <a:t>1 (less clear):</a:t>
            </a:r>
            <a:endParaRPr lang="en-US" b="1" dirty="0">
              <a:solidFill>
                <a:srgbClr val="FF0000"/>
              </a:solidFill>
            </a:endParaRP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gameStatus = 1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silverLockPosition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goldLockPosition = 0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if ((silverLockPosition == 1) and (goldLockPosition ==  0)):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gameStatus = 2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Approach #</a:t>
            </a:r>
            <a:r>
              <a:rPr lang="en-US" b="1" dirty="0" smtClean="0">
                <a:solidFill>
                  <a:srgbClr val="00B050"/>
                </a:solidFill>
              </a:rPr>
              <a:t>2 (more explicit, better):</a:t>
            </a:r>
            <a:endParaRPr lang="en-US" b="1" dirty="0">
              <a:solidFill>
                <a:srgbClr val="00B050"/>
              </a:solidFill>
            </a:endParaRP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WON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LEFT = 0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RIGHT = 1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CENTER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If ((silverLockPosition == RIGHT) and (goldLockPosition ==  LEFT)):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gameStatus = WON</a:t>
            </a:r>
          </a:p>
          <a:p>
            <a:pPr lvl="2"/>
            <a:endParaRPr lang="en-US" sz="1600" dirty="0">
              <a:latin typeface="Consolas" panose="020B0609020204030204" pitchFamily="49" charset="0"/>
            </a:endParaRPr>
          </a:p>
          <a:p>
            <a:pPr lvl="2"/>
            <a:endParaRPr lang="en-US" sz="1600" dirty="0">
              <a:latin typeface="Consolas" panose="020B0609020204030204" pitchFamily="49" charset="0"/>
            </a:endParaRPr>
          </a:p>
          <a:p>
            <a:pPr lvl="2"/>
            <a:endParaRPr lang="en-CA" b="1" dirty="0"/>
          </a:p>
        </p:txBody>
      </p:sp>
      <p:sp>
        <p:nvSpPr>
          <p:cNvPr id="4" name="Rectangle 3"/>
          <p:cNvSpPr/>
          <p:nvPr/>
        </p:nvSpPr>
        <p:spPr>
          <a:xfrm>
            <a:off x="6929284" y="0"/>
            <a:ext cx="2209800" cy="1295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Correct/incorrect use of named constants can affect your assignment grade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33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Extra Practice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Provide a formula where it would be appropriate to use named constants (should be easy).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Provide a formula where unnamed constants (i.e., named constant used instead of named constants) may be acceptable (may be trickier).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Search for formulas in science or engineering sites online if you can’t think of any formulas.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Named Constants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a named constant</a:t>
            </a:r>
          </a:p>
          <a:p>
            <a:pPr lvl="1" eaLnBrk="1" hangingPunct="1"/>
            <a:r>
              <a:rPr lang="en-US" altLang="en-US" dirty="0"/>
              <a:t>How does it differ from a variable</a:t>
            </a:r>
          </a:p>
          <a:p>
            <a:pPr lvl="1" eaLnBrk="1" hangingPunct="1"/>
            <a:r>
              <a:rPr lang="en-US" altLang="en-US" dirty="0"/>
              <a:t>How does it differ from an unnamed constant</a:t>
            </a:r>
          </a:p>
          <a:p>
            <a:pPr lvl="1" eaLnBrk="1" hangingPunct="1"/>
            <a:r>
              <a:rPr lang="en-US" altLang="en-US" dirty="0"/>
              <a:t>What are some reasons for using named constants</a:t>
            </a:r>
          </a:p>
          <a:p>
            <a:pPr eaLnBrk="1" hangingPunct="1"/>
            <a:r>
              <a:rPr lang="en-US" altLang="en-US" dirty="0"/>
              <a:t>Naming conventions for named constants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Documentation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i="1" dirty="0"/>
              <a:t>Program documentation</a:t>
            </a:r>
            <a:r>
              <a:rPr lang="en-US" altLang="en-US" dirty="0"/>
              <a:t>: Used to provide information about a computer program to </a:t>
            </a:r>
            <a:r>
              <a:rPr lang="en-US" altLang="en-US" b="1" dirty="0"/>
              <a:t>another programmer </a:t>
            </a:r>
            <a:r>
              <a:rPr lang="en-US" altLang="en-US" dirty="0"/>
              <a:t>(writes or modifies the program).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This is different from a </a:t>
            </a:r>
            <a:r>
              <a:rPr lang="en-US" altLang="en-US" i="1" dirty="0"/>
              <a:t>user manual </a:t>
            </a:r>
            <a:r>
              <a:rPr lang="en-US" altLang="en-US" dirty="0"/>
              <a:t>which is written for people who will </a:t>
            </a:r>
            <a:r>
              <a:rPr lang="en-US" altLang="en-US" b="1" dirty="0"/>
              <a:t>use the program</a:t>
            </a:r>
            <a:r>
              <a:rPr lang="en-US" altLang="en-US" dirty="0"/>
              <a:t>.</a:t>
            </a:r>
          </a:p>
          <a:p>
            <a:pPr eaLnBrk="1" hangingPunct="1">
              <a:spcBef>
                <a:spcPct val="50000"/>
              </a:spcBef>
              <a:tabLst>
                <a:tab pos="1254125" algn="l"/>
              </a:tabLst>
            </a:pPr>
            <a:r>
              <a:rPr lang="en-US" altLang="en-US" dirty="0"/>
              <a:t>Documentation is written inside the same file as the computer program (when you see the computer program you can see the documentation).</a:t>
            </a:r>
          </a:p>
          <a:p>
            <a:pPr eaLnBrk="1" hangingPunct="1">
              <a:spcBef>
                <a:spcPct val="50000"/>
              </a:spcBef>
              <a:tabLst>
                <a:tab pos="1254125" algn="l"/>
              </a:tabLst>
            </a:pPr>
            <a:r>
              <a:rPr lang="en-US" altLang="en-US" dirty="0"/>
              <a:t>The purpose is to help other programmers understand the program: what the different parts of the program do, what are some of it’s limitations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Documentation (2)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/>
              <a:t>Doesn’t contain instructions for the computer to execute.</a:t>
            </a:r>
          </a:p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/>
              <a:t>Not translated into machine language.</a:t>
            </a:r>
          </a:p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/>
              <a:t>Consists of information for the reader of the program: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 smtClean="0"/>
              <a:t>The author</a:t>
            </a:r>
            <a:r>
              <a:rPr lang="en-US" altLang="en-US" dirty="0" smtClean="0"/>
              <a:t> of the program (or for a particular part of a program).</a:t>
            </a:r>
            <a:endParaRPr lang="en-CA" altLang="en-US" b="1" dirty="0" smtClean="0"/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b="1" dirty="0" smtClean="0"/>
              <a:t>What </a:t>
            </a:r>
            <a:r>
              <a:rPr lang="en-CA" altLang="en-US" b="1" dirty="0"/>
              <a:t>does</a:t>
            </a:r>
            <a:r>
              <a:rPr lang="en-CA" altLang="en-US" dirty="0"/>
              <a:t> the program as a while do e.g., calculate taxes.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/>
              <a:t>What are the </a:t>
            </a:r>
            <a:r>
              <a:rPr lang="en-CA" altLang="en-US" b="1" dirty="0"/>
              <a:t>specific features</a:t>
            </a:r>
            <a:r>
              <a:rPr lang="en-CA" altLang="en-US" dirty="0"/>
              <a:t> of the program e.g., it calculates personal or small business tax.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/>
              <a:t>What are it’s </a:t>
            </a:r>
            <a:r>
              <a:rPr lang="en-CA" altLang="en-US" b="1" dirty="0"/>
              <a:t>limitations </a:t>
            </a:r>
            <a:r>
              <a:rPr lang="en-CA" altLang="en-US" dirty="0"/>
              <a:t>e.g., it only follows Canadian tax laws and cannot be used in the US. In Canada it doesn’t calculate taxes for organizations with yearly gross earnings over $1 billion.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/>
              <a:t>What is the </a:t>
            </a:r>
            <a:r>
              <a:rPr lang="en-CA" altLang="en-US" b="1" dirty="0"/>
              <a:t>version </a:t>
            </a:r>
            <a:r>
              <a:rPr lang="en-CA" altLang="en-US" dirty="0"/>
              <a:t>of the program.</a:t>
            </a:r>
          </a:p>
          <a:p>
            <a:pPr lvl="2" eaLnBrk="1" hangingPunct="1">
              <a:tabLst>
                <a:tab pos="1254125" algn="l"/>
              </a:tabLst>
            </a:pPr>
            <a:r>
              <a:rPr lang="en-CA" altLang="en-US" sz="2000" dirty="0"/>
              <a:t>If you don’t use numbers for the different versions of your program then simply use dates (tie versions with program features – more on this in a moment “Program versioning and backups”).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Program Documentation </a:t>
            </a:r>
            <a:r>
              <a:rPr lang="en-US" altLang="en-US" dirty="0"/>
              <a:t>(3)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Format (single line documentation):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1254125" algn="l"/>
              </a:tabLst>
              <a:defRPr/>
            </a:pPr>
            <a:r>
              <a:rPr lang="en-US" sz="1800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# 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800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Documentation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Examples: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Tax-It v1.0: This program will electronically calculate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your tax return. This program will only allow you to complete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a Canadian tax return.</a:t>
            </a:r>
            <a:endParaRPr lang="en-US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3972" name="AutoShape 5"/>
          <p:cNvSpPr>
            <a:spLocks/>
          </p:cNvSpPr>
          <p:nvPr/>
        </p:nvSpPr>
        <p:spPr bwMode="auto">
          <a:xfrm rot="5400000">
            <a:off x="1663700" y="1257300"/>
            <a:ext cx="330200" cy="1828800"/>
          </a:xfrm>
          <a:prstGeom prst="rightBrace">
            <a:avLst>
              <a:gd name="adj1" fmla="val 46154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800" dirty="0"/>
          </a:p>
        </p:txBody>
      </p:sp>
      <p:sp>
        <p:nvSpPr>
          <p:cNvPr id="83973" name="Text Box 6"/>
          <p:cNvSpPr txBox="1">
            <a:spLocks noChangeArrowheads="1"/>
          </p:cNvSpPr>
          <p:nvPr/>
        </p:nvSpPr>
        <p:spPr bwMode="auto">
          <a:xfrm>
            <a:off x="533400" y="2260600"/>
            <a:ext cx="38862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The number sign ‘#” flags the translator that the remainder of the line is documentation.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Program Documentation </a:t>
            </a:r>
            <a:r>
              <a:rPr lang="en-US" altLang="en-US" dirty="0"/>
              <a:t>(4)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Format (multiline documentation):</a:t>
            </a:r>
          </a:p>
          <a:p>
            <a:pPr marL="0" indent="0" eaLnBrk="1" fontAlgn="auto" hangingPunct="1">
              <a:spcAft>
                <a:spcPts val="0"/>
              </a:spcAft>
              <a:buNone/>
              <a:tabLst>
                <a:tab pos="1254125" algn="l"/>
              </a:tabLst>
              <a:defRPr/>
            </a:pP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""" &lt;</a:t>
            </a:r>
            <a:r>
              <a:rPr lang="en-US" sz="1800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Start of documentation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marL="342900" lvl="1" indent="0" eaLnBrk="1" fontAlgn="auto" hangingPunct="1">
              <a:spcAft>
                <a:spcPts val="0"/>
              </a:spcAft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End of documentation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"""</a:t>
            </a:r>
            <a:endParaRPr lang="en-US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Examples: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"""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Tax-It v1.0: This program will electronically calculate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your tax return. This program will only allow you to complete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a Canadian tax return.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""" </a:t>
            </a:r>
          </a:p>
        </p:txBody>
      </p:sp>
    </p:spTree>
    <p:extLst>
      <p:ext uri="{BB962C8B-B14F-4D97-AF65-F5344CB8AC3E}">
        <p14:creationId xmlns:p14="http://schemas.microsoft.com/office/powerpoint/2010/main" val="42626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Documentation Requirements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about you: author contact information (full name, student identification number, tutorial number that you are registered in).</a:t>
            </a:r>
          </a:p>
          <a:p>
            <a:r>
              <a:rPr lang="en-US" dirty="0"/>
              <a:t>Other information to document:</a:t>
            </a:r>
          </a:p>
          <a:p>
            <a:pPr lvl="1"/>
            <a:r>
              <a:rPr lang="en-US" dirty="0"/>
              <a:t>Program version</a:t>
            </a:r>
          </a:p>
          <a:p>
            <a:pPr lvl="2"/>
            <a:r>
              <a:rPr lang="en-US" dirty="0"/>
              <a:t>List of features in the assignment description that your program implemented for each version (paraphrase or even copy-pasting of requirements is acceptable).</a:t>
            </a:r>
          </a:p>
          <a:p>
            <a:pPr lvl="1"/>
            <a:r>
              <a:rPr lang="en-US" dirty="0"/>
              <a:t>Any weaknesses or limitation of your program (e.g. 1: program crashes if a non-numeric value is entered when a number is expected, e.g. 2: program cannot calculate a quotient if the user enters denominator of zero).</a:t>
            </a:r>
          </a:p>
          <a:p>
            <a:pPr lvl="1"/>
            <a:r>
              <a:rPr lang="en-US" dirty="0"/>
              <a:t>See the requirements of the specific assignment for </a:t>
            </a:r>
            <a:r>
              <a:rPr lang="en-US" dirty="0" smtClean="0"/>
              <a:t>any additional </a:t>
            </a:r>
            <a:r>
              <a:rPr lang="en-US" dirty="0"/>
              <a:t>details.</a:t>
            </a:r>
          </a:p>
          <a:p>
            <a:pPr marL="3429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94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Versioning And Back Ups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As significant program features have been completed (tested and the errors removed/debugged) a new version should be saved in a separate file.</a:t>
            </a:r>
          </a:p>
        </p:txBody>
      </p:sp>
      <p:grpSp>
        <p:nvGrpSpPr>
          <p:cNvPr id="57361" name="Group 17"/>
          <p:cNvGrpSpPr>
            <a:grpSpLocks/>
          </p:cNvGrpSpPr>
          <p:nvPr/>
        </p:nvGrpSpPr>
        <p:grpSpPr bwMode="auto">
          <a:xfrm>
            <a:off x="4648200" y="4876800"/>
            <a:ext cx="2733675" cy="1925638"/>
            <a:chOff x="2838" y="3107"/>
            <a:chExt cx="1722" cy="1213"/>
          </a:xfrm>
        </p:grpSpPr>
        <p:sp>
          <p:nvSpPr>
            <p:cNvPr id="85003" name="TextBox 8"/>
            <p:cNvSpPr txBox="1">
              <a:spLocks noChangeArrowheads="1"/>
            </p:cNvSpPr>
            <p:nvPr/>
          </p:nvSpPr>
          <p:spPr bwMode="auto">
            <a:xfrm>
              <a:off x="2838" y="3340"/>
              <a:ext cx="1722" cy="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5004" name="TextBox 9"/>
            <p:cNvSpPr txBox="1">
              <a:spLocks noChangeArrowheads="1"/>
            </p:cNvSpPr>
            <p:nvPr/>
          </p:nvSpPr>
          <p:spPr bwMode="auto">
            <a:xfrm>
              <a:off x="2838" y="3107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Game.Sept20</a:t>
              </a:r>
            </a:p>
          </p:txBody>
        </p:sp>
      </p:grp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142875" y="4745038"/>
            <a:ext cx="2514600" cy="2057400"/>
            <a:chOff x="0" y="3024"/>
            <a:chExt cx="1584" cy="1296"/>
          </a:xfrm>
        </p:grpSpPr>
        <p:sp>
          <p:nvSpPr>
            <p:cNvPr id="85001" name="TextBox 12"/>
            <p:cNvSpPr txBox="1">
              <a:spLocks noChangeArrowheads="1"/>
            </p:cNvSpPr>
            <p:nvPr/>
          </p:nvSpPr>
          <p:spPr bwMode="auto">
            <a:xfrm>
              <a:off x="0" y="3257"/>
              <a:ext cx="1584" cy="10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</p:txBody>
        </p:sp>
        <p:sp>
          <p:nvSpPr>
            <p:cNvPr id="85002" name="TextBox 13"/>
            <p:cNvSpPr txBox="1">
              <a:spLocks noChangeArrowheads="1"/>
            </p:cNvSpPr>
            <p:nvPr/>
          </p:nvSpPr>
          <p:spPr bwMode="auto">
            <a:xfrm>
              <a:off x="0" y="3024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Game.py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581275" y="5187950"/>
            <a:ext cx="2066925" cy="395288"/>
            <a:chOff x="2505222" y="5548477"/>
            <a:chExt cx="2066778" cy="395123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2505222" y="5943600"/>
              <a:ext cx="206677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000" name="TextBox 16"/>
            <p:cNvSpPr txBox="1">
              <a:spLocks noChangeArrowheads="1"/>
            </p:cNvSpPr>
            <p:nvPr/>
          </p:nvSpPr>
          <p:spPr bwMode="auto">
            <a:xfrm>
              <a:off x="2514746" y="5548477"/>
              <a:ext cx="2057254" cy="36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Make backup file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Versioning And Back Ups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As significant program features have been completed (tested and the errors removed/debugged) a new version should be saved in a separate file.</a:t>
            </a:r>
          </a:p>
        </p:txBody>
      </p:sp>
      <p:sp>
        <p:nvSpPr>
          <p:cNvPr id="86020" name="TextBox 3"/>
          <p:cNvSpPr txBox="1">
            <a:spLocks noChangeArrowheads="1"/>
          </p:cNvSpPr>
          <p:nvPr/>
        </p:nvSpPr>
        <p:spPr bwMode="auto">
          <a:xfrm>
            <a:off x="152400" y="3821113"/>
            <a:ext cx="2514600" cy="3036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Version: Oct 2, 2012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Program features: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(1) Save 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Version: Sept 20, 2012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Program features: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(1) Load 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(2) Show game world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86021" name="TextBox 5"/>
          <p:cNvSpPr txBox="1">
            <a:spLocks noChangeArrowheads="1"/>
          </p:cNvSpPr>
          <p:nvPr/>
        </p:nvSpPr>
        <p:spPr bwMode="auto">
          <a:xfrm>
            <a:off x="152400" y="34290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Game.py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495800" y="2057400"/>
            <a:ext cx="3429000" cy="2711450"/>
            <a:chOff x="4572000" y="2089501"/>
            <a:chExt cx="2438400" cy="2711099"/>
          </a:xfrm>
        </p:grpSpPr>
        <p:sp>
          <p:nvSpPr>
            <p:cNvPr id="86029" name="TextBox 4"/>
            <p:cNvSpPr txBox="1">
              <a:spLocks noChangeArrowheads="1"/>
            </p:cNvSpPr>
            <p:nvPr/>
          </p:nvSpPr>
          <p:spPr bwMode="auto">
            <a:xfrm>
              <a:off x="4572000" y="2457606"/>
              <a:ext cx="2438400" cy="23429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Oct 2,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Save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6030" name="TextBox 6"/>
            <p:cNvSpPr txBox="1">
              <a:spLocks noChangeArrowheads="1"/>
            </p:cNvSpPr>
            <p:nvPr/>
          </p:nvSpPr>
          <p:spPr bwMode="auto">
            <a:xfrm>
              <a:off x="4572000" y="2089501"/>
              <a:ext cx="1143564" cy="366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Game.Oct2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90800" y="3525838"/>
            <a:ext cx="1981200" cy="1801812"/>
            <a:chOff x="2590800" y="3526246"/>
            <a:chExt cx="1981200" cy="1801306"/>
          </a:xfrm>
        </p:grpSpPr>
        <p:cxnSp>
          <p:nvCxnSpPr>
            <p:cNvPr id="13" name="Straight Arrow Connector 12"/>
            <p:cNvCxnSpPr>
              <a:stCxn id="86020" idx="3"/>
            </p:cNvCxnSpPr>
            <p:nvPr/>
          </p:nvCxnSpPr>
          <p:spPr>
            <a:xfrm flipV="1">
              <a:off x="2590800" y="3526246"/>
              <a:ext cx="1981200" cy="18013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028" name="TextBox 13"/>
            <p:cNvSpPr txBox="1">
              <a:spLocks noChangeArrowheads="1"/>
            </p:cNvSpPr>
            <p:nvPr/>
          </p:nvSpPr>
          <p:spPr bwMode="auto">
            <a:xfrm>
              <a:off x="3048000" y="4099700"/>
              <a:ext cx="139856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Make new backup file</a:t>
              </a:r>
            </a:p>
          </p:txBody>
        </p:sp>
      </p:grpSp>
      <p:grpSp>
        <p:nvGrpSpPr>
          <p:cNvPr id="86024" name="Group 17"/>
          <p:cNvGrpSpPr>
            <a:grpSpLocks/>
          </p:cNvGrpSpPr>
          <p:nvPr/>
        </p:nvGrpSpPr>
        <p:grpSpPr bwMode="auto">
          <a:xfrm>
            <a:off x="4505325" y="4932363"/>
            <a:ext cx="2733675" cy="1925637"/>
            <a:chOff x="2838" y="3107"/>
            <a:chExt cx="1722" cy="1213"/>
          </a:xfrm>
        </p:grpSpPr>
        <p:sp>
          <p:nvSpPr>
            <p:cNvPr id="86025" name="TextBox 8"/>
            <p:cNvSpPr txBox="1">
              <a:spLocks noChangeArrowheads="1"/>
            </p:cNvSpPr>
            <p:nvPr/>
          </p:nvSpPr>
          <p:spPr bwMode="auto">
            <a:xfrm>
              <a:off x="2838" y="3340"/>
              <a:ext cx="1722" cy="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6026" name="TextBox 9"/>
            <p:cNvSpPr txBox="1">
              <a:spLocks noChangeArrowheads="1"/>
            </p:cNvSpPr>
            <p:nvPr/>
          </p:nvSpPr>
          <p:spPr bwMode="auto">
            <a:xfrm>
              <a:off x="2838" y="3107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Game.Sept20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Reminder: </a:t>
            </a:r>
            <a:r>
              <a:rPr lang="en-US" altLang="en-US" b="1" dirty="0">
                <a:solidFill>
                  <a:srgbClr val="0000FF"/>
                </a:solidFill>
              </a:rPr>
              <a:t>Variables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By convention variable names are all lower case</a:t>
            </a:r>
          </a:p>
          <a:p>
            <a:r>
              <a:rPr lang="en-US" altLang="en-US" dirty="0"/>
              <a:t>The exception is long (multi-word) names</a:t>
            </a:r>
          </a:p>
          <a:p>
            <a:r>
              <a:rPr lang="en-US" altLang="en-US" dirty="0"/>
              <a:t>As the name implies their </a:t>
            </a:r>
            <a:r>
              <a:rPr lang="en-US" altLang="en-US" b="1" dirty="0">
                <a:solidFill>
                  <a:srgbClr val="0000FF"/>
                </a:solidFill>
              </a:rPr>
              <a:t>contents can change </a:t>
            </a:r>
            <a:r>
              <a:rPr lang="en-US" altLang="en-US" dirty="0"/>
              <a:t>as a program runs e.g.,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income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300000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income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income + interest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Income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income + bonuses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Backing Up Your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Do this every time that you have completed a significant milestone in your program.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What is ‘significant’ will vary between people but make sure you do this periodically.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Ideally the backup file should be stored in a separate directory/folder (better yet on a separate device and/or using an online method such as an email attachment or ‘cloud’ storage).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Common student reason for not making copies: “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Backing up files takes time!”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Compare: 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Time to copy a file: ~10 seconds (generous in some cases).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Time to re-write your program to implement the feature again: 10 minutes (might be overly conservative in some cases).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b="1" dirty="0"/>
              <a:t>Failing to backup your work is not a sufficient reason for receiving an extension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Backups: On A Positive Note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254" y="1143000"/>
            <a:ext cx="7717491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3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Over-Documenting A Program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Except for very small programs documentation should be included</a:t>
            </a:r>
          </a:p>
          <a:p>
            <a:r>
              <a:rPr lang="en-US" altLang="en-US" dirty="0"/>
              <a:t>However, it is </a:t>
            </a:r>
            <a:r>
              <a:rPr lang="en-US" altLang="en-US" i="1" dirty="0"/>
              <a:t>possible</a:t>
            </a:r>
            <a:r>
              <a:rPr lang="en-US" altLang="en-US" dirty="0"/>
              <a:t> to over-document a program</a:t>
            </a:r>
          </a:p>
          <a:p>
            <a:r>
              <a:rPr lang="en-US" altLang="en-US" dirty="0"/>
              <a:t>(Stating the obvious)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num = num + 1 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#Variable num increased by one</a:t>
            </a:r>
          </a:p>
          <a:p>
            <a:r>
              <a:rPr lang="en-US" altLang="en-US" dirty="0"/>
              <a:t>(Documentation of the last row in a list may be a good reminder)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lastRow = SIZE – 1 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#Row numbering begins at zero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Example: there are 3 rows in a list (SIZE = 3)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First row = 0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Second row = 1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Third (and last) row = 2 (equals 3-1 = 2)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Documentation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program documentation</a:t>
            </a:r>
          </a:p>
          <a:p>
            <a:pPr eaLnBrk="1" hangingPunct="1"/>
            <a:r>
              <a:rPr lang="en-US" altLang="en-US" dirty="0"/>
              <a:t>What sort of documentation should be written for your programs</a:t>
            </a:r>
          </a:p>
          <a:p>
            <a:pPr eaLnBrk="1" hangingPunct="1"/>
            <a:r>
              <a:rPr lang="en-US" altLang="en-US" dirty="0"/>
              <a:t>How program documentation ties into program versioning and backups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Prewritten Python Functions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Python comes with many functions that are a built in part of the language e.g.,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(If a program needs to perform a common task e.g., finding the absolute value of a number, then you should first check if the function has already been implemented).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For a list of all prewritten Python functions.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https://docs.python.org/3/library/functions.html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Note: some assignments may have specific instructions which list functions you are allowed to use (</a:t>
            </a:r>
            <a:r>
              <a:rPr lang="en-US" altLang="en-US" b="1" dirty="0">
                <a:ea typeface="ＭＳ Ｐゴシック" panose="020B0600070205080204" pitchFamily="34" charset="-128"/>
              </a:rPr>
              <a:t>assume that you cannot use a function </a:t>
            </a:r>
            <a:r>
              <a:rPr lang="en-US" altLang="en-US" dirty="0">
                <a:ea typeface="ＭＳ Ｐゴシック" panose="020B0600070205080204" pitchFamily="34" charset="-128"/>
              </a:rPr>
              <a:t>unless: (1) it’s extremely common e.g., input and output  (2) it’s explicitly allowed )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Read the requirements specific to each assignment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When in doubt don’t use the pre-created code either ask or don’t use it and write the code yourself. (</a:t>
            </a:r>
            <a:r>
              <a:rPr lang="en-US" altLang="en-US" b="1" dirty="0">
                <a:ea typeface="ＭＳ Ｐゴシック" panose="020B0600070205080204" pitchFamily="34" charset="-128"/>
              </a:rPr>
              <a:t>If you end up using a pre-created function rather than writing the code yourself you could receive no credit</a:t>
            </a:r>
            <a:r>
              <a:rPr lang="en-US" altLang="en-US" dirty="0">
                <a:ea typeface="ＭＳ Ｐゴシック" panose="020B0600070205080204" pitchFamily="34" charset="-128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/>
              <a:t>Types Of Programming Errors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Syntax/translation errors</a:t>
            </a:r>
          </a:p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Runtime errors</a:t>
            </a:r>
          </a:p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Logic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/>
              <a:t>Syntax/ Translation Errors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Each language has rules about how statements are to be structured.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An English sentence is structured by the </a:t>
            </a:r>
            <a:r>
              <a:rPr lang="en-US" altLang="en-US" i="1" dirty="0"/>
              <a:t>grammar</a:t>
            </a:r>
            <a:r>
              <a:rPr lang="en-US" altLang="en-US" dirty="0"/>
              <a:t> of the English language: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My cat sleeps the sofa.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dirty="0"/>
          </a:p>
          <a:p>
            <a:pPr lvl="1" eaLnBrk="1" hangingPunct="1">
              <a:tabLst>
                <a:tab pos="1254125" algn="l"/>
              </a:tabLst>
            </a:pPr>
            <a:endParaRPr lang="en-US" altLang="en-US" sz="1600" dirty="0"/>
          </a:p>
          <a:p>
            <a:pPr lvl="1" eaLnBrk="1" hangingPunct="1">
              <a:tabLst>
                <a:tab pos="1254125" algn="l"/>
              </a:tabLst>
            </a:pPr>
            <a:endParaRPr lang="en-US" altLang="en-US" sz="1600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Python statements are structured by the </a:t>
            </a:r>
            <a:r>
              <a:rPr lang="en-US" altLang="en-US" i="1" dirty="0"/>
              <a:t>syntax</a:t>
            </a:r>
            <a:r>
              <a:rPr lang="en-US" altLang="en-US" dirty="0"/>
              <a:t> of Python: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5 = num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58900" y="2971800"/>
            <a:ext cx="5270500" cy="946150"/>
            <a:chOff x="1358462" y="2971800"/>
            <a:chExt cx="5270938" cy="945895"/>
          </a:xfrm>
        </p:grpSpPr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1358462" y="3392294"/>
              <a:ext cx="5270938" cy="525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Grammatically incorrect (FYI: missing the preposition to introduce the prepositional phrase ‘the sofa’)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V="1">
              <a:off x="2209433" y="2971800"/>
              <a:ext cx="381032" cy="5332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895350" y="4813300"/>
            <a:ext cx="6197600" cy="1579563"/>
            <a:chOff x="914400" y="4800600"/>
            <a:chExt cx="6197600" cy="1579045"/>
          </a:xfrm>
        </p:grpSpPr>
        <p:sp>
          <p:nvSpPr>
            <p:cNvPr id="95238" name="Text Box 9"/>
            <p:cNvSpPr txBox="1">
              <a:spLocks noChangeArrowheads="1"/>
            </p:cNvSpPr>
            <p:nvPr/>
          </p:nvSpPr>
          <p:spPr bwMode="auto">
            <a:xfrm>
              <a:off x="1270000" y="5638800"/>
              <a:ext cx="5842000" cy="740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Syntactically incorrect: the left hand side of an assignment statement cannot be a literal (unnamed) constant (or variable names cannot begin with a number)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914400" y="4800600"/>
              <a:ext cx="8382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1270000" y="4800600"/>
              <a:ext cx="1397000" cy="95694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/>
              <a:t>Syntax/ Translation Errors (2)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The translator checks for these errors when a computer program is translated to machine language.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/>
              <a:t>Some Common </a:t>
            </a:r>
            <a:r>
              <a:rPr lang="en-US" altLang="en-US" b="1" dirty="0">
                <a:solidFill>
                  <a:srgbClr val="FF0000"/>
                </a:solidFill>
              </a:rPr>
              <a:t>Syntax Errors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Miss-spelling names of keywords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/>
              <a:t>e.g., ‘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primt()</a:t>
            </a:r>
            <a:r>
              <a:rPr lang="en-US" altLang="en-US" sz="1800" dirty="0"/>
              <a:t>’ instead of ‘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sz="1800" dirty="0"/>
              <a:t>’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Forgetting to match closing quotes or brackets to opening quotes or brackets e.g., </a:t>
            </a:r>
            <a:r>
              <a:rPr lang="en-US" altLang="en-US" b="1" dirty="0">
                <a:solidFill>
                  <a:srgbClr val="FF0000"/>
                </a:solidFill>
              </a:rPr>
              <a:t>print("hello)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Using variables before they’ve been named (allocated in memory).</a:t>
            </a:r>
            <a:r>
              <a:rPr lang="en-US" altLang="en-US" sz="1800" dirty="0"/>
              <a:t> 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17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</a:t>
            </a:r>
            <a:r>
              <a:rPr lang="en-CA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syntax.py</a:t>
            </a:r>
            <a:endParaRPr lang="en-CA" altLang="en-US" sz="2000" dirty="0">
              <a:latin typeface="Consolas" panose="020B0609020204030204" pitchFamily="49" charset="0"/>
            </a:endParaRPr>
          </a:p>
          <a:p>
            <a:pPr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print(num)</a:t>
            </a:r>
          </a:p>
          <a:p>
            <a:pPr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num = 123</a:t>
            </a:r>
          </a:p>
        </p:txBody>
      </p:sp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38600"/>
            <a:ext cx="53355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dirty="0"/>
              <a:t>Runtime Errors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Occur as a program is executing (running).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The syntax of the language has </a:t>
            </a:r>
            <a:r>
              <a:rPr lang="en-US" altLang="en-US" i="1" dirty="0"/>
              <a:t>not</a:t>
            </a:r>
            <a:r>
              <a:rPr lang="en-US" altLang="en-US" dirty="0"/>
              <a:t> been violated (each statement follows the rules/syntax).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During execution a serious error is encountered that causes the execution (running) of the program to cease.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With a language like Python where translation occurs just before execution (interpreted) the timing of when runtime errors appear won’t seem different from a syntax error.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But for languages where translation occurs well before execution (compiled) the difference will be quite noticeable.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 common example of a runtime error is a division by zero error.</a:t>
            </a:r>
          </a:p>
          <a:p>
            <a:pPr marL="454025" lvl="1" eaLnBrk="1" hangingPunct="1">
              <a:tabLst>
                <a:tab pos="1254125" algn="l"/>
              </a:tabLst>
            </a:pPr>
            <a:r>
              <a:rPr lang="en-US" altLang="en-US" dirty="0"/>
              <a:t>We will talk about other run time errors later.</a:t>
            </a:r>
          </a:p>
        </p:txBody>
      </p:sp>
      <p:sp>
        <p:nvSpPr>
          <p:cNvPr id="2" name="Rectangle 1"/>
          <p:cNvSpPr/>
          <p:nvPr/>
        </p:nvSpPr>
        <p:spPr>
          <a:xfrm>
            <a:off x="7086600" y="0"/>
            <a:ext cx="2057400" cy="914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“My computer crashed!”</a:t>
            </a:r>
            <a:endParaRPr lang="en-CA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Named Constants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/>
              <a:t>They are similar to variables: a memory location that’s been given a name.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/>
              <a:t>Unlike variables their contents </a:t>
            </a:r>
            <a:r>
              <a:rPr lang="en-US" altLang="en-US" i="1" dirty="0"/>
              <a:t>shouldn’t</a:t>
            </a:r>
            <a:r>
              <a:rPr lang="en-US" altLang="en-US" dirty="0"/>
              <a:t> change.</a:t>
            </a:r>
          </a:p>
          <a:p>
            <a:pPr marL="457200" lvl="1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/>
              <a:t>This means changes should not occur because of style reasons rather than because Python prevents the change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/>
              <a:t>The naming conventions for choosing variable names generally apply to constants but the name of constants should be all </a:t>
            </a:r>
            <a:r>
              <a:rPr lang="en-CA" altLang="en-US" dirty="0">
                <a:solidFill>
                  <a:srgbClr val="0000FF"/>
                </a:solidFill>
              </a:rPr>
              <a:t>UPPER CASE</a:t>
            </a:r>
            <a:r>
              <a:rPr lang="en-CA" altLang="en-US" dirty="0"/>
              <a:t>.  (You can separate multiple words with an underscore).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/>
              <a:t>Example </a:t>
            </a:r>
            <a:r>
              <a:rPr lang="en-CA" altLang="en-US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PI</a:t>
            </a:r>
            <a:r>
              <a:rPr lang="en-CA" altLang="en-US" sz="2000" dirty="0">
                <a:latin typeface="Arial" charset="0"/>
                <a:cs typeface="Arial" charset="0"/>
              </a:rPr>
              <a:t> = 3.14   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/>
              <a:t>They are capitalized so the reader of the program can distinguish them from variables.</a:t>
            </a:r>
          </a:p>
          <a:p>
            <a:pPr marL="400050" lvl="1" indent="-171450" eaLnBrk="1" hangingPunct="1">
              <a:lnSpc>
                <a:spcPct val="90000"/>
              </a:lnSpc>
              <a:buFont typeface="Arial" charset="0"/>
              <a:buChar char="–"/>
              <a:tabLst>
                <a:tab pos="1254125" algn="l"/>
              </a:tabLst>
              <a:defRPr/>
            </a:pPr>
            <a:r>
              <a:rPr lang="en-CA" altLang="en-US" dirty="0"/>
              <a:t>For some programming languages the translator will enforce the unchanging nature of the constant.</a:t>
            </a:r>
          </a:p>
          <a:p>
            <a:pPr marL="400050" lvl="1" indent="-171450" eaLnBrk="1" hangingPunct="1">
              <a:lnSpc>
                <a:spcPct val="90000"/>
              </a:lnSpc>
              <a:buFont typeface="Arial" charset="0"/>
              <a:buChar char="–"/>
              <a:tabLst>
                <a:tab pos="1254125" algn="l"/>
              </a:tabLst>
              <a:defRPr/>
            </a:pPr>
            <a:r>
              <a:rPr lang="en-CA" altLang="en-US" dirty="0"/>
              <a:t>For languages such as </a:t>
            </a:r>
            <a:r>
              <a:rPr lang="en-CA" altLang="en-US" i="1" dirty="0"/>
              <a:t>Python it is up to the programmer </a:t>
            </a:r>
            <a:r>
              <a:rPr lang="en-CA" altLang="en-US" dirty="0"/>
              <a:t>to recognize a named constant and not to change it.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b="1" dirty="0">
                <a:solidFill>
                  <a:srgbClr val="FF0000"/>
                </a:solidFill>
              </a:rPr>
              <a:t>Runtime Error</a:t>
            </a:r>
            <a:r>
              <a:rPr lang="en-US" altLang="en-US" b="1" baseline="30000" dirty="0">
                <a:solidFill>
                  <a:srgbClr val="FF0000"/>
                </a:solidFill>
              </a:rPr>
              <a:t>1</a:t>
            </a:r>
            <a:r>
              <a:rPr lang="en-US" altLang="en-US" dirty="0"/>
              <a:t>: An Example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CA" altLang="en-US" b="1" dirty="0"/>
              <a:t>Name of the full example</a:t>
            </a:r>
            <a:r>
              <a:rPr lang="en-CA" altLang="en-US" dirty="0"/>
              <a:t>:</a:t>
            </a:r>
            <a:r>
              <a:rPr lang="en-CA" altLang="en-US" sz="1800" dirty="0"/>
              <a:t> </a:t>
            </a:r>
            <a:r>
              <a:rPr lang="en-CA" altLang="en-US" sz="2000" dirty="0" smtClean="0">
                <a:latin typeface="Consolas" panose="020B0609020204030204" pitchFamily="49" charset="0"/>
              </a:rPr>
              <a:t>18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error_runtime.py</a:t>
            </a: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tabLst>
                <a:tab pos="1254125" algn="l"/>
              </a:tabLst>
            </a:pP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num2 = int(input("Type in a number: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num3 = int(input("Type in a number: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num1 = num2 </a:t>
            </a:r>
            <a:r>
              <a:rPr lang="en-US" alt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num3</a:t>
            </a:r>
            <a:r>
              <a:rPr lang="en-US" alt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# When zero is entered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print(num1)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0" y="6553200"/>
            <a:ext cx="4559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1 When ‘num3’ contains zero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876800"/>
            <a:ext cx="4830763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08325"/>
            <a:ext cx="46148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b="1" dirty="0">
                <a:solidFill>
                  <a:srgbClr val="FF0000"/>
                </a:solidFill>
              </a:rPr>
              <a:t>Logic Errors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/>
              <a:t>The program has no </a:t>
            </a:r>
            <a:r>
              <a:rPr lang="en-CA" altLang="en-US" i="1" dirty="0"/>
              <a:t>syntax errors</a:t>
            </a:r>
            <a:r>
              <a:rPr lang="en-CA" altLang="en-US" dirty="0"/>
              <a:t>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/>
              <a:t>The program runs from beginning to end with </a:t>
            </a:r>
            <a:r>
              <a:rPr lang="en-CA" altLang="en-US" i="1" dirty="0"/>
              <a:t>no runtime errors</a:t>
            </a:r>
            <a:r>
              <a:rPr lang="en-CA" altLang="en-US" dirty="0"/>
              <a:t>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/>
              <a:t>But the logic of the program is incorrect (it doesn’t do what it’s supposed to and may produce an incorrect result).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b="1" dirty="0"/>
              <a:t>Name of the full example</a:t>
            </a:r>
            <a:r>
              <a:rPr lang="en-CA" altLang="en-US"/>
              <a:t>: </a:t>
            </a:r>
            <a:r>
              <a:rPr lang="en-CA" altLang="en-US" sz="2000" smtClean="0">
                <a:latin typeface="Consolas" panose="020B0609020204030204" pitchFamily="49" charset="0"/>
              </a:rPr>
              <a:t>19</a:t>
            </a:r>
            <a:r>
              <a:rPr lang="en-CA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error_logic.py</a:t>
            </a: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 ("This program will calculate the area of a rectangle")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length = int(input("Enter the length: "))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width = int(input("Enter the width: "))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area = length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width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print("Area: ", area)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5486400"/>
            <a:ext cx="57626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086600" y="0"/>
            <a:ext cx="2057400" cy="914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Software “bugs”</a:t>
            </a:r>
            <a:endParaRPr lang="en-CA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Some Additional Examples Of Errors</a:t>
            </a:r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All external links (not produced by your instructor):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3"/>
              </a:rPr>
              <a:t>http://level1wiki.wikidot.com/syntax-error</a:t>
            </a:r>
            <a:endParaRPr lang="en-US" altLang="en-US" sz="1800" dirty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4"/>
              </a:rPr>
              <a:t>http://www.cs.bu.edu/courses/cs108/guides/debug.html</a:t>
            </a:r>
            <a:endParaRPr lang="en-US" altLang="en-US" sz="1800" dirty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5"/>
              </a:rPr>
              <a:t>http://cscircles.cemc.uwaterloo.ca/1e-errors/</a:t>
            </a:r>
            <a:endParaRPr lang="en-US" altLang="en-US" sz="1800" dirty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6"/>
              </a:rPr>
              <a:t>http://www.greenteapress.com/thinkpython/thinkCSpy/html/app01.html</a:t>
            </a:r>
            <a:endParaRPr lang="en-US" altLang="en-US" sz="1800" dirty="0"/>
          </a:p>
          <a:p>
            <a:pPr eaLnBrk="1" hangingPunct="1">
              <a:tabLst>
                <a:tab pos="1254125" algn="l"/>
              </a:tabLst>
            </a:pPr>
            <a:endParaRPr lang="en-US" altLang="en-US" sz="2000" dirty="0"/>
          </a:p>
          <a:p>
            <a:pPr eaLnBrk="1" hangingPunct="1">
              <a:tabLst>
                <a:tab pos="1254125" algn="l"/>
              </a:tabLst>
            </a:pP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latin typeface="+mn-lt"/>
              </a:rPr>
              <a:t>Practice Exercise</a:t>
            </a:r>
          </a:p>
        </p:txBody>
      </p:sp>
      <p:sp>
        <p:nvSpPr>
          <p:cNvPr id="1024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(This one will be an ongoing task).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As you write you programs, classify the type of errors that you encounter as: syntax/translation, runtime or logical.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The 3 Error Types</a:t>
            </a:r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are different categories of errors</a:t>
            </a:r>
          </a:p>
          <a:p>
            <a:pPr eaLnBrk="1" hangingPunct="1"/>
            <a:r>
              <a:rPr lang="en-US" altLang="en-US" dirty="0"/>
              <a:t>What is the difference between the categories of errors and being able to identify examples of 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latin typeface="+mn-lt"/>
              </a:rPr>
              <a:t>Layout And Formatting</a:t>
            </a:r>
          </a:p>
        </p:txBody>
      </p:sp>
      <p:sp>
        <p:nvSpPr>
          <p:cNvPr id="1044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Similar to written text: </a:t>
            </a:r>
            <a:r>
              <a:rPr lang="en-US" altLang="en-US" sz="2400"/>
              <a:t>all computer </a:t>
            </a:r>
            <a:r>
              <a:rPr lang="en-US" altLang="en-US" sz="2400" dirty="0"/>
              <a:t>programs (except for the smallest ones) should use white space to group related instructions and to separate different groups.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# These are output statements to prompt for user information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Instruction1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Instruction2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Instruction3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Instruction4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# These are instructions to perform calculations on the user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# input and display the results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Instruction5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Layout And Formatting: Example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371600"/>
            <a:ext cx="6076950" cy="51625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Layout And Formatting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Why is layout and formatting of programs important, how to do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Extra: In Case You’re Interested</a:t>
            </a:r>
          </a:p>
        </p:txBody>
      </p:sp>
      <p:sp>
        <p:nvSpPr>
          <p:cNvPr id="1075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Different languages may have unique style guides</a:t>
            </a:r>
          </a:p>
          <a:p>
            <a:r>
              <a:rPr lang="en-US" altLang="en-US" dirty="0"/>
              <a:t>Here a style guide for Python:</a:t>
            </a:r>
          </a:p>
          <a:p>
            <a:pPr lvl="1"/>
            <a:r>
              <a:rPr lang="en-US" altLang="en-US" dirty="0">
                <a:hlinkClick r:id="rId3"/>
              </a:rPr>
              <a:t>http://legacy.python.org/dev/peps/pep-0008/</a:t>
            </a:r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After This 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How to create, translate and run Python programs.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Variables: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What they are used for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How to access and change the value of a variable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Conventions for naming variables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How information is stored differently with different types of variables, converting between types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Output: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display messages that are a constant string or the value stored in a memory location (variable or constant) onscreen with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How/why use triple quoted output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format output through: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The use of format specifiers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Escape codes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Vs. Constants: Case Study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graded assignment: </a:t>
            </a:r>
            <a:r>
              <a:rPr lang="en-US" dirty="0" smtClean="0"/>
              <a:t>when deciding if a memory location (an identifier) should be treated as a constant or a variable ask yourself:</a:t>
            </a:r>
          </a:p>
          <a:p>
            <a:pPr lvl="1"/>
            <a:r>
              <a:rPr lang="en-US" dirty="0" smtClean="0"/>
              <a:t>During the course of a semester should the contents of that identifier have the ability to change?</a:t>
            </a:r>
          </a:p>
          <a:p>
            <a:pPr lvl="2"/>
            <a:r>
              <a:rPr lang="en-US" dirty="0" smtClean="0"/>
              <a:t>Full assignment 1 grade?</a:t>
            </a:r>
          </a:p>
          <a:p>
            <a:pPr lvl="2"/>
            <a:r>
              <a:rPr lang="en-US" dirty="0" smtClean="0"/>
              <a:t>One of the exam grades?</a:t>
            </a:r>
            <a:endParaRPr lang="en-US" dirty="0" smtClean="0"/>
          </a:p>
          <a:p>
            <a:pPr lvl="2"/>
            <a:r>
              <a:rPr lang="en-US" dirty="0" smtClean="0"/>
              <a:t>The weight of Full Assignment </a:t>
            </a:r>
            <a:r>
              <a:rPr lang="en-US" dirty="0" smtClean="0"/>
              <a:t>2?</a:t>
            </a:r>
            <a:endParaRPr lang="en-US" dirty="0" smtClean="0"/>
          </a:p>
          <a:p>
            <a:pPr lvl="2"/>
            <a:r>
              <a:rPr lang="en-US" dirty="0" smtClean="0"/>
              <a:t>The weight of the </a:t>
            </a:r>
            <a:r>
              <a:rPr lang="en-US" dirty="0" smtClean="0"/>
              <a:t>midterm</a:t>
            </a:r>
            <a:r>
              <a:rPr lang="en-US" dirty="0" smtClean="0"/>
              <a:t>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47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After This Section You Should Now Know (2)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Named constants: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What are named constants and how they differ from regular variables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What are the benefits of using a named constant vs. unnamed constant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What are the Python operators for common mathematical operations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do the precedence rules/order of operation work in Python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Input: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get a program to acquire and store information from the user of the program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What is program documentation and what are some common things that are included in program documentation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The existence of prewritten Python functions and how to find descriptions of them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After This Section You Should Now Know (3)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What are the three programming errors, when do they occur and what is the difference between each one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How to use formatting to improve the readability of your program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/>
              <a:t>Why Use </a:t>
            </a:r>
            <a:r>
              <a:rPr lang="en-CA" altLang="en-US" b="1" dirty="0">
                <a:solidFill>
                  <a:srgbClr val="0000FF"/>
                </a:solidFill>
              </a:rPr>
              <a:t>Named Constants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610600" cy="53340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They make your program easier to read and understand</a:t>
            </a:r>
            <a:endParaRPr lang="en-CA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2625" lvl="1" indent="-457200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# NO</a:t>
            </a:r>
          </a:p>
          <a:p>
            <a:pPr marL="682625" lvl="1" indent="-457200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populationChange = (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0.1758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–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0.1257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 * currentPopulation</a:t>
            </a: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#YES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BIRTH_RATE</a:t>
            </a:r>
            <a:r>
              <a:rPr lang="en-CA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= 17.58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MORTALITY_RATE 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= 0.1257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currentPopulation = 1000000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populationChange = (</a:t>
            </a: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BIRTH_RATE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- </a:t>
            </a: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MORTALITY_RATE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) * currentPopulation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998913" y="2255838"/>
            <a:ext cx="4548187" cy="984250"/>
            <a:chOff x="3998897" y="2256549"/>
            <a:chExt cx="4548485" cy="982763"/>
          </a:xfrm>
        </p:grpSpPr>
        <p:sp>
          <p:nvSpPr>
            <p:cNvPr id="57349" name="Line 5"/>
            <p:cNvSpPr>
              <a:spLocks noChangeShapeType="1"/>
            </p:cNvSpPr>
            <p:nvPr/>
          </p:nvSpPr>
          <p:spPr bwMode="auto">
            <a:xfrm flipH="1" flipV="1">
              <a:off x="3998897" y="2256549"/>
              <a:ext cx="1516251" cy="46343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7350" name="Line 6"/>
            <p:cNvSpPr>
              <a:spLocks noChangeShapeType="1"/>
            </p:cNvSpPr>
            <p:nvPr/>
          </p:nvSpPr>
          <p:spPr bwMode="auto">
            <a:xfrm flipH="1" flipV="1">
              <a:off x="5060511" y="2277185"/>
              <a:ext cx="454637" cy="44280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7351" name="Text Box 7"/>
            <p:cNvSpPr txBox="1">
              <a:spLocks noChangeArrowheads="1"/>
            </p:cNvSpPr>
            <p:nvPr/>
          </p:nvSpPr>
          <p:spPr bwMode="auto">
            <a:xfrm>
              <a:off x="5499382" y="2590800"/>
              <a:ext cx="3048000" cy="648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Avoid unnamed constants whenever possible!</a:t>
              </a:r>
              <a:endParaRPr lang="en-US" altLang="en-US" sz="1800" b="1" baseline="30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/>
              <a:t>Why Use Named Constants (2)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tabLst>
                <a:tab pos="288925" algn="l"/>
              </a:tabLst>
            </a:pPr>
            <a:r>
              <a:rPr lang="en-CA" altLang="en-US" dirty="0"/>
              <a:t>2) Makes the program easier to maintain.</a:t>
            </a:r>
          </a:p>
          <a:p>
            <a:pPr lvl="1" eaLnBrk="1" hangingPunct="1">
              <a:tabLst>
                <a:tab pos="288925" algn="l"/>
              </a:tabLst>
            </a:pPr>
            <a:r>
              <a:rPr lang="en-CA" altLang="en-US" dirty="0"/>
              <a:t>If the constant is referred to several times throughout the program, changing the value of the constant once will change it throughout the program.</a:t>
            </a:r>
          </a:p>
          <a:p>
            <a:pPr lvl="1" eaLnBrk="1" hangingPunct="1">
              <a:tabLst>
                <a:tab pos="288925" algn="l"/>
              </a:tabLst>
            </a:pPr>
            <a:r>
              <a:rPr lang="en-US" altLang="en-US" dirty="0"/>
              <a:t>Using named constants is regarded as “good style” when writing a computer program.</a:t>
            </a:r>
          </a:p>
          <a:p>
            <a:pPr marL="400050" lvl="2" indent="0" eaLnBrk="1" hangingPunct="1">
              <a:buFont typeface="Arial" panose="020B0604020202020204" pitchFamily="34" charset="0"/>
              <a:buNone/>
              <a:tabLst>
                <a:tab pos="288925" algn="l"/>
              </a:tabLst>
            </a:pPr>
            <a:endParaRPr lang="en-CA" altLang="en-US" sz="2000" dirty="0"/>
          </a:p>
          <a:p>
            <a:pPr marL="0" indent="0" eaLnBrk="1" hangingPunct="1">
              <a:lnSpc>
                <a:spcPct val="75000"/>
              </a:lnSpc>
              <a:spcBef>
                <a:spcPct val="75000"/>
              </a:spcBef>
              <a:buFontTx/>
              <a:buNone/>
              <a:tabLst>
                <a:tab pos="288925" algn="l"/>
              </a:tabLst>
            </a:pPr>
            <a:endParaRPr lang="en-CA" altLang="en-US" dirty="0"/>
          </a:p>
          <a:p>
            <a:pPr marL="0" indent="0" eaLnBrk="1" hangingPunct="1">
              <a:buFontTx/>
              <a:buNone/>
              <a:tabLst>
                <a:tab pos="288925" algn="l"/>
              </a:tabLst>
            </a:pPr>
            <a:endParaRPr lang="en-CA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cs typeface="Consolas" panose="020B0609020204030204" pitchFamily="49" charset="0"/>
              </a:rPr>
              <a:t>Purpose Of </a:t>
            </a:r>
            <a:r>
              <a:rPr lang="en-US" altLang="en-US" sz="3200" b="1" dirty="0">
                <a:solidFill>
                  <a:srgbClr val="0000FF"/>
                </a:solidFill>
                <a:cs typeface="Consolas" panose="020B0609020204030204" pitchFamily="49" charset="0"/>
              </a:rPr>
              <a:t>Named Constants </a:t>
            </a:r>
            <a:r>
              <a:rPr lang="en-US" altLang="en-US" sz="3200" dirty="0">
                <a:cs typeface="Consolas" panose="020B0609020204030204" pitchFamily="49" charset="0"/>
              </a:rPr>
              <a:t>(3)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= 0.998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MORTALITY_RATE = 0.1257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currentPopulation = 1000000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(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- MORTALITY_RATE) * currentPopulation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if (populationChange &gt;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print("Increase")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Mortality rate:", MORTALITY_RATE, " 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elif (populationChange &lt;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print("Decrease")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print("No change")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522663" y="838200"/>
            <a:ext cx="5630862" cy="4940300"/>
            <a:chOff x="3522663" y="838200"/>
            <a:chExt cx="5630862" cy="4940300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 flipH="1">
              <a:off x="4183063" y="1333500"/>
              <a:ext cx="2532062" cy="11049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H="1">
              <a:off x="3751263" y="1333500"/>
              <a:ext cx="2963862" cy="20955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6" name="Line 9"/>
            <p:cNvSpPr>
              <a:spLocks noChangeShapeType="1"/>
            </p:cNvSpPr>
            <p:nvPr/>
          </p:nvSpPr>
          <p:spPr bwMode="auto">
            <a:xfrm flipH="1">
              <a:off x="3522663" y="1333500"/>
              <a:ext cx="3192462" cy="44450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H="1">
              <a:off x="3687763" y="1333500"/>
              <a:ext cx="3027362" cy="32639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6715125" y="838200"/>
              <a:ext cx="2438400" cy="1465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00FF"/>
                  </a:solidFill>
                </a:rPr>
                <a:t>One change in the initialization of the constant changes every reference to that constant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cs typeface="Times New Roman" panose="02020603050405020304" pitchFamily="18" charset="0"/>
              </a:rPr>
              <a:t>Purpose Of </a:t>
            </a:r>
            <a:r>
              <a:rPr lang="en-US" alt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Named Constants</a:t>
            </a:r>
            <a:r>
              <a:rPr lang="en-US" altLang="en-US" sz="320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cs typeface="Times New Roman" panose="02020603050405020304" pitchFamily="18" charset="0"/>
              </a:rPr>
              <a:t>(5)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BIRTH_RATE = 0.1758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= 0.0001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currentPopulation = 1000000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(BIRTH_RATE -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 * currentPopulation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if (populationChange &gt;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print("Increase")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elif (populationChange &lt;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print("Decrease")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 "Population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print("No change")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 "Population change:", populationChange)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66952" y="747110"/>
            <a:ext cx="8342586" cy="5196490"/>
            <a:chOff x="950201" y="670910"/>
            <a:chExt cx="8342586" cy="5196490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H="1">
              <a:off x="4631449" y="986188"/>
              <a:ext cx="2567152" cy="139064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950201" y="986187"/>
              <a:ext cx="6230006" cy="268342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2421649" y="986189"/>
              <a:ext cx="4776952" cy="488121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2421649" y="1012278"/>
              <a:ext cx="4758558" cy="378832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7198601" y="670910"/>
              <a:ext cx="2094186" cy="1477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00FF"/>
                  </a:solidFill>
                </a:rPr>
                <a:t>One change in the initialization of the constant changes every reference to that constant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When To Use A Named Constant?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(Rule of thumb): If you can assign a descriptive, useful, self-explanatory name to a constant then you probably </a:t>
            </a:r>
            <a:r>
              <a:rPr lang="en-US" altLang="en-US" dirty="0" smtClean="0"/>
              <a:t>should define and use a named constant.</a:t>
            </a:r>
            <a:endParaRPr lang="en-US" altLang="en-US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 1 </a:t>
            </a:r>
            <a:r>
              <a:rPr lang="en-US" altLang="en-US" dirty="0"/>
              <a:t>(easy to provide self explanatory constant name)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INCH_CM_RATIO = 2.54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height = height * INCH_CM_RATIO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 2 </a:t>
            </a:r>
            <a:r>
              <a:rPr lang="en-US" altLang="en-US" dirty="0"/>
              <a:t>(providing self explanatory names for the constants is difficult)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calories used = (10 x weight) + (6.25 x height) - [(5 x age) - 161]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eaLnBrk="1" hangingPunct="1">
          <a:spcBef>
            <a:spcPct val="0"/>
          </a:spcBef>
          <a:buFontTx/>
          <a:buNone/>
          <a:defRPr sz="1200"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32444</TotalTime>
  <Words>3024</Words>
  <Application>Microsoft Office PowerPoint</Application>
  <PresentationFormat>On-screen Show (4:3)</PresentationFormat>
  <Paragraphs>368</Paragraphs>
  <Slides>41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ＭＳ Ｐゴシック</vt:lpstr>
      <vt:lpstr>Arial</vt:lpstr>
      <vt:lpstr>Calibri</vt:lpstr>
      <vt:lpstr>Comic Sans MS</vt:lpstr>
      <vt:lpstr>Consolas</vt:lpstr>
      <vt:lpstr>Times New Roman</vt:lpstr>
      <vt:lpstr>Office Theme</vt:lpstr>
      <vt:lpstr>Getting Started With Python Programming: Part III</vt:lpstr>
      <vt:lpstr>Reminder: Variables</vt:lpstr>
      <vt:lpstr>Named Constants</vt:lpstr>
      <vt:lpstr>Variables Vs. Constants: Case Study</vt:lpstr>
      <vt:lpstr>Why Use Named Constants</vt:lpstr>
      <vt:lpstr>Why Use Named Constants (2)</vt:lpstr>
      <vt:lpstr>Purpose Of Named Constants (3)</vt:lpstr>
      <vt:lpstr>Purpose Of Named Constants (5)</vt:lpstr>
      <vt:lpstr>When To Use A Named Constant?</vt:lpstr>
      <vt:lpstr>Named Constants: A Final Example</vt:lpstr>
      <vt:lpstr>Extra Practice</vt:lpstr>
      <vt:lpstr>Section Summary: Named Constants</vt:lpstr>
      <vt:lpstr>Program Documentation</vt:lpstr>
      <vt:lpstr>Program Documentation (2)</vt:lpstr>
      <vt:lpstr>Program Documentation (3)</vt:lpstr>
      <vt:lpstr>Program Documentation (4)</vt:lpstr>
      <vt:lpstr>Assignment Documentation Requirements</vt:lpstr>
      <vt:lpstr>Program Versioning And Back Ups</vt:lpstr>
      <vt:lpstr>Program Versioning And Back Ups</vt:lpstr>
      <vt:lpstr>Backing Up Your Work</vt:lpstr>
      <vt:lpstr>Backups: On A Positive Note</vt:lpstr>
      <vt:lpstr>Over-Documenting A Program</vt:lpstr>
      <vt:lpstr>Section Summary: Documentation</vt:lpstr>
      <vt:lpstr>Prewritten Python Functions</vt:lpstr>
      <vt:lpstr>Types Of Programming Errors</vt:lpstr>
      <vt:lpstr>Syntax/ Translation Errors</vt:lpstr>
      <vt:lpstr>Syntax/ Translation Errors (2)</vt:lpstr>
      <vt:lpstr>Some Common Syntax Errors</vt:lpstr>
      <vt:lpstr>Runtime Errors</vt:lpstr>
      <vt:lpstr>Runtime Error1: An Example</vt:lpstr>
      <vt:lpstr>Logic Errors</vt:lpstr>
      <vt:lpstr>Some Additional Examples Of Errors</vt:lpstr>
      <vt:lpstr>Practice Exercise</vt:lpstr>
      <vt:lpstr>Section Summary: The 3 Error Types</vt:lpstr>
      <vt:lpstr>Layout And Formatting</vt:lpstr>
      <vt:lpstr>Layout And Formatting: Example</vt:lpstr>
      <vt:lpstr>Section Summary: Layout And Formatting</vt:lpstr>
      <vt:lpstr>Extra: In Case You’re Interested</vt:lpstr>
      <vt:lpstr>After This Section You Should Now Know</vt:lpstr>
      <vt:lpstr>After This Section You Should Now Know (2)</vt:lpstr>
      <vt:lpstr>After This Section You Should Now Know (3)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Python Programming</dc:title>
  <dc:creator>James Tam</dc:creator>
  <cp:keywords>Constants;Named constants;Documentation;Program documentation;Prewritten python functions;Common programming errors;Syntax errors;Runtime errors;Logic errors;Program layout and formatting</cp:keywords>
  <cp:lastModifiedBy>James Tam</cp:lastModifiedBy>
  <cp:revision>567</cp:revision>
  <dcterms:created xsi:type="dcterms:W3CDTF">2013-08-26T22:54:00Z</dcterms:created>
  <dcterms:modified xsi:type="dcterms:W3CDTF">2023-09-13T00:33:49Z</dcterms:modified>
</cp:coreProperties>
</file>