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404" r:id="rId3"/>
    <p:sldId id="405" r:id="rId4"/>
    <p:sldId id="406" r:id="rId5"/>
    <p:sldId id="421" r:id="rId6"/>
    <p:sldId id="407" r:id="rId7"/>
    <p:sldId id="408" r:id="rId8"/>
    <p:sldId id="409" r:id="rId9"/>
    <p:sldId id="410" r:id="rId10"/>
    <p:sldId id="411" r:id="rId11"/>
    <p:sldId id="419" r:id="rId12"/>
    <p:sldId id="420" r:id="rId13"/>
    <p:sldId id="412" r:id="rId14"/>
    <p:sldId id="413" r:id="rId15"/>
    <p:sldId id="414" r:id="rId16"/>
    <p:sldId id="415" r:id="rId17"/>
    <p:sldId id="416" r:id="rId18"/>
    <p:sldId id="368" r:id="rId19"/>
    <p:sldId id="369" r:id="rId20"/>
    <p:sldId id="380" r:id="rId21"/>
    <p:sldId id="370" r:id="rId22"/>
    <p:sldId id="417" r:id="rId23"/>
    <p:sldId id="371" r:id="rId24"/>
    <p:sldId id="418" r:id="rId25"/>
    <p:sldId id="372" r:id="rId26"/>
    <p:sldId id="373" r:id="rId27"/>
    <p:sldId id="375" r:id="rId28"/>
    <p:sldId id="376" r:id="rId29"/>
    <p:sldId id="377" r:id="rId30"/>
    <p:sldId id="378" r:id="rId31"/>
    <p:sldId id="379" r:id="rId32"/>
    <p:sldId id="338" r:id="rId33"/>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0" clrIdx="0"/>
  <p:cmAuthor id="2" name="Microsoft account" initials="Ma" lastIdx="2" clrIdx="1">
    <p:extLst>
      <p:ext uri="{19B8F6BF-5375-455C-9EA6-DF929625EA0E}">
        <p15:presenceInfo xmlns:p15="http://schemas.microsoft.com/office/powerpoint/2012/main" userId="b79815ee8932e9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B0000"/>
    <a:srgbClr val="FBFBFB"/>
    <a:srgbClr val="FF6161"/>
    <a:srgbClr val="B2B2B2"/>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6" autoAdjust="0"/>
    <p:restoredTop sz="91451" autoAdjust="0"/>
  </p:normalViewPr>
  <p:slideViewPr>
    <p:cSldViewPr>
      <p:cViewPr>
        <p:scale>
          <a:sx n="80" d="100"/>
          <a:sy n="80" d="100"/>
        </p:scale>
        <p:origin x="960" y="528"/>
      </p:cViewPr>
      <p:guideLst>
        <p:guide orient="horz" pos="2160"/>
        <p:guide pos="2880"/>
      </p:guideLst>
    </p:cSldViewPr>
  </p:slideViewPr>
  <p:notesTextViewPr>
    <p:cViewPr>
      <p:scale>
        <a:sx n="1" d="1"/>
        <a:sy n="1" d="1"/>
      </p:scale>
      <p:origin x="0" y="0"/>
    </p:cViewPr>
  </p:notesTextViewPr>
  <p:sorterViewPr>
    <p:cViewPr>
      <p:scale>
        <a:sx n="100" d="100"/>
        <a:sy n="100" d="100"/>
      </p:scale>
      <p:origin x="0" y="1962"/>
    </p:cViewPr>
  </p:sorterViewPr>
  <p:notesViewPr>
    <p:cSldViewPr>
      <p:cViewPr varScale="1">
        <p:scale>
          <a:sx n="76" d="100"/>
          <a:sy n="76" d="100"/>
        </p:scale>
        <p:origin x="-1746"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cs typeface="+mn-cs"/>
              </a:defRPr>
            </a:lvl1pPr>
          </a:lstStyle>
          <a:p>
            <a:pPr>
              <a:defRPr/>
            </a:pPr>
            <a:fld id="{4758107F-1308-47B0-ACE4-9306F0594ED7}" type="datetimeFigureOut">
              <a:rPr lang="en-US"/>
              <a:pPr>
                <a:defRPr/>
              </a:pPr>
              <a:t>9/5/2023</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r>
              <a:rPr lang="en-US"/>
              <a:t>Programming introduction</a:t>
            </a:r>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vl1pPr>
          </a:lstStyle>
          <a:p>
            <a:fld id="{ABBA4337-0008-475B-B466-ABE39987F123}" type="slidenum">
              <a:rPr lang="en-US" altLang="en-US"/>
              <a:pPr/>
              <a:t>‹#›</a:t>
            </a:fld>
            <a:endParaRPr lang="en-US" altLang="en-US"/>
          </a:p>
        </p:txBody>
      </p:sp>
    </p:spTree>
    <p:extLst>
      <p:ext uri="{BB962C8B-B14F-4D97-AF65-F5344CB8AC3E}">
        <p14:creationId xmlns:p14="http://schemas.microsoft.com/office/powerpoint/2010/main" val="1153081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cs typeface="+mn-cs"/>
              </a:defRPr>
            </a:lvl1pPr>
          </a:lstStyle>
          <a:p>
            <a:pPr>
              <a:defRPr/>
            </a:pPr>
            <a:fld id="{C10284C0-2BF6-4F3D-8D1D-3C02ED330262}" type="datetimeFigureOut">
              <a:rPr lang="en-US"/>
              <a:pPr>
                <a:defRPr/>
              </a:pPr>
              <a:t>9/5/2023</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vl1pPr>
          </a:lstStyle>
          <a:p>
            <a:fld id="{6466D561-56C6-4079-BC7B-205797F6BF33}" type="slidenum">
              <a:rPr lang="en-US" altLang="en-US"/>
              <a:pPr/>
              <a:t>‹#›</a:t>
            </a:fld>
            <a:endParaRPr lang="en-US" altLang="en-US"/>
          </a:p>
        </p:txBody>
      </p:sp>
    </p:spTree>
    <p:extLst>
      <p:ext uri="{BB962C8B-B14F-4D97-AF65-F5344CB8AC3E}">
        <p14:creationId xmlns:p14="http://schemas.microsoft.com/office/powerpoint/2010/main" val="478474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185" eaLnBrk="0" hangingPunct="0">
              <a:spcBef>
                <a:spcPct val="30000"/>
              </a:spcBef>
              <a:defRPr sz="1200">
                <a:solidFill>
                  <a:schemeClr val="tx1"/>
                </a:solidFill>
                <a:latin typeface="Calibri" panose="020F0502020204030204" pitchFamily="34" charset="0"/>
              </a:defRPr>
            </a:lvl1pPr>
            <a:lvl2pPr marL="751494" indent="-289036" defTabSz="944185" eaLnBrk="0" hangingPunct="0">
              <a:spcBef>
                <a:spcPct val="30000"/>
              </a:spcBef>
              <a:defRPr sz="1200">
                <a:solidFill>
                  <a:schemeClr val="tx1"/>
                </a:solidFill>
                <a:latin typeface="Calibri" panose="020F0502020204030204" pitchFamily="34" charset="0"/>
              </a:defRPr>
            </a:lvl2pPr>
            <a:lvl3pPr marL="1156145" indent="-231229" defTabSz="944185" eaLnBrk="0" hangingPunct="0">
              <a:spcBef>
                <a:spcPct val="30000"/>
              </a:spcBef>
              <a:defRPr sz="1200">
                <a:solidFill>
                  <a:schemeClr val="tx1"/>
                </a:solidFill>
                <a:latin typeface="Calibri" panose="020F0502020204030204" pitchFamily="34" charset="0"/>
              </a:defRPr>
            </a:lvl3pPr>
            <a:lvl4pPr marL="1618602" indent="-231229" defTabSz="944185" eaLnBrk="0" hangingPunct="0">
              <a:spcBef>
                <a:spcPct val="30000"/>
              </a:spcBef>
              <a:defRPr sz="1200">
                <a:solidFill>
                  <a:schemeClr val="tx1"/>
                </a:solidFill>
                <a:latin typeface="Calibri" panose="020F0502020204030204" pitchFamily="34" charset="0"/>
              </a:defRPr>
            </a:lvl4pPr>
            <a:lvl5pPr marL="2081060" indent="-231229" defTabSz="944185" eaLnBrk="0" hangingPunct="0">
              <a:spcBef>
                <a:spcPct val="30000"/>
              </a:spcBef>
              <a:defRPr sz="1200">
                <a:solidFill>
                  <a:schemeClr val="tx1"/>
                </a:solidFill>
                <a:latin typeface="Calibri" panose="020F0502020204030204" pitchFamily="34" charset="0"/>
              </a:defRPr>
            </a:lvl5pPr>
            <a:lvl6pPr marL="2543518" indent="-231229" defTabSz="944185" eaLnBrk="0" fontAlgn="base" hangingPunct="0">
              <a:spcBef>
                <a:spcPct val="30000"/>
              </a:spcBef>
              <a:spcAft>
                <a:spcPct val="0"/>
              </a:spcAft>
              <a:defRPr sz="1200">
                <a:solidFill>
                  <a:schemeClr val="tx1"/>
                </a:solidFill>
                <a:latin typeface="Calibri" panose="020F0502020204030204" pitchFamily="34" charset="0"/>
              </a:defRPr>
            </a:lvl6pPr>
            <a:lvl7pPr marL="3005976" indent="-231229" defTabSz="944185" eaLnBrk="0" fontAlgn="base" hangingPunct="0">
              <a:spcBef>
                <a:spcPct val="30000"/>
              </a:spcBef>
              <a:spcAft>
                <a:spcPct val="0"/>
              </a:spcAft>
              <a:defRPr sz="1200">
                <a:solidFill>
                  <a:schemeClr val="tx1"/>
                </a:solidFill>
                <a:latin typeface="Calibri" panose="020F0502020204030204" pitchFamily="34" charset="0"/>
              </a:defRPr>
            </a:lvl7pPr>
            <a:lvl8pPr marL="3468434" indent="-231229" defTabSz="944185" eaLnBrk="0" fontAlgn="base" hangingPunct="0">
              <a:spcBef>
                <a:spcPct val="30000"/>
              </a:spcBef>
              <a:spcAft>
                <a:spcPct val="0"/>
              </a:spcAft>
              <a:defRPr sz="1200">
                <a:solidFill>
                  <a:schemeClr val="tx1"/>
                </a:solidFill>
                <a:latin typeface="Calibri" panose="020F0502020204030204" pitchFamily="34" charset="0"/>
              </a:defRPr>
            </a:lvl8pPr>
            <a:lvl9pPr marL="3930891" indent="-231229" defTabSz="94418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719031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en-US" dirty="0"/>
          </a:p>
        </p:txBody>
      </p:sp>
    </p:spTree>
    <p:extLst>
      <p:ext uri="{BB962C8B-B14F-4D97-AF65-F5344CB8AC3E}">
        <p14:creationId xmlns:p14="http://schemas.microsoft.com/office/powerpoint/2010/main" val="3771642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802F80A-0721-4F89-A1DE-3D13063F3BAF}" type="slidenum">
              <a:rPr lang="en-US" altLang="en-US"/>
              <a:pPr eaLnBrk="1" hangingPunct="1"/>
              <a:t>14</a:t>
            </a:fld>
            <a:endParaRPr lang="en-US" altLang="en-US"/>
          </a:p>
        </p:txBody>
      </p:sp>
    </p:spTree>
    <p:extLst>
      <p:ext uri="{BB962C8B-B14F-4D97-AF65-F5344CB8AC3E}">
        <p14:creationId xmlns:p14="http://schemas.microsoft.com/office/powerpoint/2010/main" val="803289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4916" eaLnBrk="1" hangingPunct="1">
              <a:spcBef>
                <a:spcPct val="0"/>
              </a:spcBef>
              <a:defRPr/>
            </a:pPr>
            <a:endParaRPr lang="en-US" altLang="en-US" dirty="0"/>
          </a:p>
        </p:txBody>
      </p:sp>
    </p:spTree>
    <p:extLst>
      <p:ext uri="{BB962C8B-B14F-4D97-AF65-F5344CB8AC3E}">
        <p14:creationId xmlns:p14="http://schemas.microsoft.com/office/powerpoint/2010/main" val="3250966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16</a:t>
            </a:fld>
            <a:endParaRPr lang="en-US" altLang="en-US"/>
          </a:p>
        </p:txBody>
      </p:sp>
    </p:spTree>
    <p:extLst>
      <p:ext uri="{BB962C8B-B14F-4D97-AF65-F5344CB8AC3E}">
        <p14:creationId xmlns:p14="http://schemas.microsoft.com/office/powerpoint/2010/main" val="2611270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17</a:t>
            </a:fld>
            <a:endParaRPr lang="en-US" altLang="en-US"/>
          </a:p>
        </p:txBody>
      </p:sp>
    </p:spTree>
    <p:extLst>
      <p:ext uri="{BB962C8B-B14F-4D97-AF65-F5344CB8AC3E}">
        <p14:creationId xmlns:p14="http://schemas.microsoft.com/office/powerpoint/2010/main" val="1183113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18</a:t>
            </a:fld>
            <a:endParaRPr lang="en-US" altLang="en-US"/>
          </a:p>
        </p:txBody>
      </p:sp>
    </p:spTree>
    <p:extLst>
      <p:ext uri="{BB962C8B-B14F-4D97-AF65-F5344CB8AC3E}">
        <p14:creationId xmlns:p14="http://schemas.microsoft.com/office/powerpoint/2010/main" val="126765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44963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20</a:t>
            </a:fld>
            <a:endParaRPr lang="en-US" altLang="en-US"/>
          </a:p>
        </p:txBody>
      </p:sp>
    </p:spTree>
    <p:extLst>
      <p:ext uri="{BB962C8B-B14F-4D97-AF65-F5344CB8AC3E}">
        <p14:creationId xmlns:p14="http://schemas.microsoft.com/office/powerpoint/2010/main" val="1646591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95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B9AC49E-A112-4865-806D-E6260C4B9959}" type="slidenum">
              <a:rPr lang="en-US" altLang="en-US"/>
              <a:pPr eaLnBrk="1" hangingPunct="1"/>
              <a:t>21</a:t>
            </a:fld>
            <a:endParaRPr lang="en-US" altLang="en-US"/>
          </a:p>
        </p:txBody>
      </p:sp>
    </p:spTree>
    <p:extLst>
      <p:ext uri="{BB962C8B-B14F-4D97-AF65-F5344CB8AC3E}">
        <p14:creationId xmlns:p14="http://schemas.microsoft.com/office/powerpoint/2010/main" val="1022756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255349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bwMode="auto">
          <a:xfrm>
            <a:off x="1174750" y="696913"/>
            <a:ext cx="4600575" cy="3451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None/>
            </a:pPr>
            <a:endParaRPr lang="en-US" altLang="en-US" dirty="0"/>
          </a:p>
        </p:txBody>
      </p:sp>
    </p:spTree>
    <p:extLst>
      <p:ext uri="{BB962C8B-B14F-4D97-AF65-F5344CB8AC3E}">
        <p14:creationId xmlns:p14="http://schemas.microsoft.com/office/powerpoint/2010/main" val="3430220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B158615-B8C7-4F71-BE1E-F9AA5D36E51D}" type="slidenum">
              <a:rPr lang="en-US" altLang="en-US"/>
              <a:pPr eaLnBrk="1" hangingPunct="1"/>
              <a:t>24</a:t>
            </a:fld>
            <a:endParaRPr lang="en-US" altLang="en-US"/>
          </a:p>
        </p:txBody>
      </p:sp>
    </p:spTree>
    <p:extLst>
      <p:ext uri="{BB962C8B-B14F-4D97-AF65-F5344CB8AC3E}">
        <p14:creationId xmlns:p14="http://schemas.microsoft.com/office/powerpoint/2010/main" val="35411206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1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83F137D-4B73-4397-AB4E-E25821E27B1B}" type="slidenum">
              <a:rPr lang="en-US" altLang="en-US"/>
              <a:pPr eaLnBrk="1" hangingPunct="1"/>
              <a:t>25</a:t>
            </a:fld>
            <a:endParaRPr lang="en-US" altLang="en-US"/>
          </a:p>
        </p:txBody>
      </p:sp>
    </p:spTree>
    <p:extLst>
      <p:ext uri="{BB962C8B-B14F-4D97-AF65-F5344CB8AC3E}">
        <p14:creationId xmlns:p14="http://schemas.microsoft.com/office/powerpoint/2010/main" val="2130853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26</a:t>
            </a:fld>
            <a:endParaRPr lang="en-US" altLang="en-US"/>
          </a:p>
        </p:txBody>
      </p:sp>
    </p:spTree>
    <p:extLst>
      <p:ext uri="{BB962C8B-B14F-4D97-AF65-F5344CB8AC3E}">
        <p14:creationId xmlns:p14="http://schemas.microsoft.com/office/powerpoint/2010/main" val="3236400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7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1494" indent="-289036" eaLnBrk="0" hangingPunct="0">
              <a:spcBef>
                <a:spcPct val="30000"/>
              </a:spcBef>
              <a:defRPr sz="1200">
                <a:solidFill>
                  <a:schemeClr val="tx1"/>
                </a:solidFill>
                <a:latin typeface="Calibri" panose="020F0502020204030204" pitchFamily="34" charset="0"/>
              </a:defRPr>
            </a:lvl2pPr>
            <a:lvl3pPr marL="1156145" indent="-231229" eaLnBrk="0" hangingPunct="0">
              <a:spcBef>
                <a:spcPct val="30000"/>
              </a:spcBef>
              <a:defRPr sz="1200">
                <a:solidFill>
                  <a:schemeClr val="tx1"/>
                </a:solidFill>
                <a:latin typeface="Calibri" panose="020F0502020204030204" pitchFamily="34" charset="0"/>
              </a:defRPr>
            </a:lvl3pPr>
            <a:lvl4pPr marL="1618602" indent="-231229" eaLnBrk="0" hangingPunct="0">
              <a:spcBef>
                <a:spcPct val="30000"/>
              </a:spcBef>
              <a:defRPr sz="1200">
                <a:solidFill>
                  <a:schemeClr val="tx1"/>
                </a:solidFill>
                <a:latin typeface="Calibri" panose="020F0502020204030204" pitchFamily="34" charset="0"/>
              </a:defRPr>
            </a:lvl4pPr>
            <a:lvl5pPr marL="2081060" indent="-231229" eaLnBrk="0" hangingPunct="0">
              <a:spcBef>
                <a:spcPct val="30000"/>
              </a:spcBef>
              <a:defRPr sz="1200">
                <a:solidFill>
                  <a:schemeClr val="tx1"/>
                </a:solidFill>
                <a:latin typeface="Calibri" panose="020F0502020204030204" pitchFamily="34" charset="0"/>
              </a:defRPr>
            </a:lvl5pPr>
            <a:lvl6pPr marL="2543518" indent="-231229" eaLnBrk="0" fontAlgn="base" hangingPunct="0">
              <a:spcBef>
                <a:spcPct val="30000"/>
              </a:spcBef>
              <a:spcAft>
                <a:spcPct val="0"/>
              </a:spcAft>
              <a:defRPr sz="1200">
                <a:solidFill>
                  <a:schemeClr val="tx1"/>
                </a:solidFill>
                <a:latin typeface="Calibri" panose="020F0502020204030204" pitchFamily="34" charset="0"/>
              </a:defRPr>
            </a:lvl6pPr>
            <a:lvl7pPr marL="3005976" indent="-231229" eaLnBrk="0" fontAlgn="base" hangingPunct="0">
              <a:spcBef>
                <a:spcPct val="30000"/>
              </a:spcBef>
              <a:spcAft>
                <a:spcPct val="0"/>
              </a:spcAft>
              <a:defRPr sz="1200">
                <a:solidFill>
                  <a:schemeClr val="tx1"/>
                </a:solidFill>
                <a:latin typeface="Calibri" panose="020F0502020204030204" pitchFamily="34" charset="0"/>
              </a:defRPr>
            </a:lvl7pPr>
            <a:lvl8pPr marL="3468434" indent="-231229" eaLnBrk="0" fontAlgn="base" hangingPunct="0">
              <a:spcBef>
                <a:spcPct val="30000"/>
              </a:spcBef>
              <a:spcAft>
                <a:spcPct val="0"/>
              </a:spcAft>
              <a:defRPr sz="1200">
                <a:solidFill>
                  <a:schemeClr val="tx1"/>
                </a:solidFill>
                <a:latin typeface="Calibri" panose="020F0502020204030204" pitchFamily="34" charset="0"/>
              </a:defRPr>
            </a:lvl8pPr>
            <a:lvl9pPr marL="3930891" indent="-231229"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4186810-946F-4E36-A827-81458E002AE1}" type="slidenum">
              <a:rPr lang="en-US" altLang="en-US"/>
              <a:pPr eaLnBrk="1" hangingPunct="1">
                <a:spcBef>
                  <a:spcPct val="0"/>
                </a:spcBef>
              </a:pPr>
              <a:t>27</a:t>
            </a:fld>
            <a:endParaRPr lang="en-US" altLang="en-US"/>
          </a:p>
        </p:txBody>
      </p:sp>
    </p:spTree>
    <p:extLst>
      <p:ext uri="{BB962C8B-B14F-4D97-AF65-F5344CB8AC3E}">
        <p14:creationId xmlns:p14="http://schemas.microsoft.com/office/powerpoint/2010/main" val="2797219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bwMode="auto">
          <a:xfrm>
            <a:off x="1174750" y="696913"/>
            <a:ext cx="4600575" cy="3451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9684076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5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68D4F1C-9833-48CF-8C62-97943BAD766A}" type="slidenum">
              <a:rPr lang="en-US" altLang="en-US"/>
              <a:pPr eaLnBrk="1" hangingPunct="1"/>
              <a:t>29</a:t>
            </a:fld>
            <a:endParaRPr lang="en-US" altLang="en-US"/>
          </a:p>
        </p:txBody>
      </p:sp>
    </p:spTree>
    <p:extLst>
      <p:ext uri="{BB962C8B-B14F-4D97-AF65-F5344CB8AC3E}">
        <p14:creationId xmlns:p14="http://schemas.microsoft.com/office/powerpoint/2010/main" val="14263408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30</a:t>
            </a:fld>
            <a:endParaRPr lang="en-US" altLang="en-US"/>
          </a:p>
        </p:txBody>
      </p:sp>
    </p:spTree>
    <p:extLst>
      <p:ext uri="{BB962C8B-B14F-4D97-AF65-F5344CB8AC3E}">
        <p14:creationId xmlns:p14="http://schemas.microsoft.com/office/powerpoint/2010/main" val="966792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6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1F8142E-8A03-426C-9560-280895FD2316}" type="slidenum">
              <a:rPr lang="en-US" altLang="en-US"/>
              <a:pPr eaLnBrk="1" hangingPunct="1"/>
              <a:t>31</a:t>
            </a:fld>
            <a:endParaRPr lang="en-US" altLang="en-US"/>
          </a:p>
        </p:txBody>
      </p:sp>
    </p:spTree>
    <p:extLst>
      <p:ext uri="{BB962C8B-B14F-4D97-AF65-F5344CB8AC3E}">
        <p14:creationId xmlns:p14="http://schemas.microsoft.com/office/powerpoint/2010/main" val="3455524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74750" y="696913"/>
            <a:ext cx="4600575" cy="3451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extLst>
      <p:ext uri="{BB962C8B-B14F-4D97-AF65-F5344CB8AC3E}">
        <p14:creationId xmlns:p14="http://schemas.microsoft.com/office/powerpoint/2010/main" val="1345346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Calibri" panose="020F0502020204030204" pitchFamily="34" charset="0"/>
              <a:ea typeface="ＭＳ Ｐゴシック" panose="020B0600070205080204" pitchFamily="34" charset="-128"/>
            </a:endParaRPr>
          </a:p>
        </p:txBody>
      </p:sp>
      <p:sp>
        <p:nvSpPr>
          <p:cNvPr id="144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51494" indent="-289036"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56145"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18602"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81060"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43518"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05976"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68434"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930891"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AFFDB8AA-C37E-4C2F-97D7-91F7A58C877C}" type="slidenum">
              <a:rPr lang="en-US" altLang="en-US" sz="1000">
                <a:latin typeface="Calibri" panose="020F0502020204030204" pitchFamily="34" charset="0"/>
              </a:rPr>
              <a:pPr eaLnBrk="1" hangingPunct="1">
                <a:lnSpc>
                  <a:spcPct val="100000"/>
                </a:lnSpc>
                <a:spcBef>
                  <a:spcPct val="0"/>
                </a:spcBef>
              </a:pPr>
              <a:t>3</a:t>
            </a:fld>
            <a:endParaRPr lang="en-US" altLang="en-US" sz="1000" dirty="0">
              <a:latin typeface="Calibri" panose="020F0502020204030204" pitchFamily="34" charset="0"/>
            </a:endParaRPr>
          </a:p>
        </p:txBody>
      </p:sp>
    </p:spTree>
    <p:extLst>
      <p:ext uri="{BB962C8B-B14F-4D97-AF65-F5344CB8AC3E}">
        <p14:creationId xmlns:p14="http://schemas.microsoft.com/office/powerpoint/2010/main" val="425591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Calibri" panose="020F0502020204030204" pitchFamily="34" charset="0"/>
              <a:ea typeface="ＭＳ Ｐゴシック" panose="020B0600070205080204" pitchFamily="34" charset="-128"/>
            </a:endParaRPr>
          </a:p>
        </p:txBody>
      </p:sp>
      <p:sp>
        <p:nvSpPr>
          <p:cNvPr id="145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51494" indent="-289036"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56145"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18602"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81060"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43518"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05976"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68434"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930891"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785AAFF3-15DD-4C13-BEEC-023FE7A19A88}" type="slidenum">
              <a:rPr lang="en-US" altLang="en-US" sz="1000">
                <a:latin typeface="Calibri" panose="020F0502020204030204" pitchFamily="34" charset="0"/>
              </a:rPr>
              <a:pPr eaLnBrk="1" hangingPunct="1">
                <a:lnSpc>
                  <a:spcPct val="100000"/>
                </a:lnSpc>
                <a:spcBef>
                  <a:spcPct val="0"/>
                </a:spcBef>
              </a:pPr>
              <a:t>4</a:t>
            </a:fld>
            <a:endParaRPr lang="en-US" altLang="en-US" sz="1000" dirty="0">
              <a:latin typeface="Calibri" panose="020F0502020204030204" pitchFamily="34" charset="0"/>
            </a:endParaRPr>
          </a:p>
        </p:txBody>
      </p:sp>
    </p:spTree>
    <p:extLst>
      <p:ext uri="{BB962C8B-B14F-4D97-AF65-F5344CB8AC3E}">
        <p14:creationId xmlns:p14="http://schemas.microsoft.com/office/powerpoint/2010/main" val="2941018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Calibri" panose="020F0502020204030204" pitchFamily="34" charset="0"/>
              <a:ea typeface="ＭＳ Ｐゴシック" panose="020B0600070205080204" pitchFamily="34" charset="-128"/>
            </a:endParaRPr>
          </a:p>
        </p:txBody>
      </p:sp>
      <p:sp>
        <p:nvSpPr>
          <p:cNvPr id="146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51494" indent="-289036"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56145"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18602"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81060" indent="-231229" defTabSz="963454"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43518"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05976"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68434"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930891" indent="-231229" defTabSz="963454"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F73F3827-8E50-4701-80DD-467F832E3FA0}" type="slidenum">
              <a:rPr lang="en-US" altLang="en-US" sz="1000">
                <a:latin typeface="Calibri" panose="020F0502020204030204" pitchFamily="34" charset="0"/>
              </a:rPr>
              <a:pPr eaLnBrk="1" hangingPunct="1">
                <a:lnSpc>
                  <a:spcPct val="100000"/>
                </a:lnSpc>
                <a:spcBef>
                  <a:spcPct val="0"/>
                </a:spcBef>
              </a:pPr>
              <a:t>6</a:t>
            </a:fld>
            <a:endParaRPr lang="en-US" altLang="en-US" sz="1000" dirty="0">
              <a:latin typeface="Calibri" panose="020F0502020204030204" pitchFamily="34" charset="0"/>
            </a:endParaRPr>
          </a:p>
        </p:txBody>
      </p:sp>
    </p:spTree>
    <p:extLst>
      <p:ext uri="{BB962C8B-B14F-4D97-AF65-F5344CB8AC3E}">
        <p14:creationId xmlns:p14="http://schemas.microsoft.com/office/powerpoint/2010/main" val="2525269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13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D441B18-3642-4DD5-ABB1-56A0BC7EAFE4}" type="slidenum">
              <a:rPr lang="en-US" altLang="en-US"/>
              <a:pPr eaLnBrk="1" hangingPunct="1"/>
              <a:t>7</a:t>
            </a:fld>
            <a:endParaRPr lang="en-US" altLang="en-US" dirty="0"/>
          </a:p>
        </p:txBody>
      </p:sp>
    </p:spTree>
    <p:extLst>
      <p:ext uri="{BB962C8B-B14F-4D97-AF65-F5344CB8AC3E}">
        <p14:creationId xmlns:p14="http://schemas.microsoft.com/office/powerpoint/2010/main" val="562977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23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1494" indent="-289036" eaLnBrk="0" hangingPunct="0">
              <a:defRPr>
                <a:solidFill>
                  <a:schemeClr val="tx1"/>
                </a:solidFill>
                <a:latin typeface="Calibri" panose="020F0502020204030204" pitchFamily="34" charset="0"/>
                <a:cs typeface="Arial" panose="020B0604020202020204" pitchFamily="34" charset="0"/>
              </a:defRPr>
            </a:lvl2pPr>
            <a:lvl3pPr marL="1156145" indent="-231229" eaLnBrk="0" hangingPunct="0">
              <a:defRPr>
                <a:solidFill>
                  <a:schemeClr val="tx1"/>
                </a:solidFill>
                <a:latin typeface="Calibri" panose="020F0502020204030204" pitchFamily="34" charset="0"/>
                <a:cs typeface="Arial" panose="020B0604020202020204" pitchFamily="34" charset="0"/>
              </a:defRPr>
            </a:lvl3pPr>
            <a:lvl4pPr marL="1618602" indent="-231229" eaLnBrk="0" hangingPunct="0">
              <a:defRPr>
                <a:solidFill>
                  <a:schemeClr val="tx1"/>
                </a:solidFill>
                <a:latin typeface="Calibri" panose="020F0502020204030204" pitchFamily="34" charset="0"/>
                <a:cs typeface="Arial" panose="020B0604020202020204" pitchFamily="34" charset="0"/>
              </a:defRPr>
            </a:lvl4pPr>
            <a:lvl5pPr marL="2081060" indent="-231229" eaLnBrk="0" hangingPunct="0">
              <a:defRPr>
                <a:solidFill>
                  <a:schemeClr val="tx1"/>
                </a:solidFill>
                <a:latin typeface="Calibri" panose="020F0502020204030204" pitchFamily="34" charset="0"/>
                <a:cs typeface="Arial" panose="020B0604020202020204" pitchFamily="34" charset="0"/>
              </a:defRPr>
            </a:lvl5pPr>
            <a:lvl6pPr marL="2543518"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976"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8434"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30891" indent="-23122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18BCF86-0CDA-4679-924B-B28CEFB4D84C}" type="slidenum">
              <a:rPr lang="en-US" altLang="en-US"/>
              <a:pPr eaLnBrk="1" hangingPunct="1"/>
              <a:t>8</a:t>
            </a:fld>
            <a:endParaRPr lang="en-US" altLang="en-US" dirty="0"/>
          </a:p>
        </p:txBody>
      </p:sp>
    </p:spTree>
    <p:extLst>
      <p:ext uri="{BB962C8B-B14F-4D97-AF65-F5344CB8AC3E}">
        <p14:creationId xmlns:p14="http://schemas.microsoft.com/office/powerpoint/2010/main" val="3643021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4180693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4221512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0B958A-3D93-4BEA-A16E-7B82DE81753A}" type="datetimeFigureOut">
              <a:rPr lang="en-US"/>
              <a:pPr>
                <a:defRPr/>
              </a:pPr>
              <a:t>9/5/2023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F6DEFFE-994E-41B2-9567-41904A083633}" type="slidenum">
              <a:rPr lang="en-US" altLang="en-US"/>
              <a:pPr/>
              <a:t>‹#›</a:t>
            </a:fld>
            <a:endParaRPr lang="en-US" altLang="en-US"/>
          </a:p>
        </p:txBody>
      </p:sp>
    </p:spTree>
    <p:extLst>
      <p:ext uri="{BB962C8B-B14F-4D97-AF65-F5344CB8AC3E}">
        <p14:creationId xmlns:p14="http://schemas.microsoft.com/office/powerpoint/2010/main" val="418942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F105EBE-EA5C-40AB-8071-63E7BAB56C9B}" type="datetimeFigureOut">
              <a:rPr lang="en-US"/>
              <a:pPr>
                <a:defRPr/>
              </a:pPr>
              <a:t>9/5/2023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E8B7EB93-2A27-418F-A795-CC52027EB8A0}" type="slidenum">
              <a:rPr lang="en-US" altLang="en-US"/>
              <a:pPr/>
              <a:t>‹#›</a:t>
            </a:fld>
            <a:endParaRPr lang="en-US" altLang="en-US"/>
          </a:p>
        </p:txBody>
      </p:sp>
    </p:spTree>
    <p:extLst>
      <p:ext uri="{BB962C8B-B14F-4D97-AF65-F5344CB8AC3E}">
        <p14:creationId xmlns:p14="http://schemas.microsoft.com/office/powerpoint/2010/main" val="157745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27ACEC9-D331-482C-841D-F37DAEC30D26}" type="datetimeFigureOut">
              <a:rPr lang="en-US"/>
              <a:pPr>
                <a:defRPr/>
              </a:pPr>
              <a:t>9/5/2023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D2178A8A-72F2-49B9-93E9-5777275DB871}" type="slidenum">
              <a:rPr lang="en-US" altLang="en-US"/>
              <a:pPr/>
              <a:t>‹#›</a:t>
            </a:fld>
            <a:endParaRPr lang="en-US" altLang="en-US"/>
          </a:p>
        </p:txBody>
      </p:sp>
    </p:spTree>
    <p:extLst>
      <p:ext uri="{BB962C8B-B14F-4D97-AF65-F5344CB8AC3E}">
        <p14:creationId xmlns:p14="http://schemas.microsoft.com/office/powerpoint/2010/main" val="268183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200" dirty="0">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a:t>Click to edit Master title style</a:t>
            </a:r>
          </a:p>
        </p:txBody>
      </p:sp>
      <p:sp>
        <p:nvSpPr>
          <p:cNvPr id="3" name="Content Placeholder 2"/>
          <p:cNvSpPr>
            <a:spLocks noGrp="1"/>
          </p:cNvSpPr>
          <p:nvPr>
            <p:ph idx="1"/>
          </p:nvPr>
        </p:nvSpPr>
        <p:spPr>
          <a:xfrm>
            <a:off x="457200" y="1143000"/>
            <a:ext cx="8229600" cy="5410200"/>
          </a:xfrm>
        </p:spPr>
        <p:txBody>
          <a:bodyPr/>
          <a:lstStyle>
            <a:lvl1pPr>
              <a:defRPr sz="2400" baseline="0">
                <a:solidFill>
                  <a:schemeClr val="tx1"/>
                </a:solidFill>
              </a:defRPr>
            </a:lvl1pPr>
            <a:lvl2pPr>
              <a:defRPr sz="2000" baseline="0">
                <a:solidFill>
                  <a:schemeClr val="tx1"/>
                </a:solidFill>
              </a:defRPr>
            </a:lvl2pPr>
            <a:lvl3pPr>
              <a:defRPr sz="1800" baseline="0">
                <a:solidFill>
                  <a:schemeClr val="tx1"/>
                </a:solidFill>
              </a:defRPr>
            </a:lvl3pPr>
            <a:lvl4pPr>
              <a:defRPr sz="1400" baseline="0">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701109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85908C1-8023-4570-A27C-C54C46E654EC}" type="datetimeFigureOut">
              <a:rPr lang="en-US"/>
              <a:pPr>
                <a:defRPr/>
              </a:pPr>
              <a:t>9/5/2023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1CDB07EF-AB20-467B-AF79-F997E47B0964}" type="slidenum">
              <a:rPr lang="en-US" altLang="en-US"/>
              <a:pPr/>
              <a:t>‹#›</a:t>
            </a:fld>
            <a:endParaRPr lang="en-US" altLang="en-US"/>
          </a:p>
        </p:txBody>
      </p:sp>
    </p:spTree>
    <p:extLst>
      <p:ext uri="{BB962C8B-B14F-4D97-AF65-F5344CB8AC3E}">
        <p14:creationId xmlns:p14="http://schemas.microsoft.com/office/powerpoint/2010/main" val="360355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03A4E43-D063-42BC-9F86-71A922CCA73D}" type="datetimeFigureOut">
              <a:rPr lang="en-US"/>
              <a:pPr>
                <a:defRPr/>
              </a:pPr>
              <a:t>9/5/2023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1C4766F-983A-4F8E-B829-CCCD841F234F}" type="slidenum">
              <a:rPr lang="en-US" altLang="en-US"/>
              <a:pPr/>
              <a:t>‹#›</a:t>
            </a:fld>
            <a:endParaRPr lang="en-US" altLang="en-US"/>
          </a:p>
        </p:txBody>
      </p:sp>
    </p:spTree>
    <p:extLst>
      <p:ext uri="{BB962C8B-B14F-4D97-AF65-F5344CB8AC3E}">
        <p14:creationId xmlns:p14="http://schemas.microsoft.com/office/powerpoint/2010/main" val="29383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F88B139-9059-44A9-8A73-C231568B8A59}" type="datetimeFigureOut">
              <a:rPr lang="en-US"/>
              <a:pPr>
                <a:defRPr/>
              </a:pPr>
              <a:t>9/5/2023</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E636036B-EB51-49D3-BA90-A66F643C008B}" type="slidenum">
              <a:rPr lang="en-US" altLang="en-US"/>
              <a:pPr/>
              <a:t>‹#›</a:t>
            </a:fld>
            <a:endParaRPr lang="en-US" altLang="en-US"/>
          </a:p>
        </p:txBody>
      </p:sp>
    </p:spTree>
    <p:extLst>
      <p:ext uri="{BB962C8B-B14F-4D97-AF65-F5344CB8AC3E}">
        <p14:creationId xmlns:p14="http://schemas.microsoft.com/office/powerpoint/2010/main" val="288776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CFEEF65-2576-4792-BDD6-17619D71BC50}" type="datetimeFigureOut">
              <a:rPr lang="en-US"/>
              <a:pPr>
                <a:defRPr/>
              </a:pPr>
              <a:t>9/5/2023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3E542D9-81B9-48DC-9E0B-42FE4E8265C9}" type="slidenum">
              <a:rPr lang="en-US" altLang="en-US"/>
              <a:pPr/>
              <a:t>‹#›</a:t>
            </a:fld>
            <a:endParaRPr lang="en-US" altLang="en-US"/>
          </a:p>
        </p:txBody>
      </p:sp>
    </p:spTree>
    <p:extLst>
      <p:ext uri="{BB962C8B-B14F-4D97-AF65-F5344CB8AC3E}">
        <p14:creationId xmlns:p14="http://schemas.microsoft.com/office/powerpoint/2010/main" val="35888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1F3173D-7FA8-4E6A-8575-104EE8D403B9}" type="datetimeFigureOut">
              <a:rPr lang="en-US"/>
              <a:pPr>
                <a:defRPr/>
              </a:pPr>
              <a:t>9/5/2023</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A009EC2-7371-4C2E-8805-7448189F67D2}" type="slidenum">
              <a:rPr lang="en-US" altLang="en-US"/>
              <a:pPr/>
              <a:t>‹#›</a:t>
            </a:fld>
            <a:endParaRPr lang="en-US" altLang="en-US"/>
          </a:p>
        </p:txBody>
      </p:sp>
    </p:spTree>
    <p:extLst>
      <p:ext uri="{BB962C8B-B14F-4D97-AF65-F5344CB8AC3E}">
        <p14:creationId xmlns:p14="http://schemas.microsoft.com/office/powerpoint/2010/main" val="302356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C963BED-4A82-4B8F-AF06-884F98DBD363}" type="datetimeFigureOut">
              <a:rPr lang="en-US"/>
              <a:pPr>
                <a:defRPr/>
              </a:pPr>
              <a:t>9/5/2023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4C022DC-45AE-4D6B-A76E-069DE9313CF1}" type="slidenum">
              <a:rPr lang="en-US" altLang="en-US"/>
              <a:pPr/>
              <a:t>‹#›</a:t>
            </a:fld>
            <a:endParaRPr lang="en-US" altLang="en-US"/>
          </a:p>
        </p:txBody>
      </p:sp>
    </p:spTree>
    <p:extLst>
      <p:ext uri="{BB962C8B-B14F-4D97-AF65-F5344CB8AC3E}">
        <p14:creationId xmlns:p14="http://schemas.microsoft.com/office/powerpoint/2010/main" val="392634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D9A461-E306-4258-A721-B3FE76539DB4}" type="datetimeFigureOut">
              <a:rPr lang="en-US"/>
              <a:pPr>
                <a:defRPr/>
              </a:pPr>
              <a:t>9/5/2023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E2A4CDC0-7670-4434-9ADE-02B0BF67180E}" type="slidenum">
              <a:rPr lang="en-US" altLang="en-US"/>
              <a:pPr/>
              <a:t>‹#›</a:t>
            </a:fld>
            <a:endParaRPr lang="en-US" altLang="en-US"/>
          </a:p>
        </p:txBody>
      </p:sp>
    </p:spTree>
    <p:extLst>
      <p:ext uri="{BB962C8B-B14F-4D97-AF65-F5344CB8AC3E}">
        <p14:creationId xmlns:p14="http://schemas.microsoft.com/office/powerpoint/2010/main" val="170056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hyperlink" Target="https://www.rd.com/list/english-words-meanings-other-languag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b="1" dirty="0" smtClean="0"/>
              <a:t>Getting Started With Python Programming: Part II</a:t>
            </a:r>
            <a:endParaRPr lang="en-US" altLang="en-US" sz="4000" b="1" dirty="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latin typeface="Arial" panose="020B0604020202020204" pitchFamily="34" charset="0"/>
            </a:endParaRPr>
          </a:p>
        </p:txBody>
      </p:sp>
      <p:sp>
        <p:nvSpPr>
          <p:cNvPr id="13316" name="Text Box 9"/>
          <p:cNvSpPr txBox="1">
            <a:spLocks noChangeArrowheads="1"/>
          </p:cNvSpPr>
          <p:nvPr/>
        </p:nvSpPr>
        <p:spPr bwMode="auto">
          <a:xfrm>
            <a:off x="1219200" y="2362200"/>
            <a:ext cx="6769100" cy="197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indent="-179388" eaLnBrk="1" hangingPunct="1">
              <a:spcBef>
                <a:spcPts val="600"/>
              </a:spcBef>
              <a:spcAft>
                <a:spcPts val="0"/>
              </a:spcAft>
              <a:buFontTx/>
              <a:buChar char="•"/>
            </a:pPr>
            <a:r>
              <a:rPr lang="en-US" altLang="en-US" sz="2800" dirty="0"/>
              <a:t>Getting information from the user (input)</a:t>
            </a:r>
          </a:p>
          <a:p>
            <a:pPr marL="179388" indent="-179388" eaLnBrk="1" hangingPunct="1">
              <a:spcBef>
                <a:spcPts val="600"/>
              </a:spcBef>
              <a:spcAft>
                <a:spcPts val="0"/>
              </a:spcAft>
              <a:buFontTx/>
              <a:buChar char="•"/>
            </a:pPr>
            <a:r>
              <a:rPr lang="en-US" altLang="en-US" sz="2800" dirty="0"/>
              <a:t>How information is stored, converting between different types</a:t>
            </a:r>
          </a:p>
          <a:p>
            <a:pPr marL="179388" indent="-179388" eaLnBrk="1" hangingPunct="1">
              <a:spcBef>
                <a:spcPts val="600"/>
              </a:spcBef>
              <a:spcAft>
                <a:spcPts val="0"/>
              </a:spcAft>
              <a:buFontTx/>
              <a:buChar char="•"/>
            </a:pPr>
            <a:r>
              <a:rPr lang="en-US" altLang="en-US" sz="2800" dirty="0"/>
              <a:t>Formatting text output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60350"/>
            <a:ext cx="8229600" cy="730250"/>
          </a:xfrm>
        </p:spPr>
        <p:txBody>
          <a:bodyPr rtlCol="0">
            <a:normAutofit fontScale="90000"/>
          </a:bodyPr>
          <a:lstStyle/>
          <a:p>
            <a:pPr eaLnBrk="1" fontAlgn="auto" hangingPunct="1">
              <a:spcAft>
                <a:spcPts val="0"/>
              </a:spcAft>
              <a:defRPr/>
            </a:pPr>
            <a:r>
              <a:rPr lang="en-US" b="1" dirty="0">
                <a:solidFill>
                  <a:srgbClr val="FF0000"/>
                </a:solidFill>
              </a:rPr>
              <a:t>Converting</a:t>
            </a:r>
            <a:r>
              <a:rPr lang="en-US" b="1" dirty="0"/>
              <a:t> </a:t>
            </a:r>
            <a:r>
              <a:rPr lang="en-US" dirty="0"/>
              <a:t>Between Different Types Of Information</a:t>
            </a:r>
          </a:p>
        </p:txBody>
      </p:sp>
      <p:sp>
        <p:nvSpPr>
          <p:cNvPr id="288771" name="Rectangle 3"/>
          <p:cNvSpPr>
            <a:spLocks noGrp="1" noChangeArrowheads="1"/>
          </p:cNvSpPr>
          <p:nvPr>
            <p:ph idx="1"/>
          </p:nvPr>
        </p:nvSpPr>
        <p:spPr/>
        <p:txBody>
          <a:bodyPr/>
          <a:lstStyle/>
          <a:p>
            <a:pPr eaLnBrk="1" hangingPunct="1">
              <a:tabLst>
                <a:tab pos="1254125" algn="l"/>
              </a:tabLst>
            </a:pPr>
            <a:r>
              <a:rPr lang="en-US" altLang="en-US" dirty="0"/>
              <a:t>Example motivation: you may want numerical information to be stored as a string (for built in string functions e.g., check if a string consists only of numbers) but also you want to perform calculations).</a:t>
            </a:r>
          </a:p>
          <a:p>
            <a:pPr eaLnBrk="1" hangingPunct="1">
              <a:tabLst>
                <a:tab pos="1254125" algn="l"/>
              </a:tabLst>
            </a:pPr>
            <a:r>
              <a:rPr lang="en-US" altLang="en-US" dirty="0"/>
              <a:t>Some of the conversion mechanisms (functions) available in Python:</a:t>
            </a:r>
          </a:p>
          <a:p>
            <a:pPr lvl="1" eaLnBrk="1" hangingPunct="1">
              <a:buFont typeface="Times New Roman" panose="02020603050405020304" pitchFamily="18" charset="0"/>
              <a:buNone/>
              <a:tabLst>
                <a:tab pos="1254125" algn="l"/>
              </a:tabLst>
            </a:pPr>
            <a:r>
              <a:rPr lang="en-US" altLang="en-US" b="1" dirty="0"/>
              <a:t>Format</a:t>
            </a:r>
            <a:r>
              <a:rPr lang="en-US" altLang="en-US" dirty="0"/>
              <a:t>:</a:t>
            </a:r>
          </a:p>
          <a:p>
            <a:pPr lvl="2" eaLnBrk="1" hangingPunct="1">
              <a:buFontTx/>
              <a:buNone/>
              <a:tabLst>
                <a:tab pos="1254125" algn="l"/>
              </a:tabLst>
            </a:pPr>
            <a:r>
              <a:rPr lang="en-US" altLang="en-US" sz="1600" b="1" dirty="0" err="1">
                <a:solidFill>
                  <a:srgbClr val="FF0000"/>
                </a:solidFill>
                <a:latin typeface="Consolas" panose="020B0609020204030204" pitchFamily="49" charset="0"/>
                <a:cs typeface="Consolas" panose="020B0609020204030204" pitchFamily="49" charset="0"/>
              </a:rPr>
              <a:t>int</a:t>
            </a:r>
            <a:r>
              <a:rPr lang="en-US" altLang="en-US" sz="1600" b="1" dirty="0">
                <a:solidFill>
                  <a:srgbClr val="FF0000"/>
                </a:solidFill>
                <a:latin typeface="Consolas" panose="020B0609020204030204" pitchFamily="49" charset="0"/>
                <a:cs typeface="Consolas" panose="020B0609020204030204" pitchFamily="49" charset="0"/>
              </a:rPr>
              <a:t>(</a:t>
            </a:r>
            <a:r>
              <a:rPr lang="en-US" altLang="en-US" sz="1600" dirty="0">
                <a:latin typeface="Consolas" panose="020B0609020204030204" pitchFamily="49" charset="0"/>
                <a:cs typeface="Consolas" panose="020B0609020204030204" pitchFamily="49" charset="0"/>
              </a:rPr>
              <a:t>&lt;</a:t>
            </a:r>
            <a:r>
              <a:rPr lang="en-US" altLang="en-US" sz="1600" i="1" dirty="0">
                <a:latin typeface="Consolas" panose="020B0609020204030204" pitchFamily="49" charset="0"/>
                <a:cs typeface="Consolas" panose="020B0609020204030204" pitchFamily="49" charset="0"/>
              </a:rPr>
              <a:t>value to convert</a:t>
            </a:r>
            <a:r>
              <a:rPr lang="en-US" altLang="en-US" sz="1600" dirty="0">
                <a:latin typeface="Consolas" panose="020B0609020204030204" pitchFamily="49" charset="0"/>
                <a:cs typeface="Consolas" panose="020B0609020204030204" pitchFamily="49" charset="0"/>
              </a:rPr>
              <a:t>&gt;</a:t>
            </a:r>
            <a:r>
              <a:rPr lang="en-US" altLang="en-US" sz="1600" b="1" dirty="0">
                <a:solidFill>
                  <a:srgbClr val="FF0000"/>
                </a:solidFill>
                <a:latin typeface="Consolas" panose="020B0609020204030204" pitchFamily="49" charset="0"/>
                <a:cs typeface="Consolas" panose="020B0609020204030204" pitchFamily="49" charset="0"/>
              </a:rPr>
              <a:t>)</a:t>
            </a:r>
            <a:r>
              <a:rPr lang="en-US" altLang="en-US" sz="1600" dirty="0">
                <a:latin typeface="Consolas" panose="020B0609020204030204" pitchFamily="49" charset="0"/>
                <a:cs typeface="Consolas" panose="020B0609020204030204" pitchFamily="49" charset="0"/>
              </a:rPr>
              <a:t> </a:t>
            </a:r>
          </a:p>
          <a:p>
            <a:pPr lvl="2" eaLnBrk="1" hangingPunct="1">
              <a:buFontTx/>
              <a:buNone/>
              <a:tabLst>
                <a:tab pos="1254125" algn="l"/>
              </a:tabLst>
            </a:pPr>
            <a:r>
              <a:rPr lang="en-US" altLang="en-US" sz="1600" b="1" dirty="0">
                <a:solidFill>
                  <a:srgbClr val="FF0000"/>
                </a:solidFill>
                <a:latin typeface="Consolas" panose="020B0609020204030204" pitchFamily="49" charset="0"/>
                <a:cs typeface="Consolas" panose="020B0609020204030204" pitchFamily="49" charset="0"/>
              </a:rPr>
              <a:t>float(</a:t>
            </a:r>
            <a:r>
              <a:rPr lang="en-US" altLang="en-US" sz="1600" dirty="0">
                <a:latin typeface="Consolas" panose="020B0609020204030204" pitchFamily="49" charset="0"/>
                <a:cs typeface="Consolas" panose="020B0609020204030204" pitchFamily="49" charset="0"/>
              </a:rPr>
              <a:t>&lt;</a:t>
            </a:r>
            <a:r>
              <a:rPr lang="en-US" altLang="en-US" sz="1600" i="1" dirty="0">
                <a:latin typeface="Consolas" panose="020B0609020204030204" pitchFamily="49" charset="0"/>
                <a:cs typeface="Consolas" panose="020B0609020204030204" pitchFamily="49" charset="0"/>
              </a:rPr>
              <a:t>value to convert</a:t>
            </a:r>
            <a:r>
              <a:rPr lang="en-US" altLang="en-US" sz="1600" dirty="0">
                <a:latin typeface="Consolas" panose="020B0609020204030204" pitchFamily="49" charset="0"/>
                <a:cs typeface="Consolas" panose="020B0609020204030204" pitchFamily="49" charset="0"/>
              </a:rPr>
              <a:t>&gt;</a:t>
            </a:r>
            <a:r>
              <a:rPr lang="en-US" altLang="en-US" sz="1600" b="1" dirty="0">
                <a:solidFill>
                  <a:srgbClr val="FF0000"/>
                </a:solidFill>
                <a:latin typeface="Consolas" panose="020B0609020204030204" pitchFamily="49" charset="0"/>
                <a:cs typeface="Consolas" panose="020B0609020204030204" pitchFamily="49" charset="0"/>
              </a:rPr>
              <a:t>)</a:t>
            </a:r>
          </a:p>
          <a:p>
            <a:pPr lvl="2" eaLnBrk="1" hangingPunct="1">
              <a:buFontTx/>
              <a:buNone/>
              <a:tabLst>
                <a:tab pos="1254125" algn="l"/>
              </a:tabLst>
            </a:pPr>
            <a:r>
              <a:rPr lang="en-US" altLang="en-US" sz="1600" b="1" dirty="0" err="1">
                <a:solidFill>
                  <a:srgbClr val="FF0000"/>
                </a:solidFill>
                <a:latin typeface="Consolas" panose="020B0609020204030204" pitchFamily="49" charset="0"/>
                <a:cs typeface="Consolas" panose="020B0609020204030204" pitchFamily="49" charset="0"/>
              </a:rPr>
              <a:t>str</a:t>
            </a:r>
            <a:r>
              <a:rPr lang="en-US" altLang="en-US" sz="1600" b="1" dirty="0">
                <a:solidFill>
                  <a:srgbClr val="FF0000"/>
                </a:solidFill>
                <a:latin typeface="Consolas" panose="020B0609020204030204" pitchFamily="49" charset="0"/>
                <a:cs typeface="Consolas" panose="020B0609020204030204" pitchFamily="49" charset="0"/>
              </a:rPr>
              <a:t>(</a:t>
            </a:r>
            <a:r>
              <a:rPr lang="en-US" altLang="en-US" sz="1600" i="1" dirty="0">
                <a:latin typeface="Consolas" panose="020B0609020204030204" pitchFamily="49" charset="0"/>
                <a:cs typeface="Consolas" panose="020B0609020204030204" pitchFamily="49" charset="0"/>
              </a:rPr>
              <a:t>&lt;value to convert</a:t>
            </a:r>
            <a:r>
              <a:rPr lang="en-US" altLang="en-US" sz="1600" dirty="0">
                <a:latin typeface="Consolas" panose="020B0609020204030204" pitchFamily="49" charset="0"/>
                <a:cs typeface="Consolas" panose="020B0609020204030204" pitchFamily="49" charset="0"/>
              </a:rPr>
              <a:t>&gt;</a:t>
            </a:r>
            <a:r>
              <a:rPr lang="en-US" altLang="en-US" sz="1600" b="1" dirty="0">
                <a:solidFill>
                  <a:srgbClr val="FF0000"/>
                </a:solidFill>
                <a:latin typeface="Consolas" panose="020B0609020204030204" pitchFamily="49" charset="0"/>
                <a:cs typeface="Consolas" panose="020B0609020204030204" pitchFamily="49" charset="0"/>
              </a:rPr>
              <a:t>)</a:t>
            </a:r>
            <a:r>
              <a:rPr lang="en-US" altLang="en-US" sz="1600" dirty="0">
                <a:latin typeface="Consolas" panose="020B0609020204030204" pitchFamily="49" charset="0"/>
                <a:cs typeface="Consolas" panose="020B0609020204030204" pitchFamily="49" charset="0"/>
              </a:rPr>
              <a:t> </a:t>
            </a:r>
          </a:p>
          <a:p>
            <a:pPr lvl="2" eaLnBrk="1" hangingPunct="1">
              <a:buFontTx/>
              <a:buNone/>
              <a:tabLst>
                <a:tab pos="1254125" algn="l"/>
              </a:tabLst>
            </a:pPr>
            <a:endParaRPr lang="en-US" altLang="en-US" dirty="0"/>
          </a:p>
          <a:p>
            <a:pPr lvl="1" eaLnBrk="1" hangingPunct="1">
              <a:buFont typeface="Times New Roman" panose="02020603050405020304" pitchFamily="18" charset="0"/>
              <a:buNone/>
              <a:tabLst>
                <a:tab pos="1254125" algn="l"/>
              </a:tabLst>
            </a:pPr>
            <a:r>
              <a:rPr lang="en-US" altLang="en-US" b="1" dirty="0"/>
              <a:t>Examples</a:t>
            </a:r>
            <a:r>
              <a:rPr lang="en-US" altLang="en-US" dirty="0"/>
              <a:t>:</a:t>
            </a:r>
          </a:p>
          <a:p>
            <a:pPr lvl="1" eaLnBrk="1" hangingPunct="1">
              <a:buFont typeface="Times New Roman" panose="02020603050405020304" pitchFamily="18" charset="0"/>
              <a:buNone/>
              <a:tabLst>
                <a:tab pos="1254125" algn="l"/>
              </a:tabLst>
            </a:pPr>
            <a:r>
              <a:rPr lang="en-US" altLang="en-US" sz="1800" b="1" dirty="0"/>
              <a:t>Name of the full example</a:t>
            </a:r>
            <a:r>
              <a:rPr lang="en-US" altLang="en-US" sz="1800" dirty="0"/>
              <a:t>:</a:t>
            </a:r>
            <a:r>
              <a:rPr lang="en-US" altLang="en-US" sz="1400" dirty="0"/>
              <a:t> </a:t>
            </a:r>
            <a:r>
              <a:rPr lang="en-US" altLang="en-US" sz="1800" dirty="0">
                <a:latin typeface="Consolas" panose="020B0609020204030204" pitchFamily="49" charset="0"/>
              </a:rPr>
              <a:t>9</a:t>
            </a:r>
            <a:r>
              <a:rPr lang="en-US" altLang="en-US" sz="1800" dirty="0">
                <a:latin typeface="Consolas" panose="020B0609020204030204" pitchFamily="49" charset="0"/>
                <a:cs typeface="Consolas" panose="020B0609020204030204" pitchFamily="49" charset="0"/>
              </a:rPr>
              <a:t>convert.py</a:t>
            </a:r>
          </a:p>
          <a:p>
            <a:pPr lvl="1" eaLnBrk="1" hangingPunct="1">
              <a:buFont typeface="Times New Roman" panose="02020603050405020304" pitchFamily="18" charset="0"/>
              <a:buNone/>
              <a:tabLst>
                <a:tab pos="1254125" algn="l"/>
              </a:tabLst>
            </a:pPr>
            <a:r>
              <a:rPr lang="en-US" altLang="en-US" sz="1600" dirty="0">
                <a:latin typeface="Consolas" panose="020B0609020204030204" pitchFamily="49" charset="0"/>
                <a:cs typeface="Consolas" panose="020B0609020204030204" pitchFamily="49" charset="0"/>
              </a:rPr>
              <a:t>var1 = 10.9</a:t>
            </a:r>
          </a:p>
          <a:p>
            <a:pPr lvl="1" eaLnBrk="1" hangingPunct="1">
              <a:buFont typeface="Times New Roman" panose="02020603050405020304" pitchFamily="18" charset="0"/>
              <a:buNone/>
              <a:tabLst>
                <a:tab pos="1254125" algn="l"/>
              </a:tabLst>
            </a:pPr>
            <a:r>
              <a:rPr lang="en-US" altLang="en-US" sz="1600" dirty="0">
                <a:latin typeface="Consolas" panose="020B0609020204030204" pitchFamily="49" charset="0"/>
                <a:cs typeface="Consolas" panose="020B0609020204030204" pitchFamily="49" charset="0"/>
              </a:rPr>
              <a:t>var2 = </a:t>
            </a:r>
            <a:r>
              <a:rPr lang="en-US" altLang="en-US" sz="1600" b="1" dirty="0">
                <a:solidFill>
                  <a:srgbClr val="FF0000"/>
                </a:solidFill>
                <a:latin typeface="Consolas" panose="020B0609020204030204" pitchFamily="49" charset="0"/>
                <a:cs typeface="Consolas" panose="020B0609020204030204" pitchFamily="49" charset="0"/>
              </a:rPr>
              <a:t>int(</a:t>
            </a:r>
            <a:r>
              <a:rPr lang="en-US" altLang="en-US" sz="1600" dirty="0">
                <a:latin typeface="Consolas" panose="020B0609020204030204" pitchFamily="49" charset="0"/>
                <a:cs typeface="Consolas" panose="020B0609020204030204" pitchFamily="49" charset="0"/>
              </a:rPr>
              <a:t>var1</a:t>
            </a:r>
            <a:r>
              <a:rPr lang="en-US" altLang="en-US" sz="1600" b="1" dirty="0">
                <a:solidFill>
                  <a:srgbClr val="FF0000"/>
                </a:solidFill>
                <a:latin typeface="Consolas" panose="020B0609020204030204" pitchFamily="49" charset="0"/>
                <a:cs typeface="Consolas" panose="020B0609020204030204" pitchFamily="49" charset="0"/>
              </a:rPr>
              <a:t>)</a:t>
            </a:r>
          </a:p>
          <a:p>
            <a:pPr lvl="1" eaLnBrk="1" hangingPunct="1">
              <a:buFont typeface="Times New Roman" panose="02020603050405020304" pitchFamily="18" charset="0"/>
              <a:buNone/>
              <a:tabLst>
                <a:tab pos="1254125" algn="l"/>
              </a:tabLst>
            </a:pPr>
            <a:r>
              <a:rPr lang="en-US" altLang="en-US" sz="1600" dirty="0">
                <a:latin typeface="Consolas" panose="020B0609020204030204" pitchFamily="49" charset="0"/>
                <a:cs typeface="Consolas" panose="020B0609020204030204" pitchFamily="49" charset="0"/>
              </a:rPr>
              <a:t>print(var1,var2)</a:t>
            </a:r>
          </a:p>
        </p:txBody>
      </p:sp>
      <p:pic>
        <p:nvPicPr>
          <p:cNvPr id="614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5776963"/>
            <a:ext cx="1624012"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1" name="Group 10"/>
          <p:cNvGrpSpPr>
            <a:grpSpLocks/>
          </p:cNvGrpSpPr>
          <p:nvPr/>
        </p:nvGrpSpPr>
        <p:grpSpPr bwMode="auto">
          <a:xfrm>
            <a:off x="6019800" y="3124200"/>
            <a:ext cx="3048000" cy="1997075"/>
            <a:chOff x="6019800" y="3138606"/>
            <a:chExt cx="3048000" cy="1997154"/>
          </a:xfrm>
        </p:grpSpPr>
        <p:sp>
          <p:nvSpPr>
            <p:cNvPr id="75783" name="TextBox 2"/>
            <p:cNvSpPr txBox="1">
              <a:spLocks noChangeArrowheads="1"/>
            </p:cNvSpPr>
            <p:nvPr/>
          </p:nvSpPr>
          <p:spPr bwMode="auto">
            <a:xfrm>
              <a:off x="6934200" y="3579852"/>
              <a:ext cx="990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latin typeface="Consolas" panose="020B0609020204030204" pitchFamily="49" charset="0"/>
                  <a:cs typeface="Consolas" panose="020B0609020204030204" pitchFamily="49" charset="0"/>
                </a:rPr>
                <a:t>(    )</a:t>
              </a:r>
            </a:p>
          </p:txBody>
        </p:sp>
        <p:sp>
          <p:nvSpPr>
            <p:cNvPr id="75784" name="TextBox 3"/>
            <p:cNvSpPr txBox="1">
              <a:spLocks noChangeArrowheads="1"/>
            </p:cNvSpPr>
            <p:nvPr/>
          </p:nvSpPr>
          <p:spPr bwMode="auto">
            <a:xfrm>
              <a:off x="6324600" y="3138606"/>
              <a:ext cx="2438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latin typeface="Consolas" panose="020B0609020204030204" pitchFamily="49" charset="0"/>
                  <a:cs typeface="Consolas" panose="020B0609020204030204" pitchFamily="49" charset="0"/>
                </a:rPr>
                <a:t>Value to convert</a:t>
              </a:r>
            </a:p>
          </p:txBody>
        </p:sp>
        <p:cxnSp>
          <p:nvCxnSpPr>
            <p:cNvPr id="6" name="Straight Arrow Connector 5"/>
            <p:cNvCxnSpPr/>
            <p:nvPr/>
          </p:nvCxnSpPr>
          <p:spPr>
            <a:xfrm>
              <a:off x="7429500" y="3410079"/>
              <a:ext cx="0" cy="3968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786" name="TextBox 12"/>
            <p:cNvSpPr txBox="1">
              <a:spLocks noChangeArrowheads="1"/>
            </p:cNvSpPr>
            <p:nvPr/>
          </p:nvSpPr>
          <p:spPr bwMode="auto">
            <a:xfrm>
              <a:off x="6311900" y="4766428"/>
              <a:ext cx="2438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latin typeface="Consolas" panose="020B0609020204030204" pitchFamily="49" charset="0"/>
                  <a:cs typeface="Consolas" panose="020B0609020204030204" pitchFamily="49" charset="0"/>
                </a:rPr>
                <a:t>Converted result</a:t>
              </a:r>
            </a:p>
          </p:txBody>
        </p:sp>
        <p:cxnSp>
          <p:nvCxnSpPr>
            <p:cNvPr id="16" name="Straight Arrow Connector 15"/>
            <p:cNvCxnSpPr/>
            <p:nvPr/>
          </p:nvCxnSpPr>
          <p:spPr>
            <a:xfrm>
              <a:off x="7429500" y="4392781"/>
              <a:ext cx="0" cy="3968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3878103"/>
              <a:ext cx="3048000" cy="49532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FF0000"/>
                  </a:solidFill>
                  <a:latin typeface="Consolas" panose="020B0609020204030204" pitchFamily="49" charset="0"/>
                  <a:cs typeface="Consolas" panose="020B0609020204030204" pitchFamily="49" charset="0"/>
                </a:rPr>
                <a:t>Conversion function</a:t>
              </a:r>
            </a:p>
          </p:txBody>
        </p:sp>
      </p:grpSp>
      <p:grpSp>
        <p:nvGrpSpPr>
          <p:cNvPr id="7" name="Group 6"/>
          <p:cNvGrpSpPr/>
          <p:nvPr/>
        </p:nvGrpSpPr>
        <p:grpSpPr>
          <a:xfrm>
            <a:off x="2438400" y="2957570"/>
            <a:ext cx="3333750" cy="1015173"/>
            <a:chOff x="2438400" y="2957570"/>
            <a:chExt cx="3333750" cy="1015173"/>
          </a:xfrm>
        </p:grpSpPr>
        <p:sp>
          <p:nvSpPr>
            <p:cNvPr id="3" name="Rectangle 2"/>
            <p:cNvSpPr/>
            <p:nvPr/>
          </p:nvSpPr>
          <p:spPr>
            <a:xfrm>
              <a:off x="4171950" y="2957570"/>
              <a:ext cx="1600200" cy="101517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Arial" panose="020B0604020202020204" pitchFamily="34" charset="0"/>
                  <a:cs typeface="Arial" panose="020B0604020202020204" pitchFamily="34" charset="0"/>
                </a:rPr>
                <a:t>Digits right of decimal are removed (truncation - no rounding)</a:t>
              </a:r>
              <a:endParaRPr lang="en-CA" sz="1200" dirty="0" smtClean="0">
                <a:solidFill>
                  <a:schemeClr val="tx1"/>
                </a:solidFill>
                <a:latin typeface="Arial" panose="020B0604020202020204" pitchFamily="34" charset="0"/>
                <a:cs typeface="Arial" panose="020B0604020202020204" pitchFamily="34" charset="0"/>
              </a:endParaRPr>
            </a:p>
          </p:txBody>
        </p:sp>
        <p:cxnSp>
          <p:nvCxnSpPr>
            <p:cNvPr id="5" name="Straight Connector 4"/>
            <p:cNvCxnSpPr>
              <a:stCxn id="3" idx="1"/>
            </p:cNvCxnSpPr>
            <p:nvPr/>
          </p:nvCxnSpPr>
          <p:spPr bwMode="auto">
            <a:xfrm flipH="1">
              <a:off x="2438400" y="3465157"/>
              <a:ext cx="1733550" cy="469589"/>
            </a:xfrm>
            <a:prstGeom prst="line">
              <a:avLst/>
            </a:prstGeom>
            <a:ln w="38100">
              <a:solidFill>
                <a:srgbClr val="FF0000"/>
              </a:solidFill>
              <a:prstDash val="sysDash"/>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117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8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87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87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87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877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877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randombar(horizont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88771">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8771">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8771">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8771">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88771">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1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Overloaded Operators</a:t>
            </a:r>
            <a:endParaRPr lang="en-CA" b="1" dirty="0">
              <a:solidFill>
                <a:srgbClr val="FF0000"/>
              </a:solidFill>
            </a:endParaRPr>
          </a:p>
        </p:txBody>
      </p:sp>
      <p:sp>
        <p:nvSpPr>
          <p:cNvPr id="3" name="Content Placeholder 2"/>
          <p:cNvSpPr>
            <a:spLocks noGrp="1"/>
          </p:cNvSpPr>
          <p:nvPr>
            <p:ph idx="1"/>
          </p:nvPr>
        </p:nvSpPr>
        <p:spPr/>
        <p:txBody>
          <a:bodyPr/>
          <a:lstStyle/>
          <a:p>
            <a:r>
              <a:rPr lang="en-US" dirty="0" smtClean="0"/>
              <a:t>The same symbol can have different results depending upon the context.</a:t>
            </a:r>
          </a:p>
          <a:p>
            <a:r>
              <a:rPr lang="en-US" dirty="0" smtClean="0"/>
              <a:t>Example: the ‘plus’ operator </a:t>
            </a:r>
            <a:r>
              <a:rPr lang="en-US" b="1" dirty="0" smtClean="0">
                <a:solidFill>
                  <a:srgbClr val="FF0000"/>
                </a:solidFill>
              </a:rPr>
              <a:t>+</a:t>
            </a:r>
          </a:p>
          <a:p>
            <a:pPr lvl="1"/>
            <a:r>
              <a:rPr lang="en-US" dirty="0" smtClean="0"/>
              <a:t>Previously  this symbol represented mathematical </a:t>
            </a:r>
            <a:r>
              <a:rPr lang="en-US" b="1" dirty="0" smtClean="0">
                <a:solidFill>
                  <a:srgbClr val="0000FF"/>
                </a:solidFill>
              </a:rPr>
              <a:t>addition</a:t>
            </a:r>
            <a:r>
              <a:rPr lang="en-US" dirty="0" smtClean="0"/>
              <a:t> because the values left and right of the symbol (operands) were numeric e.g.,</a:t>
            </a:r>
          </a:p>
          <a:p>
            <a:pPr marL="571500" lvl="2" indent="0">
              <a:buNone/>
            </a:pPr>
            <a:r>
              <a:rPr lang="en-US" dirty="0">
                <a:latin typeface="Consolas" panose="020B0609020204030204" pitchFamily="49" charset="0"/>
              </a:rPr>
              <a:t>num1 = 2 </a:t>
            </a:r>
            <a:r>
              <a:rPr lang="en-US" b="1" dirty="0">
                <a:solidFill>
                  <a:srgbClr val="0000FF"/>
                </a:solidFill>
                <a:latin typeface="Consolas" panose="020B0609020204030204" pitchFamily="49" charset="0"/>
              </a:rPr>
              <a:t>+</a:t>
            </a:r>
            <a:r>
              <a:rPr lang="en-US" dirty="0">
                <a:latin typeface="Consolas" panose="020B0609020204030204" pitchFamily="49" charset="0"/>
              </a:rPr>
              <a:t> </a:t>
            </a:r>
            <a:r>
              <a:rPr lang="en-US" dirty="0" smtClean="0">
                <a:latin typeface="Consolas" panose="020B0609020204030204" pitchFamily="49" charset="0"/>
              </a:rPr>
              <a:t>2</a:t>
            </a:r>
          </a:p>
          <a:p>
            <a:pPr lvl="1"/>
            <a:r>
              <a:rPr lang="en-US" dirty="0" smtClean="0"/>
              <a:t>If the operands are strings then the symbol represents the string operation </a:t>
            </a:r>
            <a:r>
              <a:rPr lang="en-US" b="1" dirty="0" smtClean="0">
                <a:solidFill>
                  <a:srgbClr val="00B050"/>
                </a:solidFill>
              </a:rPr>
              <a:t>concatenation</a:t>
            </a:r>
            <a:r>
              <a:rPr lang="en-US" dirty="0" smtClean="0"/>
              <a:t> e.g.,</a:t>
            </a:r>
          </a:p>
          <a:p>
            <a:pPr marL="571500" lvl="2" indent="0">
              <a:buNone/>
            </a:pPr>
            <a:r>
              <a:rPr lang="en-US" dirty="0">
                <a:latin typeface="Consolas" panose="020B0609020204030204" pitchFamily="49" charset="0"/>
              </a:rPr>
              <a:t>str1 = "2" </a:t>
            </a:r>
            <a:r>
              <a:rPr lang="en-US" b="1" dirty="0">
                <a:solidFill>
                  <a:srgbClr val="00B050"/>
                </a:solidFill>
                <a:latin typeface="Consolas" panose="020B0609020204030204" pitchFamily="49" charset="0"/>
              </a:rPr>
              <a:t>+</a:t>
            </a:r>
            <a:r>
              <a:rPr lang="en-US" dirty="0">
                <a:latin typeface="Consolas" panose="020B0609020204030204" pitchFamily="49" charset="0"/>
              </a:rPr>
              <a:t> "2"</a:t>
            </a:r>
            <a:endParaRPr lang="en-US" dirty="0" smtClean="0">
              <a:latin typeface="Consolas" panose="020B0609020204030204" pitchFamily="49" charset="0"/>
            </a:endParaRPr>
          </a:p>
          <a:p>
            <a:pPr lvl="1"/>
            <a:endParaRPr lang="en-US" dirty="0"/>
          </a:p>
          <a:p>
            <a:pPr lvl="1"/>
            <a:endParaRPr lang="en-CA" dirty="0"/>
          </a:p>
        </p:txBody>
      </p:sp>
    </p:spTree>
    <p:extLst>
      <p:ext uri="{BB962C8B-B14F-4D97-AF65-F5344CB8AC3E}">
        <p14:creationId xmlns:p14="http://schemas.microsoft.com/office/powerpoint/2010/main" val="549379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Overloaded Operators (2)</a:t>
            </a:r>
            <a:endParaRPr lang="en-CA" dirty="0"/>
          </a:p>
        </p:txBody>
      </p:sp>
      <p:sp>
        <p:nvSpPr>
          <p:cNvPr id="3" name="Content Placeholder 2"/>
          <p:cNvSpPr>
            <a:spLocks noGrp="1"/>
          </p:cNvSpPr>
          <p:nvPr>
            <p:ph idx="1"/>
          </p:nvPr>
        </p:nvSpPr>
        <p:spPr/>
        <p:txBody>
          <a:bodyPr/>
          <a:lstStyle/>
          <a:p>
            <a:r>
              <a:rPr lang="en-CA" altLang="en-US" b="1" dirty="0"/>
              <a:t>Name of the full example: </a:t>
            </a:r>
            <a:r>
              <a:rPr lang="en-CA" altLang="en-US" dirty="0" smtClean="0">
                <a:latin typeface="Consolas" panose="020B0609020204030204" pitchFamily="49" charset="0"/>
              </a:rPr>
              <a:t>10overloaded_operator.py</a:t>
            </a:r>
          </a:p>
          <a:p>
            <a:pPr marL="342900" lvl="1" indent="0">
              <a:buNone/>
            </a:pPr>
            <a:r>
              <a:rPr lang="en-US" sz="1800" dirty="0">
                <a:latin typeface="Consolas" panose="020B0609020204030204" pitchFamily="49" charset="0"/>
              </a:rPr>
              <a:t>num1 = 2 + 2</a:t>
            </a:r>
          </a:p>
          <a:p>
            <a:pPr marL="342900" lvl="1" indent="0">
              <a:buNone/>
            </a:pPr>
            <a:r>
              <a:rPr lang="en-US" sz="1800" dirty="0">
                <a:latin typeface="Consolas" panose="020B0609020204030204" pitchFamily="49" charset="0"/>
              </a:rPr>
              <a:t>str1 = "2" + "2"</a:t>
            </a:r>
          </a:p>
          <a:p>
            <a:pPr marL="342900" lvl="1" indent="0">
              <a:buNone/>
            </a:pPr>
            <a:r>
              <a:rPr lang="en-US" sz="1800" dirty="0">
                <a:latin typeface="Consolas" panose="020B0609020204030204" pitchFamily="49" charset="0"/>
              </a:rPr>
              <a:t>print("Addition:", num1)</a:t>
            </a:r>
          </a:p>
          <a:p>
            <a:pPr marL="342900" lvl="1" indent="0">
              <a:buNone/>
            </a:pPr>
            <a:r>
              <a:rPr lang="en-US" sz="1800" dirty="0">
                <a:latin typeface="Consolas" panose="020B0609020204030204" pitchFamily="49" charset="0"/>
              </a:rPr>
              <a:t>print("Concatenation:", str1)</a:t>
            </a:r>
          </a:p>
          <a:p>
            <a:pPr marL="342900" lvl="1" indent="0">
              <a:buNone/>
            </a:pPr>
            <a:endParaRPr lang="en-US" sz="1800" dirty="0">
              <a:latin typeface="Consolas" panose="020B0609020204030204" pitchFamily="49" charset="0"/>
            </a:endParaRPr>
          </a:p>
          <a:p>
            <a:pPr marL="342900" lvl="1" indent="0">
              <a:buNone/>
            </a:pPr>
            <a:r>
              <a:rPr lang="en-US" sz="1800" dirty="0">
                <a:latin typeface="Consolas" panose="020B0609020204030204" pitchFamily="49" charset="0"/>
              </a:rPr>
              <a:t>#Error cannot perform a </a:t>
            </a:r>
            <a:r>
              <a:rPr lang="en-US" sz="1800" dirty="0" smtClean="0">
                <a:latin typeface="Consolas" panose="020B0609020204030204" pitchFamily="49" charset="0"/>
              </a:rPr>
              <a:t>concatenation </a:t>
            </a:r>
            <a:r>
              <a:rPr lang="en-US" sz="1800" dirty="0">
                <a:latin typeface="Consolas" panose="020B0609020204030204" pitchFamily="49" charset="0"/>
              </a:rPr>
              <a:t>on a number</a:t>
            </a:r>
          </a:p>
          <a:p>
            <a:pPr marL="342900" lvl="1" indent="0">
              <a:buNone/>
            </a:pPr>
            <a:r>
              <a:rPr lang="en-US" sz="1800" dirty="0">
                <a:latin typeface="Consolas" panose="020B0609020204030204" pitchFamily="49" charset="0"/>
              </a:rPr>
              <a:t>str2 = "2" + 2</a:t>
            </a:r>
            <a:endParaRPr lang="en-CA" sz="1800" dirty="0">
              <a:latin typeface="Consolas" panose="020B0609020204030204" pitchFamily="49" charset="0"/>
            </a:endParaRPr>
          </a:p>
        </p:txBody>
      </p:sp>
    </p:spTree>
    <p:extLst>
      <p:ext uri="{BB962C8B-B14F-4D97-AF65-F5344CB8AC3E}">
        <p14:creationId xmlns:p14="http://schemas.microsoft.com/office/powerpoint/2010/main" val="1715830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8229600" cy="730250"/>
          </a:xfrm>
        </p:spPr>
        <p:txBody>
          <a:bodyPr rtlCol="0">
            <a:normAutofit/>
          </a:bodyPr>
          <a:lstStyle/>
          <a:p>
            <a:pPr eaLnBrk="1" fontAlgn="auto" hangingPunct="1">
              <a:spcAft>
                <a:spcPts val="0"/>
              </a:spcAft>
              <a:defRPr/>
            </a:pPr>
            <a:r>
              <a:rPr lang="en-US" sz="2800" dirty="0"/>
              <a:t>Converting Between Different Types Of Information (2)</a:t>
            </a:r>
          </a:p>
        </p:txBody>
      </p:sp>
      <p:sp>
        <p:nvSpPr>
          <p:cNvPr id="76803" name="Rectangle 3"/>
          <p:cNvSpPr>
            <a:spLocks noGrp="1" noChangeArrowheads="1"/>
          </p:cNvSpPr>
          <p:nvPr>
            <p:ph idx="1"/>
          </p:nvPr>
        </p:nvSpPr>
        <p:spPr/>
        <p:txBody>
          <a:bodyPr/>
          <a:lstStyle/>
          <a:p>
            <a:pPr eaLnBrk="1" hangingPunct="1">
              <a:buFont typeface="Times New Roman" panose="02020603050405020304" pitchFamily="18" charset="0"/>
              <a:buNone/>
              <a:tabLst>
                <a:tab pos="1254125" algn="l"/>
              </a:tabLst>
            </a:pPr>
            <a:r>
              <a:rPr lang="en-US" altLang="en-US" sz="2000" b="1" dirty="0"/>
              <a:t>Examples</a:t>
            </a:r>
            <a:r>
              <a:rPr lang="en-US" altLang="en-US" sz="2000" dirty="0"/>
              <a:t>:</a:t>
            </a:r>
          </a:p>
          <a:p>
            <a:pPr eaLnBrk="1" hangingPunct="1">
              <a:buFont typeface="Times New Roman" panose="02020603050405020304" pitchFamily="18" charset="0"/>
              <a:buNone/>
              <a:tabLst>
                <a:tab pos="1254125" algn="l"/>
              </a:tabLst>
            </a:pPr>
            <a:r>
              <a:rPr lang="en-US" altLang="en-US" sz="1800" b="1" dirty="0"/>
              <a:t>Name of the full example</a:t>
            </a:r>
            <a:r>
              <a:rPr lang="en-US" altLang="en-US" sz="1800" dirty="0"/>
              <a:t>: </a:t>
            </a:r>
            <a:r>
              <a:rPr lang="en-US" altLang="en-US" sz="1800" dirty="0" smtClean="0">
                <a:latin typeface="Consolas" panose="020B0609020204030204" pitchFamily="49" charset="0"/>
              </a:rPr>
              <a:t>11</a:t>
            </a:r>
            <a:r>
              <a:rPr lang="en-US" altLang="en-US" sz="1800" dirty="0" smtClean="0">
                <a:latin typeface="Consolas" panose="020B0609020204030204" pitchFamily="49" charset="0"/>
                <a:cs typeface="Consolas" panose="020B0609020204030204" pitchFamily="49" charset="0"/>
              </a:rPr>
              <a:t>convert.py</a:t>
            </a:r>
            <a:endParaRPr lang="en-US" altLang="en-US" sz="1800" dirty="0">
              <a:latin typeface="Consolas" panose="020B0609020204030204" pitchFamily="49" charset="0"/>
              <a:cs typeface="Consolas" panose="020B0609020204030204" pitchFamily="49" charset="0"/>
            </a:endParaRPr>
          </a:p>
          <a:p>
            <a:pPr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var1 = "100"</a:t>
            </a:r>
          </a:p>
          <a:p>
            <a:pPr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var2 = "-10.5"</a:t>
            </a:r>
          </a:p>
          <a:p>
            <a:pPr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print(var1 + var2)</a:t>
            </a:r>
          </a:p>
          <a:p>
            <a:pPr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t>
            </a:r>
            <a:r>
              <a:rPr lang="en-US" altLang="en-US" sz="1800" b="1" dirty="0">
                <a:solidFill>
                  <a:srgbClr val="FF0000"/>
                </a:solidFill>
                <a:latin typeface="Consolas" panose="020B0609020204030204" pitchFamily="49" charset="0"/>
                <a:cs typeface="Consolas" panose="020B0609020204030204" pitchFamily="49" charset="0"/>
              </a:rPr>
              <a:t>int(</a:t>
            </a:r>
            <a:r>
              <a:rPr lang="en-US" altLang="en-US" sz="1800" dirty="0">
                <a:latin typeface="Consolas" panose="020B0609020204030204" pitchFamily="49" charset="0"/>
                <a:cs typeface="Consolas" panose="020B0609020204030204" pitchFamily="49" charset="0"/>
              </a:rPr>
              <a:t>var1</a:t>
            </a:r>
            <a:r>
              <a:rPr lang="en-US" altLang="en-US" sz="1800" b="1" dirty="0">
                <a:solidFill>
                  <a:srgbClr val="FF0000"/>
                </a:solidFill>
                <a:latin typeface="Consolas" panose="020B0609020204030204" pitchFamily="49" charset="0"/>
                <a:cs typeface="Consolas" panose="020B0609020204030204" pitchFamily="49" charset="0"/>
              </a:rPr>
              <a:t>)</a:t>
            </a:r>
            <a:r>
              <a:rPr lang="en-US" altLang="en-US" sz="1800" dirty="0">
                <a:latin typeface="Consolas" panose="020B0609020204030204" pitchFamily="49" charset="0"/>
                <a:cs typeface="Consolas" panose="020B0609020204030204" pitchFamily="49" charset="0"/>
              </a:rPr>
              <a:t> + </a:t>
            </a:r>
            <a:r>
              <a:rPr lang="en-US" altLang="en-US" sz="1800" b="1" dirty="0">
                <a:solidFill>
                  <a:srgbClr val="FF0000"/>
                </a:solidFill>
                <a:latin typeface="Consolas" panose="020B0609020204030204" pitchFamily="49" charset="0"/>
                <a:cs typeface="Consolas" panose="020B0609020204030204" pitchFamily="49" charset="0"/>
              </a:rPr>
              <a:t>float(</a:t>
            </a:r>
            <a:r>
              <a:rPr lang="en-US" altLang="en-US" sz="1800" dirty="0">
                <a:latin typeface="Consolas" panose="020B0609020204030204" pitchFamily="49" charset="0"/>
                <a:cs typeface="Consolas" panose="020B0609020204030204" pitchFamily="49" charset="0"/>
              </a:rPr>
              <a:t>var2</a:t>
            </a:r>
            <a:r>
              <a:rPr lang="en-US" altLang="en-US" sz="1800" b="1" dirty="0">
                <a:solidFill>
                  <a:srgbClr val="FF0000"/>
                </a:solidFill>
                <a:latin typeface="Consolas" panose="020B0609020204030204" pitchFamily="49" charset="0"/>
                <a:cs typeface="Consolas" panose="020B0609020204030204" pitchFamily="49" charset="0"/>
              </a:rPr>
              <a:t>)</a:t>
            </a:r>
            <a:r>
              <a:rPr lang="en-US" altLang="en-US" sz="1800" dirty="0">
                <a:latin typeface="Consolas" panose="020B0609020204030204" pitchFamily="49" charset="0"/>
                <a:cs typeface="Consolas" panose="020B0609020204030204" pitchFamily="49" charset="0"/>
              </a:rPr>
              <a:t>)</a:t>
            </a:r>
          </a:p>
          <a:p>
            <a:pPr lvl="1" eaLnBrk="1" hangingPunct="1">
              <a:buFont typeface="Times New Roman" panose="02020603050405020304" pitchFamily="18" charset="0"/>
              <a:buNone/>
              <a:tabLst>
                <a:tab pos="1254125" algn="l"/>
              </a:tabLst>
            </a:pPr>
            <a:endParaRPr lang="en-US" altLang="en-US" sz="1400" dirty="0"/>
          </a:p>
          <a:p>
            <a:pPr lvl="1" eaLnBrk="1" hangingPunct="1">
              <a:buFont typeface="Times New Roman" panose="02020603050405020304" pitchFamily="18" charset="0"/>
              <a:buNone/>
              <a:tabLst>
                <a:tab pos="1254125" algn="l"/>
              </a:tabLst>
            </a:pPr>
            <a:endParaRPr lang="en-US" altLang="en-US" sz="1400" dirty="0"/>
          </a:p>
          <a:p>
            <a:pPr eaLnBrk="1" hangingPunct="1">
              <a:tabLst>
                <a:tab pos="1254125" algn="l"/>
              </a:tabLst>
            </a:pPr>
            <a:endParaRPr lang="en-US" altLang="en-US" sz="1000" dirty="0"/>
          </a:p>
        </p:txBody>
      </p:sp>
      <p:pic>
        <p:nvPicPr>
          <p:cNvPr id="624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3987" y="1981200"/>
            <a:ext cx="1905000" cy="709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9180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4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altLang="en-US" dirty="0"/>
              <a:t>Converting Types: Extra Practice For Students</a:t>
            </a:r>
          </a:p>
        </p:txBody>
      </p:sp>
      <p:sp>
        <p:nvSpPr>
          <p:cNvPr id="77827" name="Content Placeholder 2"/>
          <p:cNvSpPr>
            <a:spLocks noGrp="1"/>
          </p:cNvSpPr>
          <p:nvPr>
            <p:ph idx="1"/>
          </p:nvPr>
        </p:nvSpPr>
        <p:spPr/>
        <p:txBody>
          <a:bodyPr/>
          <a:lstStyle/>
          <a:p>
            <a:r>
              <a:rPr lang="en-US" altLang="en-US" dirty="0"/>
              <a:t>Determine the output of the following program:</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print(12+33)</a:t>
            </a:r>
          </a:p>
          <a:p>
            <a:pPr marL="342900" lvl="1" indent="0">
              <a:buNone/>
            </a:pPr>
            <a:r>
              <a:rPr lang="en-US" altLang="en-US" dirty="0">
                <a:latin typeface="Consolas" panose="020B0609020204030204" pitchFamily="49" charset="0"/>
                <a:cs typeface="Consolas" panose="020B0609020204030204" pitchFamily="49" charset="0"/>
              </a:rPr>
              <a:t>print("12"+"33")</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x = 12</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y = 21</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print(</a:t>
            </a:r>
            <a:r>
              <a:rPr lang="en-US" altLang="en-US" dirty="0" err="1">
                <a:latin typeface="Consolas" panose="020B0609020204030204" pitchFamily="49" charset="0"/>
                <a:cs typeface="Consolas" panose="020B0609020204030204" pitchFamily="49" charset="0"/>
              </a:rPr>
              <a:t>x+y</a:t>
            </a:r>
            <a:r>
              <a:rPr lang="en-US" altLang="en-US" dirty="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print(</a:t>
            </a:r>
            <a:r>
              <a:rPr lang="en-US" altLang="en-US" dirty="0" err="1">
                <a:latin typeface="Consolas" panose="020B0609020204030204" pitchFamily="49" charset="0"/>
                <a:cs typeface="Consolas" panose="020B0609020204030204" pitchFamily="49" charset="0"/>
              </a:rPr>
              <a:t>str</a:t>
            </a:r>
            <a:r>
              <a:rPr lang="en-US" altLang="en-US" dirty="0">
                <a:latin typeface="Consolas" panose="020B0609020204030204" pitchFamily="49" charset="0"/>
                <a:cs typeface="Consolas" panose="020B0609020204030204" pitchFamily="49" charset="0"/>
              </a:rPr>
              <a:t>(x)+</a:t>
            </a:r>
            <a:r>
              <a:rPr lang="en-US" altLang="en-US" dirty="0" err="1">
                <a:latin typeface="Consolas" panose="020B0609020204030204" pitchFamily="49" charset="0"/>
                <a:cs typeface="Consolas" panose="020B0609020204030204" pitchFamily="49" charset="0"/>
              </a:rPr>
              <a:t>str</a:t>
            </a:r>
            <a:r>
              <a:rPr lang="en-US" altLang="en-US" dirty="0">
                <a:latin typeface="Consolas" panose="020B0609020204030204" pitchFamily="49" charset="0"/>
                <a:cs typeface="Consolas" panose="020B0609020204030204" pitchFamily="49" charset="0"/>
              </a:rPr>
              <a:t>(y))</a:t>
            </a:r>
          </a:p>
        </p:txBody>
      </p:sp>
    </p:spTree>
    <p:extLst>
      <p:ext uri="{BB962C8B-B14F-4D97-AF65-F5344CB8AC3E}">
        <p14:creationId xmlns:p14="http://schemas.microsoft.com/office/powerpoint/2010/main" val="923517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60350"/>
            <a:ext cx="8229600" cy="730250"/>
          </a:xfrm>
        </p:spPr>
        <p:txBody>
          <a:bodyPr rtlCol="0">
            <a:normAutofit fontScale="90000"/>
          </a:bodyPr>
          <a:lstStyle/>
          <a:p>
            <a:pPr eaLnBrk="1" fontAlgn="auto" hangingPunct="1">
              <a:spcAft>
                <a:spcPts val="0"/>
              </a:spcAft>
              <a:defRPr/>
            </a:pPr>
            <a:r>
              <a:rPr lang="en-US" dirty="0"/>
              <a:t>Converting Between Different Types Of Information: Getting Numeric Input</a:t>
            </a:r>
            <a:endParaRPr lang="en-US" sz="2500" dirty="0"/>
          </a:p>
        </p:txBody>
      </p:sp>
      <p:sp>
        <p:nvSpPr>
          <p:cNvPr id="353283" name="Rectangle 3"/>
          <p:cNvSpPr>
            <a:spLocks noGrp="1" noChangeArrowheads="1"/>
          </p:cNvSpPr>
          <p:nvPr>
            <p:ph idx="1"/>
          </p:nvPr>
        </p:nvSpPr>
        <p:spPr/>
        <p:txBody>
          <a:bodyPr/>
          <a:lstStyle/>
          <a:p>
            <a:pPr eaLnBrk="1" hangingPunct="1">
              <a:tabLst>
                <a:tab pos="1254125" algn="l"/>
              </a:tabLst>
            </a:pPr>
            <a:r>
              <a:rPr lang="en-US" altLang="en-US" dirty="0"/>
              <a:t>The ‘</a:t>
            </a:r>
            <a:r>
              <a:rPr lang="en-US" altLang="en-US" dirty="0">
                <a:latin typeface="Consolas" panose="020B0609020204030204" pitchFamily="49" charset="0"/>
                <a:cs typeface="Consolas" panose="020B0609020204030204" pitchFamily="49" charset="0"/>
              </a:rPr>
              <a:t>input()</a:t>
            </a:r>
            <a:r>
              <a:rPr lang="en-US" altLang="en-US" dirty="0"/>
              <a:t>’ function </a:t>
            </a:r>
            <a:r>
              <a:rPr lang="en-US" altLang="en-US" u="sng" dirty="0"/>
              <a:t>only returns a string</a:t>
            </a:r>
            <a:r>
              <a:rPr lang="en-US" altLang="en-US" dirty="0"/>
              <a:t> so the  value returned must be converted to the appropriate type as needed.</a:t>
            </a:r>
          </a:p>
          <a:p>
            <a:pPr lvl="1" eaLnBrk="1" hangingPunct="1">
              <a:tabLst>
                <a:tab pos="1254125" algn="l"/>
              </a:tabLst>
            </a:pPr>
            <a:r>
              <a:rPr lang="en-US" altLang="en-US" b="1" dirty="0"/>
              <a:t>Name of the full example:</a:t>
            </a:r>
            <a:r>
              <a:rPr lang="en-US" altLang="en-US" sz="1800" dirty="0"/>
              <a:t> </a:t>
            </a:r>
            <a:r>
              <a:rPr lang="en-US" altLang="en-US" dirty="0" smtClean="0">
                <a:latin typeface="Consolas" panose="020B0609020204030204" pitchFamily="49" charset="0"/>
              </a:rPr>
              <a:t>12</a:t>
            </a:r>
            <a:r>
              <a:rPr lang="en-US" altLang="en-US" dirty="0" smtClean="0">
                <a:latin typeface="Consolas" panose="020B0609020204030204" pitchFamily="49" charset="0"/>
                <a:cs typeface="Consolas" panose="020B0609020204030204" pitchFamily="49" charset="0"/>
              </a:rPr>
              <a:t>convert.py</a:t>
            </a:r>
            <a:endParaRPr lang="en-US" altLang="en-US" dirty="0">
              <a:latin typeface="Consolas" panose="020B0609020204030204" pitchFamily="49" charset="0"/>
              <a:cs typeface="Consolas" panose="020B0609020204030204" pitchFamily="49" charset="0"/>
            </a:endParaRPr>
          </a:p>
          <a:p>
            <a:pPr lvl="1" eaLnBrk="1" hangingPunct="1">
              <a:buFont typeface="Times New Roman" panose="02020603050405020304" pitchFamily="18" charset="0"/>
              <a:buNone/>
              <a:tabLst>
                <a:tab pos="1254125" algn="l"/>
              </a:tabLst>
            </a:pPr>
            <a:r>
              <a:rPr lang="en-US" altLang="en-US" sz="1800" b="1" u="sng" dirty="0">
                <a:latin typeface="Consolas" panose="020B0609020204030204" pitchFamily="49" charset="0"/>
                <a:cs typeface="Consolas" panose="020B0609020204030204" pitchFamily="49" charset="0"/>
              </a:rPr>
              <a:t># No conversion performed: problem!</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HUMAN_CAT_AGE_RATIO = 7</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age = input("What is your age in years: ")</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catAge</a:t>
            </a:r>
            <a:r>
              <a:rPr lang="en-US" altLang="en-US" sz="1800" dirty="0">
                <a:latin typeface="Consolas" panose="020B0609020204030204" pitchFamily="49" charset="0"/>
                <a:cs typeface="Consolas" panose="020B0609020204030204" pitchFamily="49" charset="0"/>
              </a:rPr>
              <a:t> = age * HUMAN_CAT_AGE_RATIO</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 ("Age in cat years: ", </a:t>
            </a:r>
            <a:r>
              <a:rPr lang="en-US" altLang="en-US" sz="1800" dirty="0" err="1">
                <a:latin typeface="Consolas" panose="020B0609020204030204" pitchFamily="49" charset="0"/>
                <a:cs typeface="Consolas" panose="020B0609020204030204" pitchFamily="49" charset="0"/>
              </a:rPr>
              <a:t>catAge</a:t>
            </a:r>
            <a:r>
              <a:rPr lang="en-US" altLang="en-US" sz="1800" dirty="0">
                <a:latin typeface="Consolas" panose="020B0609020204030204" pitchFamily="49" charset="0"/>
                <a:cs typeface="Consolas" panose="020B0609020204030204" pitchFamily="49" charset="0"/>
              </a:rPr>
              <a:t>)</a:t>
            </a:r>
          </a:p>
          <a:p>
            <a:pPr lvl="1" eaLnBrk="1" hangingPunct="1">
              <a:tabLst>
                <a:tab pos="1254125" algn="l"/>
              </a:tabLst>
            </a:pPr>
            <a:endParaRPr lang="en-US" altLang="en-US" sz="1800" dirty="0">
              <a:latin typeface="Arial" panose="020B0604020202020204" pitchFamily="34" charset="0"/>
              <a:cs typeface="Arial" panose="020B0604020202020204" pitchFamily="34" charset="0"/>
            </a:endParaRPr>
          </a:p>
        </p:txBody>
      </p:sp>
      <p:grpSp>
        <p:nvGrpSpPr>
          <p:cNvPr id="4" name="Group 3"/>
          <p:cNvGrpSpPr>
            <a:grpSpLocks/>
          </p:cNvGrpSpPr>
          <p:nvPr/>
        </p:nvGrpSpPr>
        <p:grpSpPr bwMode="auto">
          <a:xfrm>
            <a:off x="6170613" y="3519488"/>
            <a:ext cx="2720975" cy="1524000"/>
            <a:chOff x="6170885" y="3519993"/>
            <a:chExt cx="2721412" cy="1523494"/>
          </a:xfrm>
        </p:grpSpPr>
        <p:sp>
          <p:nvSpPr>
            <p:cNvPr id="78854" name="AutoShape 5"/>
            <p:cNvSpPr>
              <a:spLocks/>
            </p:cNvSpPr>
            <p:nvPr/>
          </p:nvSpPr>
          <p:spPr bwMode="auto">
            <a:xfrm>
              <a:off x="6170885" y="3810000"/>
              <a:ext cx="279400" cy="736600"/>
            </a:xfrm>
            <a:prstGeom prst="rightBrace">
              <a:avLst>
                <a:gd name="adj1" fmla="val 21970"/>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800"/>
            </a:p>
          </p:txBody>
        </p:sp>
        <p:sp>
          <p:nvSpPr>
            <p:cNvPr id="78855" name="Text Box 6"/>
            <p:cNvSpPr txBox="1">
              <a:spLocks noChangeArrowheads="1"/>
            </p:cNvSpPr>
            <p:nvPr/>
          </p:nvSpPr>
          <p:spPr bwMode="auto">
            <a:xfrm>
              <a:off x="6450285" y="3519993"/>
              <a:ext cx="2442012" cy="1523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Char char="•"/>
              </a:pPr>
              <a:r>
                <a:rPr lang="en-US" altLang="en-US" sz="1600" b="1" dirty="0">
                  <a:solidFill>
                    <a:srgbClr val="FF0000"/>
                  </a:solidFill>
                  <a:latin typeface="Arial" panose="020B0604020202020204" pitchFamily="34" charset="0"/>
                </a:rPr>
                <a:t>‘</a:t>
              </a:r>
              <a:r>
                <a:rPr lang="en-US" altLang="en-US" sz="1800" b="1" dirty="0">
                  <a:solidFill>
                    <a:srgbClr val="FF0000"/>
                  </a:solidFill>
                  <a:latin typeface="Consolas" panose="020B0609020204030204" pitchFamily="49" charset="0"/>
                  <a:cs typeface="Consolas" panose="020B0609020204030204" pitchFamily="49" charset="0"/>
                </a:rPr>
                <a:t>Age</a:t>
              </a:r>
              <a:r>
                <a:rPr lang="en-US" altLang="en-US" sz="1600" b="1" dirty="0">
                  <a:solidFill>
                    <a:srgbClr val="FF0000"/>
                  </a:solidFill>
                  <a:latin typeface="Arial" panose="020B0604020202020204" pitchFamily="34" charset="0"/>
                </a:rPr>
                <a:t>’ refers to a string not a number.</a:t>
              </a:r>
            </a:p>
            <a:p>
              <a:pPr eaLnBrk="1" hangingPunct="1">
                <a:spcBef>
                  <a:spcPct val="50000"/>
                </a:spcBef>
                <a:buFontTx/>
                <a:buChar char="•"/>
              </a:pPr>
              <a:r>
                <a:rPr lang="en-US" altLang="en-US" sz="1600" b="1" dirty="0">
                  <a:solidFill>
                    <a:srgbClr val="FF0000"/>
                  </a:solidFill>
                  <a:latin typeface="Arial" panose="020B0604020202020204" pitchFamily="34" charset="0"/>
                </a:rPr>
                <a:t>The ‘</a:t>
              </a:r>
              <a:r>
                <a:rPr lang="en-US" altLang="en-US" sz="1800" b="1" dirty="0">
                  <a:solidFill>
                    <a:srgbClr val="FF0000"/>
                  </a:solidFill>
                  <a:latin typeface="Consolas" panose="020B0609020204030204" pitchFamily="49" charset="0"/>
                  <a:cs typeface="Consolas" panose="020B0609020204030204" pitchFamily="49" charset="0"/>
                </a:rPr>
                <a:t>*</a:t>
              </a:r>
              <a:r>
                <a:rPr lang="en-US" altLang="en-US" sz="1600" b="1" dirty="0">
                  <a:solidFill>
                    <a:srgbClr val="FF0000"/>
                  </a:solidFill>
                  <a:latin typeface="Arial" panose="020B0604020202020204" pitchFamily="34" charset="0"/>
                </a:rPr>
                <a:t>’ is not mathematical multiplication</a:t>
              </a:r>
              <a:r>
                <a:rPr lang="en-US" altLang="en-US" sz="1600" dirty="0">
                  <a:solidFill>
                    <a:srgbClr val="FF0000"/>
                  </a:solidFill>
                  <a:latin typeface="Arial" panose="020B0604020202020204" pitchFamily="34" charset="0"/>
                </a:rPr>
                <a:t> </a:t>
              </a:r>
            </a:p>
          </p:txBody>
        </p:sp>
      </p:grpSp>
      <p:pic>
        <p:nvPicPr>
          <p:cNvPr id="60426" name="Picture 10"/>
          <p:cNvPicPr>
            <a:picLocks noChangeAspect="1" noChangeArrowheads="1"/>
          </p:cNvPicPr>
          <p:nvPr/>
        </p:nvPicPr>
        <p:blipFill>
          <a:blip r:embed="rId3">
            <a:extLst>
              <a:ext uri="{28A0092B-C50C-407E-A947-70E740481C1C}">
                <a14:useLocalDpi xmlns:a14="http://schemas.microsoft.com/office/drawing/2010/main" val="0"/>
              </a:ext>
            </a:extLst>
          </a:blip>
          <a:srcRect b="50000"/>
          <a:stretch>
            <a:fillRect/>
          </a:stretch>
        </p:blipFill>
        <p:spPr bwMode="auto">
          <a:xfrm>
            <a:off x="847725" y="4724400"/>
            <a:ext cx="4879975" cy="6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9653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32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32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32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328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32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328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328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randombar(horizontal)">
                                      <p:cBhvr>
                                        <p:cTn id="23" dur="500"/>
                                        <p:tgtEl>
                                          <p:spTgt spid="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604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ormAutofit fontScale="90000"/>
          </a:bodyPr>
          <a:lstStyle/>
          <a:p>
            <a:pPr eaLnBrk="1" hangingPunct="1">
              <a:defRPr/>
            </a:pPr>
            <a:r>
              <a:rPr lang="en-US" altLang="en-US" dirty="0"/>
              <a:t>Converting Between Different Types Of Information: Getting Numeric Input  (2)</a:t>
            </a:r>
          </a:p>
        </p:txBody>
      </p:sp>
      <p:sp>
        <p:nvSpPr>
          <p:cNvPr id="79875" name="Content Placeholder 2"/>
          <p:cNvSpPr>
            <a:spLocks noGrp="1"/>
          </p:cNvSpPr>
          <p:nvPr>
            <p:ph idx="1"/>
          </p:nvPr>
        </p:nvSpPr>
        <p:spPr>
          <a:xfrm>
            <a:off x="152400" y="1143000"/>
            <a:ext cx="6629400" cy="5410200"/>
          </a:xfrm>
        </p:spPr>
        <p:txBody>
          <a:bodyPr/>
          <a:lstStyle/>
          <a:p>
            <a:pPr lvl="1" eaLnBrk="1" hangingPunct="1">
              <a:buFont typeface="Times New Roman" panose="02020603050405020304" pitchFamily="18" charset="0"/>
              <a:buNone/>
              <a:tabLst>
                <a:tab pos="1254125" algn="l"/>
              </a:tabLst>
            </a:pPr>
            <a:r>
              <a:rPr lang="en-US" altLang="en-US" sz="1800" b="1" u="sng" dirty="0">
                <a:latin typeface="Consolas" panose="020B0609020204030204" pitchFamily="49" charset="0"/>
                <a:cs typeface="Consolas" panose="020B0609020204030204" pitchFamily="49" charset="0"/>
              </a:rPr>
              <a:t># Input converted: Problem solved!</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HUMAN_CAT_AGE_RATIO = 7</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ageString</a:t>
            </a:r>
            <a:r>
              <a:rPr lang="en-US" altLang="en-US" sz="1800" dirty="0">
                <a:latin typeface="Consolas" panose="020B0609020204030204" pitchFamily="49" charset="0"/>
                <a:cs typeface="Consolas" panose="020B0609020204030204" pitchFamily="49" charset="0"/>
              </a:rPr>
              <a:t> = input("What is your age in years: ")</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ageNum</a:t>
            </a:r>
            <a:r>
              <a:rPr lang="en-US" altLang="en-US" sz="1800" dirty="0">
                <a:latin typeface="Consolas" panose="020B0609020204030204" pitchFamily="49" charset="0"/>
                <a:cs typeface="Consolas" panose="020B0609020204030204" pitchFamily="49" charset="0"/>
              </a:rPr>
              <a:t> = int(</a:t>
            </a:r>
            <a:r>
              <a:rPr lang="en-US" altLang="en-US" sz="1800" dirty="0" err="1">
                <a:latin typeface="Consolas" panose="020B0609020204030204" pitchFamily="49" charset="0"/>
                <a:cs typeface="Consolas" panose="020B0609020204030204" pitchFamily="49" charset="0"/>
              </a:rPr>
              <a:t>ageString</a:t>
            </a:r>
            <a:r>
              <a:rPr lang="en-US" altLang="en-US" sz="1800" dirty="0">
                <a:latin typeface="Consolas" panose="020B0609020204030204" pitchFamily="49" charset="0"/>
                <a:cs typeface="Consolas" panose="020B0609020204030204" pitchFamily="49" charset="0"/>
              </a:rPr>
              <a:t>)</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catAge</a:t>
            </a:r>
            <a:r>
              <a:rPr lang="en-US" altLang="en-US" sz="1800" dirty="0">
                <a:latin typeface="Consolas" panose="020B0609020204030204" pitchFamily="49" charset="0"/>
                <a:cs typeface="Consolas" panose="020B0609020204030204" pitchFamily="49" charset="0"/>
              </a:rPr>
              <a:t> = </a:t>
            </a:r>
            <a:r>
              <a:rPr lang="en-US" altLang="en-US" sz="1800" dirty="0" err="1">
                <a:latin typeface="Consolas" panose="020B0609020204030204" pitchFamily="49" charset="0"/>
                <a:cs typeface="Consolas" panose="020B0609020204030204" pitchFamily="49" charset="0"/>
              </a:rPr>
              <a:t>ageNum</a:t>
            </a:r>
            <a:r>
              <a:rPr lang="en-US" altLang="en-US" sz="1800" dirty="0">
                <a:latin typeface="Consolas" panose="020B0609020204030204" pitchFamily="49" charset="0"/>
                <a:cs typeface="Consolas" panose="020B0609020204030204" pitchFamily="49" charset="0"/>
              </a:rPr>
              <a:t> * HUMAN_CAT_AGE_RATIO</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print("Age in cat years: ", </a:t>
            </a:r>
            <a:r>
              <a:rPr lang="en-US" altLang="en-US" sz="1800" dirty="0" err="1">
                <a:latin typeface="Consolas" panose="020B0609020204030204" pitchFamily="49" charset="0"/>
                <a:cs typeface="Consolas" panose="020B0609020204030204" pitchFamily="49" charset="0"/>
              </a:rPr>
              <a:t>catAge</a:t>
            </a:r>
            <a:r>
              <a:rPr lang="en-US" altLang="en-US" sz="1800" dirty="0">
                <a:latin typeface="Consolas" panose="020B0609020204030204" pitchFamily="49" charset="0"/>
                <a:cs typeface="Consolas" panose="020B0609020204030204" pitchFamily="49" charset="0"/>
              </a:rPr>
              <a:t>)</a:t>
            </a:r>
          </a:p>
          <a:p>
            <a:pPr lvl="1" eaLnBrk="1" hangingPunct="1">
              <a:buFont typeface="Times New Roman" panose="02020603050405020304" pitchFamily="18" charset="0"/>
              <a:buNone/>
              <a:tabLst>
                <a:tab pos="1254125" algn="l"/>
              </a:tabLst>
            </a:pPr>
            <a:endParaRPr lang="en-US" altLang="en-US" sz="1800" dirty="0">
              <a:latin typeface="Consolas" panose="020B0609020204030204" pitchFamily="49" charset="0"/>
              <a:cs typeface="Consolas" panose="020B0609020204030204" pitchFamily="49" charset="0"/>
            </a:endParaRPr>
          </a:p>
          <a:p>
            <a:pPr lvl="1" eaLnBrk="1" hangingPunct="1">
              <a:buFont typeface="Times New Roman" panose="02020603050405020304" pitchFamily="18" charset="0"/>
              <a:buNone/>
              <a:tabLst>
                <a:tab pos="1254125" algn="l"/>
              </a:tabLst>
            </a:pPr>
            <a:endParaRPr lang="en-US" altLang="en-US" sz="1800" dirty="0">
              <a:latin typeface="Consolas" panose="020B0609020204030204" pitchFamily="49" charset="0"/>
              <a:cs typeface="Consolas" panose="020B0609020204030204" pitchFamily="49" charset="0"/>
            </a:endParaRP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print("Alternative: combines 2 steps into 1")</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age = int(input("What is your age in years: "))</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catAge</a:t>
            </a:r>
            <a:r>
              <a:rPr lang="en-US" altLang="en-US" sz="1800" dirty="0">
                <a:latin typeface="Consolas" panose="020B0609020204030204" pitchFamily="49" charset="0"/>
                <a:cs typeface="Consolas" panose="020B0609020204030204" pitchFamily="49" charset="0"/>
              </a:rPr>
              <a:t> = age * HUMAN_CAT_AGE_RATIO</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print("Age in cat years: ", </a:t>
            </a:r>
            <a:r>
              <a:rPr lang="en-US" altLang="en-US" sz="1800" dirty="0" err="1">
                <a:latin typeface="Consolas" panose="020B0609020204030204" pitchFamily="49" charset="0"/>
                <a:cs typeface="Consolas" panose="020B0609020204030204" pitchFamily="49" charset="0"/>
              </a:rPr>
              <a:t>catAge</a:t>
            </a:r>
            <a:r>
              <a:rPr lang="en-US" altLang="en-US" sz="1800" dirty="0">
                <a:latin typeface="Consolas" panose="020B0609020204030204" pitchFamily="49" charset="0"/>
                <a:cs typeface="Consolas" panose="020B0609020204030204" pitchFamily="49" charset="0"/>
              </a:rPr>
              <a:t>)</a:t>
            </a:r>
          </a:p>
          <a:p>
            <a:pPr eaLnBrk="1" hangingPunct="1">
              <a:tabLst>
                <a:tab pos="1254125" algn="l"/>
              </a:tabLst>
            </a:pPr>
            <a:endParaRPr lang="en-US" altLang="en-US" dirty="0"/>
          </a:p>
        </p:txBody>
      </p:sp>
      <p:grpSp>
        <p:nvGrpSpPr>
          <p:cNvPr id="3" name="Group 2"/>
          <p:cNvGrpSpPr>
            <a:grpSpLocks/>
          </p:cNvGrpSpPr>
          <p:nvPr/>
        </p:nvGrpSpPr>
        <p:grpSpPr bwMode="auto">
          <a:xfrm>
            <a:off x="6553200" y="1981200"/>
            <a:ext cx="2354262" cy="1787525"/>
            <a:chOff x="6503276" y="1620991"/>
            <a:chExt cx="2354317" cy="1787217"/>
          </a:xfrm>
        </p:grpSpPr>
        <p:sp>
          <p:nvSpPr>
            <p:cNvPr id="79878" name="AutoShape 9"/>
            <p:cNvSpPr>
              <a:spLocks/>
            </p:cNvSpPr>
            <p:nvPr/>
          </p:nvSpPr>
          <p:spPr bwMode="auto">
            <a:xfrm>
              <a:off x="6503276" y="1895782"/>
              <a:ext cx="279400" cy="618818"/>
            </a:xfrm>
            <a:prstGeom prst="rightBrace">
              <a:avLst>
                <a:gd name="adj1" fmla="val 21974"/>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800"/>
            </a:p>
          </p:txBody>
        </p:sp>
        <p:sp>
          <p:nvSpPr>
            <p:cNvPr id="79879" name="Text Box 10"/>
            <p:cNvSpPr txBox="1">
              <a:spLocks noChangeArrowheads="1"/>
            </p:cNvSpPr>
            <p:nvPr/>
          </p:nvSpPr>
          <p:spPr bwMode="auto">
            <a:xfrm>
              <a:off x="6774793" y="1620991"/>
              <a:ext cx="2082800" cy="1787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600"/>
                </a:spcBef>
                <a:buFontTx/>
                <a:buChar char="•"/>
              </a:pPr>
              <a:r>
                <a:rPr lang="en-US" altLang="en-US" sz="1600" b="1">
                  <a:solidFill>
                    <a:srgbClr val="FF0000"/>
                  </a:solidFill>
                  <a:latin typeface="Arial" panose="020B0604020202020204" pitchFamily="34" charset="0"/>
                </a:rPr>
                <a:t>‘</a:t>
              </a:r>
              <a:r>
                <a:rPr lang="en-US" altLang="en-US" sz="1800" b="1">
                  <a:solidFill>
                    <a:srgbClr val="FF0000"/>
                  </a:solidFill>
                  <a:latin typeface="Consolas" panose="020B0609020204030204" pitchFamily="49" charset="0"/>
                  <a:cs typeface="Consolas" panose="020B0609020204030204" pitchFamily="49" charset="0"/>
                </a:rPr>
                <a:t>Age</a:t>
              </a:r>
              <a:r>
                <a:rPr lang="en-US" altLang="en-US" sz="1600" b="1">
                  <a:solidFill>
                    <a:srgbClr val="FF0000"/>
                  </a:solidFill>
                  <a:latin typeface="Arial" panose="020B0604020202020204" pitchFamily="34" charset="0"/>
                </a:rPr>
                <a:t>’ converted to an integer.</a:t>
              </a:r>
            </a:p>
            <a:p>
              <a:pPr eaLnBrk="1" hangingPunct="1">
                <a:spcBef>
                  <a:spcPts val="600"/>
                </a:spcBef>
                <a:buFontTx/>
                <a:buChar char="•"/>
              </a:pPr>
              <a:r>
                <a:rPr lang="en-US" altLang="en-US" sz="1600" b="1">
                  <a:solidFill>
                    <a:srgbClr val="FF0000"/>
                  </a:solidFill>
                  <a:latin typeface="Arial" panose="020B0604020202020204" pitchFamily="34" charset="0"/>
                </a:rPr>
                <a:t>The ‘</a:t>
              </a:r>
              <a:r>
                <a:rPr lang="en-US" altLang="en-US" sz="1800" b="1">
                  <a:solidFill>
                    <a:srgbClr val="FF0000"/>
                  </a:solidFill>
                  <a:latin typeface="Consolas" panose="020B0609020204030204" pitchFamily="49" charset="0"/>
                  <a:cs typeface="Consolas" panose="020B0609020204030204" pitchFamily="49" charset="0"/>
                </a:rPr>
                <a:t>*</a:t>
              </a:r>
              <a:r>
                <a:rPr lang="en-US" altLang="en-US" sz="1600" b="1">
                  <a:solidFill>
                    <a:srgbClr val="FF0000"/>
                  </a:solidFill>
                  <a:latin typeface="Arial" panose="020B0604020202020204" pitchFamily="34" charset="0"/>
                </a:rPr>
                <a:t>’ now multiplies a numeric value.</a:t>
              </a:r>
              <a:endParaRPr lang="en-US" altLang="en-US" sz="1400">
                <a:solidFill>
                  <a:srgbClr val="FF0000"/>
                </a:solidFill>
                <a:latin typeface="Arial" panose="020B0604020202020204" pitchFamily="34" charset="0"/>
              </a:endParaRPr>
            </a:p>
          </p:txBody>
        </p:sp>
      </p:grpSp>
      <p:pic>
        <p:nvPicPr>
          <p:cNvPr id="1863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956" y="5181600"/>
            <a:ext cx="4735513"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5540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86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pPr eaLnBrk="1" hangingPunct="1"/>
            <a:r>
              <a:rPr lang="en-US" altLang="en-US"/>
              <a:t>Section Summary: Input, Representations</a:t>
            </a:r>
          </a:p>
        </p:txBody>
      </p:sp>
      <p:sp>
        <p:nvSpPr>
          <p:cNvPr id="80899" name="Content Placeholder 2"/>
          <p:cNvSpPr>
            <a:spLocks noGrp="1"/>
          </p:cNvSpPr>
          <p:nvPr>
            <p:ph idx="1"/>
          </p:nvPr>
        </p:nvSpPr>
        <p:spPr/>
        <p:txBody>
          <a:bodyPr/>
          <a:lstStyle/>
          <a:p>
            <a:pPr eaLnBrk="1" hangingPunct="1"/>
            <a:r>
              <a:rPr lang="en-US" altLang="en-US"/>
              <a:t>How to get user input in Python</a:t>
            </a:r>
          </a:p>
          <a:p>
            <a:pPr eaLnBrk="1" hangingPunct="1"/>
            <a:r>
              <a:rPr lang="en-US" altLang="en-US"/>
              <a:t>How do the different types of variables store/represent information (optional/extra for now)</a:t>
            </a:r>
          </a:p>
          <a:p>
            <a:pPr eaLnBrk="1" hangingPunct="1"/>
            <a:r>
              <a:rPr lang="en-US" altLang="en-US"/>
              <a:t>How/why to convert between different types </a:t>
            </a:r>
          </a:p>
        </p:txBody>
      </p:sp>
    </p:spTree>
    <p:extLst>
      <p:ext uri="{BB962C8B-B14F-4D97-AF65-F5344CB8AC3E}">
        <p14:creationId xmlns:p14="http://schemas.microsoft.com/office/powerpoint/2010/main" val="3943063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p:txBody>
          <a:bodyPr/>
          <a:lstStyle/>
          <a:p>
            <a:pPr eaLnBrk="1" hangingPunct="1"/>
            <a:r>
              <a:rPr lang="en-US" altLang="en-US"/>
              <a:t>Example:</a:t>
            </a:r>
          </a:p>
          <a:p>
            <a:pPr marL="342900" lvl="1" indent="0" eaLnBrk="1" hangingPunct="1">
              <a:buFont typeface="Arial" panose="020B0604020202020204" pitchFamily="34" charset="0"/>
              <a:buNone/>
            </a:pPr>
            <a:r>
              <a:rPr lang="pt-BR" altLang="en-US" sz="1800">
                <a:latin typeface="Consolas" panose="020B0609020204030204" pitchFamily="49" charset="0"/>
                <a:cs typeface="Consolas" panose="020B0609020204030204" pitchFamily="49" charset="0"/>
              </a:rPr>
              <a:t>num = 1/3</a:t>
            </a:r>
          </a:p>
          <a:p>
            <a:pPr marL="342900" lvl="1" indent="0" eaLnBrk="1" hangingPunct="1">
              <a:buFont typeface="Arial" panose="020B0604020202020204" pitchFamily="34" charset="0"/>
              <a:buNone/>
            </a:pPr>
            <a:r>
              <a:rPr lang="pt-BR" altLang="en-US" sz="1800">
                <a:latin typeface="Consolas" panose="020B0609020204030204" pitchFamily="49" charset="0"/>
                <a:cs typeface="Consolas" panose="020B0609020204030204" pitchFamily="49" charset="0"/>
              </a:rPr>
              <a:t>print("num=",num)</a:t>
            </a:r>
          </a:p>
          <a:p>
            <a:pPr eaLnBrk="1" hangingPunct="1"/>
            <a:endParaRPr lang="en-US" altLang="en-US"/>
          </a:p>
        </p:txBody>
      </p:sp>
      <p:sp>
        <p:nvSpPr>
          <p:cNvPr id="41987" name="Title 1"/>
          <p:cNvSpPr>
            <a:spLocks noGrp="1"/>
          </p:cNvSpPr>
          <p:nvPr>
            <p:ph type="title"/>
          </p:nvPr>
        </p:nvSpPr>
        <p:spPr/>
        <p:txBody>
          <a:bodyPr/>
          <a:lstStyle/>
          <a:p>
            <a:pPr eaLnBrk="1" hangingPunct="1"/>
            <a:r>
              <a:rPr lang="en-US" altLang="en-US"/>
              <a:t>By Default Output Is Unformatted</a:t>
            </a:r>
          </a:p>
        </p:txBody>
      </p:sp>
      <p:pic>
        <p:nvPicPr>
          <p:cNvPr id="1873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320925"/>
            <a:ext cx="3832225"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Group 1"/>
          <p:cNvGrpSpPr>
            <a:grpSpLocks/>
          </p:cNvGrpSpPr>
          <p:nvPr/>
        </p:nvGrpSpPr>
        <p:grpSpPr bwMode="auto">
          <a:xfrm>
            <a:off x="620713" y="2590800"/>
            <a:ext cx="1752600" cy="1570038"/>
            <a:chOff x="620713" y="2590800"/>
            <a:chExt cx="1752600" cy="1570038"/>
          </a:xfrm>
        </p:grpSpPr>
        <p:cxnSp>
          <p:nvCxnSpPr>
            <p:cNvPr id="5" name="Straight Arrow Connector 4"/>
            <p:cNvCxnSpPr/>
            <p:nvPr/>
          </p:nvCxnSpPr>
          <p:spPr bwMode="auto">
            <a:xfrm flipV="1">
              <a:off x="1371600" y="2590800"/>
              <a:ext cx="3048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995" name="TextBox 6"/>
            <p:cNvSpPr txBox="1">
              <a:spLocks noChangeArrowheads="1"/>
            </p:cNvSpPr>
            <p:nvPr/>
          </p:nvSpPr>
          <p:spPr bwMode="auto">
            <a:xfrm>
              <a:off x="620713" y="3237616"/>
              <a:ext cx="1752600" cy="923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a:solidFill>
                    <a:srgbClr val="FF0000"/>
                  </a:solidFill>
                </a:rPr>
                <a:t>Sometimes you get extra spaces (or blank lines)</a:t>
              </a:r>
            </a:p>
          </p:txBody>
        </p:sp>
      </p:grpSp>
      <p:grpSp>
        <p:nvGrpSpPr>
          <p:cNvPr id="3" name="Group 2"/>
          <p:cNvGrpSpPr>
            <a:grpSpLocks/>
          </p:cNvGrpSpPr>
          <p:nvPr/>
        </p:nvGrpSpPr>
        <p:grpSpPr bwMode="auto">
          <a:xfrm>
            <a:off x="1981200" y="2705100"/>
            <a:ext cx="3351213" cy="1657350"/>
            <a:chOff x="1981200" y="2705100"/>
            <a:chExt cx="3351088" cy="1657349"/>
          </a:xfrm>
        </p:grpSpPr>
        <p:sp>
          <p:nvSpPr>
            <p:cNvPr id="6" name="Right Brace 5"/>
            <p:cNvSpPr/>
            <p:nvPr/>
          </p:nvSpPr>
          <p:spPr bwMode="auto">
            <a:xfrm rot="5400000">
              <a:off x="3047952" y="1638348"/>
              <a:ext cx="457200" cy="2590703"/>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41993" name="TextBox 8"/>
            <p:cNvSpPr txBox="1">
              <a:spLocks noChangeArrowheads="1"/>
            </p:cNvSpPr>
            <p:nvPr/>
          </p:nvSpPr>
          <p:spPr bwMode="auto">
            <a:xfrm>
              <a:off x="2514600" y="3162250"/>
              <a:ext cx="2817688" cy="12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a:solidFill>
                    <a:srgbClr val="FF0000"/>
                  </a:solidFill>
                </a:rPr>
                <a:t>The number of places of precision is determined by the language not the programmer</a:t>
              </a:r>
            </a:p>
          </p:txBody>
        </p:sp>
      </p:grpSp>
      <p:sp>
        <p:nvSpPr>
          <p:cNvPr id="10" name="TextBox 9"/>
          <p:cNvSpPr txBox="1">
            <a:spLocks noChangeArrowheads="1"/>
          </p:cNvSpPr>
          <p:nvPr/>
        </p:nvSpPr>
        <p:spPr bwMode="auto">
          <a:xfrm>
            <a:off x="685800" y="4876800"/>
            <a:ext cx="5943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US" altLang="en-US" sz="1800"/>
              <a:t>There may be other issues e.g., you want to display output in columns of fixed width, or right/left aligned output</a:t>
            </a:r>
          </a:p>
          <a:p>
            <a:pPr eaLnBrk="1" hangingPunct="1">
              <a:spcBef>
                <a:spcPct val="0"/>
              </a:spcBef>
            </a:pPr>
            <a:r>
              <a:rPr lang="en-US" altLang="en-US" sz="1800"/>
              <a:t>There may be times that specific precision is needed in the displaying of floating point values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7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randombar(horizontal)">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60350"/>
            <a:ext cx="8229600" cy="730250"/>
          </a:xfrm>
        </p:spPr>
        <p:txBody>
          <a:bodyPr/>
          <a:lstStyle/>
          <a:p>
            <a:pPr eaLnBrk="1" hangingPunct="1"/>
            <a:r>
              <a:rPr lang="en-US" altLang="en-US" dirty="0"/>
              <a:t>Formatting Output</a:t>
            </a:r>
          </a:p>
        </p:txBody>
      </p:sp>
      <p:sp>
        <p:nvSpPr>
          <p:cNvPr id="43011" name="Rectangle 3"/>
          <p:cNvSpPr>
            <a:spLocks noGrp="1" noChangeArrowheads="1"/>
          </p:cNvSpPr>
          <p:nvPr>
            <p:ph idx="1"/>
          </p:nvPr>
        </p:nvSpPr>
        <p:spPr>
          <a:xfrm>
            <a:off x="457200" y="1143000"/>
            <a:ext cx="6781800" cy="5410200"/>
          </a:xfrm>
        </p:spPr>
        <p:txBody>
          <a:bodyPr/>
          <a:lstStyle/>
          <a:p>
            <a:pPr eaLnBrk="1" hangingPunct="1">
              <a:tabLst>
                <a:tab pos="1254125" algn="l"/>
              </a:tabLst>
            </a:pPr>
            <a:r>
              <a:rPr lang="en-US" altLang="en-US" dirty="0"/>
              <a:t>Output can be formatted in Python through the use of </a:t>
            </a:r>
            <a:r>
              <a:rPr lang="en-US" altLang="en-US" b="1" dirty="0">
                <a:solidFill>
                  <a:srgbClr val="FF0000"/>
                </a:solidFill>
              </a:rPr>
              <a:t>format specifiers</a:t>
            </a:r>
            <a:r>
              <a:rPr lang="en-US" altLang="en-US" dirty="0"/>
              <a:t> and </a:t>
            </a:r>
            <a:r>
              <a:rPr lang="en-US" altLang="en-US" b="1" dirty="0">
                <a:solidFill>
                  <a:srgbClr val="0000FF"/>
                </a:solidFill>
              </a:rPr>
              <a:t>escape codes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60350"/>
            <a:ext cx="8229600" cy="730250"/>
          </a:xfrm>
        </p:spPr>
        <p:txBody>
          <a:bodyPr/>
          <a:lstStyle/>
          <a:p>
            <a:pPr eaLnBrk="1" hangingPunct="1"/>
            <a:r>
              <a:rPr lang="en-CA" altLang="en-US" b="1" dirty="0">
                <a:solidFill>
                  <a:srgbClr val="FF0000"/>
                </a:solidFill>
              </a:rPr>
              <a:t>Input</a:t>
            </a:r>
          </a:p>
        </p:txBody>
      </p:sp>
      <p:sp>
        <p:nvSpPr>
          <p:cNvPr id="249859" name="Rectangle 3"/>
          <p:cNvSpPr>
            <a:spLocks noGrp="1" noChangeArrowheads="1"/>
          </p:cNvSpPr>
          <p:nvPr>
            <p:ph idx="1"/>
          </p:nvPr>
        </p:nvSpPr>
        <p:spPr/>
        <p:txBody>
          <a:bodyPr/>
          <a:lstStyle/>
          <a:p>
            <a:pPr marL="114300" indent="-114300" eaLnBrk="1" hangingPunct="1">
              <a:lnSpc>
                <a:spcPct val="70000"/>
              </a:lnSpc>
              <a:tabLst>
                <a:tab pos="1254125" algn="l"/>
              </a:tabLst>
            </a:pPr>
            <a:r>
              <a:rPr lang="en-CA" altLang="en-US" dirty="0"/>
              <a:t>The computer program getting </a:t>
            </a:r>
            <a:r>
              <a:rPr lang="en-CA" altLang="en-US" i="1" dirty="0"/>
              <a:t>string information</a:t>
            </a:r>
            <a:r>
              <a:rPr lang="en-CA" altLang="en-US" dirty="0"/>
              <a:t> from the user.</a:t>
            </a:r>
          </a:p>
          <a:p>
            <a:pPr marL="114300" indent="-114300" eaLnBrk="1" hangingPunct="1">
              <a:lnSpc>
                <a:spcPct val="90000"/>
              </a:lnSpc>
              <a:tabLst>
                <a:tab pos="1254125" algn="l"/>
              </a:tabLst>
            </a:pPr>
            <a:r>
              <a:rPr lang="en-US" altLang="en-US" dirty="0"/>
              <a:t>Strings cannot be used for calculations (information for getting numeric input will provided shortly).</a:t>
            </a:r>
            <a:endParaRPr lang="en-CA" altLang="en-US" dirty="0"/>
          </a:p>
          <a:p>
            <a:pPr marL="114300" indent="-114300" eaLnBrk="1" hangingPunct="1">
              <a:lnSpc>
                <a:spcPct val="70000"/>
              </a:lnSpc>
              <a:tabLst>
                <a:tab pos="1254125" algn="l"/>
              </a:tabLst>
            </a:pPr>
            <a:endParaRPr lang="en-CA" altLang="en-US" dirty="0"/>
          </a:p>
          <a:p>
            <a:pPr marL="114300" indent="-114300" eaLnBrk="1" hangingPunct="1">
              <a:lnSpc>
                <a:spcPct val="70000"/>
              </a:lnSpc>
              <a:tabLst>
                <a:tab pos="1254125" algn="l"/>
              </a:tabLst>
            </a:pPr>
            <a:r>
              <a:rPr lang="en-CA" altLang="en-US" b="1" dirty="0"/>
              <a:t>Format:</a:t>
            </a:r>
          </a:p>
          <a:p>
            <a:pPr marL="520700" lvl="1" eaLnBrk="1" hangingPunct="1">
              <a:lnSpc>
                <a:spcPct val="60000"/>
              </a:lnSpc>
              <a:spcBef>
                <a:spcPct val="40000"/>
              </a:spcBef>
              <a:buFont typeface="Times New Roman" panose="02020603050405020304" pitchFamily="18" charset="0"/>
              <a:buNone/>
              <a:tabLst>
                <a:tab pos="1254125" algn="l"/>
              </a:tabLst>
            </a:pPr>
            <a:r>
              <a:rPr lang="en-CA" altLang="en-US" sz="1800" dirty="0">
                <a:latin typeface="Consolas" panose="020B0609020204030204" pitchFamily="49" charset="0"/>
                <a:cs typeface="Consolas" panose="020B0609020204030204" pitchFamily="49" charset="0"/>
              </a:rPr>
              <a:t>&lt;</a:t>
            </a:r>
            <a:r>
              <a:rPr lang="en-CA" altLang="en-US" sz="1800" i="1" dirty="0">
                <a:latin typeface="Consolas" panose="020B0609020204030204" pitchFamily="49" charset="0"/>
                <a:cs typeface="Consolas" panose="020B0609020204030204" pitchFamily="49" charset="0"/>
              </a:rPr>
              <a:t>variable name</a:t>
            </a:r>
            <a:r>
              <a:rPr lang="en-CA" altLang="en-US" sz="1800" dirty="0">
                <a:latin typeface="Consolas" panose="020B0609020204030204" pitchFamily="49" charset="0"/>
                <a:cs typeface="Consolas" panose="020B0609020204030204" pitchFamily="49" charset="0"/>
              </a:rPr>
              <a:t>&gt; = </a:t>
            </a:r>
            <a:r>
              <a:rPr lang="en-CA" altLang="en-US" sz="1800" b="1" dirty="0">
                <a:solidFill>
                  <a:srgbClr val="FF0000"/>
                </a:solidFill>
                <a:latin typeface="Consolas" panose="020B0609020204030204" pitchFamily="49" charset="0"/>
                <a:cs typeface="Consolas" panose="020B0609020204030204" pitchFamily="49" charset="0"/>
              </a:rPr>
              <a:t>input()</a:t>
            </a:r>
          </a:p>
          <a:p>
            <a:pPr marL="520700" lvl="1" eaLnBrk="1" hangingPunct="1">
              <a:lnSpc>
                <a:spcPct val="60000"/>
              </a:lnSpc>
              <a:spcBef>
                <a:spcPct val="40000"/>
              </a:spcBef>
              <a:buFont typeface="Times New Roman" panose="02020603050405020304" pitchFamily="18" charset="0"/>
              <a:buNone/>
              <a:tabLst>
                <a:tab pos="1254125" algn="l"/>
              </a:tabLst>
            </a:pPr>
            <a:r>
              <a:rPr lang="en-CA" altLang="en-US" sz="1800" dirty="0">
                <a:latin typeface="Arial" panose="020B0604020202020204" pitchFamily="34" charset="0"/>
                <a:cs typeface="Arial" panose="020B0604020202020204" pitchFamily="34" charset="0"/>
              </a:rPr>
              <a:t>		OR</a:t>
            </a:r>
          </a:p>
          <a:p>
            <a:pPr marL="520700" lvl="1" eaLnBrk="1" hangingPunct="1">
              <a:lnSpc>
                <a:spcPct val="60000"/>
              </a:lnSpc>
              <a:spcBef>
                <a:spcPct val="40000"/>
              </a:spcBef>
              <a:buFont typeface="Arial" panose="020B0604020202020204" pitchFamily="34" charset="0"/>
              <a:buNone/>
              <a:tabLst>
                <a:tab pos="1254125" algn="l"/>
              </a:tabLst>
            </a:pPr>
            <a:r>
              <a:rPr lang="en-CA" altLang="en-US" sz="1800" dirty="0">
                <a:latin typeface="Consolas" panose="020B0609020204030204" pitchFamily="49" charset="0"/>
                <a:cs typeface="Consolas" panose="020B0609020204030204" pitchFamily="49" charset="0"/>
              </a:rPr>
              <a:t>&lt;</a:t>
            </a:r>
            <a:r>
              <a:rPr lang="en-CA" altLang="en-US" sz="1800" i="1" dirty="0">
                <a:latin typeface="Consolas" panose="020B0609020204030204" pitchFamily="49" charset="0"/>
                <a:cs typeface="Consolas" panose="020B0609020204030204" pitchFamily="49" charset="0"/>
              </a:rPr>
              <a:t>variable name</a:t>
            </a:r>
            <a:r>
              <a:rPr lang="en-CA" altLang="en-US" sz="1800" dirty="0">
                <a:latin typeface="Consolas" panose="020B0609020204030204" pitchFamily="49" charset="0"/>
                <a:cs typeface="Consolas" panose="020B0609020204030204" pitchFamily="49" charset="0"/>
              </a:rPr>
              <a:t>&gt; = </a:t>
            </a:r>
            <a:r>
              <a:rPr lang="en-CA" altLang="en-US" sz="1800" b="1" dirty="0">
                <a:solidFill>
                  <a:srgbClr val="FF0000"/>
                </a:solidFill>
                <a:latin typeface="Consolas" panose="020B0609020204030204" pitchFamily="49" charset="0"/>
                <a:cs typeface="Consolas" panose="020B0609020204030204" pitchFamily="49" charset="0"/>
              </a:rPr>
              <a:t>input(</a:t>
            </a:r>
            <a:r>
              <a:rPr lang="en-US" altLang="en-US" sz="1800" dirty="0">
                <a:latin typeface="Consolas" panose="020B0609020204030204" pitchFamily="49" charset="0"/>
                <a:cs typeface="Consolas" panose="020B0609020204030204" pitchFamily="49" charset="0"/>
              </a:rPr>
              <a:t>"</a:t>
            </a:r>
            <a:r>
              <a:rPr lang="en-CA" altLang="en-US" sz="1800" dirty="0">
                <a:latin typeface="Consolas" panose="020B0609020204030204" pitchFamily="49" charset="0"/>
                <a:cs typeface="Consolas" panose="020B0609020204030204" pitchFamily="49" charset="0"/>
              </a:rPr>
              <a:t>&lt;</a:t>
            </a:r>
            <a:r>
              <a:rPr lang="en-CA" altLang="en-US" sz="1800" i="1" dirty="0">
                <a:latin typeface="Consolas" panose="020B0609020204030204" pitchFamily="49" charset="0"/>
                <a:cs typeface="Consolas" panose="020B0609020204030204" pitchFamily="49" charset="0"/>
              </a:rPr>
              <a:t>Prompting message</a:t>
            </a:r>
            <a:r>
              <a:rPr lang="en-CA" altLang="en-US" sz="1800" dirty="0">
                <a:latin typeface="Consolas" panose="020B0609020204030204" pitchFamily="49" charset="0"/>
                <a:cs typeface="Consolas" panose="020B0609020204030204" pitchFamily="49" charset="0"/>
              </a:rPr>
              <a:t>&gt;</a:t>
            </a:r>
            <a:r>
              <a:rPr lang="en-US" altLang="en-US" sz="1800" dirty="0">
                <a:latin typeface="Consolas" panose="020B0609020204030204" pitchFamily="49" charset="0"/>
                <a:cs typeface="Consolas" panose="020B0609020204030204" pitchFamily="49" charset="0"/>
              </a:rPr>
              <a:t>"</a:t>
            </a:r>
            <a:r>
              <a:rPr lang="en-CA" altLang="en-US" sz="1800" b="1" dirty="0">
                <a:solidFill>
                  <a:srgbClr val="FF0000"/>
                </a:solidFill>
                <a:latin typeface="Consolas" panose="020B0609020204030204" pitchFamily="49" charset="0"/>
                <a:cs typeface="Consolas" panose="020B0609020204030204" pitchFamily="49" charset="0"/>
              </a:rPr>
              <a:t>)</a:t>
            </a:r>
          </a:p>
          <a:p>
            <a:pPr marL="520700" lvl="1" eaLnBrk="1" hangingPunct="1">
              <a:lnSpc>
                <a:spcPct val="40000"/>
              </a:lnSpc>
              <a:spcBef>
                <a:spcPct val="40000"/>
              </a:spcBef>
              <a:buFont typeface="Times New Roman" panose="02020603050405020304" pitchFamily="18" charset="0"/>
              <a:buNone/>
              <a:tabLst>
                <a:tab pos="1254125" algn="l"/>
              </a:tabLst>
            </a:pPr>
            <a:endParaRPr lang="en-CA" altLang="en-US" sz="1800" dirty="0"/>
          </a:p>
          <a:p>
            <a:pPr marL="114300" indent="-114300" eaLnBrk="1" hangingPunct="1">
              <a:lnSpc>
                <a:spcPct val="40000"/>
              </a:lnSpc>
              <a:spcBef>
                <a:spcPct val="40000"/>
              </a:spcBef>
              <a:tabLst>
                <a:tab pos="1254125" algn="l"/>
              </a:tabLst>
            </a:pPr>
            <a:endParaRPr lang="en-CA" altLang="en-US" dirty="0"/>
          </a:p>
          <a:p>
            <a:pPr marL="114300" indent="-114300" eaLnBrk="1" hangingPunct="1">
              <a:lnSpc>
                <a:spcPct val="40000"/>
              </a:lnSpc>
              <a:spcBef>
                <a:spcPct val="40000"/>
              </a:spcBef>
              <a:tabLst>
                <a:tab pos="1254125" algn="l"/>
              </a:tabLst>
            </a:pPr>
            <a:r>
              <a:rPr lang="en-CA" altLang="en-US" b="1" dirty="0"/>
              <a:t>Name of the full example: </a:t>
            </a:r>
            <a:r>
              <a:rPr lang="en-CA" altLang="en-US" dirty="0">
                <a:latin typeface="Consolas" panose="020B0609020204030204" pitchFamily="49" charset="0"/>
              </a:rPr>
              <a:t>8</a:t>
            </a:r>
            <a:r>
              <a:rPr lang="en-CA" altLang="en-US" dirty="0">
                <a:latin typeface="Consolas" panose="020B0609020204030204" pitchFamily="49" charset="0"/>
                <a:cs typeface="Consolas" panose="020B0609020204030204" pitchFamily="49" charset="0"/>
              </a:rPr>
              <a:t>input.py</a:t>
            </a:r>
            <a:endParaRPr lang="en-CA" altLang="en-US" dirty="0">
              <a:latin typeface="Consolas" panose="020B0609020204030204" pitchFamily="49" charset="0"/>
            </a:endParaRPr>
          </a:p>
          <a:p>
            <a:pPr marL="520700" lvl="1" eaLnBrk="1" hangingPunct="1">
              <a:lnSpc>
                <a:spcPct val="60000"/>
              </a:lnSpc>
              <a:spcBef>
                <a:spcPct val="40000"/>
              </a:spcBef>
              <a:buFont typeface="Arial" panose="020B0604020202020204" pitchFamily="34" charset="0"/>
              <a:buNone/>
              <a:tabLst>
                <a:tab pos="1254125" algn="l"/>
              </a:tabLst>
            </a:pPr>
            <a:r>
              <a:rPr lang="en-CA" altLang="en-US" sz="1600" dirty="0">
                <a:latin typeface="Consolas" panose="020B0609020204030204" pitchFamily="49" charset="0"/>
                <a:cs typeface="Consolas" panose="020B0609020204030204" pitchFamily="49" charset="0"/>
              </a:rPr>
              <a:t>print(</a:t>
            </a:r>
            <a:r>
              <a:rPr lang="en-US" altLang="en-US" sz="1600" dirty="0">
                <a:latin typeface="Consolas" panose="020B0609020204030204" pitchFamily="49" charset="0"/>
                <a:cs typeface="Consolas" panose="020B0609020204030204" pitchFamily="49" charset="0"/>
              </a:rPr>
              <a:t>"</a:t>
            </a:r>
            <a:r>
              <a:rPr lang="en-CA" altLang="en-US" sz="1600" dirty="0">
                <a:latin typeface="Consolas" panose="020B0609020204030204" pitchFamily="49" charset="0"/>
                <a:cs typeface="Consolas" panose="020B0609020204030204" pitchFamily="49" charset="0"/>
              </a:rPr>
              <a:t>What is your name: </a:t>
            </a:r>
            <a:r>
              <a:rPr lang="en-US" altLang="en-US" sz="1600" dirty="0">
                <a:latin typeface="Consolas" panose="020B0609020204030204" pitchFamily="49" charset="0"/>
                <a:cs typeface="Consolas" panose="020B0609020204030204" pitchFamily="49" charset="0"/>
              </a:rPr>
              <a:t>"</a:t>
            </a:r>
            <a:r>
              <a:rPr lang="en-CA" altLang="en-US" sz="1600" dirty="0">
                <a:latin typeface="Consolas" panose="020B0609020204030204" pitchFamily="49" charset="0"/>
                <a:cs typeface="Consolas" panose="020B0609020204030204" pitchFamily="49" charset="0"/>
              </a:rPr>
              <a:t>)</a:t>
            </a:r>
            <a:endParaRPr lang="en-CA" altLang="en-US" sz="1600" b="1" dirty="0">
              <a:latin typeface="Consolas" panose="020B0609020204030204" pitchFamily="49" charset="0"/>
              <a:cs typeface="Consolas" panose="020B0609020204030204" pitchFamily="49" charset="0"/>
            </a:endParaRPr>
          </a:p>
          <a:p>
            <a:pPr marL="520700" lvl="1" eaLnBrk="1" hangingPunct="1">
              <a:lnSpc>
                <a:spcPct val="60000"/>
              </a:lnSpc>
              <a:spcBef>
                <a:spcPct val="40000"/>
              </a:spcBef>
              <a:buFont typeface="Times New Roman" panose="02020603050405020304" pitchFamily="18" charset="0"/>
              <a:buNone/>
              <a:tabLst>
                <a:tab pos="1254125" algn="l"/>
              </a:tabLst>
            </a:pPr>
            <a:r>
              <a:rPr lang="en-CA" altLang="en-US" sz="1600" dirty="0">
                <a:latin typeface="Consolas" panose="020B0609020204030204" pitchFamily="49" charset="0"/>
                <a:cs typeface="Consolas" panose="020B0609020204030204" pitchFamily="49" charset="0"/>
              </a:rPr>
              <a:t>name = </a:t>
            </a:r>
            <a:r>
              <a:rPr lang="en-CA" altLang="en-US" sz="1600" b="1" dirty="0">
                <a:solidFill>
                  <a:srgbClr val="FF0000"/>
                </a:solidFill>
                <a:latin typeface="Consolas" panose="020B0609020204030204" pitchFamily="49" charset="0"/>
                <a:cs typeface="Consolas" panose="020B0609020204030204" pitchFamily="49" charset="0"/>
              </a:rPr>
              <a:t>input()</a:t>
            </a:r>
          </a:p>
          <a:p>
            <a:pPr marL="114300" indent="-114300" eaLnBrk="1" hangingPunct="1">
              <a:lnSpc>
                <a:spcPct val="60000"/>
              </a:lnSpc>
              <a:spcBef>
                <a:spcPct val="40000"/>
              </a:spcBef>
              <a:buFontTx/>
              <a:buNone/>
              <a:tabLst>
                <a:tab pos="1254125" algn="l"/>
              </a:tabLst>
            </a:pPr>
            <a:r>
              <a:rPr lang="en-CA" altLang="en-US" sz="1800" b="1" dirty="0">
                <a:latin typeface="Arial" panose="020B0604020202020204" pitchFamily="34" charset="0"/>
                <a:cs typeface="Arial" panose="020B0604020202020204" pitchFamily="34" charset="0"/>
              </a:rPr>
              <a:t>	                 </a:t>
            </a:r>
            <a:r>
              <a:rPr lang="en-CA" altLang="en-US" sz="1800" dirty="0">
                <a:latin typeface="Arial" panose="020B0604020202020204" pitchFamily="34" charset="0"/>
                <a:cs typeface="Arial" panose="020B0604020202020204" pitchFamily="34" charset="0"/>
              </a:rPr>
              <a:t>OR</a:t>
            </a:r>
          </a:p>
          <a:p>
            <a:pPr marL="520700" lvl="1" eaLnBrk="1" hangingPunct="1">
              <a:lnSpc>
                <a:spcPct val="60000"/>
              </a:lnSpc>
              <a:spcBef>
                <a:spcPct val="40000"/>
              </a:spcBef>
              <a:buFont typeface="Arial" panose="020B0604020202020204" pitchFamily="34" charset="0"/>
              <a:buNone/>
              <a:tabLst>
                <a:tab pos="1254125" algn="l"/>
              </a:tabLst>
            </a:pPr>
            <a:r>
              <a:rPr lang="en-CA" altLang="en-US" sz="1600" dirty="0">
                <a:latin typeface="Arial" panose="020B0604020202020204" pitchFamily="34" charset="0"/>
                <a:cs typeface="Arial" panose="020B0604020202020204" pitchFamily="34" charset="0"/>
              </a:rPr>
              <a:t>name = </a:t>
            </a:r>
            <a:r>
              <a:rPr lang="en-CA" altLang="en-US" sz="1600" b="1" dirty="0">
                <a:solidFill>
                  <a:srgbClr val="FF0000"/>
                </a:solidFill>
                <a:latin typeface="Arial" panose="020B0604020202020204" pitchFamily="34" charset="0"/>
                <a:cs typeface="Arial" panose="020B0604020202020204" pitchFamily="34" charset="0"/>
              </a:rPr>
              <a:t>input(</a:t>
            </a:r>
            <a:r>
              <a:rPr lang="en-US" altLang="en-US" sz="1600" dirty="0">
                <a:latin typeface="Arial" panose="020B0604020202020204" pitchFamily="34" charset="0"/>
                <a:cs typeface="Arial" panose="020B0604020202020204" pitchFamily="34" charset="0"/>
              </a:rPr>
              <a:t>"</a:t>
            </a:r>
            <a:r>
              <a:rPr lang="en-CA" altLang="en-US" sz="1600" dirty="0">
                <a:latin typeface="Arial" panose="020B0604020202020204" pitchFamily="34" charset="0"/>
                <a:cs typeface="Arial" panose="020B0604020202020204" pitchFamily="34" charset="0"/>
              </a:rPr>
              <a:t>What is your name: </a:t>
            </a:r>
            <a:r>
              <a:rPr lang="en-US" altLang="en-US" sz="1600" dirty="0">
                <a:latin typeface="Arial" panose="020B0604020202020204" pitchFamily="34" charset="0"/>
                <a:cs typeface="Arial" panose="020B0604020202020204" pitchFamily="34" charset="0"/>
              </a:rPr>
              <a:t>"</a:t>
            </a:r>
            <a:r>
              <a:rPr lang="en-CA" altLang="en-US" sz="1600" b="1" dirty="0">
                <a:solidFill>
                  <a:srgbClr val="FF0000"/>
                </a:solidFill>
                <a:latin typeface="Arial" panose="020B0604020202020204" pitchFamily="34" charset="0"/>
                <a:cs typeface="Arial" panose="020B0604020202020204" pitchFamily="34" charset="0"/>
              </a:rPr>
              <a:t>)</a:t>
            </a:r>
          </a:p>
          <a:p>
            <a:pPr marL="520700" lvl="1" eaLnBrk="1" hangingPunct="1">
              <a:lnSpc>
                <a:spcPct val="60000"/>
              </a:lnSpc>
              <a:spcBef>
                <a:spcPct val="40000"/>
              </a:spcBef>
              <a:buFont typeface="Arial" panose="020B0604020202020204" pitchFamily="34" charset="0"/>
              <a:buNone/>
              <a:tabLst>
                <a:tab pos="1254125" algn="l"/>
              </a:tabLst>
            </a:pPr>
            <a:r>
              <a:rPr lang="en-CA" altLang="en-US" sz="1800" dirty="0">
                <a:latin typeface="Arial" panose="020B0604020202020204" pitchFamily="34" charset="0"/>
                <a:cs typeface="Arial" panose="020B0604020202020204" pitchFamily="34" charset="0"/>
              </a:rPr>
              <a:t>              OR</a:t>
            </a:r>
          </a:p>
          <a:p>
            <a:pPr marL="520700" lvl="1" eaLnBrk="1" hangingPunct="1">
              <a:lnSpc>
                <a:spcPct val="60000"/>
              </a:lnSpc>
              <a:spcBef>
                <a:spcPct val="40000"/>
              </a:spcBef>
              <a:buFont typeface="Arial" panose="020B0604020202020204" pitchFamily="34" charset="0"/>
              <a:buNone/>
              <a:tabLst>
                <a:tab pos="1254125" algn="l"/>
              </a:tabLst>
            </a:pPr>
            <a:r>
              <a:rPr lang="en-US" altLang="en-US" sz="1600" dirty="0">
                <a:latin typeface="Consolas" panose="020B0609020204030204" pitchFamily="49" charset="0"/>
                <a:cs typeface="Consolas" panose="020B0609020204030204" pitchFamily="49" charset="0"/>
              </a:rPr>
              <a:t>print("What is your name: ", end="")</a:t>
            </a:r>
          </a:p>
          <a:p>
            <a:pPr marL="520700" lvl="1" eaLnBrk="1" hangingPunct="1">
              <a:lnSpc>
                <a:spcPct val="60000"/>
              </a:lnSpc>
              <a:spcBef>
                <a:spcPct val="40000"/>
              </a:spcBef>
              <a:buFont typeface="Arial" panose="020B0604020202020204" pitchFamily="34" charset="0"/>
              <a:buNone/>
              <a:tabLst>
                <a:tab pos="1254125" algn="l"/>
              </a:tabLst>
            </a:pPr>
            <a:r>
              <a:rPr lang="en-US" altLang="en-US" sz="1600" dirty="0">
                <a:latin typeface="Consolas" panose="020B0609020204030204" pitchFamily="49" charset="0"/>
                <a:cs typeface="Consolas" panose="020B0609020204030204" pitchFamily="49" charset="0"/>
              </a:rPr>
              <a:t>name = </a:t>
            </a:r>
            <a:r>
              <a:rPr lang="en-US" altLang="en-US" sz="1600" b="1" dirty="0">
                <a:solidFill>
                  <a:srgbClr val="FF0000"/>
                </a:solidFill>
                <a:latin typeface="Consolas" panose="020B0609020204030204" pitchFamily="49" charset="0"/>
                <a:cs typeface="Consolas" panose="020B0609020204030204" pitchFamily="49" charset="0"/>
              </a:rPr>
              <a:t>input()</a:t>
            </a:r>
          </a:p>
          <a:p>
            <a:pPr marL="520700" lvl="1" eaLnBrk="1" hangingPunct="1">
              <a:lnSpc>
                <a:spcPct val="60000"/>
              </a:lnSpc>
              <a:spcBef>
                <a:spcPct val="40000"/>
              </a:spcBef>
              <a:buFont typeface="Arial" panose="020B0604020202020204" pitchFamily="34" charset="0"/>
              <a:buNone/>
              <a:tabLst>
                <a:tab pos="1254125" algn="l"/>
              </a:tabLst>
            </a:pPr>
            <a:endParaRPr lang="en-CA" altLang="en-US" sz="1600" dirty="0">
              <a:latin typeface="Arial" panose="020B0604020202020204" pitchFamily="34" charset="0"/>
              <a:cs typeface="Arial" panose="020B0604020202020204" pitchFamily="34" charset="0"/>
            </a:endParaRPr>
          </a:p>
          <a:p>
            <a:pPr marL="520700" lvl="1" eaLnBrk="1" hangingPunct="1">
              <a:lnSpc>
                <a:spcPct val="60000"/>
              </a:lnSpc>
              <a:spcBef>
                <a:spcPct val="40000"/>
              </a:spcBef>
              <a:buFont typeface="Times New Roman" panose="02020603050405020304" pitchFamily="18" charset="0"/>
              <a:buNone/>
              <a:tabLst>
                <a:tab pos="1254125" algn="l"/>
              </a:tabLst>
            </a:pPr>
            <a:endParaRPr lang="en-CA" altLang="en-US" sz="1800"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495800"/>
            <a:ext cx="2954338"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a:grpSpLocks/>
          </p:cNvGrpSpPr>
          <p:nvPr/>
        </p:nvGrpSpPr>
        <p:grpSpPr bwMode="auto">
          <a:xfrm>
            <a:off x="5334000" y="3321050"/>
            <a:ext cx="3633788" cy="1860550"/>
            <a:chOff x="5334000" y="3321050"/>
            <a:chExt cx="3633788" cy="1860550"/>
          </a:xfrm>
        </p:grpSpPr>
        <p:sp>
          <p:nvSpPr>
            <p:cNvPr id="2" name="Oval 1"/>
            <p:cNvSpPr/>
            <p:nvPr/>
          </p:nvSpPr>
          <p:spPr bwMode="auto">
            <a:xfrm>
              <a:off x="5334000" y="4343400"/>
              <a:ext cx="2590800" cy="8382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cxnSp>
          <p:nvCxnSpPr>
            <p:cNvPr id="4" name="Straight Arrow Connector 3"/>
            <p:cNvCxnSpPr/>
            <p:nvPr/>
          </p:nvCxnSpPr>
          <p:spPr bwMode="auto">
            <a:xfrm flipH="1">
              <a:off x="6858000" y="3886200"/>
              <a:ext cx="838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8616" name="TextBox 4"/>
            <p:cNvSpPr txBox="1">
              <a:spLocks noChangeArrowheads="1"/>
            </p:cNvSpPr>
            <p:nvPr/>
          </p:nvSpPr>
          <p:spPr bwMode="auto">
            <a:xfrm>
              <a:off x="6835729" y="3321050"/>
              <a:ext cx="2132059" cy="646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solidFill>
                    <a:srgbClr val="FF0000"/>
                  </a:solidFill>
                </a:rPr>
                <a:t>Avoid alignment issues such as  this</a:t>
              </a:r>
            </a:p>
          </p:txBody>
        </p:sp>
      </p:grpSp>
    </p:spTree>
    <p:extLst>
      <p:ext uri="{BB962C8B-B14F-4D97-AF65-F5344CB8AC3E}">
        <p14:creationId xmlns:p14="http://schemas.microsoft.com/office/powerpoint/2010/main" val="2875095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98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98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98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985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9859">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985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985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9859">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9859">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9859">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9859">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9859">
                                            <p:txEl>
                                              <p:pRg st="15" end="1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9859">
                                            <p:txEl>
                                              <p:pRg st="16" end="16"/>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614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4" presetClass="entr" presetSubtype="1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randombar(horizontal)">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b="1" dirty="0">
                <a:solidFill>
                  <a:srgbClr val="FF0000"/>
                </a:solidFill>
              </a:rPr>
              <a:t>Format Specifiers</a:t>
            </a:r>
          </a:p>
        </p:txBody>
      </p:sp>
      <p:sp>
        <p:nvSpPr>
          <p:cNvPr id="44035" name="Content Placeholder 2"/>
          <p:cNvSpPr>
            <a:spLocks noGrp="1"/>
          </p:cNvSpPr>
          <p:nvPr>
            <p:ph idx="1"/>
          </p:nvPr>
        </p:nvSpPr>
        <p:spPr/>
        <p:txBody>
          <a:bodyPr/>
          <a:lstStyle/>
          <a:p>
            <a:pPr eaLnBrk="1" hangingPunct="1">
              <a:tabLst>
                <a:tab pos="1254125" algn="l"/>
              </a:tabLst>
            </a:pPr>
            <a:r>
              <a:rPr lang="en-US" altLang="en-US" b="1" dirty="0"/>
              <a:t>Format</a:t>
            </a:r>
            <a:r>
              <a:rPr lang="en-US" altLang="en-US" dirty="0"/>
              <a:t>:</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print ("</a:t>
            </a:r>
            <a:r>
              <a:rPr lang="en-US" altLang="en-US" sz="1800" b="1" dirty="0">
                <a:solidFill>
                  <a:srgbClr val="FF0000"/>
                </a:solidFill>
                <a:latin typeface="Consolas" panose="020B0609020204030204" pitchFamily="49" charset="0"/>
                <a:cs typeface="Consolas" panose="020B0609020204030204" pitchFamily="49" charset="0"/>
              </a:rPr>
              <a:t>%&lt;</a:t>
            </a:r>
            <a:r>
              <a:rPr lang="en-US" altLang="en-US" sz="1800" b="1" i="1" dirty="0">
                <a:solidFill>
                  <a:srgbClr val="FF0000"/>
                </a:solidFill>
                <a:latin typeface="Consolas" panose="020B0609020204030204" pitchFamily="49" charset="0"/>
                <a:cs typeface="Consolas" panose="020B0609020204030204" pitchFamily="49" charset="0"/>
              </a:rPr>
              <a:t>placeholder </a:t>
            </a:r>
            <a:r>
              <a:rPr lang="en-US" altLang="en-US" sz="1800" b="1" dirty="0">
                <a:solidFill>
                  <a:srgbClr val="FF0000"/>
                </a:solidFill>
                <a:latin typeface="Consolas" panose="020B0609020204030204" pitchFamily="49" charset="0"/>
                <a:cs typeface="Consolas" panose="020B0609020204030204" pitchFamily="49" charset="0"/>
              </a:rPr>
              <a:t>for </a:t>
            </a:r>
            <a:r>
              <a:rPr lang="en-US" altLang="en-US" sz="1800" b="1" i="1" dirty="0">
                <a:solidFill>
                  <a:srgbClr val="FF0000"/>
                </a:solidFill>
                <a:latin typeface="Consolas" panose="020B0609020204030204" pitchFamily="49" charset="0"/>
                <a:cs typeface="Consolas" panose="020B0609020204030204" pitchFamily="49" charset="0"/>
              </a:rPr>
              <a:t>type of info to display/code</a:t>
            </a:r>
            <a:r>
              <a:rPr lang="en-US" altLang="en-US" sz="1800" b="1" dirty="0">
                <a:solidFill>
                  <a:srgbClr val="FF0000"/>
                </a:solidFill>
                <a:latin typeface="Consolas" panose="020B0609020204030204" pitchFamily="49" charset="0"/>
                <a:cs typeface="Consolas" panose="020B0609020204030204" pitchFamily="49" charset="0"/>
              </a:rPr>
              <a:t>&gt;</a:t>
            </a:r>
            <a:r>
              <a:rPr lang="en-US" altLang="en-US" sz="1800" dirty="0">
                <a:latin typeface="Consolas" panose="020B0609020204030204" pitchFamily="49" charset="0"/>
                <a:cs typeface="Consolas" panose="020B0609020204030204" pitchFamily="49" charset="0"/>
              </a:rPr>
              <a:t>" </a:t>
            </a:r>
            <a:r>
              <a:rPr lang="en-US" altLang="en-US" sz="1800" b="1" dirty="0">
                <a:solidFill>
                  <a:srgbClr val="92D050"/>
                </a:solidFill>
                <a:latin typeface="Consolas" panose="020B0609020204030204" pitchFamily="49" charset="0"/>
                <a:cs typeface="Consolas" panose="020B0609020204030204" pitchFamily="49" charset="0"/>
              </a:rPr>
              <a:t>%&lt;</a:t>
            </a:r>
            <a:r>
              <a:rPr lang="en-US" altLang="en-US" sz="1800" b="1" i="1" dirty="0">
                <a:solidFill>
                  <a:srgbClr val="92D050"/>
                </a:solidFill>
                <a:latin typeface="Consolas" panose="020B0609020204030204" pitchFamily="49" charset="0"/>
                <a:cs typeface="Consolas" panose="020B0609020204030204" pitchFamily="49" charset="0"/>
              </a:rPr>
              <a:t>source of the info to display</a:t>
            </a:r>
            <a:r>
              <a:rPr lang="en-US" altLang="en-US" sz="1800" dirty="0">
                <a:solidFill>
                  <a:srgbClr val="92D050"/>
                </a:solidFill>
                <a:latin typeface="Consolas" panose="020B0609020204030204" pitchFamily="49" charset="0"/>
                <a:cs typeface="Consolas" panose="020B0609020204030204" pitchFamily="49" charset="0"/>
              </a:rPr>
              <a:t>&gt;</a:t>
            </a:r>
            <a:r>
              <a:rPr lang="en-US" altLang="en-US" sz="1800" dirty="0">
                <a:latin typeface="Consolas" panose="020B0609020204030204" pitchFamily="49" charset="0"/>
                <a:cs typeface="Consolas" panose="020B0609020204030204" pitchFamily="49" charset="0"/>
              </a:rPr>
              <a:t>)</a:t>
            </a:r>
          </a:p>
          <a:p>
            <a:pPr lvl="1" eaLnBrk="1" hangingPunct="1">
              <a:tabLst>
                <a:tab pos="1254125" algn="l"/>
              </a:tabLst>
            </a:pPr>
            <a:endParaRPr lang="en-US" altLang="en-US" sz="1800" dirty="0"/>
          </a:p>
          <a:p>
            <a:pPr eaLnBrk="1" hangingPunct="1">
              <a:tabLst>
                <a:tab pos="1254125" algn="l"/>
              </a:tabLst>
            </a:pPr>
            <a:r>
              <a:rPr lang="en-US" altLang="en-US" b="1" dirty="0"/>
              <a:t>Example (starting with simple cases)</a:t>
            </a:r>
            <a:r>
              <a:rPr lang="en-US" altLang="en-US" dirty="0"/>
              <a:t>:</a:t>
            </a:r>
          </a:p>
          <a:p>
            <a:pPr lvl="1" eaLnBrk="1" hangingPunct="1">
              <a:tabLst>
                <a:tab pos="1254125" algn="l"/>
              </a:tabLst>
            </a:pPr>
            <a:r>
              <a:rPr lang="en-US" altLang="en-US" b="1" dirty="0"/>
              <a:t>Name of the full example:</a:t>
            </a:r>
            <a:r>
              <a:rPr lang="en-US" altLang="en-US" sz="1800" b="1" dirty="0"/>
              <a:t> </a:t>
            </a:r>
            <a:r>
              <a:rPr lang="en-US" altLang="en-US" sz="1800" dirty="0" smtClean="0">
                <a:latin typeface="Consolas" panose="020B0609020204030204" pitchFamily="49" charset="0"/>
              </a:rPr>
              <a:t>13</a:t>
            </a:r>
            <a:r>
              <a:rPr lang="en-US" altLang="en-US" sz="1800" dirty="0" smtClean="0">
                <a:latin typeface="Consolas" panose="020B0609020204030204" pitchFamily="49" charset="0"/>
                <a:cs typeface="Consolas" panose="020B0609020204030204" pitchFamily="49" charset="0"/>
              </a:rPr>
              <a:t>formatting.py</a:t>
            </a:r>
            <a:endParaRPr lang="en-US" altLang="en-US" sz="1800" dirty="0">
              <a:latin typeface="Consolas" panose="020B0609020204030204" pitchFamily="49" charset="0"/>
              <a:cs typeface="Consolas" panose="020B0609020204030204" pitchFamily="49" charset="0"/>
            </a:endParaRPr>
          </a:p>
          <a:p>
            <a:pPr lvl="1" eaLnBrk="1" hangingPunct="1">
              <a:tabLst>
                <a:tab pos="1254125" algn="l"/>
              </a:tabLst>
            </a:pPr>
            <a:endParaRPr lang="en-US" altLang="en-US" sz="1800" dirty="0"/>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num</a:t>
            </a:r>
            <a:r>
              <a:rPr lang="en-US" altLang="en-US" sz="1800" dirty="0">
                <a:latin typeface="Consolas" panose="020B0609020204030204" pitchFamily="49" charset="0"/>
                <a:cs typeface="Consolas" panose="020B0609020204030204" pitchFamily="49" charset="0"/>
              </a:rPr>
              <a:t> = 123</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st</a:t>
            </a:r>
            <a:r>
              <a:rPr lang="en-US" altLang="en-US" sz="1800" dirty="0">
                <a:latin typeface="Consolas" panose="020B0609020204030204" pitchFamily="49" charset="0"/>
                <a:cs typeface="Consolas" panose="020B0609020204030204" pitchFamily="49" charset="0"/>
              </a:rPr>
              <a:t> = "</a:t>
            </a:r>
            <a:r>
              <a:rPr lang="en-US" altLang="en-US" sz="1800" dirty="0" err="1">
                <a:latin typeface="Consolas" panose="020B0609020204030204" pitchFamily="49" charset="0"/>
                <a:cs typeface="Consolas" panose="020B0609020204030204" pitchFamily="49" charset="0"/>
              </a:rPr>
              <a:t>cpsc</a:t>
            </a:r>
            <a:r>
              <a:rPr lang="en-US" altLang="en-US" sz="1800" dirty="0">
                <a:latin typeface="Consolas" panose="020B0609020204030204" pitchFamily="49" charset="0"/>
                <a:cs typeface="Consolas" panose="020B0609020204030204" pitchFamily="49" charset="0"/>
              </a:rPr>
              <a:t> 231"</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t>
            </a:r>
            <a:r>
              <a:rPr lang="en-US" altLang="en-US" sz="1800" dirty="0" err="1">
                <a:latin typeface="Consolas" panose="020B0609020204030204" pitchFamily="49" charset="0"/>
                <a:cs typeface="Consolas" panose="020B0609020204030204" pitchFamily="49" charset="0"/>
              </a:rPr>
              <a:t>num</a:t>
            </a:r>
            <a:r>
              <a:rPr lang="en-US" altLang="en-US" sz="1800" dirty="0">
                <a:latin typeface="Consolas" panose="020B0609020204030204" pitchFamily="49" charset="0"/>
                <a:cs typeface="Consolas" panose="020B0609020204030204" pitchFamily="49" charset="0"/>
              </a:rPr>
              <a:t>=</a:t>
            </a:r>
            <a:r>
              <a:rPr lang="en-US" altLang="en-US" sz="1800" b="1" dirty="0">
                <a:solidFill>
                  <a:srgbClr val="FF0000"/>
                </a:solidFill>
                <a:latin typeface="Consolas" panose="020B0609020204030204" pitchFamily="49" charset="0"/>
                <a:cs typeface="Consolas" panose="020B0609020204030204" pitchFamily="49" charset="0"/>
              </a:rPr>
              <a:t>%d</a:t>
            </a:r>
            <a:r>
              <a:rPr lang="en-US" altLang="en-US" sz="1800" dirty="0">
                <a:latin typeface="Consolas" panose="020B0609020204030204" pitchFamily="49" charset="0"/>
                <a:cs typeface="Consolas" panose="020B0609020204030204" pitchFamily="49" charset="0"/>
              </a:rPr>
              <a:t>"       </a:t>
            </a:r>
            <a:r>
              <a:rPr lang="en-US" altLang="en-US" sz="1800" b="1" dirty="0">
                <a:solidFill>
                  <a:srgbClr val="92D050"/>
                </a:solidFill>
                <a:latin typeface="Consolas" panose="020B0609020204030204" pitchFamily="49" charset="0"/>
                <a:cs typeface="Consolas" panose="020B0609020204030204" pitchFamily="49" charset="0"/>
              </a:rPr>
              <a:t>%</a:t>
            </a:r>
            <a:r>
              <a:rPr lang="en-US" altLang="en-US" sz="1800" b="1" dirty="0" err="1">
                <a:solidFill>
                  <a:srgbClr val="92D050"/>
                </a:solidFill>
                <a:latin typeface="Consolas" panose="020B0609020204030204" pitchFamily="49" charset="0"/>
                <a:cs typeface="Consolas" panose="020B0609020204030204" pitchFamily="49" charset="0"/>
              </a:rPr>
              <a:t>num</a:t>
            </a:r>
            <a:r>
              <a:rPr lang="en-US" altLang="en-US" sz="1800" dirty="0">
                <a:latin typeface="Consolas" panose="020B0609020204030204" pitchFamily="49" charset="0"/>
                <a:cs typeface="Consolas" panose="020B0609020204030204" pitchFamily="49" charset="0"/>
              </a:rPr>
              <a:t>)</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print("course: </a:t>
            </a:r>
            <a:r>
              <a:rPr lang="en-US" altLang="en-US" sz="1800" b="1" dirty="0">
                <a:solidFill>
                  <a:srgbClr val="FF0000"/>
                </a:solidFill>
                <a:latin typeface="Consolas" panose="020B0609020204030204" pitchFamily="49" charset="0"/>
                <a:cs typeface="Consolas" panose="020B0609020204030204" pitchFamily="49" charset="0"/>
              </a:rPr>
              <a:t>%s</a:t>
            </a:r>
            <a:r>
              <a:rPr lang="en-US" altLang="en-US" sz="1800" dirty="0">
                <a:latin typeface="Consolas" panose="020B0609020204030204" pitchFamily="49" charset="0"/>
                <a:cs typeface="Consolas" panose="020B0609020204030204" pitchFamily="49" charset="0"/>
              </a:rPr>
              <a:t>"   </a:t>
            </a:r>
            <a:r>
              <a:rPr lang="en-US" altLang="en-US" sz="1800" b="1" dirty="0">
                <a:solidFill>
                  <a:srgbClr val="92D050"/>
                </a:solidFill>
                <a:latin typeface="Consolas" panose="020B0609020204030204" pitchFamily="49" charset="0"/>
                <a:cs typeface="Consolas" panose="020B0609020204030204" pitchFamily="49" charset="0"/>
              </a:rPr>
              <a:t>%</a:t>
            </a:r>
            <a:r>
              <a:rPr lang="en-US" altLang="en-US" sz="1800" b="1" dirty="0" err="1">
                <a:solidFill>
                  <a:srgbClr val="92D050"/>
                </a:solidFill>
                <a:latin typeface="Consolas" panose="020B0609020204030204" pitchFamily="49" charset="0"/>
                <a:cs typeface="Consolas" panose="020B0609020204030204" pitchFamily="49" charset="0"/>
              </a:rPr>
              <a:t>st</a:t>
            </a:r>
            <a:r>
              <a:rPr lang="en-US" altLang="en-US" sz="1800" dirty="0">
                <a:latin typeface="Consolas" panose="020B0609020204030204" pitchFamily="49" charset="0"/>
                <a:cs typeface="Consolas" panose="020B0609020204030204" pitchFamily="49" charset="0"/>
              </a:rPr>
              <a:t>)</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num</a:t>
            </a:r>
            <a:r>
              <a:rPr lang="en-US" altLang="en-US" sz="1800" dirty="0">
                <a:latin typeface="Consolas" panose="020B0609020204030204" pitchFamily="49" charset="0"/>
                <a:cs typeface="Consolas" panose="020B0609020204030204" pitchFamily="49" charset="0"/>
              </a:rPr>
              <a:t> = 12.5</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t>
            </a:r>
            <a:r>
              <a:rPr lang="en-US" altLang="en-US" sz="1800" b="1" dirty="0">
                <a:latin typeface="Consolas" panose="020B0609020204030204" pitchFamily="49" charset="0"/>
                <a:cs typeface="Consolas" panose="020B0609020204030204" pitchFamily="49" charset="0"/>
              </a:rPr>
              <a:t>("</a:t>
            </a:r>
            <a:r>
              <a:rPr lang="en-US" altLang="en-US" sz="1800" b="1" dirty="0">
                <a:solidFill>
                  <a:srgbClr val="FF0000"/>
                </a:solidFill>
                <a:latin typeface="Consolas" panose="020B0609020204030204" pitchFamily="49" charset="0"/>
                <a:cs typeface="Consolas" panose="020B0609020204030204" pitchFamily="49" charset="0"/>
              </a:rPr>
              <a:t>%f</a:t>
            </a:r>
            <a:r>
              <a:rPr lang="en-US" altLang="en-US" sz="1800" dirty="0">
                <a:latin typeface="Consolas" panose="020B0609020204030204" pitchFamily="49" charset="0"/>
                <a:cs typeface="Consolas" panose="020B0609020204030204" pitchFamily="49" charset="0"/>
              </a:rPr>
              <a:t> </a:t>
            </a:r>
            <a:r>
              <a:rPr lang="en-US" altLang="en-US" sz="1800" b="1" dirty="0">
                <a:solidFill>
                  <a:srgbClr val="FF0000"/>
                </a:solidFill>
                <a:latin typeface="Consolas" panose="020B0609020204030204" pitchFamily="49" charset="0"/>
                <a:cs typeface="Consolas" panose="020B0609020204030204" pitchFamily="49" charset="0"/>
              </a:rPr>
              <a:t>%d</a:t>
            </a:r>
            <a:r>
              <a:rPr lang="en-US" altLang="en-US" sz="1800" dirty="0">
                <a:latin typeface="Consolas" panose="020B0609020204030204" pitchFamily="49" charset="0"/>
                <a:cs typeface="Consolas" panose="020B0609020204030204" pitchFamily="49" charset="0"/>
              </a:rPr>
              <a:t>" </a:t>
            </a:r>
            <a:r>
              <a:rPr lang="en-US" altLang="en-US" sz="1800" b="1" dirty="0">
                <a:solidFill>
                  <a:srgbClr val="92D050"/>
                </a:solidFill>
                <a:latin typeface="Consolas" panose="020B0609020204030204" pitchFamily="49" charset="0"/>
                <a:cs typeface="Consolas" panose="020B0609020204030204" pitchFamily="49" charset="0"/>
              </a:rPr>
              <a:t>%(</a:t>
            </a:r>
            <a:r>
              <a:rPr lang="en-US" altLang="en-US" sz="1800" b="1" dirty="0" err="1">
                <a:solidFill>
                  <a:srgbClr val="92D050"/>
                </a:solidFill>
                <a:latin typeface="Consolas" panose="020B0609020204030204" pitchFamily="49" charset="0"/>
                <a:cs typeface="Consolas" panose="020B0609020204030204" pitchFamily="49" charset="0"/>
              </a:rPr>
              <a:t>num,num</a:t>
            </a:r>
            <a:r>
              <a:rPr lang="en-US" altLang="en-US" sz="1800" b="1" dirty="0">
                <a:solidFill>
                  <a:srgbClr val="92D050"/>
                </a:solidFill>
                <a:latin typeface="Consolas" panose="020B0609020204030204" pitchFamily="49" charset="0"/>
                <a:cs typeface="Consolas" panose="020B0609020204030204" pitchFamily="49" charset="0"/>
              </a:rPr>
              <a:t>)</a:t>
            </a:r>
            <a:r>
              <a:rPr lang="en-US" altLang="en-US" sz="1800" dirty="0">
                <a:latin typeface="Consolas" panose="020B0609020204030204" pitchFamily="49" charset="0"/>
                <a:cs typeface="Consolas" panose="020B0609020204030204" pitchFamily="49" charset="0"/>
              </a:rPr>
              <a:t>)</a:t>
            </a:r>
          </a:p>
          <a:p>
            <a:pPr>
              <a:tabLst>
                <a:tab pos="1254125" algn="l"/>
              </a:tabLst>
            </a:pPr>
            <a:endParaRPr lang="en-US" altLang="en-US" dirty="0"/>
          </a:p>
        </p:txBody>
      </p:sp>
      <p:grpSp>
        <p:nvGrpSpPr>
          <p:cNvPr id="16" name="Group 15"/>
          <p:cNvGrpSpPr>
            <a:grpSpLocks/>
          </p:cNvGrpSpPr>
          <p:nvPr/>
        </p:nvGrpSpPr>
        <p:grpSpPr bwMode="auto">
          <a:xfrm>
            <a:off x="5334000" y="1905000"/>
            <a:ext cx="3784600" cy="2010889"/>
            <a:chOff x="5334000" y="1905027"/>
            <a:chExt cx="3784600" cy="2010182"/>
          </a:xfrm>
        </p:grpSpPr>
        <p:cxnSp>
          <p:nvCxnSpPr>
            <p:cNvPr id="5" name="Straight Arrow Connector 4"/>
            <p:cNvCxnSpPr>
              <a:stCxn id="44040" idx="1"/>
            </p:cNvCxnSpPr>
            <p:nvPr/>
          </p:nvCxnSpPr>
          <p:spPr bwMode="auto">
            <a:xfrm flipH="1" flipV="1">
              <a:off x="5334000" y="1905027"/>
              <a:ext cx="1879600" cy="127177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040" name="TextBox 7"/>
            <p:cNvSpPr txBox="1">
              <a:spLocks noChangeArrowheads="1"/>
            </p:cNvSpPr>
            <p:nvPr/>
          </p:nvSpPr>
          <p:spPr bwMode="auto">
            <a:xfrm>
              <a:off x="7213600" y="2438400"/>
              <a:ext cx="1905000" cy="1476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solidFill>
                    <a:srgbClr val="FF0000"/>
                  </a:solidFill>
                </a:rPr>
                <a:t>Doesn’t literally display this: It’s a placeholder  (for information to be displayed)</a:t>
              </a:r>
            </a:p>
          </p:txBody>
        </p:sp>
      </p:gr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l="3198"/>
          <a:stretch>
            <a:fillRect/>
          </a:stretch>
        </p:blipFill>
        <p:spPr bwMode="auto">
          <a:xfrm>
            <a:off x="4572000" y="4340645"/>
            <a:ext cx="3240088"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flipV="1">
            <a:off x="1905000" y="1828800"/>
            <a:ext cx="5907088"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60350"/>
            <a:ext cx="8229600" cy="730250"/>
          </a:xfrm>
        </p:spPr>
        <p:txBody>
          <a:bodyPr>
            <a:normAutofit fontScale="90000"/>
          </a:bodyPr>
          <a:lstStyle/>
          <a:p>
            <a:pPr eaLnBrk="1" hangingPunct="1">
              <a:defRPr/>
            </a:pPr>
            <a:r>
              <a:rPr lang="en-US" altLang="en-US" dirty="0"/>
              <a:t>Types Of Information That Can Be Formatted Via Format Specifiers (Placeholders)</a:t>
            </a:r>
          </a:p>
        </p:txBody>
      </p:sp>
      <p:graphicFrame>
        <p:nvGraphicFramePr>
          <p:cNvPr id="48149" name="Group 21"/>
          <p:cNvGraphicFramePr>
            <a:graphicFrameLocks noGrp="1"/>
          </p:cNvGraphicFramePr>
          <p:nvPr>
            <p:ph idx="1"/>
            <p:extLst>
              <p:ext uri="{D42A27DB-BD31-4B8C-83A1-F6EECF244321}">
                <p14:modId xmlns:p14="http://schemas.microsoft.com/office/powerpoint/2010/main" val="2494032490"/>
              </p:ext>
            </p:extLst>
          </p:nvPr>
        </p:nvGraphicFramePr>
        <p:xfrm>
          <a:off x="838200" y="1676400"/>
          <a:ext cx="7467600" cy="3428999"/>
        </p:xfrm>
        <a:graphic>
          <a:graphicData uri="http://schemas.openxmlformats.org/drawingml/2006/table">
            <a:tbl>
              <a:tblPr/>
              <a:tblGrid>
                <a:gridCol w="2673062">
                  <a:extLst>
                    <a:ext uri="{9D8B030D-6E8A-4147-A177-3AD203B41FA5}">
                      <a16:colId xmlns="" xmlns:a16="http://schemas.microsoft.com/office/drawing/2014/main" val="20000"/>
                    </a:ext>
                  </a:extLst>
                </a:gridCol>
                <a:gridCol w="4794538">
                  <a:extLst>
                    <a:ext uri="{9D8B030D-6E8A-4147-A177-3AD203B41FA5}">
                      <a16:colId xmlns="" xmlns:a16="http://schemas.microsoft.com/office/drawing/2014/main" val="20001"/>
                    </a:ext>
                  </a:extLst>
                </a:gridCol>
              </a:tblGrid>
              <a:tr h="85248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1" i="0" u="none" strike="noStrike" cap="none" normalizeH="0" baseline="0" dirty="0">
                          <a:ln>
                            <a:noFill/>
                          </a:ln>
                          <a:solidFill>
                            <a:schemeClr val="tx1"/>
                          </a:solidFill>
                          <a:effectLst/>
                          <a:latin typeface="+mn-lt"/>
                          <a:cs typeface="Arial" charset="0"/>
                        </a:rPr>
                        <a:t>Specifier</a:t>
                      </a:r>
                    </a:p>
                  </a:txBody>
                  <a:tcPr marL="124743" marR="124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1" i="0" u="none" strike="noStrike" cap="none" normalizeH="0" baseline="0" dirty="0">
                          <a:ln>
                            <a:noFill/>
                          </a:ln>
                          <a:solidFill>
                            <a:schemeClr val="tx1"/>
                          </a:solidFill>
                          <a:effectLst/>
                          <a:latin typeface="+mn-lt"/>
                          <a:cs typeface="Arial" charset="0"/>
                        </a:rPr>
                        <a:t>Type of Information to display</a:t>
                      </a:r>
                    </a:p>
                  </a:txBody>
                  <a:tcPr marL="124743" marR="124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 xmlns:a16="http://schemas.microsoft.com/office/drawing/2014/main" val="10000"/>
                  </a:ext>
                </a:extLst>
              </a:tr>
              <a:tr h="858838">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0" i="0" u="none" strike="noStrike" cap="none" normalizeH="0" baseline="0" dirty="0">
                          <a:ln>
                            <a:noFill/>
                          </a:ln>
                          <a:solidFill>
                            <a:schemeClr val="tx1"/>
                          </a:solidFill>
                          <a:effectLst/>
                          <a:latin typeface="+mn-lt"/>
                          <a:cs typeface="Arial" charset="0"/>
                        </a:rPr>
                        <a:t>%s</a:t>
                      </a:r>
                    </a:p>
                  </a:txBody>
                  <a:tcPr marL="124743" marR="124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0" i="0" u="none" strike="noStrike" cap="none" normalizeH="0" baseline="0" dirty="0">
                          <a:ln>
                            <a:noFill/>
                          </a:ln>
                          <a:solidFill>
                            <a:schemeClr val="tx1"/>
                          </a:solidFill>
                          <a:effectLst/>
                          <a:latin typeface="+mn-lt"/>
                          <a:cs typeface="Arial" charset="0"/>
                        </a:rPr>
                        <a:t>String</a:t>
                      </a:r>
                    </a:p>
                  </a:txBody>
                  <a:tcPr marL="124743" marR="124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858838">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0" i="0" u="none" strike="noStrike" cap="none" normalizeH="0" baseline="0" dirty="0">
                          <a:ln>
                            <a:noFill/>
                          </a:ln>
                          <a:solidFill>
                            <a:schemeClr val="tx1"/>
                          </a:solidFill>
                          <a:effectLst/>
                          <a:latin typeface="+mn-lt"/>
                          <a:cs typeface="Arial" charset="0"/>
                        </a:rPr>
                        <a:t>%d</a:t>
                      </a:r>
                    </a:p>
                  </a:txBody>
                  <a:tcPr marL="124743" marR="124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0" i="0" u="none" strike="noStrike" cap="none" normalizeH="0" baseline="0" dirty="0">
                          <a:ln>
                            <a:noFill/>
                          </a:ln>
                          <a:solidFill>
                            <a:schemeClr val="tx1"/>
                          </a:solidFill>
                          <a:effectLst/>
                          <a:latin typeface="+mn-lt"/>
                          <a:cs typeface="Arial" charset="0"/>
                        </a:rPr>
                        <a:t>Integer</a:t>
                      </a:r>
                    </a:p>
                  </a:txBody>
                  <a:tcPr marL="124743" marR="124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858838">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0" i="0" u="none" strike="noStrike" cap="none" normalizeH="0" baseline="0" dirty="0">
                          <a:ln>
                            <a:noFill/>
                          </a:ln>
                          <a:solidFill>
                            <a:schemeClr val="tx1"/>
                          </a:solidFill>
                          <a:effectLst/>
                          <a:latin typeface="+mn-lt"/>
                          <a:cs typeface="Arial" charset="0"/>
                        </a:rPr>
                        <a:t>%f</a:t>
                      </a:r>
                    </a:p>
                  </a:txBody>
                  <a:tcPr marL="124743" marR="124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400" b="0" i="0" u="none" strike="noStrike" cap="none" normalizeH="0" baseline="0" dirty="0">
                          <a:ln>
                            <a:noFill/>
                          </a:ln>
                          <a:solidFill>
                            <a:schemeClr val="tx1"/>
                          </a:solidFill>
                          <a:effectLst/>
                          <a:latin typeface="+mn-lt"/>
                          <a:cs typeface="Arial" charset="0"/>
                        </a:rPr>
                        <a:t>Floating point</a:t>
                      </a:r>
                    </a:p>
                  </a:txBody>
                  <a:tcPr marL="124743" marR="124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 Specifiers: Precision &amp; Field Width</a:t>
            </a:r>
            <a:endParaRPr lang="en-CA" dirty="0"/>
          </a:p>
        </p:txBody>
      </p:sp>
      <p:sp>
        <p:nvSpPr>
          <p:cNvPr id="3" name="Content Placeholder 2"/>
          <p:cNvSpPr>
            <a:spLocks noGrp="1"/>
          </p:cNvSpPr>
          <p:nvPr>
            <p:ph idx="1"/>
          </p:nvPr>
        </p:nvSpPr>
        <p:spPr/>
        <p:txBody>
          <a:bodyPr/>
          <a:lstStyle/>
          <a:p>
            <a:r>
              <a:rPr lang="en-US" b="1" dirty="0"/>
              <a:t>Precision</a:t>
            </a:r>
            <a:r>
              <a:rPr lang="en-US" dirty="0"/>
              <a:t>: </a:t>
            </a:r>
          </a:p>
          <a:p>
            <a:pPr lvl="1"/>
            <a:r>
              <a:rPr lang="en-US" dirty="0"/>
              <a:t>The number of digits to the right of the decimal point.</a:t>
            </a:r>
          </a:p>
          <a:p>
            <a:pPr lvl="2"/>
            <a:r>
              <a:rPr lang="en-US" dirty="0"/>
              <a:t>E.g. 3.14 has 2 places of precision </a:t>
            </a:r>
          </a:p>
          <a:p>
            <a:pPr lvl="1"/>
            <a:r>
              <a:rPr lang="en-US" dirty="0"/>
              <a:t>Alternate ways of specifying this term as: number of places of precision, number of fractional digits</a:t>
            </a:r>
          </a:p>
          <a:p>
            <a:r>
              <a:rPr lang="en-US" b="1" dirty="0"/>
              <a:t>Field width</a:t>
            </a:r>
            <a:r>
              <a:rPr lang="en-US" dirty="0"/>
              <a:t>: </a:t>
            </a:r>
          </a:p>
          <a:p>
            <a:pPr lvl="1"/>
            <a:r>
              <a:rPr lang="en-US" dirty="0"/>
              <a:t>Think of it as “the width of a column” (the column created for each format specifier/placeholder).</a:t>
            </a:r>
          </a:p>
          <a:p>
            <a:pPr lvl="2"/>
            <a:r>
              <a:rPr lang="en-US" dirty="0"/>
              <a:t>E.g. 1: Four column width %4s</a:t>
            </a:r>
          </a:p>
          <a:p>
            <a:pPr lvl="2"/>
            <a:r>
              <a:rPr lang="en-US" dirty="0"/>
              <a:t>E.g. 2: Ten column width %10d</a:t>
            </a:r>
          </a:p>
          <a:p>
            <a:pPr lvl="1"/>
            <a:r>
              <a:rPr lang="en-US" dirty="0"/>
              <a:t>When the column is too narrow to display the data then the column width is automatically expanded.</a:t>
            </a:r>
          </a:p>
          <a:p>
            <a:pPr lvl="1"/>
            <a:r>
              <a:rPr lang="en-US" dirty="0"/>
              <a:t>When the column is wider than the width of the data then extra spaces will be added before or after the data.</a:t>
            </a:r>
          </a:p>
          <a:p>
            <a:pPr lvl="2"/>
            <a:r>
              <a:rPr lang="en-US" dirty="0"/>
              <a:t>Space before the first “</a:t>
            </a:r>
            <a:r>
              <a:rPr lang="en-US" dirty="0">
                <a:latin typeface="Consolas" panose="020B0609020204030204" pitchFamily="49" charset="0"/>
              </a:rPr>
              <a:t>ab</a:t>
            </a:r>
            <a:r>
              <a:rPr lang="en-US" dirty="0"/>
              <a:t>” and a space after the second “</a:t>
            </a:r>
            <a:r>
              <a:rPr lang="en-US" dirty="0">
                <a:latin typeface="Consolas" panose="020B0609020204030204" pitchFamily="49" charset="0"/>
              </a:rPr>
              <a:t>ab</a:t>
            </a:r>
            <a:r>
              <a:rPr lang="en-US" dirty="0"/>
              <a:t>” </a:t>
            </a:r>
          </a:p>
          <a:p>
            <a:pPr lvl="2"/>
            <a:r>
              <a:rPr lang="en-US" dirty="0"/>
              <a:t>Space after the first “</a:t>
            </a:r>
            <a:r>
              <a:rPr lang="en-US" dirty="0">
                <a:latin typeface="Consolas" panose="020B0609020204030204" pitchFamily="49" charset="0"/>
              </a:rPr>
              <a:t>ab</a:t>
            </a:r>
            <a:r>
              <a:rPr lang="en-US" dirty="0"/>
              <a:t>” and a space before the second “</a:t>
            </a:r>
            <a:r>
              <a:rPr lang="en-US" dirty="0">
                <a:latin typeface="Consolas" panose="020B0609020204030204" pitchFamily="49" charset="0"/>
              </a:rPr>
              <a:t>ab</a:t>
            </a:r>
            <a:r>
              <a:rPr lang="en-US" dirty="0"/>
              <a:t>” </a:t>
            </a:r>
          </a:p>
          <a:p>
            <a:pPr lvl="2"/>
            <a:endParaRPr lang="en-US" dirty="0"/>
          </a:p>
          <a:p>
            <a:pPr lvl="1"/>
            <a:endParaRPr lang="en-US" dirty="0"/>
          </a:p>
          <a:p>
            <a:pPr lvl="1"/>
            <a:endParaRPr lang="en-CA" dirty="0"/>
          </a:p>
        </p:txBody>
      </p:sp>
      <p:pic>
        <p:nvPicPr>
          <p:cNvPr id="4" name="Picture 3"/>
          <p:cNvPicPr>
            <a:picLocks noChangeAspect="1"/>
          </p:cNvPicPr>
          <p:nvPr/>
        </p:nvPicPr>
        <p:blipFill rotWithShape="1">
          <a:blip r:embed="rId2"/>
          <a:srcRect t="67857" b="17857"/>
          <a:stretch/>
        </p:blipFill>
        <p:spPr>
          <a:xfrm>
            <a:off x="7239000" y="6096000"/>
            <a:ext cx="723244" cy="206641"/>
          </a:xfrm>
          <a:prstGeom prst="rect">
            <a:avLst/>
          </a:prstGeom>
        </p:spPr>
      </p:pic>
      <p:pic>
        <p:nvPicPr>
          <p:cNvPr id="5" name="Picture 4"/>
          <p:cNvPicPr>
            <a:picLocks noChangeAspect="1"/>
          </p:cNvPicPr>
          <p:nvPr/>
        </p:nvPicPr>
        <p:blipFill rotWithShape="1">
          <a:blip r:embed="rId2"/>
          <a:srcRect t="78573" b="-1"/>
          <a:stretch/>
        </p:blipFill>
        <p:spPr>
          <a:xfrm>
            <a:off x="7239000" y="6387392"/>
            <a:ext cx="609600" cy="261256"/>
          </a:xfrm>
          <a:prstGeom prst="rect">
            <a:avLst/>
          </a:prstGeom>
        </p:spPr>
      </p:pic>
    </p:spTree>
    <p:extLst>
      <p:ext uri="{BB962C8B-B14F-4D97-AF65-F5344CB8AC3E}">
        <p14:creationId xmlns:p14="http://schemas.microsoft.com/office/powerpoint/2010/main" val="233040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lstStyle/>
          <a:p>
            <a:pPr eaLnBrk="1" hangingPunct="1">
              <a:tabLst>
                <a:tab pos="1254125" algn="l"/>
              </a:tabLst>
            </a:pPr>
            <a:r>
              <a:rPr lang="en-US" altLang="en-US" b="1" dirty="0"/>
              <a:t>Format</a:t>
            </a:r>
            <a:r>
              <a:rPr lang="en-US" altLang="en-US" dirty="0"/>
              <a:t>:</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a:t>
            </a:r>
            <a:r>
              <a:rPr lang="en-US" altLang="en-US" sz="1800" b="1" dirty="0">
                <a:solidFill>
                  <a:srgbClr val="EB0000"/>
                </a:solidFill>
                <a:latin typeface="Consolas" panose="020B0609020204030204" pitchFamily="49" charset="0"/>
                <a:cs typeface="Consolas" panose="020B0609020204030204" pitchFamily="49" charset="0"/>
              </a:rPr>
              <a:t>&lt;</a:t>
            </a:r>
            <a:r>
              <a:rPr lang="en-US" altLang="en-US" sz="1800" b="1" i="1" dirty="0">
                <a:solidFill>
                  <a:srgbClr val="EB0000"/>
                </a:solidFill>
                <a:latin typeface="Consolas" panose="020B0609020204030204" pitchFamily="49" charset="0"/>
                <a:cs typeface="Consolas" panose="020B0609020204030204" pitchFamily="49" charset="0"/>
              </a:rPr>
              <a:t>field width</a:t>
            </a:r>
            <a:r>
              <a:rPr lang="en-US" altLang="en-US" sz="1800" b="1" dirty="0">
                <a:solidFill>
                  <a:srgbClr val="EB0000"/>
                </a:solidFill>
                <a:latin typeface="Consolas" panose="020B0609020204030204" pitchFamily="49" charset="0"/>
                <a:cs typeface="Consolas" panose="020B0609020204030204" pitchFamily="49" charset="0"/>
              </a:rPr>
              <a:t>&gt;</a:t>
            </a:r>
            <a:r>
              <a:rPr lang="en-US" altLang="en-US" sz="1800" baseline="30000" dirty="0">
                <a:latin typeface="Consolas" panose="020B0609020204030204" pitchFamily="49" charset="0"/>
                <a:cs typeface="Consolas" panose="020B0609020204030204" pitchFamily="49" charset="0"/>
              </a:rPr>
              <a:t>1</a:t>
            </a:r>
            <a:r>
              <a:rPr lang="en-US" altLang="en-US" sz="1800" dirty="0">
                <a:latin typeface="Consolas" panose="020B0609020204030204" pitchFamily="49" charset="0"/>
                <a:cs typeface="Consolas" panose="020B0609020204030204" pitchFamily="49" charset="0"/>
              </a:rPr>
              <a:t>.</a:t>
            </a:r>
            <a:r>
              <a:rPr lang="en-US" altLang="en-US" sz="1800" b="1" dirty="0">
                <a:solidFill>
                  <a:srgbClr val="0000FF"/>
                </a:solidFill>
                <a:latin typeface="Consolas" panose="020B0609020204030204" pitchFamily="49" charset="0"/>
                <a:cs typeface="Consolas" panose="020B0609020204030204" pitchFamily="49" charset="0"/>
              </a:rPr>
              <a:t>&lt;</a:t>
            </a:r>
            <a:r>
              <a:rPr lang="en-US" altLang="en-US" sz="1800" b="1" i="1" dirty="0">
                <a:solidFill>
                  <a:srgbClr val="0000FF"/>
                </a:solidFill>
                <a:latin typeface="Consolas" panose="020B0609020204030204" pitchFamily="49" charset="0"/>
                <a:cs typeface="Consolas" panose="020B0609020204030204" pitchFamily="49" charset="0"/>
              </a:rPr>
              <a:t>precision</a:t>
            </a:r>
            <a:r>
              <a:rPr lang="en-US" altLang="en-US" sz="1800" b="1" dirty="0">
                <a:solidFill>
                  <a:srgbClr val="0000FF"/>
                </a:solidFill>
                <a:latin typeface="Consolas" panose="020B0609020204030204" pitchFamily="49" charset="0"/>
                <a:cs typeface="Consolas" panose="020B0609020204030204" pitchFamily="49" charset="0"/>
              </a:rPr>
              <a:t>&gt;</a:t>
            </a:r>
            <a:r>
              <a:rPr lang="en-US" altLang="en-US" sz="1800" baseline="30000" dirty="0">
                <a:latin typeface="Consolas" panose="020B0609020204030204" pitchFamily="49" charset="0"/>
                <a:cs typeface="Consolas" panose="020B0609020204030204" pitchFamily="49" charset="0"/>
              </a:rPr>
              <a:t>2</a:t>
            </a:r>
            <a:r>
              <a:rPr lang="en-US" altLang="en-US" sz="1800" dirty="0">
                <a:latin typeface="Consolas" panose="020B0609020204030204" pitchFamily="49" charset="0"/>
                <a:cs typeface="Consolas" panose="020B0609020204030204" pitchFamily="49" charset="0"/>
              </a:rPr>
              <a:t>&lt;</a:t>
            </a:r>
            <a:r>
              <a:rPr lang="en-US" altLang="en-US" sz="1800" i="1" dirty="0">
                <a:latin typeface="Consolas" panose="020B0609020204030204" pitchFamily="49" charset="0"/>
                <a:cs typeface="Consolas" panose="020B0609020204030204" pitchFamily="49" charset="0"/>
              </a:rPr>
              <a:t>type of information</a:t>
            </a:r>
            <a:r>
              <a:rPr lang="en-US" altLang="en-US" sz="1800" dirty="0">
                <a:latin typeface="Consolas" panose="020B0609020204030204" pitchFamily="49" charset="0"/>
                <a:cs typeface="Consolas" panose="020B0609020204030204" pitchFamily="49" charset="0"/>
              </a:rPr>
              <a:t>&gt; </a:t>
            </a:r>
            <a:endParaRPr lang="en-US" altLang="en-US" sz="1800" baseline="30000" dirty="0">
              <a:latin typeface="Consolas" panose="020B0609020204030204" pitchFamily="49" charset="0"/>
              <a:cs typeface="Consolas" panose="020B0609020204030204" pitchFamily="49" charset="0"/>
            </a:endParaRPr>
          </a:p>
          <a:p>
            <a:pPr eaLnBrk="1" hangingPunct="1">
              <a:tabLst>
                <a:tab pos="1254125" algn="l"/>
              </a:tabLst>
            </a:pPr>
            <a:endParaRPr lang="en-US" altLang="en-US" sz="1800" dirty="0"/>
          </a:p>
          <a:p>
            <a:pPr eaLnBrk="1" hangingPunct="1">
              <a:tabLst>
                <a:tab pos="1254125" algn="l"/>
              </a:tabLst>
            </a:pPr>
            <a:r>
              <a:rPr lang="en-US" altLang="en-US" b="1" dirty="0"/>
              <a:t>Examples (format specifiers to format output)</a:t>
            </a:r>
            <a:r>
              <a:rPr lang="en-US" altLang="en-US" dirty="0"/>
              <a:t>:</a:t>
            </a:r>
          </a:p>
          <a:p>
            <a:pPr lvl="1" eaLnBrk="1" hangingPunct="1">
              <a:tabLst>
                <a:tab pos="1254125" algn="l"/>
              </a:tabLst>
            </a:pPr>
            <a:r>
              <a:rPr lang="en-US" altLang="en-US" b="1" dirty="0"/>
              <a:t>Name of the full example</a:t>
            </a:r>
            <a:r>
              <a:rPr lang="en-US" altLang="en-US" dirty="0"/>
              <a:t>: </a:t>
            </a:r>
            <a:r>
              <a:rPr lang="en-US" altLang="en-US" dirty="0" smtClean="0">
                <a:latin typeface="Consolas" panose="020B0609020204030204" pitchFamily="49" charset="0"/>
              </a:rPr>
              <a:t>14</a:t>
            </a:r>
            <a:r>
              <a:rPr lang="en-US" altLang="en-US" dirty="0" smtClean="0">
                <a:latin typeface="Consolas" panose="020B0609020204030204" pitchFamily="49" charset="0"/>
                <a:cs typeface="Consolas" panose="020B0609020204030204" pitchFamily="49" charset="0"/>
              </a:rPr>
              <a:t>formatting.p</a:t>
            </a:r>
            <a:endParaRPr lang="en-US" altLang="en-US" dirty="0">
              <a:latin typeface="Consolas" panose="020B0609020204030204" pitchFamily="49" charset="0"/>
              <a:cs typeface="Consolas" panose="020B0609020204030204" pitchFamily="49" charset="0"/>
            </a:endParaRP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num1 = 12.55</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num2 = 12</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str1 = "hi"</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print ("%s" %str1)</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print ("%</a:t>
            </a:r>
            <a:r>
              <a:rPr lang="pt-BR" altLang="en-US" sz="1600" dirty="0">
                <a:solidFill>
                  <a:srgbClr val="EB0000"/>
                </a:solidFill>
                <a:latin typeface="Consolas" panose="020B0609020204030204" pitchFamily="49" charset="0"/>
                <a:cs typeface="Consolas" panose="020B0609020204030204" pitchFamily="49" charset="0"/>
              </a:rPr>
              <a:t>3</a:t>
            </a:r>
            <a:r>
              <a:rPr lang="pt-BR" altLang="en-US" sz="1600" dirty="0">
                <a:latin typeface="Consolas" panose="020B0609020204030204" pitchFamily="49" charset="0"/>
                <a:cs typeface="Consolas" panose="020B0609020204030204" pitchFamily="49" charset="0"/>
              </a:rPr>
              <a:t>.</a:t>
            </a:r>
            <a:r>
              <a:rPr lang="pt-BR" altLang="en-US" sz="1600" dirty="0">
                <a:solidFill>
                  <a:srgbClr val="0000FF"/>
                </a:solidFill>
                <a:latin typeface="Consolas" panose="020B0609020204030204" pitchFamily="49" charset="0"/>
                <a:cs typeface="Consolas" panose="020B0609020204030204" pitchFamily="49" charset="0"/>
              </a:rPr>
              <a:t>1</a:t>
            </a:r>
            <a:r>
              <a:rPr lang="pt-BR" altLang="en-US" sz="1600" dirty="0">
                <a:latin typeface="Consolas" panose="020B0609020204030204" pitchFamily="49" charset="0"/>
                <a:cs typeface="Consolas" panose="020B0609020204030204" pitchFamily="49" charset="0"/>
              </a:rPr>
              <a:t>f" %num1)</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print ("%</a:t>
            </a:r>
            <a:r>
              <a:rPr lang="pt-BR" altLang="en-US" sz="1600" dirty="0">
                <a:solidFill>
                  <a:srgbClr val="EB0000"/>
                </a:solidFill>
                <a:latin typeface="Consolas" panose="020B0609020204030204" pitchFamily="49" charset="0"/>
                <a:cs typeface="Consolas" panose="020B0609020204030204" pitchFamily="49" charset="0"/>
              </a:rPr>
              <a:t>6</a:t>
            </a:r>
            <a:r>
              <a:rPr lang="pt-BR" altLang="en-US" sz="1600" dirty="0">
                <a:latin typeface="Consolas" panose="020B0609020204030204" pitchFamily="49" charset="0"/>
                <a:cs typeface="Consolas" panose="020B0609020204030204" pitchFamily="49" charset="0"/>
              </a:rPr>
              <a:t>.</a:t>
            </a:r>
            <a:r>
              <a:rPr lang="pt-BR" altLang="en-US" sz="1600" dirty="0">
                <a:solidFill>
                  <a:srgbClr val="0000FF"/>
                </a:solidFill>
                <a:latin typeface="Consolas" panose="020B0609020204030204" pitchFamily="49" charset="0"/>
                <a:cs typeface="Consolas" panose="020B0609020204030204" pitchFamily="49" charset="0"/>
              </a:rPr>
              <a:t>1</a:t>
            </a:r>
            <a:r>
              <a:rPr lang="pt-BR" altLang="en-US" sz="1600" dirty="0">
                <a:latin typeface="Consolas" panose="020B0609020204030204" pitchFamily="49" charset="0"/>
                <a:cs typeface="Consolas" panose="020B0609020204030204" pitchFamily="49" charset="0"/>
              </a:rPr>
              <a:t>f" %num1)</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print("%</a:t>
            </a:r>
            <a:r>
              <a:rPr lang="pt-BR" altLang="en-US" sz="1600" dirty="0">
                <a:solidFill>
                  <a:srgbClr val="EB0000"/>
                </a:solidFill>
                <a:latin typeface="Consolas" panose="020B0609020204030204" pitchFamily="49" charset="0"/>
                <a:cs typeface="Consolas" panose="020B0609020204030204" pitchFamily="49" charset="0"/>
              </a:rPr>
              <a:t>-5</a:t>
            </a:r>
            <a:r>
              <a:rPr lang="pt-BR" altLang="en-US" sz="1600" dirty="0">
                <a:latin typeface="Consolas" panose="020B0609020204030204" pitchFamily="49" charset="0"/>
                <a:cs typeface="Consolas" panose="020B0609020204030204" pitchFamily="49" charset="0"/>
              </a:rPr>
              <a:t>s" %num2)</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print ("%</a:t>
            </a:r>
            <a:r>
              <a:rPr lang="pt-BR" altLang="en-US" sz="1600" dirty="0">
                <a:solidFill>
                  <a:srgbClr val="EB0000"/>
                </a:solidFill>
                <a:latin typeface="Consolas" panose="020B0609020204030204" pitchFamily="49" charset="0"/>
                <a:cs typeface="Consolas" panose="020B0609020204030204" pitchFamily="49" charset="0"/>
              </a:rPr>
              <a:t>3</a:t>
            </a:r>
            <a:r>
              <a:rPr lang="pt-BR" altLang="en-US" sz="1600" dirty="0">
                <a:latin typeface="Consolas" panose="020B0609020204030204" pitchFamily="49" charset="0"/>
                <a:cs typeface="Consolas" panose="020B0609020204030204" pitchFamily="49" charset="0"/>
              </a:rPr>
              <a:t>s%</a:t>
            </a:r>
            <a:r>
              <a:rPr lang="pt-BR" altLang="en-US" sz="1600" dirty="0">
                <a:solidFill>
                  <a:srgbClr val="EB0000"/>
                </a:solidFill>
                <a:latin typeface="Consolas" panose="020B0609020204030204" pitchFamily="49" charset="0"/>
                <a:cs typeface="Consolas" panose="020B0609020204030204" pitchFamily="49" charset="0"/>
              </a:rPr>
              <a:t>-3</a:t>
            </a:r>
            <a:r>
              <a:rPr lang="pt-BR" altLang="en-US" sz="1600" dirty="0">
                <a:latin typeface="Consolas" panose="020B0609020204030204" pitchFamily="49" charset="0"/>
                <a:cs typeface="Consolas" panose="020B0609020204030204" pitchFamily="49" charset="0"/>
              </a:rPr>
              <a:t>s" %("ab", "ab"))</a:t>
            </a:r>
          </a:p>
          <a:p>
            <a:pPr lvl="1" eaLnBrk="1" hangingPunct="1">
              <a:buNone/>
              <a:tabLst>
                <a:tab pos="1254125" algn="l"/>
              </a:tabLst>
            </a:pPr>
            <a:r>
              <a:rPr lang="pt-BR" altLang="en-US" sz="1600" dirty="0">
                <a:latin typeface="Consolas" panose="020B0609020204030204" pitchFamily="49" charset="0"/>
                <a:cs typeface="Consolas" panose="020B0609020204030204" pitchFamily="49" charset="0"/>
              </a:rPr>
              <a:t>print ("%</a:t>
            </a:r>
            <a:r>
              <a:rPr lang="pt-BR" altLang="en-US" sz="1600" dirty="0">
                <a:solidFill>
                  <a:srgbClr val="EB0000"/>
                </a:solidFill>
                <a:latin typeface="Consolas" panose="020B0609020204030204" pitchFamily="49" charset="0"/>
                <a:cs typeface="Consolas" panose="020B0609020204030204" pitchFamily="49" charset="0"/>
              </a:rPr>
              <a:t>-3</a:t>
            </a:r>
            <a:r>
              <a:rPr lang="pt-BR" altLang="en-US" sz="1600" dirty="0">
                <a:latin typeface="Consolas" panose="020B0609020204030204" pitchFamily="49" charset="0"/>
                <a:cs typeface="Consolas" panose="020B0609020204030204" pitchFamily="49" charset="0"/>
              </a:rPr>
              <a:t>s%</a:t>
            </a:r>
            <a:r>
              <a:rPr lang="pt-BR" altLang="en-US" sz="1600" dirty="0">
                <a:solidFill>
                  <a:srgbClr val="EB0000"/>
                </a:solidFill>
                <a:latin typeface="Consolas" panose="020B0609020204030204" pitchFamily="49" charset="0"/>
                <a:cs typeface="Consolas" panose="020B0609020204030204" pitchFamily="49" charset="0"/>
              </a:rPr>
              <a:t>3</a:t>
            </a:r>
            <a:r>
              <a:rPr lang="pt-BR" altLang="en-US" sz="1600" dirty="0">
                <a:latin typeface="Consolas" panose="020B0609020204030204" pitchFamily="49" charset="0"/>
                <a:cs typeface="Consolas" panose="020B0609020204030204" pitchFamily="49" charset="0"/>
              </a:rPr>
              <a:t>s" %("ab", "ab"))</a:t>
            </a:r>
          </a:p>
          <a:p>
            <a:pPr lvl="1" eaLnBrk="1" hangingPunct="1">
              <a:buFont typeface="Times New Roman" panose="02020603050405020304" pitchFamily="18" charset="0"/>
              <a:buNone/>
              <a:tabLst>
                <a:tab pos="1254125" algn="l"/>
              </a:tabLst>
            </a:pPr>
            <a:endParaRPr lang="en-US" altLang="en-US" sz="1600" dirty="0">
              <a:latin typeface="Arial" panose="020B0604020202020204" pitchFamily="34" charset="0"/>
              <a:cs typeface="Arial" panose="020B0604020202020204" pitchFamily="34" charset="0"/>
            </a:endParaRPr>
          </a:p>
        </p:txBody>
      </p:sp>
      <p:grpSp>
        <p:nvGrpSpPr>
          <p:cNvPr id="57" name="Group 56"/>
          <p:cNvGrpSpPr/>
          <p:nvPr/>
        </p:nvGrpSpPr>
        <p:grpSpPr>
          <a:xfrm>
            <a:off x="4356541" y="5019807"/>
            <a:ext cx="1467834" cy="0"/>
            <a:chOff x="4343400" y="4648200"/>
            <a:chExt cx="1467834" cy="0"/>
          </a:xfrm>
        </p:grpSpPr>
        <p:cxnSp>
          <p:nvCxnSpPr>
            <p:cNvPr id="58" name="Straight Connector 57"/>
            <p:cNvCxnSpPr/>
            <p:nvPr/>
          </p:nvCxnSpPr>
          <p:spPr bwMode="auto">
            <a:xfrm>
              <a:off x="4953000"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auto">
            <a:xfrm>
              <a:off x="5257800"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bwMode="auto">
            <a:xfrm>
              <a:off x="5543878"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bwMode="auto">
            <a:xfrm>
              <a:off x="4647544"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bwMode="auto">
            <a:xfrm>
              <a:off x="4343400"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4346096" y="4760532"/>
            <a:ext cx="597710" cy="286516"/>
            <a:chOff x="4346096" y="4760532"/>
            <a:chExt cx="597710" cy="286516"/>
          </a:xfrm>
        </p:grpSpPr>
        <p:sp>
          <p:nvSpPr>
            <p:cNvPr id="64" name="TextBox 63"/>
            <p:cNvSpPr txBox="1"/>
            <p:nvPr/>
          </p:nvSpPr>
          <p:spPr bwMode="auto">
            <a:xfrm>
              <a:off x="4346096" y="4760532"/>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1</a:t>
              </a:r>
              <a:endParaRPr lang="en-CA" sz="1200" b="1" dirty="0" smtClean="0">
                <a:solidFill>
                  <a:srgbClr val="FF0000"/>
                </a:solidFill>
              </a:endParaRPr>
            </a:p>
          </p:txBody>
        </p:sp>
        <p:sp>
          <p:nvSpPr>
            <p:cNvPr id="65" name="TextBox 64"/>
            <p:cNvSpPr txBox="1"/>
            <p:nvPr/>
          </p:nvSpPr>
          <p:spPr bwMode="auto">
            <a:xfrm>
              <a:off x="4639006" y="477004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a:solidFill>
                    <a:srgbClr val="FF0000"/>
                  </a:solidFill>
                </a:rPr>
                <a:t>2</a:t>
              </a:r>
              <a:endParaRPr lang="en-CA" sz="1200" b="1" dirty="0" smtClean="0">
                <a:solidFill>
                  <a:srgbClr val="FF0000"/>
                </a:solidFill>
              </a:endParaRPr>
            </a:p>
          </p:txBody>
        </p:sp>
      </p:grpSp>
      <p:grpSp>
        <p:nvGrpSpPr>
          <p:cNvPr id="48" name="Group 47"/>
          <p:cNvGrpSpPr/>
          <p:nvPr/>
        </p:nvGrpSpPr>
        <p:grpSpPr>
          <a:xfrm>
            <a:off x="5572323" y="4462852"/>
            <a:ext cx="609600" cy="277000"/>
            <a:chOff x="5566508" y="4187538"/>
            <a:chExt cx="609600" cy="277000"/>
          </a:xfrm>
        </p:grpSpPr>
        <p:sp>
          <p:nvSpPr>
            <p:cNvPr id="49" name="TextBox 48"/>
            <p:cNvSpPr txBox="1"/>
            <p:nvPr/>
          </p:nvSpPr>
          <p:spPr bwMode="auto">
            <a:xfrm>
              <a:off x="5871308" y="418753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6</a:t>
              </a:r>
              <a:endParaRPr lang="en-CA" sz="1200" b="1" dirty="0" smtClean="0">
                <a:solidFill>
                  <a:srgbClr val="FF0000"/>
                </a:solidFill>
              </a:endParaRPr>
            </a:p>
          </p:txBody>
        </p:sp>
        <p:sp>
          <p:nvSpPr>
            <p:cNvPr id="50" name="TextBox 49"/>
            <p:cNvSpPr txBox="1"/>
            <p:nvPr/>
          </p:nvSpPr>
          <p:spPr bwMode="auto">
            <a:xfrm>
              <a:off x="5566508" y="4187538"/>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a:t>
              </a:r>
              <a:endParaRPr lang="en-CA" sz="1200" b="1" dirty="0" smtClean="0">
                <a:solidFill>
                  <a:srgbClr val="FF0000"/>
                </a:solidFill>
              </a:endParaRPr>
            </a:p>
          </p:txBody>
        </p:sp>
      </p:grpSp>
      <p:grpSp>
        <p:nvGrpSpPr>
          <p:cNvPr id="39" name="Group 38"/>
          <p:cNvGrpSpPr/>
          <p:nvPr/>
        </p:nvGrpSpPr>
        <p:grpSpPr>
          <a:xfrm>
            <a:off x="4226082" y="4440440"/>
            <a:ext cx="859031" cy="281595"/>
            <a:chOff x="4832978" y="4481283"/>
            <a:chExt cx="859031" cy="281595"/>
          </a:xfrm>
        </p:grpSpPr>
        <p:sp>
          <p:nvSpPr>
            <p:cNvPr id="34" name="TextBox 33"/>
            <p:cNvSpPr txBox="1"/>
            <p:nvPr/>
          </p:nvSpPr>
          <p:spPr bwMode="auto">
            <a:xfrm>
              <a:off x="4832978" y="4481283"/>
              <a:ext cx="545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sp>
          <p:nvSpPr>
            <p:cNvPr id="51" name="TextBox 50"/>
            <p:cNvSpPr txBox="1"/>
            <p:nvPr/>
          </p:nvSpPr>
          <p:spPr bwMode="auto">
            <a:xfrm>
              <a:off x="5146163" y="4485879"/>
              <a:ext cx="545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grpSp>
      <p:grpSp>
        <p:nvGrpSpPr>
          <p:cNvPr id="53" name="Group 52"/>
          <p:cNvGrpSpPr/>
          <p:nvPr/>
        </p:nvGrpSpPr>
        <p:grpSpPr>
          <a:xfrm>
            <a:off x="4971688" y="4434410"/>
            <a:ext cx="609600" cy="277000"/>
            <a:chOff x="5566508" y="4187538"/>
            <a:chExt cx="609600" cy="277000"/>
          </a:xfrm>
        </p:grpSpPr>
        <p:sp>
          <p:nvSpPr>
            <p:cNvPr id="54" name="TextBox 53"/>
            <p:cNvSpPr txBox="1"/>
            <p:nvPr/>
          </p:nvSpPr>
          <p:spPr bwMode="auto">
            <a:xfrm>
              <a:off x="5871308" y="418753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2</a:t>
              </a:r>
              <a:endParaRPr lang="en-CA" sz="1200" b="1" dirty="0" smtClean="0">
                <a:solidFill>
                  <a:srgbClr val="FF0000"/>
                </a:solidFill>
              </a:endParaRPr>
            </a:p>
          </p:txBody>
        </p:sp>
        <p:sp>
          <p:nvSpPr>
            <p:cNvPr id="55" name="TextBox 54"/>
            <p:cNvSpPr txBox="1"/>
            <p:nvPr/>
          </p:nvSpPr>
          <p:spPr bwMode="auto">
            <a:xfrm>
              <a:off x="5566508" y="4187538"/>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1</a:t>
              </a:r>
              <a:endParaRPr lang="en-CA" sz="1200" b="1" dirty="0" smtClean="0">
                <a:solidFill>
                  <a:srgbClr val="FF0000"/>
                </a:solidFill>
              </a:endParaRPr>
            </a:p>
          </p:txBody>
        </p:sp>
      </p:grpSp>
      <p:grpSp>
        <p:nvGrpSpPr>
          <p:cNvPr id="24" name="Group 23"/>
          <p:cNvGrpSpPr/>
          <p:nvPr/>
        </p:nvGrpSpPr>
        <p:grpSpPr>
          <a:xfrm>
            <a:off x="4193696" y="4124822"/>
            <a:ext cx="574110" cy="279174"/>
            <a:chOff x="4990444" y="4177769"/>
            <a:chExt cx="574110" cy="279174"/>
          </a:xfrm>
        </p:grpSpPr>
        <p:sp>
          <p:nvSpPr>
            <p:cNvPr id="31" name="TextBox 30"/>
            <p:cNvSpPr txBox="1"/>
            <p:nvPr/>
          </p:nvSpPr>
          <p:spPr bwMode="auto">
            <a:xfrm>
              <a:off x="4990444" y="417776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1</a:t>
              </a:r>
              <a:endParaRPr lang="en-CA" sz="1200" b="1" dirty="0" smtClean="0">
                <a:solidFill>
                  <a:srgbClr val="FF0000"/>
                </a:solidFill>
              </a:endParaRPr>
            </a:p>
          </p:txBody>
        </p:sp>
        <p:sp>
          <p:nvSpPr>
            <p:cNvPr id="32" name="TextBox 31"/>
            <p:cNvSpPr txBox="1"/>
            <p:nvPr/>
          </p:nvSpPr>
          <p:spPr bwMode="auto">
            <a:xfrm>
              <a:off x="5259754" y="4179944"/>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2</a:t>
              </a:r>
              <a:endParaRPr lang="en-CA" sz="1200" b="1" dirty="0" smtClean="0">
                <a:solidFill>
                  <a:srgbClr val="FF0000"/>
                </a:solidFill>
              </a:endParaRPr>
            </a:p>
          </p:txBody>
        </p:sp>
      </p:grpSp>
      <p:sp>
        <p:nvSpPr>
          <p:cNvPr id="46082" name="Rectangle 2"/>
          <p:cNvSpPr>
            <a:spLocks noGrp="1" noChangeArrowheads="1"/>
          </p:cNvSpPr>
          <p:nvPr>
            <p:ph type="title"/>
          </p:nvPr>
        </p:nvSpPr>
        <p:spPr>
          <a:xfrm>
            <a:off x="457200" y="260350"/>
            <a:ext cx="8229600" cy="730250"/>
          </a:xfrm>
        </p:spPr>
        <p:txBody>
          <a:bodyPr>
            <a:normAutofit/>
          </a:bodyPr>
          <a:lstStyle/>
          <a:p>
            <a:pPr eaLnBrk="1" hangingPunct="1"/>
            <a:r>
              <a:rPr lang="en-US" altLang="en-US" b="1" dirty="0">
                <a:solidFill>
                  <a:srgbClr val="FF0000"/>
                </a:solidFill>
              </a:rPr>
              <a:t>Formatting Effects </a:t>
            </a:r>
            <a:r>
              <a:rPr lang="en-US" altLang="en-US" dirty="0"/>
              <a:t>Using Format Specifiers</a:t>
            </a:r>
          </a:p>
        </p:txBody>
      </p:sp>
      <p:sp>
        <p:nvSpPr>
          <p:cNvPr id="46084" name="Text Box 4"/>
          <p:cNvSpPr txBox="1">
            <a:spLocks noChangeArrowheads="1"/>
          </p:cNvSpPr>
          <p:nvPr/>
        </p:nvSpPr>
        <p:spPr bwMode="auto">
          <a:xfrm>
            <a:off x="35169" y="5796171"/>
            <a:ext cx="808990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50000"/>
              </a:spcBef>
            </a:pPr>
            <a:r>
              <a:rPr lang="en-US" altLang="en-US" sz="1400" dirty="0">
                <a:latin typeface="Arial" panose="020B0604020202020204" pitchFamily="34" charset="0"/>
              </a:rPr>
              <a:t>1 A positive integer will add leading spaces before the information to display (right align), negatives will add trailing spaces (left align). Excluding a value will set the field width to a value large enough to display the output</a:t>
            </a:r>
          </a:p>
          <a:p>
            <a:pPr marL="285750" indent="-285750" eaLnBrk="1" hangingPunct="1">
              <a:spcBef>
                <a:spcPct val="50000"/>
              </a:spcBef>
            </a:pPr>
            <a:r>
              <a:rPr lang="en-US" altLang="en-US" sz="1400" dirty="0">
                <a:latin typeface="Arial" panose="020B0604020202020204" pitchFamily="34" charset="0"/>
              </a:rPr>
              <a:t>2 For </a:t>
            </a:r>
            <a:r>
              <a:rPr lang="en-US" altLang="en-US" sz="1400" smtClean="0">
                <a:latin typeface="Arial" panose="020B0604020202020204" pitchFamily="34" charset="0"/>
              </a:rPr>
              <a:t>numeric variables </a:t>
            </a:r>
            <a:r>
              <a:rPr lang="en-US" altLang="en-US" sz="1400" dirty="0">
                <a:latin typeface="Arial" panose="020B0604020202020204" pitchFamily="34" charset="0"/>
              </a:rPr>
              <a:t>only. </a:t>
            </a:r>
          </a:p>
        </p:txBody>
      </p:sp>
      <p:pic>
        <p:nvPicPr>
          <p:cNvPr id="2" name="Picture 1"/>
          <p:cNvPicPr>
            <a:picLocks noChangeAspect="1"/>
          </p:cNvPicPr>
          <p:nvPr/>
        </p:nvPicPr>
        <p:blipFill rotWithShape="1">
          <a:blip r:embed="rId3"/>
          <a:srcRect t="67857" b="17857"/>
          <a:stretch/>
        </p:blipFill>
        <p:spPr>
          <a:xfrm>
            <a:off x="4419600" y="5075150"/>
            <a:ext cx="723244" cy="206641"/>
          </a:xfrm>
          <a:prstGeom prst="rect">
            <a:avLst/>
          </a:prstGeom>
        </p:spPr>
      </p:pic>
      <p:pic>
        <p:nvPicPr>
          <p:cNvPr id="13" name="Picture 12"/>
          <p:cNvPicPr>
            <a:picLocks noChangeAspect="1"/>
          </p:cNvPicPr>
          <p:nvPr/>
        </p:nvPicPr>
        <p:blipFill rotWithShape="1">
          <a:blip r:embed="rId3"/>
          <a:srcRect b="78571"/>
          <a:stretch/>
        </p:blipFill>
        <p:spPr>
          <a:xfrm>
            <a:off x="3573223" y="3962400"/>
            <a:ext cx="533400" cy="228600"/>
          </a:xfrm>
          <a:prstGeom prst="rect">
            <a:avLst/>
          </a:prstGeom>
        </p:spPr>
      </p:pic>
      <p:pic>
        <p:nvPicPr>
          <p:cNvPr id="14" name="Picture 13"/>
          <p:cNvPicPr>
            <a:picLocks noChangeAspect="1"/>
          </p:cNvPicPr>
          <p:nvPr/>
        </p:nvPicPr>
        <p:blipFill rotWithShape="1">
          <a:blip r:embed="rId3"/>
          <a:srcRect t="18012" b="67702"/>
          <a:stretch/>
        </p:blipFill>
        <p:spPr>
          <a:xfrm>
            <a:off x="3573223" y="4267200"/>
            <a:ext cx="533400" cy="152400"/>
          </a:xfrm>
          <a:prstGeom prst="rect">
            <a:avLst/>
          </a:prstGeom>
        </p:spPr>
      </p:pic>
      <p:pic>
        <p:nvPicPr>
          <p:cNvPr id="15" name="Picture 14"/>
          <p:cNvPicPr>
            <a:picLocks noChangeAspect="1"/>
          </p:cNvPicPr>
          <p:nvPr/>
        </p:nvPicPr>
        <p:blipFill rotWithShape="1">
          <a:blip r:embed="rId3"/>
          <a:srcRect t="35714" b="50000"/>
          <a:stretch/>
        </p:blipFill>
        <p:spPr>
          <a:xfrm>
            <a:off x="3573223" y="4572000"/>
            <a:ext cx="533400" cy="152400"/>
          </a:xfrm>
          <a:prstGeom prst="rect">
            <a:avLst/>
          </a:prstGeom>
        </p:spPr>
      </p:pic>
      <p:pic>
        <p:nvPicPr>
          <p:cNvPr id="16" name="Picture 15"/>
          <p:cNvPicPr>
            <a:picLocks noChangeAspect="1"/>
          </p:cNvPicPr>
          <p:nvPr/>
        </p:nvPicPr>
        <p:blipFill rotWithShape="1">
          <a:blip r:embed="rId3"/>
          <a:srcRect t="50000" b="35714"/>
          <a:stretch/>
        </p:blipFill>
        <p:spPr>
          <a:xfrm>
            <a:off x="3577431" y="4867407"/>
            <a:ext cx="533400" cy="152400"/>
          </a:xfrm>
          <a:prstGeom prst="rect">
            <a:avLst/>
          </a:prstGeom>
        </p:spPr>
      </p:pic>
      <p:pic>
        <p:nvPicPr>
          <p:cNvPr id="17" name="Picture 16"/>
          <p:cNvPicPr>
            <a:picLocks noChangeAspect="1"/>
          </p:cNvPicPr>
          <p:nvPr/>
        </p:nvPicPr>
        <p:blipFill rotWithShape="1">
          <a:blip r:embed="rId3"/>
          <a:srcRect t="78573" b="-1"/>
          <a:stretch/>
        </p:blipFill>
        <p:spPr>
          <a:xfrm>
            <a:off x="4419600" y="5379950"/>
            <a:ext cx="533400" cy="228599"/>
          </a:xfrm>
          <a:prstGeom prst="rect">
            <a:avLst/>
          </a:prstGeom>
        </p:spPr>
      </p:pic>
      <p:grpSp>
        <p:nvGrpSpPr>
          <p:cNvPr id="22" name="Group 21"/>
          <p:cNvGrpSpPr/>
          <p:nvPr/>
        </p:nvGrpSpPr>
        <p:grpSpPr>
          <a:xfrm>
            <a:off x="4479238" y="4354474"/>
            <a:ext cx="876956" cy="3908"/>
            <a:chOff x="5257800" y="4411784"/>
            <a:chExt cx="876956" cy="3908"/>
          </a:xfrm>
        </p:grpSpPr>
        <p:cxnSp>
          <p:nvCxnSpPr>
            <p:cNvPr id="21" name="Straight Connector 20"/>
            <p:cNvCxnSpPr/>
            <p:nvPr/>
          </p:nvCxnSpPr>
          <p:spPr bwMode="auto">
            <a:xfrm>
              <a:off x="5867400" y="4411784"/>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auto">
            <a:xfrm>
              <a:off x="5562600" y="4415692"/>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auto">
            <a:xfrm>
              <a:off x="5257800" y="4411784"/>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769224" y="4126996"/>
            <a:ext cx="609600" cy="277000"/>
            <a:chOff x="5566508" y="4187538"/>
            <a:chExt cx="609600" cy="277000"/>
          </a:xfrm>
        </p:grpSpPr>
        <p:sp>
          <p:nvSpPr>
            <p:cNvPr id="5" name="TextBox 4"/>
            <p:cNvSpPr txBox="1"/>
            <p:nvPr/>
          </p:nvSpPr>
          <p:spPr bwMode="auto">
            <a:xfrm>
              <a:off x="5871308" y="418753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6</a:t>
              </a:r>
              <a:endParaRPr lang="en-CA" sz="1200" b="1" dirty="0" smtClean="0">
                <a:solidFill>
                  <a:srgbClr val="FF0000"/>
                </a:solidFill>
              </a:endParaRPr>
            </a:p>
          </p:txBody>
        </p:sp>
        <p:sp>
          <p:nvSpPr>
            <p:cNvPr id="28" name="TextBox 27"/>
            <p:cNvSpPr txBox="1"/>
            <p:nvPr/>
          </p:nvSpPr>
          <p:spPr bwMode="auto">
            <a:xfrm>
              <a:off x="5566508" y="4187538"/>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a:t>
              </a:r>
              <a:endParaRPr lang="en-CA" sz="1200" b="1" dirty="0" smtClean="0">
                <a:solidFill>
                  <a:srgbClr val="FF0000"/>
                </a:solidFill>
              </a:endParaRPr>
            </a:p>
          </p:txBody>
        </p:sp>
      </p:grpSp>
      <p:cxnSp>
        <p:nvCxnSpPr>
          <p:cNvPr id="30" name="Straight Connector 29"/>
          <p:cNvCxnSpPr/>
          <p:nvPr/>
        </p:nvCxnSpPr>
        <p:spPr bwMode="auto">
          <a:xfrm>
            <a:off x="4155716" y="435905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bwMode="auto">
          <a:xfrm>
            <a:off x="9533177" y="4842603"/>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1</a:t>
            </a:r>
            <a:endParaRPr lang="en-CA" sz="1200" b="1" dirty="0" smtClean="0">
              <a:solidFill>
                <a:srgbClr val="FF0000"/>
              </a:solidFill>
            </a:endParaRPr>
          </a:p>
        </p:txBody>
      </p:sp>
      <p:grpSp>
        <p:nvGrpSpPr>
          <p:cNvPr id="94" name="Group 93"/>
          <p:cNvGrpSpPr/>
          <p:nvPr/>
        </p:nvGrpSpPr>
        <p:grpSpPr>
          <a:xfrm>
            <a:off x="4846252" y="4774525"/>
            <a:ext cx="1165271" cy="268613"/>
            <a:chOff x="5762460" y="4209231"/>
            <a:chExt cx="1165271" cy="268613"/>
          </a:xfrm>
        </p:grpSpPr>
        <p:sp>
          <p:nvSpPr>
            <p:cNvPr id="67" name="TextBox 66"/>
            <p:cNvSpPr txBox="1"/>
            <p:nvPr/>
          </p:nvSpPr>
          <p:spPr bwMode="auto">
            <a:xfrm>
              <a:off x="5762460" y="4214754"/>
              <a:ext cx="545372" cy="262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sp>
          <p:nvSpPr>
            <p:cNvPr id="68" name="TextBox 67"/>
            <p:cNvSpPr txBox="1"/>
            <p:nvPr/>
          </p:nvSpPr>
          <p:spPr bwMode="auto">
            <a:xfrm>
              <a:off x="6382359" y="4209231"/>
              <a:ext cx="545372" cy="262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sp>
          <p:nvSpPr>
            <p:cNvPr id="69" name="TextBox 68"/>
            <p:cNvSpPr txBox="1"/>
            <p:nvPr/>
          </p:nvSpPr>
          <p:spPr bwMode="auto">
            <a:xfrm>
              <a:off x="6077824" y="4215287"/>
              <a:ext cx="545372" cy="262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grpSp>
      <p:grpSp>
        <p:nvGrpSpPr>
          <p:cNvPr id="33" name="Group 32"/>
          <p:cNvGrpSpPr/>
          <p:nvPr/>
        </p:nvGrpSpPr>
        <p:grpSpPr>
          <a:xfrm>
            <a:off x="4334865" y="4711409"/>
            <a:ext cx="1755340" cy="0"/>
            <a:chOff x="4343400" y="4648200"/>
            <a:chExt cx="1756865" cy="0"/>
          </a:xfrm>
        </p:grpSpPr>
        <p:cxnSp>
          <p:nvCxnSpPr>
            <p:cNvPr id="29" name="Straight Connector 28"/>
            <p:cNvCxnSpPr/>
            <p:nvPr/>
          </p:nvCxnSpPr>
          <p:spPr bwMode="auto">
            <a:xfrm>
              <a:off x="4952998"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auto">
            <a:xfrm>
              <a:off x="5257798"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auto">
            <a:xfrm>
              <a:off x="5543875"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auto">
            <a:xfrm>
              <a:off x="5832909"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auto">
            <a:xfrm>
              <a:off x="4647540"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auto">
            <a:xfrm>
              <a:off x="4343400" y="4648200"/>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5303488" y="5296198"/>
            <a:ext cx="876956" cy="0"/>
            <a:chOff x="5303488" y="5296198"/>
            <a:chExt cx="876956" cy="0"/>
          </a:xfrm>
        </p:grpSpPr>
        <p:cxnSp>
          <p:nvCxnSpPr>
            <p:cNvPr id="71" name="Straight Connector 70"/>
            <p:cNvCxnSpPr/>
            <p:nvPr/>
          </p:nvCxnSpPr>
          <p:spPr bwMode="auto">
            <a:xfrm>
              <a:off x="5913088"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bwMode="auto">
            <a:xfrm>
              <a:off x="5607632"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bwMode="auto">
            <a:xfrm>
              <a:off x="5303488"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grpSp>
        <p:nvGrpSpPr>
          <p:cNvPr id="56" name="Group 55"/>
          <p:cNvGrpSpPr/>
          <p:nvPr/>
        </p:nvGrpSpPr>
        <p:grpSpPr>
          <a:xfrm>
            <a:off x="5180084" y="5046834"/>
            <a:ext cx="1029992" cy="295636"/>
            <a:chOff x="5188552" y="5045270"/>
            <a:chExt cx="1029992" cy="295636"/>
          </a:xfrm>
        </p:grpSpPr>
        <p:sp>
          <p:nvSpPr>
            <p:cNvPr id="85" name="TextBox 84"/>
            <p:cNvSpPr txBox="1"/>
            <p:nvPr/>
          </p:nvSpPr>
          <p:spPr bwMode="auto">
            <a:xfrm>
              <a:off x="5913744" y="5045270"/>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b</a:t>
              </a:r>
              <a:endParaRPr lang="en-CA" sz="1200" b="1" dirty="0" smtClean="0">
                <a:solidFill>
                  <a:srgbClr val="FF0000"/>
                </a:solidFill>
              </a:endParaRPr>
            </a:p>
          </p:txBody>
        </p:sp>
        <p:sp>
          <p:nvSpPr>
            <p:cNvPr id="86" name="TextBox 85"/>
            <p:cNvSpPr txBox="1"/>
            <p:nvPr/>
          </p:nvSpPr>
          <p:spPr bwMode="auto">
            <a:xfrm>
              <a:off x="5616766" y="5046764"/>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a</a:t>
              </a:r>
              <a:endParaRPr lang="en-CA" sz="1200" b="1" dirty="0" smtClean="0">
                <a:solidFill>
                  <a:srgbClr val="FF0000"/>
                </a:solidFill>
              </a:endParaRPr>
            </a:p>
          </p:txBody>
        </p:sp>
        <p:sp>
          <p:nvSpPr>
            <p:cNvPr id="52" name="TextBox 51"/>
            <p:cNvSpPr txBox="1"/>
            <p:nvPr/>
          </p:nvSpPr>
          <p:spPr bwMode="auto">
            <a:xfrm>
              <a:off x="5188552" y="5063907"/>
              <a:ext cx="545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grpSp>
      <p:grpSp>
        <p:nvGrpSpPr>
          <p:cNvPr id="66" name="Group 65"/>
          <p:cNvGrpSpPr/>
          <p:nvPr/>
        </p:nvGrpSpPr>
        <p:grpSpPr>
          <a:xfrm>
            <a:off x="6202525" y="5032695"/>
            <a:ext cx="1076162" cy="301140"/>
            <a:chOff x="5766295" y="5453088"/>
            <a:chExt cx="1076162" cy="301140"/>
          </a:xfrm>
        </p:grpSpPr>
        <p:sp>
          <p:nvSpPr>
            <p:cNvPr id="88" name="TextBox 87"/>
            <p:cNvSpPr txBox="1"/>
            <p:nvPr/>
          </p:nvSpPr>
          <p:spPr bwMode="auto">
            <a:xfrm>
              <a:off x="6296611" y="5453088"/>
              <a:ext cx="545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sp>
          <p:nvSpPr>
            <p:cNvPr id="89" name="TextBox 88"/>
            <p:cNvSpPr txBox="1"/>
            <p:nvPr/>
          </p:nvSpPr>
          <p:spPr bwMode="auto">
            <a:xfrm>
              <a:off x="6093988" y="547722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b</a:t>
              </a:r>
              <a:endParaRPr lang="en-CA" sz="1200" b="1" dirty="0" smtClean="0">
                <a:solidFill>
                  <a:srgbClr val="FF0000"/>
                </a:solidFill>
              </a:endParaRPr>
            </a:p>
          </p:txBody>
        </p:sp>
        <p:sp>
          <p:nvSpPr>
            <p:cNvPr id="90" name="TextBox 89"/>
            <p:cNvSpPr txBox="1"/>
            <p:nvPr/>
          </p:nvSpPr>
          <p:spPr bwMode="auto">
            <a:xfrm>
              <a:off x="5766295" y="5473614"/>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a</a:t>
              </a:r>
              <a:endParaRPr lang="en-CA" sz="1200" b="1" dirty="0" smtClean="0">
                <a:solidFill>
                  <a:srgbClr val="FF0000"/>
                </a:solidFill>
              </a:endParaRPr>
            </a:p>
          </p:txBody>
        </p:sp>
      </p:grpSp>
      <p:grpSp>
        <p:nvGrpSpPr>
          <p:cNvPr id="77" name="Group 76"/>
          <p:cNvGrpSpPr/>
          <p:nvPr/>
        </p:nvGrpSpPr>
        <p:grpSpPr>
          <a:xfrm>
            <a:off x="6218544" y="5296198"/>
            <a:ext cx="885299" cy="1275"/>
            <a:chOff x="6218544" y="5296198"/>
            <a:chExt cx="885299" cy="1275"/>
          </a:xfrm>
        </p:grpSpPr>
        <p:cxnSp>
          <p:nvCxnSpPr>
            <p:cNvPr id="41" name="Straight Connector 40"/>
            <p:cNvCxnSpPr/>
            <p:nvPr/>
          </p:nvCxnSpPr>
          <p:spPr bwMode="auto">
            <a:xfrm>
              <a:off x="6218544"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bwMode="auto">
            <a:xfrm>
              <a:off x="6531891"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bwMode="auto">
            <a:xfrm>
              <a:off x="6836487" y="5297473"/>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5048232" y="5626008"/>
            <a:ext cx="876956" cy="0"/>
            <a:chOff x="5303488" y="5296198"/>
            <a:chExt cx="876956" cy="0"/>
          </a:xfrm>
        </p:grpSpPr>
        <p:cxnSp>
          <p:nvCxnSpPr>
            <p:cNvPr id="96" name="Straight Connector 95"/>
            <p:cNvCxnSpPr/>
            <p:nvPr/>
          </p:nvCxnSpPr>
          <p:spPr bwMode="auto">
            <a:xfrm>
              <a:off x="5913088"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bwMode="auto">
            <a:xfrm>
              <a:off x="5607632"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auto">
            <a:xfrm>
              <a:off x="5303488"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grpSp>
        <p:nvGrpSpPr>
          <p:cNvPr id="99" name="Group 98"/>
          <p:cNvGrpSpPr/>
          <p:nvPr/>
        </p:nvGrpSpPr>
        <p:grpSpPr>
          <a:xfrm>
            <a:off x="5037617" y="5363280"/>
            <a:ext cx="1042629" cy="292280"/>
            <a:chOff x="5302832" y="5046158"/>
            <a:chExt cx="1042629" cy="292280"/>
          </a:xfrm>
        </p:grpSpPr>
        <p:sp>
          <p:nvSpPr>
            <p:cNvPr id="100" name="TextBox 99"/>
            <p:cNvSpPr txBox="1"/>
            <p:nvPr/>
          </p:nvSpPr>
          <p:spPr bwMode="auto">
            <a:xfrm>
              <a:off x="5799615" y="5061439"/>
              <a:ext cx="545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sp>
          <p:nvSpPr>
            <p:cNvPr id="101" name="TextBox 100"/>
            <p:cNvSpPr txBox="1"/>
            <p:nvPr/>
          </p:nvSpPr>
          <p:spPr bwMode="auto">
            <a:xfrm>
              <a:off x="5588910" y="5046721"/>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b</a:t>
              </a:r>
              <a:endParaRPr lang="en-CA" sz="1200" b="1" dirty="0" smtClean="0">
                <a:solidFill>
                  <a:srgbClr val="FF0000"/>
                </a:solidFill>
              </a:endParaRPr>
            </a:p>
          </p:txBody>
        </p:sp>
        <p:sp>
          <p:nvSpPr>
            <p:cNvPr id="102" name="TextBox 101"/>
            <p:cNvSpPr txBox="1"/>
            <p:nvPr/>
          </p:nvSpPr>
          <p:spPr bwMode="auto">
            <a:xfrm>
              <a:off x="5302832" y="5046158"/>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a</a:t>
              </a:r>
              <a:endParaRPr lang="en-CA" sz="1200" b="1" dirty="0" smtClean="0">
                <a:solidFill>
                  <a:srgbClr val="FF0000"/>
                </a:solidFill>
              </a:endParaRPr>
            </a:p>
          </p:txBody>
        </p:sp>
      </p:grpSp>
      <p:grpSp>
        <p:nvGrpSpPr>
          <p:cNvPr id="103" name="Group 102"/>
          <p:cNvGrpSpPr/>
          <p:nvPr/>
        </p:nvGrpSpPr>
        <p:grpSpPr>
          <a:xfrm>
            <a:off x="5895856" y="5374176"/>
            <a:ext cx="1021445" cy="287332"/>
            <a:chOff x="6119723" y="5045269"/>
            <a:chExt cx="1021445" cy="287332"/>
          </a:xfrm>
        </p:grpSpPr>
        <p:sp>
          <p:nvSpPr>
            <p:cNvPr id="104" name="TextBox 103"/>
            <p:cNvSpPr txBox="1"/>
            <p:nvPr/>
          </p:nvSpPr>
          <p:spPr bwMode="auto">
            <a:xfrm>
              <a:off x="6119723" y="5054124"/>
              <a:ext cx="545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&lt;SP&gt;</a:t>
              </a:r>
              <a:endParaRPr lang="en-CA" sz="1200" b="1" dirty="0" smtClean="0">
                <a:solidFill>
                  <a:srgbClr val="FF0000"/>
                </a:solidFill>
              </a:endParaRPr>
            </a:p>
          </p:txBody>
        </p:sp>
        <p:sp>
          <p:nvSpPr>
            <p:cNvPr id="105" name="TextBox 104"/>
            <p:cNvSpPr txBox="1"/>
            <p:nvPr/>
          </p:nvSpPr>
          <p:spPr bwMode="auto">
            <a:xfrm>
              <a:off x="6836368" y="5055602"/>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b</a:t>
              </a:r>
              <a:endParaRPr lang="en-CA" sz="1200" b="1" dirty="0" smtClean="0">
                <a:solidFill>
                  <a:srgbClr val="FF0000"/>
                </a:solidFill>
              </a:endParaRPr>
            </a:p>
          </p:txBody>
        </p:sp>
        <p:sp>
          <p:nvSpPr>
            <p:cNvPr id="106" name="TextBox 105"/>
            <p:cNvSpPr txBox="1"/>
            <p:nvPr/>
          </p:nvSpPr>
          <p:spPr bwMode="auto">
            <a:xfrm>
              <a:off x="6531568" y="5045269"/>
              <a:ext cx="304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eaLnBrk="1" hangingPunct="1">
                <a:spcBef>
                  <a:spcPct val="0"/>
                </a:spcBef>
                <a:buFontTx/>
                <a:buNone/>
              </a:pPr>
              <a:r>
                <a:rPr lang="en-US" sz="1200" b="1" dirty="0" smtClean="0">
                  <a:solidFill>
                    <a:srgbClr val="FF0000"/>
                  </a:solidFill>
                </a:rPr>
                <a:t>a</a:t>
              </a:r>
              <a:endParaRPr lang="en-CA" sz="1200" b="1" dirty="0" smtClean="0">
                <a:solidFill>
                  <a:srgbClr val="FF0000"/>
                </a:solidFill>
              </a:endParaRPr>
            </a:p>
          </p:txBody>
        </p:sp>
      </p:grpSp>
      <p:grpSp>
        <p:nvGrpSpPr>
          <p:cNvPr id="107" name="Group 106"/>
          <p:cNvGrpSpPr/>
          <p:nvPr/>
        </p:nvGrpSpPr>
        <p:grpSpPr>
          <a:xfrm>
            <a:off x="5963288" y="5626008"/>
            <a:ext cx="885299" cy="1275"/>
            <a:chOff x="6218544" y="5296198"/>
            <a:chExt cx="885299" cy="1275"/>
          </a:xfrm>
        </p:grpSpPr>
        <p:cxnSp>
          <p:nvCxnSpPr>
            <p:cNvPr id="108" name="Straight Connector 107"/>
            <p:cNvCxnSpPr/>
            <p:nvPr/>
          </p:nvCxnSpPr>
          <p:spPr bwMode="auto">
            <a:xfrm>
              <a:off x="6218544"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auto">
            <a:xfrm>
              <a:off x="6531891" y="5296198"/>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auto">
            <a:xfrm>
              <a:off x="6836487" y="5297473"/>
              <a:ext cx="26735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08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0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08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08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08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08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08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08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5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4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94"/>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5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7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9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9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0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a:t>Displaying The Percent Sign</a:t>
            </a:r>
            <a:r>
              <a:rPr lang="en-US" altLang="en-US" baseline="30000" dirty="0"/>
              <a:t>1 </a:t>
            </a:r>
            <a:r>
              <a:rPr lang="en-US" altLang="en-US" dirty="0"/>
              <a:t> (If There Is Time)</a:t>
            </a:r>
            <a:endParaRPr lang="en-US" altLang="en-US" baseline="30000" dirty="0"/>
          </a:p>
        </p:txBody>
      </p:sp>
      <p:sp>
        <p:nvSpPr>
          <p:cNvPr id="3" name="Content Placeholder 2"/>
          <p:cNvSpPr>
            <a:spLocks noGrp="1"/>
          </p:cNvSpPr>
          <p:nvPr>
            <p:ph idx="1"/>
          </p:nvPr>
        </p:nvSpPr>
        <p:spPr/>
        <p:txBody>
          <a:bodyPr/>
          <a:lstStyle/>
          <a:p>
            <a:r>
              <a:rPr lang="en-US" altLang="en-US" dirty="0"/>
              <a:t>If no format specifiers are used then simply enclose the ‘%’ within the quotes of a </a:t>
            </a:r>
            <a:r>
              <a:rPr lang="en-US" altLang="en-US" dirty="0">
                <a:latin typeface="Consolas" panose="020B0609020204030204" pitchFamily="49" charset="0"/>
                <a:cs typeface="Consolas" panose="020B0609020204030204" pitchFamily="49" charset="0"/>
              </a:rPr>
              <a:t>print()</a:t>
            </a:r>
            <a:r>
              <a:rPr lang="en-US" altLang="en-US" dirty="0"/>
              <a:t> statement</a:t>
            </a:r>
          </a:p>
          <a:p>
            <a:pPr marL="342900" lvl="1" indent="0">
              <a:buNone/>
            </a:pPr>
            <a:r>
              <a:rPr lang="en-US" altLang="en-US" dirty="0">
                <a:latin typeface="Consolas" panose="020B0609020204030204" pitchFamily="49" charset="0"/>
                <a:cs typeface="Consolas" panose="020B0609020204030204" pitchFamily="49" charset="0"/>
              </a:rPr>
              <a:t>print("12%")</a:t>
            </a:r>
            <a:r>
              <a:rPr lang="en-US" altLang="en-US" dirty="0">
                <a:solidFill>
                  <a:srgbClr val="3366FF"/>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dirty="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12%</a:t>
            </a:r>
            <a:endParaRPr lang="en-US" altLang="en-US" dirty="0">
              <a:solidFill>
                <a:srgbClr val="FF0000"/>
              </a:solidFill>
              <a:latin typeface="Consolas" panose="020B0609020204030204" pitchFamily="49" charset="0"/>
              <a:cs typeface="Consolas" panose="020B0609020204030204" pitchFamily="49" charset="0"/>
            </a:endParaRPr>
          </a:p>
          <a:p>
            <a:r>
              <a:rPr lang="en-US" altLang="en-US" dirty="0"/>
              <a:t>If format specifiers are used within a call to </a:t>
            </a:r>
            <a:r>
              <a:rPr lang="en-US" altLang="en-US" dirty="0">
                <a:latin typeface="Consolas" panose="020B0609020204030204" pitchFamily="49" charset="0"/>
                <a:cs typeface="Consolas" panose="020B0609020204030204" pitchFamily="49" charset="0"/>
              </a:rPr>
              <a:t>print()</a:t>
            </a:r>
            <a:r>
              <a:rPr lang="en-US" altLang="en-US" dirty="0"/>
              <a:t> then use one percent sign to act as an escape code for another percent sign to follow</a:t>
            </a:r>
          </a:p>
          <a:p>
            <a:pPr marL="228600" lvl="2" indent="0">
              <a:buNone/>
            </a:pPr>
            <a:r>
              <a:rPr lang="en-US" altLang="en-US" sz="2000" dirty="0">
                <a:latin typeface="Consolas" panose="020B0609020204030204" pitchFamily="49" charset="0"/>
                <a:cs typeface="Consolas" panose="020B0609020204030204" pitchFamily="49" charset="0"/>
              </a:rPr>
              <a:t>print("%f%%" %(100))</a:t>
            </a:r>
            <a:r>
              <a:rPr lang="en-US" altLang="en-US" sz="2000" dirty="0">
                <a:solidFill>
                  <a:srgbClr val="3366FF"/>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2000" dirty="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100.000000%</a:t>
            </a:r>
            <a:endParaRPr lang="en-US" altLang="en-US" sz="2000" dirty="0">
              <a:solidFill>
                <a:srgbClr val="FF0000"/>
              </a:solidFill>
              <a:latin typeface="Consolas" panose="020B0609020204030204" pitchFamily="49" charset="0"/>
              <a:cs typeface="Consolas" panose="020B0609020204030204" pitchFamily="49" charset="0"/>
            </a:endParaRPr>
          </a:p>
          <a:p>
            <a:endParaRPr lang="en-US" altLang="en-US" dirty="0"/>
          </a:p>
        </p:txBody>
      </p:sp>
      <p:sp>
        <p:nvSpPr>
          <p:cNvPr id="50180" name="TextBox 3"/>
          <p:cNvSpPr txBox="1">
            <a:spLocks noChangeArrowheads="1"/>
          </p:cNvSpPr>
          <p:nvPr/>
        </p:nvSpPr>
        <p:spPr bwMode="auto">
          <a:xfrm>
            <a:off x="0" y="6615113"/>
            <a:ext cx="6172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t>1 Since the question inevitably comes up each term I’m answering it here</a:t>
            </a:r>
          </a:p>
        </p:txBody>
      </p:sp>
    </p:spTree>
    <p:extLst>
      <p:ext uri="{BB962C8B-B14F-4D97-AF65-F5344CB8AC3E}">
        <p14:creationId xmlns:p14="http://schemas.microsoft.com/office/powerpoint/2010/main" val="320543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60350"/>
            <a:ext cx="8229600" cy="730250"/>
          </a:xfrm>
        </p:spPr>
        <p:txBody>
          <a:bodyPr>
            <a:normAutofit/>
          </a:bodyPr>
          <a:lstStyle/>
          <a:p>
            <a:pPr eaLnBrk="1" hangingPunct="1"/>
            <a:r>
              <a:rPr lang="en-US" altLang="en-US" dirty="0"/>
              <a:t>One Application Of Format Specifiers</a:t>
            </a:r>
          </a:p>
        </p:txBody>
      </p:sp>
      <p:sp>
        <p:nvSpPr>
          <p:cNvPr id="3" name="Content Placeholder 2"/>
          <p:cNvSpPr>
            <a:spLocks noGrp="1"/>
          </p:cNvSpPr>
          <p:nvPr>
            <p:ph idx="1"/>
          </p:nvPr>
        </p:nvSpPr>
        <p:spPr>
          <a:xfrm>
            <a:off x="457200" y="1143000"/>
            <a:ext cx="8229600" cy="5181600"/>
          </a:xfrm>
        </p:spPr>
        <p:txBody>
          <a:bodyPr/>
          <a:lstStyle/>
          <a:p>
            <a:pPr eaLnBrk="1" hangingPunct="1"/>
            <a:r>
              <a:rPr lang="en-US" altLang="en-US"/>
              <a:t>It can be used to align columns of text.</a:t>
            </a:r>
          </a:p>
          <a:p>
            <a:pPr eaLnBrk="1" hangingPunct="1"/>
            <a:r>
              <a:rPr lang="en-US" altLang="en-US"/>
              <a:t>Example (movie credits, tabular or financial information)</a:t>
            </a:r>
          </a:p>
        </p:txBody>
      </p:sp>
      <p:pic>
        <p:nvPicPr>
          <p:cNvPr id="138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81200"/>
            <a:ext cx="3200400" cy="462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8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a:bodyPr>
          <a:lstStyle/>
          <a:p>
            <a:pPr eaLnBrk="1" hangingPunct="1"/>
            <a:r>
              <a:rPr lang="en-US" altLang="en-US" dirty="0"/>
              <a:t>Section Summary: Formatting Output</a:t>
            </a:r>
          </a:p>
        </p:txBody>
      </p:sp>
      <p:sp>
        <p:nvSpPr>
          <p:cNvPr id="48131" name="Content Placeholder 2"/>
          <p:cNvSpPr>
            <a:spLocks noGrp="1"/>
          </p:cNvSpPr>
          <p:nvPr>
            <p:ph idx="1"/>
          </p:nvPr>
        </p:nvSpPr>
        <p:spPr/>
        <p:txBody>
          <a:bodyPr/>
          <a:lstStyle/>
          <a:p>
            <a:pPr eaLnBrk="1" hangingPunct="1"/>
            <a:r>
              <a:rPr lang="en-US" altLang="en-US"/>
              <a:t>How to use format specifiers (field width, precision) to format output</a:t>
            </a:r>
          </a:p>
          <a:p>
            <a:pPr eaLnBrk="1" hangingPunct="1"/>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sz="half" idx="4294967295"/>
          </p:nvPr>
        </p:nvSpPr>
        <p:spPr>
          <a:xfrm>
            <a:off x="381000" y="1066800"/>
            <a:ext cx="8204200" cy="5267325"/>
          </a:xfrm>
        </p:spPr>
        <p:txBody>
          <a:bodyPr/>
          <a:lstStyle/>
          <a:p>
            <a:pPr eaLnBrk="1" hangingPunct="1">
              <a:tabLst>
                <a:tab pos="1254125" algn="l"/>
              </a:tabLst>
            </a:pPr>
            <a:r>
              <a:rPr lang="en-US" altLang="en-US" sz="2400"/>
              <a:t>The back-slash character enclosed within quotes won’t be displayed but instead indicates that a formatting (escape) code will follow the slash:</a:t>
            </a:r>
          </a:p>
        </p:txBody>
      </p:sp>
      <p:sp>
        <p:nvSpPr>
          <p:cNvPr id="49155" name="Rectangle 2"/>
          <p:cNvSpPr>
            <a:spLocks noGrp="1" noChangeArrowheads="1"/>
          </p:cNvSpPr>
          <p:nvPr>
            <p:ph type="title"/>
          </p:nvPr>
        </p:nvSpPr>
        <p:spPr>
          <a:xfrm>
            <a:off x="457200" y="260350"/>
            <a:ext cx="8229600" cy="730250"/>
          </a:xfrm>
        </p:spPr>
        <p:txBody>
          <a:bodyPr/>
          <a:lstStyle/>
          <a:p>
            <a:pPr eaLnBrk="1" hangingPunct="1"/>
            <a:r>
              <a:rPr lang="en-US" altLang="en-US" b="1" dirty="0">
                <a:solidFill>
                  <a:srgbClr val="0000FF"/>
                </a:solidFill>
              </a:rPr>
              <a:t>Escape Codes/Characters</a:t>
            </a:r>
          </a:p>
        </p:txBody>
      </p:sp>
      <p:graphicFrame>
        <p:nvGraphicFramePr>
          <p:cNvPr id="369668" name="Group 4"/>
          <p:cNvGraphicFramePr>
            <a:graphicFrameLocks noGrp="1"/>
          </p:cNvGraphicFramePr>
          <p:nvPr>
            <p:ph idx="1"/>
            <p:extLst>
              <p:ext uri="{D42A27DB-BD31-4B8C-83A1-F6EECF244321}">
                <p14:modId xmlns:p14="http://schemas.microsoft.com/office/powerpoint/2010/main" val="471867764"/>
              </p:ext>
            </p:extLst>
          </p:nvPr>
        </p:nvGraphicFramePr>
        <p:xfrm>
          <a:off x="762000" y="2362200"/>
          <a:ext cx="7010400" cy="4133849"/>
        </p:xfrm>
        <a:graphic>
          <a:graphicData uri="http://schemas.openxmlformats.org/drawingml/2006/table">
            <a:tbl>
              <a:tblPr/>
              <a:tblGrid>
                <a:gridCol w="2332743">
                  <a:extLst>
                    <a:ext uri="{9D8B030D-6E8A-4147-A177-3AD203B41FA5}">
                      <a16:colId xmlns="" xmlns:a16="http://schemas.microsoft.com/office/drawing/2014/main" val="20000"/>
                    </a:ext>
                  </a:extLst>
                </a:gridCol>
                <a:gridCol w="4677657">
                  <a:extLst>
                    <a:ext uri="{9D8B030D-6E8A-4147-A177-3AD203B41FA5}">
                      <a16:colId xmlns="" xmlns:a16="http://schemas.microsoft.com/office/drawing/2014/main" val="20001"/>
                    </a:ext>
                  </a:extLst>
                </a:gridCol>
              </a:tblGrid>
              <a:tr h="60210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chemeClr val="tx1"/>
                          </a:solidFill>
                          <a:effectLst/>
                          <a:latin typeface="Arial" pitchFamily="34" charset="0"/>
                          <a:cs typeface="Arial" pitchFamily="34" charset="0"/>
                        </a:rPr>
                        <a:t>Escape sequence</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chemeClr val="tx1"/>
                          </a:solidFill>
                          <a:effectLst/>
                          <a:latin typeface="Arial" pitchFamily="34" charset="0"/>
                          <a:cs typeface="Arial" pitchFamily="34" charset="0"/>
                        </a:rPr>
                        <a:t>Description</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extLst>
                  <a:ext uri="{0D108BD9-81ED-4DB2-BD59-A6C34878D82A}">
                    <a16:rowId xmlns="" xmlns:a16="http://schemas.microsoft.com/office/drawing/2014/main" val="10000"/>
                  </a:ext>
                </a:extLst>
              </a:tr>
              <a:tr h="60210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rgbClr val="0000FF"/>
                          </a:solidFill>
                          <a:effectLst/>
                          <a:latin typeface="Arial" pitchFamily="34" charset="0"/>
                          <a:cs typeface="Arial" pitchFamily="34" charset="0"/>
                        </a:rPr>
                        <a:t>\a</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0" i="0" u="none" strike="noStrike" cap="none" normalizeH="0" baseline="0" dirty="0">
                          <a:ln>
                            <a:noFill/>
                          </a:ln>
                          <a:solidFill>
                            <a:schemeClr val="tx1"/>
                          </a:solidFill>
                          <a:effectLst/>
                          <a:latin typeface="Arial" pitchFamily="34" charset="0"/>
                          <a:cs typeface="Arial" pitchFamily="34" charset="0"/>
                        </a:rPr>
                        <a:t>Alarm: Causes the program to beep.</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642291">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rgbClr val="0000FF"/>
                          </a:solidFill>
                          <a:effectLst/>
                          <a:latin typeface="Arial" pitchFamily="34" charset="0"/>
                          <a:cs typeface="Arial" pitchFamily="34" charset="0"/>
                        </a:rPr>
                        <a:t>\n</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0" i="0" u="none" strike="noStrike" cap="none" normalizeH="0" baseline="0" dirty="0">
                          <a:ln>
                            <a:noFill/>
                          </a:ln>
                          <a:solidFill>
                            <a:schemeClr val="tx1"/>
                          </a:solidFill>
                          <a:effectLst/>
                          <a:latin typeface="Arial" pitchFamily="34" charset="0"/>
                          <a:cs typeface="Arial" pitchFamily="34" charset="0"/>
                        </a:rPr>
                        <a:t>Newline: Moves the cursor to beginning of the next line.</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60210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rgbClr val="0000FF"/>
                          </a:solidFill>
                          <a:effectLst/>
                          <a:latin typeface="Arial" pitchFamily="34" charset="0"/>
                          <a:cs typeface="Arial" pitchFamily="34" charset="0"/>
                        </a:rPr>
                        <a:t>\t</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0" i="0" u="none" strike="noStrike" cap="none" normalizeH="0" baseline="0" dirty="0">
                          <a:ln>
                            <a:noFill/>
                          </a:ln>
                          <a:solidFill>
                            <a:schemeClr val="tx1"/>
                          </a:solidFill>
                          <a:effectLst/>
                          <a:latin typeface="Arial" pitchFamily="34" charset="0"/>
                          <a:cs typeface="Arial" pitchFamily="34" charset="0"/>
                        </a:rPr>
                        <a:t>Tab: Moves the cursor forward one tab stop.</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60210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rgbClr val="0000FF"/>
                          </a:solidFill>
                          <a:effectLst/>
                          <a:latin typeface="Arial" pitchFamily="34" charset="0"/>
                          <a:cs typeface="Arial" pitchFamily="34" charset="0"/>
                        </a:rPr>
                        <a:t>\'</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0" i="0" u="none" strike="noStrike" cap="none" normalizeH="0" baseline="0" dirty="0">
                          <a:ln>
                            <a:noFill/>
                          </a:ln>
                          <a:solidFill>
                            <a:schemeClr val="tx1"/>
                          </a:solidFill>
                          <a:effectLst/>
                          <a:latin typeface="Arial" pitchFamily="34" charset="0"/>
                          <a:cs typeface="Arial" pitchFamily="34" charset="0"/>
                        </a:rPr>
                        <a:t>Single quote: Prints a single quote.</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r h="60210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rgbClr val="0000FF"/>
                          </a:solidFill>
                          <a:effectLst/>
                          <a:latin typeface="Arial" pitchFamily="34" charset="0"/>
                          <a:cs typeface="Arial" pitchFamily="34" charset="0"/>
                        </a:rPr>
                        <a:t>\"</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0" i="0" u="none" strike="noStrike" cap="none" normalizeH="0" baseline="0" dirty="0">
                          <a:ln>
                            <a:noFill/>
                          </a:ln>
                          <a:solidFill>
                            <a:schemeClr val="tx1"/>
                          </a:solidFill>
                          <a:effectLst/>
                          <a:latin typeface="Arial" pitchFamily="34" charset="0"/>
                          <a:cs typeface="Arial" pitchFamily="34" charset="0"/>
                        </a:rPr>
                        <a:t>Double quote: Prints a double quote.</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481033">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1" i="0" u="none" strike="noStrike" cap="none" normalizeH="0" baseline="0" dirty="0">
                          <a:ln>
                            <a:noFill/>
                          </a:ln>
                          <a:solidFill>
                            <a:srgbClr val="0000FF"/>
                          </a:solidFill>
                          <a:effectLst/>
                          <a:latin typeface="Arial" pitchFamily="34" charset="0"/>
                          <a:cs typeface="Arial" pitchFamily="34" charset="0"/>
                        </a:rPr>
                        <a:t>\\</a:t>
                      </a:r>
                    </a:p>
                  </a:txBody>
                  <a:tcPr marL="98144" marR="98144" marT="46811" marB="4681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1800" b="0" i="0" u="none" strike="noStrike" cap="none" normalizeH="0" baseline="0" dirty="0">
                          <a:ln>
                            <a:noFill/>
                          </a:ln>
                          <a:solidFill>
                            <a:schemeClr val="tx1"/>
                          </a:solidFill>
                          <a:effectLst/>
                          <a:latin typeface="Arial" pitchFamily="34" charset="0"/>
                          <a:cs typeface="Arial" pitchFamily="34" charset="0"/>
                        </a:rPr>
                        <a:t>Backslash: Prints one backslash.</a:t>
                      </a:r>
                    </a:p>
                  </a:txBody>
                  <a:tcPr marL="98144" marR="98144" marT="46811" marB="4681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60350"/>
            <a:ext cx="8229600" cy="730250"/>
          </a:xfrm>
        </p:spPr>
        <p:txBody>
          <a:bodyPr/>
          <a:lstStyle/>
          <a:p>
            <a:pPr eaLnBrk="1" hangingPunct="1"/>
            <a:r>
              <a:rPr lang="en-US" altLang="en-US" b="1" dirty="0">
                <a:solidFill>
                  <a:srgbClr val="0000FF"/>
                </a:solidFill>
              </a:rPr>
              <a:t>Escape Codes </a:t>
            </a:r>
            <a:r>
              <a:rPr lang="en-US" altLang="en-US" dirty="0"/>
              <a:t>(2)</a:t>
            </a:r>
          </a:p>
        </p:txBody>
      </p:sp>
      <p:sp>
        <p:nvSpPr>
          <p:cNvPr id="56323" name="Rectangle 3"/>
          <p:cNvSpPr>
            <a:spLocks noGrp="1" noChangeArrowheads="1"/>
          </p:cNvSpPr>
          <p:nvPr>
            <p:ph idx="1"/>
          </p:nvPr>
        </p:nvSpPr>
        <p:spPr>
          <a:xfrm>
            <a:off x="457200" y="1143000"/>
            <a:ext cx="8229600" cy="3886200"/>
          </a:xfrm>
        </p:spPr>
        <p:txBody>
          <a:bodyPr rtlCol="0">
            <a:normAutofit/>
          </a:bodyPr>
          <a:lstStyle/>
          <a:p>
            <a:pPr eaLnBrk="1" fontAlgn="auto" hangingPunct="1">
              <a:spcAft>
                <a:spcPts val="0"/>
              </a:spcAft>
              <a:tabLst>
                <a:tab pos="1254125" algn="l"/>
              </a:tabLst>
              <a:defRPr/>
            </a:pPr>
            <a:r>
              <a:rPr lang="en-CA" b="1" dirty="0"/>
              <a:t>Program name: </a:t>
            </a:r>
            <a:r>
              <a:rPr lang="en-CA" sz="2000" dirty="0" smtClean="0">
                <a:latin typeface="Consolas" panose="020B0609020204030204" pitchFamily="49" charset="0"/>
              </a:rPr>
              <a:t>15</a:t>
            </a:r>
            <a:r>
              <a:rPr lang="en-CA" sz="2000" dirty="0" smtClean="0">
                <a:latin typeface="Consolas" panose="020B0609020204030204" pitchFamily="49" charset="0"/>
                <a:cs typeface="Arial" charset="0"/>
              </a:rPr>
              <a:t>formatting.py</a:t>
            </a:r>
            <a:endParaRPr lang="en-CA" sz="2000" dirty="0">
              <a:latin typeface="Consolas" panose="020B0609020204030204" pitchFamily="49" charset="0"/>
              <a:cs typeface="Arial" charset="0"/>
            </a:endParaRPr>
          </a:p>
          <a:p>
            <a:pPr marL="0" indent="0" eaLnBrk="1" fontAlgn="auto" hangingPunct="1">
              <a:spcAft>
                <a:spcPts val="0"/>
              </a:spcAft>
              <a:buFont typeface="Arial" panose="020B0604020202020204" pitchFamily="34" charset="0"/>
              <a:buNone/>
              <a:tabLst>
                <a:tab pos="1254125" algn="l"/>
              </a:tabLst>
              <a:defRPr/>
            </a:pPr>
            <a:endParaRPr lang="en-CA" sz="2000" dirty="0"/>
          </a:p>
          <a:p>
            <a:pPr lvl="1" eaLnBrk="1" fontAlgn="auto" hangingPunct="1">
              <a:spcAft>
                <a:spcPts val="0"/>
              </a:spcAft>
              <a:buFont typeface="Times New Roman" pitchFamily="18" charset="0"/>
              <a:buNone/>
              <a:tabLst>
                <a:tab pos="1254125" algn="l"/>
              </a:tabLst>
              <a:defRPr/>
            </a:pPr>
            <a:r>
              <a:rPr lang="en-US" dirty="0">
                <a:latin typeface="Arial" charset="0"/>
                <a:cs typeface="Arial" charset="0"/>
              </a:rPr>
              <a:t>print ("</a:t>
            </a:r>
            <a:r>
              <a:rPr lang="en-US" b="1" dirty="0">
                <a:solidFill>
                  <a:srgbClr val="00B050"/>
                </a:solidFill>
                <a:latin typeface="Arial" charset="0"/>
                <a:cs typeface="Arial" charset="0"/>
              </a:rPr>
              <a:t>\a</a:t>
            </a:r>
            <a:r>
              <a:rPr lang="en-US" dirty="0">
                <a:latin typeface="Arial" charset="0"/>
                <a:cs typeface="Arial" charset="0"/>
              </a:rPr>
              <a:t>*Beep!*")</a:t>
            </a:r>
          </a:p>
          <a:p>
            <a:pPr lvl="1" eaLnBrk="1" fontAlgn="auto" hangingPunct="1">
              <a:spcAft>
                <a:spcPts val="0"/>
              </a:spcAft>
              <a:buFont typeface="Times New Roman" pitchFamily="18" charset="0"/>
              <a:buNone/>
              <a:tabLst>
                <a:tab pos="1254125" algn="l"/>
              </a:tabLst>
              <a:defRPr/>
            </a:pPr>
            <a:endParaRPr lang="en-US" dirty="0">
              <a:latin typeface="Arial" charset="0"/>
              <a:cs typeface="Arial" charset="0"/>
            </a:endParaRPr>
          </a:p>
          <a:p>
            <a:pPr lvl="1" eaLnBrk="1" fontAlgn="auto" hangingPunct="1">
              <a:spcAft>
                <a:spcPts val="0"/>
              </a:spcAft>
              <a:buFont typeface="Times New Roman" pitchFamily="18" charset="0"/>
              <a:buNone/>
              <a:tabLst>
                <a:tab pos="1254125" algn="l"/>
              </a:tabLst>
              <a:defRPr/>
            </a:pPr>
            <a:r>
              <a:rPr lang="en-US" dirty="0">
                <a:latin typeface="Arial" charset="0"/>
                <a:cs typeface="Arial" charset="0"/>
              </a:rPr>
              <a:t>print ("hi</a:t>
            </a:r>
            <a:r>
              <a:rPr lang="en-US" b="1" dirty="0">
                <a:solidFill>
                  <a:srgbClr val="00B050"/>
                </a:solidFill>
                <a:latin typeface="Arial" charset="0"/>
                <a:cs typeface="Arial" charset="0"/>
              </a:rPr>
              <a:t>\n</a:t>
            </a:r>
            <a:r>
              <a:rPr lang="en-US" dirty="0">
                <a:latin typeface="Arial" charset="0"/>
                <a:cs typeface="Arial" charset="0"/>
              </a:rPr>
              <a:t>there")</a:t>
            </a:r>
          </a:p>
          <a:p>
            <a:pPr lvl="1" eaLnBrk="1" fontAlgn="auto" hangingPunct="1">
              <a:spcAft>
                <a:spcPts val="0"/>
              </a:spcAft>
              <a:buFont typeface="Times New Roman" pitchFamily="18" charset="0"/>
              <a:buNone/>
              <a:tabLst>
                <a:tab pos="1254125" algn="l"/>
              </a:tabLst>
              <a:defRPr/>
            </a:pPr>
            <a:endParaRPr lang="en-US" dirty="0">
              <a:latin typeface="Arial" charset="0"/>
              <a:cs typeface="Arial" charset="0"/>
            </a:endParaRPr>
          </a:p>
          <a:p>
            <a:pPr lvl="1" eaLnBrk="1" fontAlgn="auto" hangingPunct="1">
              <a:spcAft>
                <a:spcPts val="0"/>
              </a:spcAft>
              <a:buFont typeface="Times New Roman" pitchFamily="18" charset="0"/>
              <a:buNone/>
              <a:tabLst>
                <a:tab pos="1254125" algn="l"/>
              </a:tabLst>
              <a:defRPr/>
            </a:pPr>
            <a:r>
              <a:rPr lang="en-US" dirty="0">
                <a:latin typeface="Arial" charset="0"/>
                <a:cs typeface="Arial" charset="0"/>
              </a:rPr>
              <a:t>print ('it</a:t>
            </a:r>
            <a:r>
              <a:rPr lang="en-US" b="1" dirty="0">
                <a:solidFill>
                  <a:srgbClr val="00B050"/>
                </a:solidFill>
                <a:latin typeface="Arial" charset="0"/>
                <a:cs typeface="Arial" charset="0"/>
              </a:rPr>
              <a:t>\'</a:t>
            </a:r>
            <a:r>
              <a:rPr lang="en-US" dirty="0">
                <a:latin typeface="Arial" charset="0"/>
                <a:cs typeface="Arial" charset="0"/>
              </a:rPr>
              <a:t>s')</a:t>
            </a:r>
          </a:p>
          <a:p>
            <a:pPr lvl="1" eaLnBrk="1" fontAlgn="auto" hangingPunct="1">
              <a:spcAft>
                <a:spcPts val="0"/>
              </a:spcAft>
              <a:buFont typeface="Times New Roman" pitchFamily="18" charset="0"/>
              <a:buNone/>
              <a:tabLst>
                <a:tab pos="1254125" algn="l"/>
              </a:tabLst>
              <a:defRPr/>
            </a:pPr>
            <a:endParaRPr lang="en-US" dirty="0">
              <a:latin typeface="Arial" charset="0"/>
              <a:cs typeface="Arial" charset="0"/>
            </a:endParaRPr>
          </a:p>
          <a:p>
            <a:pPr lvl="1" eaLnBrk="1" fontAlgn="auto" hangingPunct="1">
              <a:spcAft>
                <a:spcPts val="0"/>
              </a:spcAft>
              <a:buFont typeface="Times New Roman" pitchFamily="18" charset="0"/>
              <a:buNone/>
              <a:tabLst>
                <a:tab pos="1254125" algn="l"/>
              </a:tabLst>
              <a:defRPr/>
            </a:pPr>
            <a:r>
              <a:rPr lang="en-US" dirty="0">
                <a:latin typeface="Arial" charset="0"/>
                <a:cs typeface="Arial" charset="0"/>
              </a:rPr>
              <a:t>print ("he</a:t>
            </a:r>
            <a:r>
              <a:rPr lang="en-US" b="1" dirty="0">
                <a:solidFill>
                  <a:srgbClr val="00B050"/>
                </a:solidFill>
                <a:latin typeface="Arial" charset="0"/>
                <a:cs typeface="Arial" charset="0"/>
              </a:rPr>
              <a:t>\\</a:t>
            </a:r>
            <a:r>
              <a:rPr lang="en-US" dirty="0">
                <a:latin typeface="Arial" charset="0"/>
                <a:cs typeface="Arial" charset="0"/>
              </a:rPr>
              <a:t>y </a:t>
            </a:r>
            <a:r>
              <a:rPr lang="en-US" b="1" dirty="0">
                <a:solidFill>
                  <a:srgbClr val="00B050"/>
                </a:solidFill>
                <a:latin typeface="Arial" charset="0"/>
                <a:cs typeface="Arial" charset="0"/>
              </a:rPr>
              <a:t>\"</a:t>
            </a:r>
            <a:r>
              <a:rPr lang="en-US" dirty="0">
                <a:latin typeface="Arial" charset="0"/>
                <a:cs typeface="Arial" charset="0"/>
              </a:rPr>
              <a:t>you</a:t>
            </a:r>
            <a:r>
              <a:rPr lang="en-US" b="1" dirty="0">
                <a:solidFill>
                  <a:srgbClr val="00B050"/>
                </a:solidFill>
                <a:latin typeface="Arial" charset="0"/>
                <a:cs typeface="Arial" charset="0"/>
              </a:rPr>
              <a:t>\"</a:t>
            </a:r>
            <a:r>
              <a:rPr lang="en-US" dirty="0">
                <a:latin typeface="Arial" charset="0"/>
                <a:cs typeface="Arial" charset="0"/>
              </a:rPr>
              <a:t>")</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r="50000" b="79259"/>
          <a:stretch>
            <a:fillRect/>
          </a:stretch>
        </p:blipFill>
        <p:spPr bwMode="auto">
          <a:xfrm>
            <a:off x="3046413" y="2057400"/>
            <a:ext cx="4357687" cy="265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t="18941" r="60236" b="40530"/>
          <a:stretch>
            <a:fillRect/>
          </a:stretch>
        </p:blipFill>
        <p:spPr bwMode="auto">
          <a:xfrm>
            <a:off x="3046413" y="2743200"/>
            <a:ext cx="3465512"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t="59471" r="60236" b="20264"/>
          <a:stretch>
            <a:fillRect/>
          </a:stretch>
        </p:blipFill>
        <p:spPr bwMode="auto">
          <a:xfrm>
            <a:off x="3046413" y="3463925"/>
            <a:ext cx="3465512"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t="79736" r="60236" b="-2"/>
          <a:stretch>
            <a:fillRect/>
          </a:stretch>
        </p:blipFill>
        <p:spPr bwMode="auto">
          <a:xfrm>
            <a:off x="3276600" y="4240213"/>
            <a:ext cx="3465513" cy="258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260350"/>
            <a:ext cx="8229600" cy="730250"/>
          </a:xfrm>
        </p:spPr>
        <p:txBody>
          <a:bodyPr/>
          <a:lstStyle/>
          <a:p>
            <a:pPr eaLnBrk="1" hangingPunct="1"/>
            <a:r>
              <a:rPr lang="en-US" altLang="en-US"/>
              <a:t>Escape Codes: Application</a:t>
            </a:r>
          </a:p>
        </p:txBody>
      </p:sp>
      <p:sp>
        <p:nvSpPr>
          <p:cNvPr id="75779" name="Content Placeholder 2"/>
          <p:cNvSpPr>
            <a:spLocks noGrp="1"/>
          </p:cNvSpPr>
          <p:nvPr>
            <p:ph idx="1"/>
          </p:nvPr>
        </p:nvSpPr>
        <p:spPr/>
        <p:txBody>
          <a:bodyPr/>
          <a:lstStyle/>
          <a:p>
            <a:pPr eaLnBrk="1" hangingPunct="1">
              <a:buFont typeface="Arial" charset="0"/>
              <a:buChar char="•"/>
              <a:defRPr/>
            </a:pPr>
            <a:r>
              <a:rPr lang="en-US" altLang="en-US" dirty="0"/>
              <a:t>It can be used to nicely format text output (alignment output, provide separators within and between lines)</a:t>
            </a:r>
          </a:p>
          <a:p>
            <a:pPr eaLnBrk="1" hangingPunct="1">
              <a:buFont typeface="Arial" charset="0"/>
              <a:buChar char="•"/>
              <a:defRPr/>
            </a:pPr>
            <a:r>
              <a:rPr lang="en-US" altLang="en-US" b="1" dirty="0"/>
              <a:t>Program example</a:t>
            </a:r>
            <a:r>
              <a:rPr lang="en-US" altLang="en-US" dirty="0"/>
              <a:t>: </a:t>
            </a:r>
            <a:r>
              <a:rPr lang="en-US" altLang="en-US" sz="2000" dirty="0" smtClean="0">
                <a:latin typeface="Consolas" panose="020B0609020204030204" pitchFamily="49" charset="0"/>
              </a:rPr>
              <a:t>16</a:t>
            </a:r>
            <a:r>
              <a:rPr lang="en-US" altLang="en-US" sz="2000" dirty="0" smtClean="0">
                <a:latin typeface="Consolas" panose="020B0609020204030204" pitchFamily="49" charset="0"/>
                <a:cs typeface="Consolas" panose="020B0609020204030204" pitchFamily="49" charset="0"/>
              </a:rPr>
              <a:t>formatting.py</a:t>
            </a:r>
            <a:endParaRPr lang="en-US" altLang="en-US" sz="2000" dirty="0">
              <a:latin typeface="Consolas" panose="020B0609020204030204" pitchFamily="49" charset="0"/>
              <a:cs typeface="Consolas" panose="020B0609020204030204" pitchFamily="49" charset="0"/>
            </a:endParaRPr>
          </a:p>
          <a:p>
            <a:pPr marL="225425" lvl="1" indent="0" eaLnBrk="1" hangingPunct="1">
              <a:buFont typeface="Arial" charset="0"/>
              <a:buNone/>
              <a:defRPr/>
            </a:pPr>
            <a:r>
              <a:rPr lang="en-US" altLang="en-US" sz="1800" dirty="0">
                <a:latin typeface="Consolas" panose="020B0609020204030204" pitchFamily="49" charset="0"/>
                <a:cs typeface="Consolas" panose="020B0609020204030204" pitchFamily="49" charset="0"/>
              </a:rPr>
              <a:t>firstName = "James"</a:t>
            </a:r>
          </a:p>
          <a:p>
            <a:pPr marL="225425" lvl="1" indent="0" eaLnBrk="1" hangingPunct="1">
              <a:buFont typeface="Arial" charset="0"/>
              <a:buNone/>
              <a:defRPr/>
            </a:pPr>
            <a:r>
              <a:rPr lang="en-US" altLang="en-US" sz="1800" dirty="0">
                <a:latin typeface="Consolas" panose="020B0609020204030204" pitchFamily="49" charset="0"/>
                <a:cs typeface="Consolas" panose="020B0609020204030204" pitchFamily="49" charset="0"/>
              </a:rPr>
              <a:t>lastName = "Tam"</a:t>
            </a:r>
          </a:p>
          <a:p>
            <a:pPr marL="225425" lvl="1" indent="0" eaLnBrk="1" hangingPunct="1">
              <a:buFont typeface="Arial" charset="0"/>
              <a:buNone/>
              <a:defRPr/>
            </a:pPr>
            <a:r>
              <a:rPr lang="en-US" altLang="en-US" sz="1800" dirty="0">
                <a:latin typeface="Consolas" panose="020B0609020204030204" pitchFamily="49" charset="0"/>
                <a:cs typeface="Consolas" panose="020B0609020204030204" pitchFamily="49" charset="0"/>
              </a:rPr>
              <a:t>mobile = "123-4567"</a:t>
            </a:r>
          </a:p>
          <a:p>
            <a:pPr marL="225425" lvl="1" indent="0" eaLnBrk="1" hangingPunct="1">
              <a:buFont typeface="Arial" charset="0"/>
              <a:buNone/>
              <a:defRPr/>
            </a:pPr>
            <a:r>
              <a:rPr lang="en-US" altLang="en-US" sz="1800" dirty="0">
                <a:latin typeface="Consolas" panose="020B0609020204030204" pitchFamily="49" charset="0"/>
                <a:cs typeface="Consolas" panose="020B0609020204030204" pitchFamily="49" charset="0"/>
              </a:rPr>
              <a:t>print("Last name:\t", lastName)</a:t>
            </a:r>
          </a:p>
          <a:p>
            <a:pPr marL="225425" lvl="1" indent="0" eaLnBrk="1" hangingPunct="1">
              <a:buFont typeface="Arial" charset="0"/>
              <a:buNone/>
              <a:defRPr/>
            </a:pPr>
            <a:r>
              <a:rPr lang="en-US" altLang="en-US" sz="1800" dirty="0">
                <a:latin typeface="Consolas" panose="020B0609020204030204" pitchFamily="49" charset="0"/>
                <a:cs typeface="Consolas" panose="020B0609020204030204" pitchFamily="49" charset="0"/>
              </a:rPr>
              <a:t>print("First name:\t", firstName)</a:t>
            </a:r>
          </a:p>
          <a:p>
            <a:pPr marL="225425" lvl="1" indent="0" eaLnBrk="1" hangingPunct="1">
              <a:buFont typeface="Arial" charset="0"/>
              <a:buNone/>
              <a:defRPr/>
            </a:pPr>
            <a:r>
              <a:rPr lang="en-US" altLang="en-US" sz="1800" dirty="0">
                <a:latin typeface="Consolas" panose="020B0609020204030204" pitchFamily="49" charset="0"/>
                <a:cs typeface="Consolas" panose="020B0609020204030204" pitchFamily="49" charset="0"/>
              </a:rPr>
              <a:t>print("Contact:\t", mobile)</a:t>
            </a:r>
          </a:p>
          <a:p>
            <a:pPr marL="225425" lvl="1" indent="0" eaLnBrk="1" hangingPunct="1">
              <a:buFont typeface="Arial" charset="0"/>
              <a:buNone/>
              <a:defRPr/>
            </a:pPr>
            <a:endParaRPr lang="en-US" altLang="en-US" sz="1800" dirty="0">
              <a:latin typeface="Consolas" panose="020B0609020204030204" pitchFamily="49" charset="0"/>
              <a:cs typeface="Consolas" panose="020B0609020204030204" pitchFamily="49" charset="0"/>
            </a:endParaRPr>
          </a:p>
          <a:p>
            <a:pPr marL="225425" lvl="1" indent="0" eaLnBrk="1" hangingPunct="1">
              <a:buFont typeface="Arial" charset="0"/>
              <a:buNone/>
              <a:defRPr/>
            </a:pPr>
            <a:endParaRPr lang="en-US" altLang="en-US" sz="1800" dirty="0">
              <a:latin typeface="Arial" charset="0"/>
              <a:cs typeface="Arial" charset="0"/>
            </a:endParaRPr>
          </a:p>
        </p:txBody>
      </p:sp>
      <p:pic>
        <p:nvPicPr>
          <p:cNvPr id="2" name="Picture 1"/>
          <p:cNvPicPr>
            <a:picLocks noChangeAspect="1"/>
          </p:cNvPicPr>
          <p:nvPr/>
        </p:nvPicPr>
        <p:blipFill>
          <a:blip r:embed="rId3"/>
          <a:stretch>
            <a:fillRect/>
          </a:stretch>
        </p:blipFill>
        <p:spPr>
          <a:xfrm>
            <a:off x="5105400" y="3429000"/>
            <a:ext cx="3594919" cy="990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77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77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577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577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77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577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60350"/>
            <a:ext cx="8229600" cy="730250"/>
          </a:xfrm>
        </p:spPr>
        <p:txBody>
          <a:bodyPr/>
          <a:lstStyle/>
          <a:p>
            <a:pPr eaLnBrk="1" hangingPunct="1"/>
            <a:r>
              <a:rPr lang="en-US" altLang="en-US" dirty="0">
                <a:ea typeface="ＭＳ Ｐゴシック" panose="020B0600070205080204" pitchFamily="34" charset="-128"/>
              </a:rPr>
              <a:t>Variables: Storing Information </a:t>
            </a:r>
            <a:r>
              <a:rPr lang="en-US" altLang="en-US" dirty="0"/>
              <a:t>(If There Is Time)</a:t>
            </a:r>
            <a:endParaRPr lang="en-US" altLang="en-US" dirty="0">
              <a:ea typeface="ＭＳ Ｐゴシック" panose="020B0600070205080204" pitchFamily="34" charset="-128"/>
            </a:endParaRPr>
          </a:p>
        </p:txBody>
      </p:sp>
      <p:sp>
        <p:nvSpPr>
          <p:cNvPr id="59395" name="Rectangle 3"/>
          <p:cNvSpPr>
            <a:spLocks noGrp="1" noChangeArrowheads="1"/>
          </p:cNvSpPr>
          <p:nvPr>
            <p:ph idx="1"/>
          </p:nvPr>
        </p:nvSpPr>
        <p:spPr>
          <a:xfrm>
            <a:off x="465138" y="1100138"/>
            <a:ext cx="8178800" cy="2528887"/>
          </a:xfrm>
        </p:spPr>
        <p:txBody>
          <a:bodyPr/>
          <a:lstStyle/>
          <a:p>
            <a:pPr eaLnBrk="1" hangingPunct="1">
              <a:tabLst>
                <a:tab pos="1254125" algn="l"/>
              </a:tabLst>
            </a:pPr>
            <a:r>
              <a:rPr lang="en-US" altLang="en-US" dirty="0">
                <a:ea typeface="ＭＳ Ｐゴシック" panose="020B0600070205080204" pitchFamily="34" charset="-128"/>
              </a:rPr>
              <a:t>On the computer all information is stored in binary (2 states)</a:t>
            </a:r>
          </a:p>
          <a:p>
            <a:pPr lvl="1" eaLnBrk="1" hangingPunct="1">
              <a:tabLst>
                <a:tab pos="1254125" algn="l"/>
              </a:tabLst>
            </a:pPr>
            <a:r>
              <a:rPr lang="en-US" altLang="en-US" dirty="0">
                <a:ea typeface="ＭＳ Ｐゴシック" panose="020B0600070205080204" pitchFamily="34" charset="-128"/>
              </a:rPr>
              <a:t>Example: RAM/memory stores information in a series of on-off combinations</a:t>
            </a:r>
          </a:p>
          <a:p>
            <a:pPr lvl="1" eaLnBrk="1" hangingPunct="1">
              <a:tabLst>
                <a:tab pos="1254125" algn="l"/>
              </a:tabLst>
            </a:pPr>
            <a:r>
              <a:rPr lang="en-US" altLang="en-US" dirty="0">
                <a:ea typeface="ＭＳ Ｐゴシック" panose="020B0600070205080204" pitchFamily="34" charset="-128"/>
              </a:rPr>
              <a:t>A single off/off combination is referred to as a ‘bit’</a:t>
            </a:r>
            <a:br>
              <a:rPr lang="en-US" altLang="en-US" dirty="0">
                <a:ea typeface="ＭＳ Ｐゴシック" panose="020B0600070205080204" pitchFamily="34" charset="-128"/>
              </a:rPr>
            </a:br>
            <a:endParaRPr lang="en-US" altLang="en-US" dirty="0">
              <a:ea typeface="ＭＳ Ｐゴシック" panose="020B0600070205080204" pitchFamily="34" charset="-128"/>
            </a:endParaRPr>
          </a:p>
          <a:p>
            <a:pPr lvl="1" eaLnBrk="1" hangingPunct="1">
              <a:tabLst>
                <a:tab pos="1254125" algn="l"/>
              </a:tabLst>
            </a:pPr>
            <a:endParaRPr lang="en-US" altLang="en-US" sz="2400" dirty="0">
              <a:ea typeface="ＭＳ Ｐゴシック" panose="020B0600070205080204" pitchFamily="34" charset="-128"/>
            </a:endParaRPr>
          </a:p>
        </p:txBody>
      </p:sp>
      <p:sp>
        <p:nvSpPr>
          <p:cNvPr id="59396" name="Text Box 15"/>
          <p:cNvSpPr txBox="1">
            <a:spLocks noChangeArrowheads="1"/>
          </p:cNvSpPr>
          <p:nvPr/>
        </p:nvSpPr>
        <p:spPr bwMode="auto">
          <a:xfrm>
            <a:off x="889000" y="2660650"/>
            <a:ext cx="1016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dirty="0">
                <a:latin typeface="Arial" panose="020B0604020202020204" pitchFamily="34" charset="0"/>
              </a:rPr>
              <a:t>Bit</a:t>
            </a:r>
          </a:p>
        </p:txBody>
      </p:sp>
      <p:grpSp>
        <p:nvGrpSpPr>
          <p:cNvPr id="2" name="Group 1"/>
          <p:cNvGrpSpPr/>
          <p:nvPr/>
        </p:nvGrpSpPr>
        <p:grpSpPr>
          <a:xfrm>
            <a:off x="1778000" y="2667407"/>
            <a:ext cx="1092200" cy="641160"/>
            <a:chOff x="1778000" y="2667407"/>
            <a:chExt cx="1092200" cy="641160"/>
          </a:xfrm>
        </p:grpSpPr>
        <p:sp>
          <p:nvSpPr>
            <p:cNvPr id="59413" name="Text Box 6"/>
            <p:cNvSpPr txBox="1">
              <a:spLocks noChangeArrowheads="1"/>
            </p:cNvSpPr>
            <p:nvPr/>
          </p:nvSpPr>
          <p:spPr bwMode="auto">
            <a:xfrm>
              <a:off x="2324100" y="2838181"/>
              <a:ext cx="546100" cy="372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800" dirty="0">
                  <a:latin typeface="Arial" panose="020B0604020202020204" pitchFamily="34" charset="0"/>
                </a:rPr>
                <a:t>on</a:t>
              </a: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8000" y="2667407"/>
              <a:ext cx="631814" cy="641160"/>
            </a:xfrm>
            <a:prstGeom prst="rect">
              <a:avLst/>
            </a:prstGeom>
          </p:spPr>
        </p:pic>
      </p:grpSp>
      <p:grpSp>
        <p:nvGrpSpPr>
          <p:cNvPr id="3" name="Group 2"/>
          <p:cNvGrpSpPr/>
          <p:nvPr/>
        </p:nvGrpSpPr>
        <p:grpSpPr>
          <a:xfrm>
            <a:off x="3175000" y="2724741"/>
            <a:ext cx="2464063" cy="624769"/>
            <a:chOff x="3175000" y="2724741"/>
            <a:chExt cx="2464063" cy="624769"/>
          </a:xfrm>
        </p:grpSpPr>
        <p:grpSp>
          <p:nvGrpSpPr>
            <p:cNvPr id="8" name="Group 7"/>
            <p:cNvGrpSpPr>
              <a:grpSpLocks/>
            </p:cNvGrpSpPr>
            <p:nvPr/>
          </p:nvGrpSpPr>
          <p:grpSpPr bwMode="auto">
            <a:xfrm>
              <a:off x="3175000" y="2851153"/>
              <a:ext cx="2006600" cy="410095"/>
              <a:chOff x="3175000" y="2851150"/>
              <a:chExt cx="2006600" cy="409575"/>
            </a:xfrm>
          </p:grpSpPr>
          <p:sp>
            <p:nvSpPr>
              <p:cNvPr id="59410" name="Text Box 10"/>
              <p:cNvSpPr txBox="1">
                <a:spLocks noChangeArrowheads="1"/>
              </p:cNvSpPr>
              <p:nvPr/>
            </p:nvSpPr>
            <p:spPr bwMode="auto">
              <a:xfrm>
                <a:off x="4635500" y="2851150"/>
                <a:ext cx="5461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800" dirty="0">
                    <a:latin typeface="Arial" panose="020B0604020202020204" pitchFamily="34" charset="0"/>
                  </a:rPr>
                  <a:t>off</a:t>
                </a:r>
              </a:p>
            </p:txBody>
          </p:sp>
          <p:sp>
            <p:nvSpPr>
              <p:cNvPr id="59411" name="Text Box 11"/>
              <p:cNvSpPr txBox="1">
                <a:spLocks noChangeArrowheads="1"/>
              </p:cNvSpPr>
              <p:nvPr/>
            </p:nvSpPr>
            <p:spPr bwMode="auto">
              <a:xfrm>
                <a:off x="3175000" y="2863850"/>
                <a:ext cx="914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2000" dirty="0">
                    <a:latin typeface="Arial" panose="020B0604020202020204" pitchFamily="34" charset="0"/>
                  </a:rPr>
                  <a:t>OR</a:t>
                </a:r>
              </a:p>
            </p:txBody>
          </p:sp>
        </p:grpSp>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5030688" y="2724741"/>
              <a:ext cx="608375" cy="624769"/>
            </a:xfrm>
            <a:prstGeom prst="rect">
              <a:avLst/>
            </a:prstGeom>
          </p:spPr>
        </p:pic>
      </p:grpSp>
      <p:grpSp>
        <p:nvGrpSpPr>
          <p:cNvPr id="4" name="Group 3"/>
          <p:cNvGrpSpPr/>
          <p:nvPr/>
        </p:nvGrpSpPr>
        <p:grpSpPr>
          <a:xfrm>
            <a:off x="871538" y="3746793"/>
            <a:ext cx="4649999" cy="868069"/>
            <a:chOff x="871538" y="3746793"/>
            <a:chExt cx="4649999" cy="868069"/>
          </a:xfrm>
        </p:grpSpPr>
        <p:sp>
          <p:nvSpPr>
            <p:cNvPr id="59401" name="Text Box 13"/>
            <p:cNvSpPr txBox="1">
              <a:spLocks noChangeArrowheads="1"/>
            </p:cNvSpPr>
            <p:nvPr/>
          </p:nvSpPr>
          <p:spPr bwMode="auto">
            <a:xfrm>
              <a:off x="871538" y="3746793"/>
              <a:ext cx="957140" cy="868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nSpc>
                  <a:spcPct val="90000"/>
                </a:lnSpc>
                <a:spcBef>
                  <a:spcPct val="90000"/>
                </a:spcBef>
                <a:buFontTx/>
                <a:buNone/>
              </a:pPr>
              <a:r>
                <a:rPr lang="en-US" altLang="en-US" sz="2000" dirty="0">
                  <a:latin typeface="Arial" panose="020B0604020202020204" pitchFamily="34" charset="0"/>
                </a:rPr>
                <a:t>Byte</a:t>
              </a:r>
            </a:p>
            <a:p>
              <a:pPr>
                <a:lnSpc>
                  <a:spcPct val="90000"/>
                </a:lnSpc>
                <a:spcBef>
                  <a:spcPct val="90000"/>
                </a:spcBef>
              </a:pPr>
              <a:r>
                <a:rPr lang="en-US" altLang="en-US" sz="1800" dirty="0">
                  <a:latin typeface="Arial" panose="020B0604020202020204" pitchFamily="34" charset="0"/>
                </a:rPr>
                <a:t>8 bits</a:t>
              </a:r>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1044" y="4099489"/>
              <a:ext cx="463528" cy="470385"/>
            </a:xfrm>
            <a:prstGeom prst="rect">
              <a:avLst/>
            </a:prstGeom>
          </p:spPr>
        </p:pic>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1835236" y="4080395"/>
              <a:ext cx="458080" cy="470424"/>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2374476" y="4085122"/>
              <a:ext cx="458080" cy="470424"/>
            </a:xfrm>
            <a:prstGeom prst="rect">
              <a:avLst/>
            </a:prstGeom>
          </p:spPr>
        </p:pic>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2897949" y="4093349"/>
              <a:ext cx="458080" cy="470424"/>
            </a:xfrm>
            <a:prstGeom prst="rect">
              <a:avLst/>
            </a:prstGeom>
          </p:spPr>
        </p:pic>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2280" y="4099489"/>
              <a:ext cx="463528" cy="470385"/>
            </a:xfrm>
            <a:prstGeom prst="rect">
              <a:avLst/>
            </a:prstGeom>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4519786" y="4092384"/>
              <a:ext cx="458080" cy="470424"/>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58009" y="4098524"/>
              <a:ext cx="463528" cy="470385"/>
            </a:xfrm>
            <a:prstGeom prst="rect">
              <a:avLst/>
            </a:prstGeom>
          </p:spPr>
        </p:pic>
      </p:grpSp>
    </p:spTree>
    <p:extLst>
      <p:ext uri="{BB962C8B-B14F-4D97-AF65-F5344CB8AC3E}">
        <p14:creationId xmlns:p14="http://schemas.microsoft.com/office/powerpoint/2010/main" val="2122709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altLang="en-US"/>
              <a:t>Section Summary: Escape Codes</a:t>
            </a:r>
          </a:p>
        </p:txBody>
      </p:sp>
      <p:sp>
        <p:nvSpPr>
          <p:cNvPr id="53251" name="Content Placeholder 2"/>
          <p:cNvSpPr>
            <a:spLocks noGrp="1"/>
          </p:cNvSpPr>
          <p:nvPr>
            <p:ph idx="1"/>
          </p:nvPr>
        </p:nvSpPr>
        <p:spPr/>
        <p:txBody>
          <a:bodyPr/>
          <a:lstStyle/>
          <a:p>
            <a:pPr eaLnBrk="1" hangingPunct="1"/>
            <a:r>
              <a:rPr lang="en-US" altLang="en-US"/>
              <a:t>How to use escape codes to format output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60350"/>
            <a:ext cx="8229600" cy="730250"/>
          </a:xfrm>
        </p:spPr>
        <p:txBody>
          <a:bodyPr/>
          <a:lstStyle/>
          <a:p>
            <a:pPr eaLnBrk="1" hangingPunct="1"/>
            <a:r>
              <a:rPr lang="en-US" altLang="en-US"/>
              <a:t>Extra Practice</a:t>
            </a:r>
          </a:p>
        </p:txBody>
      </p:sp>
      <p:sp>
        <p:nvSpPr>
          <p:cNvPr id="3" name="Content Placeholder 2"/>
          <p:cNvSpPr>
            <a:spLocks noGrp="1"/>
          </p:cNvSpPr>
          <p:nvPr>
            <p:ph idx="1"/>
          </p:nvPr>
        </p:nvSpPr>
        <p:spPr/>
        <p:txBody>
          <a:bodyPr/>
          <a:lstStyle/>
          <a:p>
            <a:pPr eaLnBrk="1" hangingPunct="1">
              <a:tabLst>
                <a:tab pos="1254125" algn="l"/>
              </a:tabLst>
            </a:pPr>
            <a:r>
              <a:rPr lang="en-US" altLang="en-US"/>
              <a:t>Traces:</a:t>
            </a:r>
          </a:p>
          <a:p>
            <a:pPr lvl="1" eaLnBrk="1" hangingPunct="1">
              <a:tabLst>
                <a:tab pos="1254125" algn="l"/>
              </a:tabLst>
            </a:pPr>
            <a:r>
              <a:rPr lang="en-US" altLang="en-US"/>
              <a:t>Modify the examples (output using format specifiers and escape codes) so that they are still valid Python statements.</a:t>
            </a:r>
          </a:p>
          <a:p>
            <a:pPr marL="860425" lvl="2" indent="-174625" eaLnBrk="1" hangingPunct="1">
              <a:tabLst>
                <a:tab pos="1254125" algn="l"/>
              </a:tabLst>
            </a:pPr>
            <a:r>
              <a:rPr lang="en-US" altLang="en-US" sz="2000"/>
              <a:t>Alternatively you can try finding some simple ones online or from a textbook.</a:t>
            </a:r>
          </a:p>
          <a:p>
            <a:pPr lvl="1" eaLnBrk="1" hangingPunct="1">
              <a:tabLst>
                <a:tab pos="1254125" algn="l"/>
              </a:tabLst>
            </a:pPr>
            <a:r>
              <a:rPr lang="en-US" altLang="en-US"/>
              <a:t>Hand trace the code (execute on paper) without running the program.</a:t>
            </a:r>
          </a:p>
          <a:p>
            <a:pPr lvl="1" eaLnBrk="1" hangingPunct="1">
              <a:tabLst>
                <a:tab pos="1254125" algn="l"/>
              </a:tabLst>
            </a:pPr>
            <a:r>
              <a:rPr lang="en-US" altLang="en-US"/>
              <a:t>Then run the program and compare the actual vs. expected result.</a:t>
            </a:r>
          </a:p>
          <a:p>
            <a:pPr eaLnBrk="1" hangingPunct="1">
              <a:tabLst>
                <a:tab pos="1254125" algn="l"/>
              </a:tabLst>
            </a:pPr>
            <a:r>
              <a:rPr lang="en-US" altLang="en-US"/>
              <a:t>Program writing:</a:t>
            </a:r>
          </a:p>
          <a:p>
            <a:pPr lvl="1" eaLnBrk="1" hangingPunct="1">
              <a:tabLst>
                <a:tab pos="1254125" algn="l"/>
              </a:tabLst>
            </a:pPr>
            <a:r>
              <a:rPr lang="en-US" altLang="en-US"/>
              <a:t>Write a program the will right-align text into 3 columns of data.</a:t>
            </a:r>
          </a:p>
          <a:p>
            <a:pPr lvl="1" eaLnBrk="1" hangingPunct="1">
              <a:tabLst>
                <a:tab pos="1254125" algn="l"/>
              </a:tabLst>
            </a:pPr>
            <a:r>
              <a:rPr lang="en-US" altLang="en-US"/>
              <a:t>Write a program the will left-align text into 3 columns of data.</a:t>
            </a:r>
          </a:p>
          <a:p>
            <a:pPr lvl="1" eaLnBrk="1" hangingPunct="1">
              <a:tabLst>
                <a:tab pos="1254125" algn="l"/>
              </a:tabLst>
            </a:pP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260350"/>
            <a:ext cx="8229600" cy="730250"/>
          </a:xfrm>
        </p:spPr>
        <p:txBody>
          <a:bodyPr/>
          <a:lstStyle/>
          <a:p>
            <a:pPr eaLnBrk="1" hangingPunct="1"/>
            <a:r>
              <a:rPr lang="en-US" altLang="en-US"/>
              <a:t>After This Section You Should Now Know</a:t>
            </a:r>
          </a:p>
        </p:txBody>
      </p:sp>
      <p:sp>
        <p:nvSpPr>
          <p:cNvPr id="108547" name="Rectangle 3"/>
          <p:cNvSpPr>
            <a:spLocks noGrp="1" noChangeArrowheads="1"/>
          </p:cNvSpPr>
          <p:nvPr>
            <p:ph idx="1"/>
          </p:nvPr>
        </p:nvSpPr>
        <p:spPr/>
        <p:txBody>
          <a:bodyPr/>
          <a:lstStyle/>
          <a:p>
            <a:pPr eaLnBrk="1" hangingPunct="1">
              <a:lnSpc>
                <a:spcPct val="90000"/>
              </a:lnSpc>
              <a:tabLst>
                <a:tab pos="1254125" algn="l"/>
              </a:tabLst>
            </a:pPr>
            <a:r>
              <a:rPr lang="en-US" altLang="en-US" dirty="0"/>
              <a:t>How to format output through:</a:t>
            </a:r>
          </a:p>
          <a:p>
            <a:pPr lvl="1" eaLnBrk="1" hangingPunct="1">
              <a:lnSpc>
                <a:spcPct val="90000"/>
              </a:lnSpc>
              <a:tabLst>
                <a:tab pos="1254125" algn="l"/>
              </a:tabLst>
            </a:pPr>
            <a:r>
              <a:rPr lang="en-US" altLang="en-US" dirty="0"/>
              <a:t>The use of format specifiers</a:t>
            </a:r>
          </a:p>
          <a:p>
            <a:pPr lvl="1" eaLnBrk="1" hangingPunct="1">
              <a:lnSpc>
                <a:spcPct val="90000"/>
              </a:lnSpc>
              <a:tabLst>
                <a:tab pos="1254125" algn="l"/>
              </a:tabLst>
            </a:pPr>
            <a:r>
              <a:rPr lang="en-US" altLang="en-US" dirty="0"/>
              <a:t>Escape codes</a:t>
            </a:r>
          </a:p>
          <a:p>
            <a:pPr eaLnBrk="1" hangingPunct="1">
              <a:tabLst>
                <a:tab pos="1254125" algn="l"/>
              </a:tabLst>
            </a:pP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4" name="Text Box 6"/>
          <p:cNvSpPr txBox="1">
            <a:spLocks noChangeArrowheads="1"/>
          </p:cNvSpPr>
          <p:nvPr/>
        </p:nvSpPr>
        <p:spPr bwMode="auto">
          <a:xfrm>
            <a:off x="4667250" y="2051051"/>
            <a:ext cx="2787815" cy="461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dirty="0">
                <a:latin typeface="Arial" panose="020B0604020202020204" pitchFamily="34" charset="0"/>
              </a:rPr>
              <a:t>Can be stored as</a:t>
            </a:r>
          </a:p>
        </p:txBody>
      </p:sp>
      <p:sp>
        <p:nvSpPr>
          <p:cNvPr id="60418" name="Rectangle 2"/>
          <p:cNvSpPr>
            <a:spLocks noGrp="1" noChangeArrowheads="1"/>
          </p:cNvSpPr>
          <p:nvPr>
            <p:ph type="title"/>
          </p:nvPr>
        </p:nvSpPr>
        <p:spPr>
          <a:xfrm>
            <a:off x="457200" y="260350"/>
            <a:ext cx="8229600" cy="730250"/>
          </a:xfrm>
        </p:spPr>
        <p:txBody>
          <a:bodyPr/>
          <a:lstStyle/>
          <a:p>
            <a:pPr eaLnBrk="1" hangingPunct="1"/>
            <a:r>
              <a:rPr lang="en-US" altLang="en-US" dirty="0">
                <a:ea typeface="ＭＳ Ｐゴシック" panose="020B0600070205080204" pitchFamily="34" charset="-128"/>
              </a:rPr>
              <a:t>Variables: Storing Information </a:t>
            </a:r>
            <a:r>
              <a:rPr lang="en-US" altLang="en-US" dirty="0"/>
              <a:t>(If There Is Time)</a:t>
            </a:r>
            <a:endParaRPr lang="en-US" altLang="en-US" dirty="0">
              <a:ea typeface="ＭＳ Ｐゴシック" panose="020B0600070205080204" pitchFamily="34" charset="-128"/>
            </a:endParaRPr>
          </a:p>
        </p:txBody>
      </p:sp>
      <p:sp>
        <p:nvSpPr>
          <p:cNvPr id="60419" name="Rectangle 3"/>
          <p:cNvSpPr>
            <a:spLocks noGrp="1" noChangeArrowheads="1"/>
          </p:cNvSpPr>
          <p:nvPr>
            <p:ph idx="1"/>
          </p:nvPr>
        </p:nvSpPr>
        <p:spPr>
          <a:xfrm>
            <a:off x="465138" y="1100138"/>
            <a:ext cx="8178800" cy="812800"/>
          </a:xfrm>
        </p:spPr>
        <p:txBody>
          <a:bodyPr/>
          <a:lstStyle/>
          <a:p>
            <a:pPr eaLnBrk="1" hangingPunct="1">
              <a:tabLst>
                <a:tab pos="1254125" algn="l"/>
              </a:tabLst>
            </a:pPr>
            <a:r>
              <a:rPr lang="en-US" altLang="en-US" dirty="0">
                <a:ea typeface="ＭＳ Ｐゴシック" panose="020B0600070205080204" pitchFamily="34" charset="-128"/>
              </a:rPr>
              <a:t>Information must be converted into binary to be stored on a computer.</a:t>
            </a:r>
          </a:p>
          <a:p>
            <a:pPr eaLnBrk="1" hangingPunct="1">
              <a:tabLst>
                <a:tab pos="1254125" algn="l"/>
              </a:tabLst>
            </a:pPr>
            <a:endParaRPr lang="en-US" altLang="en-US" dirty="0">
              <a:ea typeface="ＭＳ Ｐゴシック" panose="020B0600070205080204" pitchFamily="34" charset="-128"/>
            </a:endParaRPr>
          </a:p>
        </p:txBody>
      </p:sp>
      <p:grpSp>
        <p:nvGrpSpPr>
          <p:cNvPr id="3" name="Group 2"/>
          <p:cNvGrpSpPr>
            <a:grpSpLocks/>
          </p:cNvGrpSpPr>
          <p:nvPr/>
        </p:nvGrpSpPr>
        <p:grpSpPr bwMode="auto">
          <a:xfrm>
            <a:off x="850900" y="2051050"/>
            <a:ext cx="1978025" cy="801688"/>
            <a:chOff x="850900" y="2051437"/>
            <a:chExt cx="1978572" cy="802058"/>
          </a:xfrm>
        </p:grpSpPr>
        <p:sp>
          <p:nvSpPr>
            <p:cNvPr id="60434" name="Text Box 4"/>
            <p:cNvSpPr txBox="1">
              <a:spLocks noChangeArrowheads="1"/>
            </p:cNvSpPr>
            <p:nvPr/>
          </p:nvSpPr>
          <p:spPr bwMode="auto">
            <a:xfrm>
              <a:off x="850900" y="2051437"/>
              <a:ext cx="19785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dirty="0">
                  <a:latin typeface="Arial" panose="020B0604020202020204" pitchFamily="34" charset="0"/>
                </a:rPr>
                <a:t>User enters</a:t>
              </a:r>
            </a:p>
          </p:txBody>
        </p:sp>
        <p:sp>
          <p:nvSpPr>
            <p:cNvPr id="60435" name="Text Box 11"/>
            <p:cNvSpPr txBox="1">
              <a:spLocks noChangeArrowheads="1"/>
            </p:cNvSpPr>
            <p:nvPr/>
          </p:nvSpPr>
          <p:spPr bwMode="auto">
            <a:xfrm>
              <a:off x="850900" y="2456620"/>
              <a:ext cx="1498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dirty="0">
                  <a:latin typeface="Arial" panose="020B0604020202020204" pitchFamily="34" charset="0"/>
                </a:rPr>
                <a:t>13</a:t>
              </a:r>
            </a:p>
          </p:txBody>
        </p:sp>
      </p:grpSp>
      <p:sp>
        <p:nvSpPr>
          <p:cNvPr id="60422"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D5422312-3F12-4777-9643-82203EDB8251}" type="slidenum">
              <a:rPr lang="en-US" altLang="en-US" sz="900">
                <a:solidFill>
                  <a:srgbClr val="898989"/>
                </a:solidFill>
                <a:latin typeface="Arial" panose="020B0604020202020204" pitchFamily="34" charset="0"/>
              </a:rPr>
              <a:pPr eaLnBrk="1" hangingPunct="1">
                <a:spcBef>
                  <a:spcPct val="0"/>
                </a:spcBef>
                <a:buFontTx/>
                <a:buNone/>
              </a:pPr>
              <a:t>4</a:t>
            </a:fld>
            <a:endParaRPr lang="en-US" altLang="en-US" sz="900" dirty="0">
              <a:solidFill>
                <a:srgbClr val="898989"/>
              </a:solidFill>
              <a:latin typeface="Arial" panose="020B0604020202020204" pitchFamily="34" charset="0"/>
            </a:endParaRPr>
          </a:p>
        </p:txBody>
      </p:sp>
      <p:grpSp>
        <p:nvGrpSpPr>
          <p:cNvPr id="4" name="Group 3"/>
          <p:cNvGrpSpPr/>
          <p:nvPr/>
        </p:nvGrpSpPr>
        <p:grpSpPr>
          <a:xfrm>
            <a:off x="2597150" y="2282825"/>
            <a:ext cx="5889751" cy="716468"/>
            <a:chOff x="2597150" y="2282825"/>
            <a:chExt cx="5889751" cy="716468"/>
          </a:xfrm>
        </p:grpSpPr>
        <p:sp>
          <p:nvSpPr>
            <p:cNvPr id="105477" name="Line 5"/>
            <p:cNvSpPr>
              <a:spLocks noChangeShapeType="1"/>
            </p:cNvSpPr>
            <p:nvPr/>
          </p:nvSpPr>
          <p:spPr bwMode="auto">
            <a:xfrm>
              <a:off x="2597150" y="2282825"/>
              <a:ext cx="2070100" cy="47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grpSp>
          <p:nvGrpSpPr>
            <p:cNvPr id="2" name="Group 1"/>
            <p:cNvGrpSpPr/>
            <p:nvPr/>
          </p:nvGrpSpPr>
          <p:grpSpPr>
            <a:xfrm>
              <a:off x="4800600" y="2509814"/>
              <a:ext cx="3686301" cy="489479"/>
              <a:chOff x="4484374" y="3514799"/>
              <a:chExt cx="3686301" cy="489479"/>
            </a:xfrm>
          </p:grpSpPr>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0182" y="3533893"/>
                <a:ext cx="463528" cy="470385"/>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4484374" y="3514799"/>
                <a:ext cx="458080" cy="470424"/>
              </a:xfrm>
              <a:prstGeom prst="rect">
                <a:avLst/>
              </a:prstGeom>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5023614" y="3519526"/>
                <a:ext cx="458080" cy="470424"/>
              </a:xfrm>
              <a:prstGeom prst="rect">
                <a:avLst/>
              </a:prstGeom>
            </p:spPr>
          </p:pic>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5547087" y="3527753"/>
                <a:ext cx="458080" cy="470424"/>
              </a:xfrm>
              <a:prstGeom prst="rect">
                <a:avLst/>
              </a:prstGeom>
            </p:spPr>
          </p:pic>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1418" y="3533893"/>
                <a:ext cx="463528" cy="470385"/>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7168924" y="3526788"/>
                <a:ext cx="458080" cy="470424"/>
              </a:xfrm>
              <a:prstGeom prst="rect">
                <a:avLst/>
              </a:prstGeom>
            </p:spPr>
          </p:pic>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7147" y="3532928"/>
                <a:ext cx="463528" cy="470385"/>
              </a:xfrm>
              <a:prstGeom prst="rect">
                <a:avLst/>
              </a:prstGeom>
            </p:spPr>
          </p:pic>
        </p:grpSp>
      </p:grpSp>
    </p:spTree>
    <p:extLst>
      <p:ext uri="{BB962C8B-B14F-4D97-AF65-F5344CB8AC3E}">
        <p14:creationId xmlns:p14="http://schemas.microsoft.com/office/powerpoint/2010/main" val="28286785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Binary Patterns</a:t>
            </a:r>
            <a:endParaRPr lang="en-CA" dirty="0"/>
          </a:p>
        </p:txBody>
      </p:sp>
      <p:sp>
        <p:nvSpPr>
          <p:cNvPr id="3" name="Content Placeholder 2"/>
          <p:cNvSpPr>
            <a:spLocks noGrp="1"/>
          </p:cNvSpPr>
          <p:nvPr>
            <p:ph idx="1"/>
          </p:nvPr>
        </p:nvSpPr>
        <p:spPr/>
        <p:txBody>
          <a:bodyPr/>
          <a:lstStyle/>
          <a:p>
            <a:r>
              <a:rPr lang="en-US" dirty="0" smtClean="0"/>
              <a:t>What meaning is ascribed to a particular pattern will depend upon the context e.g. 32 binary digits:</a:t>
            </a:r>
          </a:p>
          <a:p>
            <a:pPr lvl="1"/>
            <a:r>
              <a:rPr lang="en-US" dirty="0" smtClean="0"/>
              <a:t>Color information for a single pixel (24 bits for the primary colors, 8 bits for the transparency level/alpha blending).</a:t>
            </a:r>
          </a:p>
          <a:p>
            <a:pPr lvl="1"/>
            <a:r>
              <a:rPr lang="en-US" dirty="0" smtClean="0"/>
              <a:t>OR</a:t>
            </a:r>
          </a:p>
          <a:p>
            <a:pPr lvl="1"/>
            <a:r>
              <a:rPr lang="en-US" dirty="0" smtClean="0"/>
              <a:t>The 32 digits could be used to store 4 text characters.</a:t>
            </a:r>
          </a:p>
          <a:p>
            <a:pPr lvl="1"/>
            <a:r>
              <a:rPr lang="en-US" dirty="0" smtClean="0"/>
              <a:t>If you find it hard to comprehend how a bit pattern can be interpreted in different ways given the context consider how the “same words” (i.e. the same set of alphabetic characters) can have different meanings because those letters are ascribing different meanings in different languages:</a:t>
            </a:r>
          </a:p>
          <a:p>
            <a:pPr lvl="2"/>
            <a:r>
              <a:rPr lang="en-US" dirty="0" smtClean="0"/>
              <a:t>(One </a:t>
            </a:r>
            <a:r>
              <a:rPr lang="en-US" dirty="0" smtClean="0"/>
              <a:t>example, view at your own discretion it’s not mandatory reading: </a:t>
            </a:r>
            <a:r>
              <a:rPr lang="en-US" dirty="0" smtClean="0"/>
              <a:t>last </a:t>
            </a:r>
            <a:r>
              <a:rPr lang="en-US" dirty="0"/>
              <a:t>viewed August 2023): </a:t>
            </a:r>
            <a:endParaRPr lang="en-US" dirty="0" smtClean="0"/>
          </a:p>
          <a:p>
            <a:pPr lvl="3"/>
            <a:r>
              <a:rPr lang="en-US" dirty="0" smtClean="0">
                <a:hlinkClick r:id="rId2"/>
              </a:rPr>
              <a:t>https</a:t>
            </a:r>
            <a:r>
              <a:rPr lang="en-US" dirty="0">
                <a:hlinkClick r:id="rId2"/>
              </a:rPr>
              <a:t>://www.rd.com/list/english-words-meanings-other-languages</a:t>
            </a:r>
            <a:r>
              <a:rPr lang="en-US" dirty="0" smtClean="0">
                <a:hlinkClick r:id="rId2"/>
              </a:rPr>
              <a:t>/</a:t>
            </a:r>
            <a:endParaRPr lang="en-US" dirty="0" smtClean="0"/>
          </a:p>
          <a:p>
            <a:pPr lvl="3"/>
            <a:endParaRPr lang="en-CA" dirty="0"/>
          </a:p>
        </p:txBody>
      </p:sp>
    </p:spTree>
    <p:extLst>
      <p:ext uri="{BB962C8B-B14F-4D97-AF65-F5344CB8AC3E}">
        <p14:creationId xmlns:p14="http://schemas.microsoft.com/office/powerpoint/2010/main" val="2341674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7" name="Rectangle 3"/>
          <p:cNvSpPr>
            <a:spLocks noGrp="1" noChangeArrowheads="1"/>
          </p:cNvSpPr>
          <p:nvPr>
            <p:ph idx="1"/>
          </p:nvPr>
        </p:nvSpPr>
        <p:spPr>
          <a:xfrm>
            <a:off x="469900" y="1081088"/>
            <a:ext cx="8178800" cy="4024312"/>
          </a:xfrm>
        </p:spPr>
        <p:txBody>
          <a:bodyPr/>
          <a:lstStyle/>
          <a:p>
            <a:pPr eaLnBrk="1" hangingPunct="1">
              <a:tabLst>
                <a:tab pos="1254125" algn="l"/>
              </a:tabLst>
            </a:pPr>
            <a:r>
              <a:rPr lang="en-US" altLang="en-US" dirty="0">
                <a:ea typeface="ＭＳ Ｐゴシック" panose="020B0600070205080204" pitchFamily="34" charset="-128"/>
              </a:rPr>
              <a:t>1 bit is used to represent the sign, the rest is used to store the size of the number</a:t>
            </a:r>
          </a:p>
          <a:p>
            <a:pPr lvl="1" eaLnBrk="1" hangingPunct="1">
              <a:tabLst>
                <a:tab pos="1254125" algn="l"/>
              </a:tabLst>
            </a:pPr>
            <a:r>
              <a:rPr lang="en-US" altLang="en-US" dirty="0">
                <a:ea typeface="ＭＳ Ｐゴシック" panose="020B0600070205080204" pitchFamily="34" charset="-128"/>
              </a:rPr>
              <a:t>Sign bit: 1/on = negative, 0/off = positive</a:t>
            </a:r>
          </a:p>
          <a:p>
            <a:pPr eaLnBrk="1" hangingPunct="1">
              <a:tabLst>
                <a:tab pos="1254125" algn="l"/>
              </a:tabLst>
            </a:pPr>
            <a:r>
              <a:rPr lang="en-US" altLang="en-US" b="1" dirty="0">
                <a:ea typeface="ＭＳ Ｐゴシック" panose="020B0600070205080204" pitchFamily="34" charset="-128"/>
              </a:rPr>
              <a:t>Format:</a:t>
            </a:r>
          </a:p>
          <a:p>
            <a:pPr eaLnBrk="1" hangingPunct="1">
              <a:tabLst>
                <a:tab pos="1254125" algn="l"/>
              </a:tabLst>
            </a:pPr>
            <a:endParaRPr lang="en-US" altLang="en-US" dirty="0">
              <a:ea typeface="ＭＳ Ｐゴシック" panose="020B0600070205080204" pitchFamily="34" charset="-128"/>
            </a:endParaRPr>
          </a:p>
          <a:p>
            <a:pPr eaLnBrk="1" hangingPunct="1">
              <a:tabLst>
                <a:tab pos="1254125" algn="l"/>
              </a:tabLst>
            </a:pPr>
            <a:endParaRPr lang="en-US" altLang="en-US" sz="1800" dirty="0">
              <a:ea typeface="ＭＳ Ｐゴシック" panose="020B0600070205080204" pitchFamily="34" charset="-128"/>
            </a:endParaRPr>
          </a:p>
          <a:p>
            <a:pPr eaLnBrk="1" hangingPunct="1">
              <a:tabLst>
                <a:tab pos="1254125" algn="l"/>
              </a:tabLst>
            </a:pPr>
            <a:endParaRPr lang="en-US" altLang="en-US" sz="1800" dirty="0">
              <a:ea typeface="ＭＳ Ｐゴシック" panose="020B0600070205080204" pitchFamily="34" charset="-128"/>
            </a:endParaRPr>
          </a:p>
          <a:p>
            <a:pPr eaLnBrk="1" hangingPunct="1">
              <a:tabLst>
                <a:tab pos="1254125" algn="l"/>
              </a:tabLst>
            </a:pPr>
            <a:endParaRPr lang="en-US" altLang="en-US" sz="1800" dirty="0">
              <a:ea typeface="ＭＳ Ｐゴシック" panose="020B0600070205080204" pitchFamily="34" charset="-128"/>
            </a:endParaRPr>
          </a:p>
          <a:p>
            <a:pPr eaLnBrk="1" hangingPunct="1">
              <a:tabLst>
                <a:tab pos="1254125" algn="l"/>
              </a:tabLst>
            </a:pPr>
            <a:endParaRPr lang="en-US" altLang="en-US" sz="1800" dirty="0">
              <a:ea typeface="ＭＳ Ｐゴシック" panose="020B0600070205080204" pitchFamily="34" charset="-128"/>
            </a:endParaRPr>
          </a:p>
          <a:p>
            <a:pPr eaLnBrk="1" hangingPunct="1">
              <a:tabLst>
                <a:tab pos="1254125" algn="l"/>
              </a:tabLst>
            </a:pPr>
            <a:r>
              <a:rPr lang="en-US" altLang="en-US" b="1" dirty="0">
                <a:ea typeface="ＭＳ Ｐゴシック" panose="020B0600070205080204" pitchFamily="34" charset="-128"/>
              </a:rPr>
              <a:t>Previous example</a:t>
            </a:r>
          </a:p>
          <a:p>
            <a:pPr eaLnBrk="1" hangingPunct="1">
              <a:tabLst>
                <a:tab pos="1254125" algn="l"/>
              </a:tabLst>
            </a:pPr>
            <a:endParaRPr lang="en-US" altLang="en-US" sz="1800" dirty="0">
              <a:ea typeface="ＭＳ Ｐゴシック" panose="020B0600070205080204" pitchFamily="34" charset="-128"/>
            </a:endParaRPr>
          </a:p>
        </p:txBody>
      </p:sp>
      <p:sp>
        <p:nvSpPr>
          <p:cNvPr id="61442" name="Rectangle 2"/>
          <p:cNvSpPr>
            <a:spLocks noGrp="1" noChangeArrowheads="1"/>
          </p:cNvSpPr>
          <p:nvPr>
            <p:ph type="title"/>
          </p:nvPr>
        </p:nvSpPr>
        <p:spPr>
          <a:xfrm>
            <a:off x="457200" y="260350"/>
            <a:ext cx="8229600" cy="730250"/>
          </a:xfrm>
        </p:spPr>
        <p:txBody>
          <a:bodyPr/>
          <a:lstStyle/>
          <a:p>
            <a:pPr eaLnBrk="1" hangingPunct="1"/>
            <a:r>
              <a:rPr lang="en-US" altLang="en-US" dirty="0">
                <a:ea typeface="ＭＳ Ｐゴシック" panose="020B0600070205080204" pitchFamily="34" charset="-128"/>
              </a:rPr>
              <a:t>Storing Integer Information </a:t>
            </a:r>
            <a:r>
              <a:rPr lang="en-US" altLang="en-US" dirty="0"/>
              <a:t>(If There Is Time)</a:t>
            </a:r>
            <a:endParaRPr lang="en-US" altLang="en-US" dirty="0">
              <a:ea typeface="ＭＳ Ｐゴシック" panose="020B0600070205080204" pitchFamily="34" charset="-128"/>
            </a:endParaRPr>
          </a:p>
        </p:txBody>
      </p:sp>
      <p:sp>
        <p:nvSpPr>
          <p:cNvPr id="61444"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320390F6-36D6-488C-A98B-589089C2CA12}" type="slidenum">
              <a:rPr lang="en-US" altLang="en-US" sz="900">
                <a:solidFill>
                  <a:srgbClr val="898989"/>
                </a:solidFill>
                <a:latin typeface="Arial" panose="020B0604020202020204" pitchFamily="34" charset="0"/>
              </a:rPr>
              <a:pPr eaLnBrk="1" hangingPunct="1">
                <a:spcBef>
                  <a:spcPct val="0"/>
                </a:spcBef>
                <a:buFontTx/>
                <a:buNone/>
              </a:pPr>
              <a:t>6</a:t>
            </a:fld>
            <a:endParaRPr lang="en-US" altLang="en-US" sz="900" dirty="0">
              <a:solidFill>
                <a:srgbClr val="898989"/>
              </a:solidFill>
              <a:latin typeface="Arial" panose="020B0604020202020204" pitchFamily="34" charset="0"/>
            </a:endParaRPr>
          </a:p>
        </p:txBody>
      </p:sp>
      <p:grpSp>
        <p:nvGrpSpPr>
          <p:cNvPr id="5" name="Group 4"/>
          <p:cNvGrpSpPr/>
          <p:nvPr/>
        </p:nvGrpSpPr>
        <p:grpSpPr>
          <a:xfrm>
            <a:off x="469900" y="2806700"/>
            <a:ext cx="6716713" cy="1698625"/>
            <a:chOff x="469900" y="2806700"/>
            <a:chExt cx="6716713" cy="1698625"/>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7390" y="2918685"/>
              <a:ext cx="463528" cy="470385"/>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1810505" y="3661009"/>
              <a:ext cx="458080" cy="470424"/>
            </a:xfrm>
            <a:prstGeom prst="rect">
              <a:avLst/>
            </a:prstGeom>
          </p:spPr>
        </p:pic>
        <p:grpSp>
          <p:nvGrpSpPr>
            <p:cNvPr id="4" name="Group 3"/>
            <p:cNvGrpSpPr>
              <a:grpSpLocks/>
            </p:cNvGrpSpPr>
            <p:nvPr/>
          </p:nvGrpSpPr>
          <p:grpSpPr bwMode="auto">
            <a:xfrm>
              <a:off x="469900" y="2806700"/>
              <a:ext cx="6716713" cy="1698625"/>
              <a:chOff x="469900" y="2806700"/>
              <a:chExt cx="6716713" cy="1698625"/>
            </a:xfrm>
          </p:grpSpPr>
          <p:sp>
            <p:nvSpPr>
              <p:cNvPr id="61447" name="Line 6"/>
              <p:cNvSpPr>
                <a:spLocks noChangeShapeType="1"/>
              </p:cNvSpPr>
              <p:nvPr/>
            </p:nvSpPr>
            <p:spPr bwMode="auto">
              <a:xfrm>
                <a:off x="1193886" y="3009900"/>
                <a:ext cx="698583" cy="165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61448" name="Text Box 7"/>
              <p:cNvSpPr txBox="1">
                <a:spLocks noChangeArrowheads="1"/>
              </p:cNvSpPr>
              <p:nvPr/>
            </p:nvSpPr>
            <p:spPr bwMode="auto">
              <a:xfrm>
                <a:off x="3414267" y="3124200"/>
                <a:ext cx="3772346"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latin typeface="Arial" panose="020B0604020202020204" pitchFamily="34" charset="0"/>
                  </a:rPr>
                  <a:t>Digits representing the size of the number (all the remaining bits)</a:t>
                </a:r>
              </a:p>
            </p:txBody>
          </p:sp>
          <p:sp>
            <p:nvSpPr>
              <p:cNvPr id="61449" name="Line 9"/>
              <p:cNvSpPr>
                <a:spLocks noChangeShapeType="1"/>
              </p:cNvSpPr>
              <p:nvPr/>
            </p:nvSpPr>
            <p:spPr bwMode="auto">
              <a:xfrm flipV="1">
                <a:off x="1270095" y="3924300"/>
                <a:ext cx="660478"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61450" name="Text Box 10"/>
              <p:cNvSpPr txBox="1">
                <a:spLocks noChangeArrowheads="1"/>
              </p:cNvSpPr>
              <p:nvPr/>
            </p:nvSpPr>
            <p:spPr bwMode="auto">
              <a:xfrm>
                <a:off x="508005" y="3987800"/>
                <a:ext cx="965314"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400" dirty="0">
                    <a:latin typeface="Arial" panose="020B0604020202020204" pitchFamily="34" charset="0"/>
                  </a:rPr>
                  <a:t>Negative number</a:t>
                </a:r>
              </a:p>
            </p:txBody>
          </p:sp>
          <p:sp>
            <p:nvSpPr>
              <p:cNvPr id="61451" name="Text Box 18"/>
              <p:cNvSpPr txBox="1">
                <a:spLocks noChangeArrowheads="1"/>
              </p:cNvSpPr>
              <p:nvPr/>
            </p:nvSpPr>
            <p:spPr bwMode="auto">
              <a:xfrm>
                <a:off x="469900" y="2806700"/>
                <a:ext cx="965314"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400" dirty="0">
                    <a:latin typeface="Arial" panose="020B0604020202020204" pitchFamily="34" charset="0"/>
                  </a:rPr>
                  <a:t>Positive number</a:t>
                </a:r>
              </a:p>
            </p:txBody>
          </p:sp>
          <p:sp>
            <p:nvSpPr>
              <p:cNvPr id="61452" name="TextBox 3"/>
              <p:cNvSpPr txBox="1">
                <a:spLocks noChangeArrowheads="1"/>
              </p:cNvSpPr>
              <p:nvPr/>
            </p:nvSpPr>
            <p:spPr bwMode="auto">
              <a:xfrm>
                <a:off x="2210918" y="3260209"/>
                <a:ext cx="7239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dirty="0">
                    <a:latin typeface="Arial" panose="020B0604020202020204" pitchFamily="34" charset="0"/>
                  </a:rPr>
                  <a:t>1 bit</a:t>
                </a:r>
              </a:p>
            </p:txBody>
          </p:sp>
        </p:grpSp>
      </p:grpSp>
      <p:grpSp>
        <p:nvGrpSpPr>
          <p:cNvPr id="6" name="Group 5"/>
          <p:cNvGrpSpPr/>
          <p:nvPr/>
        </p:nvGrpSpPr>
        <p:grpSpPr>
          <a:xfrm>
            <a:off x="762000" y="5118101"/>
            <a:ext cx="5876696" cy="1310163"/>
            <a:chOff x="762000" y="5118101"/>
            <a:chExt cx="5876696" cy="1310163"/>
          </a:xfrm>
        </p:grpSpPr>
        <p:grpSp>
          <p:nvGrpSpPr>
            <p:cNvPr id="8" name="Group 7"/>
            <p:cNvGrpSpPr>
              <a:grpSpLocks/>
            </p:cNvGrpSpPr>
            <p:nvPr/>
          </p:nvGrpSpPr>
          <p:grpSpPr bwMode="auto">
            <a:xfrm>
              <a:off x="762000" y="5118101"/>
              <a:ext cx="5876696" cy="812742"/>
              <a:chOff x="762000" y="5118100"/>
              <a:chExt cx="5347979" cy="812800"/>
            </a:xfrm>
          </p:grpSpPr>
          <p:sp>
            <p:nvSpPr>
              <p:cNvPr id="61455" name="Text Box 8"/>
              <p:cNvSpPr txBox="1">
                <a:spLocks noChangeArrowheads="1"/>
              </p:cNvSpPr>
              <p:nvPr/>
            </p:nvSpPr>
            <p:spPr bwMode="auto">
              <a:xfrm>
                <a:off x="762000" y="5270500"/>
                <a:ext cx="965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400" dirty="0">
                    <a:latin typeface="Arial" panose="020B0604020202020204" pitchFamily="34" charset="0"/>
                  </a:rPr>
                  <a:t>Positive number</a:t>
                </a:r>
              </a:p>
            </p:txBody>
          </p:sp>
          <p:sp>
            <p:nvSpPr>
              <p:cNvPr id="61456" name="Line 19"/>
              <p:cNvSpPr>
                <a:spLocks noChangeShapeType="1"/>
              </p:cNvSpPr>
              <p:nvPr/>
            </p:nvSpPr>
            <p:spPr bwMode="auto">
              <a:xfrm>
                <a:off x="1473200" y="5537200"/>
                <a:ext cx="850900" cy="393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61457" name="Text Box 20"/>
              <p:cNvSpPr txBox="1">
                <a:spLocks noChangeArrowheads="1"/>
              </p:cNvSpPr>
              <p:nvPr/>
            </p:nvSpPr>
            <p:spPr bwMode="auto">
              <a:xfrm>
                <a:off x="3315979" y="5118100"/>
                <a:ext cx="279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400" dirty="0">
                    <a:latin typeface="Arial" panose="020B0604020202020204" pitchFamily="34" charset="0"/>
                  </a:rPr>
                  <a:t>Size of number, in this case = 13</a:t>
                </a:r>
              </a:p>
            </p:txBody>
          </p:sp>
          <p:sp>
            <p:nvSpPr>
              <p:cNvPr id="61458" name="AutoShape 21"/>
              <p:cNvSpPr>
                <a:spLocks/>
              </p:cNvSpPr>
              <p:nvPr/>
            </p:nvSpPr>
            <p:spPr bwMode="auto">
              <a:xfrm rot="16200000">
                <a:off x="4332523" y="4191543"/>
                <a:ext cx="368300" cy="2932614"/>
              </a:xfrm>
              <a:prstGeom prst="rightBrace">
                <a:avLst>
                  <a:gd name="adj1" fmla="val 6408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CA" altLang="en-US" sz="1400" dirty="0">
                  <a:latin typeface="Arial" panose="020B0604020202020204" pitchFamily="34" charset="0"/>
                </a:endParaRPr>
              </a:p>
            </p:txBody>
          </p:sp>
        </p:gr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8203" y="5957879"/>
              <a:ext cx="463528" cy="470385"/>
            </a:xfrm>
            <a:prstGeom prst="rect">
              <a:avLst/>
            </a:prstGeom>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2094967" y="5950773"/>
              <a:ext cx="458080" cy="470424"/>
            </a:xfrm>
            <a:prstGeom prst="rect">
              <a:avLst/>
            </a:prstGeom>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2952395" y="5938785"/>
              <a:ext cx="458080" cy="470424"/>
            </a:xfrm>
            <a:prstGeom prst="rect">
              <a:avLst/>
            </a:prstGeom>
          </p:spPr>
        </p:pic>
        <p:pic>
          <p:nvPicPr>
            <p:cNvPr id="34" name="Picture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3491635" y="5943512"/>
              <a:ext cx="458080" cy="470424"/>
            </a:xfrm>
            <a:prstGeom prst="rect">
              <a:avLst/>
            </a:prstGeom>
          </p:spPr>
        </p:pic>
        <p:pic>
          <p:nvPicPr>
            <p:cNvPr id="35" name="Pictur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4015108" y="5951739"/>
              <a:ext cx="458080" cy="470424"/>
            </a:xfrm>
            <a:prstGeom prst="rect">
              <a:avLst/>
            </a:prstGeom>
          </p:spPr>
        </p:pic>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99439" y="5957879"/>
              <a:ext cx="463528" cy="470385"/>
            </a:xfrm>
            <a:prstGeom prst="rect">
              <a:avLst/>
            </a:prstGeom>
          </p:spPr>
        </p:pic>
        <p:pic>
          <p:nvPicPr>
            <p:cNvPr id="37"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882">
              <a:off x="5636945" y="5950774"/>
              <a:ext cx="458080" cy="470424"/>
            </a:xfrm>
            <a:prstGeom prst="rect">
              <a:avLst/>
            </a:prstGeom>
          </p:spPr>
        </p:pic>
        <p:pic>
          <p:nvPicPr>
            <p:cNvPr id="38" name="Pictur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5168" y="5956914"/>
              <a:ext cx="463528" cy="470385"/>
            </a:xfrm>
            <a:prstGeom prst="rect">
              <a:avLst/>
            </a:prstGeom>
          </p:spPr>
        </p:pic>
      </p:grpSp>
    </p:spTree>
    <p:extLst>
      <p:ext uri="{BB962C8B-B14F-4D97-AF65-F5344CB8AC3E}">
        <p14:creationId xmlns:p14="http://schemas.microsoft.com/office/powerpoint/2010/main" val="21440310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45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454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6454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4547">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60350"/>
            <a:ext cx="8229600" cy="730250"/>
          </a:xfrm>
        </p:spPr>
        <p:txBody>
          <a:bodyPr rtlCol="0">
            <a:normAutofit fontScale="90000"/>
          </a:bodyPr>
          <a:lstStyle/>
          <a:p>
            <a:pPr eaLnBrk="1" fontAlgn="auto" hangingPunct="1">
              <a:spcAft>
                <a:spcPts val="0"/>
              </a:spcAft>
              <a:defRPr/>
            </a:pPr>
            <a:r>
              <a:rPr lang="en-US" dirty="0"/>
              <a:t>Storing Real Numbers In The Form Of Floating Point </a:t>
            </a:r>
            <a:r>
              <a:rPr lang="en-US" altLang="en-US" dirty="0"/>
              <a:t> (If There Is Time)</a:t>
            </a:r>
            <a:endParaRPr lang="en-US" dirty="0"/>
          </a:p>
        </p:txBody>
      </p:sp>
      <p:sp>
        <p:nvSpPr>
          <p:cNvPr id="365571" name="Rectangle 3"/>
          <p:cNvSpPr>
            <a:spLocks noGrp="1" noChangeArrowheads="1"/>
          </p:cNvSpPr>
          <p:nvPr>
            <p:ph idx="1"/>
          </p:nvPr>
        </p:nvSpPr>
        <p:spPr/>
        <p:txBody>
          <a:bodyPr/>
          <a:lstStyle/>
          <a:p>
            <a:pPr eaLnBrk="1" hangingPunct="1">
              <a:lnSpc>
                <a:spcPct val="90000"/>
              </a:lnSpc>
              <a:tabLst>
                <a:tab pos="1254125" algn="l"/>
              </a:tabLst>
            </a:pPr>
            <a:endParaRPr lang="en-US" altLang="en-US" sz="1400" dirty="0"/>
          </a:p>
          <a:p>
            <a:pPr eaLnBrk="1" hangingPunct="1">
              <a:lnSpc>
                <a:spcPct val="90000"/>
              </a:lnSpc>
              <a:buFontTx/>
              <a:buNone/>
              <a:tabLst>
                <a:tab pos="1254125" algn="l"/>
              </a:tabLst>
            </a:pPr>
            <a:endParaRPr lang="en-US" altLang="en-US" sz="1400" dirty="0"/>
          </a:p>
          <a:p>
            <a:pPr lvl="1" eaLnBrk="1" hangingPunct="1">
              <a:lnSpc>
                <a:spcPct val="90000"/>
              </a:lnSpc>
              <a:tabLst>
                <a:tab pos="1254125" algn="l"/>
              </a:tabLst>
            </a:pPr>
            <a:endParaRPr lang="en-CA" altLang="en-US" sz="1800" dirty="0"/>
          </a:p>
          <a:p>
            <a:pPr lvl="1" eaLnBrk="1" hangingPunct="1">
              <a:lnSpc>
                <a:spcPct val="90000"/>
              </a:lnSpc>
              <a:tabLst>
                <a:tab pos="1254125" algn="l"/>
              </a:tabLst>
            </a:pPr>
            <a:endParaRPr lang="en-CA" altLang="en-US" sz="1800" dirty="0"/>
          </a:p>
          <a:p>
            <a:pPr lvl="1" eaLnBrk="1" hangingPunct="1">
              <a:lnSpc>
                <a:spcPct val="90000"/>
              </a:lnSpc>
              <a:tabLst>
                <a:tab pos="1254125" algn="l"/>
              </a:tabLst>
            </a:pPr>
            <a:endParaRPr lang="en-CA" altLang="en-US" sz="1800" dirty="0"/>
          </a:p>
          <a:p>
            <a:pPr lvl="1" eaLnBrk="1" hangingPunct="1">
              <a:lnSpc>
                <a:spcPct val="90000"/>
              </a:lnSpc>
              <a:tabLst>
                <a:tab pos="1254125" algn="l"/>
              </a:tabLst>
            </a:pPr>
            <a:endParaRPr lang="en-CA" altLang="en-US" sz="1800" dirty="0"/>
          </a:p>
          <a:p>
            <a:pPr lvl="1" eaLnBrk="1" hangingPunct="1">
              <a:lnSpc>
                <a:spcPct val="90000"/>
              </a:lnSpc>
              <a:tabLst>
                <a:tab pos="1254125" algn="l"/>
              </a:tabLst>
            </a:pPr>
            <a:r>
              <a:rPr lang="en-CA" altLang="en-US" sz="1800" dirty="0"/>
              <a:t>Mantissa: digits of the number being stored</a:t>
            </a:r>
          </a:p>
          <a:p>
            <a:pPr lvl="1" eaLnBrk="1" hangingPunct="1">
              <a:lnSpc>
                <a:spcPct val="90000"/>
              </a:lnSpc>
              <a:tabLst>
                <a:tab pos="1254125" algn="l"/>
              </a:tabLst>
            </a:pPr>
            <a:r>
              <a:rPr lang="en-CA" altLang="en-US" sz="1800" dirty="0"/>
              <a:t>Exponent: the direction (negative = left, positive=right) and the number of places the decimal point must move (‘float’) when storing the real number as a floating point value.</a:t>
            </a:r>
          </a:p>
          <a:p>
            <a:pPr eaLnBrk="1" hangingPunct="1">
              <a:lnSpc>
                <a:spcPct val="90000"/>
              </a:lnSpc>
              <a:tabLst>
                <a:tab pos="1254125" algn="l"/>
              </a:tabLst>
            </a:pPr>
            <a:r>
              <a:rPr lang="en-CA" altLang="en-US" sz="1800" dirty="0"/>
              <a:t>Examples with 5 digits used to represent the mantissa:</a:t>
            </a:r>
          </a:p>
          <a:p>
            <a:pPr lvl="1" eaLnBrk="1" hangingPunct="1">
              <a:lnSpc>
                <a:spcPct val="90000"/>
              </a:lnSpc>
              <a:tabLst>
                <a:tab pos="1254125" algn="l"/>
              </a:tabLst>
            </a:pPr>
            <a:r>
              <a:rPr lang="en-CA" altLang="en-US" sz="1600" dirty="0"/>
              <a:t>e.g. One: 123.45 is represented as 12345 * 10</a:t>
            </a:r>
            <a:r>
              <a:rPr lang="en-CA" altLang="en-US" sz="1600" baseline="30000" dirty="0"/>
              <a:t>-2</a:t>
            </a:r>
          </a:p>
          <a:p>
            <a:pPr lvl="1" eaLnBrk="1" hangingPunct="1">
              <a:lnSpc>
                <a:spcPct val="90000"/>
              </a:lnSpc>
              <a:tabLst>
                <a:tab pos="1254125" algn="l"/>
              </a:tabLst>
            </a:pPr>
            <a:r>
              <a:rPr lang="en-CA" altLang="en-US" sz="1600" dirty="0"/>
              <a:t>e.g. Two: 0.12 is represented as 12000 * 10</a:t>
            </a:r>
            <a:r>
              <a:rPr lang="en-CA" altLang="en-US" sz="1600" baseline="30000" dirty="0"/>
              <a:t>-5</a:t>
            </a:r>
          </a:p>
          <a:p>
            <a:pPr lvl="1" eaLnBrk="1" hangingPunct="1">
              <a:lnSpc>
                <a:spcPct val="90000"/>
              </a:lnSpc>
              <a:tabLst>
                <a:tab pos="1254125" algn="l"/>
              </a:tabLst>
            </a:pPr>
            <a:r>
              <a:rPr lang="en-CA" altLang="en-US" sz="1600" dirty="0"/>
              <a:t>e.g. Three: 123456 is represented as 12345 * 10</a:t>
            </a:r>
            <a:r>
              <a:rPr lang="en-CA" altLang="en-US" sz="1600" baseline="30000" dirty="0"/>
              <a:t>1</a:t>
            </a:r>
          </a:p>
          <a:p>
            <a:pPr eaLnBrk="1" hangingPunct="1">
              <a:lnSpc>
                <a:spcPct val="90000"/>
              </a:lnSpc>
              <a:spcBef>
                <a:spcPct val="50000"/>
              </a:spcBef>
              <a:tabLst>
                <a:tab pos="1254125" algn="l"/>
              </a:tabLst>
            </a:pPr>
            <a:r>
              <a:rPr lang="en-CA" altLang="en-US" sz="1800" dirty="0"/>
              <a:t>Remember: Using floating point numbers may result in a loss of accuracy (the float is an approximation of the real value to be stored).</a:t>
            </a:r>
          </a:p>
          <a:p>
            <a:pPr lvl="1" eaLnBrk="1" hangingPunct="1">
              <a:lnSpc>
                <a:spcPct val="90000"/>
              </a:lnSpc>
              <a:tabLst>
                <a:tab pos="1254125" algn="l"/>
              </a:tabLst>
            </a:pPr>
            <a:endParaRPr lang="en-US" altLang="en-US" sz="1800" dirty="0"/>
          </a:p>
        </p:txBody>
      </p:sp>
      <p:grpSp>
        <p:nvGrpSpPr>
          <p:cNvPr id="2" name="Group 13"/>
          <p:cNvGrpSpPr>
            <a:grpSpLocks/>
          </p:cNvGrpSpPr>
          <p:nvPr/>
        </p:nvGrpSpPr>
        <p:grpSpPr bwMode="auto">
          <a:xfrm>
            <a:off x="800100" y="1358900"/>
            <a:ext cx="4891088" cy="1403350"/>
            <a:chOff x="136" y="684"/>
            <a:chExt cx="3081" cy="884"/>
          </a:xfrm>
        </p:grpSpPr>
        <p:sp>
          <p:nvSpPr>
            <p:cNvPr id="72709" name="Rectangle 4"/>
            <p:cNvSpPr>
              <a:spLocks noChangeArrowheads="1"/>
            </p:cNvSpPr>
            <p:nvPr/>
          </p:nvSpPr>
          <p:spPr bwMode="auto">
            <a:xfrm>
              <a:off x="286" y="686"/>
              <a:ext cx="475" cy="234"/>
            </a:xfrm>
            <a:prstGeom prst="rect">
              <a:avLst/>
            </a:prstGeom>
            <a:solidFill>
              <a:srgbClr val="FFFFFF"/>
            </a:solidFill>
            <a:ln w="9525">
              <a:solidFill>
                <a:schemeClr val="tx1"/>
              </a:solidFill>
              <a:miter lim="800000"/>
              <a:headEnd/>
              <a:tailEnd/>
            </a:ln>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spcBef>
                  <a:spcPct val="90000"/>
                </a:spcBef>
                <a:buFontTx/>
                <a:buNone/>
              </a:pPr>
              <a:r>
                <a:rPr lang="en-CA" altLang="en-US" sz="2000" dirty="0">
                  <a:latin typeface="Arial" panose="020B0604020202020204" pitchFamily="34" charset="0"/>
                </a:rPr>
                <a:t>Sign</a:t>
              </a:r>
            </a:p>
          </p:txBody>
        </p:sp>
        <p:sp>
          <p:nvSpPr>
            <p:cNvPr id="72710" name="Rectangle 5"/>
            <p:cNvSpPr>
              <a:spLocks noChangeArrowheads="1"/>
            </p:cNvSpPr>
            <p:nvPr/>
          </p:nvSpPr>
          <p:spPr bwMode="auto">
            <a:xfrm>
              <a:off x="923" y="684"/>
              <a:ext cx="1288" cy="238"/>
            </a:xfrm>
            <a:prstGeom prst="rect">
              <a:avLst/>
            </a:prstGeom>
            <a:solidFill>
              <a:srgbClr val="FFFFFF"/>
            </a:solidFill>
            <a:ln w="9525">
              <a:solidFill>
                <a:schemeClr val="tx1"/>
              </a:solidFill>
              <a:miter lim="800000"/>
              <a:headEnd/>
              <a:tailEnd/>
            </a:ln>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spcBef>
                  <a:spcPct val="90000"/>
                </a:spcBef>
                <a:buFontTx/>
                <a:buNone/>
              </a:pPr>
              <a:r>
                <a:rPr lang="en-CA" altLang="en-US" sz="2000" dirty="0">
                  <a:latin typeface="Arial" panose="020B0604020202020204" pitchFamily="34" charset="0"/>
                </a:rPr>
                <a:t>Mantissa</a:t>
              </a:r>
            </a:p>
          </p:txBody>
        </p:sp>
        <p:sp>
          <p:nvSpPr>
            <p:cNvPr id="72711" name="Rectangle 6"/>
            <p:cNvSpPr>
              <a:spLocks noChangeArrowheads="1"/>
            </p:cNvSpPr>
            <p:nvPr/>
          </p:nvSpPr>
          <p:spPr bwMode="auto">
            <a:xfrm>
              <a:off x="2358" y="685"/>
              <a:ext cx="859" cy="236"/>
            </a:xfrm>
            <a:prstGeom prst="rect">
              <a:avLst/>
            </a:prstGeom>
            <a:solidFill>
              <a:srgbClr val="FFFFFF"/>
            </a:solidFill>
            <a:ln w="9525">
              <a:solidFill>
                <a:schemeClr val="tx1"/>
              </a:solidFill>
              <a:miter lim="800000"/>
              <a:headEnd/>
              <a:tailEnd/>
            </a:ln>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spcBef>
                  <a:spcPct val="90000"/>
                </a:spcBef>
                <a:buFontTx/>
                <a:buNone/>
              </a:pPr>
              <a:r>
                <a:rPr lang="en-CA" altLang="en-US" sz="2000" dirty="0">
                  <a:latin typeface="Arial" panose="020B0604020202020204" pitchFamily="34" charset="0"/>
                </a:rPr>
                <a:t>Exponent</a:t>
              </a:r>
            </a:p>
          </p:txBody>
        </p:sp>
        <p:sp>
          <p:nvSpPr>
            <p:cNvPr id="72712" name="Line 7"/>
            <p:cNvSpPr>
              <a:spLocks noChangeShapeType="1"/>
            </p:cNvSpPr>
            <p:nvPr/>
          </p:nvSpPr>
          <p:spPr bwMode="auto">
            <a:xfrm flipV="1">
              <a:off x="256" y="952"/>
              <a:ext cx="272" cy="44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72713" name="Text Box 8"/>
            <p:cNvSpPr txBox="1">
              <a:spLocks noChangeArrowheads="1"/>
            </p:cNvSpPr>
            <p:nvPr/>
          </p:nvSpPr>
          <p:spPr bwMode="auto">
            <a:xfrm>
              <a:off x="136" y="1376"/>
              <a:ext cx="4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Arial" panose="020B0604020202020204" pitchFamily="34" charset="0"/>
                </a:rPr>
                <a:t>1 bit</a:t>
              </a:r>
            </a:p>
          </p:txBody>
        </p:sp>
        <p:sp>
          <p:nvSpPr>
            <p:cNvPr id="72714" name="Line 9"/>
            <p:cNvSpPr>
              <a:spLocks noChangeShapeType="1"/>
            </p:cNvSpPr>
            <p:nvPr/>
          </p:nvSpPr>
          <p:spPr bwMode="auto">
            <a:xfrm flipV="1">
              <a:off x="1344" y="920"/>
              <a:ext cx="272" cy="44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72715" name="Text Box 10"/>
            <p:cNvSpPr txBox="1">
              <a:spLocks noChangeArrowheads="1"/>
            </p:cNvSpPr>
            <p:nvPr/>
          </p:nvSpPr>
          <p:spPr bwMode="auto">
            <a:xfrm>
              <a:off x="1072" y="1344"/>
              <a:ext cx="7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Arial" panose="020B0604020202020204" pitchFamily="34" charset="0"/>
                </a:rPr>
                <a:t>Several bits</a:t>
              </a:r>
            </a:p>
          </p:txBody>
        </p:sp>
        <p:sp>
          <p:nvSpPr>
            <p:cNvPr id="72716" name="Line 11"/>
            <p:cNvSpPr>
              <a:spLocks noChangeShapeType="1"/>
            </p:cNvSpPr>
            <p:nvPr/>
          </p:nvSpPr>
          <p:spPr bwMode="auto">
            <a:xfrm flipV="1">
              <a:off x="2560" y="936"/>
              <a:ext cx="272" cy="44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72717" name="Text Box 12"/>
            <p:cNvSpPr txBox="1">
              <a:spLocks noChangeArrowheads="1"/>
            </p:cNvSpPr>
            <p:nvPr/>
          </p:nvSpPr>
          <p:spPr bwMode="auto">
            <a:xfrm>
              <a:off x="2288" y="1360"/>
              <a:ext cx="7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Arial" panose="020B0604020202020204" pitchFamily="34" charset="0"/>
                </a:rPr>
                <a:t>Several bits</a:t>
              </a:r>
            </a:p>
          </p:txBody>
        </p:sp>
      </p:grpSp>
    </p:spTree>
    <p:extLst>
      <p:ext uri="{BB962C8B-B14F-4D97-AF65-F5344CB8AC3E}">
        <p14:creationId xmlns:p14="http://schemas.microsoft.com/office/powerpoint/2010/main" val="141050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5571">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5571">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5571">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5571">
                                            <p:txEl>
                                              <p:pRg st="9" end="9"/>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5571">
                                            <p:txEl>
                                              <p:pRg st="10" end="1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5571">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557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5" name="Rectangle 3"/>
          <p:cNvSpPr>
            <a:spLocks noGrp="1" noChangeArrowheads="1"/>
          </p:cNvSpPr>
          <p:nvPr>
            <p:ph type="body" sz="half" idx="4294967295"/>
          </p:nvPr>
        </p:nvSpPr>
        <p:spPr>
          <a:xfrm>
            <a:off x="457200" y="990600"/>
            <a:ext cx="8089900" cy="5432425"/>
          </a:xfrm>
        </p:spPr>
        <p:txBody>
          <a:bodyPr/>
          <a:lstStyle/>
          <a:p>
            <a:pPr eaLnBrk="1" hangingPunct="1">
              <a:tabLst>
                <a:tab pos="1254125" algn="l"/>
              </a:tabLst>
            </a:pPr>
            <a:r>
              <a:rPr lang="en-US" altLang="en-US" sz="2400" dirty="0"/>
              <a:t>Typically characters are encoded using ASCII</a:t>
            </a:r>
          </a:p>
          <a:p>
            <a:pPr eaLnBrk="1" hangingPunct="1">
              <a:tabLst>
                <a:tab pos="1254125" algn="l"/>
              </a:tabLst>
            </a:pPr>
            <a:r>
              <a:rPr lang="en-US" altLang="en-US" sz="2400" dirty="0"/>
              <a:t>Each character is mapped to a numeric value</a:t>
            </a:r>
          </a:p>
          <a:p>
            <a:pPr lvl="1" eaLnBrk="1" hangingPunct="1">
              <a:tabLst>
                <a:tab pos="1254125" algn="l"/>
              </a:tabLst>
            </a:pPr>
            <a:r>
              <a:rPr lang="en-US" altLang="en-US" sz="1800" dirty="0">
                <a:cs typeface="Arial" panose="020B0604020202020204" pitchFamily="34" charset="0"/>
              </a:rPr>
              <a:t>E.g., ‘A’ = 65, ‘B’ = 66, ‘a’ = 97, ‘2’ = 50</a:t>
            </a:r>
          </a:p>
          <a:p>
            <a:pPr eaLnBrk="1" hangingPunct="1">
              <a:tabLst>
                <a:tab pos="1254125" algn="l"/>
              </a:tabLst>
            </a:pPr>
            <a:r>
              <a:rPr lang="en-US" altLang="en-US" sz="2400" dirty="0"/>
              <a:t>These numeric values are stored in the computer using binary</a:t>
            </a:r>
          </a:p>
          <a:p>
            <a:pPr lvl="1" eaLnBrk="1" hangingPunct="1">
              <a:buFont typeface="Times New Roman" panose="02020603050405020304" pitchFamily="18" charset="0"/>
              <a:buNone/>
              <a:tabLst>
                <a:tab pos="1254125" algn="l"/>
              </a:tabLst>
            </a:pPr>
            <a:endParaRPr lang="en-US" altLang="en-US" sz="2400" dirty="0">
              <a:latin typeface="Times New Roman" panose="02020603050405020304" pitchFamily="18" charset="0"/>
            </a:endParaRPr>
          </a:p>
        </p:txBody>
      </p:sp>
      <p:sp>
        <p:nvSpPr>
          <p:cNvPr id="73731" name="Rectangle 2"/>
          <p:cNvSpPr>
            <a:spLocks noGrp="1" noChangeArrowheads="1"/>
          </p:cNvSpPr>
          <p:nvPr>
            <p:ph type="title"/>
          </p:nvPr>
        </p:nvSpPr>
        <p:spPr>
          <a:xfrm>
            <a:off x="457200" y="260350"/>
            <a:ext cx="8229600" cy="730250"/>
          </a:xfrm>
        </p:spPr>
        <p:txBody>
          <a:bodyPr/>
          <a:lstStyle/>
          <a:p>
            <a:pPr eaLnBrk="1" hangingPunct="1"/>
            <a:r>
              <a:rPr lang="en-US" altLang="en-US" dirty="0"/>
              <a:t>Storing Character Information (If There Is Time)</a:t>
            </a:r>
          </a:p>
        </p:txBody>
      </p:sp>
      <p:graphicFrame>
        <p:nvGraphicFramePr>
          <p:cNvPr id="42015" name="Group 31"/>
          <p:cNvGraphicFramePr>
            <a:graphicFrameLocks noGrp="1"/>
          </p:cNvGraphicFramePr>
          <p:nvPr>
            <p:ph idx="1"/>
          </p:nvPr>
        </p:nvGraphicFramePr>
        <p:xfrm>
          <a:off x="838200" y="2743200"/>
          <a:ext cx="5791200" cy="3286125"/>
        </p:xfrm>
        <a:graphic>
          <a:graphicData uri="http://schemas.openxmlformats.org/drawingml/2006/table">
            <a:tbl>
              <a:tblPr/>
              <a:tblGrid>
                <a:gridCol w="1824038">
                  <a:extLst>
                    <a:ext uri="{9D8B030D-6E8A-4147-A177-3AD203B41FA5}">
                      <a16:colId xmlns="" xmlns:a16="http://schemas.microsoft.com/office/drawing/2014/main" val="20000"/>
                    </a:ext>
                  </a:extLst>
                </a:gridCol>
                <a:gridCol w="2366962">
                  <a:extLst>
                    <a:ext uri="{9D8B030D-6E8A-4147-A177-3AD203B41FA5}">
                      <a16:colId xmlns="" xmlns:a16="http://schemas.microsoft.com/office/drawing/2014/main" val="20001"/>
                    </a:ext>
                  </a:extLst>
                </a:gridCol>
                <a:gridCol w="1600200">
                  <a:extLst>
                    <a:ext uri="{9D8B030D-6E8A-4147-A177-3AD203B41FA5}">
                      <a16:colId xmlns="" xmlns:a16="http://schemas.microsoft.com/office/drawing/2014/main" val="20002"/>
                    </a:ext>
                  </a:extLst>
                </a:gridCol>
              </a:tblGrid>
              <a:tr h="70117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1" i="0" u="none" strike="noStrike" cap="none" normalizeH="0" baseline="0" dirty="0">
                          <a:ln>
                            <a:noFill/>
                          </a:ln>
                          <a:solidFill>
                            <a:schemeClr val="tx1"/>
                          </a:solidFill>
                          <a:effectLst/>
                          <a:latin typeface="Arial" charset="0"/>
                          <a:cs typeface="Arial" charset="0"/>
                        </a:rPr>
                        <a:t>Character</a:t>
                      </a:r>
                    </a:p>
                  </a:txBody>
                  <a:tcPr marL="97456" marR="97456"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1" i="0" u="none" strike="noStrike" cap="none" normalizeH="0" baseline="0" dirty="0">
                          <a:ln>
                            <a:noFill/>
                          </a:ln>
                          <a:solidFill>
                            <a:schemeClr val="tx1"/>
                          </a:solidFill>
                          <a:effectLst/>
                          <a:latin typeface="Arial" charset="0"/>
                          <a:cs typeface="Arial" charset="0"/>
                        </a:rPr>
                        <a:t>ASCII numeric code</a:t>
                      </a:r>
                    </a:p>
                  </a:txBody>
                  <a:tcPr marL="97456" marR="97456"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1" i="0" u="none" strike="noStrike" cap="none" normalizeH="0" baseline="0" dirty="0">
                          <a:ln>
                            <a:noFill/>
                          </a:ln>
                          <a:solidFill>
                            <a:schemeClr val="tx1"/>
                          </a:solidFill>
                          <a:effectLst/>
                          <a:latin typeface="Arial" charset="0"/>
                          <a:cs typeface="Arial" charset="0"/>
                        </a:rPr>
                        <a:t>Binary code</a:t>
                      </a:r>
                    </a:p>
                  </a:txBody>
                  <a:tcPr marL="97456" marR="97456"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0"/>
                  </a:ext>
                </a:extLst>
              </a:tr>
              <a:tr h="646238">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‘A’</a:t>
                      </a:r>
                    </a:p>
                  </a:txBody>
                  <a:tcPr marL="97456" marR="97456"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65</a:t>
                      </a:r>
                    </a:p>
                  </a:txBody>
                  <a:tcPr marL="97456" marR="97456"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01000001</a:t>
                      </a:r>
                    </a:p>
                  </a:txBody>
                  <a:tcPr marL="97456" marR="97456"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644649">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‘B’</a:t>
                      </a:r>
                    </a:p>
                  </a:txBody>
                  <a:tcPr marL="97456" marR="97456"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66</a:t>
                      </a:r>
                    </a:p>
                  </a:txBody>
                  <a:tcPr marL="97456" marR="97456"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01000010</a:t>
                      </a:r>
                    </a:p>
                  </a:txBody>
                  <a:tcPr marL="97456" marR="97456"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647825">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‘a’</a:t>
                      </a:r>
                    </a:p>
                  </a:txBody>
                  <a:tcPr marL="97456" marR="97456"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97</a:t>
                      </a:r>
                    </a:p>
                  </a:txBody>
                  <a:tcPr marL="97456" marR="97456"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01100001</a:t>
                      </a:r>
                    </a:p>
                  </a:txBody>
                  <a:tcPr marL="97456" marR="97456"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646238">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‘2’</a:t>
                      </a:r>
                    </a:p>
                  </a:txBody>
                  <a:tcPr marL="97456" marR="97456"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50</a:t>
                      </a:r>
                    </a:p>
                  </a:txBody>
                  <a:tcPr marL="97456" marR="97456"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Tx/>
                        <a:buSzTx/>
                        <a:buFontTx/>
                        <a:buNone/>
                        <a:tabLst>
                          <a:tab pos="1254125" algn="l"/>
                        </a:tabLst>
                      </a:pPr>
                      <a:r>
                        <a:rPr kumimoji="0" lang="en-US" sz="2000" b="0" i="0" u="none" strike="noStrike" cap="none" normalizeH="0" baseline="0" dirty="0">
                          <a:ln>
                            <a:noFill/>
                          </a:ln>
                          <a:solidFill>
                            <a:schemeClr val="tx1"/>
                          </a:solidFill>
                          <a:effectLst/>
                          <a:latin typeface="Arial" charset="0"/>
                          <a:cs typeface="Arial" charset="0"/>
                        </a:rPr>
                        <a:t>00110010</a:t>
                      </a:r>
                    </a:p>
                  </a:txBody>
                  <a:tcPr marL="97456" marR="97456"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984018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6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65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65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659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420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260350"/>
            <a:ext cx="8229600" cy="730250"/>
          </a:xfrm>
        </p:spPr>
        <p:txBody>
          <a:bodyPr>
            <a:normAutofit fontScale="90000"/>
          </a:bodyPr>
          <a:lstStyle/>
          <a:p>
            <a:pPr eaLnBrk="1" hangingPunct="1"/>
            <a:r>
              <a:rPr lang="en-US" altLang="en-US" dirty="0"/>
              <a:t>Storing Information: </a:t>
            </a:r>
            <a:r>
              <a:rPr lang="en-US" altLang="en-US" b="1" dirty="0">
                <a:solidFill>
                  <a:srgbClr val="FF0000"/>
                </a:solidFill>
              </a:rPr>
              <a:t>Bottom </a:t>
            </a:r>
            <a:r>
              <a:rPr lang="en-US" altLang="en-US" b="1" dirty="0" smtClean="0">
                <a:solidFill>
                  <a:srgbClr val="FF0000"/>
                </a:solidFill>
              </a:rPr>
              <a:t>Line (You Need Know)</a:t>
            </a:r>
            <a:endParaRPr lang="en-US" altLang="en-US" b="1" dirty="0">
              <a:solidFill>
                <a:srgbClr val="FF0000"/>
              </a:solidFill>
            </a:endParaRPr>
          </a:p>
        </p:txBody>
      </p:sp>
      <p:sp>
        <p:nvSpPr>
          <p:cNvPr id="367619" name="Rectangle 3"/>
          <p:cNvSpPr>
            <a:spLocks noGrp="1" noChangeArrowheads="1"/>
          </p:cNvSpPr>
          <p:nvPr>
            <p:ph idx="1"/>
          </p:nvPr>
        </p:nvSpPr>
        <p:spPr/>
        <p:txBody>
          <a:bodyPr/>
          <a:lstStyle/>
          <a:p>
            <a:pPr eaLnBrk="1" hangingPunct="1">
              <a:tabLst>
                <a:tab pos="1254125" algn="l"/>
              </a:tabLst>
            </a:pPr>
            <a:r>
              <a:rPr lang="en-US" altLang="en-US" dirty="0"/>
              <a:t>Why it important to know that different types of information is stored differently?</a:t>
            </a:r>
          </a:p>
          <a:p>
            <a:pPr lvl="1" eaLnBrk="1" hangingPunct="1">
              <a:tabLst>
                <a:tab pos="1254125" algn="l"/>
              </a:tabLst>
            </a:pPr>
            <a:r>
              <a:rPr lang="en-US" altLang="en-US" dirty="0"/>
              <a:t>One motivation: sometimes students don’t why it’s significant that “123” is not the same as the number 123.</a:t>
            </a:r>
          </a:p>
          <a:p>
            <a:pPr lvl="1" eaLnBrk="1" hangingPunct="1">
              <a:tabLst>
                <a:tab pos="1254125" algn="l"/>
              </a:tabLst>
            </a:pPr>
            <a:r>
              <a:rPr lang="en-US" altLang="en-US" dirty="0"/>
              <a:t>Certain operations only apply to certain types of information and can produce errors or unexpected results when applied to other types of information</a:t>
            </a:r>
            <a:r>
              <a:rPr lang="en-US" altLang="en-US" dirty="0" smtClean="0"/>
              <a:t>.</a:t>
            </a:r>
            <a:endParaRPr lang="en-US" altLang="en-US" dirty="0"/>
          </a:p>
          <a:p>
            <a:pPr eaLnBrk="1" hangingPunct="1">
              <a:tabLst>
                <a:tab pos="1254125" algn="l"/>
              </a:tabLst>
            </a:pPr>
            <a:r>
              <a:rPr lang="en-US" altLang="en-US" b="1" dirty="0"/>
              <a:t>Example</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num = </a:t>
            </a:r>
            <a:r>
              <a:rPr lang="en-US" altLang="en-US" sz="1800" dirty="0">
                <a:solidFill>
                  <a:srgbClr val="FF0000"/>
                </a:solidFill>
                <a:latin typeface="Consolas" panose="020B0609020204030204" pitchFamily="49" charset="0"/>
                <a:cs typeface="Consolas" panose="020B0609020204030204" pitchFamily="49" charset="0"/>
              </a:rPr>
              <a:t>input</a:t>
            </a:r>
            <a:r>
              <a:rPr lang="en-US" altLang="en-US" sz="1800" dirty="0">
                <a:latin typeface="Consolas" panose="020B0609020204030204" pitchFamily="49" charset="0"/>
                <a:cs typeface="Consolas" panose="020B0609020204030204" pitchFamily="49" charset="0"/>
              </a:rPr>
              <a:t>("Enter a number")</a:t>
            </a:r>
          </a:p>
          <a:p>
            <a:pPr lvl="1" eaLnBrk="1" hangingPunct="1">
              <a:buFont typeface="Times New Roman" panose="02020603050405020304" pitchFamily="18" charset="0"/>
              <a:buNone/>
              <a:tabLst>
                <a:tab pos="1254125" algn="l"/>
              </a:tabLst>
            </a:pPr>
            <a:r>
              <a:rPr lang="en-US" altLang="en-US" sz="1800" dirty="0" err="1">
                <a:latin typeface="Consolas" panose="020B0609020204030204" pitchFamily="49" charset="0"/>
                <a:cs typeface="Consolas" panose="020B0609020204030204" pitchFamily="49" charset="0"/>
              </a:rPr>
              <a:t>numHalved</a:t>
            </a:r>
            <a:r>
              <a:rPr lang="en-US" altLang="en-US" sz="1800" dirty="0">
                <a:latin typeface="Consolas" panose="020B0609020204030204" pitchFamily="49" charset="0"/>
                <a:cs typeface="Consolas" panose="020B0609020204030204" pitchFamily="49" charset="0"/>
              </a:rPr>
              <a:t> = </a:t>
            </a:r>
            <a:r>
              <a:rPr lang="en-US" altLang="en-US" sz="1800" dirty="0" err="1">
                <a:latin typeface="Consolas" panose="020B0609020204030204" pitchFamily="49" charset="0"/>
                <a:cs typeface="Consolas" panose="020B0609020204030204" pitchFamily="49" charset="0"/>
              </a:rPr>
              <a:t>num</a:t>
            </a:r>
            <a:r>
              <a:rPr lang="en-US" altLang="en-US" sz="1800" dirty="0">
                <a:latin typeface="Consolas" panose="020B0609020204030204" pitchFamily="49" charset="0"/>
                <a:cs typeface="Consolas" panose="020B0609020204030204" pitchFamily="49" charset="0"/>
              </a:rPr>
              <a:t> / 2</a:t>
            </a:r>
          </a:p>
        </p:txBody>
      </p:sp>
    </p:spTree>
    <p:extLst>
      <p:ext uri="{BB962C8B-B14F-4D97-AF65-F5344CB8AC3E}">
        <p14:creationId xmlns:p14="http://schemas.microsoft.com/office/powerpoint/2010/main" val="10469042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76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76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76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761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761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76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19"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ln w="381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square" rtlCol="0">
        <a:spAutoFit/>
      </a:bodyPr>
      <a:lstStyle>
        <a:defPPr eaLnBrk="1" hangingPunct="1">
          <a:spcBef>
            <a:spcPct val="0"/>
          </a:spcBef>
          <a:buFontTx/>
          <a:buNone/>
          <a:defRPr sz="1200" b="1" dirty="0" smtClean="0">
            <a:solidFill>
              <a:srgbClr val="FF0000"/>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36647</TotalTime>
  <Words>2246</Words>
  <Application>Microsoft Office PowerPoint</Application>
  <PresentationFormat>On-screen Show (4:3)</PresentationFormat>
  <Paragraphs>362</Paragraphs>
  <Slides>32</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ＭＳ Ｐゴシック</vt:lpstr>
      <vt:lpstr>Arial</vt:lpstr>
      <vt:lpstr>Calibri</vt:lpstr>
      <vt:lpstr>Consolas</vt:lpstr>
      <vt:lpstr>Times New Roman</vt:lpstr>
      <vt:lpstr>Office Theme</vt:lpstr>
      <vt:lpstr>Getting Started With Python Programming: Part II</vt:lpstr>
      <vt:lpstr>Input</vt:lpstr>
      <vt:lpstr>Variables: Storing Information (If There Is Time)</vt:lpstr>
      <vt:lpstr>Variables: Storing Information (If There Is Time)</vt:lpstr>
      <vt:lpstr>Interpreting Binary Patterns</vt:lpstr>
      <vt:lpstr>Storing Integer Information (If There Is Time)</vt:lpstr>
      <vt:lpstr>Storing Real Numbers In The Form Of Floating Point  (If There Is Time)</vt:lpstr>
      <vt:lpstr>Storing Character Information (If There Is Time)</vt:lpstr>
      <vt:lpstr>Storing Information: Bottom Line (You Need Know)</vt:lpstr>
      <vt:lpstr>Converting Between Different Types Of Information</vt:lpstr>
      <vt:lpstr>Overloaded Operators</vt:lpstr>
      <vt:lpstr>Overloaded Operators (2)</vt:lpstr>
      <vt:lpstr>Converting Between Different Types Of Information (2)</vt:lpstr>
      <vt:lpstr>Converting Types: Extra Practice For Students</vt:lpstr>
      <vt:lpstr>Converting Between Different Types Of Information: Getting Numeric Input</vt:lpstr>
      <vt:lpstr>Converting Between Different Types Of Information: Getting Numeric Input  (2)</vt:lpstr>
      <vt:lpstr>Section Summary: Input, Representations</vt:lpstr>
      <vt:lpstr>By Default Output Is Unformatted</vt:lpstr>
      <vt:lpstr>Formatting Output</vt:lpstr>
      <vt:lpstr>Format Specifiers</vt:lpstr>
      <vt:lpstr>Types Of Information That Can Be Formatted Via Format Specifiers (Placeholders)</vt:lpstr>
      <vt:lpstr>Format Specifiers: Precision &amp; Field Width</vt:lpstr>
      <vt:lpstr>Formatting Effects Using Format Specifiers</vt:lpstr>
      <vt:lpstr>Displaying The Percent Sign1  (If There Is Time)</vt:lpstr>
      <vt:lpstr>One Application Of Format Specifiers</vt:lpstr>
      <vt:lpstr>Section Summary: Formatting Output</vt:lpstr>
      <vt:lpstr>Escape Codes/Characters</vt:lpstr>
      <vt:lpstr>Escape Codes (2)</vt:lpstr>
      <vt:lpstr>Escape Codes: Application</vt:lpstr>
      <vt:lpstr>Section Summary: Escape Codes</vt:lpstr>
      <vt:lpstr>Extra Practice</vt:lpstr>
      <vt:lpstr>After This Section 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Python Programming</dc:title>
  <dc:creator>James Tam</dc:creator>
  <cp:keywords>input;output;formatting output;format specifiers;Escape codes</cp:keywords>
  <cp:lastModifiedBy>James Tam</cp:lastModifiedBy>
  <cp:revision>589</cp:revision>
  <cp:lastPrinted>2021-04-27T22:19:20Z</cp:lastPrinted>
  <dcterms:created xsi:type="dcterms:W3CDTF">2013-08-26T22:54:00Z</dcterms:created>
  <dcterms:modified xsi:type="dcterms:W3CDTF">2023-09-12T22:35:29Z</dcterms:modified>
</cp:coreProperties>
</file>