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320" r:id="rId2"/>
  </p:sldMasterIdLst>
  <p:notesMasterIdLst>
    <p:notesMasterId r:id="rId45"/>
  </p:notesMasterIdLst>
  <p:handoutMasterIdLst>
    <p:handoutMasterId r:id="rId46"/>
  </p:handoutMasterIdLst>
  <p:sldIdLst>
    <p:sldId id="524" r:id="rId3"/>
    <p:sldId id="501" r:id="rId4"/>
    <p:sldId id="483" r:id="rId5"/>
    <p:sldId id="484" r:id="rId6"/>
    <p:sldId id="485" r:id="rId7"/>
    <p:sldId id="486" r:id="rId8"/>
    <p:sldId id="487" r:id="rId9"/>
    <p:sldId id="488" r:id="rId10"/>
    <p:sldId id="489" r:id="rId11"/>
    <p:sldId id="490" r:id="rId12"/>
    <p:sldId id="492" r:id="rId13"/>
    <p:sldId id="493" r:id="rId14"/>
    <p:sldId id="494" r:id="rId15"/>
    <p:sldId id="495" r:id="rId16"/>
    <p:sldId id="496" r:id="rId17"/>
    <p:sldId id="497" r:id="rId18"/>
    <p:sldId id="498" r:id="rId19"/>
    <p:sldId id="499" r:id="rId20"/>
    <p:sldId id="500" r:id="rId21"/>
    <p:sldId id="503" r:id="rId22"/>
    <p:sldId id="504" r:id="rId23"/>
    <p:sldId id="505" r:id="rId24"/>
    <p:sldId id="506" r:id="rId25"/>
    <p:sldId id="482" r:id="rId26"/>
    <p:sldId id="507" r:id="rId27"/>
    <p:sldId id="521" r:id="rId28"/>
    <p:sldId id="509" r:id="rId29"/>
    <p:sldId id="510" r:id="rId30"/>
    <p:sldId id="511" r:id="rId31"/>
    <p:sldId id="512" r:id="rId32"/>
    <p:sldId id="513" r:id="rId33"/>
    <p:sldId id="514" r:id="rId34"/>
    <p:sldId id="515" r:id="rId35"/>
    <p:sldId id="516" r:id="rId36"/>
    <p:sldId id="517" r:id="rId37"/>
    <p:sldId id="518" r:id="rId38"/>
    <p:sldId id="519" r:id="rId39"/>
    <p:sldId id="520" r:id="rId40"/>
    <p:sldId id="522" r:id="rId41"/>
    <p:sldId id="523" r:id="rId42"/>
    <p:sldId id="502" r:id="rId43"/>
    <p:sldId id="481" r:id="rId4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Tam" initials="JT" lastIdx="18" clrIdx="0">
    <p:extLst>
      <p:ext uri="{19B8F6BF-5375-455C-9EA6-DF929625EA0E}">
        <p15:presenceInfo xmlns:p15="http://schemas.microsoft.com/office/powerpoint/2012/main" userId="James Ta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CD5B5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61" autoAdjust="0"/>
    <p:restoredTop sz="89158" autoAdjust="0"/>
  </p:normalViewPr>
  <p:slideViewPr>
    <p:cSldViewPr>
      <p:cViewPr varScale="1">
        <p:scale>
          <a:sx n="89" d="100"/>
          <a:sy n="89" d="100"/>
        </p:scale>
        <p:origin x="61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84" d="100"/>
          <a:sy n="84" d="100"/>
        </p:scale>
        <p:origin x="1542" y="-4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D5ABCEED-7380-4148-84EA-26B881B78976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Decomposition/functions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CAEAA0C-65DA-4DA6-9403-115FD08BDE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3483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3B6440-B735-4E86-9CAE-7AD6D51CC159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5DDD8C-F390-4C1E-8889-7F014B60A1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543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334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59B63E2-B383-4C3B-970E-029E8FB4CA89}" type="slidenum">
              <a:rPr kumimoji="0" lang="en-US" altLang="en-US" sz="1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3345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0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10939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7835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958167" y="8821127"/>
            <a:ext cx="3026833" cy="4625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939" tIns="46469" rIns="92939" bIns="46469" anchor="b"/>
          <a:lstStyle>
            <a:lvl1pPr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3186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318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fld id="{9DDBA62F-77E7-4D58-9DC3-96378A93EE29}" type="slidenum">
              <a:rPr lang="en-US" altLang="en-US" sz="1300">
                <a:latin typeface="Times New Roman" panose="02020603050405020304" pitchFamily="18" charset="0"/>
              </a:rPr>
              <a:pPr algn="r" eaLnBrk="1" hangingPunct="1"/>
              <a:t>14</a:t>
            </a:fld>
            <a:endParaRPr lang="en-US" altLang="en-US" sz="1300" dirty="0">
              <a:latin typeface="Times New Roman" panose="02020603050405020304" pitchFamily="18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71575" y="698500"/>
            <a:ext cx="4641850" cy="34813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718" y="4409758"/>
            <a:ext cx="5125567" cy="417605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39" tIns="46469" rIns="92939" bIns="46469" numCol="1" anchor="t" anchorCtr="0" compatLnSpc="1">
            <a:prstTxWarp prst="textNoShape">
              <a:avLst/>
            </a:prstTxWarp>
          </a:bodyPr>
          <a:lstStyle/>
          <a:p>
            <a:pPr defTabSz="911827" eaLnBrk="1" hangingPunct="1">
              <a:buFontTx/>
              <a:buChar char="•"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16672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8680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71330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45823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2239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D7A5DFDD-3BBC-40C2-9CDB-02804530FC03}" type="slidenum">
              <a:rPr lang="en-US" altLang="en-US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51092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Changing super classes attributes</a:t>
            </a:r>
            <a:r>
              <a:rPr lang="en-US" baseline="0" dirty="0" smtClean="0"/>
              <a:t> directly via sub class is more complex that with other languages apparently requires init)super class method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But generally one should not do this in sub class but in super class anyhow (due to information hiding)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3360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5B4F8A3-9FAF-4A65-A44D-DB0C49F9DB0E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84016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349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44F884-E377-498C-BAAA-D31ED06865C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34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82811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10913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2CCD288-939B-49B4-AAFE-3532EDD3F8F5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422300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553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37610AA-461A-47AD-A2CE-11578380558D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554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1005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89BF1CE-0BAD-4CF4-AAE9-16312568DECA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e.g., sum of a series of numbers from 1 – n.</a:t>
            </a:r>
          </a:p>
          <a:p>
            <a:pPr defTabSz="896938" eaLnBrk="1" hangingPunct="1"/>
            <a:r>
              <a:rPr lang="en-US" altLang="en-US" smtClean="0"/>
              <a:t>Sum(4)  = 4 + 3 + 2 + 1 = 10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Recursively:</a:t>
            </a:r>
          </a:p>
          <a:p>
            <a:pPr defTabSz="896938" eaLnBrk="1" hangingPunct="1"/>
            <a:r>
              <a:rPr lang="en-US" altLang="en-US" smtClean="0"/>
              <a:t>Sum(4) = 4 + sum(3)</a:t>
            </a:r>
          </a:p>
          <a:p>
            <a:pPr defTabSz="896938" eaLnBrk="1" hangingPunct="1"/>
            <a:r>
              <a:rPr lang="en-US" altLang="en-US" smtClean="0"/>
              <a:t>Sum(3) = 3 + sum(2)</a:t>
            </a:r>
          </a:p>
          <a:p>
            <a:pPr defTabSz="896938" eaLnBrk="1" hangingPunct="1"/>
            <a:r>
              <a:rPr lang="en-US" altLang="en-US" smtClean="0"/>
              <a:t>Sum(2) = 2 + sum(1)</a:t>
            </a:r>
          </a:p>
          <a:p>
            <a:pPr defTabSz="896938" eaLnBrk="1" hangingPunct="1"/>
            <a:r>
              <a:rPr lang="en-US" altLang="en-US" smtClean="0"/>
              <a:t>Sum(1) = 1</a:t>
            </a:r>
          </a:p>
          <a:p>
            <a:pPr defTabSz="896938" eaLnBrk="1" hangingPunct="1"/>
            <a:endParaRPr lang="en-US" altLang="en-US" smtClean="0"/>
          </a:p>
          <a:p>
            <a:pPr defTabSz="896938" eaLnBrk="1" hangingPunct="1"/>
            <a:r>
              <a:rPr lang="en-US" altLang="en-US" smtClean="0"/>
              <a:t>General:</a:t>
            </a:r>
          </a:p>
          <a:p>
            <a:pPr defTabSz="896938" eaLnBrk="1" hangingPunct="1"/>
            <a:r>
              <a:rPr lang="en-US" altLang="en-US" smtClean="0"/>
              <a:t>Sum(n) = n + sum(n-1)</a:t>
            </a:r>
          </a:p>
          <a:p>
            <a:pPr defTabSz="896938"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01532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09280F8-3476-4422-9688-280F773D7461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>
              <a:buFontTx/>
              <a:buChar char="•"/>
            </a:pPr>
            <a:r>
              <a:rPr lang="en-US" altLang="en-US" smtClean="0"/>
              <a:t>Draw a memory map for each call to sum.</a:t>
            </a:r>
          </a:p>
        </p:txBody>
      </p:sp>
    </p:spTree>
    <p:extLst>
      <p:ext uri="{BB962C8B-B14F-4D97-AF65-F5344CB8AC3E}">
        <p14:creationId xmlns:p14="http://schemas.microsoft.com/office/powerpoint/2010/main" val="220611813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BEE0B80-C798-4F21-908A-B3929C5353EC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 eaLnBrk="1" hangingPunct="1"/>
            <a:r>
              <a:rPr lang="en-US" altLang="en-US" smtClean="0"/>
              <a:t>Show an example where information has to be reversed like a number conversion: display linked list in reverse order</a:t>
            </a:r>
          </a:p>
        </p:txBody>
      </p:sp>
    </p:spTree>
    <p:extLst>
      <p:ext uri="{BB962C8B-B14F-4D97-AF65-F5344CB8AC3E}">
        <p14:creationId xmlns:p14="http://schemas.microsoft.com/office/powerpoint/2010/main" val="37843619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latin typeface="Times New Roman" panose="02020603050405020304" pitchFamily="18" charset="0"/>
              </a:rPr>
              <a:t>Recursion in Pascal</a:t>
            </a:r>
          </a:p>
        </p:txBody>
      </p:sp>
      <p:sp>
        <p:nvSpPr>
          <p:cNvPr id="6963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46CEB7-D477-451B-B467-22B215DF3898}" type="slidenum">
              <a:rPr lang="en-US" altLang="en-US"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34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96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defTabSz="896938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579432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1</a:t>
            </a:r>
          </a:p>
          <a:p>
            <a:r>
              <a:rPr lang="en-US" altLang="en-US" smtClean="0"/>
              <a:t>2</a:t>
            </a:r>
          </a:p>
          <a:p>
            <a:r>
              <a:rPr lang="en-US" altLang="en-US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3324004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900" smtClean="0"/>
              <a:t>TO HELP Illustrate Non-tail: show a non-recursive example where fun1 calls fun2, fun2 must end before fun1 proceeds</a:t>
            </a:r>
          </a:p>
          <a:p>
            <a:endParaRPr lang="en-US" altLang="en-US" sz="900" smtClean="0"/>
          </a:p>
          <a:p>
            <a:r>
              <a:rPr lang="en-US" altLang="en-US" sz="900" smtClean="0"/>
              <a:t>5</a:t>
            </a:r>
          </a:p>
          <a:p>
            <a:r>
              <a:rPr lang="en-US" altLang="en-US" sz="900" smtClean="0"/>
              <a:t>4</a:t>
            </a:r>
          </a:p>
          <a:p>
            <a:r>
              <a:rPr lang="en-US" altLang="en-US" sz="900" smtClean="0"/>
              <a:t>3</a:t>
            </a:r>
          </a:p>
          <a:p>
            <a:r>
              <a:rPr lang="en-US" altLang="en-US" sz="900" smtClean="0"/>
              <a:t>2</a:t>
            </a:r>
          </a:p>
          <a:p>
            <a:r>
              <a:rPr lang="en-US" altLang="en-US" sz="900" smtClean="0"/>
              <a:t>1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20551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5DDD8C-F390-4C1E-8889-7F014B60A19F}" type="slidenum">
              <a:rPr lang="en-US" altLang="en-US" smtClean="0"/>
              <a:pPr>
                <a:defRPr/>
              </a:pPr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9058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36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8414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ln/>
          <a:extLst/>
        </p:spPr>
        <p:txBody>
          <a:bodyPr/>
          <a:lstStyle/>
          <a:p>
            <a:pPr>
              <a:defRPr/>
            </a:pPr>
            <a:endParaRPr lang="en-US" altLang="en-US" dirty="0" smtClean="0">
              <a:cs typeface="+mn-cs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5283" indent="-290493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61974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2676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91553" indent="-232395" defTabSz="94894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5634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21132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8592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50711" indent="-232395" defTabSz="94894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0" hangingPunct="0"/>
            <a:fld id="{F4826049-1686-4879-8F3B-343EEBD275AE}" type="slidenum">
              <a:rPr lang="en-US" altLang="en-US" sz="1000">
                <a:latin typeface="Times New Roman" panose="02020603050405020304" pitchFamily="18" charset="0"/>
              </a:rPr>
              <a:pPr eaLnBrk="0" hangingPunct="0"/>
              <a:t>7</a:t>
            </a:fld>
            <a:endParaRPr lang="en-US" altLang="en-US" sz="1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034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992963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00019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0319C-5949-43C5-A88C-BCDCCC761F6B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8095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37766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93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CDBE8AE3-5059-4446-AEA2-611E5F9D44B1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7EDA4D93-942C-41D4-9A0B-729A8FEB247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842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C8A8370-B399-4FE5-A500-C5666209F498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EE222FE-49C1-4801-9CC9-169EF7E7DC0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967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423844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9388" indent="-179388">
              <a:defRPr/>
            </a:lvl1pPr>
            <a:lvl3pPr marL="623888" indent="-171450">
              <a:buFont typeface="Courier New" panose="02070309020205020404" pitchFamily="49" charset="0"/>
              <a:buChar char="o"/>
              <a:defRPr/>
            </a:lvl3pPr>
            <a:lvl4pPr marL="914400" indent="-228600">
              <a:buFont typeface="Wingdings" panose="05000000000000000000" pitchFamily="2" charset="2"/>
              <a:buChar char="§"/>
              <a:defRPr/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	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799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15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11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013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5471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0384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43631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924800" y="6567488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200" dirty="0" smtClean="0">
                <a:ea typeface="+mn-ea"/>
                <a:cs typeface="Arial" charset="0"/>
              </a:rPr>
              <a:t>James Tam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>
            <a:lvl1pPr>
              <a:defRPr sz="2400" baseline="0"/>
            </a:lvl1pPr>
            <a:lvl2pPr>
              <a:defRPr sz="2000" baseline="0"/>
            </a:lvl2pPr>
            <a:lvl3pPr>
              <a:defRPr sz="1800" baseline="0"/>
            </a:lvl3pPr>
            <a:lvl4pPr>
              <a:defRPr sz="1400" baseline="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6203792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166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4950" y="303213"/>
            <a:ext cx="2051050" cy="61737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1800" y="303213"/>
            <a:ext cx="6000750" cy="61737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78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8184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800" y="303213"/>
            <a:ext cx="8166100" cy="52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108075"/>
            <a:ext cx="4013200" cy="5368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108075"/>
            <a:ext cx="4013200" cy="26082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3868738"/>
            <a:ext cx="4013200" cy="26082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8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21B290D-ADF0-4B72-B452-74F90BDDEE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9847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EC440ABE-13C6-4071-BF75-8DC5AC2B55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986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AA6FEC9D-1805-4C9A-BC82-C8A62FF4317A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95524B16-E9E0-44FF-92F8-9EFB0667DAB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8469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DC498C3-BE7E-4EEA-A290-65BD0DFC9AE1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63F399C1-190E-4904-AD6C-5EE2B07A43E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44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D801BA8B-D695-4186-BE15-FEEF053D3737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DB3DE14F-8DDF-4EC5-B5C9-5F8ADCEEF30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1835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B7801757-C2B7-4B5F-B927-A98CBA5C6DA0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B2C8B31C-123F-4967-A9D8-8CF8E80F927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992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ea typeface="MS PGothic" pitchFamily="34" charset="-128"/>
              </a:defRPr>
            </a:lvl1pPr>
          </a:lstStyle>
          <a:p>
            <a:pPr>
              <a:defRPr/>
            </a:pPr>
            <a:fld id="{04FE098D-D121-4E5C-8A33-436C1E052B77}" type="datetimeFigureOut">
              <a:rPr lang="en-US" altLang="en-US"/>
              <a:pPr>
                <a:defRPr/>
              </a:pPr>
              <a:t>11/27/2023</a:t>
            </a:fld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309731D-5C77-4DAE-ACBE-1AE3EA03AA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6644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James Tam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228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1pPr>
      <a:lvl2pPr marL="5715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2pPr>
      <a:lvl3pPr marL="7429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3pPr>
      <a:lvl4pPr marL="971550" indent="-1714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303213"/>
            <a:ext cx="81661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08075"/>
            <a:ext cx="8178800" cy="536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241300" y="139700"/>
            <a:ext cx="87757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en-CA" altLang="en-US" dirty="0" smtClean="0"/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8232775" y="6629400"/>
            <a:ext cx="9112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900" dirty="0" smtClean="0">
                <a:latin typeface="Times New Roman" pitchFamily="18" charset="0"/>
              </a:rPr>
              <a:t>James Tam</a:t>
            </a:r>
          </a:p>
        </p:txBody>
      </p:sp>
    </p:spTree>
    <p:extLst>
      <p:ext uri="{BB962C8B-B14F-4D97-AF65-F5344CB8AC3E}">
        <p14:creationId xmlns:p14="http://schemas.microsoft.com/office/powerpoint/2010/main" val="158417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  <p:sldLayoutId id="214748433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 u="sng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 u="sng">
          <a:solidFill>
            <a:schemeClr val="tx2"/>
          </a:solidFill>
          <a:latin typeface="Times New Roman" pitchFamily="18" charset="0"/>
        </a:defRPr>
      </a:lvl9pPr>
    </p:titleStyle>
    <p:bodyStyle>
      <a:lvl1pPr marL="111125" indent="-111125" algn="l" rtl="0" eaLnBrk="0" fontAlgn="base" hangingPunct="0">
        <a:spcBef>
          <a:spcPct val="3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346075" indent="-120650" algn="l" rtl="0" eaLnBrk="0" fontAlgn="base" hangingPunct="0">
        <a:spcBef>
          <a:spcPct val="10000"/>
        </a:spcBef>
        <a:spcAft>
          <a:spcPct val="0"/>
        </a:spcAft>
        <a:buSzPct val="100000"/>
        <a:buFont typeface="Times New Roman" panose="02020603050405020304" pitchFamily="18" charset="0"/>
        <a:buChar char="-"/>
        <a:defRPr sz="2000">
          <a:solidFill>
            <a:schemeClr val="tx1"/>
          </a:solidFill>
          <a:latin typeface="Calibri" panose="020F0502020204030204" pitchFamily="34" charset="0"/>
        </a:defRPr>
      </a:lvl2pPr>
      <a:lvl3pPr marL="568325" indent="-107950" algn="l" rtl="0" eaLnBrk="0" fontAlgn="base" hangingPunct="0">
        <a:lnSpc>
          <a:spcPct val="90000"/>
        </a:lnSpc>
        <a:spcBef>
          <a:spcPct val="10000"/>
        </a:spcBef>
        <a:spcAft>
          <a:spcPct val="0"/>
        </a:spcAft>
        <a:buSzPct val="100000"/>
        <a:buChar char="•"/>
        <a:defRPr>
          <a:solidFill>
            <a:schemeClr val="tx1"/>
          </a:solidFill>
          <a:latin typeface="Calibri" panose="020F0502020204030204" pitchFamily="34" charset="0"/>
        </a:defRPr>
      </a:lvl3pPr>
      <a:lvl4pPr marL="800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4pPr>
      <a:lvl5pPr marL="10287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Calibri" panose="020F0502020204030204" pitchFamily="34" charset="0"/>
        </a:defRPr>
      </a:lvl5pPr>
      <a:lvl6pPr marL="14859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19431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24003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2857500" indent="-114300" algn="l" rtl="0" eaLnBrk="0" fontAlgn="base" hangingPunct="0">
        <a:spcBef>
          <a:spcPct val="1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D5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81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Extra Topics From CPSC 231: O-O &amp; Recursion</a:t>
            </a:r>
            <a:endParaRPr lang="en-US" altLang="en-US" sz="4000" b="1" dirty="0" smtClean="0"/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842963" y="5815013"/>
            <a:ext cx="7100887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CA" altLang="en-US" sz="1800" b="0" i="0" u="none" strike="noStrike" kern="1200" cap="none" spc="0" normalizeH="0" baseline="3000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3316" name="Text Box 9"/>
          <p:cNvSpPr txBox="1">
            <a:spLocks noChangeArrowheads="1"/>
          </p:cNvSpPr>
          <p:nvPr/>
        </p:nvSpPr>
        <p:spPr bwMode="auto">
          <a:xfrm>
            <a:off x="1295400" y="2362200"/>
            <a:ext cx="6769100" cy="2764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 marL="114300" indent="-1143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eaLnBrk="1" hangingPunct="1">
              <a:defRPr/>
            </a:pPr>
            <a:r>
              <a:rPr lang="en-US" altLang="en-US" sz="2800" dirty="0"/>
              <a:t>Section I: Defining new types of variables that can have custom attributes and  capabilities</a:t>
            </a:r>
          </a:p>
          <a:p>
            <a:pPr marL="457200" indent="-457200" eaLnBrk="1" hangingPunct="1">
              <a:defRPr/>
            </a:pPr>
            <a:r>
              <a:rPr lang="en-US" altLang="en-US" sz="2800" dirty="0"/>
              <a:t>Section II: You will learn the definition of recursion as well as seeing how simple recursive programs work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83301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b="1" dirty="0" smtClean="0">
                <a:solidFill>
                  <a:srgbClr val="FF0000"/>
                </a:solidFill>
              </a:rPr>
              <a:t>Accessing</a:t>
            </a:r>
            <a:r>
              <a:rPr lang="en-US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en-US" sz="3200" dirty="0" smtClean="0"/>
              <a:t>And </a:t>
            </a:r>
            <a:r>
              <a:rPr lang="en-US" altLang="en-US" sz="3200" b="1" dirty="0" smtClean="0">
                <a:solidFill>
                  <a:srgbClr val="00B050"/>
                </a:solidFill>
              </a:rPr>
              <a:t>Changing</a:t>
            </a:r>
            <a:r>
              <a:rPr lang="en-US" altLang="en-US" sz="3200" dirty="0" smtClean="0">
                <a:solidFill>
                  <a:srgbClr val="FF0000"/>
                </a:solidFill>
              </a:rPr>
              <a:t> </a:t>
            </a:r>
            <a:r>
              <a:rPr lang="en-US" altLang="en-US" sz="3200" dirty="0" smtClean="0"/>
              <a:t>The Attributes - Outside Class Methods E.g. Inside </a:t>
            </a:r>
            <a:r>
              <a:rPr lang="en-US" altLang="en-US" sz="3200" dirty="0" smtClean="0">
                <a:latin typeface="Consolas" panose="020B0609020204030204" pitchFamily="49" charset="0"/>
              </a:rPr>
              <a:t>Start()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</a:pPr>
            <a:r>
              <a:rPr lang="en-US" altLang="en-US" sz="2400" b="1" dirty="0" smtClean="0"/>
              <a:t>Format: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 name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&gt;.&lt;</a:t>
            </a:r>
            <a:r>
              <a:rPr lang="en-US" altLang="en-US" sz="1800" b="1" i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field name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&gt;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         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 Accessing value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&lt;</a:t>
            </a:r>
            <a:r>
              <a:rPr lang="en-US" alt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reference name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&gt;.&lt;</a:t>
            </a:r>
            <a:r>
              <a:rPr lang="en-US" alt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field name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&gt; = &lt;</a:t>
            </a:r>
            <a:r>
              <a:rPr lang="en-US" alt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value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&gt;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 Changing value</a:t>
            </a:r>
          </a:p>
          <a:p>
            <a:pPr marL="0" indent="0">
              <a:lnSpc>
                <a:spcPct val="80000"/>
              </a:lnSpc>
            </a:pPr>
            <a:endParaRPr lang="en-US" altLang="en-US" sz="2000" dirty="0" smtClean="0"/>
          </a:p>
          <a:p>
            <a:pPr marL="0" indent="0">
              <a:lnSpc>
                <a:spcPct val="80000"/>
              </a:lnSpc>
            </a:pPr>
            <a:r>
              <a:rPr lang="en-US" altLang="en-US" sz="2400" b="1" dirty="0" smtClean="0"/>
              <a:t>Example:</a:t>
            </a:r>
          </a:p>
          <a:p>
            <a:pPr marL="342900" lvl="1" indent="0">
              <a:lnSpc>
                <a:spcPct val="80000"/>
              </a:lnSpc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d</a:t>
            </a:r>
            <a:r>
              <a:rPr lang="en-US" altLang="en-US" sz="1800" dirty="0" smtClean="0">
                <a:latin typeface="Consolas" panose="020B0609020204030204" pitchFamily="49" charset="0"/>
              </a:rPr>
              <a:t>ef start():</a:t>
            </a: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aClient.name = "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James"</a:t>
            </a:r>
            <a:endParaRPr lang="en-US" altLang="en-US" sz="1800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682625" lvl="1" indent="-225425">
              <a:buFont typeface="Times New Roman" panose="02020603050405020304" pitchFamily="18" charset="0"/>
              <a:buNone/>
            </a:pPr>
            <a:r>
              <a:rPr lang="en-US" altLang="en-US" sz="1800" b="1" dirty="0">
                <a:solidFill>
                  <a:srgbClr val="00B050"/>
                </a:solidFill>
                <a:latin typeface="Consolas" panose="020B0609020204030204" pitchFamily="49" charset="0"/>
              </a:rPr>
              <a:t>p</a:t>
            </a:r>
            <a:r>
              <a:rPr lang="en-US" altLang="en-US" sz="1800" b="1" dirty="0" smtClean="0">
                <a:solidFill>
                  <a:srgbClr val="00B050"/>
                </a:solidFill>
                <a:latin typeface="Consolas" panose="020B0609020204030204" pitchFamily="49" charset="0"/>
              </a:rPr>
              <a:t>rint(aClient.name)</a:t>
            </a:r>
            <a:endParaRPr lang="en-US" altLang="en-US" sz="1800" b="1" dirty="0" smtClean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lnSpc>
                <a:spcPct val="80000"/>
              </a:lnSpc>
            </a:pPr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6419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Client List Example Implemented Using Classes And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400" b="1" dirty="0" smtClean="0"/>
              <a:t>Name of the online example</a:t>
            </a:r>
            <a:r>
              <a:rPr lang="en-US" altLang="en-US" sz="2400" dirty="0" smtClean="0"/>
              <a:t>:</a:t>
            </a:r>
            <a:r>
              <a:rPr lang="en-US" altLang="en-US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smtClean="0">
                <a:latin typeface="Consolas" panose="020B0609020204030204" pitchFamily="49" charset="0"/>
              </a:rPr>
              <a:t>1client.py</a:t>
            </a:r>
          </a:p>
          <a:p>
            <a:pPr>
              <a:lnSpc>
                <a:spcPct val="80000"/>
              </a:lnSpc>
            </a:pPr>
            <a:endParaRPr lang="en-US" altLang="en-US" sz="2000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FontTx/>
              <a:buNone/>
            </a:pPr>
            <a:r>
              <a:rPr lang="en-US" sz="2000" dirty="0" smtClean="0">
                <a:latin typeface="Consolas" panose="020B0609020204030204" pitchFamily="49" charset="0"/>
              </a:rPr>
              <a:t>    def </a:t>
            </a:r>
            <a:r>
              <a:rPr lang="en-US" sz="2000" dirty="0">
                <a:latin typeface="Consolas" panose="020B0609020204030204" pitchFamily="49" charset="0"/>
              </a:rPr>
              <a:t>__init__(self</a:t>
            </a:r>
            <a:r>
              <a:rPr lang="en-US" sz="2000" dirty="0" smtClean="0">
                <a:latin typeface="Consolas" panose="020B0609020204030204" pitchFamily="49" charset="0"/>
              </a:rPr>
              <a:t>):</a:t>
            </a:r>
            <a:endParaRPr lang="en-US" altLang="en-US" sz="20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self.phone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self.email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self.purchases = 0</a:t>
            </a:r>
          </a:p>
          <a:p>
            <a:pPr>
              <a:buFontTx/>
              <a:buNone/>
            </a:pPr>
            <a:endParaRPr lang="en-US" altLang="en-US" sz="1800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752600" y="3011527"/>
            <a:ext cx="6629400" cy="3297198"/>
            <a:chOff x="-1104900" y="-190500"/>
            <a:chExt cx="6629400" cy="3297198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 flipV="1">
              <a:off x="-1104900" y="-190500"/>
              <a:ext cx="39243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flipH="1" flipV="1">
              <a:off x="-190500" y="-190500"/>
              <a:ext cx="3009900" cy="308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2857500" y="2552700"/>
              <a:ext cx="2667000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Exactly as-is i.e.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</a:t>
              </a: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o spaces, 2 underscores</a:t>
              </a:r>
              <a:endParaRPr lang="en-US" altLang="en-US" b="1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766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The Client List Example Implemented </a:t>
            </a:r>
            <a:br>
              <a:rPr lang="en-US" altLang="en-US" sz="3200" dirty="0" smtClean="0"/>
            </a:br>
            <a:r>
              <a:rPr lang="en-US" altLang="en-US" sz="3200" dirty="0" smtClean="0"/>
              <a:t>Using Classes (2)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firstClient.name = "James Tam"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firstClient.email = "tam@ucalgary.ca"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print(firstClient.name)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print(firstClient.phone)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print(firstClient.email)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print(firstClient.purchases)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</p:txBody>
      </p:sp>
      <p:pic>
        <p:nvPicPr>
          <p:cNvPr id="161794" name="Picture 2" descr="C:\Users\tamj\AppData\Local\Microsoft\Windows\Temporary Internet Files\Content.IE5\HEMAB8KC\MC90044598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1447800"/>
            <a:ext cx="796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715000" y="2282484"/>
            <a:ext cx="2398713" cy="64633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b="1" dirty="0" smtClean="0">
                <a:latin typeface="Consolas" panose="020B0609020204030204" pitchFamily="49" charset="0"/>
              </a:rPr>
              <a:t>Changes 2 attributes:</a:t>
            </a:r>
            <a:endParaRPr lang="en-US" altLang="en-US" sz="1200" b="1" dirty="0">
              <a:latin typeface="Consolas" panose="020B0609020204030204" pitchFamily="49" charset="0"/>
            </a:endParaRPr>
          </a:p>
          <a:p>
            <a:r>
              <a:rPr lang="en-US" altLang="en-US" sz="1200" dirty="0" smtClean="0">
                <a:latin typeface="Consolas" panose="020B0609020204030204" pitchFamily="49" charset="0"/>
              </a:rPr>
              <a:t>name </a:t>
            </a:r>
            <a:r>
              <a:rPr lang="en-US" altLang="en-US" sz="1200" dirty="0">
                <a:latin typeface="Consolas" panose="020B0609020204030204" pitchFamily="49" charset="0"/>
              </a:rPr>
              <a:t>= "James Tam"</a:t>
            </a:r>
          </a:p>
          <a:p>
            <a:r>
              <a:rPr lang="en-US" altLang="en-US" sz="1200" dirty="0">
                <a:latin typeface="Consolas" panose="020B0609020204030204" pitchFamily="49" charset="0"/>
              </a:rPr>
              <a:t>email = "tam@ucalgary.ca"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8363" y="3119676"/>
            <a:ext cx="2212043" cy="114005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5288" y="1408795"/>
            <a:ext cx="1900237" cy="79544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9722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7" grpId="0" uiExpan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3366FF"/>
                </a:solidFill>
              </a:rPr>
              <a:t>inside</a:t>
            </a:r>
            <a:r>
              <a:rPr lang="en-US" dirty="0" smtClean="0"/>
              <a:t> the methods of the class</a:t>
            </a: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class Client:</a:t>
            </a:r>
          </a:p>
          <a:p>
            <a:pPr lvl="1">
              <a:buFontTx/>
              <a:buNone/>
            </a:pPr>
            <a:r>
              <a:rPr lang="en-US" sz="1800" dirty="0">
                <a:latin typeface="Consolas" panose="020B0609020204030204" pitchFamily="49" charset="0"/>
              </a:rPr>
              <a:t>    def __init__(self):</a:t>
            </a: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   </a:t>
            </a:r>
            <a:r>
              <a:rPr lang="en-US" altLang="en-US" sz="1800" b="1" dirty="0">
                <a:solidFill>
                  <a:srgbClr val="3366FF"/>
                </a:solidFill>
                <a:latin typeface="Consolas" panose="020B0609020204030204" pitchFamily="49" charset="0"/>
              </a:rPr>
              <a:t>self.name</a:t>
            </a:r>
            <a:r>
              <a:rPr lang="en-US" altLang="en-US" sz="1800" dirty="0">
                <a:latin typeface="Consolas" panose="020B0609020204030204" pitchFamily="49" charset="0"/>
              </a:rPr>
              <a:t> = "</a:t>
            </a:r>
            <a:r>
              <a:rPr lang="en-US" altLang="en-US" sz="1800" dirty="0" smtClean="0">
                <a:latin typeface="Consolas" panose="020B0609020204030204" pitchFamily="49" charset="0"/>
              </a:rPr>
              <a:t>default“</a:t>
            </a:r>
          </a:p>
          <a:p>
            <a:pPr lvl="1"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>
              <a:buFontTx/>
              <a:buNone/>
            </a:pPr>
            <a:r>
              <a:rPr lang="en-US" altLang="en-US" dirty="0" smtClean="0"/>
              <a:t>(More on the ‘</a:t>
            </a:r>
            <a:r>
              <a:rPr lang="en-US" altLang="en-US" dirty="0" smtClean="0">
                <a:latin typeface="Consolas" panose="020B0609020204030204" pitchFamily="49" charset="0"/>
              </a:rPr>
              <a:t>self</a:t>
            </a:r>
            <a:r>
              <a:rPr lang="en-US" altLang="en-US" dirty="0" smtClean="0"/>
              <a:t>’ keyword later in</a:t>
            </a:r>
          </a:p>
          <a:p>
            <a:pPr lvl="1">
              <a:buFontTx/>
              <a:buNone/>
            </a:pPr>
            <a:r>
              <a:rPr lang="en-US" altLang="en-US" dirty="0"/>
              <a:t>t</a:t>
            </a:r>
            <a:r>
              <a:rPr lang="en-US" altLang="en-US" dirty="0" smtClean="0"/>
              <a:t>his section)</a:t>
            </a:r>
            <a:endParaRPr lang="en-US" dirty="0" smtClean="0"/>
          </a:p>
          <a:p>
            <a:r>
              <a:rPr lang="en-US" dirty="0" smtClean="0"/>
              <a:t>Accessing attributes </a:t>
            </a:r>
            <a:r>
              <a:rPr lang="en-US" b="1" dirty="0" smtClean="0">
                <a:solidFill>
                  <a:srgbClr val="FF0000"/>
                </a:solidFill>
              </a:rPr>
              <a:t>outside</a:t>
            </a:r>
            <a:r>
              <a:rPr lang="en-US" dirty="0" smtClean="0"/>
              <a:t> the methods in the body of the class (e.g. </a:t>
            </a:r>
            <a:r>
              <a:rPr lang="en-US" dirty="0" smtClean="0">
                <a:latin typeface="Consolas" panose="020B0609020204030204" pitchFamily="49" charset="0"/>
              </a:rPr>
              <a:t>start() </a:t>
            </a:r>
            <a:r>
              <a:rPr lang="en-US" dirty="0" smtClean="0"/>
              <a:t>function)</a:t>
            </a:r>
          </a:p>
          <a:p>
            <a:pPr lvl="1"/>
            <a:r>
              <a:rPr lang="en-US" dirty="0" smtClean="0"/>
              <a:t>Need to create a reference to the object first</a:t>
            </a:r>
          </a:p>
          <a:p>
            <a:pPr>
              <a:buFontTx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</a:t>
            </a:r>
            <a:r>
              <a:rPr lang="en-US" altLang="en-US" sz="1800" dirty="0" smtClean="0">
                <a:latin typeface="Consolas" panose="020B0609020204030204" pitchFamily="49" charset="0"/>
              </a:rPr>
              <a:t>   firstClient </a:t>
            </a:r>
            <a:r>
              <a:rPr lang="en-US" altLang="en-US" sz="1800" dirty="0">
                <a:latin typeface="Consolas" panose="020B0609020204030204" pitchFamily="49" charset="0"/>
              </a:rPr>
              <a:t>= Client</a:t>
            </a:r>
            <a:r>
              <a:rPr lang="en-US" altLang="en-US" sz="1800" dirty="0" smtClean="0">
                <a:latin typeface="Consolas" panose="020B0609020204030204" pitchFamily="49" charset="0"/>
              </a:rPr>
              <a:t>()</a:t>
            </a:r>
          </a:p>
          <a:p>
            <a:pPr>
              <a:buFontTx/>
              <a:buNone/>
            </a:pPr>
            <a:endParaRPr lang="en-US" altLang="en-US" sz="1800" dirty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/>
              <a:t>Then access the object through that reference</a:t>
            </a:r>
            <a:endParaRPr lang="en-US" altLang="en-US" dirty="0"/>
          </a:p>
          <a:p>
            <a:pPr>
              <a:buFontTx/>
              <a:buNone/>
            </a:pP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firstClient.name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800" dirty="0">
                <a:latin typeface="Consolas" panose="020B0609020204030204" pitchFamily="49" charset="0"/>
              </a:rPr>
              <a:t>= "James Tam"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0" y="1512277"/>
            <a:ext cx="6096000" cy="826477"/>
            <a:chOff x="2743200" y="1524000"/>
            <a:chExt cx="6096000" cy="826477"/>
          </a:xfrm>
        </p:grpSpPr>
        <p:sp>
          <p:nvSpPr>
            <p:cNvPr id="4" name="Rectangle 3"/>
            <p:cNvSpPr/>
            <p:nvPr/>
          </p:nvSpPr>
          <p:spPr>
            <a:xfrm>
              <a:off x="5943600" y="1524000"/>
              <a:ext cx="28956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s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elf.&lt;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6" name="Straight Connector 5"/>
            <p:cNvCxnSpPr>
              <a:stCxn id="4" idx="1"/>
            </p:cNvCxnSpPr>
            <p:nvPr/>
          </p:nvCxnSpPr>
          <p:spPr>
            <a:xfrm flipH="1">
              <a:off x="2743200" y="1752600"/>
              <a:ext cx="3200400" cy="5978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/>
          <p:cNvGrpSpPr/>
          <p:nvPr/>
        </p:nvGrpSpPr>
        <p:grpSpPr>
          <a:xfrm>
            <a:off x="3429000" y="2819400"/>
            <a:ext cx="5638800" cy="2057400"/>
            <a:chOff x="3586619" y="762000"/>
            <a:chExt cx="5252581" cy="2057400"/>
          </a:xfrm>
        </p:grpSpPr>
        <p:sp>
          <p:nvSpPr>
            <p:cNvPr id="9" name="Rectangle 8"/>
            <p:cNvSpPr/>
            <p:nvPr/>
          </p:nvSpPr>
          <p:spPr>
            <a:xfrm>
              <a:off x="5645063" y="762000"/>
              <a:ext cx="3194137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 = </a:t>
              </a:r>
              <a:r>
                <a:rPr lang="en-US" i="1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&lt;Class name</a:t>
              </a:r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&gt;()</a:t>
              </a:r>
            </a:p>
          </p:txBody>
        </p:sp>
        <p:cxnSp>
          <p:nvCxnSpPr>
            <p:cNvPr id="10" name="Straight Connector 9"/>
            <p:cNvCxnSpPr>
              <a:stCxn id="9" idx="1"/>
            </p:cNvCxnSpPr>
            <p:nvPr/>
          </p:nvCxnSpPr>
          <p:spPr>
            <a:xfrm flipH="1">
              <a:off x="3586619" y="1219200"/>
              <a:ext cx="2058444" cy="160020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2362200" y="4953000"/>
            <a:ext cx="7010400" cy="1002323"/>
            <a:chOff x="1828800" y="1524000"/>
            <a:chExt cx="7010400" cy="1002323"/>
          </a:xfrm>
        </p:grpSpPr>
        <p:sp>
          <p:nvSpPr>
            <p:cNvPr id="19" name="Rectangle 18"/>
            <p:cNvSpPr/>
            <p:nvPr/>
          </p:nvSpPr>
          <p:spPr>
            <a:xfrm>
              <a:off x="5029200" y="1524000"/>
              <a:ext cx="3810000" cy="4572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Ref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&gt;.&lt;</a:t>
              </a:r>
              <a:r>
                <a:rPr lang="en-US" b="1" i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attribute name</a:t>
              </a:r>
              <a:r>
                <a:rPr lang="en-US" b="1" dirty="0" smtClean="0">
                  <a:solidFill>
                    <a:srgbClr val="FF0000"/>
                  </a:solidFill>
                  <a:latin typeface="Consolas" panose="020B0609020204030204" pitchFamily="49" charset="0"/>
                </a:rPr>
                <a:t>&gt;</a:t>
              </a:r>
            </a:p>
          </p:txBody>
        </p:sp>
        <p:cxnSp>
          <p:nvCxnSpPr>
            <p:cNvPr id="20" name="Straight Connector 19"/>
            <p:cNvCxnSpPr>
              <a:stCxn id="19" idx="1"/>
            </p:cNvCxnSpPr>
            <p:nvPr/>
          </p:nvCxnSpPr>
          <p:spPr>
            <a:xfrm flipH="1">
              <a:off x="1828800" y="1752600"/>
              <a:ext cx="3200400" cy="7737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836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What Is The Benefit Of Defining A Class?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31775" indent="-231775" eaLnBrk="1" hangingPunct="1"/>
            <a:r>
              <a:rPr lang="en-US" altLang="en-US" sz="2400" dirty="0" smtClean="0"/>
              <a:t>It allows new types of  variables to be declared.</a:t>
            </a:r>
          </a:p>
          <a:p>
            <a:pPr marL="231775" indent="-231775" eaLnBrk="1" hangingPunct="1"/>
            <a:r>
              <a:rPr lang="en-US" altLang="en-US" sz="2400" dirty="0" smtClean="0"/>
              <a:t>The new type can model information about most any arbitrary entity:</a:t>
            </a:r>
          </a:p>
          <a:p>
            <a:pPr marL="633413" lvl="1" indent="-168275" eaLnBrk="1" hangingPunct="1"/>
            <a:r>
              <a:rPr lang="en-US" altLang="en-US" sz="2000" dirty="0" smtClean="0"/>
              <a:t>Car</a:t>
            </a:r>
          </a:p>
          <a:p>
            <a:pPr marL="633413" lvl="1" indent="-168275" eaLnBrk="1" hangingPunct="1"/>
            <a:r>
              <a:rPr lang="en-US" altLang="en-US" sz="2000" dirty="0" smtClean="0"/>
              <a:t>Movie</a:t>
            </a:r>
          </a:p>
          <a:p>
            <a:pPr marL="633413" lvl="1" indent="-168275" eaLnBrk="1" hangingPunct="1"/>
            <a:r>
              <a:rPr lang="en-US" altLang="en-US" sz="2000" dirty="0" smtClean="0"/>
              <a:t>Your pet</a:t>
            </a:r>
          </a:p>
          <a:p>
            <a:pPr marL="633413" lvl="1" indent="-168275" eaLnBrk="1" hangingPunct="1"/>
            <a:r>
              <a:rPr lang="en-US" altLang="en-US" sz="2000" dirty="0" smtClean="0"/>
              <a:t>A bacteria or virus in a medical simulation</a:t>
            </a:r>
          </a:p>
          <a:p>
            <a:pPr marL="633413" lvl="1" indent="-168275" eaLnBrk="1" hangingPunct="1"/>
            <a:r>
              <a:rPr lang="en-US" altLang="en-US" sz="2000" dirty="0" smtClean="0"/>
              <a:t>A ‘critter’ (e.g., monster, computer-controlled player) a video game</a:t>
            </a:r>
          </a:p>
          <a:p>
            <a:pPr marL="633413" lvl="1" indent="-168275" eaLnBrk="1" hangingPunct="1"/>
            <a:r>
              <a:rPr lang="en-US" altLang="en-US" sz="2000" dirty="0" smtClean="0"/>
              <a:t>An ‘object’ (e.g., sword, ray gun, food, treasure) in a video game</a:t>
            </a:r>
          </a:p>
          <a:p>
            <a:pPr marL="633413" lvl="1" indent="-168275" eaLnBrk="1" hangingPunct="1"/>
            <a:r>
              <a:rPr lang="en-US" altLang="en-US" sz="2000" dirty="0" smtClean="0"/>
              <a:t>A member of a website (e.g., a social network user could have attributes to specify the person’s: images, videos, links, comments and other posts associated with the ‘profile’ object).</a:t>
            </a:r>
          </a:p>
        </p:txBody>
      </p:sp>
    </p:spTree>
    <p:extLst>
      <p:ext uri="{BB962C8B-B14F-4D97-AF65-F5344CB8AC3E}">
        <p14:creationId xmlns:p14="http://schemas.microsoft.com/office/powerpoint/2010/main" val="46307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3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What Is The Benefit Of Defining A Class (2)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Unlike creating a composite type by using a list a predetermined number of fields can be specified and those fields can be named.</a:t>
            </a:r>
          </a:p>
          <a:p>
            <a:pPr lvl="1"/>
            <a:r>
              <a:rPr lang="en-US" altLang="en-US" sz="2000" dirty="0" smtClean="0">
                <a:latin typeface="Calibri" panose="020F0502020204030204" pitchFamily="34" charset="0"/>
              </a:rPr>
              <a:t>This provides an error prevention mechanism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class Client:</a:t>
            </a:r>
          </a:p>
          <a:p>
            <a:pPr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</a:t>
            </a:r>
            <a:r>
              <a:rPr lang="en-US" sz="2000" dirty="0" smtClean="0">
                <a:latin typeface="Consolas" panose="020B0609020204030204" pitchFamily="49" charset="0"/>
              </a:rPr>
              <a:t>def </a:t>
            </a:r>
            <a:r>
              <a:rPr lang="en-US" sz="2000" dirty="0">
                <a:latin typeface="Consolas" panose="020B0609020204030204" pitchFamily="49" charset="0"/>
              </a:rPr>
              <a:t>__init__(self):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self.phone = "(123)456-7890"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self.email = "foo@bar.com"</a:t>
            </a:r>
          </a:p>
          <a:p>
            <a:pPr>
              <a:buFontTx/>
              <a:buNone/>
            </a:pPr>
            <a:r>
              <a:rPr lang="en-US" altLang="en-US" sz="2000" dirty="0" smtClean="0">
                <a:latin typeface="Consolas" panose="020B0609020204030204" pitchFamily="49" charset="0"/>
              </a:rPr>
              <a:t>        self.purchases = 0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firstClient = Client()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print(firstClient.middleName)  </a:t>
            </a:r>
            <a:r>
              <a:rPr lang="en-US" altLang="en-US" sz="1800" b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#Error: no such field defined</a:t>
            </a:r>
          </a:p>
        </p:txBody>
      </p:sp>
    </p:spTree>
    <p:extLst>
      <p:ext uri="{BB962C8B-B14F-4D97-AF65-F5344CB8AC3E}">
        <p14:creationId xmlns:p14="http://schemas.microsoft.com/office/powerpoint/2010/main" val="11347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Classes Have </a:t>
            </a:r>
            <a:r>
              <a:rPr lang="en-US" altLang="en-US" sz="3200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sz="3200" dirty="0" smtClean="0"/>
              <a:t/>
            </a:r>
            <a:br>
              <a:rPr lang="en-US" altLang="en-US" sz="3200" dirty="0" smtClean="0"/>
            </a:br>
            <a:endParaRPr lang="en-US" altLang="en-US" sz="3200" dirty="0" smtClean="0"/>
          </a:p>
        </p:txBody>
      </p:sp>
      <p:pic>
        <p:nvPicPr>
          <p:cNvPr id="59396" name="Picture 4" descr="H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4064000"/>
            <a:ext cx="3725863" cy="279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215900" y="15494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ATTRIBUTES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Name: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Phone: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Email: </a:t>
            </a:r>
          </a:p>
          <a:p>
            <a:pPr eaLnBrk="1" hangingPunct="1"/>
            <a:r>
              <a:rPr lang="en-US" alt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Purchases</a:t>
            </a:r>
            <a:r>
              <a:rPr lang="en-US" altLang="en-US" sz="1600" dirty="0">
                <a:latin typeface="Comic Sans MS" panose="030F0702030302020204" pitchFamily="66" charset="0"/>
              </a:rPr>
              <a:t>: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794500" y="1714500"/>
            <a:ext cx="1930400" cy="1511300"/>
          </a:xfrm>
          <a:prstGeom prst="rect">
            <a:avLst/>
          </a:prstGeom>
          <a:solidFill>
            <a:srgbClr val="FFFFE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>
                <a:latin typeface="Comic Sans MS" panose="030F0702030302020204" pitchFamily="66" charset="0"/>
              </a:rPr>
              <a:t>BEHAVIORS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Open account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Buy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Sell investments</a:t>
            </a:r>
          </a:p>
          <a:p>
            <a:pPr eaLnBrk="1" hangingPunct="1"/>
            <a:r>
              <a:rPr lang="en-US" altLang="en-US" sz="16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Close account </a:t>
            </a:r>
          </a:p>
          <a:p>
            <a:pPr eaLnBrk="1" hangingPunct="1"/>
            <a:endParaRPr lang="en-US" altLang="en-US" sz="1600" dirty="0">
              <a:latin typeface="Arial" panose="020B0604020202020204" pitchFamily="34" charset="0"/>
            </a:endParaRPr>
          </a:p>
        </p:txBody>
      </p:sp>
      <p:sp>
        <p:nvSpPr>
          <p:cNvPr id="59398" name="Line 6"/>
          <p:cNvSpPr>
            <a:spLocks noChangeShapeType="1"/>
          </p:cNvSpPr>
          <p:nvPr/>
        </p:nvSpPr>
        <p:spPr bwMode="auto">
          <a:xfrm>
            <a:off x="1625600" y="3098800"/>
            <a:ext cx="2171700" cy="12192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59400" name="Line 8"/>
          <p:cNvSpPr>
            <a:spLocks noChangeShapeType="1"/>
          </p:cNvSpPr>
          <p:nvPr/>
        </p:nvSpPr>
        <p:spPr bwMode="auto">
          <a:xfrm flipV="1">
            <a:off x="4432300" y="3225800"/>
            <a:ext cx="337820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100" y="6505575"/>
            <a:ext cx="24288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Image of James curtesy of James Tam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971800" y="838200"/>
            <a:ext cx="34290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/>
              <a:t>But Also </a:t>
            </a:r>
            <a:r>
              <a:rPr lang="en-US" altLang="en-US" sz="3200" b="1" dirty="0">
                <a:solidFill>
                  <a:schemeClr val="accent2">
                    <a:lumMod val="75000"/>
                  </a:schemeClr>
                </a:solidFill>
              </a:rPr>
              <a:t>Behaviors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3429000" y="5943600"/>
            <a:ext cx="2057400" cy="561975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 client</a:t>
            </a:r>
          </a:p>
        </p:txBody>
      </p:sp>
    </p:spTree>
    <p:extLst>
      <p:ext uri="{BB962C8B-B14F-4D97-AF65-F5344CB8AC3E}">
        <p14:creationId xmlns:p14="http://schemas.microsoft.com/office/powerpoint/2010/main" val="1533847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 animBg="1"/>
      <p:bldP spid="59399" grpId="0" animBg="1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b="1" dirty="0" smtClean="0"/>
              <a:t>New Term</a:t>
            </a:r>
            <a:r>
              <a:rPr lang="en-US" altLang="en-US" sz="3200" dirty="0" smtClean="0"/>
              <a:t>: </a:t>
            </a:r>
            <a:r>
              <a:rPr lang="en-US" altLang="en-US" sz="3200" dirty="0" smtClean="0">
                <a:solidFill>
                  <a:srgbClr val="FF0000"/>
                </a:solidFill>
              </a:rPr>
              <a:t>Class Methods (“Behaviors”)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b="1" dirty="0" smtClean="0">
                <a:solidFill>
                  <a:schemeClr val="accent2">
                    <a:lumMod val="75000"/>
                  </a:schemeClr>
                </a:solidFill>
              </a:rPr>
              <a:t>Functions</a:t>
            </a:r>
            <a:r>
              <a:rPr lang="en-US" altLang="en-US" sz="2400" dirty="0" smtClean="0"/>
              <a:t>: not tied to a composite type or object</a:t>
            </a:r>
          </a:p>
          <a:p>
            <a:pPr lvl="1"/>
            <a:r>
              <a:rPr lang="en-US" altLang="en-US" sz="2000" dirty="0" smtClean="0"/>
              <a:t>The call is ‘stand alone’, just name of function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/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print()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  <a:latin typeface="Consolas" panose="020B0609020204030204" pitchFamily="49" charset="0"/>
              </a:rPr>
              <a:t>input()</a:t>
            </a:r>
          </a:p>
          <a:p>
            <a:r>
              <a:rPr lang="en-US" altLang="en-US" sz="2400" b="1" dirty="0" smtClean="0">
                <a:solidFill>
                  <a:srgbClr val="FF0000"/>
                </a:solidFill>
              </a:rPr>
              <a:t>Methods</a:t>
            </a:r>
            <a:r>
              <a:rPr lang="en-US" altLang="en-US" sz="2400" dirty="0" smtClean="0"/>
              <a:t>: must be called through an instance of a composite</a:t>
            </a:r>
            <a:r>
              <a:rPr lang="en-US" altLang="en-US" sz="2400" baseline="30000" dirty="0" smtClean="0"/>
              <a:t>1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000" dirty="0" smtClean="0"/>
              <a:t>E.g., 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 = []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aList.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append(</a:t>
            </a:r>
            <a:r>
              <a:rPr lang="en-US" altLang="en-US" sz="1800" dirty="0">
                <a:latin typeface="Consolas" panose="020B0609020204030204" pitchFamily="49" charset="0"/>
              </a:rPr>
              <a:t>0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)</a:t>
            </a:r>
            <a:r>
              <a:rPr lang="en-US" altLang="en-US" sz="1800" dirty="0" smtClean="0">
                <a:latin typeface="Consolas" panose="020B0609020204030204" pitchFamily="49" charset="0"/>
              </a:rPr>
              <a:t> </a:t>
            </a:r>
          </a:p>
          <a:p>
            <a:r>
              <a:rPr lang="en-US" altLang="en-US" sz="2400" dirty="0" smtClean="0"/>
              <a:t>Unlike these pre-created functions, the ones that you associate with classes can be customized to do anything that a regular function </a:t>
            </a:r>
            <a:r>
              <a:rPr lang="en-US" altLang="en-US" sz="2400" dirty="0" smtClean="0"/>
              <a:t>can (because you implement them yourself).</a:t>
            </a:r>
            <a:endParaRPr lang="en-US" altLang="en-US" sz="2400" dirty="0" smtClean="0"/>
          </a:p>
          <a:p>
            <a:r>
              <a:rPr lang="en-US" altLang="en-US" sz="2400" dirty="0" smtClean="0"/>
              <a:t>Functions that are associated with classes are referred to as </a:t>
            </a:r>
            <a:r>
              <a:rPr lang="en-US" altLang="en-US" sz="2400" i="1" dirty="0" smtClean="0"/>
              <a:t>methods</a:t>
            </a:r>
            <a:r>
              <a:rPr lang="en-US" altLang="en-US" sz="2400" dirty="0" smtClean="0"/>
              <a:t>.</a:t>
            </a: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1308970" y="3564175"/>
            <a:ext cx="3276600" cy="774851"/>
            <a:chOff x="3581400" y="3644749"/>
            <a:chExt cx="3276600" cy="774851"/>
          </a:xfrm>
        </p:grpSpPr>
        <p:sp>
          <p:nvSpPr>
            <p:cNvPr id="35850" name="TextBox 1"/>
            <p:cNvSpPr txBox="1">
              <a:spLocks noChangeArrowheads="1"/>
            </p:cNvSpPr>
            <p:nvPr/>
          </p:nvSpPr>
          <p:spPr bwMode="auto">
            <a:xfrm>
              <a:off x="5181600" y="3644749"/>
              <a:ext cx="1676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List reference</a:t>
              </a:r>
            </a:p>
          </p:txBody>
        </p:sp>
        <p:cxnSp>
          <p:nvCxnSpPr>
            <p:cNvPr id="4" name="Straight Arrow Connector 3"/>
            <p:cNvCxnSpPr>
              <a:stCxn id="35850" idx="1"/>
            </p:cNvCxnSpPr>
            <p:nvPr/>
          </p:nvCxnSpPr>
          <p:spPr>
            <a:xfrm flipH="1">
              <a:off x="3581400" y="3835249"/>
              <a:ext cx="1600200" cy="584351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2409460" y="3940817"/>
            <a:ext cx="3438890" cy="695324"/>
            <a:chOff x="2409460" y="3940817"/>
            <a:chExt cx="3438890" cy="695324"/>
          </a:xfrm>
        </p:grpSpPr>
        <p:sp>
          <p:nvSpPr>
            <p:cNvPr id="35848" name="TextBox 6"/>
            <p:cNvSpPr txBox="1">
              <a:spLocks noChangeArrowheads="1"/>
            </p:cNvSpPr>
            <p:nvPr/>
          </p:nvSpPr>
          <p:spPr bwMode="auto">
            <a:xfrm>
              <a:off x="3600450" y="3940817"/>
              <a:ext cx="2247900" cy="695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>
                <a:defRPr/>
              </a:pPr>
              <a:r>
                <a:rPr lang="en-US" altLang="en-US" b="1" dirty="0" smtClean="0">
                  <a:solidFill>
                    <a:schemeClr val="bg1">
                      <a:lumMod val="65000"/>
                    </a:schemeClr>
                  </a:solidFill>
                </a:rPr>
                <a:t>Method operating on the list</a:t>
              </a:r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H="1">
              <a:off x="2409460" y="4123379"/>
              <a:ext cx="1324340" cy="263435"/>
            </a:xfrm>
            <a:prstGeom prst="straightConnector1">
              <a:avLst/>
            </a:prstGeom>
            <a:ln w="25400">
              <a:solidFill>
                <a:schemeClr val="bg1">
                  <a:lumMod val="6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914400" y="6629400"/>
            <a:ext cx="3886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CA" altLang="en-US" dirty="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3813" y="6477000"/>
            <a:ext cx="647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CA" altLang="en-US" sz="1200" dirty="0"/>
              <a:t>1 Not all composites have methods e.g., arrays in ‘C’ are a composite but don’t have methods</a:t>
            </a:r>
          </a:p>
        </p:txBody>
      </p:sp>
    </p:spTree>
    <p:extLst>
      <p:ext uri="{BB962C8B-B14F-4D97-AF65-F5344CB8AC3E}">
        <p14:creationId xmlns:p14="http://schemas.microsoft.com/office/powerpoint/2010/main" val="166509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3907" grpId="0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</a:t>
            </a:r>
            <a:r>
              <a:rPr lang="en-US" altLang="en-US" dirty="0" smtClean="0">
                <a:solidFill>
                  <a:srgbClr val="3366FF"/>
                </a:solidFill>
              </a:rPr>
              <a:t>Class Methods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b="1" dirty="0" smtClean="0"/>
              <a:t>Format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classname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def &lt;method name&gt; (self, &lt;</a:t>
            </a:r>
            <a:r>
              <a:rPr lang="en-US" altLang="en-US" sz="1800" i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other parameters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&gt;):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  &lt;</a:t>
            </a:r>
            <a:r>
              <a:rPr lang="en-US" altLang="en-US" sz="1800" i="1" dirty="0" smtClean="0">
                <a:solidFill>
                  <a:srgbClr val="3366FF"/>
                </a:solidFill>
                <a:latin typeface="Consolas" panose="020B0609020204030204" pitchFamily="49" charset="0"/>
              </a:rPr>
              <a:t>method body</a:t>
            </a: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&gt;</a:t>
            </a:r>
          </a:p>
          <a:p>
            <a:pPr>
              <a:buFontTx/>
              <a:buNone/>
            </a:pPr>
            <a:endParaRPr lang="en-US" altLang="en-US" dirty="0" smtClean="0">
              <a:latin typeface="Times New Roman" panose="02020603050405020304" pitchFamily="18" charset="0"/>
            </a:endParaRPr>
          </a:p>
          <a:p>
            <a:pPr>
              <a:buFontTx/>
              <a:buNone/>
            </a:pPr>
            <a:r>
              <a:rPr lang="en-US" altLang="en-US" b="1" dirty="0" smtClean="0"/>
              <a:t>Example</a:t>
            </a:r>
            <a:r>
              <a:rPr lang="en-US" altLang="en-US" dirty="0" smtClean="0"/>
              <a:t>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def </a:t>
            </a: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__init__(self):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 self.name = "I have no name :("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def sayName 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print ("My name is...", self.name)</a:t>
            </a:r>
          </a:p>
          <a:p>
            <a:endParaRPr lang="en-US" altLang="en-US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3370382" y="2093913"/>
            <a:ext cx="5551368" cy="2473683"/>
            <a:chOff x="3370382" y="2093913"/>
            <a:chExt cx="5551368" cy="2473683"/>
          </a:xfrm>
        </p:grpSpPr>
        <p:grpSp>
          <p:nvGrpSpPr>
            <p:cNvPr id="4" name="Group 3"/>
            <p:cNvGrpSpPr>
              <a:grpSpLocks/>
            </p:cNvGrpSpPr>
            <p:nvPr/>
          </p:nvGrpSpPr>
          <p:grpSpPr bwMode="auto">
            <a:xfrm>
              <a:off x="3370382" y="2093913"/>
              <a:ext cx="5551368" cy="1732142"/>
              <a:chOff x="3122732" y="2601913"/>
              <a:chExt cx="5551368" cy="1732142"/>
            </a:xfrm>
          </p:grpSpPr>
          <p:sp>
            <p:nvSpPr>
              <p:cNvPr id="27657" name="Line 5"/>
              <p:cNvSpPr>
                <a:spLocks noChangeShapeType="1"/>
              </p:cNvSpPr>
              <p:nvPr/>
            </p:nvSpPr>
            <p:spPr bwMode="auto">
              <a:xfrm flipH="1" flipV="1">
                <a:off x="4238625" y="2601913"/>
                <a:ext cx="1447800" cy="9652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27658" name="Line 6"/>
              <p:cNvSpPr>
                <a:spLocks noChangeShapeType="1"/>
              </p:cNvSpPr>
              <p:nvPr/>
            </p:nvSpPr>
            <p:spPr bwMode="auto">
              <a:xfrm flipH="1">
                <a:off x="3122732" y="3579813"/>
                <a:ext cx="2576391" cy="754242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27659" name="Text Box 8"/>
              <p:cNvSpPr txBox="1">
                <a:spLocks noChangeArrowheads="1"/>
              </p:cNvSpPr>
              <p:nvPr/>
            </p:nvSpPr>
            <p:spPr bwMode="auto">
              <a:xfrm>
                <a:off x="5686425" y="3121025"/>
                <a:ext cx="2987675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Unlike functions, every method of a class must have the ‘</a:t>
                </a:r>
                <a:r>
                  <a:rPr lang="en-US" altLang="ja-JP" b="1" dirty="0">
                    <a:solidFill>
                      <a:srgbClr val="FF0000"/>
                    </a:solidFill>
                    <a:latin typeface="Consolas" panose="020B0609020204030204" pitchFamily="49" charset="0"/>
                  </a:rPr>
                  <a:t>self</a:t>
                </a:r>
                <a:r>
                  <a:rPr lang="en-US" altLang="en-US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’</a:t>
                </a:r>
                <a:r>
                  <a:rPr lang="en-US" altLang="ja-JP" b="1" dirty="0">
                    <a:solidFill>
                      <a:srgbClr val="FF0000"/>
                    </a:solidFill>
                    <a:latin typeface="Arial" panose="020B0604020202020204" pitchFamily="34" charset="0"/>
                  </a:rPr>
                  <a:t> parameter (more on this later)</a:t>
                </a:r>
                <a:endPara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2" name="Line 6"/>
            <p:cNvSpPr>
              <a:spLocks noChangeShapeType="1"/>
            </p:cNvSpPr>
            <p:nvPr/>
          </p:nvSpPr>
          <p:spPr bwMode="auto">
            <a:xfrm flipH="1">
              <a:off x="3370383" y="3071814"/>
              <a:ext cx="2563691" cy="149578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52600" y="4010026"/>
            <a:ext cx="4280510" cy="2946222"/>
            <a:chOff x="1739290" y="4008796"/>
            <a:chExt cx="4280510" cy="2946222"/>
          </a:xfrm>
        </p:grpSpPr>
        <p:sp>
          <p:nvSpPr>
            <p:cNvPr id="27656" name="Text Box 11"/>
            <p:cNvSpPr txBox="1">
              <a:spLocks noChangeArrowheads="1"/>
            </p:cNvSpPr>
            <p:nvPr/>
          </p:nvSpPr>
          <p:spPr bwMode="auto">
            <a:xfrm>
              <a:off x="1765300" y="5754868"/>
              <a:ext cx="4254500" cy="1200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Reminder: When 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attributes are accessed inside the methods of a class they MUST be preceded by the suffix “</a:t>
              </a:r>
              <a:r>
                <a:rPr lang="en-US" altLang="ja-JP" b="1" dirty="0">
                  <a:solidFill>
                    <a:srgbClr val="FF0000"/>
                  </a:solidFill>
                  <a:latin typeface="Consolas" panose="020B0609020204030204" pitchFamily="49" charset="0"/>
                </a:rPr>
                <a:t>.self</a:t>
              </a:r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”</a:t>
              </a:r>
            </a:p>
          </p:txBody>
        </p:sp>
        <p:sp>
          <p:nvSpPr>
            <p:cNvPr id="14" name="Oval 4"/>
            <p:cNvSpPr>
              <a:spLocks noChangeArrowheads="1"/>
            </p:cNvSpPr>
            <p:nvPr/>
          </p:nvSpPr>
          <p:spPr bwMode="auto">
            <a:xfrm>
              <a:off x="4572000" y="4724579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 flipV="1">
              <a:off x="4191000" y="5283379"/>
              <a:ext cx="1104900" cy="5546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6" name="Oval 4"/>
            <p:cNvSpPr>
              <a:spLocks noChangeArrowheads="1"/>
            </p:cNvSpPr>
            <p:nvPr/>
          </p:nvSpPr>
          <p:spPr bwMode="auto">
            <a:xfrm>
              <a:off x="1739290" y="4008796"/>
              <a:ext cx="1447800" cy="558800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prstDash val="lg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H="1" flipV="1">
              <a:off x="2354262" y="4567595"/>
              <a:ext cx="465137" cy="122360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</p:grpSp>
      <p:sp>
        <p:nvSpPr>
          <p:cNvPr id="5" name="Rectangle 4"/>
          <p:cNvSpPr/>
          <p:nvPr/>
        </p:nvSpPr>
        <p:spPr>
          <a:xfrm>
            <a:off x="24353" y="-15081"/>
            <a:ext cx="1905000" cy="6096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class method</a:t>
            </a:r>
          </a:p>
        </p:txBody>
      </p:sp>
    </p:spTree>
    <p:extLst>
      <p:ext uri="{BB962C8B-B14F-4D97-AF65-F5344CB8AC3E}">
        <p14:creationId xmlns:p14="http://schemas.microsoft.com/office/powerpoint/2010/main" val="181983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Defining </a:t>
            </a:r>
            <a:r>
              <a:rPr lang="en-US" altLang="en-US" dirty="0" smtClean="0">
                <a:solidFill>
                  <a:srgbClr val="3366FF"/>
                </a:solidFill>
              </a:rPr>
              <a:t>Class Methods</a:t>
            </a:r>
            <a:r>
              <a:rPr lang="en-US" altLang="en-US" dirty="0" smtClean="0"/>
              <a:t>: Full Example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Name of the online example: 2</a:t>
            </a:r>
            <a:r>
              <a:rPr lang="en-US" altLang="en-US" dirty="0" smtClean="0">
                <a:latin typeface="Consolas" panose="020B0609020204030204" pitchFamily="49" charset="0"/>
              </a:rPr>
              <a:t>personV1.py</a:t>
            </a:r>
            <a:endParaRPr lang="en-US" altLang="en-US" sz="2000" dirty="0" smtClean="0"/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Person: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def </a:t>
            </a:r>
            <a:r>
              <a:rPr 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__init__(self):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 self.name = "I have no </a:t>
            </a:r>
            <a:r>
              <a:rPr lang="en-US" altLang="en-US" sz="1800" dirty="0">
                <a:solidFill>
                  <a:srgbClr val="3366FF"/>
                </a:solidFill>
                <a:latin typeface="Consolas" panose="020B0609020204030204" pitchFamily="49" charset="0"/>
              </a:rPr>
              <a:t>name :("</a:t>
            </a:r>
            <a:endParaRPr lang="en-US" altLang="en-US" sz="1800" dirty="0" smtClean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def sayName(self):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     print("My name is...", self.name)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start(): </a:t>
            </a:r>
            <a:r>
              <a:rPr lang="en-US" altLang="en-US" sz="1800" b="1" dirty="0" smtClean="0">
                <a:latin typeface="Consolas" panose="020B0609020204030204" pitchFamily="49" charset="0"/>
              </a:rPr>
              <a:t>#Access outside class requires a </a:t>
            </a:r>
            <a:r>
              <a:rPr lang="en-US" altLang="en-US" sz="18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reference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 = Person()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.sayName()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.name = "Big Smiley :D"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</a:t>
            </a:r>
            <a:r>
              <a:rPr lang="en-US" altLang="en-US" sz="18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aPerson</a:t>
            </a:r>
            <a:r>
              <a:rPr lang="en-US" altLang="en-US" sz="1800" dirty="0" smtClean="0">
                <a:latin typeface="Consolas" panose="020B0609020204030204" pitchFamily="49" charset="0"/>
              </a:rPr>
              <a:t>.sayName()</a:t>
            </a:r>
          </a:p>
          <a:p>
            <a:pPr lvl="1">
              <a:buFont typeface="Times New Roman" panose="02020603050405020304" pitchFamily="18" charset="0"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start()</a:t>
            </a:r>
          </a:p>
          <a:p>
            <a:endParaRPr lang="en-US" alt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>
            <a:fillRect/>
          </a:stretch>
        </p:blipFill>
        <p:spPr bwMode="auto">
          <a:xfrm>
            <a:off x="3516557" y="41910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3516556" y="5105400"/>
            <a:ext cx="4860925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763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I: Introduction To Object-Oriented Programming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36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Object-Oriented Design: Advantage Over Procedural Decomposition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 approach: functions can allow for nonsensical behaviors e.g. “flying pigs”</a:t>
            </a:r>
          </a:p>
          <a:p>
            <a:r>
              <a:rPr lang="en-US" dirty="0" smtClean="0"/>
              <a:t>E.g. </a:t>
            </a:r>
          </a:p>
          <a:p>
            <a:pPr marL="342900" lvl="1" indent="0">
              <a:buNone/>
            </a:pPr>
            <a:endParaRPr lang="en-US" dirty="0" smtClean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d</a:t>
            </a:r>
            <a:r>
              <a:rPr lang="en-US" dirty="0" smtClean="0">
                <a:latin typeface="Consolas" panose="020B0609020204030204" pitchFamily="49" charset="0"/>
              </a:rPr>
              <a:t>ef fly():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</a:rPr>
              <a:t>   ...</a:t>
            </a:r>
          </a:p>
          <a:p>
            <a:pPr marL="342900" lvl="1" indent="0">
              <a:buNone/>
            </a:pPr>
            <a:endParaRPr lang="en-US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dirty="0" smtClean="0">
                <a:latin typeface="Consolas" panose="020B0609020204030204" pitchFamily="49" charset="0"/>
              </a:rPr>
              <a:t>pigs </a:t>
            </a:r>
            <a:r>
              <a:rPr lang="en-US" dirty="0">
                <a:latin typeface="Consolas" panose="020B0609020204030204" pitchFamily="49" charset="0"/>
              </a:rPr>
              <a:t>= list["pig1</a:t>
            </a:r>
            <a:r>
              <a:rPr lang="en-US" dirty="0" smtClean="0">
                <a:latin typeface="Consolas" panose="020B0609020204030204" pitchFamily="49" charset="0"/>
              </a:rPr>
              <a:t>","pig2"]</a:t>
            </a:r>
            <a:br>
              <a:rPr lang="en-US" dirty="0" smtClean="0">
                <a:latin typeface="Consolas" panose="020B0609020204030204" pitchFamily="49" charset="0"/>
              </a:rPr>
            </a:br>
            <a:r>
              <a:rPr lang="en-US" dirty="0" smtClean="0">
                <a:latin typeface="Consolas" panose="020B0609020204030204" pitchFamily="49" charset="0"/>
              </a:rPr>
              <a:t>fly(pigs)</a:t>
            </a:r>
            <a:endParaRPr lang="en-CA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48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Recall: Objected Approach </a:t>
            </a:r>
            <a:r>
              <a:rPr lang="en-US" dirty="0" smtClean="0">
                <a:solidFill>
                  <a:srgbClr val="FF0000"/>
                </a:solidFill>
              </a:rPr>
              <a:t>Ties Behaviors (Functions/Methods) </a:t>
            </a:r>
            <a:r>
              <a:rPr lang="en-US" dirty="0" smtClean="0"/>
              <a:t>To Classes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 of a class (in this example it’s the parent whose methods are available to classes that are derived from this class)</a:t>
            </a:r>
          </a:p>
          <a:p>
            <a:pPr marL="342900" lvl="1" indent="0">
              <a:buNone/>
            </a:pPr>
            <a:r>
              <a:rPr lang="en-US" sz="1600" dirty="0" smtClean="0">
                <a:latin typeface="Consolas" panose="020B0609020204030204" pitchFamily="49" charset="0"/>
              </a:rPr>
              <a:t>class Flyer():</a:t>
            </a:r>
          </a:p>
          <a:p>
            <a:pPr marL="342900" lvl="1" indent="0">
              <a:buNone/>
            </a:pPr>
            <a:r>
              <a:rPr lang="en-US" sz="1600" b="1" dirty="0">
                <a:latin typeface="Consolas" panose="020B0609020204030204" pitchFamily="49" charset="0"/>
              </a:rPr>
              <a:t> </a:t>
            </a:r>
            <a:r>
              <a:rPr lang="en-US" sz="1600" b="1" dirty="0" smtClean="0">
                <a:latin typeface="Consolas" panose="020B0609020204030204" pitchFamily="49" charset="0"/>
              </a:rPr>
              <a:t>   </a:t>
            </a:r>
            <a:r>
              <a:rPr lang="en-US" sz="1600" b="1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def fly(self):</a:t>
            </a:r>
          </a:p>
          <a:p>
            <a:pPr marL="342900" lvl="1" indent="0">
              <a:buNone/>
            </a:pPr>
            <a:r>
              <a:rPr lang="en-US" sz="1600" dirty="0"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</a:rPr>
              <a:t>       ….</a:t>
            </a:r>
            <a:endParaRPr lang="en-US" sz="2000" dirty="0" smtClean="0">
              <a:latin typeface="Consolas" panose="020B0609020204030204" pitchFamily="49" charset="0"/>
            </a:endParaRPr>
          </a:p>
          <a:p>
            <a:r>
              <a:rPr lang="en-US" b="1" dirty="0" smtClean="0"/>
              <a:t>Via inheritance</a:t>
            </a:r>
            <a:r>
              <a:rPr lang="en-US" dirty="0" smtClean="0"/>
              <a:t>: class definitions be extended by specifying that </a:t>
            </a:r>
            <a:r>
              <a:rPr lang="en-US" dirty="0" smtClean="0">
                <a:solidFill>
                  <a:srgbClr val="3366FF"/>
                </a:solidFill>
              </a:rPr>
              <a:t>‘child’ classes (derived from the parent) inherit</a:t>
            </a:r>
            <a:r>
              <a:rPr lang="en-US" dirty="0" smtClean="0"/>
              <a:t> (are able to access) the attributes and methods of the parent.</a:t>
            </a:r>
          </a:p>
          <a:p>
            <a:pPr marL="342900" lvl="1" indent="0">
              <a:buNone/>
            </a:pPr>
            <a:r>
              <a:rPr lang="en-US" sz="1800" dirty="0" smtClean="0">
                <a:latin typeface="Consolas" panose="020B0609020204030204" pitchFamily="49" charset="0"/>
              </a:rPr>
              <a:t>class Airplane(</a:t>
            </a:r>
            <a:r>
              <a:rPr lang="en-US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Flyer</a:t>
            </a:r>
            <a:r>
              <a:rPr lang="en-US" sz="1800" dirty="0" smtClean="0">
                <a:latin typeface="Consolas" panose="020B0609020204030204" pitchFamily="49" charset="0"/>
              </a:rPr>
              <a:t>):</a:t>
            </a:r>
            <a:endParaRPr lang="en-US" sz="1800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9600" y="4648200"/>
            <a:ext cx="2362200" cy="1752600"/>
            <a:chOff x="609600" y="4648200"/>
            <a:chExt cx="2362200" cy="1752600"/>
          </a:xfrm>
        </p:grpSpPr>
        <p:sp>
          <p:nvSpPr>
            <p:cNvPr id="4" name="Rectangle 3"/>
            <p:cNvSpPr/>
            <p:nvPr/>
          </p:nvSpPr>
          <p:spPr>
            <a:xfrm>
              <a:off x="609600" y="5486400"/>
              <a:ext cx="2209800" cy="914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In python this allows an Airplane object to ‘fly’</a:t>
              </a:r>
              <a:endParaRPr lang="en-CA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V="1">
              <a:off x="1524000" y="4648200"/>
              <a:ext cx="1447800" cy="838200"/>
            </a:xfrm>
            <a:prstGeom prst="straightConnector1">
              <a:avLst/>
            </a:prstGeom>
            <a:ln w="25400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4572000" y="4724400"/>
            <a:ext cx="3429000" cy="1676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Alternative example: Java</a:t>
            </a:r>
          </a:p>
          <a:p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ublic class Airplane </a:t>
            </a:r>
            <a:r>
              <a:rPr lang="en-US" sz="16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extends</a:t>
            </a:r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 Flyer</a:t>
            </a: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{</a:t>
            </a:r>
          </a:p>
          <a:p>
            <a:endParaRPr lang="en-US" sz="1600" dirty="0">
              <a:solidFill>
                <a:schemeClr val="tx1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chemeClr val="tx1"/>
                </a:solidFill>
                <a:latin typeface="Consolas" panose="020B0609020204030204" pitchFamily="49" charset="0"/>
              </a:rPr>
              <a:t>}</a:t>
            </a:r>
            <a:endParaRPr lang="en-CA" sz="1600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1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Python Example Implementing Inheritance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Name of the online example: </a:t>
            </a:r>
            <a:r>
              <a:rPr lang="en-US" dirty="0" smtClean="0">
                <a:latin typeface="Consolas" panose="020B0609020204030204" pitchFamily="49" charset="0"/>
              </a:rPr>
              <a:t>3inheritance</a:t>
            </a:r>
          </a:p>
          <a:p>
            <a:pPr lvl="1"/>
            <a:r>
              <a:rPr lang="en-US" dirty="0" smtClean="0"/>
              <a:t>Derived child class </a:t>
            </a:r>
            <a:r>
              <a:rPr lang="en-US" dirty="0" smtClean="0">
                <a:solidFill>
                  <a:srgbClr val="FF0000"/>
                </a:solidFill>
              </a:rPr>
              <a:t>access parent’s attributes/methods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class Parent():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__init__(self):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self.a = 1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self.b = </a:t>
            </a:r>
            <a:r>
              <a:rPr lang="en-CA" sz="1800" dirty="0" smtClean="0">
                <a:latin typeface="Consolas" panose="020B0609020204030204" pitchFamily="49" charset="0"/>
              </a:rPr>
              <a:t>2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display(self):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print(self.a,self.b)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class Child(Parent</a:t>
            </a:r>
            <a:r>
              <a:rPr lang="en-CA" sz="1800" dirty="0" smtClean="0">
                <a:latin typeface="Consolas" panose="020B0609020204030204" pitchFamily="49" charset="0"/>
              </a:rPr>
              <a:t>): </a:t>
            </a:r>
            <a:r>
              <a:rPr lang="en-CA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#Can access Parent’s attributes/methods</a:t>
            </a:r>
            <a:endParaRPr lang="en-CA" sz="1800" dirty="0">
              <a:solidFill>
                <a:srgbClr val="3366FF"/>
              </a:solidFill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__init__(self): 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    super().__init__()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FF0000"/>
                </a:solidFill>
                <a:latin typeface="Consolas" panose="020B0609020204030204" pitchFamily="49" charset="0"/>
              </a:rPr>
              <a:t>        super().display()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self.c = "Attribute is unique to child</a:t>
            </a:r>
            <a:r>
              <a:rPr lang="en-CA" sz="1800" dirty="0" smtClean="0">
                <a:latin typeface="Consolas" panose="020B0609020204030204" pitchFamily="49" charset="0"/>
              </a:rPr>
              <a:t>"</a:t>
            </a: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def displayUnique(self):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print(self.c)</a:t>
            </a:r>
          </a:p>
        </p:txBody>
      </p:sp>
    </p:spTree>
    <p:extLst>
      <p:ext uri="{BB962C8B-B14F-4D97-AF65-F5344CB8AC3E}">
        <p14:creationId xmlns:p14="http://schemas.microsoft.com/office/powerpoint/2010/main" val="66484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Simple Python Example Implementing </a:t>
            </a:r>
            <a:r>
              <a:rPr lang="en-US" dirty="0" smtClean="0"/>
              <a:t>Inheritance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def </a:t>
            </a:r>
            <a:r>
              <a:rPr lang="en-CA" sz="1800" dirty="0">
                <a:latin typeface="Consolas" panose="020B0609020204030204" pitchFamily="49" charset="0"/>
              </a:rPr>
              <a:t>start():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print("Parent")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aParent = Parent()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aParent.display()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print(aParent.a,aParent.b)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print("\nChild")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aChild = Child()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aChild.display()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print(aChild.a,aChild.b,aChild.c)</a:t>
            </a: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CA" sz="1800" dirty="0">
                <a:solidFill>
                  <a:srgbClr val="3366FF"/>
                </a:solidFill>
                <a:latin typeface="Consolas" panose="020B0609020204030204" pitchFamily="49" charset="0"/>
              </a:rPr>
              <a:t>    #Error: parent has no such attribute print(aParent.c)</a:t>
            </a:r>
          </a:p>
          <a:p>
            <a:pPr marL="342900" lvl="1" indent="0">
              <a:buNone/>
            </a:pPr>
            <a:r>
              <a:rPr lang="en-CA" sz="1800" dirty="0">
                <a:solidFill>
                  <a:srgbClr val="3366FF"/>
                </a:solidFill>
                <a:latin typeface="Consolas" panose="020B0609020204030204" pitchFamily="49" charset="0"/>
              </a:rPr>
              <a:t>    #Error: parent has no such method aParent.displayUnique</a:t>
            </a:r>
            <a:r>
              <a:rPr lang="en-CA" sz="18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()</a:t>
            </a:r>
          </a:p>
          <a:p>
            <a:pPr marL="342900" lvl="1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r>
              <a:rPr lang="en-US" sz="1800" dirty="0">
                <a:latin typeface="Consolas" panose="020B0609020204030204" pitchFamily="49" charset="0"/>
              </a:rPr>
              <a:t>s</a:t>
            </a:r>
            <a:r>
              <a:rPr lang="en-US" sz="1800" dirty="0" smtClean="0">
                <a:latin typeface="Consolas" panose="020B0609020204030204" pitchFamily="49" charset="0"/>
              </a:rPr>
              <a:t>tart()</a:t>
            </a:r>
            <a:endParaRPr lang="en-CA" sz="1800" dirty="0">
              <a:latin typeface="Consolas" panose="020B06090202040302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600200"/>
            <a:ext cx="2057400" cy="10858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349" y="2896543"/>
            <a:ext cx="3352800" cy="124590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9449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dirty="0"/>
              <a:t>After This Section You Should Now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to define an arbitrary composite type using a </a:t>
            </a:r>
            <a:r>
              <a:rPr lang="en-US" altLang="en-US" dirty="0" smtClean="0"/>
              <a:t>class</a:t>
            </a:r>
          </a:p>
          <a:p>
            <a:pPr lvl="1"/>
            <a:r>
              <a:rPr lang="en-US" altLang="en-US" dirty="0" smtClean="0"/>
              <a:t>Attributes and methods are bundled with (‘encapsulated’ into the class definition)</a:t>
            </a:r>
            <a:endParaRPr lang="en-US" altLang="en-US" dirty="0"/>
          </a:p>
          <a:p>
            <a:r>
              <a:rPr lang="en-US" altLang="en-US" dirty="0"/>
              <a:t>What are the benefits of defining a composite type by using a class definition over using a list</a:t>
            </a:r>
          </a:p>
          <a:p>
            <a:r>
              <a:rPr lang="en-US" altLang="en-US" dirty="0"/>
              <a:t>How to create instances of a class (instantiate)</a:t>
            </a:r>
          </a:p>
          <a:p>
            <a:r>
              <a:rPr lang="en-US" altLang="en-US" dirty="0"/>
              <a:t>How to access and change the attributes (fields) of a class</a:t>
            </a:r>
          </a:p>
          <a:p>
            <a:r>
              <a:rPr lang="en-US" altLang="en-US" dirty="0"/>
              <a:t>How to define methods/call methods of a </a:t>
            </a:r>
            <a:r>
              <a:rPr lang="en-US" altLang="en-US" dirty="0" smtClean="0"/>
              <a:t>class</a:t>
            </a:r>
          </a:p>
          <a:p>
            <a:r>
              <a:rPr lang="en-US" altLang="en-US" dirty="0" smtClean="0"/>
              <a:t>How inheritance can allow access to group of derived classes.</a:t>
            </a:r>
          </a:p>
          <a:p>
            <a:pPr lvl="1"/>
            <a:r>
              <a:rPr lang="en-US" altLang="en-US" dirty="0" smtClean="0"/>
              <a:t>The attributes and methods defined in the parent class can be accessed in the child class/classes.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31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II: Introduction To Recursion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3861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Definition Of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“</a:t>
            </a:r>
            <a:r>
              <a:rPr lang="en-US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A programming technique whereby a function calls itself either directly or indirectly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en-US" dirty="0"/>
              <a:t>”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5595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04800" y="3200400"/>
            <a:ext cx="1981200" cy="1295400"/>
            <a:chOff x="288" y="3360"/>
            <a:chExt cx="864" cy="384"/>
          </a:xfrm>
        </p:grpSpPr>
        <p:sp>
          <p:nvSpPr>
            <p:cNvPr id="26629" name="Text Box 4"/>
            <p:cNvSpPr txBox="1">
              <a:spLocks noChangeArrowheads="1"/>
            </p:cNvSpPr>
            <p:nvPr/>
          </p:nvSpPr>
          <p:spPr bwMode="auto">
            <a:xfrm>
              <a:off x="288" y="3456"/>
              <a:ext cx="8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function</a:t>
              </a:r>
            </a:p>
          </p:txBody>
        </p:sp>
        <p:cxnSp>
          <p:nvCxnSpPr>
            <p:cNvPr id="26630" name="AutoShape 5"/>
            <p:cNvCxnSpPr>
              <a:cxnSpLocks noChangeShapeType="1"/>
              <a:endCxn id="26629" idx="2"/>
            </p:cNvCxnSpPr>
            <p:nvPr/>
          </p:nvCxnSpPr>
          <p:spPr bwMode="auto">
            <a:xfrm rot="5400000">
              <a:off x="552" y="3528"/>
              <a:ext cx="384" cy="48"/>
            </a:xfrm>
            <a:prstGeom prst="curvedConnector5">
              <a:avLst>
                <a:gd name="adj1" fmla="val -69273"/>
                <a:gd name="adj2" fmla="val -1804167"/>
                <a:gd name="adj3" fmla="val 2057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5410200" y="2362200"/>
            <a:ext cx="2133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def fun ():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fun ()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Consolas" panose="020B0609020204030204" pitchFamily="49" charset="0"/>
              </a:rPr>
              <a:t>      …</a:t>
            </a:r>
          </a:p>
        </p:txBody>
      </p:sp>
    </p:spTree>
    <p:extLst>
      <p:ext uri="{BB962C8B-B14F-4D97-AF65-F5344CB8AC3E}">
        <p14:creationId xmlns:p14="http://schemas.microsoft.com/office/powerpoint/2010/main" val="300976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7653" name="Text Box 3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7654" name="Text Box 4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7655" name="AutoShape 5"/>
            <p:cNvCxnSpPr>
              <a:cxnSpLocks noChangeShapeType="1"/>
              <a:stCxn id="27653" idx="0"/>
              <a:endCxn id="27654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0118" name="AutoShape 6"/>
          <p:cNvCxnSpPr>
            <a:cxnSpLocks noChangeShapeType="1"/>
            <a:stCxn id="27654" idx="2"/>
            <a:endCxn id="27653" idx="2"/>
          </p:cNvCxnSpPr>
          <p:nvPr/>
        </p:nvCxnSpPr>
        <p:spPr bwMode="auto">
          <a:xfrm rot="16200000" flipV="1">
            <a:off x="1257300" y="1943100"/>
            <a:ext cx="914400" cy="2057400"/>
          </a:xfrm>
          <a:prstGeom prst="curvedConnector3">
            <a:avLst>
              <a:gd name="adj1" fmla="val -25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5918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31800" y="549275"/>
            <a:ext cx="8166100" cy="276225"/>
          </a:xfrm>
        </p:spPr>
        <p:txBody>
          <a:bodyPr/>
          <a:lstStyle/>
          <a:p>
            <a:pPr eaLnBrk="1" hangingPunct="1"/>
            <a:r>
              <a:rPr lang="en-US" altLang="en-US" smtClean="0"/>
              <a:t>Indirect Call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057400"/>
            <a:ext cx="2971800" cy="1371600"/>
            <a:chOff x="144" y="1296"/>
            <a:chExt cx="1872" cy="864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144" y="1296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1</a:t>
              </a:r>
            </a:p>
          </p:txBody>
        </p:sp>
        <p:sp>
          <p:nvSpPr>
            <p:cNvPr id="28687" name="Text Box 5"/>
            <p:cNvSpPr txBox="1">
              <a:spLocks noChangeArrowheads="1"/>
            </p:cNvSpPr>
            <p:nvPr/>
          </p:nvSpPr>
          <p:spPr bwMode="auto">
            <a:xfrm>
              <a:off x="1440" y="1872"/>
              <a:ext cx="57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2</a:t>
              </a:r>
            </a:p>
          </p:txBody>
        </p:sp>
        <p:cxnSp>
          <p:nvCxnSpPr>
            <p:cNvPr id="28688" name="AutoShape 6"/>
            <p:cNvCxnSpPr>
              <a:cxnSpLocks noChangeShapeType="1"/>
              <a:stCxn id="28686" idx="0"/>
              <a:endCxn id="28687" idx="3"/>
            </p:cNvCxnSpPr>
            <p:nvPr/>
          </p:nvCxnSpPr>
          <p:spPr bwMode="auto">
            <a:xfrm rot="5400000" flipV="1">
              <a:off x="864" y="864"/>
              <a:ext cx="720" cy="1584"/>
            </a:xfrm>
            <a:prstGeom prst="curvedConnector4">
              <a:avLst>
                <a:gd name="adj1" fmla="val -20000"/>
                <a:gd name="adj2" fmla="val 109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743200" y="2971800"/>
            <a:ext cx="2006600" cy="1066800"/>
            <a:chOff x="2304" y="2208"/>
            <a:chExt cx="1264" cy="672"/>
          </a:xfrm>
        </p:grpSpPr>
        <p:sp>
          <p:nvSpPr>
            <p:cNvPr id="28684" name="Text Box 9"/>
            <p:cNvSpPr txBox="1">
              <a:spLocks noChangeArrowheads="1"/>
            </p:cNvSpPr>
            <p:nvPr/>
          </p:nvSpPr>
          <p:spPr bwMode="auto">
            <a:xfrm>
              <a:off x="3172" y="2592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3</a:t>
              </a:r>
            </a:p>
          </p:txBody>
        </p:sp>
        <p:cxnSp>
          <p:nvCxnSpPr>
            <p:cNvPr id="28685" name="AutoShape 10"/>
            <p:cNvCxnSpPr>
              <a:cxnSpLocks noChangeShapeType="1"/>
              <a:stCxn id="28687" idx="0"/>
              <a:endCxn id="28684" idx="3"/>
            </p:cNvCxnSpPr>
            <p:nvPr/>
          </p:nvCxnSpPr>
          <p:spPr bwMode="auto">
            <a:xfrm rot="5400000" flipV="1">
              <a:off x="2672" y="1840"/>
              <a:ext cx="528" cy="1264"/>
            </a:xfrm>
            <a:prstGeom prst="curvedConnector4">
              <a:avLst>
                <a:gd name="adj1" fmla="val -27273"/>
                <a:gd name="adj2" fmla="val 11139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749800" y="3810000"/>
            <a:ext cx="1117600" cy="990600"/>
            <a:chOff x="3568" y="2736"/>
            <a:chExt cx="704" cy="624"/>
          </a:xfrm>
        </p:grpSpPr>
        <p:sp>
          <p:nvSpPr>
            <p:cNvPr id="28682" name="Text Box 12"/>
            <p:cNvSpPr txBox="1">
              <a:spLocks noChangeArrowheads="1"/>
            </p:cNvSpPr>
            <p:nvPr/>
          </p:nvSpPr>
          <p:spPr bwMode="auto">
            <a:xfrm>
              <a:off x="3792" y="3072"/>
              <a:ext cx="4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…</a:t>
              </a:r>
            </a:p>
          </p:txBody>
        </p:sp>
        <p:cxnSp>
          <p:nvCxnSpPr>
            <p:cNvPr id="28683" name="AutoShape 13"/>
            <p:cNvCxnSpPr>
              <a:cxnSpLocks noChangeShapeType="1"/>
              <a:stCxn id="28684" idx="3"/>
              <a:endCxn id="28682" idx="3"/>
            </p:cNvCxnSpPr>
            <p:nvPr/>
          </p:nvCxnSpPr>
          <p:spPr bwMode="auto">
            <a:xfrm>
              <a:off x="3568" y="2736"/>
              <a:ext cx="704" cy="480"/>
            </a:xfrm>
            <a:prstGeom prst="curvedConnector3">
              <a:avLst>
                <a:gd name="adj1" fmla="val 1204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867400" y="4572000"/>
            <a:ext cx="1009650" cy="1143000"/>
            <a:chOff x="3696" y="2880"/>
            <a:chExt cx="636" cy="720"/>
          </a:xfrm>
        </p:grpSpPr>
        <p:sp>
          <p:nvSpPr>
            <p:cNvPr id="28680" name="Text Box 15"/>
            <p:cNvSpPr txBox="1">
              <a:spLocks noChangeArrowheads="1"/>
            </p:cNvSpPr>
            <p:nvPr/>
          </p:nvSpPr>
          <p:spPr bwMode="auto">
            <a:xfrm>
              <a:off x="3984" y="331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>
                  <a:latin typeface="Tahoma" panose="020B0604030504040204" pitchFamily="34" charset="0"/>
                </a:rPr>
                <a:t>f</a:t>
              </a:r>
              <a:r>
                <a:rPr lang="en-US" altLang="en-US" baseline="30000">
                  <a:latin typeface="Tahoma" panose="020B0604030504040204" pitchFamily="34" charset="0"/>
                </a:rPr>
                <a:t>n</a:t>
              </a:r>
            </a:p>
          </p:txBody>
        </p:sp>
        <p:cxnSp>
          <p:nvCxnSpPr>
            <p:cNvPr id="28681" name="AutoShape 16"/>
            <p:cNvCxnSpPr>
              <a:cxnSpLocks noChangeShapeType="1"/>
              <a:stCxn id="28682" idx="3"/>
              <a:endCxn id="28680" idx="3"/>
            </p:cNvCxnSpPr>
            <p:nvPr/>
          </p:nvCxnSpPr>
          <p:spPr bwMode="auto">
            <a:xfrm>
              <a:off x="3696" y="2880"/>
              <a:ext cx="636" cy="576"/>
            </a:xfrm>
            <a:prstGeom prst="curvedConnector3">
              <a:avLst>
                <a:gd name="adj1" fmla="val 12264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5665" name="AutoShape 17"/>
          <p:cNvCxnSpPr>
            <a:cxnSpLocks noChangeShapeType="1"/>
            <a:stCxn id="28680" idx="2"/>
            <a:endCxn id="28686" idx="2"/>
          </p:cNvCxnSpPr>
          <p:nvPr/>
        </p:nvCxnSpPr>
        <p:spPr bwMode="auto">
          <a:xfrm rot="16200000" flipV="1">
            <a:off x="2003425" y="1196975"/>
            <a:ext cx="3200400" cy="5835650"/>
          </a:xfrm>
          <a:prstGeom prst="curvedConnector3">
            <a:avLst>
              <a:gd name="adj1" fmla="val -714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53873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you have seen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Tuples</a:t>
            </a:r>
          </a:p>
          <a:p>
            <a:endParaRPr lang="en-US" dirty="0"/>
          </a:p>
          <a:p>
            <a:r>
              <a:rPr lang="en-US" dirty="0" smtClean="0"/>
              <a:t>What if we need to store information about an entity with multiple attributes and those attributes need to be labeled?</a:t>
            </a:r>
          </a:p>
          <a:p>
            <a:pPr lvl="1"/>
            <a:r>
              <a:rPr lang="en-US" dirty="0" smtClean="0"/>
              <a:t>Example: Client attributes = name, address, phone, email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18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Indirect Call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altLang="en-US" sz="2400" b="1" dirty="0" smtClean="0"/>
              <a:t>Name of the online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1simpleRecursive.py</a:t>
            </a:r>
          </a:p>
          <a:p>
            <a:pPr>
              <a:buFontTx/>
              <a:buNone/>
            </a:pPr>
            <a:endParaRPr lang="en-US" altLang="en-US" sz="20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fun1():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fun2()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fun2():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fun1()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fun1()</a:t>
            </a:r>
          </a:p>
        </p:txBody>
      </p:sp>
    </p:spTree>
    <p:extLst>
      <p:ext uri="{BB962C8B-B14F-4D97-AF65-F5344CB8AC3E}">
        <p14:creationId xmlns:p14="http://schemas.microsoft.com/office/powerpoint/2010/main" val="17698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Requirements For </a:t>
            </a:r>
            <a:r>
              <a:rPr lang="en-US" altLang="en-US" sz="3200" i="1" dirty="0" smtClean="0"/>
              <a:t>Sensible</a:t>
            </a:r>
            <a:r>
              <a:rPr lang="en-US" altLang="en-US" sz="3200" dirty="0" smtClean="0"/>
              <a:t> Recursion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dirty="0" smtClean="0"/>
              <a:t>1) Base case</a:t>
            </a:r>
          </a:p>
          <a:p>
            <a:pPr eaLnBrk="1" hangingPunct="1">
              <a:buFontTx/>
              <a:buNone/>
            </a:pPr>
            <a:r>
              <a:rPr lang="en-US" altLang="en-US" sz="2400" dirty="0" smtClean="0"/>
              <a:t>2) Progress is made (towards the base case)</a:t>
            </a:r>
          </a:p>
        </p:txBody>
      </p:sp>
    </p:spTree>
    <p:extLst>
      <p:ext uri="{BB962C8B-B14F-4D97-AF65-F5344CB8AC3E}">
        <p14:creationId xmlns:p14="http://schemas.microsoft.com/office/powerpoint/2010/main" val="11092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7"/>
          <p:cNvGrpSpPr>
            <a:grpSpLocks/>
          </p:cNvGrpSpPr>
          <p:nvPr/>
        </p:nvGrpSpPr>
        <p:grpSpPr bwMode="auto">
          <a:xfrm>
            <a:off x="4114800" y="3429000"/>
            <a:ext cx="3733800" cy="1828800"/>
            <a:chOff x="2592" y="2160"/>
            <a:chExt cx="2352" cy="1152"/>
          </a:xfrm>
        </p:grpSpPr>
        <p:sp>
          <p:nvSpPr>
            <p:cNvPr id="31785" name="Text Box 53"/>
            <p:cNvSpPr txBox="1">
              <a:spLocks noChangeArrowheads="1"/>
            </p:cNvSpPr>
            <p:nvPr/>
          </p:nvSpPr>
          <p:spPr bwMode="auto">
            <a:xfrm>
              <a:off x="2592" y="2352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(2)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(2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6" name="Rectangle 55"/>
            <p:cNvSpPr>
              <a:spLocks noChangeArrowheads="1"/>
            </p:cNvSpPr>
            <p:nvPr/>
          </p:nvSpPr>
          <p:spPr bwMode="auto">
            <a:xfrm>
              <a:off x="2592" y="2352"/>
              <a:ext cx="2256" cy="96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7" name="Line 54"/>
            <p:cNvSpPr>
              <a:spLocks noChangeShapeType="1"/>
            </p:cNvSpPr>
            <p:nvPr/>
          </p:nvSpPr>
          <p:spPr bwMode="auto">
            <a:xfrm flipH="1">
              <a:off x="3120" y="2160"/>
              <a:ext cx="115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</p:grpSp>
      <p:grpSp>
        <p:nvGrpSpPr>
          <p:cNvPr id="3" name="Group 96"/>
          <p:cNvGrpSpPr>
            <a:grpSpLocks/>
          </p:cNvGrpSpPr>
          <p:nvPr/>
        </p:nvGrpSpPr>
        <p:grpSpPr bwMode="auto">
          <a:xfrm>
            <a:off x="4572000" y="1752600"/>
            <a:ext cx="3733800" cy="1676400"/>
            <a:chOff x="2688" y="1152"/>
            <a:chExt cx="2352" cy="1056"/>
          </a:xfrm>
        </p:grpSpPr>
        <p:sp>
          <p:nvSpPr>
            <p:cNvPr id="31782" name="Text Box 45"/>
            <p:cNvSpPr txBox="1">
              <a:spLocks noChangeArrowheads="1"/>
            </p:cNvSpPr>
            <p:nvPr/>
          </p:nvSpPr>
          <p:spPr bwMode="auto">
            <a:xfrm>
              <a:off x="2688" y="1296"/>
              <a:ext cx="2352" cy="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 (3)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if (3 == 1)</a:t>
              </a:r>
            </a:p>
            <a:p>
              <a:pPr eaLnBrk="1" hangingPunct="1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return 1 </a:t>
              </a:r>
            </a:p>
          </p:txBody>
        </p:sp>
        <p:sp>
          <p:nvSpPr>
            <p:cNvPr id="31783" name="Line 46"/>
            <p:cNvSpPr>
              <a:spLocks noChangeShapeType="1"/>
            </p:cNvSpPr>
            <p:nvPr/>
          </p:nvSpPr>
          <p:spPr bwMode="auto">
            <a:xfrm flipH="1">
              <a:off x="3216" y="1152"/>
              <a:ext cx="129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>
              <a:spAutoFit/>
            </a:bodyPr>
            <a:lstStyle/>
            <a:p>
              <a:endParaRPr lang="en-CA"/>
            </a:p>
          </p:txBody>
        </p:sp>
        <p:sp>
          <p:nvSpPr>
            <p:cNvPr id="31784" name="Rectangle 50"/>
            <p:cNvSpPr>
              <a:spLocks noChangeArrowheads="1"/>
            </p:cNvSpPr>
            <p:nvPr/>
          </p:nvSpPr>
          <p:spPr bwMode="auto">
            <a:xfrm>
              <a:off x="2688" y="1296"/>
              <a:ext cx="2256" cy="9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</p:grpSp>
      <p:sp>
        <p:nvSpPr>
          <p:cNvPr id="31748" name="Text Box 2"/>
          <p:cNvSpPr txBox="1">
            <a:spLocks noChangeArrowheads="1"/>
          </p:cNvSpPr>
          <p:nvPr/>
        </p:nvSpPr>
        <p:spPr bwMode="auto">
          <a:xfrm>
            <a:off x="5334000" y="4648200"/>
            <a:ext cx="266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CA" altLang="en-US">
              <a:latin typeface="Tahoma" panose="020B0604030504040204" pitchFamily="34" charset="0"/>
            </a:endParaRPr>
          </a:p>
        </p:txBody>
      </p:sp>
      <p:sp>
        <p:nvSpPr>
          <p:cNvPr id="31749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7793038" cy="762000"/>
          </a:xfrm>
        </p:spPr>
        <p:txBody>
          <a:bodyPr/>
          <a:lstStyle/>
          <a:p>
            <a:pPr eaLnBrk="1" hangingPunct="1"/>
            <a:r>
              <a:rPr lang="en-US" altLang="en-US" sz="3200" b="1" dirty="0" smtClean="0"/>
              <a:t>Example Program</a:t>
            </a:r>
            <a:r>
              <a:rPr lang="en-US" altLang="en-US" sz="3200" dirty="0" smtClean="0"/>
              <a:t>: </a:t>
            </a:r>
            <a:r>
              <a:rPr lang="en-US" altLang="en-US" sz="3200" dirty="0">
                <a:latin typeface="Consolas" panose="020B0609020204030204" pitchFamily="49" charset="0"/>
              </a:rPr>
              <a:t>2</a:t>
            </a:r>
            <a:r>
              <a:rPr lang="en-US" altLang="en-US" sz="3200" dirty="0" smtClean="0">
                <a:latin typeface="Consolas" panose="020B0609020204030204" pitchFamily="49" charset="0"/>
              </a:rPr>
              <a:t>sumSeries.py</a:t>
            </a:r>
          </a:p>
        </p:txBody>
      </p:sp>
      <p:sp>
        <p:nvSpPr>
          <p:cNvPr id="31750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4191000" cy="5562600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sum(no):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if (no == 1):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1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else: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return (no + sum(no-1) 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def start():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input ("Enter the last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       number: ")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last = (int)last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total = sum(last)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print ("The sum of the series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from 1 to", last, "is", 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           total)</a:t>
            </a:r>
          </a:p>
          <a:p>
            <a:pPr>
              <a:lnSpc>
                <a:spcPct val="70000"/>
              </a:lnSpc>
              <a:buFontTx/>
              <a:buNone/>
            </a:pPr>
            <a:endParaRPr lang="en-US" altLang="en-US" sz="1600" smtClean="0">
              <a:latin typeface="Consolas" panose="020B0609020204030204" pitchFamily="49" charset="0"/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en-US" altLang="en-US" sz="1600" smtClean="0">
                <a:latin typeface="Consolas" panose="020B0609020204030204" pitchFamily="49" charset="0"/>
              </a:rPr>
              <a:t>start()</a:t>
            </a:r>
          </a:p>
        </p:txBody>
      </p:sp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6096000" y="1066800"/>
            <a:ext cx="2514600" cy="703263"/>
            <a:chOff x="2160" y="1152"/>
            <a:chExt cx="1152" cy="461"/>
          </a:xfrm>
        </p:grpSpPr>
        <p:sp>
          <p:nvSpPr>
            <p:cNvPr id="31780" name="Rectangle 11"/>
            <p:cNvSpPr>
              <a:spLocks noChangeArrowheads="1"/>
            </p:cNvSpPr>
            <p:nvPr/>
          </p:nvSpPr>
          <p:spPr bwMode="auto">
            <a:xfrm>
              <a:off x="2160" y="1152"/>
              <a:ext cx="1152" cy="4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sp>
          <p:nvSpPr>
            <p:cNvPr id="31781" name="Text Box 12"/>
            <p:cNvSpPr txBox="1">
              <a:spLocks noChangeArrowheads="1"/>
            </p:cNvSpPr>
            <p:nvPr/>
          </p:nvSpPr>
          <p:spPr bwMode="auto">
            <a:xfrm>
              <a:off x="2208" y="1152"/>
              <a:ext cx="1104" cy="4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sumSeries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600">
                  <a:latin typeface="Tahoma" panose="020B0604030504040204" pitchFamily="34" charset="0"/>
                </a:rPr>
                <a:t>   total = sum(3)</a:t>
              </a:r>
            </a:p>
          </p:txBody>
        </p:sp>
      </p:grpSp>
      <p:sp>
        <p:nvSpPr>
          <p:cNvPr id="94256" name="Text Box 48"/>
          <p:cNvSpPr txBox="1">
            <a:spLocks noChangeArrowheads="1"/>
          </p:cNvSpPr>
          <p:nvPr/>
        </p:nvSpPr>
        <p:spPr bwMode="auto">
          <a:xfrm>
            <a:off x="5689600" y="22606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57" name="Text Box 49"/>
          <p:cNvSpPr txBox="1">
            <a:spLocks noChangeArrowheads="1"/>
          </p:cNvSpPr>
          <p:nvPr/>
        </p:nvSpPr>
        <p:spPr bwMode="auto">
          <a:xfrm>
            <a:off x="4648200" y="28956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(3 + sum (3 – 1))</a:t>
            </a:r>
          </a:p>
        </p:txBody>
      </p:sp>
      <p:sp>
        <p:nvSpPr>
          <p:cNvPr id="94265" name="Text Box 57"/>
          <p:cNvSpPr txBox="1">
            <a:spLocks noChangeArrowheads="1"/>
          </p:cNvSpPr>
          <p:nvPr/>
        </p:nvSpPr>
        <p:spPr bwMode="auto">
          <a:xfrm>
            <a:off x="5283200" y="39878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996600"/>
                </a:solidFill>
                <a:latin typeface="Tahoma" panose="020B0604030504040204" pitchFamily="34" charset="0"/>
              </a:rPr>
              <a:t>F</a:t>
            </a:r>
          </a:p>
        </p:txBody>
      </p:sp>
      <p:sp>
        <p:nvSpPr>
          <p:cNvPr id="94266" name="Text Box 58"/>
          <p:cNvSpPr txBox="1">
            <a:spLocks noChangeArrowheads="1"/>
          </p:cNvSpPr>
          <p:nvPr/>
        </p:nvSpPr>
        <p:spPr bwMode="auto">
          <a:xfrm>
            <a:off x="4191000" y="4724400"/>
            <a:ext cx="36576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else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ahoma" panose="020B0604030504040204" pitchFamily="34" charset="0"/>
              </a:rPr>
              <a:t>   return (2 +sum (2 – 1));</a:t>
            </a:r>
          </a:p>
        </p:txBody>
      </p:sp>
      <p:grpSp>
        <p:nvGrpSpPr>
          <p:cNvPr id="5" name="Group 99"/>
          <p:cNvGrpSpPr>
            <a:grpSpLocks/>
          </p:cNvGrpSpPr>
          <p:nvPr/>
        </p:nvGrpSpPr>
        <p:grpSpPr bwMode="auto">
          <a:xfrm>
            <a:off x="3733800" y="5257800"/>
            <a:ext cx="3886200" cy="1227138"/>
            <a:chOff x="2352" y="3312"/>
            <a:chExt cx="2448" cy="773"/>
          </a:xfrm>
        </p:grpSpPr>
        <p:sp>
          <p:nvSpPr>
            <p:cNvPr id="31776" name="Rectangle 61"/>
            <p:cNvSpPr>
              <a:spLocks noChangeArrowheads="1"/>
            </p:cNvSpPr>
            <p:nvPr/>
          </p:nvSpPr>
          <p:spPr bwMode="auto">
            <a:xfrm>
              <a:off x="2352" y="3504"/>
              <a:ext cx="2304" cy="57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latin typeface="Arial" panose="020B0604020202020204" pitchFamily="34" charset="0"/>
              </a:endParaRPr>
            </a:p>
          </p:txBody>
        </p:sp>
        <p:grpSp>
          <p:nvGrpSpPr>
            <p:cNvPr id="31777" name="Group 98"/>
            <p:cNvGrpSpPr>
              <a:grpSpLocks/>
            </p:cNvGrpSpPr>
            <p:nvPr/>
          </p:nvGrpSpPr>
          <p:grpSpPr bwMode="auto">
            <a:xfrm>
              <a:off x="2448" y="3312"/>
              <a:ext cx="2352" cy="773"/>
              <a:chOff x="2448" y="3312"/>
              <a:chExt cx="2352" cy="773"/>
            </a:xfrm>
          </p:grpSpPr>
          <p:sp>
            <p:nvSpPr>
              <p:cNvPr id="31778" name="Line 62"/>
              <p:cNvSpPr>
                <a:spLocks noChangeShapeType="1"/>
              </p:cNvSpPr>
              <p:nvPr/>
            </p:nvSpPr>
            <p:spPr bwMode="auto">
              <a:xfrm flipH="1">
                <a:off x="2976" y="3312"/>
                <a:ext cx="120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endParaRPr lang="en-CA"/>
              </a:p>
            </p:txBody>
          </p:sp>
          <p:sp>
            <p:nvSpPr>
              <p:cNvPr id="31779" name="Text Box 63"/>
              <p:cNvSpPr txBox="1">
                <a:spLocks noChangeArrowheads="1"/>
              </p:cNvSpPr>
              <p:nvPr/>
            </p:nvSpPr>
            <p:spPr bwMode="auto">
              <a:xfrm>
                <a:off x="2448" y="3504"/>
                <a:ext cx="2352" cy="5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sum (1)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if (1 == 1)</a:t>
                </a:r>
              </a:p>
              <a:p>
                <a:pPr eaLnBrk="1" hangingPunct="1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600">
                    <a:latin typeface="Tahoma" panose="020B0604030504040204" pitchFamily="34" charset="0"/>
                  </a:rPr>
                  <a:t>   return 1 </a:t>
                </a:r>
              </a:p>
            </p:txBody>
          </p:sp>
        </p:grpSp>
      </p:grpSp>
      <p:sp>
        <p:nvSpPr>
          <p:cNvPr id="94272" name="Text Box 64"/>
          <p:cNvSpPr txBox="1">
            <a:spLocks noChangeArrowheads="1"/>
          </p:cNvSpPr>
          <p:nvPr/>
        </p:nvSpPr>
        <p:spPr bwMode="auto">
          <a:xfrm>
            <a:off x="4991100" y="5791200"/>
            <a:ext cx="152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CC6600"/>
                </a:solidFill>
                <a:latin typeface="Tahoma" panose="020B0604030504040204" pitchFamily="34" charset="0"/>
              </a:rPr>
              <a:t>T</a:t>
            </a:r>
          </a:p>
        </p:txBody>
      </p:sp>
      <p:grpSp>
        <p:nvGrpSpPr>
          <p:cNvPr id="7" name="Group 78"/>
          <p:cNvGrpSpPr>
            <a:grpSpLocks/>
          </p:cNvGrpSpPr>
          <p:nvPr/>
        </p:nvGrpSpPr>
        <p:grpSpPr bwMode="auto">
          <a:xfrm>
            <a:off x="4724400" y="4724400"/>
            <a:ext cx="1905000" cy="1600200"/>
            <a:chOff x="3888" y="2928"/>
            <a:chExt cx="1200" cy="1056"/>
          </a:xfrm>
        </p:grpSpPr>
        <p:cxnSp>
          <p:nvCxnSpPr>
            <p:cNvPr id="31771" name="AutoShape 65"/>
            <p:cNvCxnSpPr>
              <a:cxnSpLocks noChangeShapeType="1"/>
            </p:cNvCxnSpPr>
            <p:nvPr/>
          </p:nvCxnSpPr>
          <p:spPr bwMode="auto">
            <a:xfrm flipV="1">
              <a:off x="3888" y="3312"/>
              <a:ext cx="960" cy="672"/>
            </a:xfrm>
            <a:prstGeom prst="curvedConnector3">
              <a:avLst>
                <a:gd name="adj1" fmla="val 108954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72" name="Text Box 67"/>
            <p:cNvSpPr txBox="1">
              <a:spLocks noChangeArrowheads="1"/>
            </p:cNvSpPr>
            <p:nvPr/>
          </p:nvSpPr>
          <p:spPr bwMode="auto">
            <a:xfrm>
              <a:off x="4752" y="2928"/>
              <a:ext cx="198" cy="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1</a:t>
              </a:r>
            </a:p>
          </p:txBody>
        </p:sp>
        <p:grpSp>
          <p:nvGrpSpPr>
            <p:cNvPr id="31773" name="Group 68"/>
            <p:cNvGrpSpPr>
              <a:grpSpLocks/>
            </p:cNvGrpSpPr>
            <p:nvPr/>
          </p:nvGrpSpPr>
          <p:grpSpPr bwMode="auto">
            <a:xfrm>
              <a:off x="4608" y="3120"/>
              <a:ext cx="480" cy="144"/>
              <a:chOff x="1488" y="3024"/>
              <a:chExt cx="480" cy="144"/>
            </a:xfrm>
          </p:grpSpPr>
          <p:sp>
            <p:nvSpPr>
              <p:cNvPr id="31774" name="Line 69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5" name="Line 70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  <p:grpSp>
        <p:nvGrpSpPr>
          <p:cNvPr id="9" name="Group 87"/>
          <p:cNvGrpSpPr>
            <a:grpSpLocks/>
          </p:cNvGrpSpPr>
          <p:nvPr/>
        </p:nvGrpSpPr>
        <p:grpSpPr bwMode="auto">
          <a:xfrm>
            <a:off x="6324600" y="2895600"/>
            <a:ext cx="762000" cy="2057400"/>
            <a:chOff x="4464" y="1872"/>
            <a:chExt cx="480" cy="1296"/>
          </a:xfrm>
        </p:grpSpPr>
        <p:sp>
          <p:nvSpPr>
            <p:cNvPr id="31766" name="Text Box 81"/>
            <p:cNvSpPr txBox="1">
              <a:spLocks noChangeArrowheads="1"/>
            </p:cNvSpPr>
            <p:nvPr/>
          </p:nvSpPr>
          <p:spPr bwMode="auto">
            <a:xfrm>
              <a:off x="4608" y="1872"/>
              <a:ext cx="19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3</a:t>
              </a:r>
            </a:p>
          </p:txBody>
        </p:sp>
        <p:grpSp>
          <p:nvGrpSpPr>
            <p:cNvPr id="31767" name="Group 82"/>
            <p:cNvGrpSpPr>
              <a:grpSpLocks/>
            </p:cNvGrpSpPr>
            <p:nvPr/>
          </p:nvGrpSpPr>
          <p:grpSpPr bwMode="auto">
            <a:xfrm>
              <a:off x="4464" y="2064"/>
              <a:ext cx="480" cy="144"/>
              <a:chOff x="1488" y="3024"/>
              <a:chExt cx="480" cy="144"/>
            </a:xfrm>
          </p:grpSpPr>
          <p:sp>
            <p:nvSpPr>
              <p:cNvPr id="31769" name="Line 83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70" name="Line 84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  <p:cxnSp>
          <p:nvCxnSpPr>
            <p:cNvPr id="31768" name="AutoShape 85"/>
            <p:cNvCxnSpPr>
              <a:cxnSpLocks noChangeShapeType="1"/>
            </p:cNvCxnSpPr>
            <p:nvPr/>
          </p:nvCxnSpPr>
          <p:spPr bwMode="auto">
            <a:xfrm rot="-5400000">
              <a:off x="4153" y="2615"/>
              <a:ext cx="960" cy="145"/>
            </a:xfrm>
            <a:prstGeom prst="curvedConnector3">
              <a:avLst>
                <a:gd name="adj1" fmla="val 4822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" name="Group 94"/>
          <p:cNvGrpSpPr>
            <a:grpSpLocks/>
          </p:cNvGrpSpPr>
          <p:nvPr/>
        </p:nvGrpSpPr>
        <p:grpSpPr bwMode="auto">
          <a:xfrm>
            <a:off x="7086600" y="1219200"/>
            <a:ext cx="838200" cy="2133600"/>
            <a:chOff x="4320" y="816"/>
            <a:chExt cx="480" cy="1227"/>
          </a:xfrm>
        </p:grpSpPr>
        <p:cxnSp>
          <p:nvCxnSpPr>
            <p:cNvPr id="31761" name="AutoShape 71"/>
            <p:cNvCxnSpPr>
              <a:cxnSpLocks noChangeShapeType="1"/>
            </p:cNvCxnSpPr>
            <p:nvPr/>
          </p:nvCxnSpPr>
          <p:spPr bwMode="auto">
            <a:xfrm flipV="1">
              <a:off x="4368" y="1152"/>
              <a:ext cx="130" cy="89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1762" name="Text Box 89"/>
            <p:cNvSpPr txBox="1">
              <a:spLocks noChangeArrowheads="1"/>
            </p:cNvSpPr>
            <p:nvPr/>
          </p:nvSpPr>
          <p:spPr bwMode="auto">
            <a:xfrm>
              <a:off x="4512" y="816"/>
              <a:ext cx="74" cy="1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>
                  <a:solidFill>
                    <a:schemeClr val="accent2"/>
                  </a:solidFill>
                  <a:latin typeface="Tahoma" panose="020B0604030504040204" pitchFamily="34" charset="0"/>
                </a:rPr>
                <a:t>6</a:t>
              </a:r>
            </a:p>
          </p:txBody>
        </p:sp>
        <p:grpSp>
          <p:nvGrpSpPr>
            <p:cNvPr id="31763" name="Group 90"/>
            <p:cNvGrpSpPr>
              <a:grpSpLocks/>
            </p:cNvGrpSpPr>
            <p:nvPr/>
          </p:nvGrpSpPr>
          <p:grpSpPr bwMode="auto">
            <a:xfrm>
              <a:off x="4320" y="960"/>
              <a:ext cx="480" cy="144"/>
              <a:chOff x="1488" y="3024"/>
              <a:chExt cx="480" cy="144"/>
            </a:xfrm>
          </p:grpSpPr>
          <p:sp>
            <p:nvSpPr>
              <p:cNvPr id="31764" name="Line 91"/>
              <p:cNvSpPr>
                <a:spLocks noChangeShapeType="1"/>
              </p:cNvSpPr>
              <p:nvPr/>
            </p:nvSpPr>
            <p:spPr bwMode="auto">
              <a:xfrm flipV="1">
                <a:off x="1488" y="3024"/>
                <a:ext cx="480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  <p:sp>
            <p:nvSpPr>
              <p:cNvPr id="31765" name="Line 92"/>
              <p:cNvSpPr>
                <a:spLocks noChangeShapeType="1"/>
              </p:cNvSpPr>
              <p:nvPr/>
            </p:nvSpPr>
            <p:spPr bwMode="auto">
              <a:xfrm>
                <a:off x="1488" y="3024"/>
                <a:ext cx="432" cy="144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480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56" grpId="0" autoUpdateAnimBg="0"/>
      <p:bldP spid="94257" grpId="0" autoUpdateAnimBg="0"/>
      <p:bldP spid="94265" grpId="0" autoUpdateAnimBg="0"/>
      <p:bldP spid="94266" grpId="0" autoUpdateAnimBg="0"/>
      <p:bldP spid="94272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Use Recursion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problem can be divided into steps.</a:t>
            </a:r>
          </a:p>
          <a:p>
            <a:pPr eaLnBrk="1" hangingPunct="1"/>
            <a:r>
              <a:rPr lang="en-US" altLang="en-US" sz="2400" dirty="0" smtClean="0"/>
              <a:t>The result of one step can be used in a previous step.</a:t>
            </a:r>
          </a:p>
          <a:p>
            <a:pPr eaLnBrk="1" hangingPunct="1"/>
            <a:r>
              <a:rPr lang="en-US" altLang="en-US" sz="2400" dirty="0" smtClean="0"/>
              <a:t>There is a scenario when you can stop sub-dividing the problem into steps (step = recursive call) and return to a previous step. </a:t>
            </a:r>
          </a:p>
          <a:p>
            <a:pPr lvl="1" eaLnBrk="1" hangingPunct="1"/>
            <a:r>
              <a:rPr lang="en-US" altLang="en-US" sz="2000" dirty="0" smtClean="0"/>
              <a:t>Algorithm goes back to previous step with a partial solution to the problem (back tracking)</a:t>
            </a:r>
          </a:p>
          <a:p>
            <a:pPr eaLnBrk="1" hangingPunct="1"/>
            <a:r>
              <a:rPr lang="en-US" altLang="en-US" sz="2400" dirty="0" smtClean="0"/>
              <a:t>All of the results together solve the problem.</a:t>
            </a:r>
          </a:p>
          <a:p>
            <a:pPr eaLnBrk="1" hangingPunct="1">
              <a:buFontTx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225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When To Consider Alternatives To Recursion</a:t>
            </a:r>
            <a:endParaRPr lang="en-CA" altLang="en-US" sz="3200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When a loop will solve the problem just as well</a:t>
            </a:r>
          </a:p>
          <a:p>
            <a:pPr eaLnBrk="1" hangingPunct="1"/>
            <a:r>
              <a:rPr lang="en-US" altLang="en-US" sz="2400" dirty="0" smtClean="0"/>
              <a:t>Types of recursion (for both types a </a:t>
            </a:r>
            <a:r>
              <a:rPr lang="en-US" altLang="en-US" sz="2400" dirty="0" smtClean="0">
                <a:latin typeface="Consolas" panose="020B0609020204030204" pitchFamily="49" charset="0"/>
              </a:rPr>
              <a:t>return</a:t>
            </a:r>
            <a:r>
              <a:rPr lang="en-US" altLang="en-US" sz="2400" dirty="0" smtClean="0"/>
              <a:t> statement is excepted)</a:t>
            </a:r>
          </a:p>
          <a:p>
            <a:pPr lvl="1" eaLnBrk="1" hangingPunct="1"/>
            <a:r>
              <a:rPr lang="en-US" altLang="en-US" sz="2000" b="1" dirty="0" smtClean="0"/>
              <a:t>Tail recursion</a:t>
            </a:r>
          </a:p>
          <a:p>
            <a:pPr lvl="2" eaLnBrk="1" hangingPunct="1"/>
            <a:r>
              <a:rPr lang="en-US" altLang="en-US" sz="1800" dirty="0" smtClean="0"/>
              <a:t>The last statement in the function is another recursive call to that function This form of recursion can easily be replaced with a loop.</a:t>
            </a:r>
          </a:p>
          <a:p>
            <a:pPr lvl="1" eaLnBrk="1" hangingPunct="1"/>
            <a:r>
              <a:rPr lang="en-US" altLang="en-US" sz="2000" b="1" dirty="0" smtClean="0"/>
              <a:t>Non-tail recursion</a:t>
            </a:r>
          </a:p>
          <a:p>
            <a:pPr lvl="2" eaLnBrk="1" hangingPunct="1"/>
            <a:r>
              <a:rPr lang="en-US" altLang="en-US" sz="1800" dirty="0" smtClean="0"/>
              <a:t>The last statement in the recursive function is not a recursive call.</a:t>
            </a:r>
          </a:p>
          <a:p>
            <a:pPr lvl="2" eaLnBrk="1" hangingPunct="1"/>
            <a:r>
              <a:rPr lang="en-US" altLang="en-US" sz="1800" dirty="0" smtClean="0"/>
              <a:t>This form of recursion is very difficult (read: impossible) to replace with a loop.</a:t>
            </a:r>
          </a:p>
          <a:p>
            <a:pPr eaLnBrk="1" hangingPunct="1">
              <a:buFontTx/>
              <a:buNone/>
            </a:pPr>
            <a:endParaRPr lang="en-CA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590185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Example: Tail Recursion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Tail recursion: A recursive call is the last statement in the recursive function.</a:t>
            </a:r>
          </a:p>
          <a:p>
            <a:r>
              <a:rPr lang="en-US" altLang="en-US" sz="2400" dirty="0" smtClean="0"/>
              <a:t>Name of the online example: </a:t>
            </a:r>
            <a:r>
              <a:rPr lang="en-US" altLang="en-US" sz="2400" dirty="0" smtClean="0">
                <a:latin typeface="Consolas" panose="020B0609020204030204" pitchFamily="49" charset="0"/>
              </a:rPr>
              <a:t>3tail.py</a:t>
            </a:r>
          </a:p>
          <a:p>
            <a:pPr>
              <a:buFontTx/>
              <a:buNone/>
            </a:pPr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tail(no):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&lt;=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print (no) 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tail(no+1)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tail(1)</a:t>
            </a:r>
          </a:p>
        </p:txBody>
      </p:sp>
    </p:spTree>
    <p:extLst>
      <p:ext uri="{BB962C8B-B14F-4D97-AF65-F5344CB8AC3E}">
        <p14:creationId xmlns:p14="http://schemas.microsoft.com/office/powerpoint/2010/main" val="93304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Example: Non-Tail Recursion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Non-Tail recursion: A statement which is not a recursive call to the function comprises the last statement in the recursive function.</a:t>
            </a:r>
          </a:p>
          <a:p>
            <a:r>
              <a:rPr lang="en-US" altLang="en-US" sz="2400" b="1" dirty="0" smtClean="0"/>
              <a:t>Name of the online example</a:t>
            </a:r>
            <a:r>
              <a:rPr lang="en-US" altLang="en-US" sz="2400" dirty="0" smtClean="0"/>
              <a:t>: 4</a:t>
            </a:r>
            <a:r>
              <a:rPr lang="en-US" altLang="en-US" sz="2400" dirty="0" smtClean="0">
                <a:latin typeface="Consolas" panose="020B0609020204030204" pitchFamily="49" charset="0"/>
              </a:rPr>
              <a:t>nonTail.py</a:t>
            </a:r>
            <a:endParaRPr lang="en-US" altLang="en-US" sz="2400" dirty="0" smtClean="0"/>
          </a:p>
          <a:p>
            <a:endParaRPr lang="en-US" altLang="en-US" sz="1800" dirty="0" smtClean="0"/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def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if (no &lt; 3):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</a:t>
            </a: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(no+1)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print(no)</a:t>
            </a:r>
          </a:p>
          <a:p>
            <a:pPr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return()</a:t>
            </a:r>
          </a:p>
          <a:p>
            <a:pPr>
              <a:buFontTx/>
              <a:buNone/>
            </a:pPr>
            <a:endParaRPr lang="en-US" altLang="en-US" sz="1800" dirty="0" smtClean="0">
              <a:latin typeface="Consolas" panose="020B0609020204030204" pitchFamily="49" charset="0"/>
            </a:endParaRPr>
          </a:p>
          <a:p>
            <a:pPr>
              <a:buFontTx/>
              <a:buNone/>
            </a:pPr>
            <a:r>
              <a:rPr lang="en-US" altLang="en-US" sz="1800" dirty="0" err="1" smtClean="0">
                <a:latin typeface="Consolas" panose="020B0609020204030204" pitchFamily="49" charset="0"/>
              </a:rPr>
              <a:t>nonTail</a:t>
            </a:r>
            <a:r>
              <a:rPr lang="en-US" altLang="en-US" sz="1800" dirty="0" smtClean="0">
                <a:latin typeface="Consolas" panose="020B0609020204030204" pitchFamily="49" charset="0"/>
              </a:rPr>
              <a:t>(1)</a:t>
            </a:r>
          </a:p>
          <a:p>
            <a:endParaRPr lang="en-US" altLang="en-US" sz="1800" dirty="0" smtClean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88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Error Handling Example Using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/>
              <a:t>Name of the online example</a:t>
            </a:r>
            <a:r>
              <a:rPr lang="en-US" altLang="en-US" dirty="0"/>
              <a:t>: </a:t>
            </a:r>
            <a:r>
              <a:rPr lang="en-US" altLang="en-US" dirty="0" smtClean="0">
                <a:latin typeface="Consolas" panose="020B0609020204030204" pitchFamily="49" charset="0"/>
              </a:rPr>
              <a:t>5errorHandling_Loop.py</a:t>
            </a:r>
          </a:p>
          <a:p>
            <a:pPr marL="0" indent="0">
              <a:buNone/>
            </a:pPr>
            <a:endParaRPr lang="en-US" altLang="en-US" sz="2000" dirty="0" smtClean="0">
              <a:latin typeface="Consolas" panose="020B0609020204030204" pitchFamily="49" charset="0"/>
            </a:endParaRPr>
          </a:p>
          <a:p>
            <a:pPr lvl="1"/>
            <a:r>
              <a:rPr lang="en-US" altLang="en-US" dirty="0" smtClean="0">
                <a:latin typeface="+mj-lt"/>
              </a:rPr>
              <a:t>Iterative/looping solution (month must be between 1 – 12)</a:t>
            </a:r>
            <a:endParaRPr lang="en-US" altLang="en-US" dirty="0">
              <a:latin typeface="+mj-lt"/>
            </a:endParaRP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m</a:t>
            </a:r>
            <a:r>
              <a:rPr lang="en-CA" sz="1800" dirty="0" smtClean="0">
                <a:latin typeface="Consolas" panose="020B0609020204030204" pitchFamily="49" charset="0"/>
              </a:rPr>
              <a:t>onth = -1</a:t>
            </a:r>
          </a:p>
          <a:p>
            <a:pPr marL="342900" lvl="1" indent="0">
              <a:buNone/>
            </a:pPr>
            <a:r>
              <a:rPr lang="en-CA" sz="1800" dirty="0" smtClean="0">
                <a:latin typeface="Consolas" panose="020B0609020204030204" pitchFamily="49" charset="0"/>
              </a:rPr>
              <a:t>while </a:t>
            </a:r>
            <a:r>
              <a:rPr lang="en-CA" sz="1800" dirty="0">
                <a:latin typeface="Consolas" panose="020B0609020204030204" pitchFamily="49" charset="0"/>
              </a:rPr>
              <a:t>((month &lt; 1) or (month &gt; 12)):</a:t>
            </a:r>
          </a:p>
          <a:p>
            <a:pPr marL="342900" lvl="1" indent="0">
              <a:buNone/>
            </a:pPr>
            <a:r>
              <a:rPr lang="en-CA" sz="1800" dirty="0">
                <a:latin typeface="Consolas" panose="020B0609020204030204" pitchFamily="49" charset="0"/>
              </a:rPr>
              <a:t>        month = </a:t>
            </a:r>
            <a:r>
              <a:rPr lang="en-CA" sz="1800" dirty="0" err="1">
                <a:latin typeface="Consolas" panose="020B0609020204030204" pitchFamily="49" charset="0"/>
              </a:rPr>
              <a:t>int</a:t>
            </a:r>
            <a:r>
              <a:rPr lang="en-CA" sz="1800" dirty="0">
                <a:latin typeface="Consolas" panose="020B0609020204030204" pitchFamily="49" charset="0"/>
              </a:rPr>
              <a:t>(input("Enter birth month (1-12): "))</a:t>
            </a:r>
          </a:p>
        </p:txBody>
      </p:sp>
    </p:spTree>
    <p:extLst>
      <p:ext uri="{BB962C8B-B14F-4D97-AF65-F5344CB8AC3E}">
        <p14:creationId xmlns:p14="http://schemas.microsoft.com/office/powerpoint/2010/main" val="265251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Error Handling Example Using </a:t>
            </a:r>
            <a:r>
              <a:rPr lang="en-CA" dirty="0" smtClean="0"/>
              <a:t>Recursion (2)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b="1" dirty="0"/>
              <a:t>Name of the online example</a:t>
            </a:r>
            <a:r>
              <a:rPr lang="en-US" altLang="en-US" sz="2400" dirty="0"/>
              <a:t>: </a:t>
            </a:r>
            <a:r>
              <a:rPr lang="en-US" altLang="en-US" sz="2400" dirty="0" smtClean="0">
                <a:latin typeface="Consolas" panose="020B0609020204030204" pitchFamily="49" charset="0"/>
              </a:rPr>
              <a:t>6errorHandling_Recursive.py</a:t>
            </a:r>
            <a:endParaRPr lang="en-US" altLang="en-US" sz="24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 smtClean="0"/>
          </a:p>
          <a:p>
            <a:pPr lvl="1"/>
            <a:r>
              <a:rPr lang="en-US" altLang="en-US" sz="2400" dirty="0" smtClean="0"/>
              <a:t>Recursive </a:t>
            </a:r>
            <a:r>
              <a:rPr lang="en-US" altLang="en-US" sz="2400" dirty="0"/>
              <a:t>solution </a:t>
            </a:r>
            <a:r>
              <a:rPr lang="en-US" altLang="en-US" sz="2400" dirty="0" smtClean="0"/>
              <a:t>(day </a:t>
            </a:r>
            <a:r>
              <a:rPr lang="en-US" altLang="en-US" sz="2400" dirty="0"/>
              <a:t>must be between 1 – </a:t>
            </a:r>
            <a:r>
              <a:rPr lang="en-US" altLang="en-US" sz="2400" dirty="0" smtClean="0"/>
              <a:t>31)</a:t>
            </a:r>
          </a:p>
          <a:p>
            <a:pPr lvl="1"/>
            <a:endParaRPr lang="en-US" altLang="en-US" sz="2400" dirty="0"/>
          </a:p>
          <a:p>
            <a:pPr marL="514350" lvl="2" indent="0">
              <a:buNone/>
            </a:pPr>
            <a:r>
              <a:rPr lang="en-CA" dirty="0" err="1" smtClean="0">
                <a:latin typeface="Consolas" panose="020B0609020204030204" pitchFamily="49" charset="0"/>
              </a:rPr>
              <a:t>def</a:t>
            </a:r>
            <a:r>
              <a:rPr lang="en-CA" dirty="0" smtClean="0">
                <a:latin typeface="Consolas" panose="020B0609020204030204" pitchFamily="49" charset="0"/>
              </a:rPr>
              <a:t>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>
                <a:latin typeface="Consolas" panose="020B0609020204030204" pitchFamily="49" charset="0"/>
              </a:rPr>
              <a:t>():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day = </a:t>
            </a:r>
            <a:r>
              <a:rPr lang="en-CA" dirty="0" err="1">
                <a:latin typeface="Consolas" panose="020B0609020204030204" pitchFamily="49" charset="0"/>
              </a:rPr>
              <a:t>int</a:t>
            </a:r>
            <a:r>
              <a:rPr lang="en-CA" dirty="0">
                <a:latin typeface="Consolas" panose="020B0609020204030204" pitchFamily="49" charset="0"/>
              </a:rPr>
              <a:t>(input("Enter day of birth (1-31): "))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if ((day &lt; 1) or (day &gt; 31)):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    day =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>
                <a:latin typeface="Consolas" panose="020B0609020204030204" pitchFamily="49" charset="0"/>
              </a:rPr>
              <a:t>()</a:t>
            </a:r>
          </a:p>
          <a:p>
            <a:pPr marL="514350" lvl="2" indent="0">
              <a:buNone/>
            </a:pPr>
            <a:r>
              <a:rPr lang="en-CA" dirty="0">
                <a:latin typeface="Consolas" panose="020B0609020204030204" pitchFamily="49" charset="0"/>
              </a:rPr>
              <a:t>    return(day</a:t>
            </a:r>
            <a:r>
              <a:rPr lang="en-CA" dirty="0" smtClean="0">
                <a:latin typeface="Consolas" panose="020B0609020204030204" pitchFamily="49" charset="0"/>
              </a:rPr>
              <a:t>)</a:t>
            </a:r>
          </a:p>
          <a:p>
            <a:pPr marL="514350" lvl="2" indent="0">
              <a:buNone/>
            </a:pPr>
            <a:endParaRPr lang="en-CA" dirty="0" smtClean="0">
              <a:latin typeface="Consolas" panose="020B0609020204030204" pitchFamily="49" charset="0"/>
            </a:endParaRPr>
          </a:p>
          <a:p>
            <a:pPr marL="514350" lvl="2" indent="0">
              <a:buNone/>
            </a:pPr>
            <a:r>
              <a:rPr lang="en-CA" dirty="0" smtClean="0">
                <a:latin typeface="Consolas" panose="020B0609020204030204" pitchFamily="49" charset="0"/>
              </a:rPr>
              <a:t>day </a:t>
            </a:r>
            <a:r>
              <a:rPr lang="en-CA" dirty="0">
                <a:latin typeface="Consolas" panose="020B0609020204030204" pitchFamily="49" charset="0"/>
              </a:rPr>
              <a:t>= </a:t>
            </a:r>
            <a:r>
              <a:rPr lang="en-CA" dirty="0" err="1">
                <a:latin typeface="Consolas" panose="020B0609020204030204" pitchFamily="49" charset="0"/>
              </a:rPr>
              <a:t>promptDay</a:t>
            </a:r>
            <a:r>
              <a:rPr lang="en-CA" dirty="0" smtClean="0">
                <a:latin typeface="Consolas" panose="020B0609020204030204" pitchFamily="49" charset="0"/>
              </a:rPr>
              <a:t>()</a:t>
            </a:r>
          </a:p>
          <a:p>
            <a:pPr marL="51435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Consolas" panose="020B0609020204030204" pitchFamily="49" charset="0"/>
              </a:rPr>
              <a:t>rint(day)</a:t>
            </a:r>
            <a:endParaRPr lang="en-CA" dirty="0">
              <a:latin typeface="Consolas" panose="020B0609020204030204" pitchFamily="49" charset="0"/>
            </a:endParaRPr>
          </a:p>
          <a:p>
            <a:pPr marL="342900" lvl="1" indent="0">
              <a:buNone/>
            </a:pPr>
            <a:endParaRPr lang="en-CA" sz="1800" dirty="0">
              <a:latin typeface="Consolas" panose="020B0609020204030204" pitchFamily="49" charset="0"/>
            </a:endParaRPr>
          </a:p>
          <a:p>
            <a:pPr lvl="1"/>
            <a:endParaRPr lang="en-US" altLang="en-US" sz="2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575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Iteration Or Recursion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 of thumb for using iteration: if you can implement a solution using a loop then you should do so.</a:t>
            </a:r>
          </a:p>
          <a:p>
            <a:r>
              <a:rPr lang="en-US" dirty="0" smtClean="0"/>
              <a:t>When to employ a recursive solution: a loop cannot be employed.</a:t>
            </a:r>
          </a:p>
          <a:p>
            <a:pPr lvl="1"/>
            <a:r>
              <a:rPr lang="en-US" dirty="0" smtClean="0"/>
              <a:t>“Back tracking” is needed. </a:t>
            </a:r>
          </a:p>
          <a:p>
            <a:pPr lvl="1"/>
            <a:r>
              <a:rPr lang="en-US" dirty="0" smtClean="0"/>
              <a:t>Back tracking: When the repetition (whether via the iterations of a loop or a function calling itself over and over) ends the actual work of solving the problem occurs.</a:t>
            </a:r>
          </a:p>
          <a:p>
            <a:pPr lvl="1"/>
            <a:r>
              <a:rPr lang="en-US" dirty="0" smtClean="0"/>
              <a:t>Examples:</a:t>
            </a:r>
            <a:r>
              <a:rPr lang="en-CA" dirty="0" smtClean="0"/>
              <a:t> Traversing a maze, traversing a file system (folders/directories containing other folders).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46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Some Drawbacks Of Using A List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Which field contains what type of information? This isn’t immediately clear from looking at the program statements.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client = [“xxxxxxxxxxxxxxx",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“0000000000",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“xxxxxxxxx",</a:t>
            </a:r>
          </a:p>
          <a:p>
            <a:pPr lvl="1">
              <a:buFontTx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       0]</a:t>
            </a:r>
          </a:p>
          <a:p>
            <a:endParaRPr lang="en-US" altLang="en-US" sz="2400" dirty="0" smtClean="0"/>
          </a:p>
          <a:p>
            <a:r>
              <a:rPr lang="en-US" altLang="en-US" sz="2400" dirty="0" smtClean="0"/>
              <a:t>Is there any way to specify rules about the type of information to be stored in a field e.g., a data entry error could allow alphabetic information (e.g., 1-800-BUY-NOWW) to be entered in the phone number field.</a:t>
            </a:r>
          </a:p>
          <a:p>
            <a:endParaRPr lang="en-US" altLang="en-US" sz="2400" dirty="0" smtClean="0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533900" y="2470150"/>
            <a:ext cx="4305300" cy="1263650"/>
            <a:chOff x="4533900" y="2470150"/>
            <a:chExt cx="4305300" cy="1263650"/>
          </a:xfrm>
        </p:grpSpPr>
        <p:sp>
          <p:nvSpPr>
            <p:cNvPr id="14341" name="Right Brace 2"/>
            <p:cNvSpPr>
              <a:spLocks/>
            </p:cNvSpPr>
            <p:nvPr/>
          </p:nvSpPr>
          <p:spPr bwMode="auto">
            <a:xfrm>
              <a:off x="4533900" y="2470150"/>
              <a:ext cx="558800" cy="1263650"/>
            </a:xfrm>
            <a:prstGeom prst="rightBrace">
              <a:avLst>
                <a:gd name="adj1" fmla="val 8334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4342" name="TextBox 3"/>
            <p:cNvSpPr txBox="1">
              <a:spLocks noChangeArrowheads="1"/>
            </p:cNvSpPr>
            <p:nvPr/>
          </p:nvSpPr>
          <p:spPr bwMode="auto">
            <a:xfrm>
              <a:off x="5092700" y="2470150"/>
              <a:ext cx="3746500" cy="1263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The parts of a composite list can be accessed via [index] but they cannot be labeled (what do these fields store?)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895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83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Picked the wrong direction in the maze?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After repeatedly traversing the maze (going up, left, right, down) and you hit a dead end!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92D050"/>
                </a:solidFill>
              </a:rPr>
              <a:t>You </a:t>
            </a:r>
            <a:r>
              <a:rPr lang="en-US" dirty="0">
                <a:solidFill>
                  <a:srgbClr val="92D050"/>
                </a:solidFill>
              </a:rPr>
              <a:t>must “back track” (retrace your steps)</a:t>
            </a:r>
            <a:endParaRPr lang="en-CA" dirty="0">
              <a:solidFill>
                <a:srgbClr val="92D050"/>
              </a:solidFill>
            </a:endParaRP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Recursion: Traversing A Maze</a:t>
            </a:r>
            <a:endParaRPr lang="en-CA" dirty="0"/>
          </a:p>
        </p:txBody>
      </p:sp>
      <p:pic>
        <p:nvPicPr>
          <p:cNvPr id="7" name="Picture 6" descr="C:\Users\TEMP.PC\AppData\Local\Microsoft\Windows\Temporary Internet Files\Content.IE5\LGQ31H4R\MC900099486[1].w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855" t="21219" r="32286" b="37085"/>
          <a:stretch/>
        </p:blipFill>
        <p:spPr bwMode="auto">
          <a:xfrm>
            <a:off x="838200" y="2438401"/>
            <a:ext cx="2711301" cy="342899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reeform 11"/>
          <p:cNvSpPr/>
          <p:nvPr/>
        </p:nvSpPr>
        <p:spPr>
          <a:xfrm>
            <a:off x="2008682" y="3222885"/>
            <a:ext cx="1001610" cy="1064302"/>
          </a:xfrm>
          <a:custGeom>
            <a:avLst/>
            <a:gdLst>
              <a:gd name="connsiteX0" fmla="*/ 899410 w 1001610"/>
              <a:gd name="connsiteY0" fmla="*/ 1064302 h 1064302"/>
              <a:gd name="connsiteX1" fmla="*/ 944380 w 1001610"/>
              <a:gd name="connsiteY1" fmla="*/ 374754 h 1064302"/>
              <a:gd name="connsiteX2" fmla="*/ 944380 w 1001610"/>
              <a:gd name="connsiteY2" fmla="*/ 119922 h 1064302"/>
              <a:gd name="connsiteX3" fmla="*/ 899410 w 1001610"/>
              <a:gd name="connsiteY3" fmla="*/ 104931 h 1064302"/>
              <a:gd name="connsiteX4" fmla="*/ 869429 w 1001610"/>
              <a:gd name="connsiteY4" fmla="*/ 74951 h 1064302"/>
              <a:gd name="connsiteX5" fmla="*/ 809469 w 1001610"/>
              <a:gd name="connsiteY5" fmla="*/ 59961 h 1064302"/>
              <a:gd name="connsiteX6" fmla="*/ 764498 w 1001610"/>
              <a:gd name="connsiteY6" fmla="*/ 44971 h 1064302"/>
              <a:gd name="connsiteX7" fmla="*/ 659567 w 1001610"/>
              <a:gd name="connsiteY7" fmla="*/ 0 h 1064302"/>
              <a:gd name="connsiteX8" fmla="*/ 359764 w 1001610"/>
              <a:gd name="connsiteY8" fmla="*/ 29981 h 1064302"/>
              <a:gd name="connsiteX9" fmla="*/ 299803 w 1001610"/>
              <a:gd name="connsiteY9" fmla="*/ 44971 h 1064302"/>
              <a:gd name="connsiteX10" fmla="*/ 209862 w 1001610"/>
              <a:gd name="connsiteY10" fmla="*/ 59961 h 1064302"/>
              <a:gd name="connsiteX11" fmla="*/ 149902 w 1001610"/>
              <a:gd name="connsiteY11" fmla="*/ 89941 h 1064302"/>
              <a:gd name="connsiteX12" fmla="*/ 119921 w 1001610"/>
              <a:gd name="connsiteY12" fmla="*/ 119922 h 1064302"/>
              <a:gd name="connsiteX13" fmla="*/ 74951 w 1001610"/>
              <a:gd name="connsiteY13" fmla="*/ 149902 h 1064302"/>
              <a:gd name="connsiteX14" fmla="*/ 29980 w 1001610"/>
              <a:gd name="connsiteY14" fmla="*/ 284813 h 1064302"/>
              <a:gd name="connsiteX15" fmla="*/ 14990 w 1001610"/>
              <a:gd name="connsiteY15" fmla="*/ 329784 h 1064302"/>
              <a:gd name="connsiteX16" fmla="*/ 0 w 1001610"/>
              <a:gd name="connsiteY16" fmla="*/ 404735 h 1064302"/>
              <a:gd name="connsiteX17" fmla="*/ 44970 w 1001610"/>
              <a:gd name="connsiteY17" fmla="*/ 599607 h 1064302"/>
              <a:gd name="connsiteX18" fmla="*/ 59961 w 1001610"/>
              <a:gd name="connsiteY18" fmla="*/ 659567 h 1064302"/>
              <a:gd name="connsiteX19" fmla="*/ 89941 w 1001610"/>
              <a:gd name="connsiteY19" fmla="*/ 689548 h 1064302"/>
              <a:gd name="connsiteX20" fmla="*/ 239843 w 1001610"/>
              <a:gd name="connsiteY20" fmla="*/ 734518 h 1064302"/>
              <a:gd name="connsiteX21" fmla="*/ 344774 w 1001610"/>
              <a:gd name="connsiteY21" fmla="*/ 764499 h 1064302"/>
              <a:gd name="connsiteX22" fmla="*/ 434715 w 1001610"/>
              <a:gd name="connsiteY22" fmla="*/ 749508 h 1064302"/>
              <a:gd name="connsiteX23" fmla="*/ 449705 w 1001610"/>
              <a:gd name="connsiteY23" fmla="*/ 704538 h 1064302"/>
              <a:gd name="connsiteX24" fmla="*/ 434715 w 1001610"/>
              <a:gd name="connsiteY24" fmla="*/ 464695 h 1064302"/>
              <a:gd name="connsiteX25" fmla="*/ 359764 w 1001610"/>
              <a:gd name="connsiteY25" fmla="*/ 509666 h 1064302"/>
              <a:gd name="connsiteX26" fmla="*/ 389744 w 1001610"/>
              <a:gd name="connsiteY26" fmla="*/ 479685 h 1064302"/>
              <a:gd name="connsiteX27" fmla="*/ 434715 w 1001610"/>
              <a:gd name="connsiteY27" fmla="*/ 464695 h 1064302"/>
              <a:gd name="connsiteX28" fmla="*/ 539646 w 1001610"/>
              <a:gd name="connsiteY28" fmla="*/ 509666 h 1064302"/>
              <a:gd name="connsiteX29" fmla="*/ 539646 w 1001610"/>
              <a:gd name="connsiteY29" fmla="*/ 524656 h 1064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1610" h="1064302">
                <a:moveTo>
                  <a:pt x="899410" y="1064302"/>
                </a:moveTo>
                <a:cubicBezTo>
                  <a:pt x="914400" y="834453"/>
                  <a:pt x="925639" y="604328"/>
                  <a:pt x="944380" y="374754"/>
                </a:cubicBezTo>
                <a:cubicBezTo>
                  <a:pt x="957734" y="211165"/>
                  <a:pt x="1066193" y="576727"/>
                  <a:pt x="944380" y="119922"/>
                </a:cubicBezTo>
                <a:cubicBezTo>
                  <a:pt x="940309" y="104655"/>
                  <a:pt x="914400" y="109928"/>
                  <a:pt x="899410" y="104931"/>
                </a:cubicBezTo>
                <a:cubicBezTo>
                  <a:pt x="889416" y="94938"/>
                  <a:pt x="882070" y="81271"/>
                  <a:pt x="869429" y="74951"/>
                </a:cubicBezTo>
                <a:cubicBezTo>
                  <a:pt x="851002" y="65738"/>
                  <a:pt x="829278" y="65621"/>
                  <a:pt x="809469" y="59961"/>
                </a:cubicBezTo>
                <a:cubicBezTo>
                  <a:pt x="794276" y="55620"/>
                  <a:pt x="779022" y="51195"/>
                  <a:pt x="764498" y="44971"/>
                </a:cubicBezTo>
                <a:cubicBezTo>
                  <a:pt x="634834" y="-10600"/>
                  <a:pt x="765032" y="35154"/>
                  <a:pt x="659567" y="0"/>
                </a:cubicBezTo>
                <a:cubicBezTo>
                  <a:pt x="573662" y="7159"/>
                  <a:pt x="449589" y="15010"/>
                  <a:pt x="359764" y="29981"/>
                </a:cubicBezTo>
                <a:cubicBezTo>
                  <a:pt x="339442" y="33368"/>
                  <a:pt x="320005" y="40931"/>
                  <a:pt x="299803" y="44971"/>
                </a:cubicBezTo>
                <a:cubicBezTo>
                  <a:pt x="269999" y="50932"/>
                  <a:pt x="239842" y="54964"/>
                  <a:pt x="209862" y="59961"/>
                </a:cubicBezTo>
                <a:cubicBezTo>
                  <a:pt x="189875" y="69954"/>
                  <a:pt x="168495" y="77546"/>
                  <a:pt x="149902" y="89941"/>
                </a:cubicBezTo>
                <a:cubicBezTo>
                  <a:pt x="138143" y="97781"/>
                  <a:pt x="130957" y="111093"/>
                  <a:pt x="119921" y="119922"/>
                </a:cubicBezTo>
                <a:cubicBezTo>
                  <a:pt x="105853" y="131176"/>
                  <a:pt x="89941" y="139909"/>
                  <a:pt x="74951" y="149902"/>
                </a:cubicBezTo>
                <a:lnTo>
                  <a:pt x="29980" y="284813"/>
                </a:lnTo>
                <a:cubicBezTo>
                  <a:pt x="24983" y="299803"/>
                  <a:pt x="18089" y="314290"/>
                  <a:pt x="14990" y="329784"/>
                </a:cubicBezTo>
                <a:lnTo>
                  <a:pt x="0" y="404735"/>
                </a:lnTo>
                <a:cubicBezTo>
                  <a:pt x="34790" y="648265"/>
                  <a:pt x="-9895" y="380162"/>
                  <a:pt x="44970" y="599607"/>
                </a:cubicBezTo>
                <a:cubicBezTo>
                  <a:pt x="49967" y="619594"/>
                  <a:pt x="50747" y="641140"/>
                  <a:pt x="59961" y="659567"/>
                </a:cubicBezTo>
                <a:cubicBezTo>
                  <a:pt x="66282" y="672208"/>
                  <a:pt x="77300" y="683228"/>
                  <a:pt x="89941" y="689548"/>
                </a:cubicBezTo>
                <a:cubicBezTo>
                  <a:pt x="137437" y="713296"/>
                  <a:pt x="189636" y="720173"/>
                  <a:pt x="239843" y="734518"/>
                </a:cubicBezTo>
                <a:cubicBezTo>
                  <a:pt x="390420" y="777539"/>
                  <a:pt x="157271" y="717621"/>
                  <a:pt x="344774" y="764499"/>
                </a:cubicBezTo>
                <a:cubicBezTo>
                  <a:pt x="374754" y="759502"/>
                  <a:pt x="408326" y="764588"/>
                  <a:pt x="434715" y="749508"/>
                </a:cubicBezTo>
                <a:cubicBezTo>
                  <a:pt x="448434" y="741669"/>
                  <a:pt x="449705" y="720339"/>
                  <a:pt x="449705" y="704538"/>
                </a:cubicBezTo>
                <a:cubicBezTo>
                  <a:pt x="449705" y="624434"/>
                  <a:pt x="439712" y="544643"/>
                  <a:pt x="434715" y="464695"/>
                </a:cubicBezTo>
                <a:cubicBezTo>
                  <a:pt x="428373" y="471037"/>
                  <a:pt x="379223" y="529126"/>
                  <a:pt x="359764" y="509666"/>
                </a:cubicBezTo>
                <a:cubicBezTo>
                  <a:pt x="349771" y="499672"/>
                  <a:pt x="377625" y="486956"/>
                  <a:pt x="389744" y="479685"/>
                </a:cubicBezTo>
                <a:cubicBezTo>
                  <a:pt x="403293" y="471555"/>
                  <a:pt x="419725" y="469692"/>
                  <a:pt x="434715" y="464695"/>
                </a:cubicBezTo>
                <a:cubicBezTo>
                  <a:pt x="490247" y="475801"/>
                  <a:pt x="510110" y="465361"/>
                  <a:pt x="539646" y="509666"/>
                </a:cubicBezTo>
                <a:cubicBezTo>
                  <a:pt x="542418" y="513824"/>
                  <a:pt x="539646" y="519659"/>
                  <a:pt x="539646" y="524656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Freeform 12"/>
          <p:cNvSpPr/>
          <p:nvPr/>
        </p:nvSpPr>
        <p:spPr>
          <a:xfrm>
            <a:off x="1894345" y="3067850"/>
            <a:ext cx="1230283" cy="1374371"/>
          </a:xfrm>
          <a:custGeom>
            <a:avLst/>
            <a:gdLst>
              <a:gd name="connsiteX0" fmla="*/ 692727 w 1230283"/>
              <a:gd name="connsiteY0" fmla="*/ 626225 h 1374371"/>
              <a:gd name="connsiteX1" fmla="*/ 703811 w 1230283"/>
              <a:gd name="connsiteY1" fmla="*/ 698269 h 1374371"/>
              <a:gd name="connsiteX2" fmla="*/ 709352 w 1230283"/>
              <a:gd name="connsiteY2" fmla="*/ 814647 h 1374371"/>
              <a:gd name="connsiteX3" fmla="*/ 698269 w 1230283"/>
              <a:gd name="connsiteY3" fmla="*/ 897774 h 1374371"/>
              <a:gd name="connsiteX4" fmla="*/ 687185 w 1230283"/>
              <a:gd name="connsiteY4" fmla="*/ 931025 h 1374371"/>
              <a:gd name="connsiteX5" fmla="*/ 681643 w 1230283"/>
              <a:gd name="connsiteY5" fmla="*/ 947651 h 1374371"/>
              <a:gd name="connsiteX6" fmla="*/ 637309 w 1230283"/>
              <a:gd name="connsiteY6" fmla="*/ 958734 h 1374371"/>
              <a:gd name="connsiteX7" fmla="*/ 620683 w 1230283"/>
              <a:gd name="connsiteY7" fmla="*/ 964276 h 1374371"/>
              <a:gd name="connsiteX8" fmla="*/ 548640 w 1230283"/>
              <a:gd name="connsiteY8" fmla="*/ 969818 h 1374371"/>
              <a:gd name="connsiteX9" fmla="*/ 471054 w 1230283"/>
              <a:gd name="connsiteY9" fmla="*/ 980902 h 1374371"/>
              <a:gd name="connsiteX10" fmla="*/ 210589 w 1230283"/>
              <a:gd name="connsiteY10" fmla="*/ 975360 h 1374371"/>
              <a:gd name="connsiteX11" fmla="*/ 105294 w 1230283"/>
              <a:gd name="connsiteY11" fmla="*/ 969818 h 1374371"/>
              <a:gd name="connsiteX12" fmla="*/ 72043 w 1230283"/>
              <a:gd name="connsiteY12" fmla="*/ 947651 h 1374371"/>
              <a:gd name="connsiteX13" fmla="*/ 49876 w 1230283"/>
              <a:gd name="connsiteY13" fmla="*/ 914400 h 1374371"/>
              <a:gd name="connsiteX14" fmla="*/ 33251 w 1230283"/>
              <a:gd name="connsiteY14" fmla="*/ 881149 h 1374371"/>
              <a:gd name="connsiteX15" fmla="*/ 27709 w 1230283"/>
              <a:gd name="connsiteY15" fmla="*/ 858982 h 1374371"/>
              <a:gd name="connsiteX16" fmla="*/ 22167 w 1230283"/>
              <a:gd name="connsiteY16" fmla="*/ 842356 h 1374371"/>
              <a:gd name="connsiteX17" fmla="*/ 11083 w 1230283"/>
              <a:gd name="connsiteY17" fmla="*/ 798022 h 1374371"/>
              <a:gd name="connsiteX18" fmla="*/ 5541 w 1230283"/>
              <a:gd name="connsiteY18" fmla="*/ 459971 h 1374371"/>
              <a:gd name="connsiteX19" fmla="*/ 0 w 1230283"/>
              <a:gd name="connsiteY19" fmla="*/ 393469 h 1374371"/>
              <a:gd name="connsiteX20" fmla="*/ 5541 w 1230283"/>
              <a:gd name="connsiteY20" fmla="*/ 182880 h 1374371"/>
              <a:gd name="connsiteX21" fmla="*/ 11083 w 1230283"/>
              <a:gd name="connsiteY21" fmla="*/ 166254 h 1374371"/>
              <a:gd name="connsiteX22" fmla="*/ 66501 w 1230283"/>
              <a:gd name="connsiteY22" fmla="*/ 88669 h 1374371"/>
              <a:gd name="connsiteX23" fmla="*/ 88669 w 1230283"/>
              <a:gd name="connsiteY23" fmla="*/ 77585 h 1374371"/>
              <a:gd name="connsiteX24" fmla="*/ 99752 w 1230283"/>
              <a:gd name="connsiteY24" fmla="*/ 60960 h 1374371"/>
              <a:gd name="connsiteX25" fmla="*/ 133003 w 1230283"/>
              <a:gd name="connsiteY25" fmla="*/ 49876 h 1374371"/>
              <a:gd name="connsiteX26" fmla="*/ 199505 w 1230283"/>
              <a:gd name="connsiteY26" fmla="*/ 38793 h 1374371"/>
              <a:gd name="connsiteX27" fmla="*/ 227214 w 1230283"/>
              <a:gd name="connsiteY27" fmla="*/ 33251 h 1374371"/>
              <a:gd name="connsiteX28" fmla="*/ 243840 w 1230283"/>
              <a:gd name="connsiteY28" fmla="*/ 27709 h 1374371"/>
              <a:gd name="connsiteX29" fmla="*/ 321425 w 1230283"/>
              <a:gd name="connsiteY29" fmla="*/ 22167 h 1374371"/>
              <a:gd name="connsiteX30" fmla="*/ 376843 w 1230283"/>
              <a:gd name="connsiteY30" fmla="*/ 16625 h 1374371"/>
              <a:gd name="connsiteX31" fmla="*/ 526472 w 1230283"/>
              <a:gd name="connsiteY31" fmla="*/ 11084 h 1374371"/>
              <a:gd name="connsiteX32" fmla="*/ 626225 w 1230283"/>
              <a:gd name="connsiteY32" fmla="*/ 5542 h 1374371"/>
              <a:gd name="connsiteX33" fmla="*/ 676101 w 1230283"/>
              <a:gd name="connsiteY33" fmla="*/ 0 h 1374371"/>
              <a:gd name="connsiteX34" fmla="*/ 831272 w 1230283"/>
              <a:gd name="connsiteY34" fmla="*/ 11084 h 1374371"/>
              <a:gd name="connsiteX35" fmla="*/ 853440 w 1230283"/>
              <a:gd name="connsiteY35" fmla="*/ 16625 h 1374371"/>
              <a:gd name="connsiteX36" fmla="*/ 886691 w 1230283"/>
              <a:gd name="connsiteY36" fmla="*/ 27709 h 1374371"/>
              <a:gd name="connsiteX37" fmla="*/ 953192 w 1230283"/>
              <a:gd name="connsiteY37" fmla="*/ 33251 h 1374371"/>
              <a:gd name="connsiteX38" fmla="*/ 1058487 w 1230283"/>
              <a:gd name="connsiteY38" fmla="*/ 38793 h 1374371"/>
              <a:gd name="connsiteX39" fmla="*/ 1136072 w 1230283"/>
              <a:gd name="connsiteY39" fmla="*/ 44334 h 1374371"/>
              <a:gd name="connsiteX40" fmla="*/ 1152698 w 1230283"/>
              <a:gd name="connsiteY40" fmla="*/ 55418 h 1374371"/>
              <a:gd name="connsiteX41" fmla="*/ 1158240 w 1230283"/>
              <a:gd name="connsiteY41" fmla="*/ 77585 h 1374371"/>
              <a:gd name="connsiteX42" fmla="*/ 1169323 w 1230283"/>
              <a:gd name="connsiteY42" fmla="*/ 177338 h 1374371"/>
              <a:gd name="connsiteX43" fmla="*/ 1185949 w 1230283"/>
              <a:gd name="connsiteY43" fmla="*/ 421178 h 1374371"/>
              <a:gd name="connsiteX44" fmla="*/ 1191491 w 1230283"/>
              <a:gd name="connsiteY44" fmla="*/ 703811 h 1374371"/>
              <a:gd name="connsiteX45" fmla="*/ 1180407 w 1230283"/>
              <a:gd name="connsiteY45" fmla="*/ 975360 h 1374371"/>
              <a:gd name="connsiteX46" fmla="*/ 1174865 w 1230283"/>
              <a:gd name="connsiteY46" fmla="*/ 1025236 h 1374371"/>
              <a:gd name="connsiteX47" fmla="*/ 1169323 w 1230283"/>
              <a:gd name="connsiteY47" fmla="*/ 1257993 h 1374371"/>
              <a:gd name="connsiteX48" fmla="*/ 1163781 w 1230283"/>
              <a:gd name="connsiteY48" fmla="*/ 1280160 h 1374371"/>
              <a:gd name="connsiteX49" fmla="*/ 1158240 w 1230283"/>
              <a:gd name="connsiteY49" fmla="*/ 1324494 h 1374371"/>
              <a:gd name="connsiteX50" fmla="*/ 1152698 w 1230283"/>
              <a:gd name="connsiteY50" fmla="*/ 1357745 h 1374371"/>
              <a:gd name="connsiteX51" fmla="*/ 1136072 w 1230283"/>
              <a:gd name="connsiteY51" fmla="*/ 1346662 h 1374371"/>
              <a:gd name="connsiteX52" fmla="*/ 1113905 w 1230283"/>
              <a:gd name="connsiteY52" fmla="*/ 1313411 h 1374371"/>
              <a:gd name="connsiteX53" fmla="*/ 1108363 w 1230283"/>
              <a:gd name="connsiteY53" fmla="*/ 1296785 h 1374371"/>
              <a:gd name="connsiteX54" fmla="*/ 1119447 w 1230283"/>
              <a:gd name="connsiteY54" fmla="*/ 1335578 h 1374371"/>
              <a:gd name="connsiteX55" fmla="*/ 1124989 w 1230283"/>
              <a:gd name="connsiteY55" fmla="*/ 1357745 h 1374371"/>
              <a:gd name="connsiteX56" fmla="*/ 1141614 w 1230283"/>
              <a:gd name="connsiteY56" fmla="*/ 1363287 h 1374371"/>
              <a:gd name="connsiteX57" fmla="*/ 1158240 w 1230283"/>
              <a:gd name="connsiteY57" fmla="*/ 1374371 h 1374371"/>
              <a:gd name="connsiteX58" fmla="*/ 1197032 w 1230283"/>
              <a:gd name="connsiteY58" fmla="*/ 1357745 h 1374371"/>
              <a:gd name="connsiteX59" fmla="*/ 1219200 w 1230283"/>
              <a:gd name="connsiteY59" fmla="*/ 1352204 h 1374371"/>
              <a:gd name="connsiteX60" fmla="*/ 1230283 w 1230283"/>
              <a:gd name="connsiteY60" fmla="*/ 1346662 h 1374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1230283" h="1374371">
                <a:moveTo>
                  <a:pt x="692727" y="626225"/>
                </a:moveTo>
                <a:cubicBezTo>
                  <a:pt x="698286" y="654019"/>
                  <a:pt x="701692" y="667544"/>
                  <a:pt x="703811" y="698269"/>
                </a:cubicBezTo>
                <a:cubicBezTo>
                  <a:pt x="706483" y="737014"/>
                  <a:pt x="707505" y="775854"/>
                  <a:pt x="709352" y="814647"/>
                </a:cubicBezTo>
                <a:cubicBezTo>
                  <a:pt x="706683" y="841340"/>
                  <a:pt x="705519" y="871190"/>
                  <a:pt x="698269" y="897774"/>
                </a:cubicBezTo>
                <a:cubicBezTo>
                  <a:pt x="695195" y="909046"/>
                  <a:pt x="690880" y="919941"/>
                  <a:pt x="687185" y="931025"/>
                </a:cubicBezTo>
                <a:cubicBezTo>
                  <a:pt x="685338" y="936567"/>
                  <a:pt x="687310" y="946234"/>
                  <a:pt x="681643" y="947651"/>
                </a:cubicBezTo>
                <a:cubicBezTo>
                  <a:pt x="666865" y="951345"/>
                  <a:pt x="651760" y="953917"/>
                  <a:pt x="637309" y="958734"/>
                </a:cubicBezTo>
                <a:cubicBezTo>
                  <a:pt x="631767" y="960581"/>
                  <a:pt x="626480" y="963551"/>
                  <a:pt x="620683" y="964276"/>
                </a:cubicBezTo>
                <a:cubicBezTo>
                  <a:pt x="596784" y="967264"/>
                  <a:pt x="572617" y="967534"/>
                  <a:pt x="548640" y="969818"/>
                </a:cubicBezTo>
                <a:cubicBezTo>
                  <a:pt x="516273" y="972901"/>
                  <a:pt x="501554" y="975818"/>
                  <a:pt x="471054" y="980902"/>
                </a:cubicBezTo>
                <a:lnTo>
                  <a:pt x="210589" y="975360"/>
                </a:lnTo>
                <a:cubicBezTo>
                  <a:pt x="175458" y="974295"/>
                  <a:pt x="139758" y="976711"/>
                  <a:pt x="105294" y="969818"/>
                </a:cubicBezTo>
                <a:cubicBezTo>
                  <a:pt x="92232" y="967206"/>
                  <a:pt x="72043" y="947651"/>
                  <a:pt x="72043" y="947651"/>
                </a:cubicBezTo>
                <a:cubicBezTo>
                  <a:pt x="64654" y="936567"/>
                  <a:pt x="54088" y="927037"/>
                  <a:pt x="49876" y="914400"/>
                </a:cubicBezTo>
                <a:cubicBezTo>
                  <a:pt x="42228" y="891456"/>
                  <a:pt x="47574" y="902635"/>
                  <a:pt x="33251" y="881149"/>
                </a:cubicBezTo>
                <a:cubicBezTo>
                  <a:pt x="31404" y="873760"/>
                  <a:pt x="29801" y="866305"/>
                  <a:pt x="27709" y="858982"/>
                </a:cubicBezTo>
                <a:cubicBezTo>
                  <a:pt x="26104" y="853365"/>
                  <a:pt x="23704" y="847992"/>
                  <a:pt x="22167" y="842356"/>
                </a:cubicBezTo>
                <a:cubicBezTo>
                  <a:pt x="18159" y="827660"/>
                  <a:pt x="11083" y="798022"/>
                  <a:pt x="11083" y="798022"/>
                </a:cubicBezTo>
                <a:cubicBezTo>
                  <a:pt x="9236" y="685338"/>
                  <a:pt x="8627" y="572628"/>
                  <a:pt x="5541" y="459971"/>
                </a:cubicBezTo>
                <a:cubicBezTo>
                  <a:pt x="4932" y="437735"/>
                  <a:pt x="0" y="415713"/>
                  <a:pt x="0" y="393469"/>
                </a:cubicBezTo>
                <a:cubicBezTo>
                  <a:pt x="0" y="323248"/>
                  <a:pt x="2120" y="253017"/>
                  <a:pt x="5541" y="182880"/>
                </a:cubicBezTo>
                <a:cubicBezTo>
                  <a:pt x="5826" y="177045"/>
                  <a:pt x="8666" y="171572"/>
                  <a:pt x="11083" y="166254"/>
                </a:cubicBezTo>
                <a:cubicBezTo>
                  <a:pt x="22896" y="140266"/>
                  <a:pt x="38042" y="102899"/>
                  <a:pt x="66501" y="88669"/>
                </a:cubicBezTo>
                <a:lnTo>
                  <a:pt x="88669" y="77585"/>
                </a:lnTo>
                <a:cubicBezTo>
                  <a:pt x="92363" y="72043"/>
                  <a:pt x="94104" y="64490"/>
                  <a:pt x="99752" y="60960"/>
                </a:cubicBezTo>
                <a:cubicBezTo>
                  <a:pt x="109659" y="54768"/>
                  <a:pt x="121669" y="52710"/>
                  <a:pt x="133003" y="49876"/>
                </a:cubicBezTo>
                <a:cubicBezTo>
                  <a:pt x="177583" y="38731"/>
                  <a:pt x="132042" y="49171"/>
                  <a:pt x="199505" y="38793"/>
                </a:cubicBezTo>
                <a:cubicBezTo>
                  <a:pt x="208815" y="37361"/>
                  <a:pt x="218076" y="35536"/>
                  <a:pt x="227214" y="33251"/>
                </a:cubicBezTo>
                <a:cubicBezTo>
                  <a:pt x="232881" y="31834"/>
                  <a:pt x="238038" y="28392"/>
                  <a:pt x="243840" y="27709"/>
                </a:cubicBezTo>
                <a:cubicBezTo>
                  <a:pt x="269590" y="24679"/>
                  <a:pt x="295587" y="24320"/>
                  <a:pt x="321425" y="22167"/>
                </a:cubicBezTo>
                <a:cubicBezTo>
                  <a:pt x="339926" y="20625"/>
                  <a:pt x="358305" y="17627"/>
                  <a:pt x="376843" y="16625"/>
                </a:cubicBezTo>
                <a:cubicBezTo>
                  <a:pt x="426681" y="13931"/>
                  <a:pt x="476611" y="13300"/>
                  <a:pt x="526472" y="11084"/>
                </a:cubicBezTo>
                <a:cubicBezTo>
                  <a:pt x="559741" y="9605"/>
                  <a:pt x="592974" y="7389"/>
                  <a:pt x="626225" y="5542"/>
                </a:cubicBezTo>
                <a:cubicBezTo>
                  <a:pt x="642850" y="3695"/>
                  <a:pt x="659373" y="0"/>
                  <a:pt x="676101" y="0"/>
                </a:cubicBezTo>
                <a:cubicBezTo>
                  <a:pt x="690391" y="0"/>
                  <a:pt x="812085" y="9608"/>
                  <a:pt x="831272" y="11084"/>
                </a:cubicBezTo>
                <a:cubicBezTo>
                  <a:pt x="838661" y="12931"/>
                  <a:pt x="846145" y="14436"/>
                  <a:pt x="853440" y="16625"/>
                </a:cubicBezTo>
                <a:cubicBezTo>
                  <a:pt x="864631" y="19982"/>
                  <a:pt x="875048" y="26739"/>
                  <a:pt x="886691" y="27709"/>
                </a:cubicBezTo>
                <a:lnTo>
                  <a:pt x="953192" y="33251"/>
                </a:lnTo>
                <a:cubicBezTo>
                  <a:pt x="988266" y="35514"/>
                  <a:pt x="1023404" y="36667"/>
                  <a:pt x="1058487" y="38793"/>
                </a:cubicBezTo>
                <a:cubicBezTo>
                  <a:pt x="1084367" y="40361"/>
                  <a:pt x="1110210" y="42487"/>
                  <a:pt x="1136072" y="44334"/>
                </a:cubicBezTo>
                <a:cubicBezTo>
                  <a:pt x="1141614" y="48029"/>
                  <a:pt x="1149003" y="49876"/>
                  <a:pt x="1152698" y="55418"/>
                </a:cubicBezTo>
                <a:cubicBezTo>
                  <a:pt x="1156923" y="61755"/>
                  <a:pt x="1157350" y="70021"/>
                  <a:pt x="1158240" y="77585"/>
                </a:cubicBezTo>
                <a:cubicBezTo>
                  <a:pt x="1172557" y="199289"/>
                  <a:pt x="1155908" y="110263"/>
                  <a:pt x="1169323" y="177338"/>
                </a:cubicBezTo>
                <a:cubicBezTo>
                  <a:pt x="1182731" y="358339"/>
                  <a:pt x="1177470" y="277040"/>
                  <a:pt x="1185949" y="421178"/>
                </a:cubicBezTo>
                <a:cubicBezTo>
                  <a:pt x="1187796" y="515389"/>
                  <a:pt x="1191491" y="609582"/>
                  <a:pt x="1191491" y="703811"/>
                </a:cubicBezTo>
                <a:cubicBezTo>
                  <a:pt x="1191491" y="800273"/>
                  <a:pt x="1188803" y="883007"/>
                  <a:pt x="1180407" y="975360"/>
                </a:cubicBezTo>
                <a:cubicBezTo>
                  <a:pt x="1178893" y="992019"/>
                  <a:pt x="1176712" y="1008611"/>
                  <a:pt x="1174865" y="1025236"/>
                </a:cubicBezTo>
                <a:cubicBezTo>
                  <a:pt x="1173018" y="1102822"/>
                  <a:pt x="1172694" y="1180459"/>
                  <a:pt x="1169323" y="1257993"/>
                </a:cubicBezTo>
                <a:cubicBezTo>
                  <a:pt x="1168992" y="1265602"/>
                  <a:pt x="1165033" y="1272647"/>
                  <a:pt x="1163781" y="1280160"/>
                </a:cubicBezTo>
                <a:cubicBezTo>
                  <a:pt x="1161333" y="1294850"/>
                  <a:pt x="1160346" y="1309751"/>
                  <a:pt x="1158240" y="1324494"/>
                </a:cubicBezTo>
                <a:cubicBezTo>
                  <a:pt x="1156651" y="1335618"/>
                  <a:pt x="1154545" y="1346661"/>
                  <a:pt x="1152698" y="1357745"/>
                </a:cubicBezTo>
                <a:cubicBezTo>
                  <a:pt x="1147156" y="1354051"/>
                  <a:pt x="1140458" y="1351674"/>
                  <a:pt x="1136072" y="1346662"/>
                </a:cubicBezTo>
                <a:cubicBezTo>
                  <a:pt x="1127300" y="1336637"/>
                  <a:pt x="1113905" y="1313411"/>
                  <a:pt x="1113905" y="1313411"/>
                </a:cubicBezTo>
                <a:cubicBezTo>
                  <a:pt x="1112058" y="1307869"/>
                  <a:pt x="1108363" y="1290943"/>
                  <a:pt x="1108363" y="1296785"/>
                </a:cubicBezTo>
                <a:cubicBezTo>
                  <a:pt x="1108363" y="1305449"/>
                  <a:pt x="1116833" y="1326430"/>
                  <a:pt x="1119447" y="1335578"/>
                </a:cubicBezTo>
                <a:cubicBezTo>
                  <a:pt x="1121539" y="1342901"/>
                  <a:pt x="1120231" y="1351798"/>
                  <a:pt x="1124989" y="1357745"/>
                </a:cubicBezTo>
                <a:cubicBezTo>
                  <a:pt x="1128638" y="1362306"/>
                  <a:pt x="1136389" y="1360675"/>
                  <a:pt x="1141614" y="1363287"/>
                </a:cubicBezTo>
                <a:cubicBezTo>
                  <a:pt x="1147571" y="1366266"/>
                  <a:pt x="1152698" y="1370676"/>
                  <a:pt x="1158240" y="1374371"/>
                </a:cubicBezTo>
                <a:cubicBezTo>
                  <a:pt x="1221893" y="1358457"/>
                  <a:pt x="1143442" y="1380711"/>
                  <a:pt x="1197032" y="1357745"/>
                </a:cubicBezTo>
                <a:cubicBezTo>
                  <a:pt x="1204033" y="1354745"/>
                  <a:pt x="1211974" y="1354612"/>
                  <a:pt x="1219200" y="1352204"/>
                </a:cubicBezTo>
                <a:cubicBezTo>
                  <a:pt x="1223119" y="1350898"/>
                  <a:pt x="1226589" y="1348509"/>
                  <a:pt x="1230283" y="1346662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19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12" grpId="0" animBg="1"/>
      <p:bldP spid="13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Applying Recursion: Traversing A Directory/Folder Structure (Chart: James Tam)</a:t>
            </a:r>
            <a:endParaRPr lang="en-CA" sz="2800" dirty="0"/>
          </a:p>
        </p:txBody>
      </p:sp>
      <p:grpSp>
        <p:nvGrpSpPr>
          <p:cNvPr id="5" name="Group 4"/>
          <p:cNvGrpSpPr/>
          <p:nvPr/>
        </p:nvGrpSpPr>
        <p:grpSpPr>
          <a:xfrm>
            <a:off x="2758191" y="3640111"/>
            <a:ext cx="1066800" cy="533400"/>
            <a:chOff x="1600200" y="2438400"/>
            <a:chExt cx="1066800" cy="533400"/>
          </a:xfrm>
        </p:grpSpPr>
        <p:sp>
          <p:nvSpPr>
            <p:cNvPr id="3" name="Rectangle 2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829987" y="2702511"/>
            <a:ext cx="1143000" cy="762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panose="020B0609020204030204" pitchFamily="49" charset="0"/>
              </a:rPr>
              <a:t>Storage drive</a:t>
            </a:r>
            <a:endParaRPr lang="en-CA" dirty="0" smtClean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177291" y="3444279"/>
            <a:ext cx="942819" cy="33355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82091" y="3351994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1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728272" y="5895950"/>
            <a:ext cx="869431" cy="866960"/>
            <a:chOff x="-685800" y="7312395"/>
            <a:chExt cx="963038" cy="1039443"/>
          </a:xfrm>
        </p:grpSpPr>
        <p:sp>
          <p:nvSpPr>
            <p:cNvPr id="10" name="Rectangle 9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1" name="Isosceles Triangle 10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535242" y="4859311"/>
            <a:ext cx="1066800" cy="533400"/>
            <a:chOff x="1600200" y="2438400"/>
            <a:chExt cx="1066800" cy="533400"/>
          </a:xfrm>
        </p:grpSpPr>
        <p:sp>
          <p:nvSpPr>
            <p:cNvPr id="13" name="Rectangle 12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2179821" y="4173511"/>
            <a:ext cx="883170" cy="838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402801" y="4277257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2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18" name="Straight Arrow Connector 17"/>
          <p:cNvCxnSpPr>
            <a:stCxn id="6" idx="2"/>
          </p:cNvCxnSpPr>
          <p:nvPr/>
        </p:nvCxnSpPr>
        <p:spPr>
          <a:xfrm>
            <a:off x="4401487" y="3464511"/>
            <a:ext cx="2420692" cy="497889"/>
          </a:xfrm>
          <a:prstGeom prst="straightConnector1">
            <a:avLst/>
          </a:prstGeom>
          <a:ln w="25400">
            <a:solidFill>
              <a:srgbClr val="33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3" idx="2"/>
          </p:cNvCxnSpPr>
          <p:nvPr/>
        </p:nvCxnSpPr>
        <p:spPr>
          <a:xfrm flipH="1">
            <a:off x="1306642" y="5392711"/>
            <a:ext cx="762000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877517" y="5897352"/>
            <a:ext cx="869431" cy="866960"/>
            <a:chOff x="-685800" y="7312395"/>
            <a:chExt cx="963038" cy="1039443"/>
          </a:xfrm>
        </p:grpSpPr>
        <p:sp>
          <p:nvSpPr>
            <p:cNvPr id="25" name="Rectangle 24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27" name="Straight Connector 26"/>
          <p:cNvCxnSpPr>
            <a:stCxn id="13" idx="2"/>
            <a:endCxn id="26" idx="3"/>
          </p:cNvCxnSpPr>
          <p:nvPr/>
        </p:nvCxnSpPr>
        <p:spPr>
          <a:xfrm>
            <a:off x="2068642" y="5392711"/>
            <a:ext cx="243591" cy="504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698131" y="4999492"/>
            <a:ext cx="2913702" cy="8168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No more folders: Stop function calls and return to previous time function was called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62928" y="1261493"/>
            <a:ext cx="4195372" cy="23953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b="1" dirty="0" smtClean="0">
                <a:latin typeface="Comic Sans MS" panose="030F0702030302020204" pitchFamily="66" charset="0"/>
              </a:rPr>
              <a:t>Pseudo code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traverse(folder reference)</a:t>
            </a:r>
          </a:p>
          <a:p>
            <a:r>
              <a:rPr lang="en-US" dirty="0" smtClean="0">
                <a:latin typeface="Comic Sans MS" panose="030F0702030302020204" pitchFamily="66" charset="0"/>
              </a:rPr>
              <a:t>    If (reference leads a folder)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    traverse(go to left folder)</a:t>
            </a:r>
          </a:p>
          <a:p>
            <a:r>
              <a:rPr lang="en-US" dirty="0">
                <a:solidFill>
                  <a:srgbClr val="3366FF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mic Sans MS" panose="030F0702030302020204" pitchFamily="66" charset="0"/>
              </a:rPr>
              <a:t>       traverse(go to the right folder)</a:t>
            </a:r>
          </a:p>
          <a:p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smtClean="0">
                <a:latin typeface="Comic Sans MS" panose="030F0702030302020204" pitchFamily="66" charset="0"/>
              </a:rPr>
              <a:t>   end if</a:t>
            </a:r>
          </a:p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  return()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5586334" y="4945061"/>
            <a:ext cx="1066800" cy="533400"/>
            <a:chOff x="1600200" y="2438400"/>
            <a:chExt cx="1066800" cy="533400"/>
          </a:xfrm>
        </p:grpSpPr>
        <p:sp>
          <p:nvSpPr>
            <p:cNvPr id="34" name="Rectangle 33"/>
            <p:cNvSpPr/>
            <p:nvPr/>
          </p:nvSpPr>
          <p:spPr>
            <a:xfrm>
              <a:off x="1600200" y="2590800"/>
              <a:ext cx="1066800" cy="3810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Folder</a:t>
              </a:r>
              <a:endParaRPr lang="en-CA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600200" y="2438400"/>
              <a:ext cx="304800" cy="152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Straight Arrow Connector 35"/>
          <p:cNvCxnSpPr>
            <a:stCxn id="3" idx="2"/>
          </p:cNvCxnSpPr>
          <p:nvPr/>
        </p:nvCxnSpPr>
        <p:spPr>
          <a:xfrm>
            <a:off x="3291591" y="4173511"/>
            <a:ext cx="2294743" cy="96418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146201" y="6484343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3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889700" y="5981700"/>
            <a:ext cx="869431" cy="866960"/>
            <a:chOff x="-685800" y="7312395"/>
            <a:chExt cx="963038" cy="1039443"/>
          </a:xfrm>
        </p:grpSpPr>
        <p:sp>
          <p:nvSpPr>
            <p:cNvPr id="41" name="Rectangle 40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2" name="Isosceles Triangle 41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 flipH="1">
            <a:off x="5468070" y="5478461"/>
            <a:ext cx="762000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up 43"/>
          <p:cNvGrpSpPr/>
          <p:nvPr/>
        </p:nvGrpSpPr>
        <p:grpSpPr>
          <a:xfrm>
            <a:off x="6038945" y="5983102"/>
            <a:ext cx="869431" cy="866960"/>
            <a:chOff x="-685800" y="7312395"/>
            <a:chExt cx="963038" cy="1039443"/>
          </a:xfrm>
        </p:grpSpPr>
        <p:sp>
          <p:nvSpPr>
            <p:cNvPr id="45" name="Rectangle 44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6" name="Isosceles Triangle 45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47" name="Straight Connector 46"/>
          <p:cNvCxnSpPr>
            <a:endCxn id="46" idx="3"/>
          </p:cNvCxnSpPr>
          <p:nvPr/>
        </p:nvCxnSpPr>
        <p:spPr>
          <a:xfrm>
            <a:off x="6230070" y="5478461"/>
            <a:ext cx="243591" cy="5046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3" idx="2"/>
          </p:cNvCxnSpPr>
          <p:nvPr/>
        </p:nvCxnSpPr>
        <p:spPr>
          <a:xfrm flipV="1">
            <a:off x="2427161" y="4173511"/>
            <a:ext cx="864430" cy="827518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2872491" y="4455013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3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096687" y="4515845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4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57" name="Straight Arrow Connector 56"/>
          <p:cNvCxnSpPr>
            <a:stCxn id="35" idx="0"/>
          </p:cNvCxnSpPr>
          <p:nvPr/>
        </p:nvCxnSpPr>
        <p:spPr>
          <a:xfrm flipH="1" flipV="1">
            <a:off x="3824992" y="4173511"/>
            <a:ext cx="1913742" cy="771550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4513288" y="4210198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5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cxnSp>
        <p:nvCxnSpPr>
          <p:cNvPr id="62" name="Straight Arrow Connector 61"/>
          <p:cNvCxnSpPr>
            <a:endCxn id="6" idx="2"/>
          </p:cNvCxnSpPr>
          <p:nvPr/>
        </p:nvCxnSpPr>
        <p:spPr>
          <a:xfrm flipV="1">
            <a:off x="3596392" y="3464511"/>
            <a:ext cx="805095" cy="328000"/>
          </a:xfrm>
          <a:prstGeom prst="straightConnector1">
            <a:avLst/>
          </a:prstGeom>
          <a:ln w="254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939291" y="3553227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6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4428" y="3464511"/>
            <a:ext cx="304800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7</a:t>
            </a:r>
            <a:endParaRPr lang="en-CA" sz="1600" dirty="0" smtClean="0">
              <a:latin typeface="Consolas" panose="020B0609020204030204" pitchFamily="49" charset="0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822179" y="3944911"/>
            <a:ext cx="846540" cy="570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Etc.</a:t>
            </a:r>
            <a:endParaRPr lang="en-CA" dirty="0" smtClean="0"/>
          </a:p>
        </p:txBody>
      </p:sp>
      <p:grpSp>
        <p:nvGrpSpPr>
          <p:cNvPr id="71" name="Group 70"/>
          <p:cNvGrpSpPr/>
          <p:nvPr/>
        </p:nvGrpSpPr>
        <p:grpSpPr>
          <a:xfrm>
            <a:off x="7235661" y="5965823"/>
            <a:ext cx="869431" cy="866960"/>
            <a:chOff x="-685800" y="7312395"/>
            <a:chExt cx="963038" cy="1039443"/>
          </a:xfrm>
        </p:grpSpPr>
        <p:sp>
          <p:nvSpPr>
            <p:cNvPr id="72" name="Rectangle 71"/>
            <p:cNvSpPr/>
            <p:nvPr/>
          </p:nvSpPr>
          <p:spPr>
            <a:xfrm>
              <a:off x="-685800" y="7315200"/>
              <a:ext cx="963038" cy="1036638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algn="ctr"/>
              <a:endParaRPr lang="en-US" sz="1600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Consolas" panose="020B0609020204030204" pitchFamily="49" charset="0"/>
                </a:rPr>
                <a:t>File</a:t>
              </a:r>
              <a:endParaRPr lang="en-CA" sz="1600" dirty="0" smtClean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73" name="Isosceles Triangle 72"/>
            <p:cNvSpPr/>
            <p:nvPr/>
          </p:nvSpPr>
          <p:spPr>
            <a:xfrm flipV="1">
              <a:off x="-416208" y="7312395"/>
              <a:ext cx="423854" cy="198438"/>
            </a:xfrm>
            <a:prstGeom prst="triangl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74" name="Straight Connector 73"/>
          <p:cNvCxnSpPr>
            <a:endCxn id="73" idx="3"/>
          </p:cNvCxnSpPr>
          <p:nvPr/>
        </p:nvCxnSpPr>
        <p:spPr>
          <a:xfrm>
            <a:off x="6308155" y="5478461"/>
            <a:ext cx="1362222" cy="48736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3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Copyright Notification</a:t>
            </a:r>
          </a:p>
        </p:txBody>
      </p:sp>
      <p:sp>
        <p:nvSpPr>
          <p:cNvPr id="1105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“Unless otherwise indicated, all images in this presentation are  used with permission from Microsoft.”</a:t>
            </a:r>
          </a:p>
        </p:txBody>
      </p:sp>
    </p:spTree>
    <p:extLst>
      <p:ext uri="{BB962C8B-B14F-4D97-AF65-F5344CB8AC3E}">
        <p14:creationId xmlns:p14="http://schemas.microsoft.com/office/powerpoint/2010/main" val="1343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 dirty="0" smtClean="0"/>
              <a:t>New Term</a:t>
            </a:r>
            <a:r>
              <a:rPr lang="en-US" altLang="en-US" dirty="0" smtClean="0"/>
              <a:t>: Class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Can be used to define a generic template for a new non-homogeneous composite type.</a:t>
            </a:r>
          </a:p>
          <a:p>
            <a:r>
              <a:rPr lang="en-US" altLang="en-US" dirty="0" smtClean="0"/>
              <a:t>It can label and define more complex entities than a list.</a:t>
            </a:r>
          </a:p>
          <a:p>
            <a:r>
              <a:rPr lang="en-US" altLang="en-US" dirty="0" smtClean="0"/>
              <a:t>This template defines what an instance (example) of this new composite type would consist of but it doesn’t create an instance.</a:t>
            </a:r>
          </a:p>
          <a:p>
            <a:endParaRPr lang="en-US" altLang="en-US" dirty="0" smtClean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706438" y="3657600"/>
            <a:ext cx="3962400" cy="2636838"/>
            <a:chOff x="685800" y="4038600"/>
            <a:chExt cx="3962400" cy="2636542"/>
          </a:xfrm>
        </p:grpSpPr>
        <p:pic>
          <p:nvPicPr>
            <p:cNvPr id="15365" name="Picture 4" descr="bluepri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3810000" cy="223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366" name="TextBox 1"/>
            <p:cNvSpPr txBox="1">
              <a:spLocks noChangeArrowheads="1"/>
            </p:cNvSpPr>
            <p:nvPr/>
          </p:nvSpPr>
          <p:spPr bwMode="auto">
            <a:xfrm>
              <a:off x="685800" y="6294142"/>
              <a:ext cx="3962400" cy="38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CA" altLang="en-US" dirty="0"/>
                <a:t>Copyright information unknown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76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Classes Define A Composite Type 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class definition specifies the type of information (called “</a:t>
            </a:r>
            <a:r>
              <a:rPr lang="en-US" altLang="ja-JP" b="1" dirty="0" smtClean="0">
                <a:solidFill>
                  <a:srgbClr val="FF0000"/>
                </a:solidFill>
              </a:rPr>
              <a:t>attributes</a:t>
            </a:r>
            <a:r>
              <a:rPr lang="en-US" altLang="en-US" dirty="0" smtClean="0"/>
              <a:t>”</a:t>
            </a:r>
            <a:r>
              <a:rPr lang="en-US" altLang="ja-JP" dirty="0" smtClean="0"/>
              <a:t>) </a:t>
            </a:r>
            <a:r>
              <a:rPr lang="en-US" altLang="ja-JP" dirty="0" smtClean="0"/>
              <a:t>tracked by </a:t>
            </a:r>
            <a:r>
              <a:rPr lang="en-US" altLang="ja-JP" dirty="0" smtClean="0"/>
              <a:t>each instance (example</a:t>
            </a:r>
            <a:r>
              <a:rPr lang="en-US" altLang="ja-JP" dirty="0" smtClean="0"/>
              <a:t>) of a composite.</a:t>
            </a:r>
            <a:endParaRPr lang="en-US" altLang="ja-JP" dirty="0" smtClean="0"/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590800" y="210185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H="1">
            <a:off x="1308100" y="2547938"/>
            <a:ext cx="1282700" cy="8382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pic>
        <p:nvPicPr>
          <p:cNvPr id="6" name="Picture 13" descr="j01958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5429250"/>
            <a:ext cx="9874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616200" y="3386138"/>
            <a:ext cx="3200400" cy="8937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8" name="Line 16"/>
          <p:cNvSpPr>
            <a:spLocks noChangeShapeType="1"/>
          </p:cNvSpPr>
          <p:nvPr/>
        </p:nvSpPr>
        <p:spPr bwMode="auto">
          <a:xfrm flipH="1">
            <a:off x="1371600" y="3832225"/>
            <a:ext cx="1244600" cy="771525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2616200" y="4889500"/>
            <a:ext cx="3200400" cy="8937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Name: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Phone: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Email: </a:t>
            </a:r>
          </a:p>
          <a:p>
            <a:pPr eaLnBrk="1" hangingPunct="1"/>
            <a:r>
              <a:rPr lang="en-US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Purchases:</a:t>
            </a:r>
          </a:p>
        </p:txBody>
      </p:sp>
      <p:sp>
        <p:nvSpPr>
          <p:cNvPr id="10" name="Line 18"/>
          <p:cNvSpPr>
            <a:spLocks noChangeShapeType="1"/>
          </p:cNvSpPr>
          <p:nvPr/>
        </p:nvSpPr>
        <p:spPr bwMode="auto">
          <a:xfrm flipH="1">
            <a:off x="1371600" y="5149850"/>
            <a:ext cx="1168400" cy="914400"/>
          </a:xfrm>
          <a:prstGeom prst="line">
            <a:avLst/>
          </a:prstGeom>
          <a:noFill/>
          <a:ln w="38100">
            <a:solidFill>
              <a:srgbClr val="969696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 dirty="0"/>
          </a:p>
        </p:txBody>
      </p:sp>
      <p:pic>
        <p:nvPicPr>
          <p:cNvPr id="11" name="Picture 13" descr="C:\Users\tamj\AppData\Local\Microsoft\Windows\Temporary Internet Files\Content.IE5\HEMAB8KC\MC900440675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0" y="2995613"/>
            <a:ext cx="83820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C:\Users\tamj\AppData\Local\Microsoft\Windows\Temporary Internet Files\Content.IE5\NXE19V4B\MC900440673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1465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14288"/>
            <a:ext cx="1371600" cy="838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</a:t>
            </a:r>
            <a:r>
              <a:rPr lang="en-US" dirty="0" smtClean="0">
                <a:solidFill>
                  <a:schemeClr val="tx1"/>
                </a:solidFill>
              </a:rPr>
              <a:t>: Attribute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69000" y="2110983"/>
            <a:ext cx="3175000" cy="8846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dirty="0" smtClean="0"/>
              <a:t>Each of these fiel</a:t>
            </a:r>
            <a:r>
              <a:rPr lang="en-US" dirty="0" smtClean="0"/>
              <a:t>ds could be analogous to a list element but they are accessed via the name</a:t>
            </a:r>
            <a:endParaRPr lang="en-CA" dirty="0" err="1" smtClean="0"/>
          </a:p>
        </p:txBody>
      </p:sp>
    </p:spTree>
    <p:extLst>
      <p:ext uri="{BB962C8B-B14F-4D97-AF65-F5344CB8AC3E}">
        <p14:creationId xmlns:p14="http://schemas.microsoft.com/office/powerpoint/2010/main" val="3674263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Declaring A New Variable Type: Defining </a:t>
            </a:r>
            <a:r>
              <a:rPr lang="en-US" altLang="en-US" sz="3200" dirty="0" smtClean="0"/>
              <a:t>A Class</a:t>
            </a:r>
            <a:r>
              <a:rPr lang="en-US" altLang="en-US" sz="3200" baseline="30000" dirty="0" smtClean="0"/>
              <a:t>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4500" y="1296988"/>
            <a:ext cx="8229600" cy="4525962"/>
          </a:xfrm>
        </p:spPr>
        <p:txBody>
          <a:bodyPr/>
          <a:lstStyle/>
          <a:p>
            <a:r>
              <a:rPr lang="en-US" altLang="en-US" sz="2400" b="1" dirty="0" smtClean="0"/>
              <a:t>Format: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the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 def __init__(self):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first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 self.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second field</a:t>
            </a:r>
            <a:r>
              <a:rPr lang="en-US" altLang="en-US" sz="1800" dirty="0" smtClean="0">
                <a:latin typeface="Consolas" panose="020B0609020204030204" pitchFamily="49" charset="0"/>
              </a:rPr>
              <a:t>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default value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</a:t>
            </a:r>
            <a:endParaRPr lang="en-US" altLang="en-US" dirty="0" smtClean="0"/>
          </a:p>
          <a:p>
            <a:r>
              <a:rPr lang="en-US" altLang="en-US" sz="2400" b="1" dirty="0" smtClean="0"/>
              <a:t>Example (attributes clearer):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class Client: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>
                <a:latin typeface="Consolas" panose="020B0609020204030204" pitchFamily="49" charset="0"/>
              </a:rPr>
              <a:t>    def __init__(self):</a:t>
            </a:r>
            <a:endParaRPr lang="en-US" altLang="en-US" sz="1800" dirty="0" smtClean="0">
              <a:latin typeface="Consolas" panose="020B0609020204030204" pitchFamily="49" charset="0"/>
            </a:endParaRP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self.name 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        self.phone = "(123)456-7890    </a:t>
            </a:r>
            <a:endParaRPr lang="en-US" altLang="en-US" sz="1800" b="1" dirty="0" smtClean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245100" y="3175958"/>
            <a:ext cx="4102100" cy="1574800"/>
            <a:chOff x="2120" y="1976"/>
            <a:chExt cx="2584" cy="992"/>
          </a:xfrm>
        </p:grpSpPr>
        <p:sp>
          <p:nvSpPr>
            <p:cNvPr id="17419" name="AutoShape 5"/>
            <p:cNvSpPr>
              <a:spLocks/>
            </p:cNvSpPr>
            <p:nvPr/>
          </p:nvSpPr>
          <p:spPr bwMode="auto">
            <a:xfrm>
              <a:off x="2120" y="1976"/>
              <a:ext cx="432" cy="992"/>
            </a:xfrm>
            <a:prstGeom prst="rightBrace">
              <a:avLst>
                <a:gd name="adj1" fmla="val 19136"/>
                <a:gd name="adj2" fmla="val 50000"/>
              </a:avLst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0" tIns="0" rIns="0" bIns="0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1400" dirty="0">
                <a:latin typeface="Arial" panose="020B0604020202020204" pitchFamily="34" charset="0"/>
              </a:endParaRPr>
            </a:p>
          </p:txBody>
        </p:sp>
        <p:sp>
          <p:nvSpPr>
            <p:cNvPr id="17420" name="Text Box 6"/>
            <p:cNvSpPr txBox="1">
              <a:spLocks noChangeArrowheads="1"/>
            </p:cNvSpPr>
            <p:nvPr/>
          </p:nvSpPr>
          <p:spPr bwMode="auto">
            <a:xfrm>
              <a:off x="2544" y="2112"/>
              <a:ext cx="2160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Describes what information that would be tracked by a “Client” but doesn’t </a:t>
              </a:r>
              <a:r>
                <a:rPr lang="en-US" altLang="en-US" sz="2000" b="1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yet create </a:t>
              </a: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a client variable</a:t>
              </a: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752600" y="1002240"/>
            <a:ext cx="6946900" cy="2418650"/>
            <a:chOff x="1727200" y="1409700"/>
            <a:chExt cx="6946900" cy="2248920"/>
          </a:xfrm>
        </p:grpSpPr>
        <p:sp>
          <p:nvSpPr>
            <p:cNvPr id="17416" name="Line 8"/>
            <p:cNvSpPr>
              <a:spLocks noChangeShapeType="1"/>
            </p:cNvSpPr>
            <p:nvPr/>
          </p:nvSpPr>
          <p:spPr bwMode="auto">
            <a:xfrm flipH="1">
              <a:off x="1866900" y="1663700"/>
              <a:ext cx="3403600" cy="5461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 flipH="1">
              <a:off x="1727200" y="1676399"/>
              <a:ext cx="3517900" cy="198222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 dirty="0"/>
            </a:p>
          </p:txBody>
        </p:sp>
        <p:sp>
          <p:nvSpPr>
            <p:cNvPr id="17418" name="Text Box 12"/>
            <p:cNvSpPr txBox="1">
              <a:spLocks noChangeArrowheads="1"/>
            </p:cNvSpPr>
            <p:nvPr/>
          </p:nvSpPr>
          <p:spPr bwMode="auto">
            <a:xfrm>
              <a:off x="5245100" y="1409700"/>
              <a:ext cx="3429000" cy="5723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000" b="1" dirty="0">
                  <a:solidFill>
                    <a:srgbClr val="FF0000"/>
                  </a:solidFill>
                  <a:latin typeface="Arial" panose="020B0604020202020204" pitchFamily="34" charset="0"/>
                </a:rPr>
                <a:t>Note the convention: The first letter is capitalized.</a:t>
              </a:r>
            </a:p>
          </p:txBody>
        </p: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55625" y="4741445"/>
            <a:ext cx="80073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marL="179388" indent="-179388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Defining a ‘client’ by using a list </a:t>
            </a:r>
            <a:r>
              <a:rPr lang="en-US" altLang="en-US" sz="2400" b="1" dirty="0" smtClean="0"/>
              <a:t>(index # </a:t>
            </a:r>
            <a:r>
              <a:rPr lang="en-US" altLang="en-US" sz="2400" b="1" dirty="0" smtClean="0"/>
              <a:t>mapped to a attribute is not self evident)</a:t>
            </a:r>
            <a:endParaRPr lang="en-US" altLang="en-US" sz="2400" b="1" dirty="0"/>
          </a:p>
          <a:p>
            <a:pPr marL="179388" eaLnBrk="1" hangingPunct="1"/>
            <a:r>
              <a:rPr lang="en-US" altLang="en-US" dirty="0">
                <a:latin typeface="Consolas" panose="020B0609020204030204" pitchFamily="49" charset="0"/>
              </a:rPr>
              <a:t>client = </a:t>
            </a:r>
            <a:r>
              <a:rPr lang="en-US" altLang="en-US" dirty="0" smtClean="0">
                <a:latin typeface="Consolas" panose="020B0609020204030204" pitchFamily="49" charset="0"/>
              </a:rPr>
              <a:t>["xxxxxxxxxxxxxxx",</a:t>
            </a:r>
            <a:endParaRPr lang="en-US" altLang="en-US" dirty="0">
              <a:latin typeface="Consolas" panose="020B0609020204030204" pitchFamily="49" charset="0"/>
            </a:endParaRP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"0000000000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</a:t>
            </a:r>
            <a:r>
              <a:rPr lang="en-US" altLang="en-US" dirty="0" smtClean="0">
                <a:latin typeface="Consolas" panose="020B0609020204030204" pitchFamily="49" charset="0"/>
              </a:rPr>
              <a:t>         "xxxxxxxxx</a:t>
            </a:r>
            <a:r>
              <a:rPr lang="en-US" altLang="en-US" dirty="0">
                <a:latin typeface="Consolas" panose="020B0609020204030204" pitchFamily="49" charset="0"/>
              </a:rPr>
              <a:t>",</a:t>
            </a:r>
          </a:p>
          <a:p>
            <a:pPr eaLnBrk="1" hangingPunct="1"/>
            <a:r>
              <a:rPr lang="en-US" altLang="en-US" dirty="0">
                <a:latin typeface="Consolas" panose="020B0609020204030204" pitchFamily="49" charset="0"/>
              </a:rPr>
              <a:t>           </a:t>
            </a:r>
            <a:r>
              <a:rPr lang="en-US" altLang="en-US" dirty="0" smtClean="0">
                <a:latin typeface="Consolas" panose="020B0609020204030204" pitchFamily="49" charset="0"/>
              </a:rPr>
              <a:t>0</a:t>
            </a:r>
            <a:r>
              <a:rPr lang="en-US" altLang="en-US" dirty="0">
                <a:latin typeface="Consolas" panose="020B0609020204030204" pitchFamily="49" charset="0"/>
              </a:rPr>
              <a:t>]</a:t>
            </a:r>
          </a:p>
        </p:txBody>
      </p:sp>
      <p:sp>
        <p:nvSpPr>
          <p:cNvPr id="17415" name="TextBox 6"/>
          <p:cNvSpPr txBox="1">
            <a:spLocks noChangeArrowheads="1"/>
          </p:cNvSpPr>
          <p:nvPr/>
        </p:nvSpPr>
        <p:spPr bwMode="auto">
          <a:xfrm>
            <a:off x="0" y="6653225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 dirty="0"/>
              <a:t>1 Although </a:t>
            </a:r>
            <a:r>
              <a:rPr lang="en-US" altLang="en-US" sz="1200" dirty="0" smtClean="0"/>
              <a:t>capitalization of the class name isn’t the Python standard it </a:t>
            </a:r>
            <a:r>
              <a:rPr lang="en-US" altLang="en-US" sz="1200" dirty="0"/>
              <a:t>is </a:t>
            </a:r>
            <a:r>
              <a:rPr lang="en-US" altLang="en-US" sz="1200" dirty="0" smtClean="0"/>
              <a:t>the standard with many other </a:t>
            </a:r>
            <a:r>
              <a:rPr lang="en-US" altLang="en-US" sz="1200" dirty="0"/>
              <a:t>programming languages: Java, C++</a:t>
            </a:r>
          </a:p>
        </p:txBody>
      </p:sp>
    </p:spTree>
    <p:extLst>
      <p:ext uri="{BB962C8B-B14F-4D97-AF65-F5344CB8AC3E}">
        <p14:creationId xmlns:p14="http://schemas.microsoft.com/office/powerpoint/2010/main" val="136656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6705600" cy="1143000"/>
          </a:xfrm>
        </p:spPr>
        <p:txBody>
          <a:bodyPr/>
          <a:lstStyle/>
          <a:p>
            <a:r>
              <a:rPr lang="en-US" altLang="en-US" sz="3200" dirty="0" smtClean="0"/>
              <a:t>Creating </a:t>
            </a:r>
            <a:r>
              <a:rPr lang="en-US" altLang="en-US" sz="3200" dirty="0" smtClean="0"/>
              <a:t>A Variable Of </a:t>
            </a:r>
            <a:r>
              <a:rPr lang="en-US" altLang="en-US" sz="3200" dirty="0" smtClean="0"/>
              <a:t>The New Type: </a:t>
            </a:r>
            <a:r>
              <a:rPr lang="en-US" altLang="en-US" sz="3200" dirty="0" smtClean="0"/>
              <a:t>An </a:t>
            </a:r>
            <a:r>
              <a:rPr lang="en-US" altLang="en-US" sz="3200" dirty="0" smtClean="0"/>
              <a:t>Instance Of A </a:t>
            </a:r>
            <a:r>
              <a:rPr lang="en-US" altLang="en-US" sz="3200" dirty="0" smtClean="0"/>
              <a:t>Class</a:t>
            </a:r>
            <a:endParaRPr lang="en-US" altLang="en-US" sz="3200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z="2400" dirty="0" smtClean="0"/>
              <a:t>Creating an actual instance (instance = object) is referred to as</a:t>
            </a:r>
          </a:p>
          <a:p>
            <a:pPr>
              <a:buFontTx/>
              <a:buNone/>
            </a:pPr>
            <a:r>
              <a:rPr lang="en-US" altLang="en-US" dirty="0" smtClean="0"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en-US" altLang="en-US" sz="2400" b="1" dirty="0" smtClean="0"/>
              <a:t>Format: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reference name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 = &lt;</a:t>
            </a:r>
            <a:r>
              <a:rPr lang="en-US" altLang="en-US" sz="1800" i="1" dirty="0" smtClean="0">
                <a:latin typeface="Consolas" panose="020B0609020204030204" pitchFamily="49" charset="0"/>
              </a:rPr>
              <a:t>name of class</a:t>
            </a:r>
            <a:r>
              <a:rPr lang="en-US" altLang="en-US" sz="1800" dirty="0" smtClean="0">
                <a:latin typeface="Consolas" panose="020B0609020204030204" pitchFamily="49" charset="0"/>
              </a:rPr>
              <a:t>&gt;()</a:t>
            </a:r>
          </a:p>
          <a:p>
            <a:endParaRPr lang="en-US" altLang="en-US" sz="2400" dirty="0" smtClean="0"/>
          </a:p>
          <a:p>
            <a:r>
              <a:rPr lang="en-US" altLang="en-US" sz="2400" b="1" dirty="0" smtClean="0"/>
              <a:t>Example:</a:t>
            </a:r>
          </a:p>
          <a:p>
            <a:pPr lvl="1">
              <a:buFont typeface="Times New Roman" panose="02020603050405020304" pitchFamily="18" charset="0"/>
              <a:buNone/>
            </a:pPr>
            <a:r>
              <a:rPr lang="en-US" altLang="en-US" sz="1800" dirty="0" smtClean="0">
                <a:latin typeface="Consolas" panose="020B0609020204030204" pitchFamily="49" charset="0"/>
              </a:rPr>
              <a:t>firstClient = Client()</a:t>
            </a:r>
          </a:p>
          <a:p>
            <a:endParaRPr lang="en-US" altLang="en-US" sz="1800" dirty="0" smtClean="0"/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38200" y="1981200"/>
            <a:ext cx="18415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400" i="1" dirty="0">
                <a:latin typeface="Times New Roman" panose="02020603050405020304" pitchFamily="18" charset="0"/>
              </a:rPr>
              <a:t>instantiation</a:t>
            </a:r>
            <a:endParaRPr lang="en-US" altLang="en-US" sz="2400" dirty="0">
              <a:latin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133600" cy="12192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</a:rPr>
              <a:t>New terms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Instance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Object</a:t>
            </a:r>
          </a:p>
        </p:txBody>
      </p:sp>
    </p:spTree>
    <p:extLst>
      <p:ext uri="{BB962C8B-B14F-4D97-AF65-F5344CB8AC3E}">
        <p14:creationId xmlns:p14="http://schemas.microsoft.com/office/powerpoint/2010/main" val="397467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3200" dirty="0" smtClean="0"/>
              <a:t>Defining A Class Vs. Creating An Instance Of That Class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7838" y="1398588"/>
            <a:ext cx="4008437" cy="5368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FF0000"/>
                </a:solidFill>
              </a:rPr>
              <a:t>Defining a class </a:t>
            </a:r>
            <a:r>
              <a:rPr lang="en-US" altLang="en-US" sz="2400" dirty="0" smtClean="0"/>
              <a:t>(~List type)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 smtClean="0"/>
              <a:t>A template that describes that class: how many fields, what type of information will be stored by each field, what default information will be stored in a field.</a:t>
            </a:r>
          </a:p>
          <a:p>
            <a:endParaRPr lang="en-US" altLang="en-US" sz="2000" dirty="0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398588"/>
            <a:ext cx="4008438" cy="5368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rgbClr val="3366FF"/>
                </a:solidFill>
              </a:rPr>
              <a:t>Creating an object </a:t>
            </a:r>
            <a:r>
              <a:rPr lang="en-US" altLang="en-US" sz="2400" dirty="0" smtClean="0"/>
              <a:t>(~creating a new list)</a:t>
            </a:r>
          </a:p>
          <a:p>
            <a:pPr lvl="1">
              <a:spcAft>
                <a:spcPts val="600"/>
              </a:spcAft>
            </a:pPr>
            <a:r>
              <a:rPr lang="en-US" altLang="en-US" sz="2000" dirty="0" smtClean="0"/>
              <a:t>Instances of that class (during instantiation) which can take on different forms.</a:t>
            </a:r>
          </a:p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198028" y="3259258"/>
            <a:ext cx="4480331" cy="2259992"/>
            <a:chOff x="2148919" y="3314025"/>
            <a:chExt cx="4481073" cy="2259635"/>
          </a:xfrm>
        </p:grpSpPr>
        <p:cxnSp>
          <p:nvCxnSpPr>
            <p:cNvPr id="19465" name="AutoShape 9"/>
            <p:cNvCxnSpPr>
              <a:cxnSpLocks noChangeShapeType="1"/>
            </p:cNvCxnSpPr>
            <p:nvPr/>
          </p:nvCxnSpPr>
          <p:spPr bwMode="auto">
            <a:xfrm flipH="1">
              <a:off x="3055938" y="3796122"/>
              <a:ext cx="2057334" cy="65376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466" name="AutoShape 10"/>
            <p:cNvCxnSpPr>
              <a:cxnSpLocks noChangeShapeType="1"/>
              <a:endCxn id="19467" idx="1"/>
            </p:cNvCxnSpPr>
            <p:nvPr/>
          </p:nvCxnSpPr>
          <p:spPr bwMode="auto">
            <a:xfrm>
              <a:off x="2148919" y="4461760"/>
              <a:ext cx="2964353" cy="6371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19467" name="Picture 5" descr="C:\Users\tamj\AppData\Local\Microsoft\Windows\Temporary Internet Files\Content.IE5\2O9FXVIN\MP900305796[1]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272" y="4624136"/>
              <a:ext cx="867581" cy="949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468" name="Picture 11" descr="C:\Users\tamj\AppData\Local\Microsoft\Windows\Temporary Internet Files\Content.IE5\LZWJTDG0\MP900387598[1]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45" t="7732" r="8751" b="7208"/>
            <a:stretch>
              <a:fillRect/>
            </a:stretch>
          </p:blipFill>
          <p:spPr bwMode="auto">
            <a:xfrm>
              <a:off x="5113272" y="3314025"/>
              <a:ext cx="1516720" cy="11222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150938" y="3878263"/>
            <a:ext cx="2133600" cy="1350962"/>
            <a:chOff x="1150938" y="3878263"/>
            <a:chExt cx="2133600" cy="1351640"/>
          </a:xfrm>
        </p:grpSpPr>
        <p:pic>
          <p:nvPicPr>
            <p:cNvPr id="19463" name="Picture 4" descr="blueprint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0938" y="3878263"/>
              <a:ext cx="1905000" cy="11160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464" name="TextBox 3"/>
            <p:cNvSpPr txBox="1">
              <a:spLocks noChangeArrowheads="1"/>
            </p:cNvSpPr>
            <p:nvPr/>
          </p:nvSpPr>
          <p:spPr bwMode="auto">
            <a:xfrm>
              <a:off x="1150938" y="5001303"/>
              <a:ext cx="2133600" cy="228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200" dirty="0"/>
                <a:t>Image copyright unknown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150938" y="552606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class Client:</a:t>
            </a:r>
          </a:p>
          <a:p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def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__init__(self):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    self.name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= "default"</a:t>
            </a:r>
          </a:p>
          <a:p>
            <a:pPr lvl="1">
              <a:lnSpc>
                <a:spcPct val="90000"/>
              </a:lnSpc>
              <a:buFont typeface="Times New Roman" panose="02020603050405020304" pitchFamily="18" charset="0"/>
              <a:buNone/>
            </a:pP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400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self.phone </a:t>
            </a:r>
            <a:r>
              <a:rPr lang="en-US" altLang="en-US" sz="1400" dirty="0">
                <a:solidFill>
                  <a:srgbClr val="FF0000"/>
                </a:solidFill>
                <a:latin typeface="Consolas" panose="020B0609020204030204" pitchFamily="49" charset="0"/>
              </a:rPr>
              <a:t>= "(123)456-7890    </a:t>
            </a:r>
            <a:endParaRPr lang="en-US" altLang="en-US" sz="1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68900" y="5532870"/>
            <a:ext cx="3725862" cy="124145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600" dirty="0" smtClean="0">
                <a:latin typeface="Consolas" panose="020B0609020204030204" pitchFamily="49" charset="0"/>
              </a:rPr>
              <a:t>Example:</a:t>
            </a:r>
          </a:p>
          <a:p>
            <a:r>
              <a:rPr lang="en-US" sz="1400" dirty="0" smtClean="0">
                <a:latin typeface="Consolas" panose="020B0609020204030204" pitchFamily="49" charset="0"/>
              </a:rPr>
              <a:t>firstClient =</a:t>
            </a:r>
            <a:r>
              <a:rPr lang="en-US" sz="1400" dirty="0" smtClean="0">
                <a:solidFill>
                  <a:srgbClr val="3366FF"/>
                </a:solidFill>
                <a:latin typeface="Consolas" panose="020B0609020204030204" pitchFamily="49" charset="0"/>
              </a:rPr>
              <a:t> Client()</a:t>
            </a:r>
          </a:p>
        </p:txBody>
      </p:sp>
    </p:spTree>
    <p:extLst>
      <p:ext uri="{BB962C8B-B14F-4D97-AF65-F5344CB8AC3E}">
        <p14:creationId xmlns:p14="http://schemas.microsoft.com/office/powerpoint/2010/main" val="15766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/>
      <p:bldP spid="8196" grpId="0" build="p"/>
      <p:bldP spid="6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CC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valuation_intro">
  <a:themeElements>
    <a:clrScheme name="">
      <a:dk1>
        <a:srgbClr val="000000"/>
      </a:dk1>
      <a:lt1>
        <a:srgbClr val="33CC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ADE2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evaluation_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 rtlCol="0" anchor="t" anchorCtr="0"/>
      <a:lstStyle>
        <a:defPPr algn="ctr">
          <a:defRPr sz="1600" dirty="0" smtClean="0"/>
        </a:defPPr>
      </a:lstStyle>
    </a:spDef>
    <a:ln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sm" len="sm"/>
          <a:tailEnd type="none"/>
        </a:ln>
        <a:effectLst/>
      </a:spPr>
      <a:bodyPr/>
      <a:lstStyle/>
    </a:lnDef>
    <a:txDef>
      <a:spPr>
        <a:noFill/>
        <a:ln w="0">
          <a:noFill/>
        </a:ln>
      </a:spPr>
      <a:bodyPr wrap="square" lIns="0" rtlCol="0">
        <a:noAutofit/>
      </a:bodyPr>
      <a:lstStyle>
        <a:defPPr>
          <a:defRPr sz="1800" dirty="0" smtClean="0"/>
        </a:defPPr>
      </a:lstStyle>
    </a:txDef>
  </a:objectDefaults>
  <a:extraClrSchemeLst>
    <a:extraClrScheme>
      <a:clrScheme name="evaluation_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valuation_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valuation_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32132</TotalTime>
  <Words>2967</Words>
  <Application>Microsoft Office PowerPoint</Application>
  <PresentationFormat>On-screen Show (4:3)</PresentationFormat>
  <Paragraphs>514</Paragraphs>
  <Slides>42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54" baseType="lpstr">
      <vt:lpstr>MS PGothic</vt:lpstr>
      <vt:lpstr>MS PGothic</vt:lpstr>
      <vt:lpstr>Arial</vt:lpstr>
      <vt:lpstr>Calibri</vt:lpstr>
      <vt:lpstr>Comic Sans MS</vt:lpstr>
      <vt:lpstr>Consolas</vt:lpstr>
      <vt:lpstr>Courier New</vt:lpstr>
      <vt:lpstr>Tahoma</vt:lpstr>
      <vt:lpstr>Times New Roman</vt:lpstr>
      <vt:lpstr>Wingdings</vt:lpstr>
      <vt:lpstr>Office Theme</vt:lpstr>
      <vt:lpstr>evaluation_intro</vt:lpstr>
      <vt:lpstr>Extra Topics From CPSC 231: O-O &amp; Recursion</vt:lpstr>
      <vt:lpstr>Section I: Introduction To Object-Oriented Programming</vt:lpstr>
      <vt:lpstr>Composites</vt:lpstr>
      <vt:lpstr>Some Drawbacks Of Using A List</vt:lpstr>
      <vt:lpstr>New Term: Class</vt:lpstr>
      <vt:lpstr>Classes Define A Composite Type </vt:lpstr>
      <vt:lpstr>Declaring A New Variable Type: Defining A Class1</vt:lpstr>
      <vt:lpstr>Creating A Variable Of The New Type: An Instance Of A Class</vt:lpstr>
      <vt:lpstr>Defining A Class Vs. Creating An Instance Of That Class</vt:lpstr>
      <vt:lpstr>Accessing And Changing The Attributes - Outside Class Methods E.g. Inside Start()</vt:lpstr>
      <vt:lpstr>The Client List Example Implemented Using Classes And Objects</vt:lpstr>
      <vt:lpstr>The Client List Example Implemented  Using Classes (2)</vt:lpstr>
      <vt:lpstr>Important Details</vt:lpstr>
      <vt:lpstr>What Is The Benefit Of Defining A Class?</vt:lpstr>
      <vt:lpstr>What Is The Benefit Of Defining A Class (2)</vt:lpstr>
      <vt:lpstr>Classes Have Attributes </vt:lpstr>
      <vt:lpstr>New Term: Class Methods (“Behaviors”)</vt:lpstr>
      <vt:lpstr>Defining Class Methods</vt:lpstr>
      <vt:lpstr>Defining Class Methods: Full Example</vt:lpstr>
      <vt:lpstr>Object-Oriented Design: Advantage Over Procedural Decomposition</vt:lpstr>
      <vt:lpstr>Recall: Objected Approach Ties Behaviors (Functions/Methods) To Classes</vt:lpstr>
      <vt:lpstr>Simple Python Example Implementing Inheritance</vt:lpstr>
      <vt:lpstr>Simple Python Example Implementing Inheritance (2)</vt:lpstr>
      <vt:lpstr>After This Section You Should Now Know</vt:lpstr>
      <vt:lpstr>Section II: Introduction To Recursion</vt:lpstr>
      <vt:lpstr>Basic Definition Of Recursion</vt:lpstr>
      <vt:lpstr>Direct Call</vt:lpstr>
      <vt:lpstr>Indirect Call</vt:lpstr>
      <vt:lpstr>Indirect Call</vt:lpstr>
      <vt:lpstr>Indirect Call (2)</vt:lpstr>
      <vt:lpstr>Requirements For Sensible Recursion</vt:lpstr>
      <vt:lpstr>Example Program: 2sumSeries.py</vt:lpstr>
      <vt:lpstr>When To Use Recursion</vt:lpstr>
      <vt:lpstr>When To Consider Alternatives To Recursion</vt:lpstr>
      <vt:lpstr>Example: Tail Recursion</vt:lpstr>
      <vt:lpstr>Example: Non-Tail Recursion</vt:lpstr>
      <vt:lpstr>Error Handling Example Using Recursion</vt:lpstr>
      <vt:lpstr>Error Handling Example Using Recursion (2)</vt:lpstr>
      <vt:lpstr>When To Use Iteration Or Recursion</vt:lpstr>
      <vt:lpstr>Applying Recursion: Traversing A Maze</vt:lpstr>
      <vt:lpstr>Applying Recursion: Traversing A Directory/Folder Structure (Chart: James Tam)</vt:lpstr>
      <vt:lpstr>Copyright Notification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decomposition using functions</dc:title>
  <dc:creator>James Tam</dc:creator>
  <cp:keywords>functions;decomposition;breaking things down;arguments;return values;scope;local variables;globals;global variables;functions;decomposition;breaking things down;scope;local variables;globals;global variables</cp:keywords>
  <cp:lastModifiedBy>James Tam</cp:lastModifiedBy>
  <cp:revision>841</cp:revision>
  <dcterms:created xsi:type="dcterms:W3CDTF">2013-08-26T22:54:00Z</dcterms:created>
  <dcterms:modified xsi:type="dcterms:W3CDTF">2023-11-27T19:07:24Z</dcterms:modified>
</cp:coreProperties>
</file>