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254" r:id="rId2"/>
  </p:sldMasterIdLst>
  <p:notesMasterIdLst>
    <p:notesMasterId r:id="rId32"/>
  </p:notesMasterIdLst>
  <p:handoutMasterIdLst>
    <p:handoutMasterId r:id="rId33"/>
  </p:handoutMasterIdLst>
  <p:sldIdLst>
    <p:sldId id="298" r:id="rId3"/>
    <p:sldId id="259" r:id="rId4"/>
    <p:sldId id="295" r:id="rId5"/>
    <p:sldId id="261" r:id="rId6"/>
    <p:sldId id="262" r:id="rId7"/>
    <p:sldId id="263" r:id="rId8"/>
    <p:sldId id="264" r:id="rId9"/>
    <p:sldId id="265" r:id="rId10"/>
    <p:sldId id="266" r:id="rId11"/>
    <p:sldId id="267" r:id="rId12"/>
    <p:sldId id="268" r:id="rId13"/>
    <p:sldId id="269" r:id="rId14"/>
    <p:sldId id="270" r:id="rId15"/>
    <p:sldId id="281" r:id="rId16"/>
    <p:sldId id="284" r:id="rId17"/>
    <p:sldId id="279" r:id="rId18"/>
    <p:sldId id="283" r:id="rId19"/>
    <p:sldId id="274" r:id="rId20"/>
    <p:sldId id="297" r:id="rId21"/>
    <p:sldId id="276" r:id="rId22"/>
    <p:sldId id="277" r:id="rId23"/>
    <p:sldId id="285" r:id="rId24"/>
    <p:sldId id="286" r:id="rId25"/>
    <p:sldId id="287" r:id="rId26"/>
    <p:sldId id="288" r:id="rId27"/>
    <p:sldId id="289" r:id="rId28"/>
    <p:sldId id="290" r:id="rId29"/>
    <p:sldId id="291" r:id="rId30"/>
    <p:sldId id="278"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CD5B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25" autoAdjust="0"/>
    <p:restoredTop sz="96395" autoAdjust="0"/>
  </p:normalViewPr>
  <p:slideViewPr>
    <p:cSldViewPr>
      <p:cViewPr varScale="1">
        <p:scale>
          <a:sx n="113" d="100"/>
          <a:sy n="113" d="100"/>
        </p:scale>
        <p:origin x="42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728"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E0F2953-6EC7-47CD-9CCB-E70743478A88}" type="datetimeFigureOut">
              <a:rPr lang="en-US"/>
              <a:pPr>
                <a:defRPr/>
              </a:pPr>
              <a:t>11/19/2023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Text files in  Python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A80A650-D453-47E2-A97A-0A9A6D88B246}" type="slidenum">
              <a:rPr lang="en-US" altLang="en-US"/>
              <a:pPr/>
              <a:t>‹#›</a:t>
            </a:fld>
            <a:endParaRPr lang="en-US" altLang="en-US"/>
          </a:p>
        </p:txBody>
      </p:sp>
    </p:spTree>
    <p:extLst>
      <p:ext uri="{BB962C8B-B14F-4D97-AF65-F5344CB8AC3E}">
        <p14:creationId xmlns:p14="http://schemas.microsoft.com/office/powerpoint/2010/main" val="1697744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329BE7-E051-42CE-AEC7-AE84E62BED9A}" type="datetimeFigureOut">
              <a:rPr lang="en-US"/>
              <a:pPr>
                <a:defRPr/>
              </a:pPr>
              <a:t>11/19/2023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8B29EEA-1210-4C13-B39C-9508000F9C37}" type="slidenum">
              <a:rPr lang="en-US" altLang="en-US"/>
              <a:pPr/>
              <a:t>‹#›</a:t>
            </a:fld>
            <a:endParaRPr lang="en-US" altLang="en-US"/>
          </a:p>
        </p:txBody>
      </p:sp>
    </p:spTree>
    <p:extLst>
      <p:ext uri="{BB962C8B-B14F-4D97-AF65-F5344CB8AC3E}">
        <p14:creationId xmlns:p14="http://schemas.microsoft.com/office/powerpoint/2010/main" val="1516205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solidFill>
                  <a:srgbClr val="000000"/>
                </a:solidFill>
                <a:latin typeface="Times New Roman" panose="02020603050405020304" pitchFamily="18" charset="0"/>
              </a:rPr>
              <a:pPr>
                <a:spcBef>
                  <a:spcPct val="0"/>
                </a:spcBef>
              </a:pPr>
              <a:t>1</a:t>
            </a:fld>
            <a:endParaRPr lang="en-US" altLang="en-US" sz="1000">
              <a:solidFill>
                <a:srgbClr val="000000"/>
              </a:solidFill>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0051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001C6BF-2846-4841-A7AE-19ABC74C7A21}" type="slidenum">
              <a:rPr lang="en-US" altLang="en-US"/>
              <a:pPr eaLnBrk="1" hangingPunct="1"/>
              <a:t>12</a:t>
            </a:fld>
            <a:endParaRPr lang="en-US" altLang="en-US"/>
          </a:p>
        </p:txBody>
      </p:sp>
    </p:spTree>
    <p:extLst>
      <p:ext uri="{BB962C8B-B14F-4D97-AF65-F5344CB8AC3E}">
        <p14:creationId xmlns:p14="http://schemas.microsoft.com/office/powerpoint/2010/main" val="2562444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A73F068-F1EA-4136-8253-87EDEC484D6C}" type="slidenum">
              <a:rPr lang="en-US" altLang="en-US"/>
              <a:pPr eaLnBrk="1" hangingPunct="1"/>
              <a:t>15</a:t>
            </a:fld>
            <a:endParaRPr lang="en-US" altLang="en-US"/>
          </a:p>
        </p:txBody>
      </p:sp>
    </p:spTree>
    <p:extLst>
      <p:ext uri="{BB962C8B-B14F-4D97-AF65-F5344CB8AC3E}">
        <p14:creationId xmlns:p14="http://schemas.microsoft.com/office/powerpoint/2010/main" val="2698241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91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E05A0FE-80A0-40BA-A33C-EE9480C6F667}" type="slidenum">
              <a:rPr lang="en-US" altLang="en-US" sz="1300">
                <a:latin typeface="Times New Roman" panose="02020603050405020304" pitchFamily="18" charset="0"/>
              </a:rPr>
              <a:pPr algn="r" eaLnBrk="1" hangingPunct="1">
                <a:spcBef>
                  <a:spcPct val="0"/>
                </a:spcBef>
              </a:pPr>
              <a:t>29</a:t>
            </a:fld>
            <a:endParaRPr lang="en-US" altLang="en-US" sz="1300">
              <a:latin typeface="Times New Roman" panose="02020603050405020304" pitchFamily="18" charset="0"/>
            </a:endParaRPr>
          </a:p>
        </p:txBody>
      </p:sp>
      <p:sp>
        <p:nvSpPr>
          <p:cNvPr id="491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28497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789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09A49B8-53C2-46AC-AD7D-78A101BC3029}" type="slidenum">
              <a:rPr lang="en-US" altLang="en-US" sz="1300">
                <a:latin typeface="Times New Roman" panose="02020603050405020304" pitchFamily="18" charset="0"/>
              </a:rPr>
              <a:pPr algn="r" eaLnBrk="1" hangingPunct="1">
                <a:spcBef>
                  <a:spcPct val="0"/>
                </a:spcBef>
              </a:pPr>
              <a:t>2</a:t>
            </a:fld>
            <a:endParaRPr lang="en-US" altLang="en-US" sz="1300">
              <a:latin typeface="Times New Roman" panose="02020603050405020304" pitchFamily="18" charset="0"/>
            </a:endParaRPr>
          </a:p>
        </p:txBody>
      </p:sp>
      <p:sp>
        <p:nvSpPr>
          <p:cNvPr id="3789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8093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993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3DA0B7A-0F71-404C-9334-5D551165FFCE}" type="slidenum">
              <a:rPr lang="en-US" altLang="en-US" sz="1300">
                <a:latin typeface="Times New Roman" panose="02020603050405020304" pitchFamily="18" charset="0"/>
              </a:rPr>
              <a:pPr algn="r" eaLnBrk="1" hangingPunct="1">
                <a:spcBef>
                  <a:spcPct val="0"/>
                </a:spcBef>
              </a:pPr>
              <a:t>4</a:t>
            </a:fld>
            <a:endParaRPr lang="en-US" altLang="en-US" sz="1300">
              <a:latin typeface="Times New Roman" panose="02020603050405020304" pitchFamily="18" charset="0"/>
            </a:endParaRPr>
          </a:p>
        </p:txBody>
      </p:sp>
      <p:sp>
        <p:nvSpPr>
          <p:cNvPr id="3994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93326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096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41919A9-404A-4DC7-9860-9EB483AF15F4}" type="slidenum">
              <a:rPr lang="en-US" altLang="en-US" sz="1300">
                <a:latin typeface="Times New Roman" panose="02020603050405020304" pitchFamily="18" charset="0"/>
              </a:rPr>
              <a:pPr algn="r" eaLnBrk="1" hangingPunct="1">
                <a:spcBef>
                  <a:spcPct val="0"/>
                </a:spcBef>
              </a:pPr>
              <a:t>5</a:t>
            </a:fld>
            <a:endParaRPr lang="en-US" altLang="en-US" sz="1300">
              <a:latin typeface="Times New Roman" panose="02020603050405020304" pitchFamily="18" charset="0"/>
            </a:endParaRPr>
          </a:p>
        </p:txBody>
      </p:sp>
      <p:sp>
        <p:nvSpPr>
          <p:cNvPr id="4096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688673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19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46C381A2-7909-456D-B1B0-365167563C68}" type="slidenum">
              <a:rPr lang="en-US" altLang="en-US" sz="1300">
                <a:latin typeface="Times New Roman" panose="02020603050405020304" pitchFamily="18" charset="0"/>
              </a:rPr>
              <a:pPr algn="r" eaLnBrk="1" hangingPunct="1">
                <a:spcBef>
                  <a:spcPct val="0"/>
                </a:spcBef>
              </a:pPr>
              <a:t>7</a:t>
            </a:fld>
            <a:endParaRPr lang="en-US" altLang="en-US" sz="1300">
              <a:latin typeface="Times New Roman" panose="02020603050405020304" pitchFamily="18" charset="0"/>
            </a:endParaRPr>
          </a:p>
        </p:txBody>
      </p:sp>
      <p:sp>
        <p:nvSpPr>
          <p:cNvPr id="419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US" altLang="en-US" dirty="0" smtClean="0"/>
          </a:p>
        </p:txBody>
      </p:sp>
    </p:spTree>
    <p:extLst>
      <p:ext uri="{BB962C8B-B14F-4D97-AF65-F5344CB8AC3E}">
        <p14:creationId xmlns:p14="http://schemas.microsoft.com/office/powerpoint/2010/main" val="3850637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30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E700E568-6CBE-4C67-BF98-BD6EA3237EE2}" type="slidenum">
              <a:rPr lang="en-US" altLang="en-US" sz="1300">
                <a:latin typeface="Times New Roman" panose="02020603050405020304" pitchFamily="18" charset="0"/>
              </a:rPr>
              <a:pPr algn="r" eaLnBrk="1" hangingPunct="1">
                <a:spcBef>
                  <a:spcPct val="0"/>
                </a:spcBef>
              </a:pPr>
              <a:t>8</a:t>
            </a:fld>
            <a:endParaRPr lang="en-US" altLang="en-US" sz="1300">
              <a:latin typeface="Times New Roman" panose="02020603050405020304" pitchFamily="18" charset="0"/>
            </a:endParaRPr>
          </a:p>
        </p:txBody>
      </p:sp>
      <p:sp>
        <p:nvSpPr>
          <p:cNvPr id="430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76203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40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3FB8FD4-DCEB-4993-994A-360DFE750D04}" type="slidenum">
              <a:rPr lang="en-US" altLang="en-US" sz="1300">
                <a:latin typeface="Times New Roman" panose="02020603050405020304" pitchFamily="18" charset="0"/>
              </a:rPr>
              <a:pPr algn="r" eaLnBrk="1" hangingPunct="1">
                <a:spcBef>
                  <a:spcPct val="0"/>
                </a:spcBef>
              </a:pPr>
              <a:t>9</a:t>
            </a:fld>
            <a:endParaRPr lang="en-US" altLang="en-US" sz="1300">
              <a:latin typeface="Times New Roman" panose="02020603050405020304" pitchFamily="18" charset="0"/>
            </a:endParaRPr>
          </a:p>
        </p:txBody>
      </p:sp>
      <p:sp>
        <p:nvSpPr>
          <p:cNvPr id="440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4264582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50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B2EA273-D3A0-4C83-9A12-48B46E97D683}" type="slidenum">
              <a:rPr lang="en-US" altLang="en-US" sz="1300">
                <a:latin typeface="Times New Roman" panose="02020603050405020304" pitchFamily="18" charset="0"/>
              </a:rPr>
              <a:pPr algn="r" eaLnBrk="1" hangingPunct="1">
                <a:spcBef>
                  <a:spcPct val="0"/>
                </a:spcBef>
              </a:pPr>
              <a:t>10</a:t>
            </a:fld>
            <a:endParaRPr lang="en-US" altLang="en-US" sz="1300">
              <a:latin typeface="Times New Roman" panose="02020603050405020304" pitchFamily="18" charset="0"/>
            </a:endParaRPr>
          </a:p>
        </p:txBody>
      </p:sp>
      <p:sp>
        <p:nvSpPr>
          <p:cNvPr id="450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299805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60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5AF4265-1F12-461C-9EB9-DAE239130EC0}" type="slidenum">
              <a:rPr lang="en-US" altLang="en-US" sz="1300">
                <a:latin typeface="Times New Roman" panose="02020603050405020304" pitchFamily="18" charset="0"/>
              </a:rPr>
              <a:pPr algn="r" eaLnBrk="1" hangingPunct="1">
                <a:spcBef>
                  <a:spcPct val="0"/>
                </a:spcBef>
              </a:pPr>
              <a:t>11</a:t>
            </a:fld>
            <a:endParaRPr lang="en-US" altLang="en-US" sz="1300">
              <a:latin typeface="Times New Roman" panose="02020603050405020304" pitchFamily="18" charset="0"/>
            </a:endParaRPr>
          </a:p>
        </p:txBody>
      </p:sp>
      <p:sp>
        <p:nvSpPr>
          <p:cNvPr id="460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9126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0C337A-3298-4438-9F23-AAFD5C05681E}" type="datetimeFigureOut">
              <a:rPr lang="en-US"/>
              <a:pPr>
                <a:defRPr/>
              </a:pPr>
              <a:t>11/19/2023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8A9635F-0251-41B1-9F54-BF40ECDC2C6B}" type="slidenum">
              <a:rPr lang="en-US" altLang="en-US"/>
              <a:pPr/>
              <a:t>‹#›</a:t>
            </a:fld>
            <a:endParaRPr lang="en-US" altLang="en-US"/>
          </a:p>
        </p:txBody>
      </p:sp>
    </p:spTree>
    <p:extLst>
      <p:ext uri="{BB962C8B-B14F-4D97-AF65-F5344CB8AC3E}">
        <p14:creationId xmlns:p14="http://schemas.microsoft.com/office/powerpoint/2010/main" val="92681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3B957DF-4233-4426-A285-7261FED401FD}" type="datetimeFigureOut">
              <a:rPr lang="en-US"/>
              <a:pPr>
                <a:defRPr/>
              </a:pPr>
              <a:t>11/19/2023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A933820-3AB5-4FA3-9A2E-690C3596A5FE}" type="slidenum">
              <a:rPr lang="en-US" altLang="en-US"/>
              <a:pPr/>
              <a:t>‹#›</a:t>
            </a:fld>
            <a:endParaRPr lang="en-US" altLang="en-US"/>
          </a:p>
        </p:txBody>
      </p:sp>
    </p:spTree>
    <p:extLst>
      <p:ext uri="{BB962C8B-B14F-4D97-AF65-F5344CB8AC3E}">
        <p14:creationId xmlns:p14="http://schemas.microsoft.com/office/powerpoint/2010/main" val="334311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F65ED-640E-46D1-AAE4-935E2B41D74B}" type="datetimeFigureOut">
              <a:rPr lang="en-US"/>
              <a:pPr>
                <a:defRPr/>
              </a:pPr>
              <a:t>11/19/2023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FA01F36F-5B80-4C46-80FC-917635A84ADB}" type="slidenum">
              <a:rPr lang="en-US" altLang="en-US"/>
              <a:pPr/>
              <a:t>‹#›</a:t>
            </a:fld>
            <a:endParaRPr lang="en-US" altLang="en-US"/>
          </a:p>
        </p:txBody>
      </p:sp>
    </p:spTree>
    <p:extLst>
      <p:ext uri="{BB962C8B-B14F-4D97-AF65-F5344CB8AC3E}">
        <p14:creationId xmlns:p14="http://schemas.microsoft.com/office/powerpoint/2010/main" val="3156762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solidFill>
                <a:srgbClr val="000000"/>
              </a:solidFill>
              <a:cs typeface="+mn-cs"/>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solidFill>
                  <a:srgbClr val="000000"/>
                </a:solidFill>
                <a:latin typeface="Times New Roman" pitchFamily="18" charset="0"/>
                <a:cs typeface="+mn-cs"/>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3653714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79388" indent="-179388">
              <a:defRPr/>
            </a:lvl1pPr>
            <a:lvl3pPr marL="623888" indent="-171450">
              <a:buFont typeface="Courier New" panose="02070309020205020404" pitchFamily="49" charset="0"/>
              <a:buChar char="o"/>
              <a:defRPr/>
            </a:lvl3pPr>
            <a:lvl4pPr marL="914400" indent="-228600">
              <a:buFont typeface="Wingdings" panose="05000000000000000000" pitchFamily="2" charset="2"/>
              <a:buChar cha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	Fifth level</a:t>
            </a:r>
            <a:endParaRPr lang="en-US" dirty="0"/>
          </a:p>
        </p:txBody>
      </p:sp>
    </p:spTree>
    <p:extLst>
      <p:ext uri="{BB962C8B-B14F-4D97-AF65-F5344CB8AC3E}">
        <p14:creationId xmlns:p14="http://schemas.microsoft.com/office/powerpoint/2010/main" val="2249152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4464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9494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90369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00541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052233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4430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200" dirty="0" smtClean="0">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1584341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563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0142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28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4004572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0507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132A356-F6E2-41DD-A59C-0D158AEBB6A4}" type="datetimeFigureOut">
              <a:rPr lang="en-US"/>
              <a:pPr>
                <a:defRPr/>
              </a:pPr>
              <a:t>11/19/2023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A80E122-A099-4DDD-AB41-E37E13E26545}" type="slidenum">
              <a:rPr lang="en-US" altLang="en-US"/>
              <a:pPr/>
              <a:t>‹#›</a:t>
            </a:fld>
            <a:endParaRPr lang="en-US" altLang="en-US"/>
          </a:p>
        </p:txBody>
      </p:sp>
    </p:spTree>
    <p:extLst>
      <p:ext uri="{BB962C8B-B14F-4D97-AF65-F5344CB8AC3E}">
        <p14:creationId xmlns:p14="http://schemas.microsoft.com/office/powerpoint/2010/main" val="199756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E9212B4-54A3-49F8-830F-15189C9822AE}" type="datetimeFigureOut">
              <a:rPr lang="en-US"/>
              <a:pPr>
                <a:defRPr/>
              </a:pPr>
              <a:t>11/19/2023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2FEE60D2-6EF0-4829-8A02-8512EE4C68F7}" type="slidenum">
              <a:rPr lang="en-US" altLang="en-US"/>
              <a:pPr/>
              <a:t>‹#›</a:t>
            </a:fld>
            <a:endParaRPr lang="en-US" altLang="en-US"/>
          </a:p>
        </p:txBody>
      </p:sp>
    </p:spTree>
    <p:extLst>
      <p:ext uri="{BB962C8B-B14F-4D97-AF65-F5344CB8AC3E}">
        <p14:creationId xmlns:p14="http://schemas.microsoft.com/office/powerpoint/2010/main" val="216379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BF6BBC8-B613-4889-9B04-220A4E84B152}" type="datetimeFigureOut">
              <a:rPr lang="en-US"/>
              <a:pPr>
                <a:defRPr/>
              </a:pPr>
              <a:t>11/19/2023</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C35A74E-D07B-42D7-9A70-7880FAD6BED8}" type="slidenum">
              <a:rPr lang="en-US" altLang="en-US"/>
              <a:pPr/>
              <a:t>‹#›</a:t>
            </a:fld>
            <a:endParaRPr lang="en-US" altLang="en-US"/>
          </a:p>
        </p:txBody>
      </p:sp>
    </p:spTree>
    <p:extLst>
      <p:ext uri="{BB962C8B-B14F-4D97-AF65-F5344CB8AC3E}">
        <p14:creationId xmlns:p14="http://schemas.microsoft.com/office/powerpoint/2010/main" val="139812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4405D-D989-4218-BB5A-02CAA84E9BF0}" type="datetimeFigureOut">
              <a:rPr lang="en-US"/>
              <a:pPr>
                <a:defRPr/>
              </a:pPr>
              <a:t>11/19/2023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6C3C017-3A3B-4270-8064-3BD341D32685}" type="slidenum">
              <a:rPr lang="en-US" altLang="en-US"/>
              <a:pPr/>
              <a:t>‹#›</a:t>
            </a:fld>
            <a:endParaRPr lang="en-US" altLang="en-US"/>
          </a:p>
        </p:txBody>
      </p:sp>
    </p:spTree>
    <p:extLst>
      <p:ext uri="{BB962C8B-B14F-4D97-AF65-F5344CB8AC3E}">
        <p14:creationId xmlns:p14="http://schemas.microsoft.com/office/powerpoint/2010/main" val="247437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E280AB-761C-46A7-992B-06D8E08E1102}" type="datetimeFigureOut">
              <a:rPr lang="en-US"/>
              <a:pPr>
                <a:defRPr/>
              </a:pPr>
              <a:t>11/19/2023</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C27D71B-23E5-4C34-945F-25A7729C4D10}" type="slidenum">
              <a:rPr lang="en-US" altLang="en-US"/>
              <a:pPr/>
              <a:t>‹#›</a:t>
            </a:fld>
            <a:endParaRPr lang="en-US" altLang="en-US"/>
          </a:p>
        </p:txBody>
      </p:sp>
    </p:spTree>
    <p:extLst>
      <p:ext uri="{BB962C8B-B14F-4D97-AF65-F5344CB8AC3E}">
        <p14:creationId xmlns:p14="http://schemas.microsoft.com/office/powerpoint/2010/main" val="123504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F831F7A-7444-432F-AA6A-F0009CF23FCC}" type="datetimeFigureOut">
              <a:rPr lang="en-US"/>
              <a:pPr>
                <a:defRPr/>
              </a:pPr>
              <a:t>11/19/2023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8D29FE7-2B80-41CB-84DB-8E1B065FE4E0}" type="slidenum">
              <a:rPr lang="en-US" altLang="en-US"/>
              <a:pPr/>
              <a:t>‹#›</a:t>
            </a:fld>
            <a:endParaRPr lang="en-US" altLang="en-US"/>
          </a:p>
        </p:txBody>
      </p:sp>
    </p:spTree>
    <p:extLst>
      <p:ext uri="{BB962C8B-B14F-4D97-AF65-F5344CB8AC3E}">
        <p14:creationId xmlns:p14="http://schemas.microsoft.com/office/powerpoint/2010/main" val="98171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1B5C475-E210-4783-AA4A-F10952776418}" type="datetimeFigureOut">
              <a:rPr lang="en-US"/>
              <a:pPr>
                <a:defRPr/>
              </a:pPr>
              <a:t>11/19/2023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8AFC904-6D93-4059-8D71-22CD1756FE43}" type="slidenum">
              <a:rPr lang="en-US" altLang="en-US"/>
              <a:pPr/>
              <a:t>‹#›</a:t>
            </a:fld>
            <a:endParaRPr lang="en-US" altLang="en-US"/>
          </a:p>
        </p:txBody>
      </p:sp>
    </p:spTree>
    <p:extLst>
      <p:ext uri="{BB962C8B-B14F-4D97-AF65-F5344CB8AC3E}">
        <p14:creationId xmlns:p14="http://schemas.microsoft.com/office/powerpoint/2010/main" val="65615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iming>
    <p:tnLst>
      <p:par>
        <p:cTn id="1" dur="indefinite" restart="never" nodeType="tmRoot"/>
      </p:par>
    </p:tn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solidFill>
                <a:srgbClr val="000000"/>
              </a:solidFill>
              <a:cs typeface="+mn-cs"/>
            </a:endParaRPr>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solidFill>
                  <a:srgbClr val="000000"/>
                </a:solidFill>
                <a:latin typeface="Times New Roman" pitchFamily="18" charset="0"/>
                <a:cs typeface="+mn-cs"/>
              </a:rPr>
              <a:t>James Tam</a:t>
            </a:r>
          </a:p>
        </p:txBody>
      </p:sp>
    </p:spTree>
    <p:extLst>
      <p:ext uri="{BB962C8B-B14F-4D97-AF65-F5344CB8AC3E}">
        <p14:creationId xmlns:p14="http://schemas.microsoft.com/office/powerpoint/2010/main" val="651685135"/>
      </p:ext>
    </p:extLst>
  </p:cSld>
  <p:clrMap bg1="lt1" tx1="dk1" bg2="lt2" tx2="dk2" accent1="accent1" accent2="accent2" accent3="accent3" accent4="accent4" accent5="accent5" accent6="accent6" hlink="hlink" folHlink="folHlink"/>
  <p:sldLayoutIdLst>
    <p:sldLayoutId id="2147484255" r:id="rId1"/>
    <p:sldLayoutId id="2147484256" r:id="rId2"/>
    <p:sldLayoutId id="2147484257" r:id="rId3"/>
    <p:sldLayoutId id="2147484258" r:id="rId4"/>
    <p:sldLayoutId id="2147484259" r:id="rId5"/>
    <p:sldLayoutId id="2147484260" r:id="rId6"/>
    <p:sldLayoutId id="2147484261" r:id="rId7"/>
    <p:sldLayoutId id="2147484262" r:id="rId8"/>
    <p:sldLayoutId id="2147484263" r:id="rId9"/>
    <p:sldLayoutId id="2147484264" r:id="rId10"/>
    <p:sldLayoutId id="2147484265" r:id="rId11"/>
    <p:sldLayoutId id="2147484266" r:id="rId12"/>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ritannica.com/technology/computer" TargetMode="External"/><Relationship Id="rId2" Type="http://schemas.openxmlformats.org/officeDocument/2006/relationships/hyperlink" Target="https://www.britannica.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dirty="0"/>
              <a:t>Introduction To Files In Python</a:t>
            </a:r>
            <a:endParaRPr lang="en-US" altLang="en-US" sz="4000" b="1" dirty="0" smtClean="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a:solidFill>
                <a:srgbClr val="000000"/>
              </a:solidFill>
              <a:latin typeface="Arial" panose="020B0604020202020204" pitchFamily="34" charset="0"/>
              <a:cs typeface="+mn-cs"/>
            </a:endParaRPr>
          </a:p>
        </p:txBody>
      </p:sp>
      <p:sp>
        <p:nvSpPr>
          <p:cNvPr id="13316" name="Text Box 9"/>
          <p:cNvSpPr txBox="1">
            <a:spLocks noChangeArrowheads="1"/>
          </p:cNvSpPr>
          <p:nvPr/>
        </p:nvSpPr>
        <p:spPr bwMode="auto">
          <a:xfrm>
            <a:off x="1295400" y="2362200"/>
            <a:ext cx="6769100" cy="267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buFontTx/>
              <a:buNone/>
            </a:pPr>
            <a:r>
              <a:rPr lang="en-US" altLang="en-US" sz="2800" dirty="0"/>
              <a:t>In this section of notes you will learn how to read from and write to text files as well as how to design programs that can recover from runtime errors. To properly read dynamic file information, building variable sized 2D lists is introduced.</a:t>
            </a:r>
          </a:p>
        </p:txBody>
      </p:sp>
    </p:spTree>
    <p:extLst>
      <p:ext uri="{BB962C8B-B14F-4D97-AF65-F5344CB8AC3E}">
        <p14:creationId xmlns:p14="http://schemas.microsoft.com/office/powerpoint/2010/main" val="2652736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marL="533400" indent="-533400" eaLnBrk="1" hangingPunct="1">
              <a:buFontTx/>
              <a:buAutoNum type="arabicPeriod" startAt="3"/>
            </a:pPr>
            <a:r>
              <a:rPr lang="en-US" altLang="en-US" dirty="0" smtClean="0">
                <a:solidFill>
                  <a:srgbClr val="FF0000"/>
                </a:solidFill>
                <a:ea typeface="Consolas" panose="020B0609020204030204" pitchFamily="49" charset="0"/>
                <a:cs typeface="Consolas" panose="020B0609020204030204" pitchFamily="49" charset="0"/>
              </a:rPr>
              <a:t>Writing</a:t>
            </a:r>
            <a:r>
              <a:rPr lang="en-US" altLang="en-US" dirty="0" smtClean="0">
                <a:ea typeface="Consolas" panose="020B0609020204030204" pitchFamily="49" charset="0"/>
                <a:cs typeface="Consolas" panose="020B0609020204030204" pitchFamily="49" charset="0"/>
              </a:rPr>
              <a:t> To A File</a:t>
            </a:r>
          </a:p>
        </p:txBody>
      </p:sp>
      <p:sp>
        <p:nvSpPr>
          <p:cNvPr id="22531" name="Rectangle 3"/>
          <p:cNvSpPr>
            <a:spLocks noGrp="1" noChangeArrowheads="1"/>
          </p:cNvSpPr>
          <p:nvPr>
            <p:ph type="body" idx="4294967295"/>
          </p:nvPr>
        </p:nvSpPr>
        <p:spPr/>
        <p:txBody>
          <a:bodyPr/>
          <a:lstStyle/>
          <a:p>
            <a:pPr eaLnBrk="1" hangingPunct="1"/>
            <a:r>
              <a:rPr lang="en-US" altLang="en-US" sz="2000" dirty="0" smtClean="0"/>
              <a:t>You can use the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write()</a:t>
            </a:r>
            <a:r>
              <a:rPr lang="en-US" altLang="en-US" sz="2000" dirty="0" smtClean="0"/>
              <a:t>’ function in conjunction with a file variable.</a:t>
            </a:r>
          </a:p>
          <a:p>
            <a:pPr eaLnBrk="1" hangingPunct="1"/>
            <a:r>
              <a:rPr lang="en-US" altLang="en-US" sz="2000" dirty="0" smtClean="0"/>
              <a:t>Note however that this function’s argument:</a:t>
            </a:r>
          </a:p>
          <a:p>
            <a:pPr lvl="1" eaLnBrk="1" hangingPunct="1"/>
            <a:r>
              <a:rPr lang="en-US" altLang="en-US" dirty="0" smtClean="0"/>
              <a:t>It will ONLY take a </a:t>
            </a:r>
            <a:r>
              <a:rPr lang="en-US" altLang="en-US" dirty="0" smtClean="0">
                <a:solidFill>
                  <a:srgbClr val="CC3300"/>
                </a:solidFill>
              </a:rPr>
              <a:t>string parameter</a:t>
            </a:r>
          </a:p>
          <a:p>
            <a:pPr lvl="1" eaLnBrk="1" hangingPunct="1"/>
            <a:r>
              <a:rPr lang="en-US" altLang="en-US" dirty="0"/>
              <a:t>E</a:t>
            </a:r>
            <a:r>
              <a:rPr lang="en-US" altLang="en-US" dirty="0" smtClean="0"/>
              <a:t>verything else must be converted to this type first via the ‘</a:t>
            </a:r>
            <a:r>
              <a:rPr lang="en-US" altLang="en-US" dirty="0" err="1" smtClean="0">
                <a:latin typeface="Consolas" panose="020B0609020204030204" pitchFamily="49" charset="0"/>
              </a:rPr>
              <a:t>str</a:t>
            </a:r>
            <a:r>
              <a:rPr lang="en-US" altLang="en-US" dirty="0" smtClean="0">
                <a:latin typeface="Consolas" panose="020B0609020204030204" pitchFamily="49" charset="0"/>
              </a:rPr>
              <a:t>()</a:t>
            </a:r>
            <a:r>
              <a:rPr lang="en-US" altLang="en-US" dirty="0" smtClean="0"/>
              <a:t>’ function. </a:t>
            </a:r>
          </a:p>
          <a:p>
            <a:pPr eaLnBrk="1" hangingPunct="1"/>
            <a:r>
              <a:rPr lang="en-US" altLang="en-US" sz="2000" dirty="0"/>
              <a:t>Unlike the </a:t>
            </a:r>
            <a:r>
              <a:rPr lang="en-US" altLang="en-US" sz="2000" dirty="0">
                <a:latin typeface="Consolas" panose="020B0609020204030204" pitchFamily="49" charset="0"/>
              </a:rPr>
              <a:t>print()</a:t>
            </a:r>
            <a:r>
              <a:rPr lang="en-US" altLang="en-US" sz="2000" dirty="0"/>
              <a:t> function the </a:t>
            </a:r>
            <a:r>
              <a:rPr lang="en-US" altLang="en-US" sz="2000" dirty="0" smtClean="0">
                <a:latin typeface="Consolas" panose="020B0609020204030204" pitchFamily="49" charset="0"/>
              </a:rPr>
              <a:t>write()</a:t>
            </a:r>
            <a:r>
              <a:rPr lang="en-US" altLang="en-US" sz="2000" dirty="0" smtClean="0"/>
              <a:t> function:</a:t>
            </a:r>
          </a:p>
          <a:p>
            <a:pPr lvl="1" eaLnBrk="1" hangingPunct="1"/>
            <a:r>
              <a:rPr lang="en-US" altLang="en-US" dirty="0" smtClean="0"/>
              <a:t> Writes </a:t>
            </a:r>
            <a:r>
              <a:rPr lang="en-US" altLang="en-US" dirty="0"/>
              <a:t>to the output file exactly </a:t>
            </a:r>
            <a:r>
              <a:rPr lang="en-US" altLang="en-US" dirty="0" smtClean="0"/>
              <a:t>as specified</a:t>
            </a:r>
          </a:p>
          <a:p>
            <a:pPr lvl="1" eaLnBrk="1" hangingPunct="1"/>
            <a:r>
              <a:rPr lang="en-US" altLang="en-US" dirty="0" smtClean="0"/>
              <a:t>(No </a:t>
            </a:r>
            <a:r>
              <a:rPr lang="en-US" altLang="en-US" dirty="0"/>
              <a:t>extra spaces or newlines are added)</a:t>
            </a:r>
          </a:p>
          <a:p>
            <a:pPr eaLnBrk="1" hangingPunct="1">
              <a:buFontTx/>
              <a:buNone/>
            </a:pPr>
            <a:r>
              <a:rPr lang="en-US" altLang="en-US" sz="2000" b="1" dirty="0" smtClean="0"/>
              <a:t>Format:</a:t>
            </a:r>
          </a:p>
          <a:p>
            <a:pPr eaLnBrk="1" hangingPunct="1">
              <a:buFontTx/>
              <a:buNone/>
            </a:pPr>
            <a:r>
              <a:rPr lang="en-US" altLang="en-US" sz="1800" dirty="0">
                <a:latin typeface="Consolas" panose="020B0609020204030204" pitchFamily="49" charset="0"/>
              </a:rPr>
              <a:t> </a:t>
            </a:r>
            <a:r>
              <a:rPr lang="en-US" altLang="en-US" sz="1800" dirty="0" smtClean="0">
                <a:latin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write</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a:t>
            </a:r>
            <a:r>
              <a:rPr lang="en-US" altLang="en-US" sz="1800"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string to write to file</a:t>
            </a:r>
            <a:r>
              <a:rPr lang="en-US" altLang="en-US" sz="1800"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&gt;</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a:t>
            </a:r>
            <a:endParaRPr lang="en-US" altLang="en-US" sz="1800" dirty="0" smtClean="0">
              <a:solidFill>
                <a:srgbClr val="FF0000"/>
              </a:solidFill>
            </a:endParaRPr>
          </a:p>
          <a:p>
            <a:pPr eaLnBrk="1" hangingPunct="1">
              <a:buFontTx/>
              <a:buNone/>
            </a:pPr>
            <a:r>
              <a:rPr lang="en-US" altLang="en-US" sz="2000" b="1" dirty="0" smtClean="0"/>
              <a:t>Example:</a:t>
            </a:r>
          </a:p>
          <a:p>
            <a:pPr eaLnBrk="1" hangingPunct="1">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Assume that temp contains a string of characters.   </a:t>
            </a:r>
          </a:p>
          <a:p>
            <a:pPr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write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r>
              <a:rPr lang="en-US" altLang="en-US" sz="1800" dirty="0" smtClean="0">
                <a:solidFill>
                  <a:srgbClr val="CC3300"/>
                </a:solidFill>
                <a:latin typeface="Consolas" panose="020B0609020204030204" pitchFamily="49" charset="0"/>
                <a:ea typeface="Consolas" panose="020B0609020204030204" pitchFamily="49" charset="0"/>
                <a:cs typeface="Consolas" panose="020B0609020204030204" pitchFamily="49" charset="0"/>
              </a:rPr>
              <a:t>temp</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altLang="en-US" smtClean="0">
                <a:ea typeface="Consolas" panose="020B0609020204030204" pitchFamily="49" charset="0"/>
                <a:cs typeface="Consolas" panose="020B0609020204030204" pitchFamily="49" charset="0"/>
              </a:rPr>
              <a:t>Writing To A File: Putting It All Together</a:t>
            </a:r>
          </a:p>
        </p:txBody>
      </p:sp>
      <p:sp>
        <p:nvSpPr>
          <p:cNvPr id="23555" name="Rectangle 3"/>
          <p:cNvSpPr>
            <a:spLocks noGrp="1" noChangeArrowheads="1"/>
          </p:cNvSpPr>
          <p:nvPr>
            <p:ph type="body" idx="4294967295"/>
          </p:nvPr>
        </p:nvSpPr>
        <p:spPr/>
        <p:txBody>
          <a:bodyPr/>
          <a:lstStyle/>
          <a:p>
            <a:pPr marL="0" indent="0">
              <a:tabLst>
                <a:tab pos="190500" algn="l"/>
                <a:tab pos="292100" algn="l"/>
                <a:tab pos="2171700" algn="l"/>
              </a:tabLst>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2grades.py</a:t>
            </a:r>
          </a:p>
          <a:p>
            <a:pPr marL="0" indent="0">
              <a:tabLst>
                <a:tab pos="190500" algn="l"/>
                <a:tab pos="292100" algn="l"/>
                <a:tab pos="2171700" algn="l"/>
              </a:tabLst>
            </a:pPr>
            <a:r>
              <a:rPr lang="en-US" altLang="en-US" b="1" dirty="0" smtClean="0"/>
              <a:t>Input file</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a:t>
            </a:r>
            <a:r>
              <a:rPr lang="en-US" altLang="en-US" dirty="0" smtClean="0"/>
              <a:t> (sample output file name: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gpa.txt</a:t>
            </a:r>
            <a:r>
              <a:rPr lang="en-US" altLang="en-US" dirty="0" smtClean="0"/>
              <a:t>)</a:t>
            </a:r>
          </a:p>
          <a:p>
            <a:pPr marL="342900" lvl="1" indent="0">
              <a:tabLst>
                <a:tab pos="190500" algn="l"/>
                <a:tab pos="292100" algn="l"/>
                <a:tab pos="2171700" algn="l"/>
              </a:tabLst>
            </a:pPr>
            <a:r>
              <a:rPr lang="en-US" altLang="en-US" dirty="0" smtClean="0"/>
              <a:t>Learning: processing data and writing a line at a time to a file.</a:t>
            </a:r>
          </a:p>
          <a:p>
            <a:pPr marL="0" indent="0">
              <a:buFontTx/>
              <a:buNone/>
              <a:tabLst>
                <a:tab pos="190500" algn="l"/>
                <a:tab pos="292100" algn="l"/>
                <a:tab pos="2171700" algn="l"/>
              </a:tabLst>
            </a:pPr>
            <a:endParaRPr lang="en-US" altLang="en-US" dirty="0" smtClean="0">
              <a:latin typeface="Times New Roman" panose="02020603050405020304" pitchFamily="18"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input file to read the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grades from: ")</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the output file to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record the GPA's to: ")</a:t>
            </a:r>
          </a:p>
          <a:p>
            <a:pPr marL="0" indent="0">
              <a:buFontTx/>
              <a:buNone/>
              <a:tabLst>
                <a:tab pos="190500" algn="l"/>
                <a:tab pos="292100" algn="l"/>
                <a:tab pos="2171700" algn="l"/>
              </a:tabLst>
            </a:pPr>
            <a:endParaRPr lang="en-US" altLang="en-US" sz="16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"w")</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writing.")</a:t>
            </a:r>
          </a:p>
          <a:p>
            <a:pPr marL="0" indent="0">
              <a:buFont typeface="Arial" panose="020B0604020202020204" pitchFamily="34" charset="0"/>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marL="0" indent="0">
              <a:buFontTx/>
              <a:buNone/>
              <a:tabLst>
                <a:tab pos="190500" algn="l"/>
                <a:tab pos="292100" algn="l"/>
                <a:tab pos="2171700" algn="l"/>
              </a:tabLst>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dirty="0" smtClean="0"/>
              <a:t>Writing To A File: Putting It All Together (2)</a:t>
            </a:r>
          </a:p>
        </p:txBody>
      </p:sp>
      <p:sp>
        <p:nvSpPr>
          <p:cNvPr id="24579" name="Rectangle 3"/>
          <p:cNvSpPr>
            <a:spLocks noGrp="1" noChangeArrowheads="1"/>
          </p:cNvSpPr>
          <p:nvPr>
            <p:ph type="body" idx="4294967295"/>
          </p:nvPr>
        </p:nvSpPr>
        <p:spPr>
          <a:xfrm>
            <a:off x="457200" y="1600200"/>
            <a:ext cx="3581400" cy="4525963"/>
          </a:xfrm>
        </p:spPr>
        <p:txBody>
          <a:bodyPr/>
          <a:lstStyle/>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if (line[0] == "A"):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4</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"B"):</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3</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"C"):</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"D"):</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"F"):</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else:</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str</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temp + ENTER</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print(line[0], TAB, 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(temp)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altLang="en-US" smtClean="0"/>
              <a:t>Writing To A File: Putting It All Together (3)</a:t>
            </a:r>
          </a:p>
        </p:txBody>
      </p:sp>
      <p:sp>
        <p:nvSpPr>
          <p:cNvPr id="25603" name="Rectangle 3"/>
          <p:cNvSpPr>
            <a:spLocks noGrp="1" noChangeArrowheads="1"/>
          </p:cNvSpPr>
          <p:nvPr>
            <p:ph type="body" idx="4294967295"/>
          </p:nvPr>
        </p:nvSpPr>
        <p:spPr/>
        <p:txBody>
          <a:bodyPr/>
          <a:lstStyle/>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writing to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altLang="en-US" dirty="0" smtClean="0"/>
              <a:t>Reading From Files: Commonly Used Algorithm (If There Is Time)</a:t>
            </a:r>
          </a:p>
        </p:txBody>
      </p:sp>
      <p:sp>
        <p:nvSpPr>
          <p:cNvPr id="26627" name="Content Placeholder 2"/>
          <p:cNvSpPr>
            <a:spLocks noGrp="1"/>
          </p:cNvSpPr>
          <p:nvPr>
            <p:ph idx="1"/>
          </p:nvPr>
        </p:nvSpPr>
        <p:spPr/>
        <p:txBody>
          <a:bodyPr/>
          <a:lstStyle/>
          <a:p>
            <a:r>
              <a:rPr lang="en-US" altLang="en-US" dirty="0" smtClean="0"/>
              <a:t>Pseudo-code:</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Read a line from a file as a string</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While (string is not empty)</a:t>
            </a:r>
          </a:p>
          <a:p>
            <a:pPr marL="914400" lvl="1" indent="-57150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process the line e.g. display onscreen, use data in some calculations etc.</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Read another line from the file</a:t>
            </a:r>
          </a:p>
          <a:p>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File Input: Alternate Implementation</a:t>
            </a:r>
          </a:p>
        </p:txBody>
      </p:sp>
      <p:sp>
        <p:nvSpPr>
          <p:cNvPr id="3" name="Content Placeholder 2"/>
          <p:cNvSpPr>
            <a:spLocks noGrp="1"/>
          </p:cNvSpPr>
          <p:nvPr>
            <p:ph idx="1"/>
          </p:nvPr>
        </p:nvSpPr>
        <p:spPr/>
        <p:txBody>
          <a:bodyPr/>
          <a:lstStyle/>
          <a:p>
            <a:pPr>
              <a:buFont typeface="Arial" charset="0"/>
              <a:buChar char="•"/>
              <a:defRPr/>
            </a:pPr>
            <a:r>
              <a:rPr lang="en-US" altLang="en-US" b="1" dirty="0"/>
              <a:t>Name of the </a:t>
            </a:r>
            <a:r>
              <a:rPr lang="en-US" altLang="en-US" b="1" dirty="0" smtClean="0"/>
              <a:t>example program</a:t>
            </a:r>
            <a:r>
              <a:rPr lang="en-US" altLang="en-US" dirty="0" smtClean="0"/>
              <a:t>: </a:t>
            </a:r>
            <a:r>
              <a:rPr lang="en-US" altLang="en-US" sz="2000" dirty="0" smtClean="0">
                <a:latin typeface="Consolas" pitchFamily="49" charset="0"/>
                <a:cs typeface="Consolas" pitchFamily="49" charset="0"/>
              </a:rPr>
              <a:t>3grades.py</a:t>
            </a:r>
          </a:p>
          <a:p>
            <a:pPr>
              <a:buFont typeface="Arial" charset="0"/>
              <a:buChar char="•"/>
              <a:defRPr/>
            </a:pPr>
            <a:r>
              <a:rPr lang="en-US" altLang="en-US" b="1" dirty="0" smtClean="0">
                <a:cs typeface="Consolas" pitchFamily="49" charset="0"/>
              </a:rPr>
              <a:t>Input</a:t>
            </a:r>
            <a:r>
              <a:rPr lang="en-US" altLang="en-US" dirty="0" smtClean="0">
                <a:cs typeface="Consolas" pitchFamily="49" charset="0"/>
              </a:rPr>
              <a:t>: Any of the ‘.txt’ files supplied with this section.</a:t>
            </a:r>
          </a:p>
          <a:p>
            <a:pPr lvl="1">
              <a:buFont typeface="Arial" charset="0"/>
              <a:buChar char="•"/>
              <a:defRPr/>
            </a:pPr>
            <a:r>
              <a:rPr lang="en-US" altLang="en-US" dirty="0" smtClean="0">
                <a:cs typeface="Consolas" pitchFamily="49" charset="0"/>
              </a:rPr>
              <a:t>Learning: reading from a file using a general approach (not specific to Python but can be applied to other languages).</a:t>
            </a:r>
          </a:p>
          <a:p>
            <a:pPr lvl="1">
              <a:buFont typeface="Arial" charset="0"/>
              <a:buChar char="•"/>
              <a:defRPr/>
            </a:pPr>
            <a:endParaRPr lang="en-US" altLang="en-US" dirty="0" smtClean="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EMPTY = </a:t>
            </a:r>
            <a:r>
              <a:rPr lang="en-US" altLang="en-US" sz="1800" dirty="0" smtClean="0">
                <a:latin typeface="Consolas" pitchFamily="49" charset="0"/>
                <a:cs typeface="Consolas" pitchFamily="49" charset="0"/>
              </a:rPr>
              <a:t>"</a:t>
            </a:r>
            <a:r>
              <a:rPr lang="en-US" altLang="en-US" sz="1800" dirty="0">
                <a:latin typeface="Consolas" pitchFamily="49" charset="0"/>
                <a:cs typeface="Consolas" pitchFamily="49" charset="0"/>
              </a:rPr>
              <a:t>"</a:t>
            </a:r>
            <a:endParaRPr lang="en-US" altLang="en-US" sz="1800" dirty="0" smtClean="0">
              <a:latin typeface="Consolas" pitchFamily="49" charset="0"/>
              <a:cs typeface="Consolas" pitchFamily="49" charset="0"/>
            </a:endParaRPr>
          </a:p>
          <a:p>
            <a:pPr marL="342900" lvl="1" indent="0">
              <a:buFont typeface="Arial" charset="0"/>
              <a:buNone/>
              <a:defRPr/>
            </a:pPr>
            <a:r>
              <a:rPr lang="en-US" altLang="en-US" sz="1800" dirty="0" err="1" smtClean="0">
                <a:latin typeface="Consolas" pitchFamily="49" charset="0"/>
                <a:cs typeface="Consolas" pitchFamily="49" charset="0"/>
              </a:rPr>
              <a:t>inputFileName</a:t>
            </a:r>
            <a:r>
              <a:rPr lang="en-US" altLang="en-US" sz="1800" dirty="0" smtClean="0">
                <a:latin typeface="Consolas" pitchFamily="49" charset="0"/>
                <a:cs typeface="Consolas" pitchFamily="49" charset="0"/>
              </a:rPr>
              <a:t> = input("Enter name of input file: ")</a:t>
            </a:r>
          </a:p>
          <a:p>
            <a:pPr marL="342900" lvl="1" indent="0">
              <a:buFont typeface="Arial" charset="0"/>
              <a:buNone/>
              <a:defRPr/>
            </a:pPr>
            <a:r>
              <a:rPr lang="en-US" altLang="en-US" sz="1800" dirty="0" err="1" smtClean="0">
                <a:latin typeface="Consolas" pitchFamily="49" charset="0"/>
                <a:cs typeface="Consolas" pitchFamily="49" charset="0"/>
              </a:rPr>
              <a:t>inputFile</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 open(</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"r")</a:t>
            </a:r>
          </a:p>
          <a:p>
            <a:pPr marL="342900" lvl="1" indent="0">
              <a:buFont typeface="Arial" charset="0"/>
              <a:buNone/>
              <a:defRPr/>
            </a:pPr>
            <a:r>
              <a:rPr lang="en-US" altLang="en-US" sz="1800" dirty="0">
                <a:latin typeface="Consolas" pitchFamily="49" charset="0"/>
                <a:cs typeface="Consolas" pitchFamily="49" charset="0"/>
              </a:rPr>
              <a:t>print("Opening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 for reading</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line </a:t>
            </a:r>
            <a:r>
              <a:rPr lang="en-US" altLang="en-US" sz="1800" dirty="0">
                <a:latin typeface="Consolas" pitchFamily="49" charset="0"/>
                <a:cs typeface="Consolas" pitchFamily="49" charset="0"/>
              </a:rPr>
              <a:t>= </a:t>
            </a:r>
            <a:r>
              <a:rPr lang="en-US" altLang="en-US" sz="1800" dirty="0" err="1">
                <a:latin typeface="Consolas" pitchFamily="49" charset="0"/>
                <a:cs typeface="Consolas" pitchFamily="49" charset="0"/>
              </a:rPr>
              <a:t>inputFile.readline</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while </a:t>
            </a:r>
            <a:r>
              <a:rPr lang="en-US" altLang="en-US" sz="1800" dirty="0">
                <a:latin typeface="Consolas" pitchFamily="49" charset="0"/>
                <a:cs typeface="Consolas" pitchFamily="49" charset="0"/>
              </a:rPr>
              <a:t>(line != EMPTY):</a:t>
            </a:r>
          </a:p>
          <a:p>
            <a:pPr marL="342900" lvl="1" indent="0">
              <a:buFont typeface="Arial" charset="0"/>
              <a:buNone/>
              <a:defRPr/>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print(line, end=</a:t>
            </a:r>
            <a:r>
              <a:rPr lang="en-US" altLang="en-US" sz="1800" dirty="0">
                <a:latin typeface="Consolas" pitchFamily="49" charset="0"/>
                <a:cs typeface="Consolas" pitchFamily="49" charset="0"/>
              </a:rPr>
              <a:t>""</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    line = </a:t>
            </a:r>
            <a:r>
              <a:rPr lang="en-US" altLang="en-US" sz="1800" dirty="0" err="1">
                <a:latin typeface="Consolas" pitchFamily="49" charset="0"/>
                <a:cs typeface="Consolas" pitchFamily="49" charset="0"/>
              </a:rPr>
              <a:t>inputFile.readline</a:t>
            </a:r>
            <a:r>
              <a:rPr lang="en-US" altLang="en-US" sz="1800" dirty="0">
                <a:latin typeface="Consolas" pitchFamily="49" charset="0"/>
                <a:cs typeface="Consolas" pitchFamily="49" charset="0"/>
              </a:rPr>
              <a:t>()</a:t>
            </a:r>
          </a:p>
          <a:p>
            <a:pPr marL="342900" lvl="1" indent="0">
              <a:buFont typeface="Arial" charset="0"/>
              <a:buNone/>
              <a:defRPr/>
            </a:pP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err="1">
                <a:latin typeface="Consolas" pitchFamily="49" charset="0"/>
                <a:cs typeface="Consolas" pitchFamily="49" charset="0"/>
              </a:rPr>
              <a:t>inputFile.close</a:t>
            </a:r>
            <a:r>
              <a:rPr lang="en-US" altLang="en-US" sz="1800" dirty="0">
                <a:latin typeface="Consolas" pitchFamily="49" charset="0"/>
                <a:cs typeface="Consolas" pitchFamily="49" charset="0"/>
              </a:rPr>
              <a:t>()</a:t>
            </a:r>
          </a:p>
          <a:p>
            <a:pPr marL="342900" lvl="1" indent="0">
              <a:buFont typeface="Arial" charset="0"/>
              <a:buNone/>
              <a:defRPr/>
            </a:pPr>
            <a:r>
              <a:rPr lang="en-US" altLang="en-US" sz="1800" dirty="0">
                <a:latin typeface="Consolas" pitchFamily="49" charset="0"/>
                <a:cs typeface="Consolas" pitchFamily="49" charset="0"/>
              </a:rPr>
              <a:t>print("Completed reading of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a:t>
            </a: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dirty="0"/>
          </a:p>
        </p:txBody>
      </p:sp>
    </p:spTree>
    <p:extLst>
      <p:ext uri="{BB962C8B-B14F-4D97-AF65-F5344CB8AC3E}">
        <p14:creationId xmlns:p14="http://schemas.microsoft.com/office/powerpoint/2010/main" val="415306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Data Processing: Files</a:t>
            </a:r>
          </a:p>
        </p:txBody>
      </p:sp>
      <p:sp>
        <p:nvSpPr>
          <p:cNvPr id="3" name="Content Placeholder 2"/>
          <p:cNvSpPr>
            <a:spLocks noGrp="1"/>
          </p:cNvSpPr>
          <p:nvPr>
            <p:ph idx="1"/>
          </p:nvPr>
        </p:nvSpPr>
        <p:spPr/>
        <p:txBody>
          <a:bodyPr/>
          <a:lstStyle/>
          <a:p>
            <a:r>
              <a:rPr lang="en-US" altLang="en-US" dirty="0" smtClean="0"/>
              <a:t>Data </a:t>
            </a:r>
            <a:r>
              <a:rPr lang="en-US" altLang="en-US" dirty="0"/>
              <a:t>processing from (</a:t>
            </a:r>
            <a:r>
              <a:rPr lang="en-US" altLang="en-US" dirty="0">
                <a:hlinkClick r:id="rId2"/>
              </a:rPr>
              <a:t>https://</a:t>
            </a:r>
            <a:r>
              <a:rPr lang="en-US" altLang="en-US" dirty="0" smtClean="0">
                <a:hlinkClick r:id="rId2"/>
              </a:rPr>
              <a:t>www.britannica.com</a:t>
            </a:r>
            <a:r>
              <a:rPr lang="en-US" altLang="en-US" dirty="0" smtClean="0"/>
              <a:t>)</a:t>
            </a:r>
          </a:p>
          <a:p>
            <a:pPr lvl="1"/>
            <a:r>
              <a:rPr lang="en-US" altLang="en-US" dirty="0" smtClean="0"/>
              <a:t>“</a:t>
            </a:r>
            <a:r>
              <a:rPr lang="en-CA" dirty="0"/>
              <a:t>Manipulation of data by a </a:t>
            </a:r>
            <a:r>
              <a:rPr lang="en-CA" u="sng" dirty="0">
                <a:hlinkClick r:id="rId3"/>
              </a:rPr>
              <a:t>computer</a:t>
            </a:r>
            <a:r>
              <a:rPr lang="en-CA" dirty="0" smtClean="0"/>
              <a:t>.” </a:t>
            </a:r>
          </a:p>
          <a:p>
            <a:pPr lvl="1"/>
            <a:r>
              <a:rPr lang="en-CA" altLang="en-US" dirty="0" smtClean="0"/>
              <a:t>(Paraphrasing the rest of the definition: converting or processing data from a machine-stored form to a form that is usable).</a:t>
            </a:r>
            <a:endParaRPr lang="en-US" altLang="en-US" dirty="0"/>
          </a:p>
          <a:p>
            <a:r>
              <a:rPr lang="en-US" altLang="en-US" dirty="0" smtClean="0"/>
              <a:t>Files can be used to store complex data given there exists a predefined format.</a:t>
            </a:r>
          </a:p>
          <a:p>
            <a:r>
              <a:rPr lang="en-US" altLang="en-US" dirty="0" smtClean="0"/>
              <a:t>Format of the example input file: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employees.txt</a:t>
            </a:r>
            <a:r>
              <a:rPr lang="en-US" altLang="en-US" dirty="0" smtClean="0"/>
              <a:t>’</a:t>
            </a:r>
          </a:p>
          <a:p>
            <a:pPr marL="342900" lvl="1" indent="0">
              <a:buFont typeface="Arial" panose="020B0604020202020204" pitchFamily="34" charset="0"/>
              <a:buNone/>
            </a:pPr>
            <a:r>
              <a:rPr lang="en-US" altLang="en-US" dirty="0" smtClean="0"/>
              <a: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Last name</a:t>
            </a:r>
            <a:r>
              <a:rPr lang="en-US" altLang="en-US" dirty="0" smtClean="0"/>
              <a:t>&gt;&lt;</a:t>
            </a:r>
            <a:r>
              <a:rPr lang="en-US" altLang="en-US" dirty="0" smtClean="0">
                <a:latin typeface="Consolas" panose="020B0609020204030204" pitchFamily="49" charset="0"/>
                <a:ea typeface="Consolas" panose="020B0609020204030204" pitchFamily="49" charset="0"/>
                <a:cs typeface="Consolas" panose="020B0609020204030204" pitchFamily="49" charset="0"/>
              </a:rPr>
              <a:t>SP</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First Name</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Occupation</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Income</a:t>
            </a:r>
            <a:r>
              <a:rPr lang="en-US" altLang="en-US" dirty="0" smtClean="0"/>
              <a:t>&gt;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b="1" dirty="0" smtClean="0"/>
              <a:t>Name Of Example Program</a:t>
            </a:r>
            <a:r>
              <a:rPr lang="en-US" altLang="en-US" dirty="0" smtClean="0"/>
              <a:t>: </a:t>
            </a:r>
            <a:r>
              <a:rPr lang="en-US" altLang="en-US" sz="3100" dirty="0" smtClean="0">
                <a:latin typeface="Consolas" panose="020B0609020204030204" pitchFamily="49" charset="0"/>
                <a:ea typeface="Consolas" panose="020B0609020204030204" pitchFamily="49" charset="0"/>
                <a:cs typeface="Consolas" panose="020B0609020204030204" pitchFamily="49" charset="0"/>
              </a:rPr>
              <a:t>4data_processing.py</a:t>
            </a:r>
            <a:endParaRPr lang="en-US" altLang="en-US" sz="3100" dirty="0" smtClean="0"/>
          </a:p>
        </p:txBody>
      </p:sp>
      <p:sp>
        <p:nvSpPr>
          <p:cNvPr id="29699" name="Content Placeholder 2"/>
          <p:cNvSpPr>
            <a:spLocks noGrp="1"/>
          </p:cNvSpPr>
          <p:nvPr>
            <p:ph idx="1"/>
          </p:nvPr>
        </p:nvSpPr>
        <p:spPr/>
        <p:txBody>
          <a:bodyPr/>
          <a:lstStyle/>
          <a:p>
            <a:pPr marL="0" indent="0">
              <a:buNone/>
            </a:pPr>
            <a:r>
              <a:rPr lang="en-US" sz="2000" b="1" dirty="0" smtClean="0"/>
              <a:t>Input file</a:t>
            </a:r>
            <a:r>
              <a:rPr lang="en-US" sz="2000" dirty="0" smtClean="0"/>
              <a:t>: </a:t>
            </a:r>
            <a:r>
              <a:rPr lang="en-US" sz="2000" dirty="0" smtClean="0">
                <a:latin typeface="Consolas" panose="020B0609020204030204" pitchFamily="49" charset="0"/>
              </a:rPr>
              <a:t>Employees.txt</a:t>
            </a:r>
          </a:p>
          <a:p>
            <a:pPr marL="0" indent="0">
              <a:buNone/>
            </a:pPr>
            <a:r>
              <a:rPr lang="en-US" sz="2000" dirty="0" smtClean="0"/>
              <a:t>Learning: After reading information from a file applying text processing in order make sense or make use of the information.</a:t>
            </a:r>
            <a:endParaRPr lang="en-US" sz="1800" dirty="0">
              <a:latin typeface="Consolas" panose="020B0609020204030204" pitchFamily="49" charset="0"/>
            </a:endParaRPr>
          </a:p>
          <a:p>
            <a:pPr marL="0" indent="0">
              <a:buNone/>
            </a:pPr>
            <a:endParaRPr lang="en-US" sz="1800" dirty="0" smtClean="0">
              <a:latin typeface="Consolas" panose="020B0609020204030204" pitchFamily="49" charset="0"/>
            </a:endParaRPr>
          </a:p>
          <a:p>
            <a:pPr marL="0" indent="0">
              <a:buNone/>
            </a:pPr>
            <a:r>
              <a:rPr lang="en-US" sz="1800" dirty="0" smtClean="0">
                <a:latin typeface="Consolas" panose="020B0609020204030204" pitchFamily="49" charset="0"/>
              </a:rPr>
              <a:t>BONUS </a:t>
            </a:r>
            <a:r>
              <a:rPr lang="en-US" sz="1800" dirty="0">
                <a:latin typeface="Consolas" panose="020B0609020204030204" pitchFamily="49" charset="0"/>
              </a:rPr>
              <a:t>= </a:t>
            </a:r>
            <a:r>
              <a:rPr lang="en-US" sz="1800" dirty="0" smtClean="0">
                <a:latin typeface="Consolas" panose="020B0609020204030204" pitchFamily="49" charset="0"/>
              </a:rPr>
              <a:t>0.15</a:t>
            </a:r>
          </a:p>
          <a:p>
            <a:pPr marL="0" inden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a:latin typeface="Consolas" panose="020B0609020204030204" pitchFamily="49" charset="0"/>
                <a:ea typeface="Consolas" panose="020B0609020204030204" pitchFamily="49" charset="0"/>
                <a:cs typeface="Consolas" panose="020B0609020204030204" pitchFamily="49" charset="0"/>
              </a:rPr>
              <a:t>open("employees.txt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print("Reading from file input.txt")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line.split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#Fields divided by a comma</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last,first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(income)</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income + (income * BONUS)</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print("Name: %s, %s\</a:t>
            </a:r>
            <a:r>
              <a:rPr lang="en-US" altLang="en-US" sz="1800" dirty="0">
                <a:latin typeface="Consolas" panose="020B0609020204030204" pitchFamily="49" charset="0"/>
                <a:ea typeface="Consolas" panose="020B0609020204030204" pitchFamily="49" charset="0"/>
                <a:cs typeface="Consolas" panose="020B0609020204030204" pitchFamily="49" charset="0"/>
              </a:rPr>
              <a:t>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tJob</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%s\t\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$%.2f" </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first,last,job,income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input.txt")</a:t>
            </a:r>
          </a:p>
          <a:p>
            <a:pPr marL="0" indent="0">
              <a:buFont typeface="Arial" panose="020B0604020202020204" pitchFamily="34" charse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
        <p:nvSpPr>
          <p:cNvPr id="4" name="Rectangle 3"/>
          <p:cNvSpPr/>
          <p:nvPr/>
        </p:nvSpPr>
        <p:spPr>
          <a:xfrm>
            <a:off x="6324600" y="1905000"/>
            <a:ext cx="2819400" cy="1371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400" b="1" dirty="0">
                <a:solidFill>
                  <a:schemeClr val="bg1"/>
                </a:solidFill>
                <a:latin typeface="Consolas" panose="020B0609020204030204" pitchFamily="49" charset="0"/>
              </a:rPr>
              <a:t># EMPLOYEES.TXT</a:t>
            </a:r>
          </a:p>
          <a:p>
            <a:pPr>
              <a:defRPr/>
            </a:pPr>
            <a:r>
              <a:rPr lang="en-US" sz="1400" dirty="0">
                <a:solidFill>
                  <a:schemeClr val="bg1"/>
                </a:solidFill>
                <a:latin typeface="Consolas" panose="020B0609020204030204" pitchFamily="49" charset="0"/>
              </a:rPr>
              <a:t>Adama Lee,CAG,30000</a:t>
            </a:r>
          </a:p>
          <a:p>
            <a:pPr>
              <a:defRPr/>
            </a:pPr>
            <a:r>
              <a:rPr lang="en-US" sz="1400" dirty="0">
                <a:solidFill>
                  <a:schemeClr val="bg1"/>
                </a:solidFill>
                <a:latin typeface="Consolas" panose="020B0609020204030204" pitchFamily="49" charset="0"/>
              </a:rPr>
              <a:t>Morris Heather,Heroine,0</a:t>
            </a:r>
          </a:p>
          <a:p>
            <a:pPr>
              <a:defRPr/>
            </a:pPr>
            <a:r>
              <a:rPr lang="en-US" sz="1400" dirty="0">
                <a:solidFill>
                  <a:schemeClr val="bg1"/>
                </a:solidFill>
                <a:latin typeface="Consolas" panose="020B0609020204030204" pitchFamily="49" charset="0"/>
              </a:rPr>
              <a:t>Lee Bruce,JKD master,100000</a:t>
            </a:r>
          </a:p>
          <a:p>
            <a:pPr>
              <a:defRPr/>
            </a:pPr>
            <a:endParaRPr lang="en-US" sz="1600" dirty="0">
              <a:solidFill>
                <a:schemeClr val="bg1"/>
              </a:solidFill>
            </a:endParaRPr>
          </a:p>
        </p:txBody>
      </p:sp>
      <p:sp>
        <p:nvSpPr>
          <p:cNvPr id="2" name="Rectangle 1"/>
          <p:cNvSpPr/>
          <p:nvPr/>
        </p:nvSpPr>
        <p:spPr>
          <a:xfrm>
            <a:off x="3200400" y="3352800"/>
            <a:ext cx="2353914" cy="369332"/>
          </a:xfrm>
          <a:prstGeom prst="rect">
            <a:avLst/>
          </a:prstGeom>
        </p:spPr>
        <p:txBody>
          <a:bodyPr wrap="none">
            <a:spAutoFit/>
          </a:bodyPr>
          <a:lstStyle/>
          <a:p>
            <a:r>
              <a:rPr lang="en-CA" b="1" dirty="0" err="1">
                <a:solidFill>
                  <a:srgbClr val="FF0000"/>
                </a:solidFill>
              </a:rPr>
              <a:t>Adama</a:t>
            </a:r>
            <a:r>
              <a:rPr lang="en-CA" b="1" dirty="0">
                <a:solidFill>
                  <a:srgbClr val="FF0000"/>
                </a:solidFill>
              </a:rPr>
              <a:t> Lee,CAG,30000</a:t>
            </a:r>
          </a:p>
        </p:txBody>
      </p:sp>
    </p:spTree>
    <p:extLst>
      <p:ext uri="{BB962C8B-B14F-4D97-AF65-F5344CB8AC3E}">
        <p14:creationId xmlns:p14="http://schemas.microsoft.com/office/powerpoint/2010/main" val="834883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r>
              <a:rPr lang="en-US" altLang="en-US" smtClean="0"/>
              <a:t>Error Handling With Exceptions</a:t>
            </a:r>
          </a:p>
        </p:txBody>
      </p:sp>
      <p:sp>
        <p:nvSpPr>
          <p:cNvPr id="797699" name="Rectangle 3"/>
          <p:cNvSpPr>
            <a:spLocks noGrp="1" noChangeArrowheads="1"/>
          </p:cNvSpPr>
          <p:nvPr>
            <p:ph type="body" idx="4294967295"/>
          </p:nvPr>
        </p:nvSpPr>
        <p:spPr>
          <a:xfrm>
            <a:off x="457200" y="1600200"/>
            <a:ext cx="8229600" cy="4800600"/>
          </a:xfrm>
        </p:spPr>
        <p:txBody>
          <a:bodyPr/>
          <a:lstStyle/>
          <a:p>
            <a:r>
              <a:rPr lang="en-US" altLang="en-US" dirty="0" smtClean="0"/>
              <a:t>Exceptions are used to deal with extraordinary errors (‘exceptional ones’).</a:t>
            </a:r>
          </a:p>
          <a:p>
            <a:r>
              <a:rPr lang="en-US" altLang="en-US" dirty="0" smtClean="0"/>
              <a:t>Typically these are fatal runtime errors (“crashes” program)</a:t>
            </a:r>
          </a:p>
          <a:p>
            <a:r>
              <a:rPr lang="en-US" altLang="en-US" dirty="0" smtClean="0"/>
              <a:t>Example: trying to open a non-existent file</a:t>
            </a:r>
          </a:p>
          <a:p>
            <a:r>
              <a:rPr lang="en-US" altLang="en-US" dirty="0" smtClean="0"/>
              <a:t>Basic structure of handling exceptions</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Try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Attempt something where exception error may happen</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Except</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React to the error</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Else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What to do if no error is encountered</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Finally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Actions that must always be performed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7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7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7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769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769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76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976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769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9769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7699">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97699">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976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76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Exceptions: File Example</a:t>
            </a:r>
            <a:endParaRPr lang="en-CA" dirty="0"/>
          </a:p>
        </p:txBody>
      </p:sp>
      <p:sp>
        <p:nvSpPr>
          <p:cNvPr id="3" name="Content Placeholder 2"/>
          <p:cNvSpPr>
            <a:spLocks noGrp="1"/>
          </p:cNvSpPr>
          <p:nvPr>
            <p:ph idx="1"/>
          </p:nvPr>
        </p:nvSpPr>
        <p:spPr/>
        <p:txBody>
          <a:bodyPr/>
          <a:lstStyle/>
          <a:p>
            <a:r>
              <a:rPr lang="en-US" altLang="en-US" b="1" dirty="0"/>
              <a:t>Name of the example program</a:t>
            </a:r>
            <a:r>
              <a:rPr lang="en-US" altLang="en-US" dirty="0"/>
              <a:t>: </a:t>
            </a:r>
            <a:r>
              <a:rPr lang="en-US" altLang="en-US" dirty="0">
                <a:latin typeface="Consolas" panose="020B0609020204030204" pitchFamily="49" charset="0"/>
                <a:ea typeface="Consolas" panose="020B0609020204030204" pitchFamily="49" charset="0"/>
                <a:cs typeface="Consolas" panose="020B0609020204030204" pitchFamily="49" charset="0"/>
              </a:rPr>
              <a:t>5file_exception.py</a:t>
            </a:r>
          </a:p>
          <a:p>
            <a:r>
              <a:rPr lang="en-US" dirty="0" smtClean="0"/>
              <a:t>Input </a:t>
            </a:r>
            <a:r>
              <a:rPr lang="en-US" dirty="0"/>
              <a:t>file: Most of the previous input files can be used e.g. “input1.txt</a:t>
            </a:r>
            <a:r>
              <a:rPr lang="en-US" dirty="0" smtClean="0"/>
              <a:t>”</a:t>
            </a:r>
          </a:p>
          <a:p>
            <a:pPr lvl="1"/>
            <a:r>
              <a:rPr lang="en-US" dirty="0"/>
              <a:t>Defining a program to allow it to recover and continue execution if file input/output problems occur.</a:t>
            </a:r>
          </a:p>
          <a:p>
            <a:pPr lvl="1"/>
            <a:endParaRPr lang="en-US" dirty="0"/>
          </a:p>
          <a:p>
            <a:pPr marL="342900" lvl="1" indent="0">
              <a:buNone/>
            </a:pP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while (</a:t>
            </a: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b="1" dirty="0">
                <a:latin typeface="Consolas" panose="020B0609020204030204" pitchFamily="49" charset="0"/>
              </a:rPr>
              <a:t>     try:</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inputFileName</a:t>
            </a:r>
            <a:r>
              <a:rPr lang="en-CA" sz="1800" dirty="0">
                <a:latin typeface="Consolas" panose="020B0609020204030204" pitchFamily="49" charset="0"/>
              </a:rPr>
              <a:t> = input("Enter name of input file: ")</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a:t>
            </a:r>
            <a:r>
              <a:rPr lang="en-CA" sz="1800" dirty="0">
                <a:latin typeface="Consolas" panose="020B0609020204030204" pitchFamily="49" charset="0"/>
              </a:rPr>
              <a:t> = open(</a:t>
            </a:r>
            <a:r>
              <a:rPr lang="en-CA" sz="1800" dirty="0" err="1">
                <a:latin typeface="Consolas" panose="020B0609020204030204" pitchFamily="49" charset="0"/>
              </a:rPr>
              <a:t>inputFileName</a:t>
            </a:r>
            <a:r>
              <a:rPr lang="en-CA" sz="1800" dirty="0">
                <a:latin typeface="Consolas" panose="020B0609020204030204" pitchFamily="49" charset="0"/>
              </a:rPr>
              <a:t>, "r")</a:t>
            </a:r>
          </a:p>
          <a:p>
            <a:pPr marL="342900" lvl="1" indent="0">
              <a:buNone/>
            </a:pPr>
            <a:r>
              <a:rPr lang="en-CA" sz="1800" dirty="0">
                <a:latin typeface="Consolas" panose="020B0609020204030204" pitchFamily="49" charset="0"/>
              </a:rPr>
              <a:t>         print("Opening file" + </a:t>
            </a:r>
            <a:r>
              <a:rPr lang="en-CA" sz="1800" dirty="0" err="1">
                <a:latin typeface="Consolas" panose="020B0609020204030204" pitchFamily="49" charset="0"/>
              </a:rPr>
              <a:t>inputFileName</a:t>
            </a:r>
            <a:r>
              <a:rPr lang="en-CA" sz="1800" dirty="0">
                <a:latin typeface="Consolas" panose="020B0609020204030204" pitchFamily="49" charset="0"/>
              </a:rPr>
              <a:t>, “)</a:t>
            </a:r>
          </a:p>
          <a:p>
            <a:pPr marL="342900" lvl="1" indent="0">
              <a:buNone/>
            </a:pPr>
            <a:r>
              <a:rPr lang="en-CA" sz="1800" dirty="0">
                <a:latin typeface="Consolas" panose="020B0609020204030204" pitchFamily="49" charset="0"/>
              </a:rPr>
              <a:t>         for line in </a:t>
            </a:r>
            <a:r>
              <a:rPr lang="en-CA" sz="1800" dirty="0" err="1">
                <a:latin typeface="Consolas" panose="020B0609020204030204" pitchFamily="49" charset="0"/>
              </a:rPr>
              <a:t>inputFile</a:t>
            </a:r>
            <a:r>
              <a:rPr lang="en-CA" sz="1800" dirty="0">
                <a:latin typeface="Consolas" panose="020B0609020204030204" pitchFamily="49" charset="0"/>
              </a:rPr>
              <a:t>:</a:t>
            </a:r>
          </a:p>
          <a:p>
            <a:pPr marL="342900" lvl="1" indent="0">
              <a:buNone/>
            </a:pPr>
            <a:r>
              <a:rPr lang="en-US" sz="1800" dirty="0">
                <a:latin typeface="Consolas" panose="020B0609020204030204" pitchFamily="49" charset="0"/>
              </a:rPr>
              <a:t>             print(line, end="")</a:t>
            </a:r>
          </a:p>
          <a:p>
            <a:pPr marL="342900" lvl="1" indent="0">
              <a:buNone/>
            </a:pPr>
            <a:r>
              <a:rPr lang="en-CA" sz="1800" dirty="0">
                <a:latin typeface="Consolas" panose="020B0609020204030204" pitchFamily="49" charset="0"/>
              </a:rPr>
              <a:t>         print("Completed reading of file", </a:t>
            </a:r>
            <a:r>
              <a:rPr lang="en-CA" sz="1800" dirty="0" err="1">
                <a:latin typeface="Consolas" panose="020B0609020204030204" pitchFamily="49" charset="0"/>
              </a:rPr>
              <a:t>inputFileName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inputFileOK</a:t>
            </a:r>
            <a:r>
              <a:rPr lang="en-CA" sz="1800" dirty="0">
                <a:latin typeface="Consolas" panose="020B0609020204030204" pitchFamily="49" charset="0"/>
              </a:rPr>
              <a:t> = True</a:t>
            </a:r>
            <a:endParaRPr lang="en-US" altLang="en-US" sz="1800" dirty="0">
              <a:latin typeface="Consolas" panose="020B0609020204030204" pitchFamily="49" charset="0"/>
              <a:ea typeface="Consolas" panose="020B0609020204030204" pitchFamily="49" charset="0"/>
              <a:cs typeface="Consolas" panose="020B0609020204030204" pitchFamily="49" charset="0"/>
            </a:endParaRPr>
          </a:p>
          <a:p>
            <a:endParaRPr lang="en-US" dirty="0"/>
          </a:p>
          <a:p>
            <a:endParaRPr lang="en-CA" dirty="0"/>
          </a:p>
        </p:txBody>
      </p:sp>
    </p:spTree>
    <p:extLst>
      <p:ext uri="{BB962C8B-B14F-4D97-AF65-F5344CB8AC3E}">
        <p14:creationId xmlns:p14="http://schemas.microsoft.com/office/powerpoint/2010/main" val="1483680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altLang="en-US" dirty="0" smtClean="0"/>
              <a:t>What You Need In Order To Read </a:t>
            </a:r>
            <a:br>
              <a:rPr lang="en-US" altLang="en-US" dirty="0" smtClean="0"/>
            </a:br>
            <a:r>
              <a:rPr lang="en-US" altLang="en-US" dirty="0" smtClean="0"/>
              <a:t>Information From A File</a:t>
            </a:r>
          </a:p>
        </p:txBody>
      </p:sp>
      <p:sp>
        <p:nvSpPr>
          <p:cNvPr id="14339"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(the latter positions the “file pointer”.</a:t>
            </a:r>
          </a:p>
          <a:p>
            <a:pPr marL="457200" indent="-457200" eaLnBrk="1" hangingPunct="1">
              <a:buFontTx/>
              <a:buAutoNum type="arabicPeriod"/>
            </a:pPr>
            <a:r>
              <a:rPr lang="en-US" altLang="en-US" dirty="0" smtClean="0"/>
              <a:t>A command to read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altLang="en-US" smtClean="0"/>
              <a:t>Exceptions: File Example (2)</a:t>
            </a:r>
          </a:p>
        </p:txBody>
      </p:sp>
      <p:sp>
        <p:nvSpPr>
          <p:cNvPr id="32771" name="Rectangle 3"/>
          <p:cNvSpPr>
            <a:spLocks noGrp="1" noChangeArrowheads="1"/>
          </p:cNvSpPr>
          <p:nvPr>
            <p:ph type="body" idx="4294967295"/>
          </p:nvPr>
        </p:nvSpPr>
        <p:spPr/>
        <p:txBody>
          <a:bodyPr/>
          <a:lstStyle/>
          <a:p>
            <a:pPr>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All this is inside the body of the while loop (continued)</a:t>
            </a:r>
          </a:p>
          <a:p>
            <a:pPr marL="342900" lvl="1" indent="0">
              <a:buNone/>
            </a:pPr>
            <a:r>
              <a:rPr lang="en-CA" sz="1800" dirty="0" smtClean="0">
                <a:latin typeface="Consolas" panose="020B0609020204030204" pitchFamily="49" charset="0"/>
              </a:rPr>
              <a:t>       </a:t>
            </a:r>
            <a:r>
              <a:rPr lang="en-CA" sz="1800" dirty="0" err="1" smtClean="0">
                <a:latin typeface="Consolas" panose="020B0609020204030204" pitchFamily="49" charset="0"/>
              </a:rPr>
              <a:t>inputFile.close</a:t>
            </a:r>
            <a:r>
              <a:rPr lang="en-CA" sz="1800" dirty="0" smtClean="0">
                <a:latin typeface="Consolas" panose="020B0609020204030204" pitchFamily="49" charset="0"/>
              </a:rPr>
              <a:t>()</a:t>
            </a:r>
          </a:p>
          <a:p>
            <a:pPr marL="342900" lvl="1" indent="0">
              <a:buNone/>
            </a:pPr>
            <a:r>
              <a:rPr lang="en-CA" sz="1800" dirty="0" smtClean="0">
                <a:latin typeface="Consolas" panose="020B0609020204030204" pitchFamily="49" charset="0"/>
              </a:rPr>
              <a:t>       print("Closed file", </a:t>
            </a:r>
            <a:r>
              <a:rPr lang="en-CA" sz="1800" dirty="0" err="1" smtClean="0">
                <a:latin typeface="Consolas" panose="020B0609020204030204" pitchFamily="49" charset="0"/>
              </a:rPr>
              <a:t>inputFileName</a:t>
            </a:r>
            <a:r>
              <a:rPr lang="en-CA" sz="1800" dirty="0" smtClean="0">
                <a:latin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End of try-body</a:t>
            </a:r>
            <a:endParaRPr lang="en-CA" sz="1800" dirty="0" smtClean="0">
              <a:solidFill>
                <a:srgbClr val="0000FF"/>
              </a:solidFill>
              <a:latin typeface="Consolas" panose="020B0609020204030204" pitchFamily="49" charset="0"/>
            </a:endParaRPr>
          </a:p>
          <a:p>
            <a:pPr marL="342900" lvl="1" indent="0">
              <a:buNone/>
            </a:pPr>
            <a:r>
              <a:rPr lang="en-CA" sz="1800" b="1" dirty="0" smtClean="0">
                <a:latin typeface="Consolas" panose="020B0609020204030204" pitchFamily="49" charset="0"/>
              </a:rPr>
              <a:t>   except </a:t>
            </a:r>
            <a:r>
              <a:rPr lang="en-CA" sz="1800" b="1" dirty="0" err="1" smtClean="0">
                <a:latin typeface="Consolas" panose="020B0609020204030204" pitchFamily="49" charset="0"/>
              </a:rPr>
              <a:t>IOError</a:t>
            </a:r>
            <a:r>
              <a:rPr lang="en-CA" sz="1800" b="1" dirty="0" smtClean="0">
                <a:latin typeface="Consolas" panose="020B0609020204030204" pitchFamily="49" charset="0"/>
              </a:rPr>
              <a:t>:</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print("Error: File", </a:t>
            </a:r>
            <a:r>
              <a:rPr lang="en-US" sz="1800" dirty="0" err="1">
                <a:latin typeface="Consolas" panose="020B0609020204030204" pitchFamily="49" charset="0"/>
              </a:rPr>
              <a:t>inputFileName</a:t>
            </a:r>
            <a:r>
              <a:rPr lang="en-US" sz="1800" dirty="0">
                <a:latin typeface="Consolas" panose="020B0609020204030204" pitchFamily="49" charset="0"/>
              </a:rPr>
              <a:t>, "could not be </a:t>
            </a:r>
            <a:r>
              <a:rPr lang="en-US" sz="1800" dirty="0" smtClean="0">
                <a:latin typeface="Consolas" panose="020B0609020204030204" pitchFamily="49" charset="0"/>
              </a:rPr>
              <a:t>"+ </a:t>
            </a:r>
            <a:r>
              <a:rPr lang="en-US" sz="1800" dirty="0">
                <a:latin typeface="Consolas" panose="020B0609020204030204" pitchFamily="49" charset="0"/>
              </a:rPr>
              <a:t>\</a:t>
            </a:r>
          </a:p>
          <a:p>
            <a:pPr marL="342900" lvl="1" indent="0">
              <a:buNone/>
            </a:pPr>
            <a:r>
              <a:rPr lang="en-US" sz="1800" dirty="0">
                <a:latin typeface="Consolas" panose="020B0609020204030204" pitchFamily="49" charset="0"/>
              </a:rPr>
              <a:t>            "opened</a:t>
            </a:r>
            <a:r>
              <a:rPr lang="en-US" sz="1800" dirty="0" smtClean="0">
                <a:latin typeface="Consolas" panose="020B0609020204030204" pitchFamily="49" charset="0"/>
              </a:rPr>
              <a:t>")</a:t>
            </a:r>
          </a:p>
          <a:p>
            <a:pPr marL="342900" lvl="1" indent="0">
              <a:buNone/>
            </a:pPr>
            <a:r>
              <a:rPr lang="en-CA" sz="1800" b="1" dirty="0" smtClean="0">
                <a:latin typeface="Consolas" panose="020B0609020204030204" pitchFamily="49" charset="0"/>
              </a:rPr>
              <a:t>   else:</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print("Successfully read information from file", \</a:t>
            </a:r>
          </a:p>
          <a:p>
            <a:pPr marL="342900" lvl="1" indent="0">
              <a:buNone/>
            </a:pPr>
            <a:r>
              <a:rPr lang="en-US" sz="1800" dirty="0">
                <a:latin typeface="Consolas" panose="020B0609020204030204" pitchFamily="49" charset="0"/>
              </a:rPr>
              <a:t>             </a:t>
            </a:r>
            <a:r>
              <a:rPr lang="en-US" sz="1800" dirty="0" err="1">
                <a:latin typeface="Consolas" panose="020B0609020204030204" pitchFamily="49" charset="0"/>
              </a:rPr>
              <a:t>inputFileName</a:t>
            </a:r>
            <a:r>
              <a:rPr lang="en-US" sz="1800" dirty="0">
                <a:latin typeface="Consolas" panose="020B0609020204030204" pitchFamily="49" charset="0"/>
              </a:rPr>
              <a:t>)</a:t>
            </a:r>
            <a:r>
              <a:rPr lang="en-CA" sz="1800" dirty="0" smtClean="0">
                <a:latin typeface="Consolas" panose="020B0609020204030204" pitchFamily="49" charset="0"/>
              </a:rPr>
              <a:t>   </a:t>
            </a:r>
          </a:p>
          <a:p>
            <a:pPr marL="342900" lvl="1" indent="0">
              <a:buNone/>
            </a:pPr>
            <a:r>
              <a:rPr lang="en-CA" sz="1800" b="1" dirty="0">
                <a:latin typeface="Consolas" panose="020B0609020204030204" pitchFamily="49" charset="0"/>
              </a:rPr>
              <a:t> </a:t>
            </a:r>
            <a:r>
              <a:rPr lang="en-CA" sz="1800" b="1" dirty="0" smtClean="0">
                <a:latin typeface="Consolas" panose="020B0609020204030204" pitchFamily="49" charset="0"/>
              </a:rPr>
              <a:t>  finally:</a:t>
            </a:r>
          </a:p>
          <a:p>
            <a:pPr marL="342900" lvl="1" indent="0">
              <a:buNone/>
            </a:pPr>
            <a:r>
              <a:rPr lang="en-CA" sz="1800" dirty="0" smtClean="0">
                <a:latin typeface="Consolas" panose="020B0609020204030204" pitchFamily="49" charset="0"/>
              </a:rPr>
              <a:t>       print("Finished file input and output")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en-US" altLang="en-US" smtClean="0"/>
              <a:t>Exception Handling: Keyboard Input</a:t>
            </a:r>
          </a:p>
        </p:txBody>
      </p:sp>
      <p:sp>
        <p:nvSpPr>
          <p:cNvPr id="33795" name="Rectangle 3"/>
          <p:cNvSpPr>
            <a:spLocks noGrp="1" noChangeArrowheads="1"/>
          </p:cNvSpPr>
          <p:nvPr>
            <p:ph type="body" idx="4294967295"/>
          </p:nvPr>
        </p:nvSpPr>
        <p:spPr/>
        <p:txBody>
          <a:bodyPr/>
          <a:lstStyle/>
          <a:p>
            <a:r>
              <a:rPr lang="en-US" altLang="en-US" sz="2000" b="1" dirty="0" smtClean="0"/>
              <a:t>Name of the example program</a:t>
            </a:r>
            <a:r>
              <a:rPr lang="en-US" altLang="en-US" sz="2000"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6exception_validation.py</a:t>
            </a:r>
          </a:p>
          <a:p>
            <a:pPr lvl="1"/>
            <a:r>
              <a:rPr lang="en-US" altLang="en-US" sz="1800" dirty="0" smtClean="0">
                <a:ea typeface="Consolas" panose="020B0609020204030204" pitchFamily="49" charset="0"/>
                <a:cs typeface="Consolas" panose="020B0609020204030204" pitchFamily="49" charset="0"/>
              </a:rPr>
              <a:t>Learning: writing a program that can check for and recover when an invalid type of information has been entered.</a:t>
            </a:r>
            <a:endParaRPr lang="en-US" altLang="en-US" sz="1800" dirty="0" smtClean="0"/>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while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try:</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a number: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float(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except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ValueError</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Can’t convert to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print("Non-numeric type entered '%s'"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else: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All characters are part of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True</a:t>
            </a:r>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7390" y="3092347"/>
            <a:ext cx="2378075" cy="44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390" y="3704565"/>
            <a:ext cx="2574925" cy="442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434281"/>
            <a:ext cx="5237163"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randombar(horizontal)">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randombar(horizontal)">
                                      <p:cBhvr>
                                        <p:cTn id="12" dur="500"/>
                                        <p:tgtEl>
                                          <p:spTgt spid="317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1750"/>
                                        </p:tgtEl>
                                        <p:attrNameLst>
                                          <p:attrName>style.visibility</p:attrName>
                                        </p:attrNameLst>
                                      </p:cBhvr>
                                      <p:to>
                                        <p:strVal val="visible"/>
                                      </p:to>
                                    </p:set>
                                    <p:animEffect transition="in" filter="randombar(horizontal)">
                                      <p:cBhvr>
                                        <p:cTn id="17" dur="5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File Information Into A List</a:t>
            </a:r>
            <a:endParaRPr lang="en-CA" dirty="0"/>
          </a:p>
        </p:txBody>
      </p:sp>
      <p:sp>
        <p:nvSpPr>
          <p:cNvPr id="3" name="Content Placeholder 2"/>
          <p:cNvSpPr>
            <a:spLocks noGrp="1"/>
          </p:cNvSpPr>
          <p:nvPr>
            <p:ph idx="1"/>
          </p:nvPr>
        </p:nvSpPr>
        <p:spPr/>
        <p:txBody>
          <a:bodyPr/>
          <a:lstStyle/>
          <a:p>
            <a:r>
              <a:rPr lang="en-US" dirty="0" smtClean="0"/>
              <a:t>If the amount of information stored in the file can vary then a the list must be dynamically created (using the </a:t>
            </a:r>
            <a:r>
              <a:rPr lang="en-US" dirty="0" smtClean="0">
                <a:latin typeface="Consolas" panose="020B0609020204030204" pitchFamily="49" charset="0"/>
              </a:rPr>
              <a:t>append() </a:t>
            </a:r>
            <a:r>
              <a:rPr lang="en-US" dirty="0" smtClean="0"/>
              <a:t>function to add new rows and elements onto the row).</a:t>
            </a:r>
          </a:p>
          <a:p>
            <a:r>
              <a:rPr lang="en-US" dirty="0" smtClean="0"/>
              <a:t>Input file: chess.txt</a:t>
            </a:r>
          </a:p>
          <a:p>
            <a:pPr lvl="1"/>
            <a:r>
              <a:rPr lang="en-US" dirty="0" smtClean="0"/>
              <a:t>The starting positions for the program will reside in this file in the form of a simple (unformatted) text file.</a:t>
            </a:r>
          </a:p>
          <a:p>
            <a:pPr lvl="1"/>
            <a:r>
              <a:rPr lang="en-US" dirty="0" smtClean="0"/>
              <a:t>Each line in the file will represent a row in the chess board.</a:t>
            </a:r>
          </a:p>
          <a:p>
            <a:pPr lvl="1"/>
            <a:r>
              <a:rPr lang="en-US" dirty="0" smtClean="0"/>
              <a:t>Chess pieces are represented by </a:t>
            </a:r>
            <a:r>
              <a:rPr lang="en-US" dirty="0"/>
              <a:t>various characters: </a:t>
            </a:r>
            <a:r>
              <a:rPr lang="en-US" dirty="0" smtClean="0">
                <a:latin typeface="Consolas" panose="020B0609020204030204" pitchFamily="49" charset="0"/>
              </a:rPr>
              <a:t>PRKBQK</a:t>
            </a:r>
          </a:p>
          <a:p>
            <a:pPr lvl="1"/>
            <a:r>
              <a:rPr lang="en-US" dirty="0" smtClean="0"/>
              <a:t>Empty locations are represented by a space. </a:t>
            </a:r>
            <a:endParaRPr lang="en-CA" dirty="0"/>
          </a:p>
        </p:txBody>
      </p:sp>
    </p:spTree>
    <p:extLst>
      <p:ext uri="{BB962C8B-B14F-4D97-AF65-F5344CB8AC3E}">
        <p14:creationId xmlns:p14="http://schemas.microsoft.com/office/powerpoint/2010/main" val="1736512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a:t>
            </a:r>
            <a:r>
              <a:rPr lang="en-US" dirty="0" smtClean="0"/>
              <a:t>List: </a:t>
            </a:r>
            <a:r>
              <a:rPr lang="en-US" dirty="0" smtClean="0">
                <a:latin typeface="Consolas" panose="020B0609020204030204" pitchFamily="49" charset="0"/>
              </a:rPr>
              <a:t>Display()</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b="1" dirty="0" smtClean="0"/>
              <a:t>Name of the example program</a:t>
            </a:r>
            <a:r>
              <a:rPr lang="en-US" dirty="0" smtClean="0"/>
              <a:t>: 7</a:t>
            </a:r>
            <a:r>
              <a:rPr lang="en-US" dirty="0" smtClean="0">
                <a:latin typeface="Consolas" panose="020B0609020204030204" pitchFamily="49" charset="0"/>
              </a:rPr>
              <a:t>chess.py</a:t>
            </a:r>
          </a:p>
          <a:p>
            <a:pPr marL="342900" lvl="1" indent="0">
              <a:buNone/>
            </a:pPr>
            <a:r>
              <a:rPr lang="en-US" sz="1600" dirty="0">
                <a:latin typeface="Consolas" panose="020B0609020204030204" pitchFamily="49" charset="0"/>
              </a:rPr>
              <a:t>NEWLINE = "\</a:t>
            </a:r>
            <a:r>
              <a:rPr lang="en-US" sz="1600" dirty="0" smtClean="0">
                <a:latin typeface="Consolas" panose="020B0609020204030204" pitchFamily="49" charset="0"/>
              </a:rPr>
              <a:t>n</a:t>
            </a:r>
            <a:r>
              <a:rPr lang="en-US" sz="1600" dirty="0">
                <a:latin typeface="Consolas" panose="020B0609020204030204" pitchFamily="49" charset="0"/>
              </a:rPr>
              <a:t>"</a:t>
            </a:r>
            <a:endParaRPr lang="en-US" sz="1600" dirty="0" smtClean="0">
              <a:latin typeface="Consolas" panose="020B0609020204030204" pitchFamily="49" charset="0"/>
            </a:endParaRPr>
          </a:p>
          <a:p>
            <a:pPr marL="342900" lvl="1" indent="0">
              <a:buNone/>
            </a:pPr>
            <a:endParaRPr lang="en-US" sz="1600" dirty="0">
              <a:latin typeface="Consolas" panose="020B0609020204030204" pitchFamily="49" charset="0"/>
            </a:endParaRPr>
          </a:p>
          <a:p>
            <a:pPr marL="342900" lvl="1" indent="0">
              <a:buNone/>
            </a:pPr>
            <a:r>
              <a:rPr lang="en-US" sz="1600" dirty="0" err="1" smtClean="0">
                <a:latin typeface="Consolas" panose="020B0609020204030204" pitchFamily="49" charset="0"/>
              </a:rPr>
              <a:t>def</a:t>
            </a:r>
            <a:r>
              <a:rPr lang="en-US" sz="1600" dirty="0" smtClean="0">
                <a:latin typeface="Consolas" panose="020B0609020204030204" pitchFamily="49" charset="0"/>
              </a:rPr>
              <a:t> </a:t>
            </a:r>
            <a:r>
              <a:rPr lang="en-US" sz="1600" dirty="0">
                <a:latin typeface="Consolas" panose="020B0609020204030204" pitchFamily="49" charset="0"/>
              </a:rPr>
              <a:t>display(</a:t>
            </a:r>
            <a:r>
              <a:rPr lang="en-US" sz="1600" dirty="0" err="1">
                <a:latin typeface="Consolas" panose="020B0609020204030204" pitchFamily="49" charset="0"/>
              </a:rPr>
              <a:t>aBoard,numRows,numColumns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print("DISPLAY BOARD")</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currentRow</a:t>
            </a:r>
            <a:r>
              <a:rPr lang="en-US" sz="1600" dirty="0">
                <a:latin typeface="Consolas" panose="020B0609020204030204" pitchFamily="49" charset="0"/>
              </a:rPr>
              <a:t> &lt; </a:t>
            </a:r>
            <a:r>
              <a:rPr lang="en-US" sz="1600" dirty="0" err="1">
                <a:latin typeface="Consolas" panose="020B0609020204030204" pitchFamily="49" charset="0"/>
              </a:rPr>
              <a:t>numRows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currentColumn</a:t>
            </a:r>
            <a:r>
              <a:rPr lang="en-US" sz="1600" dirty="0">
                <a:latin typeface="Consolas" panose="020B0609020204030204" pitchFamily="49" charset="0"/>
              </a:rPr>
              <a:t> &lt; </a:t>
            </a:r>
            <a:r>
              <a:rPr lang="en-US" sz="1600" dirty="0" err="1">
                <a:latin typeface="Consolas" panose="020B0609020204030204" pitchFamily="49" charset="0"/>
              </a:rPr>
              <a:t>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print("%s" %(</a:t>
            </a:r>
            <a:r>
              <a:rPr lang="en-US" sz="1600" dirty="0" err="1">
                <a:latin typeface="Consolas" panose="020B0609020204030204" pitchFamily="49" charset="0"/>
              </a:rPr>
              <a:t>aBoard</a:t>
            </a:r>
            <a:r>
              <a:rPr lang="en-US" sz="1600" dirty="0">
                <a:latin typeface="Consolas" panose="020B0609020204030204" pitchFamily="49" charset="0"/>
              </a:rPr>
              <a:t>[</a:t>
            </a:r>
            <a:r>
              <a:rPr lang="en-US" sz="1600" dirty="0" err="1">
                <a:latin typeface="Consolas" panose="020B0609020204030204" pitchFamily="49" charset="0"/>
              </a:rPr>
              <a:t>currentRow</a:t>
            </a:r>
            <a:r>
              <a:rPr lang="en-US" sz="1600" dirty="0">
                <a:latin typeface="Consolas" panose="020B0609020204030204" pitchFamily="49" charset="0"/>
              </a:rPr>
              <a:t>][</a:t>
            </a:r>
            <a:r>
              <a:rPr lang="en-US" sz="1600" dirty="0" err="1">
                <a:latin typeface="Consolas" panose="020B0609020204030204" pitchFamily="49" charset="0"/>
              </a:rPr>
              <a:t>currentColumn</a:t>
            </a:r>
            <a:r>
              <a:rPr lang="en-US" sz="1600" dirty="0">
                <a:latin typeface="Consolas" panose="020B0609020204030204" pitchFamily="49" charset="0"/>
              </a:rPr>
              <a:t>]),end="")</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a:t>
            </a:r>
            <a:r>
              <a:rPr lang="en-US" sz="1600" dirty="0" err="1">
                <a:latin typeface="Consolas" panose="020B0609020204030204" pitchFamily="49" charset="0"/>
              </a:rPr>
              <a:t>currentColumn</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a:t>
            </a:r>
            <a:r>
              <a:rPr lang="en-US" sz="1600" dirty="0" err="1">
                <a:latin typeface="Consolas" panose="020B0609020204030204" pitchFamily="49" charset="0"/>
              </a:rPr>
              <a:t>currentRow</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print()</a:t>
            </a:r>
          </a:p>
          <a:p>
            <a:pPr marL="342900" lvl="1" indent="0">
              <a:buNone/>
            </a:pPr>
            <a:r>
              <a:rPr lang="en-US" sz="1600" dirty="0">
                <a:latin typeface="Consolas" panose="020B0609020204030204" pitchFamily="49" charset="0"/>
              </a:rPr>
              <a:t>    for </a:t>
            </a:r>
            <a:r>
              <a:rPr lang="en-US" sz="1600" dirty="0" err="1">
                <a:latin typeface="Consolas" panose="020B0609020204030204" pitchFamily="49" charset="0"/>
              </a:rPr>
              <a:t>currentColumn</a:t>
            </a:r>
            <a:r>
              <a:rPr lang="en-US" sz="1600" dirty="0">
                <a:latin typeface="Consolas" panose="020B0609020204030204" pitchFamily="49" charset="0"/>
              </a:rPr>
              <a:t> in range (0,numColumns,1):</a:t>
            </a:r>
          </a:p>
          <a:p>
            <a:pPr marL="342900" lvl="1" indent="0">
              <a:buNone/>
            </a:pPr>
            <a:r>
              <a:rPr lang="en-US" sz="1600" dirty="0">
                <a:latin typeface="Consolas" panose="020B0609020204030204" pitchFamily="49" charset="0"/>
              </a:rPr>
              <a:t>        print("*", end="")</a:t>
            </a:r>
          </a:p>
          <a:p>
            <a:pPr marL="342900" lvl="1" indent="0">
              <a:buNone/>
            </a:pPr>
            <a:r>
              <a:rPr lang="en-US" sz="1600" dirty="0">
                <a:latin typeface="Consolas" panose="020B0609020204030204" pitchFamily="49" charset="0"/>
              </a:rPr>
              <a:t>    print(NEWLINE)</a:t>
            </a:r>
          </a:p>
          <a:p>
            <a:endParaRPr lang="en-US" dirty="0" smtClean="0"/>
          </a:p>
          <a:p>
            <a:endParaRPr lang="en-US" dirty="0" smtClean="0"/>
          </a:p>
          <a:p>
            <a:endParaRPr lang="en-CA" dirty="0"/>
          </a:p>
        </p:txBody>
      </p:sp>
    </p:spTree>
    <p:extLst>
      <p:ext uri="{BB962C8B-B14F-4D97-AF65-F5344CB8AC3E}">
        <p14:creationId xmlns:p14="http://schemas.microsoft.com/office/powerpoint/2010/main" val="3705446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Display</a:t>
            </a:r>
            <a:r>
              <a:rPr lang="en-US" dirty="0">
                <a:latin typeface="+mn-lt"/>
              </a:rPr>
              <a:t> </a:t>
            </a:r>
            <a:r>
              <a:rPr lang="en-US" dirty="0" smtClean="0">
                <a:latin typeface="+mn-lt"/>
              </a:rPr>
              <a:t>Grid</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800" dirty="0" err="1">
                <a:latin typeface="Consolas" panose="020B0609020204030204" pitchFamily="49" charset="0"/>
              </a:rPr>
              <a:t>def</a:t>
            </a:r>
            <a:r>
              <a:rPr lang="en-CA" sz="1800" dirty="0">
                <a:latin typeface="Consolas" panose="020B0609020204030204" pitchFamily="49" charset="0"/>
              </a:rPr>
              <a:t> </a:t>
            </a:r>
            <a:r>
              <a:rPr lang="en-CA" sz="1800" dirty="0" err="1">
                <a:latin typeface="Consolas" panose="020B0609020204030204" pitchFamily="49" charset="0"/>
              </a:rPr>
              <a:t>displayWithGrid</a:t>
            </a:r>
            <a:r>
              <a:rPr lang="en-CA" sz="1800" dirty="0">
                <a:latin typeface="Consolas" panose="020B0609020204030204" pitchFamily="49" charset="0"/>
              </a:rPr>
              <a:t>(</a:t>
            </a:r>
            <a:r>
              <a:rPr lang="en-CA" sz="1800" dirty="0" err="1">
                <a:latin typeface="Consolas" panose="020B0609020204030204" pitchFamily="49" charset="0"/>
              </a:rPr>
              <a:t>aBoard,numRows,numColumns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currentRow</a:t>
            </a:r>
            <a:r>
              <a:rPr lang="en-CA" sz="1800" dirty="0">
                <a:latin typeface="Consolas" panose="020B0609020204030204" pitchFamily="49" charset="0"/>
              </a:rPr>
              <a:t> = 0</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currentColumn</a:t>
            </a:r>
            <a:r>
              <a:rPr lang="en-CA" sz="1800" dirty="0">
                <a:latin typeface="Consolas" panose="020B0609020204030204" pitchFamily="49" charset="0"/>
              </a:rPr>
              <a:t> = 0</a:t>
            </a:r>
          </a:p>
          <a:p>
            <a:pPr marL="342900" lvl="1" indent="0">
              <a:buNone/>
            </a:pPr>
            <a:r>
              <a:rPr lang="en-CA" sz="1800" dirty="0" smtClean="0">
                <a:latin typeface="Consolas" panose="020B0609020204030204" pitchFamily="49" charset="0"/>
              </a:rPr>
              <a:t>    while </a:t>
            </a:r>
            <a:r>
              <a:rPr lang="en-CA" sz="1800" dirty="0">
                <a:latin typeface="Consolas" panose="020B0609020204030204" pitchFamily="49" charset="0"/>
              </a:rPr>
              <a:t>(</a:t>
            </a:r>
            <a:r>
              <a:rPr lang="en-CA" sz="1800" dirty="0" err="1">
                <a:latin typeface="Consolas" panose="020B0609020204030204" pitchFamily="49" charset="0"/>
              </a:rPr>
              <a:t>currentRow</a:t>
            </a:r>
            <a:r>
              <a:rPr lang="en-CA" sz="1800" dirty="0">
                <a:latin typeface="Consolas" panose="020B0609020204030204" pitchFamily="49" charset="0"/>
              </a:rPr>
              <a:t> &lt; </a:t>
            </a:r>
            <a:r>
              <a:rPr lang="en-CA" sz="1800" dirty="0" err="1">
                <a:latin typeface="Consolas" panose="020B0609020204030204" pitchFamily="49" charset="0"/>
              </a:rPr>
              <a:t>numRows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for </a:t>
            </a:r>
            <a:r>
              <a:rPr lang="en-CA" sz="1800" dirty="0" err="1">
                <a:latin typeface="Consolas" panose="020B0609020204030204" pitchFamily="49" charset="0"/>
              </a:rPr>
              <a:t>currentColumn</a:t>
            </a:r>
            <a:r>
              <a:rPr lang="en-CA" sz="1800" dirty="0">
                <a:latin typeface="Consolas" panose="020B0609020204030204" pitchFamily="49" charset="0"/>
              </a:rPr>
              <a:t> in range (0,numColumns,1):</a:t>
            </a:r>
          </a:p>
          <a:p>
            <a:pPr marL="342900" lvl="1" indent="0">
              <a:buNone/>
            </a:pPr>
            <a:r>
              <a:rPr lang="en-CA" sz="1800" dirty="0">
                <a:latin typeface="Consolas" panose="020B0609020204030204" pitchFamily="49" charset="0"/>
              </a:rPr>
              <a:t>            print(" -", end="")</a:t>
            </a:r>
          </a:p>
          <a:p>
            <a:pPr marL="342900" lvl="1" indent="0">
              <a:buNone/>
            </a:pPr>
            <a:r>
              <a:rPr lang="en-CA" sz="1800" dirty="0">
                <a:latin typeface="Consolas" panose="020B0609020204030204" pitchFamily="49" charset="0"/>
              </a:rPr>
              <a:t>        print()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currentColumn</a:t>
            </a:r>
            <a:r>
              <a:rPr lang="en-CA" sz="1800" dirty="0">
                <a:latin typeface="Consolas" panose="020B0609020204030204" pitchFamily="49" charset="0"/>
              </a:rPr>
              <a:t> = 0</a:t>
            </a:r>
          </a:p>
          <a:p>
            <a:pPr marL="342900" lvl="1" indent="0">
              <a:buNone/>
            </a:pPr>
            <a:r>
              <a:rPr lang="en-CA" sz="1800" dirty="0">
                <a:latin typeface="Consolas" panose="020B0609020204030204" pitchFamily="49" charset="0"/>
              </a:rPr>
              <a:t>        while (</a:t>
            </a:r>
            <a:r>
              <a:rPr lang="en-CA" sz="1800" dirty="0" err="1">
                <a:latin typeface="Consolas" panose="020B0609020204030204" pitchFamily="49" charset="0"/>
              </a:rPr>
              <a:t>currentColumn</a:t>
            </a:r>
            <a:r>
              <a:rPr lang="en-CA" sz="1800" dirty="0">
                <a:latin typeface="Consolas" panose="020B0609020204030204" pitchFamily="49" charset="0"/>
              </a:rPr>
              <a:t> &lt; </a:t>
            </a:r>
            <a:r>
              <a:rPr lang="en-CA" sz="1800" dirty="0" err="1">
                <a:latin typeface="Consolas" panose="020B0609020204030204" pitchFamily="49" charset="0"/>
              </a:rPr>
              <a:t>numColumns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print("|%s" </a:t>
            </a:r>
            <a:r>
              <a:rPr lang="en-CA" sz="1800" dirty="0" smtClean="0">
                <a:latin typeface="Consolas" panose="020B0609020204030204" pitchFamily="49" charset="0"/>
              </a:rPr>
              <a:t>       </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a:t>
            </a:r>
            <a:r>
              <a:rPr lang="en-CA" sz="1800" dirty="0" err="1">
                <a:latin typeface="Consolas" panose="020B0609020204030204" pitchFamily="49" charset="0"/>
              </a:rPr>
              <a:t>aBoard</a:t>
            </a:r>
            <a:r>
              <a:rPr lang="en-CA" sz="1800" dirty="0">
                <a:latin typeface="Consolas" panose="020B0609020204030204" pitchFamily="49" charset="0"/>
              </a:rPr>
              <a:t>[</a:t>
            </a:r>
            <a:r>
              <a:rPr lang="en-CA" sz="1800" dirty="0" err="1">
                <a:latin typeface="Consolas" panose="020B0609020204030204" pitchFamily="49" charset="0"/>
              </a:rPr>
              <a:t>currentRow</a:t>
            </a:r>
            <a:r>
              <a:rPr lang="en-CA" sz="1800" dirty="0">
                <a:latin typeface="Consolas" panose="020B0609020204030204" pitchFamily="49" charset="0"/>
              </a:rPr>
              <a:t>][</a:t>
            </a:r>
            <a:r>
              <a:rPr lang="en-CA" sz="1800" dirty="0" err="1">
                <a:latin typeface="Consolas" panose="020B0609020204030204" pitchFamily="49" charset="0"/>
              </a:rPr>
              <a:t>currentColumn</a:t>
            </a:r>
            <a:r>
              <a:rPr lang="en-CA" sz="1800" dirty="0">
                <a:latin typeface="Consolas" panose="020B0609020204030204" pitchFamily="49" charset="0"/>
              </a:rPr>
              <a:t>]),end="")</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currentColumn</a:t>
            </a:r>
            <a:r>
              <a:rPr lang="en-CA" sz="1800" dirty="0">
                <a:latin typeface="Consolas" panose="020B0609020204030204" pitchFamily="49" charset="0"/>
              </a:rPr>
              <a:t> = </a:t>
            </a:r>
            <a:r>
              <a:rPr lang="en-CA" sz="1800" dirty="0" err="1">
                <a:latin typeface="Consolas" panose="020B0609020204030204" pitchFamily="49" charset="0"/>
              </a:rPr>
              <a:t>currentColumn</a:t>
            </a:r>
            <a:r>
              <a:rPr lang="en-CA" sz="1800" dirty="0">
                <a:latin typeface="Consolas" panose="020B0609020204030204" pitchFamily="49" charset="0"/>
              </a:rPr>
              <a:t> + 1</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currentRow</a:t>
            </a:r>
            <a:r>
              <a:rPr lang="en-CA" sz="1800" dirty="0">
                <a:latin typeface="Consolas" panose="020B0609020204030204" pitchFamily="49" charset="0"/>
              </a:rPr>
              <a:t> = </a:t>
            </a:r>
            <a:r>
              <a:rPr lang="en-CA" sz="1800" dirty="0" err="1">
                <a:latin typeface="Consolas" panose="020B0609020204030204" pitchFamily="49" charset="0"/>
              </a:rPr>
              <a:t>currentRow</a:t>
            </a:r>
            <a:r>
              <a:rPr lang="en-CA" sz="1800" dirty="0">
                <a:latin typeface="Consolas" panose="020B0609020204030204" pitchFamily="49" charset="0"/>
              </a:rPr>
              <a:t> + 1</a:t>
            </a:r>
          </a:p>
          <a:p>
            <a:pPr marL="342900" lvl="1" indent="0">
              <a:buNone/>
            </a:pPr>
            <a:r>
              <a:rPr lang="en-CA" sz="1800" dirty="0">
                <a:latin typeface="Consolas" panose="020B0609020204030204" pitchFamily="49" charset="0"/>
              </a:rPr>
              <a:t>        print("|")</a:t>
            </a:r>
          </a:p>
          <a:p>
            <a:pPr marL="342900" lvl="1" indent="0">
              <a:buNone/>
            </a:pPr>
            <a:r>
              <a:rPr lang="en-CA" sz="1800" dirty="0">
                <a:latin typeface="Consolas" panose="020B0609020204030204" pitchFamily="49" charset="0"/>
              </a:rPr>
              <a:t>    for </a:t>
            </a:r>
            <a:r>
              <a:rPr lang="en-CA" sz="1800" dirty="0" err="1">
                <a:latin typeface="Consolas" panose="020B0609020204030204" pitchFamily="49" charset="0"/>
              </a:rPr>
              <a:t>currentColumn</a:t>
            </a:r>
            <a:r>
              <a:rPr lang="en-CA" sz="1800" dirty="0">
                <a:latin typeface="Consolas" panose="020B0609020204030204" pitchFamily="49" charset="0"/>
              </a:rPr>
              <a:t> in range (0,numColumns,1):</a:t>
            </a:r>
          </a:p>
          <a:p>
            <a:pPr marL="342900" lvl="1" indent="0">
              <a:buNone/>
            </a:pPr>
            <a:r>
              <a:rPr lang="en-CA" sz="1800" dirty="0">
                <a:latin typeface="Consolas" panose="020B0609020204030204" pitchFamily="49" charset="0"/>
              </a:rPr>
              <a:t>        print(" -", end="")</a:t>
            </a:r>
          </a:p>
        </p:txBody>
      </p:sp>
    </p:spTree>
    <p:extLst>
      <p:ext uri="{BB962C8B-B14F-4D97-AF65-F5344CB8AC3E}">
        <p14:creationId xmlns:p14="http://schemas.microsoft.com/office/powerpoint/2010/main" val="1954199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File input</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800" dirty="0" err="1">
                <a:latin typeface="Consolas" panose="020B0609020204030204" pitchFamily="49" charset="0"/>
              </a:rPr>
              <a:t>def</a:t>
            </a:r>
            <a:r>
              <a:rPr lang="en-CA" sz="1800" dirty="0">
                <a:latin typeface="Consolas" panose="020B0609020204030204" pitchFamily="49" charset="0"/>
              </a:rPr>
              <a:t> </a:t>
            </a:r>
            <a:r>
              <a:rPr lang="en-CA" sz="1800" dirty="0" err="1">
                <a:latin typeface="Consolas" panose="020B0609020204030204" pitchFamily="49" charset="0"/>
              </a:rPr>
              <a:t>readBoardFromFile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aBoard</a:t>
            </a:r>
            <a:r>
              <a:rPr lang="en-CA" sz="1800" dirty="0">
                <a:latin typeface="Consolas" panose="020B0609020204030204" pitchFamily="49" charset="0"/>
              </a:rPr>
              <a:t> = </a:t>
            </a:r>
            <a:r>
              <a:rPr lang="en-CA"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831851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a:t>
            </a:r>
            <a:r>
              <a:rPr lang="en-US" dirty="0" smtClean="0"/>
              <a:t>input (2)</a:t>
            </a:r>
            <a:endParaRPr lang="en-CA" dirty="0"/>
          </a:p>
        </p:txBody>
      </p:sp>
      <p:sp>
        <p:nvSpPr>
          <p:cNvPr id="3" name="Content Placeholder 2"/>
          <p:cNvSpPr>
            <a:spLocks noGrp="1"/>
          </p:cNvSpPr>
          <p:nvPr>
            <p:ph idx="1"/>
          </p:nvPr>
        </p:nvSpPr>
        <p:spPr/>
        <p:txBody>
          <a:bodyPr/>
          <a:lstStyle/>
          <a:p>
            <a:pPr marL="342900" lvl="1" indent="0">
              <a:buNone/>
            </a:pPr>
            <a:r>
              <a:rPr lang="en-CA" sz="1700" dirty="0" smtClean="0">
                <a:latin typeface="Consolas" panose="020B0609020204030204" pitchFamily="49" charset="0"/>
              </a:rPr>
              <a:t>while </a:t>
            </a:r>
            <a:r>
              <a:rPr lang="en-CA" sz="1700" dirty="0">
                <a:latin typeface="Consolas" panose="020B0609020204030204" pitchFamily="49" charset="0"/>
              </a:rPr>
              <a:t>(</a:t>
            </a:r>
            <a:r>
              <a:rPr lang="en-CA" sz="1700" dirty="0" err="1">
                <a:latin typeface="Consolas" panose="020B0609020204030204" pitchFamily="49" charset="0"/>
              </a:rPr>
              <a:t>inputFileOK</a:t>
            </a:r>
            <a:r>
              <a:rPr lang="en-CA" sz="1700" dirty="0">
                <a:latin typeface="Consolas" panose="020B0609020204030204" pitchFamily="49" charset="0"/>
              </a:rPr>
              <a:t> == False</a:t>
            </a:r>
            <a:r>
              <a:rPr lang="en-CA" sz="1700" dirty="0" smtClean="0">
                <a:latin typeface="Consolas" panose="020B0609020204030204" pitchFamily="49" charset="0"/>
              </a:rPr>
              <a:t>):</a:t>
            </a:r>
          </a:p>
          <a:p>
            <a:pPr marL="342900" lvl="1" indent="0">
              <a:buNone/>
            </a:pPr>
            <a:r>
              <a:rPr lang="en-US" sz="1700" b="1" dirty="0" smtClean="0">
                <a:solidFill>
                  <a:srgbClr val="0000FF"/>
                </a:solidFill>
                <a:latin typeface="Consolas" panose="020B0609020204030204" pitchFamily="49" charset="0"/>
              </a:rPr>
              <a:t>        # </a:t>
            </a:r>
            <a:r>
              <a:rPr lang="en-US" sz="1700" b="1" dirty="0">
                <a:solidFill>
                  <a:srgbClr val="0000FF"/>
                </a:solidFill>
                <a:latin typeface="Consolas" panose="020B0609020204030204" pitchFamily="49" charset="0"/>
              </a:rPr>
              <a:t>Case: no problems reading from </a:t>
            </a:r>
            <a:r>
              <a:rPr lang="en-US" sz="1700" b="1" dirty="0" smtClean="0">
                <a:solidFill>
                  <a:srgbClr val="0000FF"/>
                </a:solidFill>
                <a:latin typeface="Consolas" panose="020B0609020204030204" pitchFamily="49" charset="0"/>
              </a:rPr>
              <a:t>file</a:t>
            </a:r>
            <a:endParaRPr lang="en-CA" sz="1700" dirty="0">
              <a:latin typeface="Consolas" panose="020B0609020204030204" pitchFamily="49" charset="0"/>
            </a:endParaRPr>
          </a:p>
          <a:p>
            <a:pPr marL="342900" lvl="1" indent="0">
              <a:buNone/>
            </a:pPr>
            <a:r>
              <a:rPr lang="en-CA" sz="1700" dirty="0">
                <a:latin typeface="Consolas" panose="020B0609020204030204" pitchFamily="49" charset="0"/>
              </a:rPr>
              <a:t>        try:</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inputFileName</a:t>
            </a:r>
            <a:r>
              <a:rPr lang="en-CA" sz="1700" dirty="0">
                <a:latin typeface="Consolas" panose="020B0609020204030204" pitchFamily="49" charset="0"/>
              </a:rPr>
              <a:t> = input("Enter name of input file: ")</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inputFile</a:t>
            </a:r>
            <a:r>
              <a:rPr lang="en-CA" sz="1700" dirty="0">
                <a:latin typeface="Consolas" panose="020B0609020204030204" pitchFamily="49" charset="0"/>
              </a:rPr>
              <a:t> = open(</a:t>
            </a:r>
            <a:r>
              <a:rPr lang="en-CA" sz="1700" dirty="0" err="1">
                <a:latin typeface="Consolas" panose="020B0609020204030204" pitchFamily="49" charset="0"/>
              </a:rPr>
              <a:t>inputFileName</a:t>
            </a:r>
            <a:r>
              <a:rPr lang="en-CA" sz="1700" dirty="0">
                <a:latin typeface="Consolas" panose="020B0609020204030204" pitchFamily="49" charset="0"/>
              </a:rPr>
              <a:t>,"r")</a:t>
            </a:r>
          </a:p>
          <a:p>
            <a:pPr marL="342900" lvl="1" indent="0">
              <a:buNone/>
            </a:pPr>
            <a:r>
              <a:rPr lang="en-CA" sz="1700" dirty="0">
                <a:latin typeface="Consolas" panose="020B0609020204030204" pitchFamily="49" charset="0"/>
              </a:rPr>
              <a:t>            print("Opening file "+ </a:t>
            </a:r>
            <a:r>
              <a:rPr lang="en-CA" sz="1700" dirty="0" err="1">
                <a:latin typeface="Consolas" panose="020B0609020204030204" pitchFamily="49" charset="0"/>
              </a:rPr>
              <a:t>inputFileName</a:t>
            </a:r>
            <a:r>
              <a:rPr lang="en-CA" sz="1700" dirty="0">
                <a:latin typeface="Consolas" panose="020B0609020204030204" pitchFamily="49" charset="0"/>
              </a:rPr>
              <a:t> + \</a:t>
            </a:r>
          </a:p>
          <a:p>
            <a:pPr marL="342900" lvl="1" indent="0">
              <a:buNone/>
            </a:pPr>
            <a:r>
              <a:rPr lang="en-CA" sz="1700" dirty="0">
                <a:latin typeface="Consolas" panose="020B0609020204030204" pitchFamily="49" charset="0"/>
              </a:rPr>
              <a:t>                  " for reading.")</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currentRow</a:t>
            </a:r>
            <a:r>
              <a:rPr lang="en-CA" sz="1700" dirty="0">
                <a:latin typeface="Consolas" panose="020B0609020204030204" pitchFamily="49" charset="0"/>
              </a:rPr>
              <a:t> = 0</a:t>
            </a:r>
          </a:p>
          <a:p>
            <a:pPr marL="342900" lvl="1" indent="0">
              <a:buNone/>
            </a:pPr>
            <a:r>
              <a:rPr lang="en-CA" sz="1700" dirty="0">
                <a:latin typeface="Consolas" panose="020B0609020204030204" pitchFamily="49" charset="0"/>
              </a:rPr>
              <a:t>            for line in </a:t>
            </a:r>
            <a:r>
              <a:rPr lang="en-CA" sz="1700" dirty="0" err="1">
                <a:latin typeface="Consolas" panose="020B0609020204030204" pitchFamily="49" charset="0"/>
              </a:rPr>
              <a:t>inputFile</a:t>
            </a:r>
            <a:r>
              <a:rPr lang="en-CA" sz="1700" dirty="0">
                <a:latin typeface="Consolas" panose="020B0609020204030204" pitchFamily="49" charset="0"/>
              </a:rPr>
              <a:t>:</a:t>
            </a:r>
          </a:p>
          <a:p>
            <a:pPr marL="342900" lvl="1" indent="0">
              <a:buNone/>
            </a:pPr>
            <a:r>
              <a:rPr lang="en-CA" sz="1700" dirty="0">
                <a:latin typeface="Consolas" panose="020B0609020204030204" pitchFamily="49" charset="0"/>
              </a:rPr>
              <a:t>                 aBoard.append([])</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currentColumn</a:t>
            </a:r>
            <a:r>
              <a:rPr lang="en-CA" sz="1700" dirty="0">
                <a:latin typeface="Consolas" panose="020B0609020204030204" pitchFamily="49" charset="0"/>
              </a:rPr>
              <a:t> = 0</a:t>
            </a:r>
          </a:p>
          <a:p>
            <a:pPr marL="342900" lvl="1" indent="0">
              <a:buNone/>
            </a:pPr>
            <a:r>
              <a:rPr lang="en-CA" sz="1700" dirty="0">
                <a:latin typeface="Consolas" panose="020B0609020204030204" pitchFamily="49" charset="0"/>
              </a:rPr>
              <a:t>                 for </a:t>
            </a:r>
            <a:r>
              <a:rPr lang="en-CA" sz="1700" dirty="0" err="1">
                <a:latin typeface="Consolas" panose="020B0609020204030204" pitchFamily="49" charset="0"/>
              </a:rPr>
              <a:t>ch</a:t>
            </a:r>
            <a:r>
              <a:rPr lang="en-CA" sz="1700" dirty="0">
                <a:latin typeface="Consolas" panose="020B0609020204030204" pitchFamily="49" charset="0"/>
              </a:rPr>
              <a:t> in line:</a:t>
            </a:r>
          </a:p>
          <a:p>
            <a:pPr marL="342900" lvl="1" indent="0">
              <a:buNone/>
            </a:pPr>
            <a:r>
              <a:rPr lang="en-CA" sz="1700" dirty="0">
                <a:latin typeface="Consolas" panose="020B0609020204030204" pitchFamily="49" charset="0"/>
              </a:rPr>
              <a:t>                     if (</a:t>
            </a:r>
            <a:r>
              <a:rPr lang="en-CA" sz="1700" dirty="0" err="1">
                <a:latin typeface="Consolas" panose="020B0609020204030204" pitchFamily="49" charset="0"/>
              </a:rPr>
              <a:t>ch</a:t>
            </a:r>
            <a:r>
              <a:rPr lang="en-CA" sz="1700" dirty="0">
                <a:latin typeface="Consolas" panose="020B0609020204030204" pitchFamily="49" charset="0"/>
              </a:rPr>
              <a:t> != NEWLINE):</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aBoard</a:t>
            </a:r>
            <a:r>
              <a:rPr lang="en-CA" sz="1700" dirty="0">
                <a:latin typeface="Consolas" panose="020B0609020204030204" pitchFamily="49" charset="0"/>
              </a:rPr>
              <a:t>[</a:t>
            </a:r>
            <a:r>
              <a:rPr lang="en-CA" sz="1700" dirty="0" err="1">
                <a:latin typeface="Consolas" panose="020B0609020204030204" pitchFamily="49" charset="0"/>
              </a:rPr>
              <a:t>currentRow</a:t>
            </a:r>
            <a:r>
              <a:rPr lang="en-CA" sz="1700" dirty="0">
                <a:latin typeface="Consolas" panose="020B0609020204030204" pitchFamily="49" charset="0"/>
              </a:rPr>
              <a:t>].append(</a:t>
            </a:r>
            <a:r>
              <a:rPr lang="en-CA" sz="1700" dirty="0" err="1">
                <a:latin typeface="Consolas" panose="020B0609020204030204" pitchFamily="49" charset="0"/>
              </a:rPr>
              <a:t>ch</a:t>
            </a:r>
            <a:r>
              <a:rPr lang="en-CA" sz="1700" dirty="0">
                <a:latin typeface="Consolas" panose="020B0609020204030204" pitchFamily="49" charset="0"/>
              </a:rPr>
              <a:t>)</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currentRow</a:t>
            </a:r>
            <a:r>
              <a:rPr lang="en-CA" sz="1700" dirty="0">
                <a:latin typeface="Consolas" panose="020B0609020204030204" pitchFamily="49" charset="0"/>
              </a:rPr>
              <a:t> = </a:t>
            </a:r>
            <a:r>
              <a:rPr lang="en-CA" sz="1700" dirty="0" err="1">
                <a:latin typeface="Consolas" panose="020B0609020204030204" pitchFamily="49" charset="0"/>
              </a:rPr>
              <a:t>currentRow</a:t>
            </a:r>
            <a:r>
              <a:rPr lang="en-CA" sz="1700" dirty="0">
                <a:latin typeface="Consolas" panose="020B0609020204030204" pitchFamily="49" charset="0"/>
              </a:rPr>
              <a:t> + 1  </a:t>
            </a:r>
          </a:p>
          <a:p>
            <a:pPr marL="342900" lvl="1" indent="0">
              <a:buNone/>
            </a:pPr>
            <a:r>
              <a:rPr lang="en-CA" sz="1700" dirty="0">
                <a:latin typeface="Consolas" panose="020B0609020204030204" pitchFamily="49" charset="0"/>
              </a:rPr>
              <a:t>            </a:t>
            </a:r>
            <a:r>
              <a:rPr lang="en-CA" sz="1700" dirty="0" err="1">
                <a:latin typeface="Consolas" panose="020B0609020204030204" pitchFamily="49" charset="0"/>
              </a:rPr>
              <a:t>inputFileOK</a:t>
            </a:r>
            <a:r>
              <a:rPr lang="en-CA" sz="1700" dirty="0">
                <a:latin typeface="Consolas" panose="020B0609020204030204" pitchFamily="49" charset="0"/>
              </a:rPr>
              <a:t> = True</a:t>
            </a:r>
          </a:p>
          <a:p>
            <a:pPr marL="342900" lvl="1" indent="0">
              <a:buNone/>
            </a:pPr>
            <a:r>
              <a:rPr lang="en-CA" sz="1700" dirty="0">
                <a:latin typeface="Consolas" panose="020B0609020204030204" pitchFamily="49" charset="0"/>
              </a:rPr>
              <a:t>            print("Completed reading of file " + </a:t>
            </a:r>
            <a:r>
              <a:rPr lang="en-CA" sz="1700" dirty="0" err="1">
                <a:latin typeface="Consolas" panose="020B0609020204030204" pitchFamily="49" charset="0"/>
              </a:rPr>
              <a:t>inputFileName</a:t>
            </a:r>
            <a:r>
              <a:rPr lang="en-CA" sz="1700" dirty="0">
                <a:latin typeface="Consolas" panose="020B0609020204030204" pitchFamily="49" charset="0"/>
              </a:rPr>
              <a:t>)</a:t>
            </a:r>
          </a:p>
          <a:p>
            <a:pPr marL="342900" lvl="1" indent="0">
              <a:buNone/>
            </a:pPr>
            <a:r>
              <a:rPr lang="en-CA" sz="1600" dirty="0">
                <a:latin typeface="Consolas" panose="020B0609020204030204" pitchFamily="49" charset="0"/>
              </a:rPr>
              <a:t>        </a:t>
            </a:r>
            <a:endParaRPr lang="en-CA" dirty="0"/>
          </a:p>
        </p:txBody>
      </p:sp>
      <p:sp>
        <p:nvSpPr>
          <p:cNvPr id="4" name="Rectangle 3"/>
          <p:cNvSpPr/>
          <p:nvPr/>
        </p:nvSpPr>
        <p:spPr>
          <a:xfrm>
            <a:off x="542901" y="3391654"/>
            <a:ext cx="1830950" cy="369332"/>
          </a:xfrm>
          <a:prstGeom prst="rect">
            <a:avLst/>
          </a:prstGeom>
        </p:spPr>
        <p:txBody>
          <a:bodyPr wrap="none">
            <a:spAutoFit/>
          </a:bodyPr>
          <a:lstStyle/>
          <a:p>
            <a:r>
              <a:rPr lang="en-CA" b="1" dirty="0" smtClean="0">
                <a:solidFill>
                  <a:srgbClr val="FF0000"/>
                </a:solidFill>
                <a:latin typeface="Consolas" panose="020B0609020204030204" pitchFamily="49" charset="0"/>
              </a:rPr>
              <a:t>RKBQKBKR&lt;EOL&gt;</a:t>
            </a:r>
            <a:endParaRPr lang="en-CA" b="1" dirty="0">
              <a:solidFill>
                <a:srgbClr val="FF0000"/>
              </a:solidFill>
              <a:latin typeface="Consolas" panose="020B0609020204030204" pitchFamily="49" charset="0"/>
            </a:endParaRPr>
          </a:p>
        </p:txBody>
      </p:sp>
      <p:sp>
        <p:nvSpPr>
          <p:cNvPr id="5" name="Rectangle 4"/>
          <p:cNvSpPr/>
          <p:nvPr/>
        </p:nvSpPr>
        <p:spPr>
          <a:xfrm>
            <a:off x="963749" y="4468614"/>
            <a:ext cx="437940" cy="369332"/>
          </a:xfrm>
          <a:prstGeom prst="rect">
            <a:avLst/>
          </a:prstGeom>
        </p:spPr>
        <p:txBody>
          <a:bodyPr wrap="none">
            <a:spAutoFit/>
          </a:bodyPr>
          <a:lstStyle/>
          <a:p>
            <a:r>
              <a:rPr lang="en-CA" dirty="0" smtClean="0">
                <a:latin typeface="Consolas" panose="020B0609020204030204" pitchFamily="49" charset="0"/>
              </a:rPr>
              <a:t>[]</a:t>
            </a:r>
            <a:endParaRPr lang="en-CA" dirty="0"/>
          </a:p>
        </p:txBody>
      </p:sp>
      <p:sp>
        <p:nvSpPr>
          <p:cNvPr id="6" name="Rectangle 5"/>
          <p:cNvSpPr/>
          <p:nvPr/>
        </p:nvSpPr>
        <p:spPr>
          <a:xfrm>
            <a:off x="70656" y="4114800"/>
            <a:ext cx="944489" cy="369332"/>
          </a:xfrm>
          <a:prstGeom prst="rect">
            <a:avLst/>
          </a:prstGeom>
        </p:spPr>
        <p:txBody>
          <a:bodyPr wrap="none">
            <a:spAutoFit/>
          </a:bodyPr>
          <a:lstStyle/>
          <a:p>
            <a:r>
              <a:rPr lang="en-CA" dirty="0" err="1">
                <a:latin typeface="Consolas" panose="020B0609020204030204" pitchFamily="49" charset="0"/>
              </a:rPr>
              <a:t>aBoard</a:t>
            </a:r>
            <a:endParaRPr lang="en-CA" dirty="0"/>
          </a:p>
        </p:txBody>
      </p:sp>
      <p:sp>
        <p:nvSpPr>
          <p:cNvPr id="7" name="Freeform 6"/>
          <p:cNvSpPr/>
          <p:nvPr/>
        </p:nvSpPr>
        <p:spPr>
          <a:xfrm>
            <a:off x="253544" y="4446740"/>
            <a:ext cx="761394" cy="425885"/>
          </a:xfrm>
          <a:custGeom>
            <a:avLst/>
            <a:gdLst>
              <a:gd name="connsiteX0" fmla="*/ 147289 w 761394"/>
              <a:gd name="connsiteY0" fmla="*/ 0 h 425885"/>
              <a:gd name="connsiteX1" fmla="*/ 22029 w 761394"/>
              <a:gd name="connsiteY1" fmla="*/ 237994 h 425885"/>
              <a:gd name="connsiteX2" fmla="*/ 59607 w 761394"/>
              <a:gd name="connsiteY2" fmla="*/ 250520 h 425885"/>
              <a:gd name="connsiteX3" fmla="*/ 97185 w 761394"/>
              <a:gd name="connsiteY3" fmla="*/ 275572 h 425885"/>
              <a:gd name="connsiteX4" fmla="*/ 134763 w 761394"/>
              <a:gd name="connsiteY4" fmla="*/ 288098 h 425885"/>
              <a:gd name="connsiteX5" fmla="*/ 234971 w 761394"/>
              <a:gd name="connsiteY5" fmla="*/ 313150 h 425885"/>
              <a:gd name="connsiteX6" fmla="*/ 310127 w 761394"/>
              <a:gd name="connsiteY6" fmla="*/ 338202 h 425885"/>
              <a:gd name="connsiteX7" fmla="*/ 498018 w 761394"/>
              <a:gd name="connsiteY7" fmla="*/ 325676 h 425885"/>
              <a:gd name="connsiteX8" fmla="*/ 585700 w 761394"/>
              <a:gd name="connsiteY8" fmla="*/ 300624 h 425885"/>
              <a:gd name="connsiteX9" fmla="*/ 698434 w 761394"/>
              <a:gd name="connsiteY9" fmla="*/ 288098 h 425885"/>
              <a:gd name="connsiteX10" fmla="*/ 648330 w 761394"/>
              <a:gd name="connsiteY10" fmla="*/ 237994 h 425885"/>
              <a:gd name="connsiteX11" fmla="*/ 598226 w 761394"/>
              <a:gd name="connsiteY11" fmla="*/ 150312 h 425885"/>
              <a:gd name="connsiteX12" fmla="*/ 573174 w 761394"/>
              <a:gd name="connsiteY12" fmla="*/ 112734 h 425885"/>
              <a:gd name="connsiteX13" fmla="*/ 648330 w 761394"/>
              <a:gd name="connsiteY13" fmla="*/ 125260 h 425885"/>
              <a:gd name="connsiteX14" fmla="*/ 723486 w 761394"/>
              <a:gd name="connsiteY14" fmla="*/ 150312 h 425885"/>
              <a:gd name="connsiteX15" fmla="*/ 748538 w 761394"/>
              <a:gd name="connsiteY15" fmla="*/ 187890 h 425885"/>
              <a:gd name="connsiteX16" fmla="*/ 748538 w 761394"/>
              <a:gd name="connsiteY16" fmla="*/ 263046 h 425885"/>
              <a:gd name="connsiteX17" fmla="*/ 710960 w 761394"/>
              <a:gd name="connsiteY17" fmla="*/ 275572 h 425885"/>
              <a:gd name="connsiteX18" fmla="*/ 623278 w 761394"/>
              <a:gd name="connsiteY18" fmla="*/ 325676 h 425885"/>
              <a:gd name="connsiteX19" fmla="*/ 573174 w 761394"/>
              <a:gd name="connsiteY19" fmla="*/ 400833 h 425885"/>
              <a:gd name="connsiteX20" fmla="*/ 535596 w 761394"/>
              <a:gd name="connsiteY20" fmla="*/ 425885 h 425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61394" h="425885">
                <a:moveTo>
                  <a:pt x="147289" y="0"/>
                </a:moveTo>
                <a:cubicBezTo>
                  <a:pt x="18902" y="93372"/>
                  <a:pt x="-33559" y="71229"/>
                  <a:pt x="22029" y="237994"/>
                </a:cubicBezTo>
                <a:cubicBezTo>
                  <a:pt x="26204" y="250520"/>
                  <a:pt x="47797" y="244615"/>
                  <a:pt x="59607" y="250520"/>
                </a:cubicBezTo>
                <a:cubicBezTo>
                  <a:pt x="73072" y="257253"/>
                  <a:pt x="83720" y="268839"/>
                  <a:pt x="97185" y="275572"/>
                </a:cubicBezTo>
                <a:cubicBezTo>
                  <a:pt x="108995" y="281477"/>
                  <a:pt x="122025" y="284624"/>
                  <a:pt x="134763" y="288098"/>
                </a:cubicBezTo>
                <a:cubicBezTo>
                  <a:pt x="167980" y="297157"/>
                  <a:pt x="202307" y="302262"/>
                  <a:pt x="234971" y="313150"/>
                </a:cubicBezTo>
                <a:lnTo>
                  <a:pt x="310127" y="338202"/>
                </a:lnTo>
                <a:cubicBezTo>
                  <a:pt x="372757" y="334027"/>
                  <a:pt x="435594" y="332247"/>
                  <a:pt x="498018" y="325676"/>
                </a:cubicBezTo>
                <a:cubicBezTo>
                  <a:pt x="603422" y="314581"/>
                  <a:pt x="499201" y="315040"/>
                  <a:pt x="585700" y="300624"/>
                </a:cubicBezTo>
                <a:cubicBezTo>
                  <a:pt x="622995" y="294408"/>
                  <a:pt x="660856" y="292273"/>
                  <a:pt x="698434" y="288098"/>
                </a:cubicBezTo>
                <a:cubicBezTo>
                  <a:pt x="681733" y="271397"/>
                  <a:pt x="663701" y="255927"/>
                  <a:pt x="648330" y="237994"/>
                </a:cubicBezTo>
                <a:cubicBezTo>
                  <a:pt x="622172" y="207476"/>
                  <a:pt x="618535" y="185853"/>
                  <a:pt x="598226" y="150312"/>
                </a:cubicBezTo>
                <a:cubicBezTo>
                  <a:pt x="590757" y="137241"/>
                  <a:pt x="559709" y="119467"/>
                  <a:pt x="573174" y="112734"/>
                </a:cubicBezTo>
                <a:cubicBezTo>
                  <a:pt x="595890" y="101376"/>
                  <a:pt x="623691" y="119100"/>
                  <a:pt x="648330" y="125260"/>
                </a:cubicBezTo>
                <a:cubicBezTo>
                  <a:pt x="673949" y="131665"/>
                  <a:pt x="723486" y="150312"/>
                  <a:pt x="723486" y="150312"/>
                </a:cubicBezTo>
                <a:cubicBezTo>
                  <a:pt x="731837" y="162838"/>
                  <a:pt x="741805" y="174425"/>
                  <a:pt x="748538" y="187890"/>
                </a:cubicBezTo>
                <a:cubicBezTo>
                  <a:pt x="759672" y="210158"/>
                  <a:pt x="770806" y="240778"/>
                  <a:pt x="748538" y="263046"/>
                </a:cubicBezTo>
                <a:cubicBezTo>
                  <a:pt x="739202" y="272382"/>
                  <a:pt x="723096" y="270371"/>
                  <a:pt x="710960" y="275572"/>
                </a:cubicBezTo>
                <a:cubicBezTo>
                  <a:pt x="666462" y="294643"/>
                  <a:pt x="661017" y="300516"/>
                  <a:pt x="623278" y="325676"/>
                </a:cubicBezTo>
                <a:cubicBezTo>
                  <a:pt x="606577" y="350728"/>
                  <a:pt x="598226" y="384132"/>
                  <a:pt x="573174" y="400833"/>
                </a:cubicBezTo>
                <a:lnTo>
                  <a:pt x="535596" y="42588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372702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input </a:t>
            </a:r>
            <a:r>
              <a:rPr lang="en-US" dirty="0" smtClean="0"/>
              <a:t>(3)</a:t>
            </a:r>
            <a:endParaRPr lang="en-CA" dirty="0"/>
          </a:p>
        </p:txBody>
      </p:sp>
      <p:sp>
        <p:nvSpPr>
          <p:cNvPr id="3" name="Content Placeholder 2"/>
          <p:cNvSpPr>
            <a:spLocks noGrp="1"/>
          </p:cNvSpPr>
          <p:nvPr>
            <p:ph idx="1"/>
          </p:nvPr>
        </p:nvSpPr>
        <p:spPr/>
        <p:txBody>
          <a:bodyPr/>
          <a:lstStyle/>
          <a:p>
            <a:pPr marL="342900" lvl="1" indent="0">
              <a:buNone/>
            </a:pPr>
            <a:r>
              <a:rPr lang="en-US" sz="1800" b="1" dirty="0">
                <a:solidFill>
                  <a:srgbClr val="0000FF"/>
                </a:solidFill>
                <a:latin typeface="Consolas" panose="020B0609020204030204" pitchFamily="49" charset="0"/>
              </a:rPr>
              <a:t> </a:t>
            </a:r>
            <a:r>
              <a:rPr lang="en-US" sz="1800" b="1" dirty="0" smtClean="0">
                <a:solidFill>
                  <a:srgbClr val="0000FF"/>
                </a:solidFill>
                <a:latin typeface="Consolas" panose="020B0609020204030204" pitchFamily="49" charset="0"/>
              </a:rPr>
              <a:t>   # </a:t>
            </a:r>
            <a:r>
              <a:rPr lang="en-US" sz="1800" b="1" dirty="0">
                <a:solidFill>
                  <a:srgbClr val="0000FF"/>
                </a:solidFill>
                <a:latin typeface="Consolas" panose="020B0609020204030204" pitchFamily="49" charset="0"/>
              </a:rPr>
              <a:t>Case: </a:t>
            </a:r>
            <a:r>
              <a:rPr lang="en-US" sz="1800" b="1" dirty="0" smtClean="0">
                <a:solidFill>
                  <a:srgbClr val="0000FF"/>
                </a:solidFill>
                <a:latin typeface="Consolas" panose="020B0609020204030204" pitchFamily="49" charset="0"/>
              </a:rPr>
              <a:t>file input problems have occurred.</a:t>
            </a:r>
            <a:r>
              <a:rPr lang="en-CA" sz="1800" dirty="0" smtClean="0">
                <a:latin typeface="Consolas" panose="020B0609020204030204" pitchFamily="49" charset="0"/>
              </a:rPr>
              <a:t/>
            </a:r>
            <a:br>
              <a:rPr lang="en-CA" sz="1800" dirty="0" smtClean="0">
                <a:latin typeface="Consolas" panose="020B0609020204030204" pitchFamily="49" charset="0"/>
              </a:rPr>
            </a:br>
            <a:r>
              <a:rPr lang="en-CA" sz="1800" dirty="0" smtClean="0">
                <a:latin typeface="Consolas" panose="020B0609020204030204" pitchFamily="49" charset="0"/>
              </a:rPr>
              <a:t>    except </a:t>
            </a:r>
            <a:r>
              <a:rPr lang="en-CA" sz="1800" dirty="0" err="1">
                <a:latin typeface="Consolas" panose="020B0609020204030204" pitchFamily="49" charset="0"/>
              </a:rPr>
              <a:t>IOError</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a:t>
            </a:r>
            <a:r>
              <a:rPr lang="en-CA" sz="1800" dirty="0">
                <a:latin typeface="Consolas" panose="020B0609020204030204" pitchFamily="49" charset="0"/>
              </a:rPr>
              <a:t>print("Error: File", </a:t>
            </a:r>
            <a:r>
              <a:rPr lang="en-CA" sz="1800" dirty="0" err="1">
                <a:latin typeface="Consolas" panose="020B0609020204030204" pitchFamily="49" charset="0"/>
              </a:rPr>
              <a:t>inputFileName</a:t>
            </a:r>
            <a:r>
              <a:rPr lang="en-CA" sz="1800" dirty="0">
                <a:latin typeface="Consolas" panose="020B0609020204030204" pitchFamily="49" charset="0"/>
              </a:rPr>
              <a:t>, "couldn't" + \</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a:t>
            </a:r>
            <a:r>
              <a:rPr lang="en-CA" sz="1800" dirty="0">
                <a:latin typeface="Consolas" panose="020B0609020204030204" pitchFamily="49" charset="0"/>
              </a:rPr>
              <a:t>"be opened</a:t>
            </a:r>
            <a:r>
              <a:rPr lang="en-CA" sz="1800" dirty="0" smtClean="0">
                <a:latin typeface="Consolas" panose="020B0609020204030204" pitchFamily="49" charset="0"/>
              </a:rPr>
              <a:t>.")</a:t>
            </a:r>
          </a:p>
          <a:p>
            <a:pPr marL="342900" lvl="1" indent="0">
              <a:buNone/>
            </a:pPr>
            <a:endParaRPr lang="en-US" sz="1800" dirty="0" smtClean="0">
              <a:latin typeface="Consolas" panose="020B0609020204030204" pitchFamily="49" charset="0"/>
            </a:endParaRPr>
          </a:p>
          <a:p>
            <a:pPr marL="342900" lvl="1" indent="0">
              <a:buNone/>
            </a:pPr>
            <a:r>
              <a:rPr lang="en-US" sz="1800" b="1" dirty="0" smtClean="0">
                <a:solidFill>
                  <a:srgbClr val="0000FF"/>
                </a:solidFill>
                <a:latin typeface="Consolas" panose="020B0609020204030204" pitchFamily="49" charset="0"/>
              </a:rPr>
              <a:t># </a:t>
            </a:r>
            <a:r>
              <a:rPr lang="en-US" sz="1800" b="1" dirty="0">
                <a:solidFill>
                  <a:srgbClr val="0000FF"/>
                </a:solidFill>
                <a:latin typeface="Consolas" panose="020B0609020204030204" pitchFamily="49" charset="0"/>
              </a:rPr>
              <a:t>Case: </a:t>
            </a:r>
            <a:r>
              <a:rPr lang="en-US" sz="1800" b="1" dirty="0" smtClean="0">
                <a:solidFill>
                  <a:srgbClr val="0000FF"/>
                </a:solidFill>
                <a:latin typeface="Consolas" panose="020B0609020204030204" pitchFamily="49" charset="0"/>
              </a:rPr>
              <a:t>After file input completed.</a:t>
            </a:r>
            <a:endParaRPr lang="en-CA" sz="1800" dirty="0">
              <a:solidFill>
                <a:srgbClr val="0000FF"/>
              </a:solidFill>
              <a:latin typeface="Consolas" panose="020B0609020204030204" pitchFamily="49" charset="0"/>
            </a:endParaRPr>
          </a:p>
          <a:p>
            <a:pPr marL="342900" lvl="1" indent="0">
              <a:buNone/>
            </a:pPr>
            <a:r>
              <a:rPr lang="en-CA" sz="1800" dirty="0" err="1" smtClean="0">
                <a:latin typeface="Consolas" panose="020B0609020204030204" pitchFamily="49" charset="0"/>
              </a:rPr>
              <a:t>numRows</a:t>
            </a:r>
            <a:r>
              <a:rPr lang="en-CA" sz="1800" dirty="0" smtClean="0">
                <a:latin typeface="Consolas" panose="020B0609020204030204" pitchFamily="49" charset="0"/>
              </a:rPr>
              <a:t> </a:t>
            </a:r>
            <a:r>
              <a:rPr lang="en-CA" sz="1800" dirty="0">
                <a:latin typeface="Consolas" panose="020B0609020204030204" pitchFamily="49" charset="0"/>
              </a:rPr>
              <a:t>= </a:t>
            </a:r>
            <a:r>
              <a:rPr lang="en-CA" sz="1800" dirty="0" err="1">
                <a:latin typeface="Consolas" panose="020B0609020204030204" pitchFamily="49" charset="0"/>
              </a:rPr>
              <a:t>len</a:t>
            </a:r>
            <a:r>
              <a:rPr lang="en-CA" sz="1800" dirty="0">
                <a:latin typeface="Consolas" panose="020B0609020204030204" pitchFamily="49" charset="0"/>
              </a:rPr>
              <a:t>(</a:t>
            </a:r>
            <a:r>
              <a:rPr lang="en-CA" sz="1800" dirty="0" err="1">
                <a:latin typeface="Consolas" panose="020B0609020204030204" pitchFamily="49" charset="0"/>
              </a:rPr>
              <a:t>aBoard</a:t>
            </a:r>
            <a:r>
              <a:rPr lang="en-CA" sz="1800" dirty="0">
                <a:latin typeface="Consolas" panose="020B0609020204030204" pitchFamily="49" charset="0"/>
              </a:rPr>
              <a:t>)</a:t>
            </a:r>
          </a:p>
          <a:p>
            <a:pPr marL="342900" lvl="1" indent="0">
              <a:buNone/>
            </a:pPr>
            <a:r>
              <a:rPr lang="en-CA" sz="1800" dirty="0" err="1" smtClean="0">
                <a:latin typeface="Consolas" panose="020B0609020204030204" pitchFamily="49" charset="0"/>
              </a:rPr>
              <a:t>numColumns</a:t>
            </a:r>
            <a:r>
              <a:rPr lang="en-CA" sz="1800" dirty="0" smtClean="0">
                <a:latin typeface="Consolas" panose="020B0609020204030204" pitchFamily="49" charset="0"/>
              </a:rPr>
              <a:t> </a:t>
            </a:r>
            <a:r>
              <a:rPr lang="en-CA" sz="1800" dirty="0">
                <a:latin typeface="Consolas" panose="020B0609020204030204" pitchFamily="49" charset="0"/>
              </a:rPr>
              <a:t>= </a:t>
            </a:r>
            <a:r>
              <a:rPr lang="en-CA" sz="1800" dirty="0" err="1">
                <a:latin typeface="Consolas" panose="020B0609020204030204" pitchFamily="49" charset="0"/>
              </a:rPr>
              <a:t>len</a:t>
            </a:r>
            <a:r>
              <a:rPr lang="en-CA" sz="1800" dirty="0">
                <a:latin typeface="Consolas" panose="020B0609020204030204" pitchFamily="49" charset="0"/>
              </a:rPr>
              <a:t>(</a:t>
            </a:r>
            <a:r>
              <a:rPr lang="en-CA" sz="1800" dirty="0" err="1">
                <a:latin typeface="Consolas" panose="020B0609020204030204" pitchFamily="49" charset="0"/>
              </a:rPr>
              <a:t>aBoard</a:t>
            </a:r>
            <a:r>
              <a:rPr lang="en-CA" sz="1800" dirty="0">
                <a:latin typeface="Consolas" panose="020B0609020204030204" pitchFamily="49" charset="0"/>
              </a:rPr>
              <a:t>[0])</a:t>
            </a:r>
          </a:p>
          <a:p>
            <a:pPr marL="342900" lvl="1" indent="0">
              <a:buNone/>
            </a:pPr>
            <a:r>
              <a:rPr lang="en-CA" sz="1800" dirty="0" smtClean="0">
                <a:latin typeface="Consolas" panose="020B0609020204030204" pitchFamily="49" charset="0"/>
              </a:rPr>
              <a:t>return(</a:t>
            </a:r>
            <a:r>
              <a:rPr lang="en-CA" sz="1800" dirty="0" err="1" smtClean="0">
                <a:latin typeface="Consolas" panose="020B0609020204030204" pitchFamily="49" charset="0"/>
              </a:rPr>
              <a:t>aBoard,numRows,numColumns</a:t>
            </a:r>
            <a:r>
              <a:rPr lang="en-CA" sz="1800" dirty="0">
                <a:latin typeface="Consolas" panose="020B0609020204030204" pitchFamily="49" charset="0"/>
              </a:rPr>
              <a:t>)</a:t>
            </a:r>
          </a:p>
          <a:p>
            <a:endParaRPr lang="en-CA" dirty="0"/>
          </a:p>
          <a:p>
            <a:endParaRPr lang="en-CA" dirty="0"/>
          </a:p>
        </p:txBody>
      </p:sp>
    </p:spTree>
    <p:extLst>
      <p:ext uri="{BB962C8B-B14F-4D97-AF65-F5344CB8AC3E}">
        <p14:creationId xmlns:p14="http://schemas.microsoft.com/office/powerpoint/2010/main" val="1014939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List</a:t>
            </a:r>
            <a:r>
              <a:rPr lang="en-US" dirty="0" smtClean="0"/>
              <a:t>: </a:t>
            </a:r>
            <a:r>
              <a:rPr lang="en-US" dirty="0" smtClean="0">
                <a:latin typeface="Consolas" panose="020B0609020204030204" pitchFamily="49" charset="0"/>
              </a:rPr>
              <a:t>start()</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pPr marL="342900" lvl="1" indent="0">
              <a:buNone/>
            </a:pPr>
            <a:r>
              <a:rPr lang="en-CA" sz="1800" dirty="0" err="1">
                <a:latin typeface="Consolas" panose="020B0609020204030204" pitchFamily="49" charset="0"/>
              </a:rPr>
              <a:t>def</a:t>
            </a:r>
            <a:r>
              <a:rPr lang="en-CA" sz="1800" dirty="0">
                <a:latin typeface="Consolas" panose="020B0609020204030204" pitchFamily="49" charset="0"/>
              </a:rPr>
              <a:t> start():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aBoard,numRows,numColumns</a:t>
            </a:r>
            <a:r>
              <a:rPr lang="en-CA" sz="1800" dirty="0">
                <a:latin typeface="Consolas" panose="020B0609020204030204" pitchFamily="49" charset="0"/>
              </a:rPr>
              <a:t> = </a:t>
            </a:r>
            <a:r>
              <a:rPr lang="en-CA" sz="1800" dirty="0" err="1">
                <a:latin typeface="Consolas" panose="020B0609020204030204" pitchFamily="49" charset="0"/>
              </a:rPr>
              <a:t>readBoardFromFile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display(</a:t>
            </a:r>
            <a:r>
              <a:rPr lang="en-CA" sz="1800" dirty="0" err="1">
                <a:latin typeface="Consolas" panose="020B0609020204030204" pitchFamily="49" charset="0"/>
              </a:rPr>
              <a:t>aBoard,numRows,numColumns</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displayWithGrid</a:t>
            </a:r>
            <a:r>
              <a:rPr lang="en-CA" sz="1800" dirty="0">
                <a:latin typeface="Consolas" panose="020B0609020204030204" pitchFamily="49" charset="0"/>
              </a:rPr>
              <a:t>(</a:t>
            </a:r>
            <a:r>
              <a:rPr lang="en-CA" sz="1800" dirty="0" err="1">
                <a:latin typeface="Consolas" panose="020B0609020204030204" pitchFamily="49" charset="0"/>
              </a:rPr>
              <a:t>aBoard,numRows,numColumns</a:t>
            </a:r>
            <a:r>
              <a:rPr lang="en-CA" sz="1800" dirty="0">
                <a:latin typeface="Consolas" panose="020B0609020204030204" pitchFamily="49" charset="0"/>
              </a:rPr>
              <a:t>)</a:t>
            </a:r>
          </a:p>
          <a:p>
            <a:pPr marL="342900" lvl="1" indent="0">
              <a:buNone/>
            </a:pPr>
            <a:endParaRPr lang="en-CA" sz="1800" dirty="0">
              <a:latin typeface="Consolas" panose="020B0609020204030204" pitchFamily="49" charset="0"/>
            </a:endParaRPr>
          </a:p>
          <a:p>
            <a:pPr marL="342900" lvl="1" indent="0">
              <a:buNone/>
            </a:pPr>
            <a:r>
              <a:rPr lang="en-CA" sz="1800" dirty="0">
                <a:latin typeface="Consolas" panose="020B0609020204030204" pitchFamily="49" charset="0"/>
              </a:rPr>
              <a:t>start()</a:t>
            </a:r>
          </a:p>
        </p:txBody>
      </p:sp>
    </p:spTree>
    <p:extLst>
      <p:ext uri="{BB962C8B-B14F-4D97-AF65-F5344CB8AC3E}">
        <p14:creationId xmlns:p14="http://schemas.microsoft.com/office/powerpoint/2010/main" val="23890687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smtClean="0"/>
              <a:t>You Should Now Know</a:t>
            </a:r>
          </a:p>
        </p:txBody>
      </p:sp>
      <p:sp>
        <p:nvSpPr>
          <p:cNvPr id="34819" name="Rectangle 3"/>
          <p:cNvSpPr>
            <a:spLocks noGrp="1" noChangeArrowheads="1"/>
          </p:cNvSpPr>
          <p:nvPr>
            <p:ph type="body" idx="4294967295"/>
          </p:nvPr>
        </p:nvSpPr>
        <p:spPr/>
        <p:txBody>
          <a:bodyPr/>
          <a:lstStyle/>
          <a:p>
            <a:pPr eaLnBrk="1" hangingPunct="1">
              <a:buFont typeface="Arial" charset="0"/>
              <a:buChar char="•"/>
              <a:defRPr/>
            </a:pPr>
            <a:r>
              <a:rPr lang="en-US" altLang="en-US" sz="2000" dirty="0" smtClean="0">
                <a:latin typeface="+mj-lt"/>
              </a:rPr>
              <a:t>How to open a file for reading</a:t>
            </a:r>
          </a:p>
          <a:p>
            <a:pPr eaLnBrk="1" hangingPunct="1">
              <a:buFont typeface="Arial" charset="0"/>
              <a:buChar char="•"/>
              <a:defRPr/>
            </a:pPr>
            <a:r>
              <a:rPr lang="en-US" altLang="en-US" sz="2000" dirty="0" smtClean="0">
                <a:latin typeface="+mj-lt"/>
              </a:rPr>
              <a:t>How to open a file a file for writing </a:t>
            </a:r>
          </a:p>
          <a:p>
            <a:pPr eaLnBrk="1" hangingPunct="1">
              <a:buFont typeface="Arial" charset="0"/>
              <a:buChar char="•"/>
              <a:defRPr/>
            </a:pPr>
            <a:r>
              <a:rPr lang="en-US" altLang="en-US" sz="2000" dirty="0" smtClean="0">
                <a:latin typeface="+mj-lt"/>
              </a:rPr>
              <a:t>The details of how information is read from and written to a file </a:t>
            </a:r>
          </a:p>
          <a:p>
            <a:pPr eaLnBrk="1" hangingPunct="1">
              <a:buFont typeface="Arial" charset="0"/>
              <a:buChar char="•"/>
              <a:defRPr/>
            </a:pPr>
            <a:r>
              <a:rPr lang="en-US" altLang="en-US" sz="2000" dirty="0" smtClean="0">
                <a:latin typeface="+mj-lt"/>
              </a:rPr>
              <a:t>How to close a file and why it is good practice to do this explicitly</a:t>
            </a:r>
          </a:p>
          <a:p>
            <a:pPr eaLnBrk="1" hangingPunct="1">
              <a:buFont typeface="Arial" charset="0"/>
              <a:buChar char="•"/>
              <a:defRPr/>
            </a:pPr>
            <a:r>
              <a:rPr lang="en-US" altLang="en-US" sz="2000" dirty="0" smtClean="0">
                <a:latin typeface="+mj-lt"/>
              </a:rPr>
              <a:t>How to read from a file of arbitrary size </a:t>
            </a:r>
          </a:p>
          <a:p>
            <a:pPr eaLnBrk="1" hangingPunct="1">
              <a:buFont typeface="Arial" charset="0"/>
              <a:buChar char="•"/>
              <a:defRPr/>
            </a:pPr>
            <a:r>
              <a:rPr lang="en-US" altLang="en-US" sz="2000" dirty="0" smtClean="0">
                <a:latin typeface="+mj-lt"/>
              </a:rPr>
              <a:t>How to create a 2D list of variable size and with non-homogenous elements.</a:t>
            </a:r>
          </a:p>
          <a:p>
            <a:pPr eaLnBrk="1" hangingPunct="1">
              <a:buFont typeface="Arial" charset="0"/>
              <a:buChar char="•"/>
              <a:defRPr/>
            </a:pPr>
            <a:r>
              <a:rPr lang="en-US" altLang="en-US" sz="2000" dirty="0" smtClean="0">
                <a:latin typeface="+mj-lt"/>
              </a:rPr>
              <a:t>Data storage and processing using files and string functions</a:t>
            </a:r>
          </a:p>
          <a:p>
            <a:pPr eaLnBrk="1" hangingPunct="1">
              <a:buFont typeface="Arial" charset="0"/>
              <a:buChar char="•"/>
              <a:defRPr/>
            </a:pPr>
            <a:r>
              <a:rPr lang="en-US" altLang="en-US" sz="2000" dirty="0" smtClean="0">
                <a:latin typeface="+mj-lt"/>
              </a:rPr>
              <a:t>How exceptions can be used in conjunction with file input and with invalid keyboard/console input</a:t>
            </a:r>
          </a:p>
          <a:p>
            <a:pPr eaLnBrk="1" hangingPunct="1">
              <a:buFont typeface="Arial" charset="0"/>
              <a:buChar char="•"/>
              <a:defRPr/>
            </a:pPr>
            <a:r>
              <a:rPr lang="en-US" altLang="en-US" sz="2000" dirty="0" smtClean="0">
                <a:latin typeface="+mj-lt"/>
              </a:rPr>
              <a:t>How to read file information into a dynamically created list</a:t>
            </a:r>
          </a:p>
          <a:p>
            <a:pPr eaLnBrk="1" hangingPunct="1">
              <a:buFont typeface="Arial" charset="0"/>
              <a:buChar char="•"/>
              <a:defRPr/>
            </a:pPr>
            <a:endParaRPr lang="en-US" altLang="en-US" sz="2000" dirty="0" smtClean="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buFont typeface="+mj-lt"/>
              <a:buAutoNum type="arabicPeriod"/>
            </a:pPr>
            <a:r>
              <a:rPr lang="en-US" altLang="en-US" dirty="0">
                <a:solidFill>
                  <a:srgbClr val="FF0000"/>
                </a:solidFill>
              </a:rPr>
              <a:t>Opening Files</a:t>
            </a:r>
            <a:endParaRPr lang="en-CA" dirty="0">
              <a:solidFill>
                <a:srgbClr val="FF0000"/>
              </a:solidFill>
            </a:endParaRPr>
          </a:p>
        </p:txBody>
      </p:sp>
      <p:sp>
        <p:nvSpPr>
          <p:cNvPr id="3" name="Content Placeholder 2"/>
          <p:cNvSpPr>
            <a:spLocks noGrp="1"/>
          </p:cNvSpPr>
          <p:nvPr>
            <p:ph idx="1"/>
          </p:nvPr>
        </p:nvSpPr>
        <p:spPr/>
        <p:txBody>
          <a:bodyPr/>
          <a:lstStyle/>
          <a:p>
            <a:r>
              <a:rPr lang="en-US" altLang="en-US" dirty="0"/>
              <a:t>Prepares the file for reading:</a:t>
            </a:r>
          </a:p>
          <a:p>
            <a:pPr lvl="1"/>
            <a:r>
              <a:rPr lang="en-US" dirty="0"/>
              <a:t>As the file is opened, there’s a link between the </a:t>
            </a:r>
            <a:r>
              <a:rPr lang="en-US" dirty="0">
                <a:solidFill>
                  <a:srgbClr val="00B050"/>
                </a:solidFill>
              </a:rPr>
              <a:t>file variable </a:t>
            </a:r>
            <a:r>
              <a:rPr lang="en-US" dirty="0"/>
              <a:t>and the </a:t>
            </a:r>
            <a:r>
              <a:rPr lang="en-US" dirty="0">
                <a:solidFill>
                  <a:srgbClr val="0000FF"/>
                </a:solidFill>
              </a:rPr>
              <a:t>physical file </a:t>
            </a:r>
            <a:r>
              <a:rPr lang="en-US" dirty="0"/>
              <a:t>(references to the file variable are references to the physical file).</a:t>
            </a:r>
          </a:p>
          <a:p>
            <a:pPr lvl="1"/>
            <a:r>
              <a:rPr lang="en-US" dirty="0"/>
              <a:t>Positions the file pointer at the start of the file</a:t>
            </a:r>
            <a:r>
              <a:rPr lang="en-US" dirty="0" smtClean="0"/>
              <a:t>.</a:t>
            </a:r>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Format:</a:t>
            </a:r>
            <a:r>
              <a:rPr lang="en-US" altLang="en-US" baseline="30000" dirty="0">
                <a:latin typeface="Consolas" panose="020B0609020204030204" pitchFamily="49" charset="0"/>
                <a:ea typeface="Consolas" panose="020B0609020204030204" pitchFamily="49" charset="0"/>
                <a:cs typeface="Consolas" panose="020B0609020204030204" pitchFamily="49" charset="0"/>
              </a:rPr>
              <a:t>1</a:t>
            </a:r>
            <a:endParaRPr lang="en-US" altLang="en-US" b="1" dirty="0">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a:solidFill>
                  <a:srgbClr val="00B050"/>
                </a:solidFill>
                <a:latin typeface="Consolas" panose="020B0609020204030204" pitchFamily="49" charset="0"/>
                <a:ea typeface="Consolas" panose="020B0609020204030204" pitchFamily="49" charset="0"/>
                <a:cs typeface="Consolas" panose="020B0609020204030204" pitchFamily="49" charset="0"/>
              </a:rPr>
              <a:t>file variable</a:t>
            </a:r>
            <a:r>
              <a:rPr lang="en-US" altLang="en-US" sz="1800" dirty="0">
                <a:latin typeface="Consolas" panose="020B0609020204030204" pitchFamily="49" charset="0"/>
                <a:ea typeface="Consolas" panose="020B0609020204030204" pitchFamily="49" charset="0"/>
                <a:cs typeface="Consolas" panose="020B0609020204030204" pitchFamily="49" charset="0"/>
              </a:rPr>
              <a:t>&gt; = </a:t>
            </a:r>
            <a:r>
              <a:rPr lang="en-US" altLang="en-US" sz="1800" b="1" dirty="0">
                <a:solidFill>
                  <a:srgbClr val="FF0000"/>
                </a:solidFill>
                <a:latin typeface="Consolas" panose="020B0609020204030204" pitchFamily="49" charset="0"/>
                <a:ea typeface="Consolas" panose="020B0609020204030204" pitchFamily="49" charset="0"/>
                <a:cs typeface="Consolas" panose="020B0609020204030204" pitchFamily="49" charset="0"/>
              </a:rPr>
              <a:t>open(&lt;</a:t>
            </a:r>
            <a:r>
              <a:rPr lang="en-US" altLang="en-US" sz="1800" b="1" i="1" dirty="0">
                <a:solidFill>
                  <a:srgbClr val="FF0000"/>
                </a:solidFill>
                <a:latin typeface="Consolas" panose="020B0609020204030204" pitchFamily="49" charset="0"/>
                <a:ea typeface="Consolas" panose="020B0609020204030204" pitchFamily="49" charset="0"/>
                <a:cs typeface="Consolas" panose="020B0609020204030204" pitchFamily="49" charset="0"/>
              </a:rPr>
              <a:t>file name</a:t>
            </a:r>
            <a:r>
              <a:rPr lang="en-US" altLang="en-US" sz="1800" b="1" dirty="0">
                <a:solidFill>
                  <a:srgbClr val="FF0000"/>
                </a:solidFill>
                <a:latin typeface="Consolas" panose="020B0609020204030204" pitchFamily="49" charset="0"/>
                <a:ea typeface="Consolas" panose="020B0609020204030204" pitchFamily="49" charset="0"/>
                <a:cs typeface="Consolas" panose="020B0609020204030204" pitchFamily="49" charset="0"/>
              </a:rPr>
              <a:t>&gt;</a:t>
            </a:r>
            <a:r>
              <a:rPr lang="en-US" altLang="en-US" sz="1800" b="1" i="1" dirty="0">
                <a:solidFill>
                  <a:srgbClr val="FF0000"/>
                </a:solidFill>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&lt;</a:t>
            </a:r>
            <a:r>
              <a:rPr lang="en-US" altLang="en-US" sz="1800" b="1" i="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mode</a:t>
            </a:r>
            <a:r>
              <a:rPr lang="en-US" altLang="en-US" sz="1800" b="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&gt;)</a:t>
            </a:r>
            <a:endParaRPr lang="en-US" altLang="en-US" sz="1800" b="1" dirty="0">
              <a:solidFill>
                <a:srgbClr val="FF0000"/>
              </a:solidFill>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endParaRPr lang="en-US" altLang="en-US" b="1" dirty="0"/>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Example:</a:t>
            </a:r>
          </a:p>
          <a:p>
            <a:pPr marL="457200" indent="-457200" eaLnBrk="1" hangingPunct="1">
              <a:lnSpc>
                <a:spcPct val="80000"/>
              </a:lnSpc>
              <a:buFontTx/>
              <a:buNone/>
            </a:pPr>
            <a:r>
              <a:rPr lang="en-US" altLang="en-US" dirty="0"/>
              <a:t>    (</a:t>
            </a:r>
            <a:r>
              <a:rPr lang="en-US" altLang="en-US" sz="2000" dirty="0"/>
              <a:t>Constant file name)</a:t>
            </a:r>
          </a:p>
          <a:p>
            <a:pPr marL="457200" indent="-457200" eaLnBrk="1" hangingPunct="1">
              <a:lnSpc>
                <a:spcPct val="80000"/>
              </a:lnSpc>
              <a:buFontTx/>
              <a:buNone/>
            </a:pPr>
            <a:r>
              <a:rPr lang="en-US" altLang="en-US" sz="2000" dirty="0"/>
              <a:t>    </a:t>
            </a:r>
            <a:r>
              <a:rPr lang="en-US" altLang="en-US" sz="1800" dirty="0" err="1">
                <a:solidFill>
                  <a:srgbClr val="00B050"/>
                </a:solidFill>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data.txt</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pPr marL="1371600" lvl="3" indent="0" eaLnBrk="1" hangingPunct="1">
              <a:lnSpc>
                <a:spcPct val="90000"/>
              </a:lnSpc>
              <a:buNone/>
            </a:pPr>
            <a:r>
              <a:rPr lang="en-US" altLang="en-US" sz="1800" dirty="0"/>
              <a:t>OR</a:t>
            </a:r>
          </a:p>
          <a:p>
            <a:pPr marL="457200" indent="-457200" eaLnBrk="1" hangingPunct="1">
              <a:lnSpc>
                <a:spcPct val="80000"/>
              </a:lnSpc>
              <a:buFontTx/>
              <a:buNone/>
            </a:pPr>
            <a:r>
              <a:rPr lang="en-US" altLang="en-US" sz="2000" dirty="0"/>
              <a:t>    (</a:t>
            </a:r>
            <a:r>
              <a:rPr lang="en-US" altLang="en-US" sz="2000" dirty="0">
                <a:solidFill>
                  <a:srgbClr val="0000FF"/>
                </a:solidFill>
              </a:rPr>
              <a:t>Variable file name</a:t>
            </a:r>
            <a:r>
              <a:rPr lang="en-US" altLang="en-US" sz="2000" dirty="0"/>
              <a:t>: entered by user at runtime)</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 input("Enter name of input file: ")</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endParaRPr lang="en-US" dirty="0"/>
          </a:p>
          <a:p>
            <a:pPr lvl="1"/>
            <a:endParaRPr lang="en-CA" dirty="0"/>
          </a:p>
        </p:txBody>
      </p:sp>
      <p:sp>
        <p:nvSpPr>
          <p:cNvPr id="6" name="Text Box 4"/>
          <p:cNvSpPr txBox="1">
            <a:spLocks noChangeArrowheads="1"/>
          </p:cNvSpPr>
          <p:nvPr/>
        </p:nvSpPr>
        <p:spPr bwMode="auto">
          <a:xfrm>
            <a:off x="457200" y="6553200"/>
            <a:ext cx="746760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aseline="30000" dirty="0">
                <a:latin typeface="Arial" panose="020B0604020202020204" pitchFamily="34" charset="0"/>
              </a:rPr>
              <a:t>1 Examples assume that the file is in the same directory/folder as the Python program.</a:t>
            </a:r>
          </a:p>
        </p:txBody>
      </p:sp>
      <p:sp>
        <p:nvSpPr>
          <p:cNvPr id="7" name="Rectangle 6"/>
          <p:cNvSpPr/>
          <p:nvPr/>
        </p:nvSpPr>
        <p:spPr>
          <a:xfrm>
            <a:off x="6553200" y="3429000"/>
            <a:ext cx="2590800" cy="1981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6938" eaLnBrk="1" hangingPunct="1"/>
            <a:r>
              <a:rPr lang="en-US" altLang="en-US" sz="1200" b="1" dirty="0" smtClean="0">
                <a:solidFill>
                  <a:schemeClr val="tx1"/>
                </a:solidFill>
              </a:rPr>
              <a:t>Modes when opening a file</a:t>
            </a:r>
          </a:p>
          <a:p>
            <a:pPr marL="171450" indent="-171450" defTabSz="896938" eaLnBrk="1" hangingPunct="1">
              <a:buFont typeface="Arial" panose="020B0604020202020204" pitchFamily="34" charset="0"/>
              <a:buChar char="•"/>
            </a:pPr>
            <a:r>
              <a:rPr lang="en-US" altLang="en-US" sz="1200" dirty="0" smtClean="0">
                <a:solidFill>
                  <a:schemeClr val="tx1"/>
                </a:solidFill>
              </a:rPr>
              <a:t>“</a:t>
            </a:r>
            <a:r>
              <a:rPr lang="en-US" altLang="en-US" sz="1200" dirty="0">
                <a:solidFill>
                  <a:schemeClr val="tx1"/>
                </a:solidFill>
              </a:rPr>
              <a:t>r” open file for reading</a:t>
            </a:r>
          </a:p>
          <a:p>
            <a:pPr marL="171450" indent="-171450" defTabSz="896938" eaLnBrk="1" hangingPunct="1">
              <a:buFont typeface="Arial" panose="020B0604020202020204" pitchFamily="34" charset="0"/>
              <a:buChar char="•"/>
            </a:pPr>
            <a:r>
              <a:rPr lang="en-US" altLang="en-US" sz="1200" dirty="0">
                <a:solidFill>
                  <a:schemeClr val="tx1"/>
                </a:solidFill>
              </a:rPr>
              <a:t>“w” open file for writing</a:t>
            </a:r>
          </a:p>
          <a:p>
            <a:pPr marL="171450" indent="-171450" defTabSz="896938" eaLnBrk="1" hangingPunct="1">
              <a:buFont typeface="Arial" panose="020B0604020202020204" pitchFamily="34" charset="0"/>
              <a:buChar char="•"/>
            </a:pPr>
            <a:r>
              <a:rPr lang="en-US" altLang="en-US" sz="1200" dirty="0">
                <a:solidFill>
                  <a:schemeClr val="tx1"/>
                </a:solidFill>
              </a:rPr>
              <a:t>“c” open file for reading or writing, if the file doesn’t exist then create it</a:t>
            </a:r>
          </a:p>
          <a:p>
            <a:pPr marL="171450" indent="-171450" defTabSz="896938" eaLnBrk="1" hangingPunct="1">
              <a:buFont typeface="Arial" panose="020B0604020202020204" pitchFamily="34" charset="0"/>
              <a:buChar char="•"/>
            </a:pPr>
            <a:r>
              <a:rPr lang="en-US" altLang="en-US" sz="1200" dirty="0">
                <a:solidFill>
                  <a:schemeClr val="tx1"/>
                </a:solidFill>
              </a:rPr>
              <a:t>“n” create a new file for reading or writing, if the file exists then it’s contents are overwritten.</a:t>
            </a:r>
          </a:p>
          <a:p>
            <a:pPr marL="171450" indent="-171450" defTabSz="896938" eaLnBrk="1" hangingPunct="1">
              <a:buFont typeface="Arial" panose="020B0604020202020204" pitchFamily="34" charset="0"/>
              <a:buChar char="•"/>
            </a:pPr>
            <a:r>
              <a:rPr lang="en-US" altLang="en-US" sz="1200" dirty="0">
                <a:solidFill>
                  <a:schemeClr val="tx1"/>
                </a:solidFill>
              </a:rPr>
              <a:t>“a” open the file for appending, create the file if it doesn’t exist</a:t>
            </a:r>
          </a:p>
        </p:txBody>
      </p:sp>
    </p:spTree>
    <p:extLst>
      <p:ext uri="{BB962C8B-B14F-4D97-AF65-F5344CB8AC3E}">
        <p14:creationId xmlns:p14="http://schemas.microsoft.com/office/powerpoint/2010/main" val="3425366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marL="533400" indent="-533400" eaLnBrk="1" hangingPunct="1">
              <a:buFontTx/>
              <a:buAutoNum type="alphaUcPeriod" startAt="2"/>
            </a:pPr>
            <a:r>
              <a:rPr lang="en-US" altLang="en-US" smtClean="0"/>
              <a:t>Positioning The File Pointer</a:t>
            </a:r>
          </a:p>
        </p:txBody>
      </p:sp>
      <p:sp>
        <p:nvSpPr>
          <p:cNvPr id="16387" name="Rectangle 4"/>
          <p:cNvSpPr>
            <a:spLocks noChangeArrowheads="1"/>
          </p:cNvSpPr>
          <p:nvPr/>
        </p:nvSpPr>
        <p:spPr bwMode="auto">
          <a:xfrm>
            <a:off x="1143000" y="1905000"/>
            <a:ext cx="26670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pt-BR" altLang="en-US" sz="2000">
                <a:latin typeface="Arial" panose="020B0604020202020204" pitchFamily="34" charset="0"/>
              </a:rPr>
              <a:t> </a:t>
            </a:r>
            <a:r>
              <a:rPr lang="pt-BR" altLang="en-US" sz="2000">
                <a:latin typeface="Consolas" panose="020B0609020204030204" pitchFamily="49" charset="0"/>
                <a:ea typeface="Consolas" panose="020B0609020204030204" pitchFamily="49" charset="0"/>
                <a:cs typeface="Consolas" panose="020B0609020204030204" pitchFamily="49" charset="0"/>
              </a:rPr>
              <a:t>A</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C</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a:t>
            </a:r>
          </a:p>
        </p:txBody>
      </p:sp>
      <p:sp>
        <p:nvSpPr>
          <p:cNvPr id="16388" name="Text Box 5"/>
          <p:cNvSpPr txBox="1">
            <a:spLocks noChangeArrowheads="1"/>
          </p:cNvSpPr>
          <p:nvPr/>
        </p:nvSpPr>
        <p:spPr bwMode="auto">
          <a:xfrm>
            <a:off x="1143000" y="14478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a:latin typeface="Consolas" panose="020B0609020204030204" pitchFamily="49" charset="0"/>
                <a:ea typeface="Consolas" panose="020B0609020204030204" pitchFamily="49" charset="0"/>
                <a:cs typeface="Consolas" panose="020B0609020204030204" pitchFamily="49" charset="0"/>
              </a:rPr>
              <a:t>letters.txt</a:t>
            </a:r>
          </a:p>
        </p:txBody>
      </p:sp>
      <p:sp>
        <p:nvSpPr>
          <p:cNvPr id="173062" name="Line 6"/>
          <p:cNvSpPr>
            <a:spLocks noChangeShapeType="1"/>
          </p:cNvSpPr>
          <p:nvPr/>
        </p:nvSpPr>
        <p:spPr bwMode="auto">
          <a:xfrm flipV="1">
            <a:off x="1295400" y="2209800"/>
            <a:ext cx="0" cy="457200"/>
          </a:xfrm>
          <a:prstGeom prst="line">
            <a:avLst/>
          </a:prstGeom>
          <a:noFill/>
          <a:ln w="1016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0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marL="533400" indent="-533400" eaLnBrk="1" hangingPunct="1">
              <a:buFontTx/>
              <a:buAutoNum type="arabicPeriod" startAt="2"/>
            </a:pPr>
            <a:r>
              <a:rPr lang="en-US" altLang="en-US" dirty="0" smtClean="0">
                <a:solidFill>
                  <a:srgbClr val="FF0000"/>
                </a:solidFill>
              </a:rPr>
              <a:t>Reading Information </a:t>
            </a:r>
            <a:r>
              <a:rPr lang="en-US" altLang="en-US" dirty="0" smtClean="0"/>
              <a:t>From Files</a:t>
            </a:r>
          </a:p>
        </p:txBody>
      </p:sp>
      <p:sp>
        <p:nvSpPr>
          <p:cNvPr id="17411" name="Rectangle 3"/>
          <p:cNvSpPr>
            <a:spLocks noGrp="1" noChangeArrowheads="1"/>
          </p:cNvSpPr>
          <p:nvPr>
            <p:ph type="body" idx="4294967295"/>
          </p:nvPr>
        </p:nvSpPr>
        <p:spPr/>
        <p:txBody>
          <a:bodyPr/>
          <a:lstStyle/>
          <a:p>
            <a:pPr eaLnBrk="1" hangingPunct="1"/>
            <a:r>
              <a:rPr lang="en-US" altLang="en-US" dirty="0" smtClean="0"/>
              <a:t>Typically reading is done within the body of a loop.</a:t>
            </a:r>
          </a:p>
          <a:p>
            <a:pPr lvl="1" eaLnBrk="1" hangingPunct="1"/>
            <a:r>
              <a:rPr lang="en-US" altLang="en-US" dirty="0" smtClean="0"/>
              <a:t>Each execution of the loop will read a line from file into a string.</a:t>
            </a:r>
          </a:p>
          <a:p>
            <a:pPr lvl="1" eaLnBrk="1" hangingPunct="1"/>
            <a:r>
              <a:rPr lang="en-US" altLang="en-US" dirty="0" smtClean="0"/>
              <a:t>The loop continues to read lines from the file until the end is reached.</a:t>
            </a:r>
          </a:p>
          <a:p>
            <a:pPr lvl="1" eaLnBrk="1" hangingPunct="1"/>
            <a:r>
              <a:rPr lang="en-US" altLang="en-US" dirty="0" smtClean="0"/>
              <a:t>The loop won’t execute if the file is empty.</a:t>
            </a:r>
            <a:endParaRPr lang="en-US" altLang="en-US" dirty="0" smtClean="0">
              <a:latin typeface="Times New Roman" panose="02020603050405020304" pitchFamily="18"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Format: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variable to store a string</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&gt; in &lt;</a:t>
            </a:r>
            <a:r>
              <a:rPr lang="en-US" altLang="en-US" sz="1800" i="1"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Do something with the string read from 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p>
          <a:p>
            <a:pPr eaLnBrk="1" hangingPunct="1">
              <a:buFontTx/>
              <a:buNone/>
            </a:pPr>
            <a:endParaRPr lang="en-US" altLang="en-US" b="1" dirty="0" smtClean="0">
              <a:latin typeface="Consolas" panose="020B0609020204030204" pitchFamily="49" charset="0"/>
              <a:ea typeface="Consolas" panose="020B0609020204030204" pitchFamily="49" charset="0"/>
              <a:cs typeface="Consolas" panose="020B0609020204030204" pitchFamily="49"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Example: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for </a:t>
            </a:r>
            <a:r>
              <a:rPr lang="en-US" altLang="en-US"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line in </a:t>
            </a:r>
            <a:r>
              <a:rPr lang="en-US" altLang="en-US"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inputFile</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print(line)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Echo file contents back onscreen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marL="514350" indent="-514350">
              <a:buFont typeface="+mj-lt"/>
              <a:buAutoNum type="arabicPeriod" startAt="3"/>
            </a:pPr>
            <a:r>
              <a:rPr lang="en-US" altLang="en-US" dirty="0" smtClean="0">
                <a:solidFill>
                  <a:srgbClr val="FF0000"/>
                </a:solidFill>
              </a:rPr>
              <a:t>Closing</a:t>
            </a:r>
            <a:r>
              <a:rPr lang="en-US" altLang="en-US" dirty="0" smtClean="0"/>
              <a:t> The File</a:t>
            </a:r>
          </a:p>
        </p:txBody>
      </p:sp>
      <p:sp>
        <p:nvSpPr>
          <p:cNvPr id="18435" name="Rectangle 3"/>
          <p:cNvSpPr>
            <a:spLocks noGrp="1" noChangeArrowheads="1"/>
          </p:cNvSpPr>
          <p:nvPr>
            <p:ph type="body" idx="4294967295"/>
          </p:nvPr>
        </p:nvSpPr>
        <p:spPr/>
        <p:txBody>
          <a:bodyPr/>
          <a:lstStyle/>
          <a:p>
            <a:r>
              <a:rPr lang="en-US" altLang="en-US" dirty="0" smtClean="0"/>
              <a:t>Although a file is automatically closed when your program ends it is still a good style to explicitly close your file via the </a:t>
            </a:r>
            <a:r>
              <a:rPr lang="en-US" altLang="en-US" dirty="0" smtClean="0">
                <a:solidFill>
                  <a:srgbClr val="0000FF"/>
                </a:solidFill>
              </a:rPr>
              <a:t>file variable</a:t>
            </a:r>
            <a:r>
              <a:rPr lang="en-US" altLang="en-US" dirty="0" smtClean="0"/>
              <a:t> as soon as the program is done with it.</a:t>
            </a:r>
          </a:p>
          <a:p>
            <a:pPr lvl="1"/>
            <a:r>
              <a:rPr lang="en-US" altLang="en-US" dirty="0" smtClean="0"/>
              <a:t>What if the program encounters a runtime error and crashes before it reaches the end? The input file may remain ‘locked’ an inaccessible state because it’s still open.</a:t>
            </a:r>
          </a:p>
          <a:p>
            <a:r>
              <a:rPr lang="en-US" altLang="en-US" b="1" dirty="0" smtClean="0">
                <a:latin typeface="Consolas" panose="020B0609020204030204" pitchFamily="49" charset="0"/>
                <a:ea typeface="Consolas" panose="020B0609020204030204" pitchFamily="49" charset="0"/>
                <a:cs typeface="Consolas" panose="020B0609020204030204" pitchFamily="49" charset="0"/>
              </a:rPr>
              <a:t>Format</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&lt;close&gt;()</a:t>
            </a:r>
          </a:p>
          <a:p>
            <a:pPr lvl="1">
              <a:buFont typeface="Times New Roman" panose="02020603050405020304" pitchFamily="18" charset="0"/>
              <a:buNone/>
            </a:pPr>
            <a:endParaRPr lang="en-US" altLang="en-US" dirty="0" smtClean="0">
              <a:latin typeface="Consolas" panose="020B0609020204030204" pitchFamily="49" charset="0"/>
              <a:ea typeface="Consolas" panose="020B0609020204030204" pitchFamily="49" charset="0"/>
              <a:cs typeface="Consolas" panose="020B0609020204030204" pitchFamily="49" charset="0"/>
            </a:endParaRPr>
          </a:p>
          <a:p>
            <a:r>
              <a:rPr lang="en-US" altLang="en-US" b="1" dirty="0" smtClean="0">
                <a:latin typeface="Consolas" panose="020B0609020204030204" pitchFamily="49" charset="0"/>
                <a:ea typeface="Consolas" panose="020B0609020204030204" pitchFamily="49" charset="0"/>
                <a:cs typeface="Consolas" panose="020B0609020204030204" pitchFamily="49" charset="0"/>
              </a:rPr>
              <a:t>Example</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a:t>
            </a:r>
            <a:r>
              <a:rPr lang="en-US" altLang="en-US" sz="1800" dirty="0" err="1" smtClean="0">
                <a:solidFill>
                  <a:srgbClr val="FF0000"/>
                </a:solidFill>
                <a:latin typeface="Consolas" panose="020B0609020204030204" pitchFamily="49" charset="0"/>
                <a:ea typeface="Consolas" panose="020B0609020204030204" pitchFamily="49" charset="0"/>
                <a:cs typeface="Consolas" panose="020B0609020204030204" pitchFamily="49" charset="0"/>
              </a:rPr>
              <a:t>close</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a:t>
            </a:r>
          </a:p>
          <a:p>
            <a:endParaRPr lang="en-US" altLang="en-US" dirty="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altLang="en-US" smtClean="0"/>
              <a:t>Reading From Files: Putting It All Together</a:t>
            </a:r>
          </a:p>
        </p:txBody>
      </p:sp>
      <p:sp>
        <p:nvSpPr>
          <p:cNvPr id="19459" name="Rectangle 3"/>
          <p:cNvSpPr>
            <a:spLocks noGrp="1" noChangeArrowheads="1"/>
          </p:cNvSpPr>
          <p:nvPr>
            <p:ph type="body" idx="4294967295"/>
          </p:nvPr>
        </p:nvSpPr>
        <p:spPr/>
        <p:txBody>
          <a:bodyPr/>
          <a:lstStyle/>
          <a:p>
            <a:pPr marL="0" indent="0" eaLnBrk="1" hangingPunct="1">
              <a:buFontTx/>
              <a:buNone/>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1grades.py</a:t>
            </a:r>
          </a:p>
          <a:p>
            <a:pPr marL="0" indent="0" eaLnBrk="1" hangingPunct="1">
              <a:buFontTx/>
              <a:buNone/>
            </a:pPr>
            <a:r>
              <a:rPr lang="en-US" altLang="en-US" b="1" dirty="0" smtClean="0"/>
              <a:t>Input files</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 or gpa.txt</a:t>
            </a:r>
          </a:p>
          <a:p>
            <a:pPr lvl="1" eaLnBrk="1" hangingPunct="1"/>
            <a:r>
              <a:rPr lang="en-US" altLang="en-US" dirty="0" smtClean="0">
                <a:ea typeface="Consolas" panose="020B0609020204030204" pitchFamily="49" charset="0"/>
                <a:cs typeface="Consolas" panose="020B0609020204030204" pitchFamily="49" charset="0"/>
              </a:rPr>
              <a:t>Learning</a:t>
            </a:r>
            <a:r>
              <a:rPr lang="en-US" altLang="en-US" dirty="0">
                <a:ea typeface="Consolas" panose="020B0609020204030204" pitchFamily="49" charset="0"/>
                <a:cs typeface="Consolas" panose="020B0609020204030204" pitchFamily="49" charset="0"/>
              </a:rPr>
              <a:t>: reading </a:t>
            </a:r>
            <a:r>
              <a:rPr lang="en-US" altLang="en-US" dirty="0" smtClean="0">
                <a:ea typeface="Consolas" panose="020B0609020204030204" pitchFamily="49" charset="0"/>
                <a:cs typeface="Consolas" panose="020B0609020204030204" pitchFamily="49" charset="0"/>
              </a:rPr>
              <a:t>text information from a file on a line by line basis.</a:t>
            </a:r>
            <a:endParaRPr lang="en-US" altLang="en-US" dirty="0" smtClean="0"/>
          </a:p>
          <a:p>
            <a:pPr marL="0" indent="0" eaLnBrk="1" hangingPunct="1">
              <a:lnSpc>
                <a:spcPct val="80000"/>
              </a:lnSpc>
              <a:buFontTx/>
              <a:buNone/>
            </a:pPr>
            <a:endParaRPr lang="en-US" altLang="en-US" dirty="0" smtClean="0"/>
          </a:p>
          <a:p>
            <a:pPr marL="0" indent="0">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line ="" </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name of input file: ")</a:t>
            </a: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print(line</a:t>
            </a:r>
            <a:r>
              <a:rPr lang="en-US" altLang="en-US" sz="1800" dirty="0">
                <a:latin typeface="Consolas" panose="020B0609020204030204" pitchFamily="49" charset="0"/>
                <a:ea typeface="Consolas" panose="020B0609020204030204" pitchFamily="49" charset="0"/>
                <a:cs typeface="Consolas" panose="020B0609020204030204" pitchFamily="49" charset="0"/>
              </a:rPr>
              <a:t>, end="")</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defRPr/>
            </a:pPr>
            <a:r>
              <a:rPr lang="en-US" altLang="en-US" dirty="0" smtClean="0">
                <a:latin typeface="+mn-lt"/>
              </a:rPr>
              <a:t>What You Need To Write Information To A File</a:t>
            </a:r>
          </a:p>
        </p:txBody>
      </p:sp>
      <p:sp>
        <p:nvSpPr>
          <p:cNvPr id="20483"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(file is “locked” for writing, the  file pointer is positioned in the file).</a:t>
            </a:r>
          </a:p>
          <a:p>
            <a:pPr marL="457200" indent="-457200" eaLnBrk="1" hangingPunct="1">
              <a:buFontTx/>
              <a:buAutoNum type="arabicPeriod"/>
            </a:pPr>
            <a:r>
              <a:rPr lang="en-US" altLang="en-US" dirty="0" smtClean="0"/>
              <a:t>A command to write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marL="533400" indent="-533400" eaLnBrk="1" hangingPunct="1">
              <a:buFontTx/>
              <a:buAutoNum type="arabicPeriod"/>
            </a:pPr>
            <a:r>
              <a:rPr lang="en-US" altLang="en-US" smtClean="0"/>
              <a:t>Opening The File</a:t>
            </a:r>
          </a:p>
        </p:txBody>
      </p:sp>
      <p:sp>
        <p:nvSpPr>
          <p:cNvPr id="21507" name="Rectangle 3"/>
          <p:cNvSpPr>
            <a:spLocks noGrp="1" noChangeArrowheads="1"/>
          </p:cNvSpPr>
          <p:nvPr>
            <p:ph type="body" idx="4294967295"/>
          </p:nvPr>
        </p:nvSpPr>
        <p:spPr/>
        <p:txBody>
          <a:bodyPr/>
          <a:lstStyle/>
          <a:p>
            <a:pPr marL="457200" indent="-457200" eaLnBrk="1" hangingPunct="1">
              <a:buFontTx/>
              <a:buNone/>
            </a:pPr>
            <a:r>
              <a:rPr lang="en-US" altLang="en-US" b="1" dirty="0" smtClean="0"/>
              <a:t>Format</a:t>
            </a:r>
            <a:r>
              <a:rPr lang="en-US" altLang="en-US" b="1" baseline="30000" dirty="0" smtClean="0"/>
              <a:t>1</a:t>
            </a:r>
            <a:r>
              <a:rPr lang="en-US" altLang="en-US" b="1" dirty="0" smtClean="0"/>
              <a:t>:</a:t>
            </a:r>
            <a:endParaRPr lang="en-US" altLang="en-US" dirty="0" smtClean="0"/>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 open(&lt;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file 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"w")</a:t>
            </a:r>
          </a:p>
          <a:p>
            <a:pPr marL="457200" indent="-457200" eaLnBrk="1" hangingPunct="1">
              <a:buFontTx/>
              <a:buNone/>
            </a:pPr>
            <a:endParaRPr lang="en-US" altLang="en-US" sz="1800" dirty="0" smtClean="0"/>
          </a:p>
          <a:p>
            <a:pPr marL="457200" indent="-457200" eaLnBrk="1" hangingPunct="1">
              <a:buFontTx/>
              <a:buNone/>
            </a:pPr>
            <a:r>
              <a:rPr lang="en-US" altLang="en-US" b="1" dirty="0" smtClean="0"/>
              <a:t>Example:</a:t>
            </a:r>
            <a:endParaRPr lang="en-US" altLang="en-US" dirty="0" smtClean="0"/>
          </a:p>
          <a:p>
            <a:pPr marL="457200" indent="-457200" eaLnBrk="1" hangingPunct="1">
              <a:buFontTx/>
              <a:buNone/>
            </a:pPr>
            <a:r>
              <a:rPr lang="en-US" altLang="en-US" sz="2000" dirty="0" smtClean="0"/>
              <a:t>      (</a:t>
            </a:r>
            <a:r>
              <a:rPr lang="en-US" altLang="en-US" sz="2000" dirty="0" smtClean="0">
                <a:solidFill>
                  <a:srgbClr val="FF0000"/>
                </a:solidFill>
              </a:rPr>
              <a:t>Constant file name</a:t>
            </a:r>
            <a:r>
              <a:rPr lang="en-US" altLang="en-US" sz="2000" dirty="0" smtClean="0"/>
              <a:t>)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gpa.txt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endParaRPr lang="en-US" altLang="en-US" sz="1800" dirty="0" smtClean="0"/>
          </a:p>
          <a:p>
            <a:pPr marL="457200" indent="-457200" eaLnBrk="1" hangingPunct="1">
              <a:buFontTx/>
              <a:buNone/>
            </a:pPr>
            <a:r>
              <a:rPr lang="en-US" altLang="en-US" sz="2000" dirty="0" smtClean="0"/>
              <a:t>     (</a:t>
            </a:r>
            <a:r>
              <a:rPr lang="en-US" altLang="en-US" sz="2000" dirty="0" smtClean="0">
                <a:solidFill>
                  <a:srgbClr val="0000FF"/>
                </a:solidFill>
              </a:rPr>
              <a:t>Variable file name</a:t>
            </a:r>
            <a:r>
              <a:rPr lang="en-US" altLang="en-US" sz="2000" dirty="0" smtClean="0"/>
              <a:t>: entered by user at runtime)</a:t>
            </a:r>
          </a:p>
          <a:p>
            <a:pPr marL="457200" indent="-457200" eaLnBrk="1" hangingPunct="1">
              <a:buFontTx/>
              <a:buNone/>
            </a:pP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input("Enter the name of the output file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to record the GPA's to: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r>
              <a:rPr lang="en-US" altLang="en-US" sz="1800" dirty="0" smtClean="0"/>
              <a:t> </a:t>
            </a:r>
          </a:p>
        </p:txBody>
      </p:sp>
      <p:sp>
        <p:nvSpPr>
          <p:cNvPr id="21508" name="TextBox 1"/>
          <p:cNvSpPr txBox="1">
            <a:spLocks noChangeArrowheads="1"/>
          </p:cNvSpPr>
          <p:nvPr/>
        </p:nvSpPr>
        <p:spPr bwMode="auto">
          <a:xfrm>
            <a:off x="5651500" y="0"/>
            <a:ext cx="3492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09" name="Text Box 6"/>
          <p:cNvSpPr txBox="1">
            <a:spLocks noChangeArrowheads="1"/>
          </p:cNvSpPr>
          <p:nvPr/>
        </p:nvSpPr>
        <p:spPr bwMode="auto">
          <a:xfrm>
            <a:off x="0" y="6553200"/>
            <a:ext cx="685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latin typeface="Arial" panose="020B0604020202020204" pitchFamily="34" charset="0"/>
              </a:rPr>
              <a:t>1 Typically the file is created in the same directory/folder as the Python program.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39296</TotalTime>
  <Words>2395</Words>
  <Application>Microsoft Office PowerPoint</Application>
  <PresentationFormat>On-screen Show (4:3)</PresentationFormat>
  <Paragraphs>365</Paragraphs>
  <Slides>29</Slides>
  <Notes>12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Arial</vt:lpstr>
      <vt:lpstr>Calibri</vt:lpstr>
      <vt:lpstr>Comic Sans MS</vt:lpstr>
      <vt:lpstr>Consolas</vt:lpstr>
      <vt:lpstr>Courier New</vt:lpstr>
      <vt:lpstr>Times New Roman</vt:lpstr>
      <vt:lpstr>Wingdings</vt:lpstr>
      <vt:lpstr>Office Theme</vt:lpstr>
      <vt:lpstr>evaluation_intro</vt:lpstr>
      <vt:lpstr>Introduction To Files In Python</vt:lpstr>
      <vt:lpstr>What You Need In Order To Read  Information From A File</vt:lpstr>
      <vt:lpstr>Opening Files</vt:lpstr>
      <vt:lpstr>Positioning The File Pointer</vt:lpstr>
      <vt:lpstr>Reading Information From Files</vt:lpstr>
      <vt:lpstr>Closing The File</vt:lpstr>
      <vt:lpstr>Reading From Files: Putting It All Together</vt:lpstr>
      <vt:lpstr>What You Need To Write Information To A File</vt:lpstr>
      <vt:lpstr>Opening The File</vt:lpstr>
      <vt:lpstr>Writing To A File</vt:lpstr>
      <vt:lpstr>Writing To A File: Putting It All Together</vt:lpstr>
      <vt:lpstr>Writing To A File: Putting It All Together (2)</vt:lpstr>
      <vt:lpstr>Writing To A File: Putting It All Together (3)</vt:lpstr>
      <vt:lpstr>Reading From Files: Commonly Used Algorithm (If There Is Time)</vt:lpstr>
      <vt:lpstr>File Input: Alternate Implementation</vt:lpstr>
      <vt:lpstr>Data Processing: Files</vt:lpstr>
      <vt:lpstr>Name Of Example Program: 4data_processing.py</vt:lpstr>
      <vt:lpstr>Error Handling With Exceptions</vt:lpstr>
      <vt:lpstr>Exceptions: File Example</vt:lpstr>
      <vt:lpstr>Exceptions: File Example (2)</vt:lpstr>
      <vt:lpstr>Exception Handling: Keyboard Input</vt:lpstr>
      <vt:lpstr>Reading File Information Into A List</vt:lpstr>
      <vt:lpstr>Reading File Information Into A List: Display()</vt:lpstr>
      <vt:lpstr>Reading File Information Into A List: Display Grid</vt:lpstr>
      <vt:lpstr>Reading File Information Into A List: File input</vt:lpstr>
      <vt:lpstr>Reading File Information Into A List: File input (2)</vt:lpstr>
      <vt:lpstr>Reading File Information Into A List: File input (3)</vt:lpstr>
      <vt:lpstr>Reading File Information Into A List: start()</vt:lpstr>
      <vt:lpstr>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files in Python</dc:title>
  <dc:creator>James Tam</dc:creator>
  <cp:keywords>Files;Storing information;Python;Text files</cp:keywords>
  <cp:lastModifiedBy>James Tam</cp:lastModifiedBy>
  <cp:revision>909</cp:revision>
  <dcterms:created xsi:type="dcterms:W3CDTF">2013-08-26T22:54:00Z</dcterms:created>
  <dcterms:modified xsi:type="dcterms:W3CDTF">2023-11-20T00:25:53Z</dcterms:modified>
</cp:coreProperties>
</file>