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4320" r:id="rId2"/>
  </p:sldMasterIdLst>
  <p:notesMasterIdLst>
    <p:notesMasterId r:id="rId31"/>
  </p:notesMasterIdLst>
  <p:handoutMasterIdLst>
    <p:handoutMasterId r:id="rId32"/>
  </p:handoutMasterIdLst>
  <p:sldIdLst>
    <p:sldId id="501" r:id="rId3"/>
    <p:sldId id="498" r:id="rId4"/>
    <p:sldId id="500" r:id="rId5"/>
    <p:sldId id="502" r:id="rId6"/>
    <p:sldId id="503" r:id="rId7"/>
    <p:sldId id="488" r:id="rId8"/>
    <p:sldId id="505" r:id="rId9"/>
    <p:sldId id="491" r:id="rId10"/>
    <p:sldId id="458" r:id="rId11"/>
    <p:sldId id="492" r:id="rId12"/>
    <p:sldId id="493" r:id="rId13"/>
    <p:sldId id="506" r:id="rId14"/>
    <p:sldId id="423" r:id="rId15"/>
    <p:sldId id="507" r:id="rId16"/>
    <p:sldId id="414" r:id="rId17"/>
    <p:sldId id="415" r:id="rId18"/>
    <p:sldId id="416" r:id="rId19"/>
    <p:sldId id="417" r:id="rId20"/>
    <p:sldId id="418" r:id="rId21"/>
    <p:sldId id="494" r:id="rId22"/>
    <p:sldId id="495" r:id="rId23"/>
    <p:sldId id="419" r:id="rId24"/>
    <p:sldId id="420" r:id="rId25"/>
    <p:sldId id="496" r:id="rId26"/>
    <p:sldId id="402" r:id="rId27"/>
    <p:sldId id="432" r:id="rId28"/>
    <p:sldId id="499" r:id="rId29"/>
    <p:sldId id="451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18" clrIdx="0">
    <p:extLst>
      <p:ext uri="{19B8F6BF-5375-455C-9EA6-DF929625EA0E}">
        <p15:presenceInfo xmlns:p15="http://schemas.microsoft.com/office/powerpoint/2012/main" userId="James Ta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5B5"/>
    <a:srgbClr val="FFFFCC"/>
    <a:srgbClr val="00E664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61" autoAdjust="0"/>
    <p:restoredTop sz="96420" autoAdjust="0"/>
  </p:normalViewPr>
  <p:slideViewPr>
    <p:cSldViewPr>
      <p:cViewPr varScale="1">
        <p:scale>
          <a:sx n="112" d="100"/>
          <a:sy n="112" d="100"/>
        </p:scale>
        <p:origin x="166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4" d="100"/>
          <a:sy n="84" d="100"/>
        </p:scale>
        <p:origin x="1542" y="-4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fld id="{D5ABCEED-7380-4148-84EA-26B881B78976}" type="datetimeFigureOut">
              <a:rPr lang="en-US" altLang="en-US"/>
              <a:pPr>
                <a:defRPr/>
              </a:pPr>
              <a:t>10/13/2023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Decomposition/functions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CAEAA0C-65DA-4DA6-9403-115FD08BDE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34839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fld id="{FF3B6440-B735-4E86-9CAE-7AD6D51CC159}" type="datetimeFigureOut">
              <a:rPr lang="en-US" altLang="en-US"/>
              <a:pPr>
                <a:defRPr/>
              </a:pPr>
              <a:t>10/13/2023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E5DDD8C-F390-4C1E-8889-7F014B60A1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4334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9B63E2-B383-4C3B-970E-029E8FB4CA89}" type="slidenum">
              <a:rPr lang="en-US" altLang="en-US" sz="100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lang="en-US" altLang="en-US" sz="1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350820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5DDD8C-F390-4C1E-8889-7F014B60A19F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331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41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fld id="{B93424D9-5C33-44BA-8410-C999EAE6AF4C}" type="slidenum">
              <a:rPr lang="en-US" altLang="en-US" smtClean="0">
                <a:solidFill>
                  <a:prstClr val="black"/>
                </a:solidFill>
              </a:rPr>
              <a:pPr/>
              <a:t>12</a:t>
            </a:fld>
            <a:endParaRPr lang="en-US" alt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800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6647439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72120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840106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1300">
                <a:latin typeface="Times New Roman" pitchFamily="18" charset="0"/>
              </a:rPr>
              <a:t>Functions and Procedures in Pascal</a:t>
            </a:r>
          </a:p>
        </p:txBody>
      </p:sp>
      <p:sp>
        <p:nvSpPr>
          <p:cNvPr id="146435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98455282-5915-4FCE-8DA5-EA30FD541731}" type="slidenum">
              <a:rPr lang="en-US" altLang="en-US" sz="1300">
                <a:latin typeface="Times New Roman" pitchFamily="18" charset="0"/>
              </a:rPr>
              <a:pPr algn="r" eaLnBrk="1" hangingPunct="1"/>
              <a:t>25</a:t>
            </a:fld>
            <a:endParaRPr lang="en-US" altLang="en-US" sz="1300">
              <a:latin typeface="Times New Roman" pitchFamily="18" charset="0"/>
            </a:endParaRPr>
          </a:p>
        </p:txBody>
      </p:sp>
      <p:sp>
        <p:nvSpPr>
          <p:cNvPr id="146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643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2306800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930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CDBE8AE3-5059-4446-AEA2-611E5F9D44B1}" type="datetimeFigureOut">
              <a:rPr lang="en-US" altLang="en-US"/>
              <a:pPr>
                <a:defRPr/>
              </a:pPr>
              <a:t>10/13/2023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7EDA4D93-942C-41D4-9A0B-729A8FEB24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8428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AC8A8370-B399-4FE5-A500-C5666209F498}" type="datetimeFigureOut">
              <a:rPr lang="en-US" altLang="en-US"/>
              <a:pPr>
                <a:defRPr/>
              </a:pPr>
              <a:t>10/13/2023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9EE222FE-49C1-4801-9CC9-169EF7E7DC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967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solidFill>
                  <a:srgbClr val="000000"/>
                </a:solidFill>
                <a:latin typeface="Times New Roman" pitchFamily="18" charset="0"/>
              </a:rPr>
              <a:t>James Tam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065533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79388" indent="-179388">
              <a:defRPr/>
            </a:lvl1pPr>
            <a:lvl3pPr marL="623888" indent="-171450">
              <a:buFont typeface="Courier New" panose="02070309020205020404" pitchFamily="49" charset="0"/>
              <a:buChar char="o"/>
              <a:defRPr/>
            </a:lvl3pPr>
            <a:lvl4pPr marL="914400" indent="-228600">
              <a:buFont typeface="Wingdings" panose="05000000000000000000" pitchFamily="2" charset="2"/>
              <a:buChar char="§"/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	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276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5705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857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2507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09088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5379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0192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200" dirty="0" smtClean="0">
                <a:ea typeface="+mn-ea"/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400" baseline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620379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8611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4950" y="303213"/>
            <a:ext cx="2051050" cy="6173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03213"/>
            <a:ext cx="6000750" cy="6173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300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24299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2800" y="1108075"/>
            <a:ext cx="4013200" cy="2608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2800" y="3868738"/>
            <a:ext cx="4013200" cy="26082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263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921B290D-ADF0-4B72-B452-74F90BDDEE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8472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EC440ABE-13C6-4071-BF75-8DC5AC2B55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9860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AA6FEC9D-1805-4C9A-BC82-C8A62FF4317A}" type="datetimeFigureOut">
              <a:rPr lang="en-US" altLang="en-US"/>
              <a:pPr>
                <a:defRPr/>
              </a:pPr>
              <a:t>10/13/2023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95524B16-E9E0-44FF-92F8-9EFB0667DA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4690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0DC498C3-BE7E-4EEA-A290-65BD0DFC9AE1}" type="datetimeFigureOut">
              <a:rPr lang="en-US" altLang="en-US"/>
              <a:pPr>
                <a:defRPr/>
              </a:pPr>
              <a:t>10/13/2023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63F399C1-190E-4904-AD6C-5EE2B07A43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48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D801BA8B-D695-4186-BE15-FEEF053D3737}" type="datetimeFigureOut">
              <a:rPr lang="en-US" altLang="en-US"/>
              <a:pPr>
                <a:defRPr/>
              </a:pPr>
              <a:t>10/13/2023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DB3DE14F-8DDF-4EC5-B5C9-5F8ADCEEF3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83554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B7801757-C2B7-4B5F-B927-A98CBA5C6DA0}" type="datetimeFigureOut">
              <a:rPr lang="en-US" altLang="en-US"/>
              <a:pPr>
                <a:defRPr/>
              </a:pPr>
              <a:t>10/13/2023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B2C8B31C-123F-4967-A9D8-8CF8E80F92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9926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04FE098D-D121-4E5C-8A33-436C1E052B77}" type="datetimeFigureOut">
              <a:rPr lang="en-US" altLang="en-US"/>
              <a:pPr>
                <a:defRPr/>
              </a:pPr>
              <a:t>10/13/2023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4309731D-5C77-4DAE-ACBE-1AE3EA03AA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644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9" r:id="rId1"/>
    <p:sldLayoutId id="2147484310" r:id="rId2"/>
    <p:sldLayoutId id="2147484311" r:id="rId3"/>
    <p:sldLayoutId id="2147484312" r:id="rId4"/>
    <p:sldLayoutId id="2147484313" r:id="rId5"/>
    <p:sldLayoutId id="2147484314" r:id="rId6"/>
    <p:sldLayoutId id="2147484315" r:id="rId7"/>
    <p:sldLayoutId id="2147484316" r:id="rId8"/>
    <p:sldLayoutId id="2147484317" r:id="rId9"/>
    <p:sldLayoutId id="2147484318" r:id="rId10"/>
    <p:sldLayoutId id="214748431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303213"/>
            <a:ext cx="81661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Slide Title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08075"/>
            <a:ext cx="8178800" cy="536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Body Text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>
              <a:solidFill>
                <a:srgbClr val="000000"/>
              </a:solidFill>
            </a:endParaRP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solidFill>
                  <a:srgbClr val="000000"/>
                </a:solidFill>
                <a:latin typeface="Times New Roman" pitchFamily="18" charset="0"/>
              </a:rPr>
              <a:t>James Tam</a:t>
            </a:r>
          </a:p>
        </p:txBody>
      </p:sp>
    </p:spTree>
    <p:extLst>
      <p:ext uri="{BB962C8B-B14F-4D97-AF65-F5344CB8AC3E}">
        <p14:creationId xmlns:p14="http://schemas.microsoft.com/office/powerpoint/2010/main" val="3020084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1" r:id="rId1"/>
    <p:sldLayoutId id="2147484322" r:id="rId2"/>
    <p:sldLayoutId id="2147484323" r:id="rId3"/>
    <p:sldLayoutId id="2147484324" r:id="rId4"/>
    <p:sldLayoutId id="2147484325" r:id="rId5"/>
    <p:sldLayoutId id="2147484326" r:id="rId6"/>
    <p:sldLayoutId id="2147484327" r:id="rId7"/>
    <p:sldLayoutId id="2147484328" r:id="rId8"/>
    <p:sldLayoutId id="2147484329" r:id="rId9"/>
    <p:sldLayoutId id="2147484330" r:id="rId10"/>
    <p:sldLayoutId id="2147484331" r:id="rId11"/>
    <p:sldLayoutId id="2147484332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9pPr>
    </p:titleStyle>
    <p:bodyStyle>
      <a:lvl1pPr marL="111125" indent="-111125" algn="l" rtl="0" eaLnBrk="0" fontAlgn="base" hangingPunct="0">
        <a:spcBef>
          <a:spcPct val="3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346075" indent="-120650" algn="l" rtl="0" eaLnBrk="0" fontAlgn="base" hangingPunct="0">
        <a:spcBef>
          <a:spcPct val="10000"/>
        </a:spcBef>
        <a:spcAft>
          <a:spcPct val="0"/>
        </a:spcAft>
        <a:buSzPct val="100000"/>
        <a:buFont typeface="Times New Roman" panose="02020603050405020304" pitchFamily="18" charset="0"/>
        <a:buChar char="-"/>
        <a:defRPr sz="2000">
          <a:solidFill>
            <a:schemeClr val="tx1"/>
          </a:solidFill>
          <a:latin typeface="Calibri" panose="020F0502020204030204" pitchFamily="34" charset="0"/>
        </a:defRPr>
      </a:lvl2pPr>
      <a:lvl3pPr marL="568325" indent="-107950" algn="l" rtl="0" eaLnBrk="0" fontAlgn="base" hangingPunct="0">
        <a:lnSpc>
          <a:spcPct val="90000"/>
        </a:lnSpc>
        <a:spcBef>
          <a:spcPct val="1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Calibri" panose="020F0502020204030204" pitchFamily="34" charset="0"/>
        </a:defRPr>
      </a:lvl3pPr>
      <a:lvl4pPr marL="800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4pPr>
      <a:lvl5pPr marL="10287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5pPr>
      <a:lvl6pPr marL="14859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1943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24003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28575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810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Functions: Decomposition And Code Reuse, Part 3</a:t>
            </a:r>
            <a:endParaRPr lang="en-US" altLang="en-US" sz="4000" b="1" dirty="0" smtClean="0"/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842963" y="5815013"/>
            <a:ext cx="71008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CA" altLang="en-US" sz="1800" baseline="30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3316" name="Text Box 9"/>
          <p:cNvSpPr txBox="1">
            <a:spLocks noChangeArrowheads="1"/>
          </p:cNvSpPr>
          <p:nvPr/>
        </p:nvSpPr>
        <p:spPr bwMode="auto">
          <a:xfrm>
            <a:off x="1295400" y="2362200"/>
            <a:ext cx="6769100" cy="3934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114300" indent="-1143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 eaLnBrk="1" hangingPunct="1"/>
            <a:r>
              <a:rPr lang="en-US" altLang="en-US" sz="2400" dirty="0">
                <a:solidFill>
                  <a:srgbClr val="000000"/>
                </a:solidFill>
                <a:cs typeface="Arial" charset="0"/>
              </a:rPr>
              <a:t>Global identifiers, scope and program design</a:t>
            </a:r>
          </a:p>
          <a:p>
            <a:pPr marL="457200" indent="-457200" eaLnBrk="1" hangingPunct="1"/>
            <a:r>
              <a:rPr lang="en-US" altLang="en-US" sz="2400" dirty="0">
                <a:solidFill>
                  <a:srgbClr val="000000"/>
                </a:solidFill>
                <a:cs typeface="Arial" charset="0"/>
              </a:rPr>
              <a:t>Declaring variables: where in your function/at what level in your program</a:t>
            </a:r>
          </a:p>
          <a:p>
            <a:pPr marL="457200" indent="-457200" eaLnBrk="1" hangingPunct="1"/>
            <a:r>
              <a:rPr lang="en-US" altLang="en-US" sz="2400" dirty="0">
                <a:solidFill>
                  <a:srgbClr val="000000"/>
                </a:solidFill>
                <a:cs typeface="Arial" charset="0"/>
              </a:rPr>
              <a:t>Boolean functions</a:t>
            </a:r>
          </a:p>
          <a:p>
            <a:pPr marL="457200" indent="-457200" eaLnBrk="1" hangingPunct="1"/>
            <a:r>
              <a:rPr lang="en-US" altLang="en-US" sz="2400" dirty="0">
                <a:solidFill>
                  <a:srgbClr val="000000"/>
                </a:solidFill>
                <a:cs typeface="Arial" charset="0"/>
              </a:rPr>
              <a:t>Breaking long functions into parts</a:t>
            </a:r>
          </a:p>
          <a:p>
            <a:pPr marL="457200" indent="-457200" eaLnBrk="1" hangingPunct="1"/>
            <a:r>
              <a:rPr lang="en-US" altLang="en-US" sz="2400" dirty="0">
                <a:solidFill>
                  <a:srgbClr val="000000"/>
                </a:solidFill>
                <a:cs typeface="Arial" charset="0"/>
              </a:rPr>
              <a:t>Common errors when defining functions</a:t>
            </a:r>
          </a:p>
          <a:p>
            <a:pPr marL="457200" indent="-457200" eaLnBrk="1" hangingPunct="1"/>
            <a:r>
              <a:rPr lang="en-US" altLang="en-US" sz="2400" dirty="0">
                <a:solidFill>
                  <a:srgbClr val="000000"/>
                </a:solidFill>
                <a:cs typeface="Arial" charset="0"/>
              </a:rPr>
              <a:t>Program design and defining functions</a:t>
            </a:r>
          </a:p>
          <a:p>
            <a:pPr marL="457200" indent="-457200" eaLnBrk="1" hangingPunct="1"/>
            <a:r>
              <a:rPr lang="en-US" altLang="en-US" sz="2400" dirty="0">
                <a:solidFill>
                  <a:srgbClr val="000000"/>
                </a:solidFill>
                <a:cs typeface="Arial" charset="0"/>
              </a:rPr>
              <a:t>Testing functions</a:t>
            </a:r>
          </a:p>
          <a:p>
            <a:pPr marL="457200" indent="-457200" eaLnBrk="1" hangingPunct="1"/>
            <a:r>
              <a:rPr lang="en-US" altLang="en-US" sz="2400" dirty="0">
                <a:solidFill>
                  <a:srgbClr val="000000"/>
                </a:solidFill>
                <a:cs typeface="Arial" charset="0"/>
              </a:rPr>
              <a:t>Benefits &amp; drawbacks of defining functions</a:t>
            </a:r>
          </a:p>
        </p:txBody>
      </p:sp>
    </p:spTree>
    <p:extLst>
      <p:ext uri="{BB962C8B-B14F-4D97-AF65-F5344CB8AC3E}">
        <p14:creationId xmlns:p14="http://schemas.microsoft.com/office/powerpoint/2010/main" val="343764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Python Globals: ‘Read’ But Not ‘Write’ Access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By default global variables can be accessed globally (read access).</a:t>
            </a:r>
          </a:p>
          <a:p>
            <a:r>
              <a:rPr lang="en-US" altLang="en-US" dirty="0"/>
              <a:t>Attempting to change the value of global variable will only create a new local variable by the same name (no write access to the global, </a:t>
            </a:r>
            <a:r>
              <a:rPr lang="en-US" altLang="en-US" dirty="0" smtClean="0"/>
              <a:t>a local is created).</a:t>
            </a:r>
            <a:endParaRPr lang="en-US" altLang="en-US" dirty="0"/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num = 1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def fun():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num = 2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print(num)</a:t>
            </a:r>
            <a:endParaRPr lang="en-US" altLang="en-US" sz="1800" dirty="0">
              <a:latin typeface="Arial" charset="0"/>
            </a:endParaRPr>
          </a:p>
          <a:p>
            <a:r>
              <a:rPr lang="en-US" altLang="en-US" dirty="0"/>
              <a:t>Prefacing the name of a variable with the keyword ‘</a:t>
            </a:r>
            <a:r>
              <a:rPr lang="en-US" altLang="ja-JP" dirty="0">
                <a:latin typeface="Consolas" pitchFamily="49" charset="0"/>
              </a:rPr>
              <a:t>global</a:t>
            </a:r>
            <a:r>
              <a:rPr lang="en-US" altLang="en-US" dirty="0"/>
              <a:t>’</a:t>
            </a:r>
            <a:r>
              <a:rPr lang="en-US" altLang="ja-JP" dirty="0"/>
              <a:t> in a function will indicate </a:t>
            </a:r>
            <a:r>
              <a:rPr lang="en-US" altLang="ja-JP" dirty="0" smtClean="0"/>
              <a:t>changes in the function </a:t>
            </a:r>
            <a:r>
              <a:rPr lang="en-US" altLang="ja-JP" dirty="0"/>
              <a:t>will refer to the global variable rather than creating a local one. 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dirty="0">
                <a:latin typeface="Consolas" pitchFamily="49" charset="0"/>
              </a:rPr>
              <a:t>global &lt;</a:t>
            </a:r>
            <a:r>
              <a:rPr lang="en-US" altLang="en-US" i="1" dirty="0">
                <a:latin typeface="Consolas" pitchFamily="49" charset="0"/>
              </a:rPr>
              <a:t>variable name</a:t>
            </a:r>
            <a:r>
              <a:rPr lang="en-US" altLang="en-US" dirty="0">
                <a:latin typeface="Consolas" pitchFamily="49" charset="0"/>
              </a:rPr>
              <a:t>&gt;</a:t>
            </a:r>
          </a:p>
          <a:p>
            <a:endParaRPr lang="en-CA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752600" y="3124200"/>
            <a:ext cx="3987800" cy="366712"/>
            <a:chOff x="1752600" y="3607644"/>
            <a:chExt cx="3987800" cy="366713"/>
          </a:xfrm>
        </p:grpSpPr>
        <p:sp>
          <p:nvSpPr>
            <p:cNvPr id="5" name="Line 4"/>
            <p:cNvSpPr>
              <a:spLocks noChangeShapeType="1"/>
            </p:cNvSpPr>
            <p:nvPr/>
          </p:nvSpPr>
          <p:spPr bwMode="auto">
            <a:xfrm flipH="1" flipV="1">
              <a:off x="1752600" y="3754487"/>
              <a:ext cx="2260600" cy="3651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4013200" y="3607644"/>
              <a:ext cx="17272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1">
                  <a:latin typeface="Arial" charset="0"/>
                </a:rPr>
                <a:t>Global num</a:t>
              </a:r>
            </a:p>
          </p:txBody>
        </p:sp>
      </p:grpSp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2209800" y="3668712"/>
            <a:ext cx="3530600" cy="533400"/>
            <a:chOff x="1208" y="2200"/>
            <a:chExt cx="2224" cy="336"/>
          </a:xfrm>
        </p:grpSpPr>
        <p:sp>
          <p:nvSpPr>
            <p:cNvPr id="8" name="Line 5"/>
            <p:cNvSpPr>
              <a:spLocks noChangeShapeType="1"/>
            </p:cNvSpPr>
            <p:nvPr/>
          </p:nvSpPr>
          <p:spPr bwMode="auto">
            <a:xfrm flipH="1">
              <a:off x="1208" y="2328"/>
              <a:ext cx="1136" cy="20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2344" y="2200"/>
              <a:ext cx="10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1">
                  <a:latin typeface="Arial" charset="0"/>
                </a:rPr>
                <a:t>Local num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9301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Globals: Another Example (‘Write’ Access Via The “</a:t>
            </a:r>
            <a:r>
              <a:rPr lang="en-US" altLang="ja-JP" dirty="0">
                <a:latin typeface="Consolas" pitchFamily="49" charset="0"/>
              </a:rPr>
              <a:t>Global</a:t>
            </a:r>
            <a:r>
              <a:rPr lang="en-US" altLang="en-US" dirty="0"/>
              <a:t>”</a:t>
            </a:r>
            <a:r>
              <a:rPr lang="en-US" altLang="ja-JP" dirty="0"/>
              <a:t> Keyword)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Name of the example program</a:t>
            </a:r>
            <a:r>
              <a:rPr lang="en-US" altLang="en-US" dirty="0"/>
              <a:t>: </a:t>
            </a:r>
            <a:r>
              <a:rPr lang="en-US" altLang="en-US" sz="2000" dirty="0" smtClean="0">
                <a:latin typeface="Consolas" pitchFamily="49" charset="0"/>
              </a:rPr>
              <a:t>9modifying_globals.py</a:t>
            </a:r>
            <a:endParaRPr lang="en-US" altLang="en-US" sz="2000" dirty="0">
              <a:latin typeface="Consolas" pitchFamily="49" charset="0"/>
            </a:endParaRPr>
          </a:p>
          <a:p>
            <a:pPr lvl="1"/>
            <a:r>
              <a:rPr lang="en-US" altLang="en-US" sz="1600" dirty="0"/>
              <a:t>Learning objective: How global variables can be modified inside functions.</a:t>
            </a: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num = 1</a:t>
            </a:r>
          </a:p>
          <a:p>
            <a:pPr lvl="1">
              <a:buFont typeface="Times New Roman" pitchFamily="18" charset="0"/>
              <a:buNone/>
            </a:pP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def fun():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   global num 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   num = 2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   print(num)</a:t>
            </a:r>
          </a:p>
          <a:p>
            <a:pPr lvl="1">
              <a:buFont typeface="Times New Roman" pitchFamily="18" charset="0"/>
              <a:buNone/>
            </a:pP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def start():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   print(num)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   fun()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   print(num)</a:t>
            </a:r>
          </a:p>
          <a:p>
            <a:pPr lvl="1">
              <a:buFont typeface="Times New Roman" pitchFamily="18" charset="0"/>
              <a:buNone/>
            </a:pP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start()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>
              <a:latin typeface="Consolas" pitchFamily="49" charset="0"/>
            </a:endParaRPr>
          </a:p>
          <a:p>
            <a:endParaRPr lang="en-CA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386012" y="3996646"/>
            <a:ext cx="1577975" cy="373063"/>
            <a:chOff x="2921000" y="4645025"/>
            <a:chExt cx="1577975" cy="373063"/>
          </a:xfrm>
        </p:grpSpPr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8" b="65622"/>
            <a:stretch>
              <a:fillRect/>
            </a:stretch>
          </p:blipFill>
          <p:spPr bwMode="auto">
            <a:xfrm>
              <a:off x="2921000" y="4645025"/>
              <a:ext cx="439738" cy="331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Box 6"/>
            <p:cNvSpPr txBox="1">
              <a:spLocks noChangeArrowheads="1"/>
            </p:cNvSpPr>
            <p:nvPr/>
          </p:nvSpPr>
          <p:spPr bwMode="auto">
            <a:xfrm>
              <a:off x="3355975" y="4648200"/>
              <a:ext cx="11430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0000"/>
                  </a:solidFill>
                </a:rPr>
                <a:t>Global</a:t>
              </a:r>
            </a:p>
          </p:txBody>
        </p: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2349146" y="2023925"/>
            <a:ext cx="5880454" cy="923330"/>
            <a:chOff x="2067528" y="2470257"/>
            <a:chExt cx="5880454" cy="923330"/>
          </a:xfrm>
        </p:grpSpPr>
        <p:cxnSp>
          <p:nvCxnSpPr>
            <p:cNvPr id="8" name="Straight Arrow Connector 7"/>
            <p:cNvCxnSpPr>
              <a:stCxn id="9" idx="1"/>
            </p:cNvCxnSpPr>
            <p:nvPr/>
          </p:nvCxnSpPr>
          <p:spPr>
            <a:xfrm flipH="1">
              <a:off x="2067528" y="2931922"/>
              <a:ext cx="1689454" cy="38860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3"/>
            <p:cNvSpPr txBox="1">
              <a:spLocks noChangeArrowheads="1"/>
            </p:cNvSpPr>
            <p:nvPr/>
          </p:nvSpPr>
          <p:spPr bwMode="auto">
            <a:xfrm>
              <a:off x="3756982" y="2470257"/>
              <a:ext cx="4191000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800" b="1" dirty="0">
                  <a:solidFill>
                    <a:srgbClr val="FF0000"/>
                  </a:solidFill>
                </a:rPr>
                <a:t>References to the name ‘</a:t>
              </a:r>
              <a:r>
                <a:rPr lang="en-US" altLang="ja-JP" sz="1800" b="1" dirty="0" err="1">
                  <a:solidFill>
                    <a:srgbClr val="FF0000"/>
                  </a:solidFill>
                  <a:latin typeface="Consolas" pitchFamily="49" charset="0"/>
                </a:rPr>
                <a:t>num</a:t>
              </a:r>
              <a:r>
                <a:rPr lang="en-US" altLang="en-US" sz="1800" b="1" dirty="0">
                  <a:solidFill>
                    <a:srgbClr val="FF0000"/>
                  </a:solidFill>
                </a:rPr>
                <a:t>’</a:t>
              </a:r>
              <a:r>
                <a:rPr lang="en-US" altLang="ja-JP" sz="1800" b="1" dirty="0">
                  <a:solidFill>
                    <a:srgbClr val="FF0000"/>
                  </a:solidFill>
                </a:rPr>
                <a:t> now affect the global variable, local variable not </a:t>
              </a:r>
              <a:r>
                <a:rPr lang="en-US" altLang="ja-JP" sz="1800" b="1" dirty="0" smtClean="0">
                  <a:solidFill>
                    <a:srgbClr val="FF0000"/>
                  </a:solidFill>
                </a:rPr>
                <a:t>created inside function ‘fun’</a:t>
              </a:r>
              <a:endParaRPr lang="en-US" altLang="en-US" sz="18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2386012" y="4711021"/>
            <a:ext cx="4546600" cy="369888"/>
            <a:chOff x="2921000" y="5359400"/>
            <a:chExt cx="4546600" cy="369332"/>
          </a:xfrm>
        </p:grpSpPr>
        <p:pic>
          <p:nvPicPr>
            <p:cNvPr id="11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8" t="34572" b="32713"/>
            <a:stretch>
              <a:fillRect/>
            </a:stretch>
          </p:blipFill>
          <p:spPr bwMode="auto">
            <a:xfrm>
              <a:off x="2921000" y="5359400"/>
              <a:ext cx="439738" cy="315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TextBox 13"/>
            <p:cNvSpPr txBox="1">
              <a:spLocks noChangeArrowheads="1"/>
            </p:cNvSpPr>
            <p:nvPr/>
          </p:nvSpPr>
          <p:spPr bwMode="auto">
            <a:xfrm>
              <a:off x="3371850" y="5359400"/>
              <a:ext cx="409575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0000"/>
                  </a:solidFill>
                </a:rPr>
                <a:t>Global still changed after ‘</a:t>
              </a:r>
              <a:r>
                <a:rPr lang="en-US" altLang="ja-JP" sz="1800">
                  <a:solidFill>
                    <a:srgbClr val="FF0000"/>
                  </a:solidFill>
                  <a:latin typeface="Consolas" pitchFamily="49" charset="0"/>
                </a:rPr>
                <a:t>fun()</a:t>
              </a:r>
              <a:r>
                <a:rPr lang="en-US" altLang="en-US" sz="1800">
                  <a:solidFill>
                    <a:srgbClr val="FF0000"/>
                  </a:solidFill>
                </a:rPr>
                <a:t>’</a:t>
              </a:r>
              <a:r>
                <a:rPr lang="en-US" altLang="ja-JP" sz="1800">
                  <a:solidFill>
                    <a:srgbClr val="FF0000"/>
                  </a:solidFill>
                </a:rPr>
                <a:t> is done</a:t>
              </a:r>
              <a:endParaRPr lang="en-US" altLang="en-US" sz="1800">
                <a:solidFill>
                  <a:srgbClr val="FF0000"/>
                </a:solidFill>
              </a:endParaRP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2386012" y="3034270"/>
            <a:ext cx="2185988" cy="374650"/>
            <a:chOff x="2895600" y="3698875"/>
            <a:chExt cx="2185988" cy="374650"/>
          </a:xfrm>
        </p:grpSpPr>
        <p:pic>
          <p:nvPicPr>
            <p:cNvPr id="14" name="Picture 1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8" t="34572" b="32713"/>
            <a:stretch>
              <a:fillRect/>
            </a:stretch>
          </p:blipFill>
          <p:spPr bwMode="auto">
            <a:xfrm>
              <a:off x="2895600" y="3698875"/>
              <a:ext cx="439738" cy="315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TextBox 15"/>
            <p:cNvSpPr txBox="1">
              <a:spLocks noChangeArrowheads="1"/>
            </p:cNvSpPr>
            <p:nvPr/>
          </p:nvSpPr>
          <p:spPr bwMode="auto">
            <a:xfrm>
              <a:off x="3371850" y="3705225"/>
              <a:ext cx="1709738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0000"/>
                  </a:solidFill>
                </a:rPr>
                <a:t>Global changed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83312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Level To Declare Variables</a:t>
            </a:r>
          </a:p>
        </p:txBody>
      </p:sp>
      <p:sp>
        <p:nvSpPr>
          <p:cNvPr id="89091" name="Content Placeholder 2"/>
          <p:cNvSpPr>
            <a:spLocks noGrp="1"/>
          </p:cNvSpPr>
          <p:nvPr>
            <p:ph idx="1"/>
          </p:nvPr>
        </p:nvSpPr>
        <p:spPr>
          <a:xfrm>
            <a:off x="457200" y="1142999"/>
            <a:ext cx="8229600" cy="1949451"/>
          </a:xfrm>
        </p:spPr>
        <p:txBody>
          <a:bodyPr/>
          <a:lstStyle/>
          <a:p>
            <a:r>
              <a:rPr lang="en-US" altLang="en-US" dirty="0" smtClean="0"/>
              <a:t>Declare your variables as local to a function.</a:t>
            </a:r>
          </a:p>
          <a:p>
            <a:r>
              <a:rPr lang="en-US" altLang="en-US" dirty="0" smtClean="0"/>
              <a:t>When there are multiple levels of functions (a level is formed when one function calls another) then:</a:t>
            </a:r>
          </a:p>
          <a:p>
            <a:pPr lvl="1"/>
            <a:r>
              <a:rPr lang="en-US" altLang="en-US" dirty="0" smtClean="0"/>
              <a:t>A variable should be created at the lowest level </a:t>
            </a:r>
            <a:r>
              <a:rPr lang="en-US" altLang="en-US" dirty="0" smtClean="0"/>
              <a:t>possible</a:t>
            </a:r>
          </a:p>
          <a:p>
            <a:pPr lvl="1"/>
            <a:r>
              <a:rPr lang="en-US" altLang="en-US" dirty="0" smtClean="0">
                <a:solidFill>
                  <a:srgbClr val="00B050"/>
                </a:solidFill>
              </a:rPr>
              <a:t>Try the lecture exercise where you work through this process</a:t>
            </a:r>
            <a:r>
              <a:rPr lang="en-US" altLang="en-US" dirty="0" smtClean="0"/>
              <a:t>.</a:t>
            </a:r>
            <a:endParaRPr lang="en-US" alt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981200" y="3276600"/>
            <a:ext cx="1524000" cy="1066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fun1</a:t>
            </a:r>
          </a:p>
        </p:txBody>
      </p:sp>
      <p:sp>
        <p:nvSpPr>
          <p:cNvPr id="5" name="Rectangle 4"/>
          <p:cNvSpPr/>
          <p:nvPr/>
        </p:nvSpPr>
        <p:spPr>
          <a:xfrm>
            <a:off x="825500" y="5275263"/>
            <a:ext cx="1536700" cy="12858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dirty="0">
                <a:solidFill>
                  <a:prstClr val="black"/>
                </a:solidFill>
              </a:rPr>
              <a:t>fun2</a:t>
            </a:r>
          </a:p>
        </p:txBody>
      </p:sp>
      <p:cxnSp>
        <p:nvCxnSpPr>
          <p:cNvPr id="6" name="Elbow Connector 5"/>
          <p:cNvCxnSpPr>
            <a:stCxn id="5" idx="0"/>
            <a:endCxn id="4" idx="2"/>
          </p:cNvCxnSpPr>
          <p:nvPr/>
        </p:nvCxnSpPr>
        <p:spPr>
          <a:xfrm rot="5400000" flipH="1" flipV="1">
            <a:off x="1702593" y="4234657"/>
            <a:ext cx="931863" cy="1149350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824163" y="5275263"/>
            <a:ext cx="1492250" cy="12858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dirty="0">
                <a:solidFill>
                  <a:prstClr val="black"/>
                </a:solidFill>
              </a:rPr>
              <a:t>Fun3(x,y)</a:t>
            </a:r>
          </a:p>
        </p:txBody>
      </p:sp>
      <p:cxnSp>
        <p:nvCxnSpPr>
          <p:cNvPr id="8" name="Elbow Connector 7"/>
          <p:cNvCxnSpPr>
            <a:stCxn id="4" idx="2"/>
            <a:endCxn id="7" idx="0"/>
          </p:cNvCxnSpPr>
          <p:nvPr/>
        </p:nvCxnSpPr>
        <p:spPr>
          <a:xfrm rot="16200000" flipH="1">
            <a:off x="2690812" y="4395788"/>
            <a:ext cx="931863" cy="827088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133600" y="3581400"/>
            <a:ext cx="1219200" cy="61118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Need</a:t>
            </a:r>
          </a:p>
          <a:p>
            <a:pPr eaLnBrk="1" hangingPunct="1">
              <a:defRPr/>
            </a:pP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x,y here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944813" y="5764213"/>
            <a:ext cx="1219200" cy="533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x,y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014413" y="5764213"/>
            <a:ext cx="1219200" cy="69373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Get and return x,y</a:t>
            </a:r>
          </a:p>
          <a:p>
            <a:pPr eaLnBrk="1" hangingPunct="1">
              <a:defRPr/>
            </a:pPr>
            <a:endParaRPr lang="en-US" sz="1400" dirty="0">
              <a:solidFill>
                <a:prstClr val="black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5245100" y="3276600"/>
            <a:ext cx="3490913" cy="3284538"/>
            <a:chOff x="5245100" y="3276599"/>
            <a:chExt cx="3490913" cy="3284539"/>
          </a:xfrm>
        </p:grpSpPr>
        <p:sp>
          <p:nvSpPr>
            <p:cNvPr id="40" name="Rectangle 39"/>
            <p:cNvSpPr/>
            <p:nvPr/>
          </p:nvSpPr>
          <p:spPr>
            <a:xfrm>
              <a:off x="7243763" y="5275263"/>
              <a:ext cx="1492250" cy="128587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prstClr val="black"/>
                  </a:solidFill>
                </a:rPr>
                <a:t>fun3</a:t>
              </a:r>
            </a:p>
          </p:txBody>
        </p:sp>
        <p:grpSp>
          <p:nvGrpSpPr>
            <p:cNvPr id="89104" name="Group 18"/>
            <p:cNvGrpSpPr>
              <a:grpSpLocks/>
            </p:cNvGrpSpPr>
            <p:nvPr/>
          </p:nvGrpSpPr>
          <p:grpSpPr bwMode="auto">
            <a:xfrm>
              <a:off x="5245100" y="3276599"/>
              <a:ext cx="2744788" cy="3284539"/>
              <a:chOff x="5245100" y="3276599"/>
              <a:chExt cx="2744788" cy="3284539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6400800" y="3276599"/>
                <a:ext cx="1524000" cy="1066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eaLnBrk="1" hangingPunct="1">
                  <a:defRPr/>
                </a:pPr>
                <a:r>
                  <a:rPr lang="en-US" dirty="0">
                    <a:solidFill>
                      <a:prstClr val="black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fun1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5245100" y="5275263"/>
                <a:ext cx="1536700" cy="128587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eaLnBrk="1" hangingPunct="1">
                  <a:defRPr/>
                </a:pPr>
                <a:r>
                  <a:rPr lang="en-US" dirty="0">
                    <a:solidFill>
                      <a:prstClr val="black"/>
                    </a:solidFill>
                  </a:rPr>
                  <a:t>fun2</a:t>
                </a:r>
              </a:p>
            </p:txBody>
          </p:sp>
          <p:cxnSp>
            <p:nvCxnSpPr>
              <p:cNvPr id="39" name="Elbow Connector 38"/>
              <p:cNvCxnSpPr>
                <a:stCxn id="38" idx="0"/>
                <a:endCxn id="37" idx="2"/>
              </p:cNvCxnSpPr>
              <p:nvPr/>
            </p:nvCxnSpPr>
            <p:spPr>
              <a:xfrm rot="5400000" flipH="1" flipV="1">
                <a:off x="6122193" y="4234656"/>
                <a:ext cx="931863" cy="1149350"/>
              </a:xfrm>
              <a:prstGeom prst="bentConnector3">
                <a:avLst>
                  <a:gd name="adj1" fmla="val 50000"/>
                </a:avLst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Elbow Connector 40"/>
              <p:cNvCxnSpPr>
                <a:stCxn id="37" idx="2"/>
                <a:endCxn id="40" idx="0"/>
              </p:cNvCxnSpPr>
              <p:nvPr/>
            </p:nvCxnSpPr>
            <p:spPr>
              <a:xfrm rot="16200000" flipH="1">
                <a:off x="7110412" y="4395787"/>
                <a:ext cx="931863" cy="827088"/>
              </a:xfrm>
              <a:prstGeom prst="bentConnector3">
                <a:avLst>
                  <a:gd name="adj1" fmla="val 50000"/>
                </a:avLst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3" name="Rectangle 42"/>
          <p:cNvSpPr/>
          <p:nvPr/>
        </p:nvSpPr>
        <p:spPr>
          <a:xfrm>
            <a:off x="7380288" y="5764213"/>
            <a:ext cx="1306512" cy="69373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Needed here y, z</a:t>
            </a:r>
            <a:endParaRPr lang="en-US" sz="1400" dirty="0">
              <a:solidFill>
                <a:prstClr val="black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334000" y="5764212"/>
            <a:ext cx="1319213" cy="69373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Needed here</a:t>
            </a:r>
          </a:p>
          <a:p>
            <a:pPr eaLnBrk="1" hangingPunct="1">
              <a:defRPr/>
            </a:pP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endParaRPr lang="en-US" sz="1400" dirty="0">
              <a:solidFill>
                <a:prstClr val="black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defRPr/>
            </a:pPr>
            <a:endParaRPr lang="en-US" sz="1400" dirty="0">
              <a:solidFill>
                <a:prstClr val="black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007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7" grpId="0" animBg="1"/>
      <p:bldP spid="43" grpId="0" animBg="1"/>
      <p:bldP spid="4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Boolean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Return a Boolean value (true/false): </a:t>
            </a:r>
            <a:r>
              <a:rPr lang="ja-JP" altLang="en-US" dirty="0" smtClean="0"/>
              <a:t>“</a:t>
            </a:r>
            <a:r>
              <a:rPr lang="en-US" altLang="ja-JP" dirty="0" smtClean="0"/>
              <a:t>Asks a question</a:t>
            </a:r>
            <a:r>
              <a:rPr lang="ja-JP" altLang="en-US" dirty="0" smtClean="0"/>
              <a:t>”</a:t>
            </a:r>
            <a:endParaRPr lang="en-US" altLang="ja-JP" dirty="0" smtClean="0"/>
          </a:p>
          <a:p>
            <a:r>
              <a:rPr lang="en-US" altLang="en-US" dirty="0" smtClean="0"/>
              <a:t>Typically the Boolean function will </a:t>
            </a:r>
            <a:r>
              <a:rPr lang="ja-JP" altLang="en-US" dirty="0" smtClean="0"/>
              <a:t>‘</a:t>
            </a:r>
            <a:r>
              <a:rPr lang="en-US" altLang="ja-JP" dirty="0" smtClean="0"/>
              <a:t>ask the question</a:t>
            </a:r>
            <a:r>
              <a:rPr lang="ja-JP" altLang="en-US" dirty="0" smtClean="0"/>
              <a:t>’</a:t>
            </a:r>
            <a:r>
              <a:rPr lang="en-US" altLang="ja-JP" dirty="0" smtClean="0"/>
              <a:t> about a parameter(s)</a:t>
            </a:r>
          </a:p>
          <a:p>
            <a:r>
              <a:rPr lang="en-US" altLang="en-US" dirty="0" smtClean="0"/>
              <a:t>Example:</a:t>
            </a:r>
          </a:p>
          <a:p>
            <a:pPr lvl="1"/>
            <a:r>
              <a:rPr lang="en-US" altLang="en-US" dirty="0" smtClean="0"/>
              <a:t>Is it true that the string can be converted to a number?</a:t>
            </a:r>
          </a:p>
          <a:p>
            <a:pPr lvl="1"/>
            <a:endParaRPr lang="en-US" altLang="en-US" dirty="0" smtClean="0"/>
          </a:p>
          <a:p>
            <a:pPr lvl="1">
              <a:buFont typeface="Arial" charset="0"/>
              <a:buNone/>
            </a:pPr>
            <a:r>
              <a:rPr lang="en-US" altLang="en-US" sz="1600" dirty="0" err="1" smtClean="0">
                <a:latin typeface="Consolas" pitchFamily="49" charset="0"/>
              </a:rPr>
              <a:t>aString</a:t>
            </a:r>
            <a:r>
              <a:rPr lang="en-US" altLang="en-US" sz="1600" dirty="0" smtClean="0">
                <a:latin typeface="Consolas" pitchFamily="49" charset="0"/>
              </a:rPr>
              <a:t> = input("Enter age: ")</a:t>
            </a:r>
          </a:p>
          <a:p>
            <a:pPr lvl="1">
              <a:buFont typeface="Arial" charset="0"/>
              <a:buNone/>
            </a:pPr>
            <a:r>
              <a:rPr lang="en-US" altLang="en-US" sz="1600" dirty="0" err="1" smtClean="0">
                <a:latin typeface="Consolas" pitchFamily="49" charset="0"/>
              </a:rPr>
              <a:t>ageOK</a:t>
            </a:r>
            <a:r>
              <a:rPr lang="en-US" altLang="en-US" sz="1600" dirty="0" smtClean="0">
                <a:latin typeface="Consolas" pitchFamily="49" charset="0"/>
              </a:rPr>
              <a:t> = </a:t>
            </a:r>
            <a:r>
              <a:rPr lang="en-US" altLang="en-US" sz="1600" dirty="0" err="1" smtClean="0">
                <a:latin typeface="Consolas" pitchFamily="49" charset="0"/>
              </a:rPr>
              <a:t>isNum</a:t>
            </a:r>
            <a:r>
              <a:rPr lang="en-US" altLang="en-US" sz="1600" dirty="0" smtClean="0">
                <a:latin typeface="Consolas" pitchFamily="49" charset="0"/>
              </a:rPr>
              <a:t>(</a:t>
            </a:r>
            <a:r>
              <a:rPr lang="en-US" altLang="en-US" sz="1600" dirty="0" err="1" smtClean="0">
                <a:latin typeface="Consolas" pitchFamily="49" charset="0"/>
              </a:rPr>
              <a:t>aString</a:t>
            </a:r>
            <a:r>
              <a:rPr lang="en-US" altLang="en-US" sz="1600" dirty="0" smtClean="0">
                <a:latin typeface="Consolas" pitchFamily="49" charset="0"/>
              </a:rPr>
              <a:t>)</a:t>
            </a:r>
          </a:p>
          <a:p>
            <a:pPr lvl="1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if (</a:t>
            </a:r>
            <a:r>
              <a:rPr lang="en-US" altLang="en-US" sz="1600" dirty="0" err="1" smtClean="0">
                <a:latin typeface="Consolas" pitchFamily="49" charset="0"/>
              </a:rPr>
              <a:t>ageOK</a:t>
            </a:r>
            <a:r>
              <a:rPr lang="en-US" altLang="en-US" sz="1600" dirty="0" smtClean="0">
                <a:latin typeface="Consolas" pitchFamily="49" charset="0"/>
              </a:rPr>
              <a:t> != True):</a:t>
            </a:r>
          </a:p>
          <a:p>
            <a:pPr lvl="1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   print("Age must be a numeric value")</a:t>
            </a:r>
          </a:p>
          <a:p>
            <a:pPr lvl="1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else:</a:t>
            </a:r>
          </a:p>
          <a:p>
            <a:pPr lvl="1">
              <a:buFont typeface="Arial" charset="0"/>
              <a:buNone/>
            </a:pPr>
            <a:r>
              <a:rPr lang="en-US" altLang="en-US" sz="1600" b="1" dirty="0" smtClean="0">
                <a:solidFill>
                  <a:srgbClr val="3366FF"/>
                </a:solidFill>
                <a:latin typeface="Consolas" pitchFamily="49" charset="0"/>
              </a:rPr>
              <a:t>   # OK to convert the string to a number</a:t>
            </a:r>
          </a:p>
          <a:p>
            <a:pPr lvl="1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   age = </a:t>
            </a:r>
            <a:r>
              <a:rPr lang="en-US" altLang="en-US" sz="1600" dirty="0" err="1" smtClean="0">
                <a:latin typeface="Consolas" pitchFamily="49" charset="0"/>
              </a:rPr>
              <a:t>int</a:t>
            </a:r>
            <a:r>
              <a:rPr lang="en-US" altLang="en-US" sz="1600" dirty="0" smtClean="0">
                <a:latin typeface="Consolas" pitchFamily="49" charset="0"/>
              </a:rPr>
              <a:t>(</a:t>
            </a:r>
            <a:r>
              <a:rPr lang="en-US" altLang="en-US" sz="1600" dirty="0" err="1" smtClean="0">
                <a:latin typeface="Consolas" pitchFamily="49" charset="0"/>
              </a:rPr>
              <a:t>aString</a:t>
            </a:r>
            <a:r>
              <a:rPr lang="en-US" altLang="en-US" sz="1600" dirty="0" smtClean="0">
                <a:latin typeface="Consolas" pitchFamily="49" charset="0"/>
              </a:rPr>
              <a:t>)</a:t>
            </a: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3505200" y="3233738"/>
            <a:ext cx="5181600" cy="1077912"/>
            <a:chOff x="3505200" y="3233291"/>
            <a:chExt cx="5181600" cy="1077675"/>
          </a:xfrm>
        </p:grpSpPr>
        <p:cxnSp>
          <p:nvCxnSpPr>
            <p:cNvPr id="5" name="Straight Arrow Connector 4"/>
            <p:cNvCxnSpPr/>
            <p:nvPr/>
          </p:nvCxnSpPr>
          <p:spPr>
            <a:xfrm flipV="1">
              <a:off x="3505200" y="3504693"/>
              <a:ext cx="2743200" cy="45709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190" name="TextBox 5"/>
            <p:cNvSpPr txBox="1">
              <a:spLocks noChangeArrowheads="1"/>
            </p:cNvSpPr>
            <p:nvPr/>
          </p:nvSpPr>
          <p:spPr bwMode="auto">
            <a:xfrm>
              <a:off x="6248400" y="3233291"/>
              <a:ext cx="2438400" cy="1077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600" b="1" dirty="0">
                  <a:solidFill>
                    <a:srgbClr val="3366FF"/>
                  </a:solidFill>
                  <a:latin typeface="Consolas" pitchFamily="49" charset="0"/>
                </a:rPr>
                <a:t># Boolean function</a:t>
              </a:r>
            </a:p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def </a:t>
              </a:r>
              <a:r>
                <a:rPr lang="en-US" altLang="en-US" sz="1600" dirty="0" err="1">
                  <a:latin typeface="Consolas" pitchFamily="49" charset="0"/>
                </a:rPr>
                <a:t>isNum</a:t>
              </a:r>
              <a:r>
                <a:rPr lang="en-US" altLang="en-US" sz="1600" dirty="0">
                  <a:latin typeface="Consolas" pitchFamily="49" charset="0"/>
                </a:rPr>
                <a:t>(</a:t>
              </a:r>
              <a:r>
                <a:rPr lang="en-US" altLang="en-US" sz="1600" dirty="0" err="1">
                  <a:latin typeface="Consolas" pitchFamily="49" charset="0"/>
                </a:rPr>
                <a:t>aString</a:t>
              </a:r>
              <a:r>
                <a:rPr lang="en-US" altLang="en-US" sz="1600" dirty="0">
                  <a:latin typeface="Consolas" pitchFamily="49" charset="0"/>
                </a:rPr>
                <a:t>):</a:t>
              </a:r>
            </a:p>
            <a:p>
              <a:pPr eaLnBrk="1" hangingPunct="1"/>
              <a:r>
                <a:rPr lang="en-US" altLang="en-US" sz="1600" b="1" dirty="0">
                  <a:solidFill>
                    <a:srgbClr val="3366FF"/>
                  </a:solidFill>
                  <a:latin typeface="Consolas" pitchFamily="49" charset="0"/>
                </a:rPr>
                <a:t>   # Returns (True</a:t>
              </a:r>
            </a:p>
            <a:p>
              <a:pPr eaLnBrk="1" hangingPunct="1"/>
              <a:r>
                <a:rPr lang="en-US" altLang="en-US" sz="1600" b="1" dirty="0">
                  <a:solidFill>
                    <a:srgbClr val="3366FF"/>
                  </a:solidFill>
                  <a:latin typeface="Consolas" pitchFamily="49" charset="0"/>
                </a:rPr>
                <a:t>   # or False)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How To Decompose A Long Function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To decompose (break into parts) long functions examine the structure for sections e.g. loops (and their bodies), branches (and their bodies).</a:t>
            </a:r>
          </a:p>
          <a:p>
            <a:r>
              <a:rPr lang="en-US" sz="2000" dirty="0" smtClean="0"/>
              <a:t>Each of these sections may be a candidate to be moved into </a:t>
            </a:r>
            <a:r>
              <a:rPr lang="en-US" sz="2000" dirty="0" smtClean="0"/>
              <a:t>its </a:t>
            </a:r>
            <a:r>
              <a:rPr lang="en-US" sz="2000" dirty="0" smtClean="0"/>
              <a:t>own separate function </a:t>
            </a:r>
            <a:r>
              <a:rPr lang="en-US" sz="2000" dirty="0" smtClean="0"/>
              <a:t>body</a:t>
            </a:r>
            <a:r>
              <a:rPr lang="en-US" sz="2000" dirty="0" smtClean="0"/>
              <a:t>.</a:t>
            </a:r>
          </a:p>
          <a:p>
            <a:pPr lvl="1"/>
            <a:r>
              <a:rPr lang="en-US" altLang="en-US" sz="1600" dirty="0">
                <a:solidFill>
                  <a:srgbClr val="00B050"/>
                </a:solidFill>
              </a:rPr>
              <a:t>Try the lecture exercise where you work through this </a:t>
            </a:r>
            <a:r>
              <a:rPr lang="en-US" altLang="en-US" sz="1600" dirty="0" smtClean="0">
                <a:solidFill>
                  <a:srgbClr val="00B050"/>
                </a:solidFill>
              </a:rPr>
              <a:t>process.</a:t>
            </a:r>
            <a:endParaRPr lang="en-US" sz="1600" dirty="0" smtClean="0"/>
          </a:p>
          <a:p>
            <a:endParaRPr lang="en-US" sz="2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838200" y="3226676"/>
            <a:ext cx="3276600" cy="2293883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prstClr val="black"/>
                </a:solidFill>
              </a:rPr>
              <a:t>Before</a:t>
            </a:r>
          </a:p>
          <a:p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d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ef 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fun1():</a:t>
            </a:r>
          </a:p>
          <a:p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 while(BE1):</a:t>
            </a:r>
            <a:endParaRPr lang="en-US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     if(BE2):</a:t>
            </a:r>
          </a:p>
          <a:p>
            <a:r>
              <a:rPr lang="en-US" dirty="0">
                <a:solidFill>
                  <a:srgbClr val="3366F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nsolas" panose="020B0609020204030204" pitchFamily="49" charset="0"/>
              </a:rPr>
              <a:t>         #If body #1</a:t>
            </a:r>
          </a:p>
          <a:p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       if(BE3):</a:t>
            </a:r>
          </a:p>
          <a:p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        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#If body #2</a:t>
            </a:r>
          </a:p>
          <a:p>
            <a:endParaRPr lang="en-US" dirty="0">
              <a:solidFill>
                <a:prstClr val="black"/>
              </a:solidFill>
              <a:latin typeface="Consolas" panose="020B06090202040302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94031" y="3226676"/>
            <a:ext cx="3276600" cy="355512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prstClr val="black"/>
                </a:solidFill>
              </a:rPr>
              <a:t>After</a:t>
            </a:r>
          </a:p>
          <a:p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def 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fun3():</a:t>
            </a:r>
            <a:endParaRPr lang="en-US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#If body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#2</a:t>
            </a:r>
            <a:endParaRPr lang="en-US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endParaRPr lang="en-US" dirty="0" smtClean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def fun2():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366FF"/>
                </a:solidFill>
                <a:latin typeface="Consolas" panose="020B0609020204030204" pitchFamily="49" charset="0"/>
              </a:rPr>
              <a:t>#</a:t>
            </a:r>
            <a:r>
              <a:rPr lang="en-US" dirty="0">
                <a:solidFill>
                  <a:srgbClr val="3366FF"/>
                </a:solidFill>
                <a:latin typeface="Consolas" panose="020B0609020204030204" pitchFamily="49" charset="0"/>
              </a:rPr>
              <a:t>If body #1</a:t>
            </a:r>
          </a:p>
          <a:p>
            <a:endParaRPr lang="en-US" b="1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def fun1():</a:t>
            </a:r>
          </a:p>
          <a:p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    while(BE1):</a:t>
            </a:r>
          </a:p>
          <a:p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        if(BE2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):</a:t>
            </a:r>
          </a:p>
          <a:p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           fun2()</a:t>
            </a:r>
            <a:endParaRPr lang="en-US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        if(BE3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):</a:t>
            </a:r>
          </a:p>
          <a:p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          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  fun3()</a:t>
            </a:r>
            <a:endParaRPr lang="en-US" dirty="0">
              <a:solidFill>
                <a:prstClr val="black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679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Functions Should Be Defined Before They Can Be Called!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400" b="1" dirty="0" smtClean="0">
                <a:latin typeface="Consolas" pitchFamily="49" charset="0"/>
              </a:rPr>
              <a:t>Correct </a:t>
            </a:r>
            <a:r>
              <a:rPr lang="en-US" altLang="en-US" sz="2400" b="1" dirty="0" smtClean="0">
                <a:latin typeface="Consolas" pitchFamily="49" charset="0"/>
                <a:sym typeface="Wingdings" pitchFamily="2" charset="2"/>
              </a:rPr>
              <a:t></a:t>
            </a:r>
            <a:endParaRPr lang="en-US" altLang="en-US" sz="2400" b="1" dirty="0" smtClean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def fun():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   print("Works")</a:t>
            </a:r>
          </a:p>
          <a:p>
            <a:pPr lvl="1">
              <a:buFont typeface="Times New Roman" pitchFamily="18" charset="0"/>
              <a:buNone/>
            </a:pPr>
            <a:endParaRPr lang="en-US" altLang="en-US" sz="1600" dirty="0" smtClean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b="1" dirty="0" smtClean="0">
                <a:solidFill>
                  <a:srgbClr val="3366FF"/>
                </a:solidFill>
                <a:latin typeface="Consolas" pitchFamily="49" charset="0"/>
              </a:rPr>
              <a:t># Start</a:t>
            </a:r>
            <a:endParaRPr lang="en-US" altLang="en-US" sz="1600" dirty="0" smtClean="0">
              <a:solidFill>
                <a:srgbClr val="3366FF"/>
              </a:solidFill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fun()</a:t>
            </a:r>
          </a:p>
          <a:p>
            <a:endParaRPr lang="en-US" altLang="en-US" sz="2000" dirty="0" smtClean="0">
              <a:latin typeface="Consolas" pitchFamily="49" charset="0"/>
            </a:endParaRPr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400" b="1" dirty="0" smtClean="0"/>
              <a:t>Incorrect </a:t>
            </a:r>
            <a:r>
              <a:rPr lang="en-US" altLang="en-US" sz="2400" b="1" dirty="0" smtClean="0">
                <a:sym typeface="Wingdings" pitchFamily="2" charset="2"/>
              </a:rPr>
              <a:t></a:t>
            </a:r>
            <a:endParaRPr lang="en-US" altLang="en-US" sz="2400" b="1" dirty="0" smtClean="0"/>
          </a:p>
          <a:p>
            <a:pPr lvl="1">
              <a:buFont typeface="Times New Roman" pitchFamily="18" charset="0"/>
              <a:buNone/>
            </a:pPr>
            <a:r>
              <a:rPr lang="en-US" altLang="en-US" sz="1600" b="1" dirty="0" smtClean="0">
                <a:solidFill>
                  <a:srgbClr val="3366FF"/>
                </a:solidFill>
                <a:latin typeface="Consolas" pitchFamily="49" charset="0"/>
              </a:rPr>
              <a:t># Start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fun()</a:t>
            </a:r>
          </a:p>
          <a:p>
            <a:pPr lvl="1">
              <a:buFont typeface="Times New Roman" pitchFamily="18" charset="0"/>
              <a:buNone/>
            </a:pPr>
            <a:endParaRPr lang="en-US" altLang="en-US" sz="1600" dirty="0" smtClean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def fun():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   print("Doesn't work")</a:t>
            </a:r>
          </a:p>
          <a:p>
            <a:endParaRPr lang="en-US" altLang="en-US" sz="2000" dirty="0" smtClean="0">
              <a:latin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971800" y="2038350"/>
            <a:ext cx="1350963" cy="660400"/>
            <a:chOff x="1445" y="1042"/>
            <a:chExt cx="851" cy="416"/>
          </a:xfrm>
        </p:grpSpPr>
        <p:sp>
          <p:nvSpPr>
            <p:cNvPr id="97295" name="AutoShape 6"/>
            <p:cNvSpPr>
              <a:spLocks/>
            </p:cNvSpPr>
            <p:nvPr/>
          </p:nvSpPr>
          <p:spPr bwMode="auto">
            <a:xfrm>
              <a:off x="1445" y="1042"/>
              <a:ext cx="144" cy="408"/>
            </a:xfrm>
            <a:prstGeom prst="rightBrace">
              <a:avLst>
                <a:gd name="adj1" fmla="val 23611"/>
                <a:gd name="adj2" fmla="val 50000"/>
              </a:avLst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/>
            <a:p>
              <a:pPr eaLnBrk="1" hangingPunct="1"/>
              <a:endParaRPr lang="en-CA" altLang="en-US" sz="1400">
                <a:latin typeface="Arial" charset="0"/>
              </a:endParaRPr>
            </a:p>
          </p:txBody>
        </p:sp>
        <p:sp>
          <p:nvSpPr>
            <p:cNvPr id="97296" name="Text Box 7"/>
            <p:cNvSpPr txBox="1">
              <a:spLocks noChangeArrowheads="1"/>
            </p:cNvSpPr>
            <p:nvPr/>
          </p:nvSpPr>
          <p:spPr bwMode="auto">
            <a:xfrm>
              <a:off x="1568" y="1088"/>
              <a:ext cx="728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>
                  <a:solidFill>
                    <a:srgbClr val="FF0000"/>
                  </a:solidFill>
                  <a:latin typeface="Arial" charset="0"/>
                </a:rPr>
                <a:t>Function definition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627188" y="3116263"/>
            <a:ext cx="1414462" cy="587375"/>
            <a:chOff x="837" y="1800"/>
            <a:chExt cx="891" cy="370"/>
          </a:xfrm>
        </p:grpSpPr>
        <p:sp>
          <p:nvSpPr>
            <p:cNvPr id="97293" name="AutoShape 9"/>
            <p:cNvSpPr>
              <a:spLocks/>
            </p:cNvSpPr>
            <p:nvPr/>
          </p:nvSpPr>
          <p:spPr bwMode="auto">
            <a:xfrm>
              <a:off x="837" y="1866"/>
              <a:ext cx="168" cy="208"/>
            </a:xfrm>
            <a:prstGeom prst="rightBrace">
              <a:avLst>
                <a:gd name="adj1" fmla="val 10317"/>
                <a:gd name="adj2" fmla="val 50000"/>
              </a:avLst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/>
            <a:p>
              <a:pPr eaLnBrk="1" hangingPunct="1"/>
              <a:endParaRPr lang="en-CA" altLang="en-US" sz="1400">
                <a:latin typeface="Arial" charset="0"/>
              </a:endParaRPr>
            </a:p>
          </p:txBody>
        </p:sp>
        <p:sp>
          <p:nvSpPr>
            <p:cNvPr id="97294" name="Text Box 10"/>
            <p:cNvSpPr txBox="1">
              <a:spLocks noChangeArrowheads="1"/>
            </p:cNvSpPr>
            <p:nvPr/>
          </p:nvSpPr>
          <p:spPr bwMode="auto">
            <a:xfrm>
              <a:off x="1000" y="1800"/>
              <a:ext cx="728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>
                  <a:solidFill>
                    <a:srgbClr val="FF0000"/>
                  </a:solidFill>
                  <a:latin typeface="Arial" charset="0"/>
                </a:rPr>
                <a:t>Function call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7848600" y="2833688"/>
            <a:ext cx="1350963" cy="660400"/>
            <a:chOff x="1445" y="1042"/>
            <a:chExt cx="851" cy="416"/>
          </a:xfrm>
        </p:grpSpPr>
        <p:sp>
          <p:nvSpPr>
            <p:cNvPr id="97291" name="AutoShape 12"/>
            <p:cNvSpPr>
              <a:spLocks/>
            </p:cNvSpPr>
            <p:nvPr/>
          </p:nvSpPr>
          <p:spPr bwMode="auto">
            <a:xfrm>
              <a:off x="1445" y="1042"/>
              <a:ext cx="144" cy="408"/>
            </a:xfrm>
            <a:prstGeom prst="rightBrace">
              <a:avLst>
                <a:gd name="adj1" fmla="val 23611"/>
                <a:gd name="adj2" fmla="val 50000"/>
              </a:avLst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/>
            <a:p>
              <a:pPr eaLnBrk="1" hangingPunct="1"/>
              <a:endParaRPr lang="en-CA" altLang="en-US" sz="1400">
                <a:latin typeface="Arial" charset="0"/>
              </a:endParaRPr>
            </a:p>
          </p:txBody>
        </p:sp>
        <p:sp>
          <p:nvSpPr>
            <p:cNvPr id="97292" name="Text Box 13"/>
            <p:cNvSpPr txBox="1">
              <a:spLocks noChangeArrowheads="1"/>
            </p:cNvSpPr>
            <p:nvPr/>
          </p:nvSpPr>
          <p:spPr bwMode="auto">
            <a:xfrm>
              <a:off x="1568" y="1088"/>
              <a:ext cx="728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>
                  <a:solidFill>
                    <a:srgbClr val="FF0000"/>
                  </a:solidFill>
                  <a:latin typeface="Arial" charset="0"/>
                </a:rPr>
                <a:t>Function definition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959475" y="2068513"/>
            <a:ext cx="1414463" cy="587375"/>
            <a:chOff x="837" y="1800"/>
            <a:chExt cx="891" cy="370"/>
          </a:xfrm>
        </p:grpSpPr>
        <p:sp>
          <p:nvSpPr>
            <p:cNvPr id="97289" name="AutoShape 15"/>
            <p:cNvSpPr>
              <a:spLocks/>
            </p:cNvSpPr>
            <p:nvPr/>
          </p:nvSpPr>
          <p:spPr bwMode="auto">
            <a:xfrm>
              <a:off x="837" y="1866"/>
              <a:ext cx="168" cy="208"/>
            </a:xfrm>
            <a:prstGeom prst="rightBrace">
              <a:avLst>
                <a:gd name="adj1" fmla="val 10317"/>
                <a:gd name="adj2" fmla="val 50000"/>
              </a:avLst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/>
            <a:p>
              <a:pPr eaLnBrk="1" hangingPunct="1"/>
              <a:endParaRPr lang="en-CA" altLang="en-US" sz="1400">
                <a:latin typeface="Arial" charset="0"/>
              </a:endParaRPr>
            </a:p>
          </p:txBody>
        </p:sp>
        <p:sp>
          <p:nvSpPr>
            <p:cNvPr id="97290" name="Text Box 16"/>
            <p:cNvSpPr txBox="1">
              <a:spLocks noChangeArrowheads="1"/>
            </p:cNvSpPr>
            <p:nvPr/>
          </p:nvSpPr>
          <p:spPr bwMode="auto">
            <a:xfrm>
              <a:off x="1000" y="1800"/>
              <a:ext cx="728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>
                  <a:solidFill>
                    <a:srgbClr val="FF0000"/>
                  </a:solidFill>
                  <a:latin typeface="Arial" charset="0"/>
                </a:rPr>
                <a:t>Function call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  <p:bldP spid="13107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Another Common Mistake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Forgetting the brackets during the function call:</a:t>
            </a:r>
          </a:p>
          <a:p>
            <a:pPr>
              <a:spcBef>
                <a:spcPct val="10000"/>
              </a:spcBef>
            </a:pPr>
            <a:endParaRPr lang="en-US" altLang="en-US" sz="2000" dirty="0" smtClean="0"/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</a:rPr>
              <a:t>def fun():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</a:rPr>
              <a:t>    print("In fun")</a:t>
            </a:r>
          </a:p>
          <a:p>
            <a:pPr>
              <a:spcBef>
                <a:spcPct val="10000"/>
              </a:spcBef>
            </a:pPr>
            <a:endParaRPr lang="en-US" altLang="en-US" sz="1800" b="1" dirty="0" smtClean="0">
              <a:solidFill>
                <a:srgbClr val="3366FF"/>
              </a:solidFill>
              <a:latin typeface="Consolas" pitchFamily="49" charset="0"/>
            </a:endParaRP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b="1" dirty="0" smtClean="0">
                <a:solidFill>
                  <a:srgbClr val="3366FF"/>
                </a:solidFill>
                <a:latin typeface="Consolas" pitchFamily="49" charset="0"/>
              </a:rPr>
              <a:t># Start of program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</a:rPr>
              <a:t>print("Starting </a:t>
            </a:r>
            <a:r>
              <a:rPr lang="en-US" altLang="en-US" sz="1800" dirty="0" smtClean="0">
                <a:latin typeface="Consolas" pitchFamily="49" charset="0"/>
              </a:rPr>
              <a:t>the program")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</a:rPr>
              <a:t>fun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Another Common Mistake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Forgetting the brackets during the function call:</a:t>
            </a:r>
          </a:p>
          <a:p>
            <a:pPr>
              <a:spcBef>
                <a:spcPct val="10000"/>
              </a:spcBef>
            </a:pPr>
            <a:endParaRPr lang="en-US" altLang="en-US" sz="2000" dirty="0" smtClean="0"/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</a:rPr>
              <a:t>def fun():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</a:rPr>
              <a:t>    print("In fun")</a:t>
            </a:r>
          </a:p>
          <a:p>
            <a:pPr>
              <a:spcBef>
                <a:spcPct val="10000"/>
              </a:spcBef>
            </a:pPr>
            <a:endParaRPr lang="en-US" altLang="en-US" sz="1800" dirty="0" smtClean="0">
              <a:latin typeface="Consolas" pitchFamily="49" charset="0"/>
            </a:endParaRP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b="1" dirty="0">
                <a:solidFill>
                  <a:srgbClr val="3366FF"/>
                </a:solidFill>
                <a:latin typeface="Consolas" pitchFamily="49" charset="0"/>
              </a:rPr>
              <a:t># Start of program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</a:rPr>
              <a:t>print("Program started</a:t>
            </a:r>
            <a:r>
              <a:rPr lang="en-US" altLang="en-US" sz="1800" dirty="0" smtClean="0">
                <a:latin typeface="Consolas" pitchFamily="49" charset="0"/>
              </a:rPr>
              <a:t>")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</a:rPr>
              <a:t>fun</a:t>
            </a:r>
          </a:p>
        </p:txBody>
      </p:sp>
      <p:sp>
        <p:nvSpPr>
          <p:cNvPr id="99332" name="Text Box 4"/>
          <p:cNvSpPr txBox="1">
            <a:spLocks noChangeArrowheads="1"/>
          </p:cNvSpPr>
          <p:nvPr/>
        </p:nvSpPr>
        <p:spPr bwMode="auto">
          <a:xfrm>
            <a:off x="831850" y="3359089"/>
            <a:ext cx="54610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 dirty="0">
                <a:solidFill>
                  <a:srgbClr val="FF0000"/>
                </a:solidFill>
                <a:latin typeface="Consolas" pitchFamily="49" charset="0"/>
              </a:rPr>
              <a:t>()</a:t>
            </a:r>
          </a:p>
        </p:txBody>
      </p:sp>
      <p:sp>
        <p:nvSpPr>
          <p:cNvPr id="99333" name="Line 5"/>
          <p:cNvSpPr>
            <a:spLocks noChangeShapeType="1"/>
          </p:cNvSpPr>
          <p:nvPr/>
        </p:nvSpPr>
        <p:spPr bwMode="auto">
          <a:xfrm flipH="1" flipV="1">
            <a:off x="1104900" y="3692769"/>
            <a:ext cx="622300" cy="1193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1612900" y="4851400"/>
            <a:ext cx="3111500" cy="833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93600" tIns="46800" rIns="93600" bIns="4680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 dirty="0" smtClean="0">
                <a:solidFill>
                  <a:srgbClr val="FF0000"/>
                </a:solidFill>
                <a:latin typeface="Arial" charset="0"/>
              </a:rPr>
              <a:t>With python the </a:t>
            </a:r>
            <a:r>
              <a:rPr lang="en-US" altLang="en-US" sz="1600" b="1" dirty="0">
                <a:solidFill>
                  <a:srgbClr val="FF0000"/>
                </a:solidFill>
                <a:latin typeface="Arial" charset="0"/>
              </a:rPr>
              <a:t>missing set of brackets do not produce a </a:t>
            </a:r>
            <a:r>
              <a:rPr lang="en-US" altLang="en-US" sz="1600" b="1" dirty="0" smtClean="0">
                <a:solidFill>
                  <a:srgbClr val="FF0000"/>
                </a:solidFill>
                <a:latin typeface="Arial" charset="0"/>
              </a:rPr>
              <a:t>syntax/translation </a:t>
            </a:r>
            <a:r>
              <a:rPr lang="en-US" altLang="en-US" sz="1600" b="1" dirty="0">
                <a:solidFill>
                  <a:srgbClr val="FF0000"/>
                </a:solidFill>
                <a:latin typeface="Arial" charset="0"/>
              </a:rPr>
              <a:t>error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Another Common Problem: Indentation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Recall: In Python indentation indicates that statements are part of the body of a function.</a:t>
            </a:r>
          </a:p>
          <a:p>
            <a:r>
              <a:rPr lang="en-US" altLang="en-US" dirty="0" smtClean="0"/>
              <a:t>(In other programming languages the indentation is not a mandatory part of the language but indenting is considered good style because it makes the program easier to read).</a:t>
            </a:r>
          </a:p>
          <a:p>
            <a:r>
              <a:rPr lang="en-US" altLang="en-US" dirty="0" smtClean="0"/>
              <a:t>Forgetting to indent: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</a:rPr>
              <a:t>def start():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</a:rPr>
              <a:t>print("start</a:t>
            </a:r>
            <a:r>
              <a:rPr lang="en-US" altLang="en-US" sz="1800" dirty="0" smtClean="0">
                <a:latin typeface="Arial" charset="0"/>
              </a:rPr>
              <a:t>"</a:t>
            </a:r>
            <a:r>
              <a:rPr lang="en-US" altLang="en-US" sz="1800" dirty="0" smtClean="0">
                <a:latin typeface="Consolas" pitchFamily="49" charset="0"/>
              </a:rPr>
              <a:t>)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 smtClean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</a:rPr>
              <a:t>start()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Another Common Problem: Indentation (2)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Inconsistent indentation: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</a:rPr>
              <a:t>def start():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</a:rPr>
              <a:t>  print("first")</a:t>
            </a:r>
          </a:p>
          <a:p>
            <a:pPr lvl="1">
              <a:buFont typeface="Arial" charset="0"/>
              <a:buNone/>
            </a:pPr>
            <a:r>
              <a:rPr lang="en-US" altLang="en-US" sz="1800" b="1" dirty="0" smtClean="0">
                <a:solidFill>
                  <a:srgbClr val="3366FF"/>
                </a:solidFill>
                <a:latin typeface="Consolas" pitchFamily="49" charset="0"/>
              </a:rPr>
              <a:t>    # Error: Unless this is the body of branch or loo</a:t>
            </a:r>
            <a:r>
              <a:rPr lang="en-US" altLang="en-US" sz="1800" dirty="0" smtClean="0">
                <a:solidFill>
                  <a:srgbClr val="00B0F0"/>
                </a:solidFill>
                <a:latin typeface="Consolas" pitchFamily="49" charset="0"/>
              </a:rPr>
              <a:t>p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</a:rPr>
              <a:t>    print("second")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 smtClean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</a:rPr>
              <a:t>start()</a:t>
            </a:r>
          </a:p>
          <a:p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Class Exercise, </a:t>
            </a:r>
            <a:r>
              <a:rPr lang="en-US" dirty="0" smtClean="0"/>
              <a:t>Functions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function called ‘</a:t>
            </a:r>
            <a:r>
              <a:rPr lang="en-US" dirty="0" smtClean="0">
                <a:latin typeface="Consolas" panose="020B0609020204030204" pitchFamily="49" charset="0"/>
              </a:rPr>
              <a:t>emphasize</a:t>
            </a:r>
            <a:r>
              <a:rPr lang="en-US" dirty="0" smtClean="0"/>
              <a:t>’ that takes a string as a parameter.</a:t>
            </a:r>
          </a:p>
          <a:p>
            <a:r>
              <a:rPr lang="en-US" dirty="0" smtClean="0"/>
              <a:t>This function returns </a:t>
            </a:r>
            <a:r>
              <a:rPr lang="en-US" dirty="0"/>
              <a:t>a modified version of the </a:t>
            </a:r>
            <a:r>
              <a:rPr lang="en-US" dirty="0" smtClean="0"/>
              <a:t>string:</a:t>
            </a:r>
          </a:p>
          <a:p>
            <a:pPr lvl="1"/>
            <a:r>
              <a:rPr lang="en-US" dirty="0" smtClean="0"/>
              <a:t> !!! </a:t>
            </a:r>
            <a:r>
              <a:rPr lang="en-US" dirty="0"/>
              <a:t>w</a:t>
            </a:r>
            <a:r>
              <a:rPr lang="en-US" dirty="0" smtClean="0"/>
              <a:t>ill be added </a:t>
            </a:r>
            <a:r>
              <a:rPr lang="en-US" dirty="0"/>
              <a:t>onto the </a:t>
            </a:r>
            <a:r>
              <a:rPr lang="en-US" dirty="0" smtClean="0"/>
              <a:t>end (three exclamation marks are added to the end of the existing string).</a:t>
            </a:r>
          </a:p>
          <a:p>
            <a:pPr lvl="1"/>
            <a:r>
              <a:rPr lang="en-US" dirty="0" smtClean="0"/>
              <a:t>Recall: The concatenation operator is the ‘plus’ operator ‘</a:t>
            </a:r>
            <a:r>
              <a:rPr lang="en-US" dirty="0" smtClean="0">
                <a:latin typeface="Consolas" panose="020B0609020204030204" pitchFamily="49" charset="0"/>
              </a:rPr>
              <a:t>+</a:t>
            </a:r>
            <a:r>
              <a:rPr lang="en-US" dirty="0" smtClean="0"/>
              <a:t>’ and it can connect two strings.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844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43600" cy="639762"/>
          </a:xfrm>
        </p:spPr>
        <p:txBody>
          <a:bodyPr/>
          <a:lstStyle/>
          <a:p>
            <a:r>
              <a:rPr lang="en-US" altLang="en-US" dirty="0" smtClean="0"/>
              <a:t>Creating A Large Document</a:t>
            </a:r>
          </a:p>
        </p:txBody>
      </p:sp>
      <p:sp>
        <p:nvSpPr>
          <p:cNvPr id="105475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086600" cy="5410200"/>
          </a:xfrm>
        </p:spPr>
        <p:txBody>
          <a:bodyPr/>
          <a:lstStyle/>
          <a:p>
            <a:r>
              <a:rPr lang="en-US" altLang="en-US" dirty="0" smtClean="0"/>
              <a:t>Recall: When creating a large document you should plan out the parts before doing any actual writing.</a:t>
            </a:r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762000" y="2022475"/>
            <a:ext cx="6781800" cy="2185988"/>
            <a:chOff x="890081" y="2158638"/>
            <a:chExt cx="6781800" cy="2186408"/>
          </a:xfrm>
        </p:grpSpPr>
        <p:sp>
          <p:nvSpPr>
            <p:cNvPr id="5" name="TextBox 4"/>
            <p:cNvSpPr txBox="1"/>
            <p:nvPr/>
          </p:nvSpPr>
          <p:spPr>
            <a:xfrm>
              <a:off x="890081" y="2514306"/>
              <a:ext cx="1828800" cy="160050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dirty="0">
                  <a:ea typeface="+mn-ea"/>
                  <a:cs typeface="Arial" charset="0"/>
                </a:rPr>
                <a:t>Chapter 1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Introduction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1.1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1.2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1.3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Conclusion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390394" y="2498428"/>
              <a:ext cx="1828800" cy="184661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dirty="0">
                  <a:ea typeface="+mn-ea"/>
                  <a:cs typeface="Arial" charset="0"/>
                </a:rPr>
                <a:t>Chapter 2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Introduction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2.1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2.2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2.3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2.4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Conclusion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843081" y="2514306"/>
              <a:ext cx="1828800" cy="135439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dirty="0">
                  <a:ea typeface="+mn-ea"/>
                  <a:cs typeface="Arial" charset="0"/>
                </a:rPr>
                <a:t>Chapter 3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Introduction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3.1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3.2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Conclusion</a:t>
              </a:r>
            </a:p>
          </p:txBody>
        </p:sp>
        <p:sp>
          <p:nvSpPr>
            <p:cNvPr id="105483" name="TextBox 9"/>
            <p:cNvSpPr txBox="1">
              <a:spLocks noChangeArrowheads="1"/>
            </p:cNvSpPr>
            <p:nvPr/>
          </p:nvSpPr>
          <p:spPr bwMode="auto">
            <a:xfrm>
              <a:off x="914400" y="2158638"/>
              <a:ext cx="450715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000" b="1"/>
                <a:t>Step 1: Outline all the parts (no writing)</a:t>
              </a: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782638" y="4495800"/>
            <a:ext cx="4506912" cy="1809750"/>
            <a:chOff x="948447" y="4495800"/>
            <a:chExt cx="4507150" cy="1809637"/>
          </a:xfrm>
        </p:grpSpPr>
        <p:sp>
          <p:nvSpPr>
            <p:cNvPr id="105478" name="TextBox 7"/>
            <p:cNvSpPr txBox="1">
              <a:spLocks noChangeArrowheads="1"/>
            </p:cNvSpPr>
            <p:nvPr/>
          </p:nvSpPr>
          <p:spPr bwMode="auto">
            <a:xfrm>
              <a:off x="1066800" y="5197441"/>
              <a:ext cx="1828800" cy="1107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800"/>
                <a:t>Section 1.1</a:t>
              </a:r>
            </a:p>
            <a:p>
              <a:pPr eaLnBrk="1" hangingPunct="1"/>
              <a:r>
                <a:rPr lang="en-US" altLang="en-US" sz="1600"/>
                <a:t>It all started seven and two score years ago…</a:t>
              </a:r>
            </a:p>
          </p:txBody>
        </p:sp>
        <p:sp>
          <p:nvSpPr>
            <p:cNvPr id="105479" name="TextBox 10"/>
            <p:cNvSpPr txBox="1">
              <a:spLocks noChangeArrowheads="1"/>
            </p:cNvSpPr>
            <p:nvPr/>
          </p:nvSpPr>
          <p:spPr bwMode="auto">
            <a:xfrm>
              <a:off x="948447" y="4495800"/>
              <a:ext cx="4507150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000" b="1"/>
                <a:t>Step 2: After all parts outlined, now commence writing one part at a time</a:t>
              </a: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0" y="0"/>
            <a:ext cx="1981200" cy="141384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546170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Creating A Large Program</a:t>
            </a:r>
          </a:p>
        </p:txBody>
      </p:sp>
      <p:sp>
        <p:nvSpPr>
          <p:cNvPr id="1064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When writing a large program you should plan out the parts before doing any actual writing.</a:t>
            </a:r>
          </a:p>
          <a:p>
            <a:endParaRPr lang="en-US" altLang="en-US" smtClean="0"/>
          </a:p>
        </p:txBody>
      </p:sp>
      <p:grpSp>
        <p:nvGrpSpPr>
          <p:cNvPr id="33" name="Group 32"/>
          <p:cNvGrpSpPr>
            <a:grpSpLocks/>
          </p:cNvGrpSpPr>
          <p:nvPr/>
        </p:nvGrpSpPr>
        <p:grpSpPr bwMode="auto">
          <a:xfrm>
            <a:off x="762000" y="2022475"/>
            <a:ext cx="8305800" cy="941388"/>
            <a:chOff x="761999" y="2022666"/>
            <a:chExt cx="8305800" cy="940737"/>
          </a:xfrm>
        </p:grpSpPr>
        <p:sp>
          <p:nvSpPr>
            <p:cNvPr id="106505" name="TextBox 26"/>
            <p:cNvSpPr txBox="1">
              <a:spLocks noChangeArrowheads="1"/>
            </p:cNvSpPr>
            <p:nvPr/>
          </p:nvSpPr>
          <p:spPr bwMode="auto">
            <a:xfrm>
              <a:off x="786318" y="2022666"/>
              <a:ext cx="805288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000" b="1"/>
                <a:t>Step 1: Calculate interest (write empty ‘skeleton’ functions)</a:t>
              </a:r>
            </a:p>
          </p:txBody>
        </p:sp>
        <p:sp>
          <p:nvSpPr>
            <p:cNvPr id="106506" name="TextBox 27"/>
            <p:cNvSpPr txBox="1">
              <a:spLocks noChangeArrowheads="1"/>
            </p:cNvSpPr>
            <p:nvPr/>
          </p:nvSpPr>
          <p:spPr bwMode="auto">
            <a:xfrm>
              <a:off x="761999" y="2378628"/>
              <a:ext cx="2895601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def </a:t>
              </a:r>
              <a:r>
                <a:rPr lang="en-US" altLang="en-US" sz="1600" dirty="0" err="1">
                  <a:latin typeface="Consolas" pitchFamily="49" charset="0"/>
                </a:rPr>
                <a:t>getInformation</a:t>
              </a:r>
              <a:r>
                <a:rPr lang="en-US" altLang="en-US" sz="1600" dirty="0">
                  <a:latin typeface="Consolas" pitchFamily="49" charset="0"/>
                </a:rPr>
                <a:t>():</a:t>
              </a:r>
            </a:p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    </a:t>
              </a:r>
            </a:p>
          </p:txBody>
        </p:sp>
        <p:sp>
          <p:nvSpPr>
            <p:cNvPr id="106507" name="TextBox 28"/>
            <p:cNvSpPr txBox="1">
              <a:spLocks noChangeArrowheads="1"/>
            </p:cNvSpPr>
            <p:nvPr/>
          </p:nvSpPr>
          <p:spPr bwMode="auto">
            <a:xfrm>
              <a:off x="3585891" y="2362846"/>
              <a:ext cx="2895601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def </a:t>
              </a:r>
              <a:r>
                <a:rPr lang="en-US" altLang="en-US" sz="1600" dirty="0" err="1">
                  <a:latin typeface="Consolas" pitchFamily="49" charset="0"/>
                </a:rPr>
                <a:t>doCalculations</a:t>
              </a:r>
              <a:r>
                <a:rPr lang="en-US" altLang="en-US" sz="1600" dirty="0">
                  <a:latin typeface="Consolas" pitchFamily="49" charset="0"/>
                </a:rPr>
                <a:t>():</a:t>
              </a:r>
            </a:p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    </a:t>
              </a:r>
            </a:p>
          </p:txBody>
        </p:sp>
        <p:sp>
          <p:nvSpPr>
            <p:cNvPr id="106508" name="TextBox 29"/>
            <p:cNvSpPr txBox="1">
              <a:spLocks noChangeArrowheads="1"/>
            </p:cNvSpPr>
            <p:nvPr/>
          </p:nvSpPr>
          <p:spPr bwMode="auto">
            <a:xfrm>
              <a:off x="6400800" y="2362845"/>
              <a:ext cx="2666999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def </a:t>
              </a:r>
              <a:r>
                <a:rPr lang="en-US" altLang="en-US" sz="1600" dirty="0" err="1">
                  <a:latin typeface="Consolas" pitchFamily="49" charset="0"/>
                </a:rPr>
                <a:t>displayResults</a:t>
              </a:r>
              <a:r>
                <a:rPr lang="en-US" altLang="en-US" sz="1600" dirty="0">
                  <a:latin typeface="Consolas" pitchFamily="49" charset="0"/>
                </a:rPr>
                <a:t>():</a:t>
              </a:r>
            </a:p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    </a:t>
              </a:r>
            </a:p>
          </p:txBody>
        </p:sp>
      </p:grp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785813" y="3429000"/>
            <a:ext cx="6626225" cy="2030413"/>
            <a:chOff x="785813" y="3429000"/>
            <a:chExt cx="6626225" cy="2031026"/>
          </a:xfrm>
        </p:grpSpPr>
        <p:sp>
          <p:nvSpPr>
            <p:cNvPr id="106503" name="TextBox 31"/>
            <p:cNvSpPr txBox="1">
              <a:spLocks noChangeArrowheads="1"/>
            </p:cNvSpPr>
            <p:nvPr/>
          </p:nvSpPr>
          <p:spPr bwMode="auto">
            <a:xfrm>
              <a:off x="785813" y="3429000"/>
              <a:ext cx="6626225" cy="707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000" b="1"/>
                <a:t>Step 2: All functions outlined, write function bodies one-at-a-time (test before writing next function)</a:t>
              </a:r>
            </a:p>
          </p:txBody>
        </p:sp>
        <p:sp>
          <p:nvSpPr>
            <p:cNvPr id="106504" name="TextBox 33"/>
            <p:cNvSpPr txBox="1">
              <a:spLocks noChangeArrowheads="1"/>
            </p:cNvSpPr>
            <p:nvPr/>
          </p:nvSpPr>
          <p:spPr bwMode="auto">
            <a:xfrm>
              <a:off x="802026" y="4136587"/>
              <a:ext cx="4303374" cy="1323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def </a:t>
              </a:r>
              <a:r>
                <a:rPr lang="en-US" altLang="en-US" sz="1600" dirty="0" err="1">
                  <a:latin typeface="Consolas" pitchFamily="49" charset="0"/>
                </a:rPr>
                <a:t>getInformation</a:t>
              </a:r>
              <a:r>
                <a:rPr lang="en-US" altLang="en-US" sz="1600" dirty="0">
                  <a:latin typeface="Consolas" pitchFamily="49" charset="0"/>
                </a:rPr>
                <a:t>():</a:t>
              </a:r>
            </a:p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    principle = </a:t>
              </a:r>
              <a:r>
                <a:rPr lang="en-US" altLang="en-US" sz="1600" dirty="0" err="1">
                  <a:latin typeface="Consolas" pitchFamily="49" charset="0"/>
                </a:rPr>
                <a:t>int</a:t>
              </a:r>
              <a:r>
                <a:rPr lang="en-US" altLang="en-US" sz="1600" dirty="0">
                  <a:latin typeface="Consolas" pitchFamily="49" charset="0"/>
                </a:rPr>
                <a:t>(input())</a:t>
              </a:r>
            </a:p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    interest = </a:t>
              </a:r>
              <a:r>
                <a:rPr lang="en-US" altLang="en-US" sz="1600" dirty="0" err="1">
                  <a:latin typeface="Consolas" pitchFamily="49" charset="0"/>
                </a:rPr>
                <a:t>int</a:t>
              </a:r>
              <a:r>
                <a:rPr lang="en-US" altLang="en-US" sz="1600" dirty="0">
                  <a:latin typeface="Consolas" pitchFamily="49" charset="0"/>
                </a:rPr>
                <a:t>(input())</a:t>
              </a:r>
            </a:p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    time = </a:t>
              </a:r>
              <a:r>
                <a:rPr lang="en-US" altLang="en-US" sz="1600" dirty="0" err="1">
                  <a:latin typeface="Consolas" pitchFamily="49" charset="0"/>
                </a:rPr>
                <a:t>int</a:t>
              </a:r>
              <a:r>
                <a:rPr lang="en-US" altLang="en-US" sz="1600" dirty="0">
                  <a:latin typeface="Consolas" pitchFamily="49" charset="0"/>
                </a:rPr>
                <a:t>(input())</a:t>
              </a:r>
            </a:p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    return(</a:t>
              </a:r>
              <a:r>
                <a:rPr lang="en-US" altLang="en-US" sz="1600" dirty="0" err="1">
                  <a:latin typeface="Consolas" pitchFamily="49" charset="0"/>
                </a:rPr>
                <a:t>principle,interest,time</a:t>
              </a:r>
              <a:r>
                <a:rPr lang="en-US" altLang="en-US" sz="1600" dirty="0">
                  <a:latin typeface="Consolas" pitchFamily="49" charset="0"/>
                </a:rPr>
                <a:t>)</a:t>
              </a:r>
            </a:p>
          </p:txBody>
        </p:sp>
      </p:grp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410200" y="5181600"/>
            <a:ext cx="3706813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1600" b="1" dirty="0">
                <a:solidFill>
                  <a:srgbClr val="3366FF"/>
                </a:solidFill>
                <a:latin typeface="Consolas" pitchFamily="49" charset="0"/>
              </a:rPr>
              <a:t># Simple test: check inputs</a:t>
            </a:r>
          </a:p>
          <a:p>
            <a:pPr eaLnBrk="1" hangingPunct="1"/>
            <a:r>
              <a:rPr lang="en-US" altLang="en-US" sz="1600" b="1" dirty="0">
                <a:solidFill>
                  <a:srgbClr val="3366FF"/>
                </a:solidFill>
                <a:latin typeface="Consolas" pitchFamily="49" charset="0"/>
              </a:rPr>
              <a:t># </a:t>
            </a:r>
            <a:r>
              <a:rPr lang="en-US" altLang="en-US" sz="1600" b="1" dirty="0" smtClean="0">
                <a:solidFill>
                  <a:srgbClr val="3366FF"/>
                </a:solidFill>
                <a:latin typeface="Consolas" pitchFamily="49" charset="0"/>
              </a:rPr>
              <a:t>are properly read as input</a:t>
            </a:r>
            <a:endParaRPr lang="en-US" altLang="en-US" sz="1600" b="1" dirty="0">
              <a:solidFill>
                <a:srgbClr val="3366FF"/>
              </a:solidFill>
              <a:latin typeface="Consolas" pitchFamily="49" charset="0"/>
            </a:endParaRPr>
          </a:p>
          <a:p>
            <a:pPr eaLnBrk="1" hangingPunct="1"/>
            <a:r>
              <a:rPr lang="en-US" altLang="en-US" sz="1600" b="1" dirty="0">
                <a:solidFill>
                  <a:srgbClr val="3366FF"/>
                </a:solidFill>
                <a:latin typeface="Consolas" pitchFamily="49" charset="0"/>
              </a:rPr>
              <a:t># and </a:t>
            </a:r>
            <a:r>
              <a:rPr lang="en-US" altLang="en-US" sz="1600" b="1" dirty="0" smtClean="0">
                <a:solidFill>
                  <a:srgbClr val="3366FF"/>
                </a:solidFill>
                <a:latin typeface="Consolas" pitchFamily="49" charset="0"/>
              </a:rPr>
              <a:t>returned to caller</a:t>
            </a:r>
            <a:endParaRPr lang="en-US" altLang="en-US" sz="1600" b="1" dirty="0">
              <a:solidFill>
                <a:srgbClr val="3366FF"/>
              </a:solidFill>
              <a:latin typeface="Consolas" pitchFamily="49" charset="0"/>
            </a:endParaRPr>
          </a:p>
          <a:p>
            <a:pPr eaLnBrk="1" hangingPunct="1"/>
            <a:r>
              <a:rPr lang="en-US" altLang="en-US" sz="1600" dirty="0" err="1">
                <a:latin typeface="Consolas" pitchFamily="49" charset="0"/>
              </a:rPr>
              <a:t>p,r,t</a:t>
            </a:r>
            <a:r>
              <a:rPr lang="en-US" altLang="en-US" sz="1600" dirty="0">
                <a:latin typeface="Consolas" pitchFamily="49" charset="0"/>
              </a:rPr>
              <a:t> = </a:t>
            </a:r>
            <a:r>
              <a:rPr lang="en-US" altLang="en-US" sz="1600" dirty="0" err="1">
                <a:latin typeface="Consolas" pitchFamily="49" charset="0"/>
              </a:rPr>
              <a:t>getInformation</a:t>
            </a:r>
            <a:r>
              <a:rPr lang="en-US" altLang="en-US" sz="1600" dirty="0">
                <a:latin typeface="Consolas" pitchFamily="49" charset="0"/>
              </a:rPr>
              <a:t>()</a:t>
            </a:r>
          </a:p>
          <a:p>
            <a:pPr eaLnBrk="1" hangingPunct="1"/>
            <a:r>
              <a:rPr lang="en-US" altLang="en-US" sz="1600" dirty="0">
                <a:latin typeface="Consolas" pitchFamily="49" charset="0"/>
              </a:rPr>
              <a:t>print(</a:t>
            </a:r>
            <a:r>
              <a:rPr lang="en-US" altLang="en-US" sz="1600" dirty="0" err="1">
                <a:latin typeface="Consolas" pitchFamily="49" charset="0"/>
              </a:rPr>
              <a:t>p,r,t</a:t>
            </a:r>
            <a:r>
              <a:rPr lang="en-US" altLang="en-US" sz="1600" dirty="0">
                <a:latin typeface="Consolas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2348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900" smtClean="0"/>
              <a:t>Yet Another Problem: Creating ‘Empty’ Functions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dirty="0" smtClean="0">
                <a:latin typeface="Consolas" pitchFamily="49" charset="0"/>
              </a:rPr>
              <a:t>def start():</a:t>
            </a:r>
          </a:p>
          <a:p>
            <a:endParaRPr lang="en-US" altLang="en-US" sz="2000" dirty="0" smtClean="0">
              <a:latin typeface="Consolas" pitchFamily="49" charset="0"/>
            </a:endParaRPr>
          </a:p>
          <a:p>
            <a:endParaRPr lang="en-US" altLang="en-US" sz="2000" dirty="0" smtClean="0">
              <a:latin typeface="Consolas" pitchFamily="49" charset="0"/>
            </a:endParaRPr>
          </a:p>
          <a:p>
            <a:endParaRPr lang="en-US" altLang="en-US" sz="2000" dirty="0" smtClean="0">
              <a:latin typeface="Consolas" pitchFamily="49" charset="0"/>
            </a:endParaRPr>
          </a:p>
          <a:p>
            <a:endParaRPr lang="en-US" altLang="en-US" sz="2000" dirty="0" smtClean="0">
              <a:latin typeface="Consolas" pitchFamily="49" charset="0"/>
            </a:endParaRPr>
          </a:p>
          <a:p>
            <a:pPr>
              <a:buFontTx/>
              <a:buNone/>
            </a:pPr>
            <a:endParaRPr lang="en-US" altLang="en-US" sz="1800" b="1" dirty="0" smtClean="0">
              <a:solidFill>
                <a:srgbClr val="00B0F0"/>
              </a:solidFill>
              <a:latin typeface="Consolas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solidFill>
                  <a:srgbClr val="FF0000"/>
                </a:solidFill>
                <a:latin typeface="Consolas" pitchFamily="49" charset="0"/>
              </a:rPr>
              <a:t>start()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371600" y="2620963"/>
            <a:ext cx="4686300" cy="1069975"/>
            <a:chOff x="672" y="1608"/>
            <a:chExt cx="2952" cy="674"/>
          </a:xfrm>
        </p:grpSpPr>
        <p:sp>
          <p:nvSpPr>
            <p:cNvPr id="102405" name="Line 5"/>
            <p:cNvSpPr>
              <a:spLocks noChangeShapeType="1"/>
            </p:cNvSpPr>
            <p:nvPr/>
          </p:nvSpPr>
          <p:spPr bwMode="auto">
            <a:xfrm flipH="1">
              <a:off x="672" y="1832"/>
              <a:ext cx="1296" cy="31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  <p:sp>
          <p:nvSpPr>
            <p:cNvPr id="102406" name="Text Box 6"/>
            <p:cNvSpPr txBox="1">
              <a:spLocks noChangeArrowheads="1"/>
            </p:cNvSpPr>
            <p:nvPr/>
          </p:nvSpPr>
          <p:spPr bwMode="auto">
            <a:xfrm>
              <a:off x="1944" y="1608"/>
              <a:ext cx="1680" cy="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>
                  <a:solidFill>
                    <a:srgbClr val="FF0000"/>
                  </a:solidFill>
                  <a:latin typeface="Arial" charset="0"/>
                </a:rPr>
                <a:t>Problem:</a:t>
              </a:r>
              <a:r>
                <a:rPr lang="en-US" altLang="en-US" sz="1600">
                  <a:solidFill>
                    <a:srgbClr val="FF0000"/>
                  </a:solidFill>
                  <a:latin typeface="Arial" charset="0"/>
                </a:rPr>
                <a:t> This statement appears to be a part of the body of the function but it is not indented???!!!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sz="2600" b="1" dirty="0" smtClean="0">
                <a:solidFill>
                  <a:srgbClr val="00E664"/>
                </a:solidFill>
                <a:ea typeface="MS PGothic" pitchFamily="34" charset="-128"/>
              </a:rPr>
              <a:t>Solution</a:t>
            </a:r>
            <a:r>
              <a:rPr lang="en-US" altLang="en-US" sz="2600" dirty="0" smtClean="0">
                <a:ea typeface="MS PGothic" pitchFamily="34" charset="-128"/>
              </a:rPr>
              <a:t> When Outlining Your Program By Starting With ‘Empty’ Functions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def fun():</a:t>
            </a:r>
          </a:p>
          <a:p>
            <a:pPr>
              <a:buFontTx/>
              <a:buNone/>
            </a:pPr>
            <a:r>
              <a:rPr lang="en-US" altLang="en-US" sz="1600" b="1" dirty="0" smtClean="0">
                <a:solidFill>
                  <a:srgbClr val="00E664"/>
                </a:solidFill>
                <a:latin typeface="Consolas" pitchFamily="49" charset="0"/>
              </a:rPr>
              <a:t>    print()</a:t>
            </a:r>
          </a:p>
          <a:p>
            <a:endParaRPr lang="en-US" altLang="en-US" sz="1600" dirty="0" smtClean="0">
              <a:latin typeface="Consolas" pitchFamily="49" charset="0"/>
            </a:endParaRPr>
          </a:p>
          <a:p>
            <a:endParaRPr lang="en-US" altLang="en-US" sz="1600" dirty="0" smtClean="0">
              <a:latin typeface="Consolas" pitchFamily="49" charset="0"/>
            </a:endParaRPr>
          </a:p>
          <a:p>
            <a:endParaRPr lang="en-US" altLang="en-US" sz="1600" dirty="0" smtClean="0">
              <a:latin typeface="Consolas" pitchFamily="49" charset="0"/>
            </a:endParaRPr>
          </a:p>
          <a:p>
            <a:endParaRPr lang="en-US" altLang="en-US" sz="1600" dirty="0" smtClean="0">
              <a:latin typeface="Consolas" pitchFamily="49" charset="0"/>
            </a:endParaRPr>
          </a:p>
          <a:p>
            <a:pPr>
              <a:buFontTx/>
              <a:buNone/>
            </a:pPr>
            <a:r>
              <a:rPr lang="en-US" altLang="en-US" sz="1600" dirty="0" smtClean="0">
                <a:solidFill>
                  <a:srgbClr val="3366FF"/>
                </a:solidFill>
                <a:latin typeface="Consolas" pitchFamily="49" charset="0"/>
              </a:rPr>
              <a:t># </a:t>
            </a:r>
            <a:r>
              <a:rPr lang="en-US" altLang="en-US" sz="1600" dirty="0" err="1" smtClean="0">
                <a:solidFill>
                  <a:srgbClr val="3366FF"/>
                </a:solidFill>
                <a:latin typeface="Consolas" pitchFamily="49" charset="0"/>
              </a:rPr>
              <a:t>Program’sstart</a:t>
            </a:r>
            <a:endParaRPr lang="en-US" altLang="en-US" sz="1600" dirty="0" smtClean="0">
              <a:solidFill>
                <a:srgbClr val="3366FF"/>
              </a:solidFill>
              <a:latin typeface="Consolas" pitchFamily="49" charset="0"/>
            </a:endParaRPr>
          </a:p>
          <a:p>
            <a:pPr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fun()</a:t>
            </a:r>
          </a:p>
        </p:txBody>
      </p:sp>
      <p:sp>
        <p:nvSpPr>
          <p:cNvPr id="103428" name="Line 4"/>
          <p:cNvSpPr>
            <a:spLocks noChangeShapeType="1"/>
          </p:cNvSpPr>
          <p:nvPr/>
        </p:nvSpPr>
        <p:spPr bwMode="auto">
          <a:xfrm flipH="1" flipV="1">
            <a:off x="1422400" y="1676400"/>
            <a:ext cx="863600" cy="338038"/>
          </a:xfrm>
          <a:prstGeom prst="line">
            <a:avLst/>
          </a:prstGeom>
          <a:noFill/>
          <a:ln w="25400">
            <a:solidFill>
              <a:srgbClr val="00E664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103429" name="Text Box 5"/>
          <p:cNvSpPr txBox="1">
            <a:spLocks noChangeArrowheads="1"/>
          </p:cNvSpPr>
          <p:nvPr/>
        </p:nvSpPr>
        <p:spPr bwMode="auto">
          <a:xfrm>
            <a:off x="2209800" y="1676400"/>
            <a:ext cx="2247900" cy="1079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93600" tIns="46800" rIns="93600" bIns="4680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 dirty="0">
                <a:solidFill>
                  <a:srgbClr val="00E664"/>
                </a:solidFill>
                <a:latin typeface="Arial" charset="0"/>
              </a:rPr>
              <a:t>A function must have at least one </a:t>
            </a:r>
            <a:r>
              <a:rPr lang="en-US" altLang="en-US" sz="1600" b="1" dirty="0" smtClean="0">
                <a:solidFill>
                  <a:srgbClr val="00E664"/>
                </a:solidFill>
                <a:latin typeface="Arial" charset="0"/>
              </a:rPr>
              <a:t>instruction in the body</a:t>
            </a:r>
            <a:endParaRPr lang="en-US" altLang="en-US" sz="1600" b="1" dirty="0">
              <a:solidFill>
                <a:srgbClr val="00E664"/>
              </a:solidFill>
              <a:latin typeface="Arial" charset="0"/>
            </a:endParaRPr>
          </a:p>
        </p:txBody>
      </p:sp>
      <p:sp>
        <p:nvSpPr>
          <p:cNvPr id="139270" name="Text Box 6"/>
          <p:cNvSpPr txBox="1">
            <a:spLocks noChangeArrowheads="1"/>
          </p:cNvSpPr>
          <p:nvPr/>
        </p:nvSpPr>
        <p:spPr bwMode="auto">
          <a:xfrm>
            <a:off x="5638800" y="1092200"/>
            <a:ext cx="3048000" cy="2923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dirty="0">
                <a:latin typeface="Consolas" pitchFamily="49" charset="0"/>
              </a:rPr>
              <a:t>Alternative (writing an empty function: </a:t>
            </a:r>
            <a:r>
              <a:rPr lang="en-US" altLang="en-US" sz="1600" dirty="0" smtClean="0">
                <a:latin typeface="Consolas" pitchFamily="49" charset="0"/>
              </a:rPr>
              <a:t>‘pass’ a python instruction that literally does </a:t>
            </a:r>
            <a:r>
              <a:rPr lang="en-US" altLang="en-US" sz="1600" dirty="0">
                <a:latin typeface="Consolas" pitchFamily="49" charset="0"/>
              </a:rPr>
              <a:t>nothing)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600" dirty="0">
                <a:latin typeface="Consolas" pitchFamily="49" charset="0"/>
              </a:rPr>
              <a:t>def fun():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600" b="1" dirty="0">
                <a:solidFill>
                  <a:srgbClr val="00E664"/>
                </a:solidFill>
                <a:latin typeface="Consolas" pitchFamily="49" charset="0"/>
              </a:rPr>
              <a:t>    pass</a:t>
            </a:r>
          </a:p>
          <a:p>
            <a:pPr eaLnBrk="1" hangingPunct="1">
              <a:spcBef>
                <a:spcPct val="50000"/>
              </a:spcBef>
            </a:pPr>
            <a:endParaRPr lang="en-US" altLang="en-US" sz="1600" dirty="0">
              <a:latin typeface="Consolas" pitchFamily="49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1600" dirty="0">
                <a:solidFill>
                  <a:srgbClr val="3366FF"/>
                </a:solidFill>
                <a:latin typeface="Consolas" pitchFamily="49" charset="0"/>
              </a:rPr>
              <a:t># </a:t>
            </a:r>
            <a:r>
              <a:rPr lang="en-US" altLang="en-US" sz="1600" dirty="0" smtClean="0">
                <a:solidFill>
                  <a:srgbClr val="3366FF"/>
                </a:solidFill>
                <a:latin typeface="Consolas" pitchFamily="49" charset="0"/>
              </a:rPr>
              <a:t>Program’s start</a:t>
            </a:r>
            <a:endParaRPr lang="en-US" altLang="en-US" sz="1600" dirty="0">
              <a:solidFill>
                <a:srgbClr val="3366FF"/>
              </a:solidFill>
              <a:latin typeface="Consolas" pitchFamily="49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1600" dirty="0">
                <a:latin typeface="Consolas" pitchFamily="49" charset="0"/>
              </a:rPr>
              <a:t>fun()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7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Testing Functions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The correctness of a function should be verified. (“Does it do what it is supposed to do?”) </a:t>
            </a:r>
          </a:p>
          <a:p>
            <a:r>
              <a:rPr lang="en-US" altLang="en-US" dirty="0"/>
              <a:t>Typically this is done by calling the function, passing in predetermined parameters and checking the result.</a:t>
            </a:r>
          </a:p>
          <a:p>
            <a:r>
              <a:rPr lang="en-US" altLang="en-US" dirty="0"/>
              <a:t>Example: </a:t>
            </a:r>
            <a:r>
              <a:rPr lang="en-US" altLang="en-US" sz="2000" dirty="0" smtClean="0">
                <a:latin typeface="Consolas" pitchFamily="49" charset="0"/>
              </a:rPr>
              <a:t>10absolute_test.py</a:t>
            </a:r>
            <a:endParaRPr lang="en-US" altLang="en-US" sz="2000" dirty="0">
              <a:latin typeface="Consolas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 err="1">
                <a:latin typeface="Consolas" pitchFamily="49" charset="0"/>
              </a:rPr>
              <a:t>def</a:t>
            </a:r>
            <a:r>
              <a:rPr lang="en-US" altLang="en-US" sz="1800" dirty="0">
                <a:latin typeface="Consolas" pitchFamily="49" charset="0"/>
              </a:rPr>
              <a:t> absolute(number):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itchFamily="49" charset="0"/>
              </a:rPr>
              <a:t>    if (number &lt; 0):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itchFamily="49" charset="0"/>
              </a:rPr>
              <a:t>        result = number * -1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itchFamily="49" charset="0"/>
              </a:rPr>
              <a:t>    else: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itchFamily="49" charset="0"/>
              </a:rPr>
              <a:t>        result = number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itchFamily="49" charset="0"/>
              </a:rPr>
              <a:t>    return(result)</a:t>
            </a:r>
          </a:p>
          <a:p>
            <a:pPr marL="342900" lvl="1" indent="0">
              <a:buNone/>
            </a:pPr>
            <a:endParaRPr lang="en-US" altLang="en-US" sz="1800" dirty="0">
              <a:latin typeface="Consolas" pitchFamily="49" charset="0"/>
            </a:endParaRPr>
          </a:p>
          <a:p>
            <a:pPr marL="342900" lvl="1" indent="0">
              <a:buNone/>
            </a:pPr>
            <a:r>
              <a:rPr lang="en-US" altLang="en-US" sz="1800" b="1" dirty="0">
                <a:solidFill>
                  <a:srgbClr val="3366FF"/>
                </a:solidFill>
                <a:latin typeface="Consolas" pitchFamily="49" charset="0"/>
              </a:rPr>
              <a:t># Test cases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itchFamily="49" charset="0"/>
              </a:rPr>
              <a:t>print(absolute(-13))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itchFamily="49" charset="0"/>
              </a:rPr>
              <a:t>print(absolute(7))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CA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276600" y="4267200"/>
            <a:ext cx="4343400" cy="1905000"/>
            <a:chOff x="3276600" y="4191000"/>
            <a:chExt cx="4343400" cy="1905000"/>
          </a:xfrm>
        </p:grpSpPr>
        <p:sp>
          <p:nvSpPr>
            <p:cNvPr id="5" name="Rectangle 4"/>
            <p:cNvSpPr/>
            <p:nvPr/>
          </p:nvSpPr>
          <p:spPr>
            <a:xfrm>
              <a:off x="5562600" y="4191000"/>
              <a:ext cx="2057400" cy="12192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Expected results:</a:t>
              </a:r>
            </a:p>
            <a:p>
              <a:pPr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13</a:t>
              </a:r>
            </a:p>
            <a:p>
              <a:pPr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7</a:t>
              </a:r>
            </a:p>
          </p:txBody>
        </p:sp>
        <p:cxnSp>
          <p:nvCxnSpPr>
            <p:cNvPr id="6" name="Straight Connector 5"/>
            <p:cNvCxnSpPr>
              <a:stCxn id="5" idx="1"/>
            </p:cNvCxnSpPr>
            <p:nvPr/>
          </p:nvCxnSpPr>
          <p:spPr>
            <a:xfrm flipH="1">
              <a:off x="3276600" y="4800600"/>
              <a:ext cx="2286000" cy="129540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3310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/>
              <a:t>Why Employ Problem Decomposition And Modular Design (1)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CA" altLang="en-US" sz="2400" smtClean="0"/>
              <a:t>Drawback</a:t>
            </a:r>
          </a:p>
          <a:p>
            <a:pPr marL="635000" lvl="1" indent="-177800" eaLnBrk="1" hangingPunct="1">
              <a:lnSpc>
                <a:spcPct val="90000"/>
              </a:lnSpc>
            </a:pPr>
            <a:r>
              <a:rPr lang="en-CA" altLang="en-US" sz="2000" smtClean="0"/>
              <a:t>Complexity – understanding and setting up inter-function communication may appear daunting at first.</a:t>
            </a:r>
          </a:p>
          <a:p>
            <a:pPr marL="635000" lvl="1" indent="-177800" eaLnBrk="1" hangingPunct="1">
              <a:lnSpc>
                <a:spcPct val="90000"/>
              </a:lnSpc>
            </a:pPr>
            <a:r>
              <a:rPr lang="en-CA" altLang="en-US" sz="2000" smtClean="0"/>
              <a:t>Tracing the program may appear harder as execution appears to “jump” around between functions.</a:t>
            </a:r>
          </a:p>
          <a:p>
            <a:pPr marL="635000" lvl="1" indent="-177800" eaLnBrk="1" hangingPunct="1">
              <a:lnSpc>
                <a:spcPct val="90000"/>
              </a:lnSpc>
            </a:pPr>
            <a:endParaRPr lang="en-CA" altLang="en-US" sz="2000" smtClean="0"/>
          </a:p>
          <a:p>
            <a:pPr marL="635000" lvl="1" indent="-177800" eaLnBrk="1" hangingPunct="1">
              <a:lnSpc>
                <a:spcPct val="90000"/>
              </a:lnSpc>
            </a:pPr>
            <a:r>
              <a:rPr lang="en-CA" altLang="en-US" sz="2000" smtClean="0"/>
              <a:t>These are ‘one time’ costs: once you learn the basic principles of functions with one language then most languages will be similar.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7" grpId="0" build="p" bldLvl="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altLang="en-US" sz="2800" dirty="0" smtClean="0">
                <a:ea typeface="+mj-ea"/>
              </a:rPr>
              <a:t>Why Employ Problem Decomposition And Modular Design (2)</a:t>
            </a:r>
          </a:p>
        </p:txBody>
      </p:sp>
      <p:sp>
        <p:nvSpPr>
          <p:cNvPr id="1064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CA" altLang="en-US" smtClean="0"/>
              <a:t>Benefit</a:t>
            </a:r>
          </a:p>
          <a:p>
            <a:pPr marL="635000" lvl="1" indent="-177800" eaLnBrk="1" hangingPunct="1">
              <a:lnSpc>
                <a:spcPct val="90000"/>
              </a:lnSpc>
            </a:pPr>
            <a:r>
              <a:rPr lang="en-CA" altLang="en-US" smtClean="0"/>
              <a:t>Solution is easier to visualize and create (decompose the problem so only one part of a time must be dealt with).</a:t>
            </a:r>
          </a:p>
          <a:p>
            <a:pPr marL="635000" lvl="1" indent="-177800" eaLnBrk="1" hangingPunct="1">
              <a:lnSpc>
                <a:spcPct val="90000"/>
              </a:lnSpc>
            </a:pPr>
            <a:r>
              <a:rPr lang="en-CA" altLang="en-US" smtClean="0"/>
              <a:t>Easier to test the program:</a:t>
            </a:r>
          </a:p>
          <a:p>
            <a:pPr marL="806450" lvl="2" indent="-177800" eaLnBrk="1" hangingPunct="1">
              <a:lnSpc>
                <a:spcPct val="90000"/>
              </a:lnSpc>
            </a:pPr>
            <a:r>
              <a:rPr lang="en-CA" altLang="en-US" smtClean="0"/>
              <a:t>Test one feature/function at a time</a:t>
            </a:r>
          </a:p>
          <a:p>
            <a:pPr marL="806450" lvl="2" indent="-177800" eaLnBrk="1" hangingPunct="1">
              <a:lnSpc>
                <a:spcPct val="90000"/>
              </a:lnSpc>
            </a:pPr>
            <a:r>
              <a:rPr lang="en-CA" altLang="en-US" smtClean="0"/>
              <a:t>(Testing  multiple features increases complexity)</a:t>
            </a:r>
          </a:p>
          <a:p>
            <a:pPr marL="635000" lvl="1" indent="-177800" eaLnBrk="1" hangingPunct="1">
              <a:lnSpc>
                <a:spcPct val="90000"/>
              </a:lnSpc>
            </a:pPr>
            <a:r>
              <a:rPr lang="en-CA" altLang="en-US" smtClean="0"/>
              <a:t>Easier to maintain (if functions are independent changes in one function can have a minimal impact on other functions, if the code for a function is used multiple times then updates only have to be made once).</a:t>
            </a:r>
          </a:p>
          <a:p>
            <a:pPr marL="635000" lvl="1" indent="-177800" eaLnBrk="1" hangingPunct="1">
              <a:lnSpc>
                <a:spcPct val="90000"/>
              </a:lnSpc>
            </a:pPr>
            <a:r>
              <a:rPr lang="en-CA" altLang="en-US" smtClean="0"/>
              <a:t>Less redundancy, smaller program size (especially if the function is used many times throughout the program).</a:t>
            </a:r>
          </a:p>
          <a:p>
            <a:pPr marL="635000" lvl="1" indent="-177800" eaLnBrk="1" hangingPunct="1">
              <a:lnSpc>
                <a:spcPct val="90000"/>
              </a:lnSpc>
            </a:pPr>
            <a:r>
              <a:rPr lang="en-CA" altLang="en-US" smtClean="0"/>
              <a:t>Smaller programs size: if the function is called many times rather than repeating the same code, the function need only be defined once and then can be called many times.</a:t>
            </a:r>
            <a:endParaRPr lang="en-US" altLang="en-US" smtClean="0"/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 build="p" bldLvl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After This Section You Should Now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What is global scope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Consequences of employing global scope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What are scoping rules when referring to an identifier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Where variables should be declared in the body of a function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 guideline for the level at which variables should be declared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How/when to employ doc string documentation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What </a:t>
            </a:r>
            <a:r>
              <a:rPr lang="en-US" altLang="en-US" dirty="0"/>
              <a:t>is a Boolean </a:t>
            </a:r>
            <a:r>
              <a:rPr lang="en-US" altLang="en-US" dirty="0" smtClean="0"/>
              <a:t>function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 technique for decomposing a long function into smaller functions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Common errors when defining </a:t>
            </a:r>
            <a:r>
              <a:rPr lang="en-US" altLang="en-US" dirty="0" smtClean="0"/>
              <a:t>functions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The basics of testing a function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The </a:t>
            </a:r>
            <a:r>
              <a:rPr lang="en-US" altLang="en-US" dirty="0" smtClean="0"/>
              <a:t>benefits </a:t>
            </a:r>
            <a:r>
              <a:rPr lang="en-US" altLang="en-US" dirty="0"/>
              <a:t>&amp; drawbacks of defining functions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0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Copyright Notification</a:t>
            </a:r>
          </a:p>
        </p:txBody>
      </p:sp>
      <p:sp>
        <p:nvSpPr>
          <p:cNvPr id="1105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“Unless otherwise indicated, all images in this presentation are  used with permission from Microsoft.”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Class Exercise: Solution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d</a:t>
            </a:r>
            <a:r>
              <a:rPr lang="en-US" sz="1800" dirty="0" smtClean="0">
                <a:latin typeface="Consolas" panose="020B0609020204030204" pitchFamily="49" charset="0"/>
              </a:rPr>
              <a:t>ef emphasize(aString):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</a:t>
            </a:r>
            <a:r>
              <a:rPr lang="en-US" sz="1800" dirty="0" err="1" smtClean="0">
                <a:latin typeface="Consolas" panose="020B0609020204030204" pitchFamily="49" charset="0"/>
              </a:rPr>
              <a:t>emphasizedString</a:t>
            </a:r>
            <a:r>
              <a:rPr lang="en-US" sz="1800" dirty="0" smtClean="0">
                <a:latin typeface="Consolas" panose="020B0609020204030204" pitchFamily="49" charset="0"/>
              </a:rPr>
              <a:t> = aString </a:t>
            </a:r>
            <a:r>
              <a:rPr lang="en-US" sz="1800" dirty="0">
                <a:latin typeface="Consolas" panose="020B0609020204030204" pitchFamily="49" charset="0"/>
              </a:rPr>
              <a:t>+ </a:t>
            </a:r>
            <a:r>
              <a:rPr lang="en-US" sz="1800" dirty="0" smtClean="0">
                <a:latin typeface="Consolas" panose="020B0609020204030204" pitchFamily="49" charset="0"/>
              </a:rPr>
              <a:t>"!!!"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return(</a:t>
            </a:r>
            <a:r>
              <a:rPr lang="en-US" sz="1800" dirty="0" err="1" smtClean="0">
                <a:latin typeface="Consolas" panose="020B0609020204030204" pitchFamily="49" charset="0"/>
              </a:rPr>
              <a:t>emphasizedString</a:t>
            </a:r>
            <a:r>
              <a:rPr lang="en-US" sz="1800" dirty="0" smtClean="0">
                <a:latin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636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Declaring Variables: Stylistic </a:t>
            </a:r>
            <a:r>
              <a:rPr lang="en-US" altLang="en-US" dirty="0" smtClean="0"/>
              <a:t>Note</a:t>
            </a:r>
          </a:p>
        </p:txBody>
      </p:sp>
      <p:sp>
        <p:nvSpPr>
          <p:cNvPr id="74755" name="Content Placeholder 2"/>
          <p:cNvSpPr>
            <a:spLocks noGrp="1"/>
          </p:cNvSpPr>
          <p:nvPr>
            <p:ph idx="1"/>
          </p:nvPr>
        </p:nvSpPr>
        <p:spPr>
          <a:xfrm>
            <a:off x="200640" y="1143000"/>
            <a:ext cx="4876800" cy="5410200"/>
          </a:xfrm>
        </p:spPr>
        <p:txBody>
          <a:bodyPr/>
          <a:lstStyle/>
          <a:p>
            <a:r>
              <a:rPr lang="en-US" altLang="en-US" sz="2000" dirty="0" smtClean="0"/>
              <a:t>Traditional approach: Creating </a:t>
            </a:r>
            <a:r>
              <a:rPr lang="en-US" altLang="en-US" sz="2000" dirty="0" smtClean="0"/>
              <a:t>variables all at once at the start of a function.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def start():</a:t>
            </a:r>
          </a:p>
          <a:p>
            <a:pPr lvl="1">
              <a:buFontTx/>
              <a:buNone/>
            </a:pPr>
            <a:r>
              <a:rPr lang="en-US" altLang="en-US" sz="1600" dirty="0">
                <a:solidFill>
                  <a:srgbClr val="3366FF"/>
                </a:solidFill>
                <a:latin typeface="Consolas" pitchFamily="49" charset="0"/>
              </a:rPr>
              <a:t> </a:t>
            </a:r>
            <a:r>
              <a:rPr lang="en-US" altLang="en-US" sz="1600" dirty="0" smtClean="0">
                <a:solidFill>
                  <a:srgbClr val="3366FF"/>
                </a:solidFill>
                <a:latin typeface="Consolas" pitchFamily="49" charset="0"/>
              </a:rPr>
              <a:t>   #Variables declared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principle = 0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rate = 0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time = 0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interest = 0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amount = 0</a:t>
            </a:r>
          </a:p>
          <a:p>
            <a:pPr lvl="1">
              <a:buFontTx/>
              <a:buNone/>
            </a:pPr>
            <a:endParaRPr lang="en-US" altLang="en-US" sz="1600" dirty="0" smtClean="0">
              <a:latin typeface="Consolas" pitchFamily="49" charset="0"/>
            </a:endParaRP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introduction()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principle, rate, time = </a:t>
            </a:r>
            <a:r>
              <a:rPr lang="en-US" altLang="en-US" sz="1600" dirty="0" err="1" smtClean="0">
                <a:latin typeface="Consolas" pitchFamily="49" charset="0"/>
              </a:rPr>
              <a:t>getInputs</a:t>
            </a:r>
            <a:r>
              <a:rPr lang="en-US" altLang="en-US" sz="1600" dirty="0" smtClean="0">
                <a:latin typeface="Consolas" pitchFamily="49" charset="0"/>
              </a:rPr>
              <a:t>()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interest, amount = </a:t>
            </a:r>
          </a:p>
          <a:p>
            <a:pPr lvl="1">
              <a:buFontTx/>
              <a:buNone/>
            </a:pPr>
            <a:r>
              <a:rPr lang="en-US" altLang="en-US" sz="1600" dirty="0">
                <a:latin typeface="Consolas" pitchFamily="49" charset="0"/>
              </a:rPr>
              <a:t> </a:t>
            </a:r>
            <a:r>
              <a:rPr lang="en-US" altLang="en-US" sz="1600" dirty="0" smtClean="0">
                <a:latin typeface="Consolas" pitchFamily="49" charset="0"/>
              </a:rPr>
              <a:t>     calculate(principle, rate, time)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display(principle, rate, time, </a:t>
            </a:r>
          </a:p>
          <a:p>
            <a:pPr lvl="1">
              <a:buFontTx/>
              <a:buNone/>
            </a:pPr>
            <a:r>
              <a:rPr lang="en-US" altLang="en-US" sz="1600" dirty="0">
                <a:latin typeface="Consolas" pitchFamily="49" charset="0"/>
              </a:rPr>
              <a:t> </a:t>
            </a:r>
            <a:r>
              <a:rPr lang="en-US" altLang="en-US" sz="1600" dirty="0" smtClean="0">
                <a:latin typeface="Consolas" pitchFamily="49" charset="0"/>
              </a:rPr>
              <a:t>           interest, amount)</a:t>
            </a:r>
          </a:p>
          <a:p>
            <a:pPr lvl="1">
              <a:buFontTx/>
              <a:buNone/>
            </a:pPr>
            <a:endParaRPr lang="en-US" altLang="en-US" sz="1600" dirty="0" smtClean="0">
              <a:latin typeface="Consolas" pitchFamily="49" charset="0"/>
            </a:endParaRP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start()</a:t>
            </a:r>
          </a:p>
          <a:p>
            <a:endParaRPr lang="en-US" altLang="en-US" dirty="0" smtClean="0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2615227" y="2667000"/>
            <a:ext cx="2462213" cy="1371600"/>
            <a:chOff x="3009900" y="2019300"/>
            <a:chExt cx="2461908" cy="1371600"/>
          </a:xfrm>
        </p:grpSpPr>
        <p:sp>
          <p:nvSpPr>
            <p:cNvPr id="4" name="Right Brace 3"/>
            <p:cNvSpPr/>
            <p:nvPr/>
          </p:nvSpPr>
          <p:spPr>
            <a:xfrm>
              <a:off x="3009900" y="2019300"/>
              <a:ext cx="304762" cy="1257300"/>
            </a:xfrm>
            <a:prstGeom prst="rightBrac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74758" name="TextBox 4"/>
            <p:cNvSpPr txBox="1">
              <a:spLocks noChangeArrowheads="1"/>
            </p:cNvSpPr>
            <p:nvPr/>
          </p:nvSpPr>
          <p:spPr bwMode="auto">
            <a:xfrm>
              <a:off x="3300108" y="2133600"/>
              <a:ext cx="2171700" cy="1257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800" b="1" dirty="0">
                  <a:solidFill>
                    <a:srgbClr val="FF0000"/>
                  </a:solidFill>
                </a:rPr>
                <a:t>Not syntactically required but a stylistic approach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5367684" y="1152525"/>
            <a:ext cx="3471245" cy="428625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dirty="0" smtClean="0">
                <a:solidFill>
                  <a:prstClr val="black"/>
                </a:solidFill>
              </a:rPr>
              <a:t>Origins: many languages (e.g. C, C++, Java, Pascal) require variables to be declared with a specific type before they can be used: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fun () 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sz="1400" dirty="0">
                <a:solidFill>
                  <a:srgbClr val="3366FF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  //Variables declared</a:t>
            </a:r>
          </a:p>
          <a:p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 Scanner in = null;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  int age = 0;</a:t>
            </a:r>
          </a:p>
          <a:p>
            <a:endParaRPr lang="en-US" sz="14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  in = new Scanner(System.in);</a:t>
            </a:r>
          </a:p>
          <a:p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 age 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= </a:t>
            </a:r>
            <a:r>
              <a:rPr lang="en-US" sz="1400" dirty="0" err="1" smtClean="0">
                <a:solidFill>
                  <a:prstClr val="black"/>
                </a:solidFill>
                <a:latin typeface="Consolas" panose="020B0609020204030204" pitchFamily="49" charset="0"/>
              </a:rPr>
              <a:t>in.nextInt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 System.out.print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("Age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:");</a:t>
            </a:r>
            <a:endParaRPr lang="en-US" sz="14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6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4079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Global Scope </a:t>
            </a:r>
            <a:r>
              <a:rPr lang="en-US" altLang="en-US" dirty="0" smtClean="0"/>
              <a:t>(</a:t>
            </a:r>
            <a:r>
              <a:rPr lang="en-US" altLang="en-US" dirty="0" smtClean="0"/>
              <a:t>Why Global Variables Are ‘Bad’</a:t>
            </a:r>
            <a:r>
              <a:rPr lang="en-US" altLang="en-US" dirty="0" smtClean="0"/>
              <a:t>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Identifiers (constants or variables) that are declared within the body of a function have a local scope (the function).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err="1">
                <a:latin typeface="Consolas" pitchFamily="49" charset="0"/>
              </a:rPr>
              <a:t>def</a:t>
            </a:r>
            <a:r>
              <a:rPr lang="en-US" altLang="en-US" sz="1600" dirty="0">
                <a:latin typeface="Consolas" pitchFamily="49" charset="0"/>
              </a:rPr>
              <a:t> </a:t>
            </a:r>
            <a:r>
              <a:rPr lang="en-US" altLang="en-US" sz="1600" dirty="0" smtClean="0">
                <a:latin typeface="Consolas" pitchFamily="49" charset="0"/>
              </a:rPr>
              <a:t>fun():</a:t>
            </a: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    num = 12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b="1" dirty="0">
                <a:solidFill>
                  <a:srgbClr val="3366FF"/>
                </a:solidFill>
                <a:latin typeface="Consolas" pitchFamily="49" charset="0"/>
              </a:rPr>
              <a:t>    # End of function fun</a:t>
            </a:r>
          </a:p>
          <a:p>
            <a:endParaRPr lang="en-US" altLang="en-US" sz="1800" dirty="0">
              <a:latin typeface="Arial" charset="0"/>
            </a:endParaRPr>
          </a:p>
          <a:p>
            <a:r>
              <a:rPr lang="en-US" altLang="en-US" dirty="0"/>
              <a:t>Identifiers (constants or variables) that are created outside the body of a function have a global scope (the program).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num = 12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err="1">
                <a:latin typeface="Consolas" pitchFamily="49" charset="0"/>
              </a:rPr>
              <a:t>def</a:t>
            </a:r>
            <a:r>
              <a:rPr lang="en-US" altLang="en-US" sz="1600" dirty="0">
                <a:latin typeface="Consolas" pitchFamily="49" charset="0"/>
              </a:rPr>
              <a:t> </a:t>
            </a:r>
            <a:r>
              <a:rPr lang="en-US" altLang="en-US" sz="1600" dirty="0" smtClean="0">
                <a:latin typeface="Consolas" pitchFamily="49" charset="0"/>
              </a:rPr>
              <a:t>fun1():</a:t>
            </a: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b="1" dirty="0">
                <a:solidFill>
                  <a:srgbClr val="3366FF"/>
                </a:solidFill>
                <a:latin typeface="Consolas" pitchFamily="49" charset="0"/>
              </a:rPr>
              <a:t>   # Instructions</a:t>
            </a:r>
          </a:p>
          <a:p>
            <a:pPr lvl="1">
              <a:buFont typeface="Times New Roman" pitchFamily="18" charset="0"/>
              <a:buNone/>
            </a:pP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err="1">
                <a:latin typeface="Consolas" pitchFamily="49" charset="0"/>
              </a:rPr>
              <a:t>def</a:t>
            </a:r>
            <a:r>
              <a:rPr lang="en-US" altLang="en-US" sz="1600" dirty="0">
                <a:latin typeface="Consolas" pitchFamily="49" charset="0"/>
              </a:rPr>
              <a:t> </a:t>
            </a:r>
            <a:r>
              <a:rPr lang="en-US" altLang="en-US" sz="1600" dirty="0" smtClean="0">
                <a:latin typeface="Consolas" pitchFamily="49" charset="0"/>
              </a:rPr>
              <a:t>fun2():</a:t>
            </a: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b="1" dirty="0">
                <a:solidFill>
                  <a:srgbClr val="3366FF"/>
                </a:solidFill>
                <a:latin typeface="Consolas" pitchFamily="49" charset="0"/>
              </a:rPr>
              <a:t>   # Instructions</a:t>
            </a:r>
          </a:p>
          <a:p>
            <a:pPr lvl="1">
              <a:buFont typeface="Times New Roman" pitchFamily="18" charset="0"/>
              <a:buNone/>
            </a:pP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b="1" dirty="0">
                <a:solidFill>
                  <a:srgbClr val="3366FF"/>
                </a:solidFill>
                <a:latin typeface="Consolas" pitchFamily="49" charset="0"/>
              </a:rPr>
              <a:t># End of program </a:t>
            </a:r>
          </a:p>
          <a:p>
            <a:endParaRPr lang="en-CA" dirty="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4191000" y="2286000"/>
            <a:ext cx="3949700" cy="685800"/>
            <a:chOff x="2040" y="1272"/>
            <a:chExt cx="2488" cy="432"/>
          </a:xfrm>
        </p:grpSpPr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2040" y="1272"/>
              <a:ext cx="272" cy="432"/>
            </a:xfrm>
            <a:prstGeom prst="rightBrace">
              <a:avLst>
                <a:gd name="adj1" fmla="val 13235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1" hangingPunct="1"/>
              <a:endParaRPr lang="en-CA" altLang="en-US" sz="14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296" y="1352"/>
              <a:ext cx="22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1" dirty="0">
                  <a:solidFill>
                    <a:srgbClr val="FF0000"/>
                  </a:solidFill>
                  <a:latin typeface="Arial" charset="0"/>
                </a:rPr>
                <a:t>Scope of </a:t>
              </a:r>
              <a:r>
                <a:rPr lang="en-US" altLang="en-US" sz="1800" b="1" dirty="0" err="1">
                  <a:solidFill>
                    <a:srgbClr val="FF0000"/>
                  </a:solidFill>
                  <a:latin typeface="Consolas" pitchFamily="49" charset="0"/>
                </a:rPr>
                <a:t>num</a:t>
              </a:r>
              <a:r>
                <a:rPr lang="en-US" altLang="en-US" sz="1800" b="1" dirty="0">
                  <a:solidFill>
                    <a:srgbClr val="FF0000"/>
                  </a:solidFill>
                  <a:latin typeface="Arial" charset="0"/>
                </a:rPr>
                <a:t> is the function</a:t>
              </a:r>
            </a:p>
          </p:txBody>
        </p:sp>
      </p:grpSp>
      <p:grpSp>
        <p:nvGrpSpPr>
          <p:cNvPr id="8" name="Group 9"/>
          <p:cNvGrpSpPr>
            <a:grpSpLocks/>
          </p:cNvGrpSpPr>
          <p:nvPr/>
        </p:nvGrpSpPr>
        <p:grpSpPr bwMode="auto">
          <a:xfrm>
            <a:off x="2819400" y="4394200"/>
            <a:ext cx="4495800" cy="1917700"/>
            <a:chOff x="1175" y="2711"/>
            <a:chExt cx="2832" cy="1208"/>
          </a:xfrm>
        </p:grpSpPr>
        <p:sp>
          <p:nvSpPr>
            <p:cNvPr id="9" name="AutoShape 6"/>
            <p:cNvSpPr>
              <a:spLocks/>
            </p:cNvSpPr>
            <p:nvPr/>
          </p:nvSpPr>
          <p:spPr bwMode="auto">
            <a:xfrm>
              <a:off x="1175" y="2711"/>
              <a:ext cx="272" cy="1208"/>
            </a:xfrm>
            <a:prstGeom prst="rightBrace">
              <a:avLst>
                <a:gd name="adj1" fmla="val 37010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1" hangingPunct="1"/>
              <a:endParaRPr lang="en-CA" altLang="en-US" sz="14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1415" y="3196"/>
              <a:ext cx="25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1" dirty="0">
                  <a:solidFill>
                    <a:srgbClr val="FF0000"/>
                  </a:solidFill>
                  <a:latin typeface="Arial" charset="0"/>
                </a:rPr>
                <a:t>Scope of </a:t>
              </a:r>
              <a:r>
                <a:rPr lang="en-US" altLang="en-US" sz="1800" b="1" dirty="0" err="1">
                  <a:solidFill>
                    <a:srgbClr val="FF0000"/>
                  </a:solidFill>
                  <a:latin typeface="Consolas" pitchFamily="49" charset="0"/>
                </a:rPr>
                <a:t>num</a:t>
              </a:r>
              <a:r>
                <a:rPr lang="en-US" altLang="en-US" sz="1800" b="1" dirty="0">
                  <a:solidFill>
                    <a:srgbClr val="FF0000"/>
                  </a:solidFill>
                  <a:latin typeface="Arial" charset="0"/>
                </a:rPr>
                <a:t> is the entire program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50583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Global Scope: An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Name of the example program</a:t>
            </a:r>
            <a:r>
              <a:rPr lang="en-US" altLang="en-US" dirty="0"/>
              <a:t>: </a:t>
            </a:r>
            <a:r>
              <a:rPr lang="en-US" altLang="en-US" sz="2000" dirty="0" smtClean="0">
                <a:latin typeface="Consolas" panose="020B0609020204030204" pitchFamily="49" charset="0"/>
              </a:rPr>
              <a:t>7simple_global_example.py</a:t>
            </a:r>
            <a:endParaRPr lang="en-US" altLang="en-US" sz="2000" dirty="0">
              <a:latin typeface="Consolas" pitchFamily="49" charset="0"/>
            </a:endParaRPr>
          </a:p>
          <a:p>
            <a:pPr lvl="1"/>
            <a:r>
              <a:rPr lang="en-US" altLang="en-US" sz="1600" dirty="0">
                <a:latin typeface="Arial" charset="0"/>
              </a:rPr>
              <a:t>Learning objective: how global variables are accessible throughout a program.</a:t>
            </a:r>
          </a:p>
          <a:p>
            <a:pPr lvl="1"/>
            <a:endParaRPr lang="en-US" altLang="en-US" sz="1600" dirty="0">
              <a:latin typeface="Arial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num1 = 10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def fun():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print(num1)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def start():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fun()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print(num2)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num2 = 20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start</a:t>
            </a:r>
            <a:r>
              <a:rPr lang="en-US" altLang="en-US" sz="1800" dirty="0" smtClean="0">
                <a:latin typeface="Consolas" pitchFamily="49" charset="0"/>
              </a:rPr>
              <a:t>()</a:t>
            </a:r>
            <a:endParaRPr lang="en-US" altLang="en-US" sz="1800" dirty="0">
              <a:latin typeface="Arial" charset="0"/>
            </a:endParaRPr>
          </a:p>
          <a:p>
            <a:endParaRPr lang="en-CA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>
            <a:fillRect/>
          </a:stretch>
        </p:blipFill>
        <p:spPr bwMode="auto">
          <a:xfrm>
            <a:off x="2743200" y="3048000"/>
            <a:ext cx="838200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>
            <a:fillRect/>
          </a:stretch>
        </p:blipFill>
        <p:spPr bwMode="auto">
          <a:xfrm>
            <a:off x="2738438" y="4308475"/>
            <a:ext cx="838200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4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Global Variables: General Characteristics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dirty="0"/>
              <a:t>You can access the contents of global variables anywhere in the program.</a:t>
            </a:r>
          </a:p>
          <a:p>
            <a:pPr lvl="1"/>
            <a:r>
              <a:rPr lang="en-US" altLang="en-US" sz="1800" dirty="0"/>
              <a:t>Python: this can occur even if the ‘</a:t>
            </a:r>
            <a:r>
              <a:rPr lang="en-US" altLang="en-US" sz="1800" dirty="0">
                <a:latin typeface="Consolas" panose="020B0609020204030204" pitchFamily="49" charset="0"/>
              </a:rPr>
              <a:t>global</a:t>
            </a:r>
            <a:r>
              <a:rPr lang="en-US" altLang="en-US" sz="1800" dirty="0"/>
              <a:t>’ keyword is not used.</a:t>
            </a:r>
          </a:p>
          <a:p>
            <a:r>
              <a:rPr lang="en-US" altLang="en-US" sz="2000" dirty="0"/>
              <a:t>In most programming languages you can also modify global variables anywhere as well.</a:t>
            </a:r>
          </a:p>
          <a:p>
            <a:pPr lvl="1"/>
            <a:r>
              <a:rPr lang="en-US" altLang="en-US" sz="1800" dirty="0"/>
              <a:t>This is why the </a:t>
            </a:r>
            <a:r>
              <a:rPr lang="en-US" altLang="en-US" sz="1800" b="1" dirty="0">
                <a:solidFill>
                  <a:srgbClr val="FF0000"/>
                </a:solidFill>
              </a:rPr>
              <a:t>usage of global variables is regarded as bad programming style</a:t>
            </a:r>
            <a:r>
              <a:rPr lang="en-US" altLang="en-US" sz="1800" dirty="0"/>
              <a:t>, they can be </a:t>
            </a:r>
            <a:r>
              <a:rPr lang="en-US" altLang="en-US" sz="1800" b="1" dirty="0">
                <a:solidFill>
                  <a:srgbClr val="FF0000"/>
                </a:solidFill>
              </a:rPr>
              <a:t>accidentally modified anywhere</a:t>
            </a:r>
            <a:r>
              <a:rPr lang="en-US" altLang="en-US" sz="1800" dirty="0"/>
              <a:t> in the program.</a:t>
            </a:r>
          </a:p>
          <a:p>
            <a:pPr lvl="1"/>
            <a:r>
              <a:rPr lang="en-US" altLang="en-US" sz="1800" dirty="0"/>
              <a:t>Changes in one part of the program can introduce </a:t>
            </a:r>
            <a:r>
              <a:rPr lang="en-US" altLang="en-US" sz="1800" b="1" dirty="0">
                <a:solidFill>
                  <a:srgbClr val="FF0000"/>
                </a:solidFill>
              </a:rPr>
              <a:t>unexpected side effects </a:t>
            </a:r>
            <a:r>
              <a:rPr lang="en-US" altLang="en-US" sz="1800" dirty="0"/>
              <a:t>in another part of the program.</a:t>
            </a:r>
          </a:p>
          <a:p>
            <a:pPr lvl="1"/>
            <a:r>
              <a:rPr lang="en-US" altLang="en-US" sz="1800" dirty="0"/>
              <a:t>So unless you have a compelling reason you should NOT be using global variables but instead you should pass variables as parameters/returning values.</a:t>
            </a:r>
          </a:p>
          <a:p>
            <a:pPr lvl="2"/>
            <a:r>
              <a:rPr lang="en-US" altLang="en-US" sz="1600" dirty="0"/>
              <a:t>Unless you are told otherwise using global variables can affect the style component of your assignment grade.</a:t>
            </a:r>
          </a:p>
          <a:p>
            <a:pPr lvl="2"/>
            <a:r>
              <a:rPr lang="en-US" altLang="en-US" sz="1600" dirty="0"/>
              <a:t>Global constants are acceptable and are commonly used</a:t>
            </a:r>
            <a:r>
              <a:rPr lang="en-US" altLang="en-US" sz="1600" dirty="0" smtClean="0"/>
              <a:t>.</a:t>
            </a:r>
          </a:p>
          <a:p>
            <a:pPr lvl="1"/>
            <a:r>
              <a:rPr lang="en-US" altLang="en-US" dirty="0" smtClean="0"/>
              <a:t>Pedagogical (student learning) reasons for the prohibition on using global variables:</a:t>
            </a:r>
          </a:p>
          <a:p>
            <a:pPr lvl="2"/>
            <a:r>
              <a:rPr lang="en-US" altLang="en-US" sz="1600" dirty="0" smtClean="0"/>
              <a:t>Important concepts such as: scope, parameter passing and return values may be bypassed.</a:t>
            </a:r>
            <a:endParaRPr lang="en-US" altLang="en-US" sz="16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0885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Global Variables: Python Specific Characteristic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Name of the example program</a:t>
            </a:r>
            <a:r>
              <a:rPr lang="en-US" altLang="en-US" dirty="0"/>
              <a:t>: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sz="2000" dirty="0" smtClean="0">
                <a:latin typeface="Consolas" pitchFamily="49" charset="0"/>
              </a:rPr>
              <a:t>8globals_vs_locals.py</a:t>
            </a:r>
            <a:endParaRPr lang="en-US" altLang="en-US" sz="2000" dirty="0">
              <a:latin typeface="Consolas" pitchFamily="49" charset="0"/>
            </a:endParaRPr>
          </a:p>
          <a:p>
            <a:pPr lvl="1"/>
            <a:r>
              <a:rPr lang="en-US" altLang="en-US" dirty="0"/>
              <a:t>Learning objective: Relationship between accessing global variables and creating locals.</a:t>
            </a:r>
          </a:p>
          <a:p>
            <a:pPr lvl="1"/>
            <a:endParaRPr lang="en-US" altLang="en-US" dirty="0"/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num = 1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def fun():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num = 2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print(num)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def start():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print(num)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fun()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print(num)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start()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>
              <a:latin typeface="Arial" charset="0"/>
            </a:endParaRPr>
          </a:p>
          <a:p>
            <a:endParaRPr lang="en-CA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36" b="68759"/>
          <a:stretch>
            <a:fillRect/>
          </a:stretch>
        </p:blipFill>
        <p:spPr bwMode="auto">
          <a:xfrm>
            <a:off x="2565767" y="4146153"/>
            <a:ext cx="555625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36" t="34053" b="40668"/>
          <a:stretch>
            <a:fillRect/>
          </a:stretch>
        </p:blipFill>
        <p:spPr bwMode="auto">
          <a:xfrm>
            <a:off x="2592144" y="3339307"/>
            <a:ext cx="555625" cy="24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3142030" y="4146153"/>
            <a:ext cx="1143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1800"/>
              <a:t>Global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36" b="68759"/>
          <a:stretch>
            <a:fillRect/>
          </a:stretch>
        </p:blipFill>
        <p:spPr bwMode="auto">
          <a:xfrm>
            <a:off x="2565767" y="4860130"/>
            <a:ext cx="555625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8"/>
          <p:cNvSpPr txBox="1">
            <a:spLocks noChangeArrowheads="1"/>
          </p:cNvSpPr>
          <p:nvPr/>
        </p:nvSpPr>
        <p:spPr bwMode="auto">
          <a:xfrm>
            <a:off x="3142030" y="4860130"/>
            <a:ext cx="1143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1800"/>
              <a:t>Global</a:t>
            </a:r>
          </a:p>
        </p:txBody>
      </p:sp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3124200" y="3276600"/>
            <a:ext cx="28527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1800" dirty="0"/>
              <a:t>Local created and displayed</a:t>
            </a:r>
          </a:p>
        </p:txBody>
      </p:sp>
    </p:spTree>
    <p:extLst>
      <p:ext uri="{BB962C8B-B14F-4D97-AF65-F5344CB8AC3E}">
        <p14:creationId xmlns:p14="http://schemas.microsoft.com/office/powerpoint/2010/main" val="315196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Scoping Rules: Globals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1219200"/>
          </a:xfrm>
        </p:spPr>
        <p:txBody>
          <a:bodyPr/>
          <a:lstStyle/>
          <a:p>
            <a:r>
              <a:rPr lang="en-US" altLang="en-US" dirty="0" smtClean="0"/>
              <a:t>When an identifier is referenced (variable or constant) then:</a:t>
            </a:r>
          </a:p>
          <a:p>
            <a:pPr marL="800100" lvl="1" indent="-457200">
              <a:buFont typeface="Calibri" pitchFamily="34" charset="0"/>
              <a:buAutoNum type="arabicPeriod"/>
            </a:pPr>
            <a:r>
              <a:rPr lang="en-US" altLang="en-US" dirty="0" smtClean="0"/>
              <a:t>First look in the local scope for the creation of the identifier: if found here then stop looking and use this identifier</a:t>
            </a:r>
          </a:p>
          <a:p>
            <a:pPr marL="800100" lvl="1" indent="-457200">
              <a:buFont typeface="Calibri" pitchFamily="34" charset="0"/>
              <a:buAutoNum type="arabicPeriod"/>
            </a:pPr>
            <a:r>
              <a:rPr lang="en-US" altLang="en-US" dirty="0" smtClean="0"/>
              <a:t>If nothing exists at the local level then look globally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898525" y="2933700"/>
            <a:ext cx="55626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en-US" sz="1800" dirty="0">
              <a:latin typeface="Consolas" pitchFamily="49" charset="0"/>
            </a:endParaRPr>
          </a:p>
          <a:p>
            <a:pPr eaLnBrk="1" hangingPunct="1"/>
            <a:endParaRPr lang="en-US" altLang="en-US" sz="1800" dirty="0">
              <a:latin typeface="Consolas" pitchFamily="49" charset="0"/>
            </a:endParaRPr>
          </a:p>
          <a:p>
            <a:pPr eaLnBrk="1" hangingPunct="1"/>
            <a:endParaRPr lang="en-US" altLang="en-US" sz="1800" dirty="0">
              <a:latin typeface="Consolas" pitchFamily="49" charset="0"/>
            </a:endParaRPr>
          </a:p>
          <a:p>
            <a:pPr eaLnBrk="1" hangingPunct="1"/>
            <a:endParaRPr lang="en-US" altLang="en-US" sz="1800" dirty="0">
              <a:latin typeface="Consolas" pitchFamily="49" charset="0"/>
            </a:endParaRPr>
          </a:p>
          <a:p>
            <a:pPr eaLnBrk="1" hangingPunct="1"/>
            <a:endParaRPr lang="en-US" altLang="en-US" sz="1800" dirty="0">
              <a:latin typeface="Consolas" pitchFamily="49" charset="0"/>
            </a:endParaRPr>
          </a:p>
          <a:p>
            <a:pPr eaLnBrk="1" hangingPunct="1"/>
            <a:r>
              <a:rPr lang="en-US" altLang="en-US" sz="1800" dirty="0">
                <a:latin typeface="Consolas" pitchFamily="49" charset="0"/>
              </a:rPr>
              <a:t>def </a:t>
            </a:r>
            <a:r>
              <a:rPr lang="en-US" altLang="en-US" sz="1800" dirty="0" err="1">
                <a:latin typeface="Consolas" pitchFamily="49" charset="0"/>
              </a:rPr>
              <a:t>aFunction</a:t>
            </a:r>
            <a:r>
              <a:rPr lang="en-US" altLang="en-US" sz="1800" dirty="0">
                <a:latin typeface="Consolas" pitchFamily="49" charset="0"/>
              </a:rPr>
              <a:t>():</a:t>
            </a:r>
          </a:p>
          <a:p>
            <a:pPr eaLnBrk="1" hangingPunct="1"/>
            <a:endParaRPr lang="en-US" altLang="en-US" sz="1800" dirty="0">
              <a:latin typeface="Consolas" pitchFamily="49" charset="0"/>
            </a:endParaRPr>
          </a:p>
          <a:p>
            <a:pPr eaLnBrk="1" hangingPunct="1"/>
            <a:endParaRPr lang="en-US" altLang="en-US" sz="1800" dirty="0">
              <a:latin typeface="Consolas" pitchFamily="49" charset="0"/>
            </a:endParaRPr>
          </a:p>
          <a:p>
            <a:pPr eaLnBrk="1" hangingPunct="1"/>
            <a:r>
              <a:rPr lang="en-US" altLang="en-US" sz="1800" dirty="0">
                <a:latin typeface="Consolas" pitchFamily="49" charset="0"/>
              </a:rPr>
              <a:t>    print(</a:t>
            </a:r>
            <a:r>
              <a:rPr lang="en-US" altLang="en-US" sz="1800" dirty="0" err="1">
                <a:latin typeface="Consolas" pitchFamily="49" charset="0"/>
              </a:rPr>
              <a:t>num</a:t>
            </a:r>
            <a:r>
              <a:rPr lang="en-US" altLang="en-US" sz="1800" dirty="0">
                <a:latin typeface="Consolas" pitchFamily="49" charset="0"/>
              </a:rPr>
              <a:t>)</a:t>
            </a:r>
          </a:p>
          <a:p>
            <a:pPr eaLnBrk="1" hangingPunct="1"/>
            <a:endParaRPr lang="en-US" altLang="en-US" sz="1800" dirty="0">
              <a:latin typeface="Consolas" pitchFamily="49" charset="0"/>
            </a:endParaRPr>
          </a:p>
        </p:txBody>
      </p: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2255838" y="5413375"/>
            <a:ext cx="2300287" cy="1406525"/>
            <a:chOff x="2256006" y="5413848"/>
            <a:chExt cx="2300592" cy="1406052"/>
          </a:xfrm>
        </p:grpSpPr>
        <p:sp>
          <p:nvSpPr>
            <p:cNvPr id="86030" name="TextBox 4"/>
            <p:cNvSpPr txBox="1">
              <a:spLocks noChangeArrowheads="1"/>
            </p:cNvSpPr>
            <p:nvPr/>
          </p:nvSpPr>
          <p:spPr bwMode="auto">
            <a:xfrm>
              <a:off x="3032598" y="6134100"/>
              <a:ext cx="15240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800" b="1">
                  <a:solidFill>
                    <a:srgbClr val="FF0000"/>
                  </a:solidFill>
                </a:rPr>
                <a:t>Reference to an identifier</a:t>
              </a:r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H="1" flipV="1">
              <a:off x="2256006" y="5413848"/>
              <a:ext cx="852600" cy="872831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927100" y="2868613"/>
            <a:ext cx="6181725" cy="1233487"/>
            <a:chOff x="926560" y="2868440"/>
            <a:chExt cx="6182738" cy="1234402"/>
          </a:xfrm>
        </p:grpSpPr>
        <p:sp>
          <p:nvSpPr>
            <p:cNvPr id="86027" name="TextBox 10"/>
            <p:cNvSpPr txBox="1">
              <a:spLocks noChangeArrowheads="1"/>
            </p:cNvSpPr>
            <p:nvPr/>
          </p:nvSpPr>
          <p:spPr bwMode="auto">
            <a:xfrm>
              <a:off x="4556598" y="2868440"/>
              <a:ext cx="2552700" cy="408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Font typeface="Calibri" pitchFamily="34" charset="0"/>
                <a:buAutoNum type="arabicPeriod" startAt="2"/>
              </a:pPr>
              <a:r>
                <a:rPr lang="en-US" altLang="en-US" sz="1800" b="1">
                  <a:solidFill>
                    <a:srgbClr val="FF0000"/>
                  </a:solidFill>
                </a:rPr>
                <a:t>Check globally</a:t>
              </a:r>
            </a:p>
          </p:txBody>
        </p:sp>
        <p:cxnSp>
          <p:nvCxnSpPr>
            <p:cNvPr id="12" name="Straight Arrow Connector 11"/>
            <p:cNvCxnSpPr>
              <a:stCxn id="86027" idx="1"/>
            </p:cNvCxnSpPr>
            <p:nvPr/>
          </p:nvCxnSpPr>
          <p:spPr>
            <a:xfrm flipH="1">
              <a:off x="2650868" y="3071791"/>
              <a:ext cx="1905312" cy="74191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926560" y="3691375"/>
              <a:ext cx="2815099" cy="411467"/>
            </a:xfrm>
            <a:prstGeom prst="rect">
              <a:avLst/>
            </a:prstGeom>
            <a:noFill/>
          </p:spPr>
          <p:txBody>
            <a:bodyPr/>
            <a:lstStyle/>
            <a:p>
              <a:pPr eaLnBrk="1" hangingPunct="1">
                <a:defRPr/>
              </a:pPr>
              <a:r>
                <a:rPr lang="en-US" dirty="0" err="1">
                  <a:solidFill>
                    <a:schemeClr val="bg1">
                      <a:lumMod val="65000"/>
                    </a:schemeClr>
                  </a:solidFill>
                  <a:latin typeface="Consolas" panose="020B0609020204030204" pitchFamily="49" charset="0"/>
                  <a:ea typeface="+mn-ea"/>
                  <a:cs typeface="Consolas" panose="020B0609020204030204" pitchFamily="49" charset="0"/>
                </a:rPr>
                <a:t>n</a:t>
              </a:r>
              <a:r>
                <a:rPr lang="en-US" dirty="0" err="1" smtClean="0">
                  <a:solidFill>
                    <a:schemeClr val="bg1">
                      <a:lumMod val="65000"/>
                    </a:schemeClr>
                  </a:solidFill>
                  <a:latin typeface="Consolas" panose="020B0609020204030204" pitchFamily="49" charset="0"/>
                  <a:ea typeface="+mn-ea"/>
                  <a:cs typeface="Consolas" panose="020B0609020204030204" pitchFamily="49" charset="0"/>
                </a:rPr>
                <a:t>um</a:t>
              </a:r>
              <a:r>
                <a:rPr lang="en-US" dirty="0" smtClean="0">
                  <a:solidFill>
                    <a:schemeClr val="bg1">
                      <a:lumMod val="65000"/>
                    </a:schemeClr>
                  </a:solidFill>
                  <a:latin typeface="Consolas" panose="020B0609020204030204" pitchFamily="49" charset="0"/>
                  <a:ea typeface="+mn-ea"/>
                  <a:cs typeface="Consolas" panose="020B0609020204030204" pitchFamily="49" charset="0"/>
                </a:rPr>
                <a:t> </a:t>
              </a:r>
              <a:r>
                <a:rPr lang="en-US" dirty="0">
                  <a:solidFill>
                    <a:schemeClr val="bg1">
                      <a:lumMod val="65000"/>
                    </a:schemeClr>
                  </a:solidFill>
                  <a:latin typeface="Consolas" panose="020B0609020204030204" pitchFamily="49" charset="0"/>
                  <a:ea typeface="+mn-ea"/>
                  <a:cs typeface="Consolas" panose="020B0609020204030204" pitchFamily="49" charset="0"/>
                </a:rPr>
                <a:t>= &lt;value&gt; here?</a:t>
              </a:r>
            </a:p>
          </p:txBody>
        </p:sp>
      </p:grpSp>
      <p:grpSp>
        <p:nvGrpSpPr>
          <p:cNvPr id="25" name="Group 24"/>
          <p:cNvGrpSpPr>
            <a:grpSpLocks/>
          </p:cNvGrpSpPr>
          <p:nvPr/>
        </p:nvGrpSpPr>
        <p:grpSpPr bwMode="auto">
          <a:xfrm>
            <a:off x="1431925" y="3833813"/>
            <a:ext cx="6134100" cy="1317625"/>
            <a:chOff x="1432398" y="3834521"/>
            <a:chExt cx="6134100" cy="1317086"/>
          </a:xfrm>
        </p:grpSpPr>
        <p:sp>
          <p:nvSpPr>
            <p:cNvPr id="86024" name="TextBox 7"/>
            <p:cNvSpPr txBox="1">
              <a:spLocks noChangeArrowheads="1"/>
            </p:cNvSpPr>
            <p:nvPr/>
          </p:nvSpPr>
          <p:spPr bwMode="auto">
            <a:xfrm>
              <a:off x="5013798" y="3834521"/>
              <a:ext cx="2552700" cy="394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233363" indent="-233363"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Font typeface="Calibri" pitchFamily="34" charset="0"/>
                <a:buAutoNum type="arabicPeriod"/>
              </a:pPr>
              <a:r>
                <a:rPr lang="en-US" altLang="en-US" sz="1800" b="1">
                  <a:solidFill>
                    <a:srgbClr val="FF0000"/>
                  </a:solidFill>
                </a:rPr>
                <a:t>Check locally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H="1">
              <a:off x="3108798" y="4058266"/>
              <a:ext cx="1981200" cy="874355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1432398" y="4739026"/>
              <a:ext cx="2814638" cy="412581"/>
            </a:xfrm>
            <a:prstGeom prst="rect">
              <a:avLst/>
            </a:prstGeom>
            <a:noFill/>
          </p:spPr>
          <p:txBody>
            <a:bodyPr/>
            <a:lstStyle/>
            <a:p>
              <a:pPr eaLnBrk="1" hangingPunct="1">
                <a:defRPr/>
              </a:pPr>
              <a:r>
                <a:rPr lang="en-US" dirty="0" err="1">
                  <a:solidFill>
                    <a:schemeClr val="bg1">
                      <a:lumMod val="65000"/>
                    </a:schemeClr>
                  </a:solidFill>
                  <a:latin typeface="Consolas" panose="020B0609020204030204" pitchFamily="49" charset="0"/>
                  <a:ea typeface="+mn-ea"/>
                  <a:cs typeface="Consolas" panose="020B0609020204030204" pitchFamily="49" charset="0"/>
                </a:rPr>
                <a:t>n</a:t>
              </a:r>
              <a:r>
                <a:rPr lang="en-US" dirty="0" err="1" smtClean="0">
                  <a:solidFill>
                    <a:schemeClr val="bg1">
                      <a:lumMod val="65000"/>
                    </a:schemeClr>
                  </a:solidFill>
                  <a:latin typeface="Consolas" panose="020B0609020204030204" pitchFamily="49" charset="0"/>
                  <a:ea typeface="+mn-ea"/>
                  <a:cs typeface="Consolas" panose="020B0609020204030204" pitchFamily="49" charset="0"/>
                </a:rPr>
                <a:t>um</a:t>
              </a:r>
              <a:r>
                <a:rPr lang="en-US" dirty="0" smtClean="0">
                  <a:solidFill>
                    <a:schemeClr val="bg1">
                      <a:lumMod val="65000"/>
                    </a:schemeClr>
                  </a:solidFill>
                  <a:latin typeface="Consolas" panose="020B0609020204030204" pitchFamily="49" charset="0"/>
                  <a:ea typeface="+mn-ea"/>
                  <a:cs typeface="Consolas" panose="020B0609020204030204" pitchFamily="49" charset="0"/>
                </a:rPr>
                <a:t> </a:t>
              </a:r>
              <a:r>
                <a:rPr lang="en-US" dirty="0">
                  <a:solidFill>
                    <a:schemeClr val="bg1">
                      <a:lumMod val="65000"/>
                    </a:schemeClr>
                  </a:solidFill>
                  <a:latin typeface="Consolas" panose="020B0609020204030204" pitchFamily="49" charset="0"/>
                  <a:ea typeface="+mn-ea"/>
                  <a:cs typeface="Consolas" panose="020B0609020204030204" pitchFamily="49" charset="0"/>
                </a:rPr>
                <a:t>= &lt;value&gt; here?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t" anchorCtr="0"/>
      <a:lstStyle>
        <a:defPPr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valuation_intro">
  <a:themeElements>
    <a:clrScheme name="">
      <a:dk1>
        <a:srgbClr val="000000"/>
      </a:dk1>
      <a:lt1>
        <a:srgbClr val="33CC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DE2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valuation_intr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 rtlCol="0" anchor="t" anchorCtr="0"/>
      <a:lstStyle>
        <a:defPPr algn="ctr">
          <a:defRPr sz="1600" dirty="0" smtClean="0"/>
        </a:defPPr>
      </a:lstStyle>
    </a:spDef>
    <a:ln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/>
      <a:lstStyle/>
    </a:lnDef>
    <a:txDef>
      <a:spPr>
        <a:noFill/>
        <a:ln w="0">
          <a:noFill/>
        </a:ln>
      </a:spPr>
      <a:bodyPr wrap="square" lIns="0" rtlCol="0">
        <a:noAutofit/>
      </a:bodyPr>
      <a:lstStyle>
        <a:defPPr>
          <a:defRPr sz="1800" dirty="0" smtClean="0"/>
        </a:defPPr>
      </a:lstStyle>
    </a:txDef>
  </a:objectDefaults>
  <a:extraClrSchemeLst>
    <a:extraClrScheme>
      <a:clrScheme name="evaluation_intro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valuation_intro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32950</TotalTime>
  <Words>2203</Words>
  <Application>Microsoft Office PowerPoint</Application>
  <PresentationFormat>On-screen Show (4:3)</PresentationFormat>
  <Paragraphs>395</Paragraphs>
  <Slides>28</Slides>
  <Notes>7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8" baseType="lpstr">
      <vt:lpstr>MS PGothic</vt:lpstr>
      <vt:lpstr>MS PGothic</vt:lpstr>
      <vt:lpstr>Arial</vt:lpstr>
      <vt:lpstr>Calibri</vt:lpstr>
      <vt:lpstr>Consolas</vt:lpstr>
      <vt:lpstr>Courier New</vt:lpstr>
      <vt:lpstr>Times New Roman</vt:lpstr>
      <vt:lpstr>Wingdings</vt:lpstr>
      <vt:lpstr>Office Theme</vt:lpstr>
      <vt:lpstr>evaluation_intro</vt:lpstr>
      <vt:lpstr>Functions: Decomposition And Code Reuse, Part 3</vt:lpstr>
      <vt:lpstr>In Class Exercise, Functions</vt:lpstr>
      <vt:lpstr>In Class Exercise: Solution</vt:lpstr>
      <vt:lpstr>Declaring Variables: Stylistic Note</vt:lpstr>
      <vt:lpstr>Global Scope (Why Global Variables Are ‘Bad’)</vt:lpstr>
      <vt:lpstr>Global Scope: An Example</vt:lpstr>
      <vt:lpstr>Global Variables: General Characteristics</vt:lpstr>
      <vt:lpstr>Global Variables: Python Specific Characteristic</vt:lpstr>
      <vt:lpstr>Scoping Rules: Globals</vt:lpstr>
      <vt:lpstr>Python Globals: ‘Read’ But Not ‘Write’ Access</vt:lpstr>
      <vt:lpstr>Globals: Another Example (‘Write’ Access Via The “Global” Keyword)</vt:lpstr>
      <vt:lpstr>What Level To Declare Variables</vt:lpstr>
      <vt:lpstr>Boolean Functions</vt:lpstr>
      <vt:lpstr>Example: How To Decompose A Long Function</vt:lpstr>
      <vt:lpstr>Functions Should Be Defined Before They Can Be Called!</vt:lpstr>
      <vt:lpstr>Another Common Mistake</vt:lpstr>
      <vt:lpstr>Another Common Mistake</vt:lpstr>
      <vt:lpstr>Another Common Problem: Indentation</vt:lpstr>
      <vt:lpstr>Another Common Problem: Indentation (2)</vt:lpstr>
      <vt:lpstr>Creating A Large Document</vt:lpstr>
      <vt:lpstr>Creating A Large Program</vt:lpstr>
      <vt:lpstr>Yet Another Problem: Creating ‘Empty’ Functions</vt:lpstr>
      <vt:lpstr>Solution When Outlining Your Program By Starting With ‘Empty’ Functions</vt:lpstr>
      <vt:lpstr>Testing Functions</vt:lpstr>
      <vt:lpstr>Why Employ Problem Decomposition And Modular Design (1)</vt:lpstr>
      <vt:lpstr>Why Employ Problem Decomposition And Modular Design (2)</vt:lpstr>
      <vt:lpstr>After This Section You Should Now Know</vt:lpstr>
      <vt:lpstr>Copyright Notification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decomposition using functions</dc:title>
  <dc:creator>James Tam</dc:creator>
  <cp:keywords>functions;decomposition;breaking things down;arguments;return values;scope;local variables;globals;global variables;•	globals;global variables;scope;breaking things down;Boolean functions;common errors when defining functions;testing functions;benefits &amp; drawbacks of defining functions</cp:keywords>
  <cp:lastModifiedBy>James Tam</cp:lastModifiedBy>
  <cp:revision>847</cp:revision>
  <dcterms:created xsi:type="dcterms:W3CDTF">2013-08-26T22:54:00Z</dcterms:created>
  <dcterms:modified xsi:type="dcterms:W3CDTF">2023-10-14T00:12:19Z</dcterms:modified>
</cp:coreProperties>
</file>