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86" r:id="rId2"/>
    <p:sldId id="332" r:id="rId3"/>
    <p:sldId id="333" r:id="rId4"/>
    <p:sldId id="334" r:id="rId5"/>
    <p:sldId id="485" r:id="rId6"/>
    <p:sldId id="483"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484" r:id="rId20"/>
    <p:sldId id="348" r:id="rId21"/>
    <p:sldId id="436" r:id="rId22"/>
    <p:sldId id="453" r:id="rId23"/>
    <p:sldId id="454" r:id="rId24"/>
    <p:sldId id="477" r:id="rId25"/>
    <p:sldId id="357" r:id="rId26"/>
    <p:sldId id="478" r:id="rId27"/>
    <p:sldId id="479" r:id="rId28"/>
    <p:sldId id="358" r:id="rId29"/>
    <p:sldId id="359" r:id="rId30"/>
    <p:sldId id="360" r:id="rId31"/>
    <p:sldId id="482" r:id="rId32"/>
    <p:sldId id="481"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33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61" autoAdjust="0"/>
    <p:restoredTop sz="94864" autoAdjust="0"/>
  </p:normalViewPr>
  <p:slideViewPr>
    <p:cSldViewPr>
      <p:cViewPr varScale="1">
        <p:scale>
          <a:sx n="78" d="100"/>
          <a:sy n="78" d="100"/>
        </p:scale>
        <p:origin x="90" y="4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9/27/2023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9/27/2023</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2482494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191650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6307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137755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25</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25581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29</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6442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844857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32</a:t>
            </a:fld>
            <a:endParaRPr lang="en-US" altLang="en-US"/>
          </a:p>
        </p:txBody>
      </p:sp>
    </p:spTree>
    <p:extLst>
      <p:ext uri="{BB962C8B-B14F-4D97-AF65-F5344CB8AC3E}">
        <p14:creationId xmlns:p14="http://schemas.microsoft.com/office/powerpoint/2010/main" val="2979345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3</a:t>
            </a:fld>
            <a:endParaRPr lang="en-US" altLang="en-US" sz="1000" smtClean="0">
              <a:latin typeface="Times New Roman" pitchFamily="18" charset="0"/>
            </a:endParaRPr>
          </a:p>
        </p:txBody>
      </p:sp>
    </p:spTree>
    <p:extLst>
      <p:ext uri="{BB962C8B-B14F-4D97-AF65-F5344CB8AC3E}">
        <p14:creationId xmlns:p14="http://schemas.microsoft.com/office/powerpoint/2010/main" val="41633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4</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213466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2062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9166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58090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0617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CA" altLang="en-US" dirty="0" smtClean="0"/>
          </a:p>
        </p:txBody>
      </p:sp>
    </p:spTree>
    <p:extLst>
      <p:ext uri="{BB962C8B-B14F-4D97-AF65-F5344CB8AC3E}">
        <p14:creationId xmlns:p14="http://schemas.microsoft.com/office/powerpoint/2010/main" val="2104384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1496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9/27/2023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9/27/2023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9/27/2023</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9/27/2023</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9/27/2023</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9/27/2023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9/27/2023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b="1" dirty="0"/>
              <a:t>Functions: Decomposition And Code Reuse, Part 1</a:t>
            </a:r>
            <a:endParaRPr lang="en-US" altLang="en-US" sz="4000" b="1" dirty="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13316" name="Text Box 9"/>
          <p:cNvSpPr txBox="1">
            <a:spLocks noChangeArrowheads="1"/>
          </p:cNvSpPr>
          <p:nvPr/>
        </p:nvSpPr>
        <p:spPr bwMode="auto">
          <a:xfrm>
            <a:off x="1219200" y="2362200"/>
            <a:ext cx="6769100" cy="224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spcBef>
                <a:spcPct val="50000"/>
              </a:spcBef>
              <a:defRPr/>
            </a:pPr>
            <a:r>
              <a:rPr lang="en-US" sz="2800" dirty="0">
                <a:solidFill>
                  <a:srgbClr val="000000"/>
                </a:solidFill>
                <a:cs typeface="Calibri" panose="020F0502020204030204" pitchFamily="34" charset="0"/>
              </a:rPr>
              <a:t>Defining new functions</a:t>
            </a:r>
          </a:p>
          <a:p>
            <a:pPr marL="342900" indent="-342900">
              <a:spcBef>
                <a:spcPct val="50000"/>
              </a:spcBef>
              <a:defRPr/>
            </a:pPr>
            <a:r>
              <a:rPr lang="en-US" sz="2800" dirty="0">
                <a:solidFill>
                  <a:srgbClr val="000000"/>
                </a:solidFill>
                <a:cs typeface="Calibri" panose="020F0502020204030204" pitchFamily="34" charset="0"/>
              </a:rPr>
              <a:t>Calling functions you have defined</a:t>
            </a:r>
          </a:p>
          <a:p>
            <a:pPr marL="342900" indent="-342900">
              <a:spcBef>
                <a:spcPct val="50000"/>
              </a:spcBef>
              <a:defRPr/>
            </a:pPr>
            <a:r>
              <a:rPr lang="en-US" sz="2800" dirty="0">
                <a:solidFill>
                  <a:srgbClr val="000000"/>
                </a:solidFill>
                <a:cs typeface="Calibri" panose="020F0502020204030204" pitchFamily="34" charset="0"/>
              </a:rPr>
              <a:t>Declaring variables that are local to a function</a:t>
            </a:r>
          </a:p>
        </p:txBody>
      </p:sp>
    </p:spTree>
    <p:extLst>
      <p:ext uri="{BB962C8B-B14F-4D97-AF65-F5344CB8AC3E}">
        <p14:creationId xmlns:p14="http://schemas.microsoft.com/office/powerpoint/2010/main" val="114002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dirty="0" smtClean="0"/>
              <a:t>Function call</a:t>
            </a:r>
          </a:p>
          <a:p>
            <a:pPr marL="457200" lvl="1" eaLnBrk="1" hangingPunct="1"/>
            <a:r>
              <a:rPr lang="en-CA" altLang="en-US" sz="2000" dirty="0" smtClean="0"/>
              <a:t>Actually running (executing) the function.</a:t>
            </a:r>
          </a:p>
          <a:p>
            <a:pPr marL="457200" lvl="1" eaLnBrk="1" hangingPunct="1"/>
            <a:r>
              <a:rPr lang="en-CA" altLang="en-US" sz="2000" dirty="0" smtClean="0"/>
              <a:t>You have already done this second part many times because up to this point you have been using functions that have already been defined by someone else e.g., </a:t>
            </a:r>
            <a:r>
              <a:rPr lang="en-CA" altLang="en-US" sz="2000" dirty="0" smtClean="0">
                <a:latin typeface="Consolas" pitchFamily="49" charset="0"/>
              </a:rPr>
              <a:t>print(), input()</a:t>
            </a:r>
          </a:p>
          <a:p>
            <a:pPr marL="114300" indent="-114300" eaLnBrk="1" hangingPunct="1"/>
            <a:r>
              <a:rPr lang="en-CA" altLang="en-US" sz="2400" dirty="0"/>
              <a:t>Function definition</a:t>
            </a:r>
          </a:p>
          <a:p>
            <a:pPr marL="457200" lvl="1" eaLnBrk="1" hangingPunct="1"/>
            <a:r>
              <a:rPr lang="en-CA" altLang="en-US" sz="2000" dirty="0"/>
              <a:t>Instructions that indicate what the function will do when it runs.</a:t>
            </a:r>
          </a:p>
          <a:p>
            <a:pPr marL="457200" lvl="1" eaLnBrk="1" hangingPunct="1"/>
            <a:r>
              <a:rPr lang="en-US" altLang="en-US" sz="2000" dirty="0"/>
              <a:t>Before this section: you have used built-in python functions (with their instructions already </a:t>
            </a:r>
            <a:r>
              <a:rPr lang="en-US" altLang="en-US" sz="2000" dirty="0" smtClean="0"/>
              <a:t>written by someone else).</a:t>
            </a:r>
            <a:endParaRPr lang="en-US" altLang="en-US" sz="2000" dirty="0"/>
          </a:p>
          <a:p>
            <a:pPr marL="457200" lvl="1" eaLnBrk="1" hangingPunct="1"/>
            <a:r>
              <a:rPr lang="en-US" altLang="en-US" sz="2000" dirty="0"/>
              <a:t>In this section: you will learn how to write the instructions inside a function </a:t>
            </a:r>
            <a:r>
              <a:rPr lang="en-US" altLang="en-US" sz="2000" dirty="0" smtClean="0"/>
              <a:t>body which </a:t>
            </a:r>
            <a:r>
              <a:rPr lang="en-US" altLang="en-US" sz="2000" dirty="0"/>
              <a:t>execute when that function runs.</a:t>
            </a:r>
            <a:endParaRPr lang="en-CA" altLang="en-US" sz="2000" dirty="0"/>
          </a:p>
          <a:p>
            <a:pPr marL="457200" lvl="1" eaLnBrk="1" hangingPunct="1"/>
            <a:endParaRPr lang="en-CA" altLang="en-US" sz="20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98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dirty="0" smtClean="0"/>
              <a:t>The program starts at the first executable instruction that is not indented.</a:t>
            </a:r>
          </a:p>
          <a:p>
            <a:r>
              <a:rPr lang="en-US" altLang="en-US" dirty="0" smtClean="0"/>
              <a:t>In the case of your programs thus far all statement have been un-indented (save loops/branches) so it’s just the first statement that is the starting execution point.</a:t>
            </a:r>
          </a:p>
          <a:p>
            <a:endParaRPr lang="en-US" altLang="en-US" dirty="0" smtClean="0"/>
          </a:p>
          <a:p>
            <a:endParaRPr lang="en-US" altLang="en-US" dirty="0" smtClean="0"/>
          </a:p>
          <a:p>
            <a:endParaRPr lang="en-US" altLang="en-US" dirty="0" smtClean="0"/>
          </a:p>
          <a:p>
            <a:r>
              <a:rPr lang="en-US" altLang="en-US" dirty="0" smtClean="0"/>
              <a:t>But note that the body of functions MUST be indented in Python.</a:t>
            </a:r>
          </a:p>
          <a:p>
            <a:endParaRPr lang="en-US" altLang="en-US" dirty="0" smtClean="0"/>
          </a:p>
          <a:p>
            <a:endParaRPr lang="en-US" altLang="en-US" dirty="0"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itchFamily="49" charset="0"/>
              </a:rPr>
              <a:t>1firstExampleFunction.py</a:t>
            </a:r>
          </a:p>
          <a:p>
            <a:pPr lvl="1"/>
            <a:r>
              <a:rPr lang="en-US" altLang="en-US" sz="1600" dirty="0" smtClean="0">
                <a:latin typeface="Arial" charset="0"/>
              </a:rPr>
              <a:t>Learning objective: </a:t>
            </a:r>
          </a:p>
          <a:p>
            <a:pPr lvl="1"/>
            <a:endParaRPr lang="en-US" altLang="en-US" sz="16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419475" y="2355850"/>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152400" y="2286000"/>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254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252412" y="2676525"/>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312" y="2733675"/>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5089525"/>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Functions Facilitate Code Reuse</a:t>
            </a:r>
            <a:endParaRPr lang="en-CA" dirty="0"/>
          </a:p>
        </p:txBody>
      </p:sp>
      <p:sp>
        <p:nvSpPr>
          <p:cNvPr id="3" name="Content Placeholder 2"/>
          <p:cNvSpPr>
            <a:spLocks noGrp="1"/>
          </p:cNvSpPr>
          <p:nvPr>
            <p:ph idx="1"/>
          </p:nvPr>
        </p:nvSpPr>
        <p:spPr/>
        <p:txBody>
          <a:bodyPr/>
          <a:lstStyle/>
          <a:p>
            <a:r>
              <a:rPr lang="en-US" dirty="0" smtClean="0"/>
              <a:t>One the function definition is complete (and tested reasonably) it can be called (reused) many times.</a:t>
            </a:r>
          </a:p>
          <a:p>
            <a:endParaRPr lang="en-US" altLang="en-US" sz="2800" dirty="0">
              <a:latin typeface="Arial" charset="0"/>
            </a:endParaRPr>
          </a:p>
          <a:p>
            <a:pPr lvl="1">
              <a:buFontTx/>
              <a:buNone/>
            </a:pPr>
            <a:r>
              <a:rPr lang="en-US" altLang="en-US" dirty="0">
                <a:latin typeface="Consolas" pitchFamily="49" charset="0"/>
              </a:rPr>
              <a:t>def </a:t>
            </a:r>
            <a:r>
              <a:rPr lang="en-US" altLang="en-US" dirty="0" err="1">
                <a:latin typeface="Consolas" pitchFamily="49" charset="0"/>
              </a:rPr>
              <a:t>displayInstructions</a:t>
            </a:r>
            <a:r>
              <a:rPr lang="en-US" altLang="en-US" dirty="0">
                <a:latin typeface="Consolas" pitchFamily="49" charset="0"/>
              </a:rPr>
              <a:t>():</a:t>
            </a:r>
          </a:p>
          <a:p>
            <a:pPr lvl="1">
              <a:buFontTx/>
              <a:buNone/>
            </a:pPr>
            <a:r>
              <a:rPr lang="en-US" altLang="en-US" dirty="0">
                <a:latin typeface="Consolas" pitchFamily="49" charset="0"/>
              </a:rPr>
              <a:t>    print("Displaying instructions")</a:t>
            </a:r>
          </a:p>
          <a:p>
            <a:pPr lvl="1">
              <a:buFontTx/>
              <a:buNone/>
            </a:pPr>
            <a:endParaRPr lang="en-US" altLang="en-US" dirty="0">
              <a:latin typeface="Arial" charset="0"/>
            </a:endParaRPr>
          </a:p>
          <a:p>
            <a:pPr lvl="1">
              <a:buFontTx/>
              <a:buNone/>
            </a:pPr>
            <a:r>
              <a:rPr lang="en-US" altLang="en-US" b="1" dirty="0">
                <a:solidFill>
                  <a:srgbClr val="3366FF"/>
                </a:solidFill>
                <a:latin typeface="Consolas" pitchFamily="49" charset="0"/>
              </a:rPr>
              <a:t># Main body of code (starting execution point)</a:t>
            </a:r>
          </a:p>
          <a:p>
            <a:pPr lvl="1">
              <a:buFontTx/>
              <a:buNone/>
            </a:pPr>
            <a:r>
              <a:rPr lang="en-US" altLang="en-US" dirty="0" err="1">
                <a:latin typeface="Consolas" pitchFamily="49" charset="0"/>
              </a:rPr>
              <a:t>displayInstructions</a:t>
            </a:r>
            <a:r>
              <a:rPr lang="en-US" altLang="en-US" dirty="0" smtClean="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marL="0" indent="0">
              <a:buNone/>
            </a:pPr>
            <a:endParaRPr lang="en-US" dirty="0" smtClean="0"/>
          </a:p>
          <a:p>
            <a:r>
              <a:rPr lang="en-US" dirty="0" smtClean="0"/>
              <a:t>Think about how many times prewritten functions such as </a:t>
            </a:r>
            <a:r>
              <a:rPr lang="en-US" dirty="0" smtClean="0">
                <a:latin typeface="Consolas" panose="020B0609020204030204" pitchFamily="49" charset="0"/>
              </a:rPr>
              <a:t>input</a:t>
            </a:r>
            <a:r>
              <a:rPr lang="en-US" dirty="0" smtClean="0"/>
              <a:t> and </a:t>
            </a:r>
            <a:r>
              <a:rPr lang="en-US" dirty="0" smtClean="0">
                <a:latin typeface="Consolas" panose="020B0609020204030204" pitchFamily="49" charset="0"/>
              </a:rPr>
              <a:t>print</a:t>
            </a:r>
            <a:r>
              <a:rPr lang="en-US" dirty="0" smtClean="0"/>
              <a:t> have be used.</a:t>
            </a:r>
            <a:endParaRPr lang="en-CA" dirty="0"/>
          </a:p>
        </p:txBody>
      </p:sp>
      <p:grpSp>
        <p:nvGrpSpPr>
          <p:cNvPr id="12" name="Group 11"/>
          <p:cNvGrpSpPr/>
          <p:nvPr/>
        </p:nvGrpSpPr>
        <p:grpSpPr>
          <a:xfrm>
            <a:off x="3733800" y="2209800"/>
            <a:ext cx="5073172" cy="2676525"/>
            <a:chOff x="3733800" y="2209800"/>
            <a:chExt cx="5073172" cy="2676525"/>
          </a:xfrm>
        </p:grpSpPr>
        <p:pic>
          <p:nvPicPr>
            <p:cNvPr id="4" name="Picture 3"/>
            <p:cNvPicPr>
              <a:picLocks noChangeAspect="1"/>
            </p:cNvPicPr>
            <p:nvPr/>
          </p:nvPicPr>
          <p:blipFill>
            <a:blip r:embed="rId2"/>
            <a:stretch>
              <a:fillRect/>
            </a:stretch>
          </p:blipFill>
          <p:spPr>
            <a:xfrm>
              <a:off x="5943600" y="2209800"/>
              <a:ext cx="2863372" cy="1000125"/>
            </a:xfrm>
            <a:prstGeom prst="rect">
              <a:avLst/>
            </a:prstGeom>
          </p:spPr>
        </p:pic>
        <p:cxnSp>
          <p:nvCxnSpPr>
            <p:cNvPr id="6" name="Straight Connector 5"/>
            <p:cNvCxnSpPr/>
            <p:nvPr/>
          </p:nvCxnSpPr>
          <p:spPr>
            <a:xfrm flipV="1">
              <a:off x="3733800" y="2590800"/>
              <a:ext cx="2209800" cy="15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810000" y="2819400"/>
              <a:ext cx="2133600" cy="1685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810000" y="3095625"/>
              <a:ext cx="2133600" cy="1790700"/>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127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dirty="0" smtClean="0"/>
              <a:t>Look through the examples and notes before class.</a:t>
            </a:r>
          </a:p>
          <a:p>
            <a:r>
              <a:rPr lang="en-US" altLang="en-US" dirty="0" smtClean="0"/>
              <a:t>This is especially important for this section because the execution of these programs will not be sequential order.</a:t>
            </a:r>
          </a:p>
          <a:p>
            <a:r>
              <a:rPr lang="en-US" altLang="en-US" dirty="0" smtClean="0"/>
              <a:t>Instead execution will appear to ‘jump around’ so it will be harder to follow the examples if you don’t do a little preparatory work.</a:t>
            </a:r>
          </a:p>
          <a:p>
            <a:endParaRPr lang="en-US" altLang="en-US" dirty="0" smtClean="0"/>
          </a:p>
          <a:p>
            <a:r>
              <a:rPr lang="en-US" altLang="en-US" dirty="0" smtClean="0"/>
              <a:t>Also it would be helpful to take notes that include greater detail:</a:t>
            </a:r>
          </a:p>
          <a:p>
            <a:pPr lvl="1"/>
            <a:r>
              <a:rPr lang="en-US" altLang="en-US" dirty="0"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b="1" dirty="0" smtClean="0"/>
              <a:t>Example program: </a:t>
            </a:r>
            <a:r>
              <a:rPr lang="en-US" altLang="en-US" sz="2000" dirty="0" smtClean="0">
                <a:latin typeface="Consolas" panose="020B0609020204030204" pitchFamily="49" charset="0"/>
              </a:rPr>
              <a:t>2</a:t>
            </a:r>
            <a:r>
              <a:rPr lang="en-US" altLang="ja-JP" sz="2000" dirty="0" smtClean="0">
                <a:latin typeface="Consolas" panose="020B0609020204030204" pitchFamily="49" charset="0"/>
              </a:rPr>
              <a:t>firstExampleFunctionV2.py</a:t>
            </a:r>
          </a:p>
          <a:p>
            <a:pPr lvl="1"/>
            <a:r>
              <a:rPr lang="en-US" altLang="en-US" sz="1600" dirty="0" smtClean="0"/>
              <a:t>Learning objective: enclosing the start of the program inside a function</a:t>
            </a:r>
          </a:p>
          <a:p>
            <a:pPr lvl="1"/>
            <a:endParaRPr lang="en-US" altLang="en-US" sz="16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99294" y="54864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a:solidFill>
                    <a:srgbClr val="FF0000"/>
                  </a:solidFill>
                  <a:latin typeface="Arial" charset="0"/>
                </a:rPr>
                <a:t>Don’t forget to start your program! Program starts at the first executable un-indented instruction</a:t>
              </a:r>
            </a:p>
          </p:txBody>
        </p:sp>
      </p:grpSp>
      <p:sp>
        <p:nvSpPr>
          <p:cNvPr id="2" name="Rectangle 1"/>
          <p:cNvSpPr/>
          <p:nvPr/>
        </p:nvSpPr>
        <p:spPr>
          <a:xfrm>
            <a:off x="6019800" y="3048000"/>
            <a:ext cx="2133600" cy="15319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New example num  = 12</a:t>
            </a:r>
          </a:p>
          <a:p>
            <a:pPr algn="ctr"/>
            <a:r>
              <a:rPr lang="en-US" dirty="0" smtClean="0">
                <a:solidFill>
                  <a:schemeClr val="tx1"/>
                </a:solidFill>
              </a:rPr>
              <a:t>Num() – only functions can be called</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356890"/>
            <a:ext cx="2552700" cy="748506"/>
            <a:chOff x="3467100" y="4357178"/>
            <a:chExt cx="2552700" cy="748759"/>
          </a:xfrm>
        </p:grpSpPr>
        <p:sp>
          <p:nvSpPr>
            <p:cNvPr id="34827" name="TextBox 3"/>
            <p:cNvSpPr txBox="1">
              <a:spLocks noChangeArrowheads="1"/>
            </p:cNvSpPr>
            <p:nvPr/>
          </p:nvSpPr>
          <p:spPr bwMode="auto">
            <a:xfrm>
              <a:off x="4114800" y="4357178"/>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‘Outside’: OK for constants only</a:t>
              </a:r>
            </a:p>
          </p:txBody>
        </p:sp>
        <p:cxnSp>
          <p:nvCxnSpPr>
            <p:cNvPr id="7" name="Straight Arrow Connector 6"/>
            <p:cNvCxnSpPr>
              <a:stCxn id="34827" idx="1"/>
            </p:cNvCxnSpPr>
            <p:nvPr/>
          </p:nvCxnSpPr>
          <p:spPr>
            <a:xfrm flipH="1">
              <a:off x="3467100" y="4680344"/>
              <a:ext cx="647700" cy="425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#1: Declaring Variables Locally</a:t>
            </a:r>
            <a:endParaRPr lang="en-CA" dirty="0"/>
          </a:p>
        </p:txBody>
      </p:sp>
      <p:sp>
        <p:nvSpPr>
          <p:cNvPr id="3" name="Content Placeholder 2"/>
          <p:cNvSpPr>
            <a:spLocks noGrp="1"/>
          </p:cNvSpPr>
          <p:nvPr>
            <p:ph idx="1"/>
          </p:nvPr>
        </p:nvSpPr>
        <p:spPr/>
        <p:txBody>
          <a:bodyPr/>
          <a:lstStyle/>
          <a:p>
            <a:pPr marL="114300" indent="-114300" eaLnBrk="1" hangingPunct="1"/>
            <a:r>
              <a:rPr lang="en-US" altLang="en-US" dirty="0"/>
              <a:t>Variables are memory locations that are used for the temporary storage of information.</a:t>
            </a:r>
          </a:p>
          <a:p>
            <a:pPr marL="114300" indent="-114300" eaLnBrk="1" hangingPunct="1">
              <a:buFontTx/>
              <a:buNone/>
            </a:pPr>
            <a:endParaRPr lang="en-US" altLang="en-US" dirty="0"/>
          </a:p>
          <a:p>
            <a:pPr marL="114300" indent="-114300" eaLnBrk="1" hangingPunct="1">
              <a:buFontTx/>
              <a:buNone/>
            </a:pPr>
            <a:r>
              <a:rPr lang="en-US" altLang="en-US" sz="2000" dirty="0">
                <a:latin typeface="Consolas" pitchFamily="49" charset="0"/>
              </a:rPr>
              <a:t> num = 888</a:t>
            </a:r>
          </a:p>
          <a:p>
            <a:pPr marL="114300" indent="-114300" eaLnBrk="1" hangingPunct="1"/>
            <a:endParaRPr lang="en-US" altLang="en-US" dirty="0"/>
          </a:p>
          <a:p>
            <a:pPr marL="114300" indent="-114300" eaLnBrk="1" hangingPunct="1"/>
            <a:r>
              <a:rPr lang="en-US" altLang="en-US" dirty="0"/>
              <a:t>Each variable uses up a portion of memory, if the program is large then many variables may have to be declared (a lot of memory may have to be allocated to store the contents of variables).</a:t>
            </a:r>
          </a:p>
          <a:p>
            <a:endParaRPr lang="en-CA" dirty="0"/>
          </a:p>
        </p:txBody>
      </p:sp>
      <p:grpSp>
        <p:nvGrpSpPr>
          <p:cNvPr id="4" name="Group 4"/>
          <p:cNvGrpSpPr>
            <a:grpSpLocks/>
          </p:cNvGrpSpPr>
          <p:nvPr/>
        </p:nvGrpSpPr>
        <p:grpSpPr bwMode="auto">
          <a:xfrm>
            <a:off x="2743200" y="2057400"/>
            <a:ext cx="2011363" cy="611187"/>
            <a:chOff x="1420" y="1509"/>
            <a:chExt cx="1267" cy="385"/>
          </a:xfrm>
        </p:grpSpPr>
        <p:sp>
          <p:nvSpPr>
            <p:cNvPr id="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7" name="Text Box 6"/>
            <p:cNvSpPr txBox="1">
              <a:spLocks noChangeArrowheads="1"/>
            </p:cNvSpPr>
            <p:nvPr/>
          </p:nvSpPr>
          <p:spPr bwMode="auto">
            <a:xfrm>
              <a:off x="1785" y="150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latin typeface="Consolas" pitchFamily="49" charset="0"/>
                </a:rPr>
                <a:t>RAM</a:t>
              </a:r>
            </a:p>
          </p:txBody>
        </p:sp>
      </p:grpSp>
    </p:spTree>
    <p:extLst>
      <p:ext uri="{BB962C8B-B14F-4D97-AF65-F5344CB8AC3E}">
        <p14:creationId xmlns:p14="http://schemas.microsoft.com/office/powerpoint/2010/main" val="135687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dirty="0" smtClean="0"/>
              <a:t>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dirty="0" smtClean="0"/>
              <a:t>To minimize the amount of memory that is used to store the contents of variables only create variables when they are needed (“allocated”).</a:t>
            </a:r>
          </a:p>
          <a:p>
            <a:pPr marL="114300" indent="-114300" eaLnBrk="1" hangingPunct="1"/>
            <a:r>
              <a:rPr lang="en-US" altLang="en-US" sz="2400" dirty="0" smtClean="0"/>
              <a:t>When the memory for a variable is no longer needed it can be ‘freed up’ and reused (“de-allocated”).</a:t>
            </a:r>
          </a:p>
          <a:p>
            <a:pPr marL="114300" indent="-114300" eaLnBrk="1" hangingPunct="1"/>
            <a:r>
              <a:rPr lang="en-US" altLang="en-US" sz="2400" dirty="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dirty="0" smtClean="0"/>
              <a:t>(There’s an even better reason for making variables local coming up later under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Scope</a:t>
            </a:r>
            <a:endParaRPr lang="en-CA" dirty="0"/>
          </a:p>
        </p:txBody>
      </p:sp>
      <p:sp>
        <p:nvSpPr>
          <p:cNvPr id="4" name="Rectangle 3"/>
          <p:cNvSpPr txBox="1">
            <a:spLocks noChangeArrowheads="1"/>
          </p:cNvSpPr>
          <p:nvPr/>
        </p:nvSpPr>
        <p:spPr bwMode="auto">
          <a:xfrm>
            <a:off x="152400" y="1229210"/>
            <a:ext cx="35433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smtClean="0"/>
              <a:t>The scope of an identifier (variable, constant) is where it may be accessed and used.</a:t>
            </a:r>
          </a:p>
          <a:p>
            <a:r>
              <a:rPr lang="en-US" altLang="en-US" sz="1800" dirty="0" smtClean="0"/>
              <a:t>In Python</a:t>
            </a:r>
            <a:r>
              <a:rPr lang="en-US" altLang="en-US" sz="1800" baseline="30000" dirty="0" smtClean="0"/>
              <a:t>1</a:t>
            </a:r>
            <a:r>
              <a:rPr lang="en-US" altLang="en-US" sz="1800" dirty="0" smtClean="0"/>
              <a:t>:</a:t>
            </a:r>
          </a:p>
          <a:p>
            <a:pPr lvl="1"/>
            <a:r>
              <a:rPr lang="en-US" altLang="en-US" sz="1500" dirty="0" smtClean="0"/>
              <a:t>An identifier comes into scope (becomes visible to the program and can be used) after it has been declared.</a:t>
            </a:r>
          </a:p>
          <a:p>
            <a:pPr lvl="1"/>
            <a:r>
              <a:rPr lang="en-US" altLang="en-US" sz="15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350" dirty="0"/>
          </a:p>
        </p:txBody>
      </p:sp>
      <p:sp>
        <p:nvSpPr>
          <p:cNvPr id="5" name="Text Box 4"/>
          <p:cNvSpPr txBox="1">
            <a:spLocks noChangeArrowheads="1"/>
          </p:cNvSpPr>
          <p:nvPr/>
        </p:nvSpPr>
        <p:spPr bwMode="auto">
          <a:xfrm>
            <a:off x="18473" y="6324600"/>
            <a:ext cx="6248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050" dirty="0">
                <a:latin typeface="Arial" charset="0"/>
              </a:rPr>
              <a:t>1 The concept of scoping (limited visibility) applies to all programming languages. The rules for determining when identifiers come into and go out of scope will vary with a particular language.</a:t>
            </a:r>
          </a:p>
        </p:txBody>
      </p:sp>
      <p:sp>
        <p:nvSpPr>
          <p:cNvPr id="6" name="Rectangle 5"/>
          <p:cNvSpPr/>
          <p:nvPr/>
        </p:nvSpPr>
        <p:spPr>
          <a:xfrm>
            <a:off x="4876801" y="1270883"/>
            <a:ext cx="2913224" cy="238671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chemeClr val="tx1"/>
                </a:solidFill>
                <a:latin typeface="Consolas" panose="020B0609020204030204" pitchFamily="49" charset="0"/>
                <a:cs typeface="Consolas" panose="020B0609020204030204" pitchFamily="49" charset="0"/>
              </a:rPr>
              <a:t>RATIO </a:t>
            </a:r>
            <a:r>
              <a:rPr lang="en-US" sz="1600" dirty="0">
                <a:solidFill>
                  <a:schemeClr val="tx1"/>
                </a:solidFill>
                <a:latin typeface="Consolas" panose="020B0609020204030204" pitchFamily="49" charset="0"/>
                <a:cs typeface="Consolas" panose="020B0609020204030204" pitchFamily="49" charset="0"/>
              </a:rPr>
              <a:t>= 7</a:t>
            </a:r>
          </a:p>
          <a:p>
            <a:pPr eaLnBrk="1" hangingPunct="1">
              <a:defRPr/>
            </a:pPr>
            <a:r>
              <a:rPr lang="en-US" sz="1600" dirty="0" err="1">
                <a:solidFill>
                  <a:schemeClr val="tx1"/>
                </a:solidFill>
                <a:latin typeface="Consolas" panose="020B0609020204030204" pitchFamily="49" charset="0"/>
                <a:cs typeface="Consolas" panose="020B0609020204030204" pitchFamily="49" charset="0"/>
              </a:rPr>
              <a:t>def</a:t>
            </a:r>
            <a:r>
              <a:rPr lang="en-US" sz="1600" dirty="0">
                <a:solidFill>
                  <a:schemeClr val="tx1"/>
                </a:solidFill>
                <a:latin typeface="Consolas" panose="020B0609020204030204" pitchFamily="49" charset="0"/>
                <a:cs typeface="Consolas" panose="020B0609020204030204" pitchFamily="49" charset="0"/>
              </a:rPr>
              <a:t> </a:t>
            </a:r>
            <a:r>
              <a:rPr lang="en-US" sz="1600" dirty="0" err="1">
                <a:solidFill>
                  <a:schemeClr val="tx1"/>
                </a:solidFill>
                <a:latin typeface="Consolas" panose="020B0609020204030204" pitchFamily="49" charset="0"/>
                <a:cs typeface="Consolas" panose="020B0609020204030204" pitchFamily="49" charset="0"/>
              </a:rPr>
              <a:t>getInformation</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age = </a:t>
            </a:r>
            <a:r>
              <a:rPr lang="en-US" sz="1600" dirty="0" smtClean="0">
                <a:solidFill>
                  <a:schemeClr val="tx1"/>
                </a:solidFill>
                <a:latin typeface="Consolas" panose="020B0609020204030204" pitchFamily="49" charset="0"/>
                <a:cs typeface="Consolas" panose="020B0609020204030204" pitchFamily="49" charset="0"/>
              </a:rPr>
              <a:t>input(</a:t>
            </a:r>
            <a:r>
              <a:rPr lang="en-US" sz="1600" dirty="0">
                <a:solidFill>
                  <a:schemeClr val="tx1"/>
                </a:solidFill>
                <a:latin typeface="Consolas" panose="020B0609020204030204" pitchFamily="49" charset="0"/>
                <a:cs typeface="Consolas" panose="020B0609020204030204" pitchFamily="49" charset="0"/>
              </a:rPr>
              <a:t>"</a:t>
            </a:r>
            <a:r>
              <a:rPr lang="en-US" sz="1600" dirty="0" smtClean="0">
                <a:solidFill>
                  <a:schemeClr val="tx1"/>
                </a:solidFill>
                <a:latin typeface="Consolas" panose="020B0609020204030204" pitchFamily="49" charset="0"/>
                <a:cs typeface="Consolas" panose="020B0609020204030204" pitchFamily="49" charset="0"/>
              </a:rPr>
              <a:t>Age: </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r>
              <a:rPr lang="en-US" sz="1600" dirty="0" smtClean="0">
                <a:solidFill>
                  <a:schemeClr val="tx1"/>
                </a:solidFill>
                <a:latin typeface="Consolas" panose="020B0609020204030204" pitchFamily="49" charset="0"/>
                <a:cs typeface="Consolas" panose="020B0609020204030204" pitchFamily="49" charset="0"/>
              </a:rPr>
              <a:t>   </a:t>
            </a:r>
            <a:r>
              <a:rPr lang="en-US" sz="1600" dirty="0" err="1" smtClean="0">
                <a:solidFill>
                  <a:schemeClr val="tx1"/>
                </a:solidFill>
                <a:latin typeface="Consolas" panose="020B0609020204030204" pitchFamily="49" charset="0"/>
                <a:cs typeface="Consolas" panose="020B0609020204030204" pitchFamily="49" charset="0"/>
              </a:rPr>
              <a:t>catAge</a:t>
            </a:r>
            <a:r>
              <a:rPr lang="en-US" sz="1600" dirty="0" smtClean="0">
                <a:solidFill>
                  <a:schemeClr val="tx1"/>
                </a:solidFill>
                <a:latin typeface="Consolas" panose="020B0609020204030204" pitchFamily="49" charset="0"/>
                <a:cs typeface="Consolas" panose="020B0609020204030204" pitchFamily="49" charset="0"/>
              </a:rPr>
              <a:t> </a:t>
            </a:r>
            <a:r>
              <a:rPr lang="en-US" sz="1600" dirty="0">
                <a:solidFill>
                  <a:schemeClr val="tx1"/>
                </a:solidFill>
                <a:latin typeface="Consolas" panose="020B0609020204030204" pitchFamily="49" charset="0"/>
                <a:cs typeface="Consolas" panose="020B0609020204030204" pitchFamily="49" charset="0"/>
              </a:rPr>
              <a:t>= age </a:t>
            </a:r>
            <a:r>
              <a:rPr lang="en-US" sz="1600" dirty="0" smtClean="0">
                <a:solidFill>
                  <a:schemeClr val="tx1"/>
                </a:solidFill>
                <a:latin typeface="Consolas" panose="020B0609020204030204" pitchFamily="49" charset="0"/>
                <a:cs typeface="Consolas" panose="020B0609020204030204" pitchFamily="49" charset="0"/>
              </a:rPr>
              <a:t>* RATIO</a:t>
            </a: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r>
              <a:rPr lang="en-US" sz="1600" dirty="0" err="1" smtClean="0">
                <a:solidFill>
                  <a:schemeClr val="tx1"/>
                </a:solidFill>
                <a:latin typeface="Consolas" panose="020B0609020204030204" pitchFamily="49" charset="0"/>
                <a:cs typeface="Consolas" panose="020B0609020204030204" pitchFamily="49" charset="0"/>
              </a:rPr>
              <a:t>getInformation</a:t>
            </a:r>
            <a:r>
              <a:rPr lang="en-US" sz="1600" dirty="0" smtClean="0">
                <a:solidFill>
                  <a:schemeClr val="tx1"/>
                </a:solidFill>
                <a:latin typeface="Consolas" panose="020B0609020204030204" pitchFamily="49" charset="0"/>
                <a:cs typeface="Consolas" panose="020B0609020204030204" pitchFamily="49" charset="0"/>
              </a:rPr>
              <a:t>()</a:t>
            </a:r>
            <a:endParaRPr lang="en-US" sz="1600" dirty="0">
              <a:solidFill>
                <a:schemeClr val="tx1"/>
              </a:solidFill>
              <a:latin typeface="Consolas" panose="020B0609020204030204" pitchFamily="49" charset="0"/>
              <a:cs typeface="Consolas" panose="020B0609020204030204" pitchFamily="49" charset="0"/>
            </a:endParaRPr>
          </a:p>
        </p:txBody>
      </p:sp>
      <p:grpSp>
        <p:nvGrpSpPr>
          <p:cNvPr id="7" name="Group 6"/>
          <p:cNvGrpSpPr/>
          <p:nvPr/>
        </p:nvGrpSpPr>
        <p:grpSpPr>
          <a:xfrm>
            <a:off x="7619999" y="1194200"/>
            <a:ext cx="1795519" cy="2343557"/>
            <a:chOff x="6782443" y="1494595"/>
            <a:chExt cx="1330959" cy="1155415"/>
          </a:xfrm>
        </p:grpSpPr>
        <p:sp>
          <p:nvSpPr>
            <p:cNvPr id="8" name="TextBox 7"/>
            <p:cNvSpPr txBox="1"/>
            <p:nvPr/>
          </p:nvSpPr>
          <p:spPr>
            <a:xfrm>
              <a:off x="7304546" y="1494595"/>
              <a:ext cx="612169" cy="883444"/>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age </a:t>
              </a:r>
              <a:r>
                <a:rPr lang="en-US" sz="1600" dirty="0">
                  <a:solidFill>
                    <a:srgbClr val="FF0000"/>
                  </a:solidFill>
                </a:rPr>
                <a:t>comes </a:t>
              </a:r>
              <a:r>
                <a:rPr lang="en-US" sz="1600" dirty="0" smtClean="0">
                  <a:solidFill>
                    <a:srgbClr val="FF0000"/>
                  </a:solidFill>
                </a:rPr>
                <a:t>in </a:t>
              </a:r>
              <a:r>
                <a:rPr lang="en-US" sz="1600" dirty="0">
                  <a:solidFill>
                    <a:srgbClr val="FF0000"/>
                  </a:solidFill>
                </a:rPr>
                <a:t>scope</a:t>
              </a:r>
            </a:p>
          </p:txBody>
        </p:sp>
        <p:cxnSp>
          <p:nvCxnSpPr>
            <p:cNvPr id="9" name="Straight Arrow Connector 8"/>
            <p:cNvCxnSpPr/>
            <p:nvPr/>
          </p:nvCxnSpPr>
          <p:spPr>
            <a:xfrm flipH="1">
              <a:off x="6782443" y="1845032"/>
              <a:ext cx="542723"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04546" y="2165787"/>
              <a:ext cx="808856" cy="484223"/>
            </a:xfrm>
            <a:prstGeom prst="rect">
              <a:avLst/>
            </a:prstGeom>
            <a:noFill/>
          </p:spPr>
          <p:txBody>
            <a:bodyPr wrap="square" rtlCol="0">
              <a:noAutofit/>
            </a:bodyPr>
            <a:lstStyle/>
            <a:p>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dirty="0">
                  <a:solidFill>
                    <a:srgbClr val="FF0000"/>
                  </a:solidFill>
                </a:rPr>
                <a:t>comes </a:t>
              </a:r>
              <a:r>
                <a:rPr lang="en-US" sz="1600" dirty="0" smtClean="0">
                  <a:solidFill>
                    <a:srgbClr val="FF0000"/>
                  </a:solidFill>
                </a:rPr>
                <a:t>in scope</a:t>
              </a:r>
              <a:endParaRPr lang="en-US" sz="1600" dirty="0">
                <a:solidFill>
                  <a:srgbClr val="FF0000"/>
                </a:solidFill>
              </a:endParaRPr>
            </a:p>
          </p:txBody>
        </p:sp>
        <p:cxnSp>
          <p:nvCxnSpPr>
            <p:cNvPr id="11" name="Straight Arrow Connector 10"/>
            <p:cNvCxnSpPr/>
            <p:nvPr/>
          </p:nvCxnSpPr>
          <p:spPr>
            <a:xfrm flipH="1" flipV="1">
              <a:off x="6811740" y="2348623"/>
              <a:ext cx="5134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666093" y="2926446"/>
            <a:ext cx="2649107" cy="1655564"/>
            <a:chOff x="5041926" y="-5234165"/>
            <a:chExt cx="3097418" cy="10490372"/>
          </a:xfrm>
        </p:grpSpPr>
        <p:sp>
          <p:nvSpPr>
            <p:cNvPr id="13" name="TextBox 12"/>
            <p:cNvSpPr txBox="1"/>
            <p:nvPr/>
          </p:nvSpPr>
          <p:spPr>
            <a:xfrm>
              <a:off x="5756760" y="-318721"/>
              <a:ext cx="2382584" cy="5574928"/>
            </a:xfrm>
            <a:prstGeom prst="rect">
              <a:avLst/>
            </a:prstGeom>
            <a:noFill/>
          </p:spPr>
          <p:txBody>
            <a:bodyPr wrap="square" rtlCol="0">
              <a:noAutofit/>
            </a:bodyPr>
            <a:lstStyle/>
            <a:p>
              <a:r>
                <a:rPr lang="en-US" sz="1600" b="1" dirty="0">
                  <a:solidFill>
                    <a:srgbClr val="FF0000"/>
                  </a:solidFill>
                </a:rPr>
                <a:t>End of function </a:t>
              </a:r>
              <a:r>
                <a:rPr lang="en-US" sz="1600" b="1" dirty="0" smtClean="0">
                  <a:solidFill>
                    <a:srgbClr val="FF0000"/>
                  </a:solidFill>
                </a:rPr>
                <a:t>(</a:t>
              </a:r>
              <a:r>
                <a:rPr lang="en-US" sz="1600" b="1" dirty="0" smtClean="0">
                  <a:solidFill>
                    <a:srgbClr val="FF0000"/>
                  </a:solidFill>
                  <a:latin typeface="Consolas" panose="020B0609020204030204" pitchFamily="49" charset="0"/>
                </a:rPr>
                <a:t>age</a:t>
              </a:r>
              <a:r>
                <a:rPr lang="en-US" sz="1600" b="1" dirty="0" smtClean="0">
                  <a:solidFill>
                    <a:srgbClr val="FF0000"/>
                  </a:solidFill>
                </a:rPr>
                <a:t>, </a:t>
              </a:r>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go out of scope</a:t>
              </a:r>
              <a:r>
                <a:rPr lang="en-US" b="1" dirty="0">
                  <a:solidFill>
                    <a:srgbClr val="FF0000"/>
                  </a:solidFill>
                </a:rPr>
                <a:t>)</a:t>
              </a:r>
            </a:p>
          </p:txBody>
        </p:sp>
        <p:cxnSp>
          <p:nvCxnSpPr>
            <p:cNvPr id="14" name="Straight Arrow Connector 13"/>
            <p:cNvCxnSpPr/>
            <p:nvPr/>
          </p:nvCxnSpPr>
          <p:spPr>
            <a:xfrm>
              <a:off x="5041926" y="-5234165"/>
              <a:ext cx="87003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41926" y="-5234165"/>
              <a:ext cx="0" cy="60814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41926" y="847253"/>
              <a:ext cx="7549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3301928" y="1229210"/>
            <a:ext cx="1581628" cy="1791911"/>
            <a:chOff x="3301928" y="1229210"/>
            <a:chExt cx="1581628" cy="1791911"/>
          </a:xfrm>
        </p:grpSpPr>
        <p:sp>
          <p:nvSpPr>
            <p:cNvPr id="20" name="TextBox 19"/>
            <p:cNvSpPr txBox="1"/>
            <p:nvPr/>
          </p:nvSpPr>
          <p:spPr>
            <a:xfrm>
              <a:off x="3301928" y="1229210"/>
              <a:ext cx="825841" cy="1791911"/>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RATIO </a:t>
              </a:r>
              <a:r>
                <a:rPr lang="en-US" sz="1600" dirty="0" smtClean="0">
                  <a:solidFill>
                    <a:srgbClr val="FF0000"/>
                  </a:solidFill>
                </a:rPr>
                <a:t>comes in </a:t>
              </a:r>
              <a:r>
                <a:rPr lang="en-US" sz="1600" dirty="0">
                  <a:solidFill>
                    <a:srgbClr val="FF0000"/>
                  </a:solidFill>
                </a:rPr>
                <a:t>scope</a:t>
              </a:r>
            </a:p>
          </p:txBody>
        </p:sp>
        <p:cxnSp>
          <p:nvCxnSpPr>
            <p:cNvPr id="21" name="Straight Arrow Connector 20"/>
            <p:cNvCxnSpPr/>
            <p:nvPr/>
          </p:nvCxnSpPr>
          <p:spPr>
            <a:xfrm>
              <a:off x="3962400" y="1447800"/>
              <a:ext cx="92115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139450" y="3406323"/>
            <a:ext cx="3175750" cy="2055508"/>
            <a:chOff x="4139450" y="3406323"/>
            <a:chExt cx="3175750" cy="2055508"/>
          </a:xfrm>
        </p:grpSpPr>
        <p:sp>
          <p:nvSpPr>
            <p:cNvPr id="26" name="TextBox 25"/>
            <p:cNvSpPr txBox="1"/>
            <p:nvPr/>
          </p:nvSpPr>
          <p:spPr>
            <a:xfrm>
              <a:off x="5277464" y="4582010"/>
              <a:ext cx="2037736" cy="879821"/>
            </a:xfrm>
            <a:prstGeom prst="rect">
              <a:avLst/>
            </a:prstGeom>
            <a:noFill/>
          </p:spPr>
          <p:txBody>
            <a:bodyPr wrap="square" rtlCol="0">
              <a:noAutofit/>
            </a:bodyPr>
            <a:lstStyle/>
            <a:p>
              <a:r>
                <a:rPr lang="en-US" sz="1600" b="1" dirty="0">
                  <a:solidFill>
                    <a:srgbClr val="FF0000"/>
                  </a:solidFill>
                </a:rPr>
                <a:t>End of </a:t>
              </a:r>
              <a:r>
                <a:rPr lang="en-US" sz="1600" b="1" dirty="0" smtClean="0">
                  <a:solidFill>
                    <a:srgbClr val="FF0000"/>
                  </a:solidFill>
                </a:rPr>
                <a:t>program (</a:t>
              </a:r>
              <a:r>
                <a:rPr lang="en-US" sz="1600" b="1" dirty="0" smtClean="0">
                  <a:solidFill>
                    <a:srgbClr val="FF0000"/>
                  </a:solidFill>
                  <a:latin typeface="Consolas" panose="020B0609020204030204" pitchFamily="49" charset="0"/>
                </a:rPr>
                <a:t>RATIO</a:t>
              </a:r>
              <a:r>
                <a:rPr lang="en-US" sz="1600" b="1" dirty="0" smtClean="0">
                  <a:solidFill>
                    <a:srgbClr val="FF0000"/>
                  </a:solidFill>
                </a:rPr>
                <a:t> goes </a:t>
              </a:r>
              <a:r>
                <a:rPr lang="en-US" sz="1600" b="1" dirty="0">
                  <a:solidFill>
                    <a:srgbClr val="FF0000"/>
                  </a:solidFill>
                </a:rPr>
                <a:t>out of scope</a:t>
              </a:r>
              <a:r>
                <a:rPr lang="en-US" b="1" dirty="0">
                  <a:solidFill>
                    <a:srgbClr val="FF0000"/>
                  </a:solidFill>
                </a:rPr>
                <a:t>)</a:t>
              </a:r>
            </a:p>
          </p:txBody>
        </p:sp>
        <p:cxnSp>
          <p:nvCxnSpPr>
            <p:cNvPr id="27" name="Straight Arrow Connector 26"/>
            <p:cNvCxnSpPr/>
            <p:nvPr/>
          </p:nvCxnSpPr>
          <p:spPr>
            <a:xfrm>
              <a:off x="4139450" y="3406323"/>
              <a:ext cx="74410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9450" y="3407536"/>
              <a:ext cx="0" cy="16092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139450" y="5016832"/>
              <a:ext cx="111511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29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Representing Scope</a:t>
            </a:r>
            <a:endParaRPr lang="en-CA" dirty="0"/>
          </a:p>
        </p:txBody>
      </p:sp>
      <p:sp>
        <p:nvSpPr>
          <p:cNvPr id="3" name="Content Placeholder 2"/>
          <p:cNvSpPr>
            <a:spLocks noGrp="1"/>
          </p:cNvSpPr>
          <p:nvPr>
            <p:ph idx="1"/>
          </p:nvPr>
        </p:nvSpPr>
        <p:spPr/>
        <p:txBody>
          <a:bodyPr/>
          <a:lstStyle/>
          <a:p>
            <a:pPr marL="0" indent="0">
              <a:buNone/>
            </a:pPr>
            <a:r>
              <a:rPr lang="en-US" sz="2000" dirty="0">
                <a:latin typeface="Consolas" panose="020B0609020204030204" pitchFamily="49" charset="0"/>
                <a:cs typeface="Consolas" panose="020B0609020204030204" pitchFamily="49" charset="0"/>
              </a:rPr>
              <a:t>RATIO = 7</a:t>
            </a:r>
          </a:p>
          <a:p>
            <a:pPr marL="0" indent="0" eaLnBrk="1" hangingPunct="1">
              <a:buNone/>
              <a:defRPr/>
            </a:pPr>
            <a:r>
              <a:rPr lang="en-US" sz="2000" dirty="0">
                <a:latin typeface="Consolas" panose="020B0609020204030204" pitchFamily="49" charset="0"/>
                <a:cs typeface="Consolas" panose="020B0609020204030204" pitchFamily="49" charset="0"/>
              </a:rPr>
              <a:t>def </a:t>
            </a:r>
            <a:r>
              <a:rPr lang="en-US" sz="2000" dirty="0" err="1">
                <a:latin typeface="Consolas" panose="020B0609020204030204" pitchFamily="49" charset="0"/>
                <a:cs typeface="Consolas" panose="020B0609020204030204" pitchFamily="49" charset="0"/>
              </a:rPr>
              <a:t>getInformation</a:t>
            </a:r>
            <a:r>
              <a:rPr lang="en-US" sz="2000" dirty="0">
                <a:latin typeface="Consolas" panose="020B0609020204030204" pitchFamily="49" charset="0"/>
                <a:cs typeface="Consolas" panose="020B0609020204030204" pitchFamily="49" charset="0"/>
              </a:rPr>
              <a:t>():</a:t>
            </a:r>
          </a:p>
          <a:p>
            <a:pPr marL="0" indent="0" eaLnBrk="1" hangingPunct="1">
              <a:buNone/>
              <a:defRPr/>
            </a:pPr>
            <a:r>
              <a:rPr lang="en-US" sz="2000" dirty="0">
                <a:latin typeface="Consolas" panose="020B0609020204030204" pitchFamily="49" charset="0"/>
                <a:cs typeface="Consolas" panose="020B0609020204030204" pitchFamily="49" charset="0"/>
              </a:rPr>
              <a:t>    age = input("Age: ")</a:t>
            </a:r>
          </a:p>
          <a:p>
            <a:pPr marL="0" indent="0" eaLnBrk="1" hangingPunct="1">
              <a:buNone/>
              <a:defRPr/>
            </a:pPr>
            <a:r>
              <a:rPr lang="en-US" sz="2000" dirty="0">
                <a:latin typeface="Consolas" panose="020B0609020204030204" pitchFamily="49" charset="0"/>
                <a:cs typeface="Consolas" panose="020B0609020204030204" pitchFamily="49" charset="0"/>
              </a:rPr>
              <a:t>    </a:t>
            </a: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catAge</a:t>
            </a:r>
            <a:r>
              <a:rPr lang="en-US" sz="2000" dirty="0">
                <a:latin typeface="Consolas" panose="020B0609020204030204" pitchFamily="49" charset="0"/>
                <a:cs typeface="Consolas" panose="020B0609020204030204" pitchFamily="49" charset="0"/>
              </a:rPr>
              <a:t> = age * </a:t>
            </a:r>
            <a:r>
              <a:rPr lang="en-US" sz="2000" dirty="0" smtClean="0">
                <a:latin typeface="Consolas" panose="020B0609020204030204" pitchFamily="49" charset="0"/>
                <a:cs typeface="Consolas" panose="020B0609020204030204" pitchFamily="49" charset="0"/>
              </a:rPr>
              <a:t>RATIO</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a:t>
            </a:r>
            <a:r>
              <a:rPr lang="en-US" sz="2000" dirty="0" smtClean="0">
                <a:solidFill>
                  <a:srgbClr val="3366FF"/>
                </a:solidFill>
                <a:latin typeface="Consolas" panose="020B0609020204030204" pitchFamily="49" charset="0"/>
                <a:cs typeface="Consolas" panose="020B0609020204030204" pitchFamily="49" charset="0"/>
              </a:rPr>
              <a:t>   #End of function</a:t>
            </a:r>
            <a:endParaRPr lang="en-US" sz="2000" dirty="0">
              <a:solidFill>
                <a:srgbClr val="3366FF"/>
              </a:solidFill>
              <a:latin typeface="Consolas" panose="020B0609020204030204" pitchFamily="49" charset="0"/>
              <a:cs typeface="Consolas" panose="020B0609020204030204" pitchFamily="49" charset="0"/>
            </a:endParaRPr>
          </a:p>
          <a:p>
            <a:pPr marL="0" indent="0" eaLnBrk="1" hangingPunct="1">
              <a:buNone/>
              <a:defRPr/>
            </a:pPr>
            <a:endParaRPr lang="en-US" sz="2000" dirty="0" smtClean="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err="1">
                <a:latin typeface="Consolas" panose="020B0609020204030204" pitchFamily="49" charset="0"/>
                <a:cs typeface="Consolas" panose="020B0609020204030204" pitchFamily="49" charset="0"/>
              </a:rPr>
              <a:t>getInformation</a:t>
            </a:r>
            <a:r>
              <a:rPr lang="en-US" sz="2000" dirty="0" smtClean="0">
                <a:latin typeface="Consolas" panose="020B0609020204030204" pitchFamily="49" charset="0"/>
                <a:cs typeface="Consolas" panose="020B0609020204030204" pitchFamily="49" charset="0"/>
              </a:rPr>
              <a:t>()</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#End of </a:t>
            </a:r>
            <a:r>
              <a:rPr lang="en-US" sz="2000" dirty="0" smtClean="0">
                <a:solidFill>
                  <a:srgbClr val="3366FF"/>
                </a:solidFill>
                <a:latin typeface="Consolas" panose="020B0609020204030204" pitchFamily="49" charset="0"/>
                <a:cs typeface="Consolas" panose="020B0609020204030204" pitchFamily="49" charset="0"/>
              </a:rPr>
              <a:t>whole program</a:t>
            </a:r>
            <a:endParaRPr lang="en-US" sz="2000" dirty="0">
              <a:latin typeface="Consolas" panose="020B0609020204030204" pitchFamily="49" charset="0"/>
              <a:cs typeface="Consolas" panose="020B0609020204030204" pitchFamily="49" charset="0"/>
            </a:endParaRPr>
          </a:p>
          <a:p>
            <a:pPr marL="0" indent="0">
              <a:buNone/>
            </a:pPr>
            <a:endParaRPr lang="en-CA" sz="2000" dirty="0"/>
          </a:p>
        </p:txBody>
      </p:sp>
      <p:grpSp>
        <p:nvGrpSpPr>
          <p:cNvPr id="4" name="Group 15"/>
          <p:cNvGrpSpPr>
            <a:grpSpLocks/>
          </p:cNvGrpSpPr>
          <p:nvPr/>
        </p:nvGrpSpPr>
        <p:grpSpPr bwMode="auto">
          <a:xfrm>
            <a:off x="3886200" y="1806575"/>
            <a:ext cx="1668463" cy="1927227"/>
            <a:chOff x="-312" y="970"/>
            <a:chExt cx="1051" cy="1214"/>
          </a:xfrm>
        </p:grpSpPr>
        <p:sp>
          <p:nvSpPr>
            <p:cNvPr id="5" name="Line 11"/>
            <p:cNvSpPr>
              <a:spLocks noChangeShapeType="1"/>
            </p:cNvSpPr>
            <p:nvPr/>
          </p:nvSpPr>
          <p:spPr bwMode="auto">
            <a:xfrm>
              <a:off x="-312" y="1119"/>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 name="Line 12"/>
            <p:cNvSpPr>
              <a:spLocks noChangeShapeType="1"/>
            </p:cNvSpPr>
            <p:nvPr/>
          </p:nvSpPr>
          <p:spPr bwMode="auto">
            <a:xfrm>
              <a:off x="-312" y="2184"/>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 name="Line 13"/>
            <p:cNvSpPr>
              <a:spLocks noChangeShapeType="1"/>
            </p:cNvSpPr>
            <p:nvPr/>
          </p:nvSpPr>
          <p:spPr bwMode="auto">
            <a:xfrm flipH="1" flipV="1">
              <a:off x="112" y="1119"/>
              <a:ext cx="8" cy="106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 name="Text Box 14"/>
            <p:cNvSpPr txBox="1">
              <a:spLocks noChangeArrowheads="1"/>
            </p:cNvSpPr>
            <p:nvPr/>
          </p:nvSpPr>
          <p:spPr bwMode="auto">
            <a:xfrm>
              <a:off x="107" y="970"/>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age</a:t>
              </a:r>
              <a:endParaRPr lang="en-US" altLang="en-US" sz="1600" b="1" dirty="0">
                <a:solidFill>
                  <a:srgbClr val="FF0000"/>
                </a:solidFill>
                <a:latin typeface="Consolas" pitchFamily="49" charset="0"/>
              </a:endParaRPr>
            </a:p>
          </p:txBody>
        </p:sp>
      </p:grpSp>
      <p:grpSp>
        <p:nvGrpSpPr>
          <p:cNvPr id="9" name="Group 15"/>
          <p:cNvGrpSpPr>
            <a:grpSpLocks/>
          </p:cNvGrpSpPr>
          <p:nvPr/>
        </p:nvGrpSpPr>
        <p:grpSpPr bwMode="auto">
          <a:xfrm>
            <a:off x="5136246" y="1256975"/>
            <a:ext cx="2279372" cy="4295779"/>
            <a:chOff x="-271" y="936"/>
            <a:chExt cx="1136" cy="2706"/>
          </a:xfrm>
        </p:grpSpPr>
        <p:sp>
          <p:nvSpPr>
            <p:cNvPr id="10" name="Line 11"/>
            <p:cNvSpPr>
              <a:spLocks noChangeShapeType="1"/>
            </p:cNvSpPr>
            <p:nvPr/>
          </p:nvSpPr>
          <p:spPr bwMode="auto">
            <a:xfrm>
              <a:off x="-271" y="1066"/>
              <a:ext cx="5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132" y="3635"/>
              <a:ext cx="280" cy="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H="1" flipV="1">
              <a:off x="145" y="1066"/>
              <a:ext cx="0" cy="257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233"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RATIO</a:t>
              </a:r>
              <a:endParaRPr lang="en-US" altLang="en-US" sz="1600" b="1" dirty="0">
                <a:solidFill>
                  <a:srgbClr val="FF0000"/>
                </a:solidFill>
                <a:latin typeface="Consolas" pitchFamily="49" charset="0"/>
              </a:endParaRPr>
            </a:p>
          </p:txBody>
        </p:sp>
      </p:grpSp>
      <p:grpSp>
        <p:nvGrpSpPr>
          <p:cNvPr id="14" name="Group 22"/>
          <p:cNvGrpSpPr>
            <a:grpSpLocks/>
          </p:cNvGrpSpPr>
          <p:nvPr/>
        </p:nvGrpSpPr>
        <p:grpSpPr bwMode="auto">
          <a:xfrm>
            <a:off x="7367883" y="3900489"/>
            <a:ext cx="1466850" cy="1795463"/>
            <a:chOff x="1055" y="2016"/>
            <a:chExt cx="924" cy="1131"/>
          </a:xfrm>
        </p:grpSpPr>
        <p:sp>
          <p:nvSpPr>
            <p:cNvPr id="15" name="Text Box 20"/>
            <p:cNvSpPr txBox="1">
              <a:spLocks noChangeArrowheads="1"/>
            </p:cNvSpPr>
            <p:nvPr/>
          </p:nvSpPr>
          <p:spPr bwMode="auto">
            <a:xfrm>
              <a:off x="1299" y="2242"/>
              <a:ext cx="68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sp>
          <p:nvSpPr>
            <p:cNvPr id="16" name="AutoShape 21"/>
            <p:cNvSpPr>
              <a:spLocks/>
            </p:cNvSpPr>
            <p:nvPr/>
          </p:nvSpPr>
          <p:spPr bwMode="auto">
            <a:xfrm>
              <a:off x="1055" y="2016"/>
              <a:ext cx="248" cy="1131"/>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18" name="Group 15"/>
          <p:cNvGrpSpPr>
            <a:grpSpLocks/>
          </p:cNvGrpSpPr>
          <p:nvPr/>
        </p:nvGrpSpPr>
        <p:grpSpPr bwMode="auto">
          <a:xfrm>
            <a:off x="4085321" y="3287712"/>
            <a:ext cx="1531938" cy="830264"/>
            <a:chOff x="-115" y="341"/>
            <a:chExt cx="965" cy="523"/>
          </a:xfrm>
        </p:grpSpPr>
        <p:sp>
          <p:nvSpPr>
            <p:cNvPr id="19" name="Line 11"/>
            <p:cNvSpPr>
              <a:spLocks noChangeShapeType="1"/>
            </p:cNvSpPr>
            <p:nvPr/>
          </p:nvSpPr>
          <p:spPr bwMode="auto">
            <a:xfrm>
              <a:off x="-115" y="574"/>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 name="Line 12"/>
            <p:cNvSpPr>
              <a:spLocks noChangeShapeType="1"/>
            </p:cNvSpPr>
            <p:nvPr/>
          </p:nvSpPr>
          <p:spPr bwMode="auto">
            <a:xfrm>
              <a:off x="-115" y="727"/>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 name="Line 13"/>
            <p:cNvSpPr>
              <a:spLocks noChangeShapeType="1"/>
            </p:cNvSpPr>
            <p:nvPr/>
          </p:nvSpPr>
          <p:spPr bwMode="auto">
            <a:xfrm flipV="1">
              <a:off x="320" y="574"/>
              <a:ext cx="0" cy="15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2" name="Text Box 14"/>
            <p:cNvSpPr txBox="1">
              <a:spLocks noChangeArrowheads="1"/>
            </p:cNvSpPr>
            <p:nvPr/>
          </p:nvSpPr>
          <p:spPr bwMode="auto">
            <a:xfrm>
              <a:off x="218" y="341"/>
              <a:ext cx="63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err="1" smtClean="0">
                  <a:solidFill>
                    <a:srgbClr val="FF0000"/>
                  </a:solidFill>
                  <a:latin typeface="Consolas" panose="020B0609020204030204" pitchFamily="49" charset="0"/>
                </a:rPr>
                <a:t>cat</a:t>
              </a:r>
              <a:r>
                <a:rPr lang="en-US" altLang="en-US" sz="1600" b="1" dirty="0" err="1">
                  <a:solidFill>
                    <a:srgbClr val="FF0000"/>
                  </a:solidFill>
                  <a:latin typeface="Consolas" pitchFamily="49" charset="0"/>
                </a:rPr>
                <a:t>A</a:t>
              </a:r>
              <a:r>
                <a:rPr lang="en-US" altLang="en-US" sz="1600" b="1" dirty="0" err="1" smtClean="0">
                  <a:solidFill>
                    <a:srgbClr val="FF0000"/>
                  </a:solidFill>
                  <a:latin typeface="Consolas" pitchFamily="49" charset="0"/>
                </a:rPr>
                <a:t>ge</a:t>
              </a:r>
              <a:endParaRPr lang="en-US" altLang="en-US" sz="1600" b="1" dirty="0">
                <a:solidFill>
                  <a:srgbClr val="FF0000"/>
                </a:solidFill>
                <a:latin typeface="Consolas" pitchFamily="49" charset="0"/>
              </a:endParaRPr>
            </a:p>
          </p:txBody>
        </p:sp>
      </p:grpSp>
      <p:grpSp>
        <p:nvGrpSpPr>
          <p:cNvPr id="25" name="Group 24"/>
          <p:cNvGrpSpPr/>
          <p:nvPr/>
        </p:nvGrpSpPr>
        <p:grpSpPr>
          <a:xfrm>
            <a:off x="7400685" y="804066"/>
            <a:ext cx="1399233" cy="1077913"/>
            <a:chOff x="7400685" y="804066"/>
            <a:chExt cx="1399233" cy="1077913"/>
          </a:xfrm>
        </p:grpSpPr>
        <p:sp>
          <p:nvSpPr>
            <p:cNvPr id="23" name="AutoShape 21"/>
            <p:cNvSpPr>
              <a:spLocks/>
            </p:cNvSpPr>
            <p:nvPr/>
          </p:nvSpPr>
          <p:spPr bwMode="auto">
            <a:xfrm>
              <a:off x="7400685" y="1143000"/>
              <a:ext cx="393700" cy="427433"/>
            </a:xfrm>
            <a:prstGeom prst="rightBrace">
              <a:avLst>
                <a:gd name="adj1" fmla="val 22926"/>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24" name="Text Box 20"/>
            <p:cNvSpPr txBox="1">
              <a:spLocks noChangeArrowheads="1"/>
            </p:cNvSpPr>
            <p:nvPr/>
          </p:nvSpPr>
          <p:spPr bwMode="auto">
            <a:xfrm>
              <a:off x="7720418" y="804066"/>
              <a:ext cx="10795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grpSp>
    </p:spTree>
    <p:extLst>
      <p:ext uri="{BB962C8B-B14F-4D97-AF65-F5344CB8AC3E}">
        <p14:creationId xmlns:p14="http://schemas.microsoft.com/office/powerpoint/2010/main" val="12602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Visual Reminder Of How Locals Work</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3200" b="1" dirty="0" smtClean="0"/>
              <a:t> </a:t>
            </a:r>
            <a:r>
              <a:rPr lang="en-US" altLang="en-US" sz="2000" dirty="0" smtClean="0">
                <a:latin typeface="Consolas" panose="020B0609020204030204" pitchFamily="49" charset="0"/>
              </a:rPr>
              <a:t>3</a:t>
            </a:r>
            <a:r>
              <a:rPr lang="en-CA" altLang="en-US" sz="2000" dirty="0" smtClean="0">
                <a:latin typeface="Consolas" pitchFamily="49" charset="0"/>
              </a:rPr>
              <a:t>secondExampleFunction.py</a:t>
            </a:r>
            <a:endParaRPr lang="en-US" altLang="en-US" sz="2000" dirty="0" smtClean="0">
              <a:latin typeface="Consolas" pitchFamily="49" charset="0"/>
            </a:endParaRPr>
          </a:p>
          <a:p>
            <a:pPr lvl="1" eaLnBrk="1" hangingPunct="1">
              <a:spcBef>
                <a:spcPct val="10000"/>
              </a:spcBef>
            </a:pPr>
            <a:r>
              <a:rPr lang="en-US" altLang="en-US" sz="1600" dirty="0" smtClean="0">
                <a:latin typeface="Arial" charset="0"/>
              </a:rPr>
              <a:t>Learning objective: creating/defining variables that only exist while a function runs (local to that function).</a:t>
            </a:r>
          </a:p>
          <a:p>
            <a:pPr lvl="1" eaLnBrk="1" hangingPunct="1">
              <a:spcBef>
                <a:spcPct val="10000"/>
              </a:spcBef>
            </a:pPr>
            <a:endParaRPr lang="en-CA" altLang="en-US" sz="16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2175"/>
            <a:ext cx="4167188" cy="1393826"/>
            <a:chOff x="488" y="1122"/>
            <a:chExt cx="2625" cy="878"/>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440"/>
              <a:ext cx="697" cy="328"/>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39944" name="Text Box 6"/>
            <p:cNvSpPr txBox="1">
              <a:spLocks noChangeArrowheads="1"/>
            </p:cNvSpPr>
            <p:nvPr/>
          </p:nvSpPr>
          <p:spPr bwMode="auto">
            <a:xfrm>
              <a:off x="1849" y="1122"/>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solidFill>
                    <a:srgbClr val="FF0000"/>
                  </a:solidFill>
                  <a:latin typeface="Arial" charset="0"/>
                </a:rPr>
                <a:t>Variables that are local to function ‘</a:t>
              </a:r>
              <a:r>
                <a:rPr lang="en-US" altLang="ja-JP" sz="1800" b="1" dirty="0">
                  <a:solidFill>
                    <a:srgbClr val="FF0000"/>
                  </a:solidFill>
                  <a:latin typeface="Consolas" pitchFamily="49" charset="0"/>
                </a:rPr>
                <a:t>fun</a:t>
              </a:r>
              <a:r>
                <a:rPr lang="en-US" altLang="en-US" sz="1800" b="1" dirty="0">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4779962" y="2926748"/>
            <a:ext cx="2397919" cy="806451"/>
            <a:chOff x="4779962" y="2926748"/>
            <a:chExt cx="2397919" cy="806451"/>
          </a:xfrm>
        </p:grpSpPr>
        <p:grpSp>
          <p:nvGrpSpPr>
            <p:cNvPr id="9" name="Group 15"/>
            <p:cNvGrpSpPr>
              <a:grpSpLocks/>
            </p:cNvGrpSpPr>
            <p:nvPr/>
          </p:nvGrpSpPr>
          <p:grpSpPr bwMode="auto">
            <a:xfrm>
              <a:off x="4779962" y="2926748"/>
              <a:ext cx="2397126" cy="806451"/>
              <a:chOff x="-325" y="1102"/>
              <a:chExt cx="1510" cy="508"/>
            </a:xfrm>
          </p:grpSpPr>
          <p:sp>
            <p:nvSpPr>
              <p:cNvPr id="10" name="Line 11"/>
              <p:cNvSpPr>
                <a:spLocks noChangeShapeType="1"/>
              </p:cNvSpPr>
              <p:nvPr/>
            </p:nvSpPr>
            <p:spPr bwMode="auto">
              <a:xfrm>
                <a:off x="-325" y="1217"/>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325" y="1610"/>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V="1">
                <a:off x="107" y="1217"/>
                <a:ext cx="0" cy="3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68" y="1102"/>
                <a:ext cx="11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num1</a:t>
                </a:r>
                <a:endParaRPr lang="en-US" altLang="en-US" sz="1600" b="1" dirty="0">
                  <a:solidFill>
                    <a:srgbClr val="FF0000"/>
                  </a:solidFill>
                  <a:latin typeface="Consolas" pitchFamily="49" charset="0"/>
                </a:endParaRPr>
              </a:p>
            </p:txBody>
          </p:sp>
        </p:grpSp>
        <p:sp>
          <p:nvSpPr>
            <p:cNvPr id="19" name="Text Box 14"/>
            <p:cNvSpPr txBox="1">
              <a:spLocks noChangeArrowheads="1"/>
            </p:cNvSpPr>
            <p:nvPr/>
          </p:nvSpPr>
          <p:spPr bwMode="auto">
            <a:xfrm>
              <a:off x="5572917" y="3324209"/>
              <a:ext cx="1604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num2</a:t>
              </a:r>
              <a:endParaRPr lang="en-US" altLang="en-US" sz="1600" b="1" dirty="0">
                <a:solidFill>
                  <a:srgbClr val="FF0000"/>
                </a:solidFill>
                <a:latin typeface="Consolas" pitchFamily="49" charset="0"/>
              </a:endParaRPr>
            </a:p>
          </p:txBody>
        </p:sp>
        <p:sp>
          <p:nvSpPr>
            <p:cNvPr id="20" name="Line 11"/>
            <p:cNvSpPr>
              <a:spLocks noChangeShapeType="1"/>
            </p:cNvSpPr>
            <p:nvPr/>
          </p:nvSpPr>
          <p:spPr bwMode="auto">
            <a:xfrm>
              <a:off x="4779962" y="3505200"/>
              <a:ext cx="889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a:t>
            </a:r>
            <a:r>
              <a:rPr lang="en-US" altLang="en-US"/>
              <a:t>via </a:t>
            </a:r>
            <a:r>
              <a:rPr lang="en-US" altLang="en-US" smtClean="0"/>
              <a:t>parameters</a:t>
            </a:r>
            <a:endParaRPr lang="en-US" altLang="en-US" dirty="0"/>
          </a:p>
        </p:txBody>
      </p:sp>
    </p:spTree>
    <p:extLst>
      <p:ext uri="{BB962C8B-B14F-4D97-AF65-F5344CB8AC3E}">
        <p14:creationId xmlns:p14="http://schemas.microsoft.com/office/powerpoint/2010/main" val="150315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extLst>
      <p:ext uri="{BB962C8B-B14F-4D97-AF65-F5344CB8AC3E}">
        <p14:creationId xmlns:p14="http://schemas.microsoft.com/office/powerpoint/2010/main" val="13431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Top Down Design To Programming</a:t>
            </a:r>
            <a:endParaRPr lang="en-CA" dirty="0"/>
          </a:p>
        </p:txBody>
      </p:sp>
      <p:sp>
        <p:nvSpPr>
          <p:cNvPr id="3" name="Content Placeholder 2"/>
          <p:cNvSpPr>
            <a:spLocks noGrp="1"/>
          </p:cNvSpPr>
          <p:nvPr>
            <p:ph idx="1"/>
          </p:nvPr>
        </p:nvSpPr>
        <p:spPr/>
        <p:txBody>
          <a:bodyPr/>
          <a:lstStyle/>
          <a:p>
            <a:r>
              <a:rPr lang="en-US" dirty="0" smtClean="0"/>
              <a:t>First: outline the parts of your program before writing the instructions.</a:t>
            </a:r>
          </a:p>
          <a:p>
            <a:pPr lvl="1"/>
            <a:r>
              <a:rPr lang="en-US" dirty="0" smtClean="0"/>
              <a:t>These ‘parts’ will take the form of functions.</a:t>
            </a:r>
          </a:p>
          <a:p>
            <a:r>
              <a:rPr lang="en-US" dirty="0" smtClean="0"/>
              <a:t>Second: implement (write) the code for one part/function at a time.</a:t>
            </a:r>
          </a:p>
          <a:p>
            <a:r>
              <a:rPr lang="en-US" dirty="0" smtClean="0"/>
              <a:t>Third: run a reasonable number of tests on that function to ensure it is correct.</a:t>
            </a:r>
          </a:p>
          <a:p>
            <a:r>
              <a:rPr lang="en-US" dirty="0" smtClean="0"/>
              <a:t>Fourth: apply any bug fixes that may be needed and test again.</a:t>
            </a:r>
          </a:p>
          <a:p>
            <a:r>
              <a:rPr lang="en-US" dirty="0" smtClean="0"/>
              <a:t>Fifth: only after a reasonable amount of testing has been done on a function should Steps 2 – 4 be applied on another function. </a:t>
            </a:r>
            <a:endParaRPr lang="en-CA" dirty="0"/>
          </a:p>
        </p:txBody>
      </p:sp>
    </p:spTree>
    <p:extLst>
      <p:ext uri="{BB962C8B-B14F-4D97-AF65-F5344CB8AC3E}">
        <p14:creationId xmlns:p14="http://schemas.microsoft.com/office/powerpoint/2010/main" val="306866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Procedural </a:t>
            </a:r>
            <a:r>
              <a:rPr lang="en-US" altLang="en-US" dirty="0" smtClean="0"/>
              <a:t>Programming &amp; This Course</a:t>
            </a:r>
            <a:endParaRPr lang="en-CA" dirty="0"/>
          </a:p>
        </p:txBody>
      </p:sp>
      <p:sp>
        <p:nvSpPr>
          <p:cNvPr id="3" name="Content Placeholder 2"/>
          <p:cNvSpPr>
            <a:spLocks noGrp="1"/>
          </p:cNvSpPr>
          <p:nvPr>
            <p:ph idx="1"/>
          </p:nvPr>
        </p:nvSpPr>
        <p:spPr/>
        <p:txBody>
          <a:bodyPr/>
          <a:lstStyle/>
          <a:p>
            <a:r>
              <a:rPr lang="en-US" altLang="en-US" dirty="0" smtClean="0"/>
              <a:t>New terminology:</a:t>
            </a:r>
          </a:p>
          <a:p>
            <a:pPr lvl="1"/>
            <a:r>
              <a:rPr lang="en-US" altLang="en-US" dirty="0" smtClean="0"/>
              <a:t>‘Function’, ‘procedure’, ‘subroutine’ are different terms for the same programming tool (the term used depends upon the programming language).</a:t>
            </a:r>
          </a:p>
          <a:p>
            <a:pPr lvl="1"/>
            <a:r>
              <a:rPr lang="en-US" altLang="en-US" dirty="0" smtClean="0"/>
              <a:t>The most commonly used term is ‘function’.</a:t>
            </a:r>
          </a:p>
          <a:p>
            <a:r>
              <a:rPr lang="en-US" altLang="en-US" dirty="0" smtClean="0"/>
              <a:t>Functional decomposition is </a:t>
            </a:r>
            <a:r>
              <a:rPr lang="en-US" altLang="en-US" dirty="0"/>
              <a:t>a key part of CPSC 217 (Exert from the university calendar description)</a:t>
            </a:r>
          </a:p>
          <a:p>
            <a:pPr lvl="1"/>
            <a:r>
              <a:rPr lang="en-US" altLang="en-US" dirty="0">
                <a:latin typeface="Garamond" panose="02020404030301010803" pitchFamily="18" charset="0"/>
                <a:cs typeface="Arial" panose="020B0604020202020204" pitchFamily="34" charset="0"/>
              </a:rPr>
              <a:t>“</a:t>
            </a:r>
            <a:r>
              <a:rPr lang="en-US" dirty="0">
                <a:latin typeface="Garamond" panose="02020404030301010803" pitchFamily="18" charset="0"/>
                <a:cs typeface="Arial" panose="020B0604020202020204" pitchFamily="34" charset="0"/>
              </a:rPr>
              <a:t>Introduction to problem solving, analysis and design of small-scale computational systems and </a:t>
            </a:r>
            <a:r>
              <a:rPr lang="en-US" b="1" dirty="0">
                <a:latin typeface="Garamond" panose="02020404030301010803" pitchFamily="18" charset="0"/>
                <a:cs typeface="Arial" panose="020B0604020202020204" pitchFamily="34" charset="0"/>
              </a:rPr>
              <a:t>implementation using a procedural programming language</a:t>
            </a:r>
            <a:r>
              <a:rPr lang="en-US" dirty="0">
                <a:latin typeface="Garamond" panose="02020404030301010803" pitchFamily="18" charset="0"/>
                <a:cs typeface="Arial" panose="020B0604020202020204" pitchFamily="34" charset="0"/>
              </a:rPr>
              <a:t>. </a:t>
            </a:r>
            <a:r>
              <a:rPr lang="en-US" altLang="en-US" dirty="0" smtClean="0">
                <a:latin typeface="Garamond" panose="02020404030301010803" pitchFamily="18" charset="0"/>
                <a:cs typeface="Arial" panose="020B0604020202020204" pitchFamily="34" charset="0"/>
              </a:rPr>
              <a:t>”</a:t>
            </a:r>
          </a:p>
          <a:p>
            <a:r>
              <a:rPr lang="en-US" altLang="en-US" dirty="0" smtClean="0">
                <a:cs typeface="Arial" panose="020B0604020202020204" pitchFamily="34" charset="0"/>
              </a:rPr>
              <a:t>This is why later assignments are strict in marking – you must implement your solution using proper procedural programming techniques (taught in class).</a:t>
            </a:r>
          </a:p>
          <a:p>
            <a:pPr lvl="1"/>
            <a:r>
              <a:rPr lang="en-US" altLang="en-US" dirty="0" smtClean="0">
                <a:cs typeface="Arial" panose="020B0604020202020204" pitchFamily="34" charset="0"/>
              </a:rPr>
              <a:t>Otherwise you have missed out on the major learning objective for the this course.</a:t>
            </a:r>
          </a:p>
          <a:p>
            <a:pPr lvl="1"/>
            <a:endParaRPr lang="en-US" altLang="en-US" dirty="0">
              <a:cs typeface="Arial" panose="020B0604020202020204" pitchFamily="34" charset="0"/>
            </a:endParaRPr>
          </a:p>
          <a:p>
            <a:endParaRPr lang="en-CA" dirty="0"/>
          </a:p>
        </p:txBody>
      </p:sp>
    </p:spTree>
    <p:extLst>
      <p:ext uri="{BB962C8B-B14F-4D97-AF65-F5344CB8AC3E}">
        <p14:creationId xmlns:p14="http://schemas.microsoft.com/office/powerpoint/2010/main" val="364394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2800" dirty="0" smtClean="0"/>
              <a:t>Decomposing Your Program Into Functions According To Tasks/Features It Needs To Implement</a:t>
            </a:r>
            <a:endParaRPr lang="en-CA" altLang="en-US" sz="2800" dirty="0" smtClean="0"/>
          </a:p>
        </p:txBody>
      </p:sp>
      <p:sp>
        <p:nvSpPr>
          <p:cNvPr id="19459" name="Rectangle 3"/>
          <p:cNvSpPr>
            <a:spLocks noChangeArrowheads="1"/>
          </p:cNvSpPr>
          <p:nvPr/>
        </p:nvSpPr>
        <p:spPr bwMode="auto">
          <a:xfrm>
            <a:off x="3727561" y="1819275"/>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478318" y="3314551"/>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694468"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858230"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11733" y="5059879"/>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569555" y="3430143"/>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65" name="Straight Connector 11"/>
          <p:cNvCxnSpPr>
            <a:cxnSpLocks noChangeShapeType="1"/>
            <a:stCxn id="19459" idx="2"/>
            <a:endCxn id="19460" idx="0"/>
          </p:cNvCxnSpPr>
          <p:nvPr/>
        </p:nvCxnSpPr>
        <p:spPr bwMode="auto">
          <a:xfrm flipH="1">
            <a:off x="1296674" y="2622550"/>
            <a:ext cx="3249243" cy="692001"/>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flipH="1">
            <a:off x="3512031" y="2622550"/>
            <a:ext cx="103388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a:off x="4545917" y="2622550"/>
            <a:ext cx="112987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915004" y="5065343"/>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729148" y="506534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715349" y="5059879"/>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71" name="Straight Connector 21"/>
          <p:cNvCxnSpPr>
            <a:cxnSpLocks noChangeShapeType="1"/>
            <a:stCxn id="19460" idx="2"/>
            <a:endCxn id="19463" idx="0"/>
          </p:cNvCxnSpPr>
          <p:nvPr/>
        </p:nvCxnSpPr>
        <p:spPr bwMode="auto">
          <a:xfrm flipH="1">
            <a:off x="929296" y="4117826"/>
            <a:ext cx="367378" cy="94205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a:off x="1296674" y="4117826"/>
            <a:ext cx="143668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a:off x="1296674" y="4117826"/>
            <a:ext cx="325003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p:cNvCxnSpPr>
          <p:nvPr/>
        </p:nvCxnSpPr>
        <p:spPr bwMode="auto">
          <a:xfrm>
            <a:off x="1296674" y="4117826"/>
            <a:ext cx="4872035" cy="101736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296130" y="423688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438212" y="4171007"/>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610455" y="3998764"/>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351146" y="4098777"/>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454333" y="421783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597208" y="4151164"/>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769452" y="3978920"/>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274638"/>
            <a:ext cx="5410200" cy="1143000"/>
          </a:xfrm>
        </p:spPr>
        <p:txBody>
          <a:bodyPr/>
          <a:lstStyle/>
          <a:p>
            <a:r>
              <a:rPr lang="en-US" altLang="en-US" sz="3200" dirty="0" smtClean="0"/>
              <a:t>How To Decompose A Problem Into Functions</a:t>
            </a:r>
            <a:endParaRPr lang="en-CA" altLang="en-US" sz="3200" dirty="0" smtClean="0"/>
          </a:p>
        </p:txBody>
      </p:sp>
      <p:sp>
        <p:nvSpPr>
          <p:cNvPr id="113667" name="Content Placeholder 2"/>
          <p:cNvSpPr>
            <a:spLocks noGrp="1"/>
          </p:cNvSpPr>
          <p:nvPr>
            <p:ph idx="4294967295"/>
          </p:nvPr>
        </p:nvSpPr>
        <p:spPr/>
        <p:txBody>
          <a:bodyPr/>
          <a:lstStyle/>
          <a:p>
            <a:endParaRPr lang="en-US" altLang="en-US" sz="2400" dirty="0" smtClean="0"/>
          </a:p>
          <a:p>
            <a:r>
              <a:rPr lang="en-US" altLang="en-US" sz="2400" dirty="0" smtClean="0"/>
              <a:t>Break down the program by what it does (described with </a:t>
            </a:r>
            <a:r>
              <a:rPr lang="en-US" altLang="en-US" sz="2400" i="1" dirty="0" smtClean="0"/>
              <a:t>actions/verbs or action phrases</a:t>
            </a:r>
            <a:r>
              <a:rPr lang="en-US" altLang="en-US" sz="2400" dirty="0" smtClean="0"/>
              <a:t>).</a:t>
            </a:r>
          </a:p>
          <a:p>
            <a:r>
              <a:rPr lang="en-US" altLang="en-US" sz="2400" dirty="0" smtClean="0"/>
              <a:t>Eventually the different parts of the program will be implemented as functions.</a:t>
            </a:r>
          </a:p>
          <a:p>
            <a:pPr>
              <a:buFontTx/>
              <a:buNone/>
            </a:pPr>
            <a:endParaRPr lang="en-CA" altLang="en-US" sz="2400" dirty="0" smtClean="0"/>
          </a:p>
        </p:txBody>
      </p:sp>
      <p:pic>
        <p:nvPicPr>
          <p:cNvPr id="2" name="Picture 1"/>
          <p:cNvPicPr>
            <a:picLocks noChangeAspect="1"/>
          </p:cNvPicPr>
          <p:nvPr/>
        </p:nvPicPr>
        <p:blipFill>
          <a:blip r:embed="rId3"/>
          <a:stretch>
            <a:fillRect/>
          </a:stretch>
        </p:blipFill>
        <p:spPr>
          <a:xfrm>
            <a:off x="6121031" y="14177"/>
            <a:ext cx="3019425" cy="1966913"/>
          </a:xfrm>
          <a:prstGeom prst="rect">
            <a:avLst/>
          </a:prstGeom>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30915</TotalTime>
  <Words>2233</Words>
  <Application>Microsoft Office PowerPoint</Application>
  <PresentationFormat>On-screen Show (4:3)</PresentationFormat>
  <Paragraphs>335</Paragraphs>
  <Slides>32</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MS PGothic</vt:lpstr>
      <vt:lpstr>MS PGothic</vt:lpstr>
      <vt:lpstr>Arial</vt:lpstr>
      <vt:lpstr>Calibri</vt:lpstr>
      <vt:lpstr>Consolas</vt:lpstr>
      <vt:lpstr>Garamond</vt:lpstr>
      <vt:lpstr>Times New Roman</vt:lpstr>
      <vt:lpstr>Office Theme</vt:lpstr>
      <vt:lpstr>Functions: Decomposition And Code Reuse, Part 1</vt:lpstr>
      <vt:lpstr>Tip For Success: Reminder</vt:lpstr>
      <vt:lpstr>Solving Larger Problems</vt:lpstr>
      <vt:lpstr>Top Down Design </vt:lpstr>
      <vt:lpstr>Applying The Top Down Design To Programming</vt:lpstr>
      <vt:lpstr>Procedural Programming &amp; This Course</vt:lpstr>
      <vt:lpstr>Decomposing Your Program Into Functions According To Tasks/Features It Needs To Implement</vt:lpstr>
      <vt:lpstr>How To Decompose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How Functions Facilitate Code Reuse</vt:lpstr>
      <vt:lpstr>Defining The Main Body Of Code As A Function</vt:lpstr>
      <vt:lpstr>Stylistic Note</vt:lpstr>
      <vt:lpstr>New Terminology</vt:lpstr>
      <vt:lpstr>Creating Your Variables</vt:lpstr>
      <vt:lpstr>Reason #1: Declaring Variables Locally</vt:lpstr>
      <vt:lpstr>What Is The Significance Of Being ‘Local’</vt:lpstr>
      <vt:lpstr>Scope</vt:lpstr>
      <vt:lpstr>Visually Representing Scope</vt:lpstr>
      <vt:lpstr>Visual Reminder Of How Locals Work</vt:lpstr>
      <vt:lpstr>Reminder: Where To Create Local Variables</vt:lpstr>
      <vt:lpstr>Working With Local Variables: Putting It All Together</vt:lpstr>
      <vt:lpstr>After This Section You Should Now Know</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variables;functions;decomposition;breaking things down;scope;local variables;globals;global variables</cp:keywords>
  <cp:lastModifiedBy>James Tam</cp:lastModifiedBy>
  <cp:revision>779</cp:revision>
  <dcterms:created xsi:type="dcterms:W3CDTF">2013-08-26T22:54:00Z</dcterms:created>
  <dcterms:modified xsi:type="dcterms:W3CDTF">2023-09-27T18:26:20Z</dcterms:modified>
</cp:coreProperties>
</file>