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53"/>
  </p:notesMasterIdLst>
  <p:handoutMasterIdLst>
    <p:handoutMasterId r:id="rId54"/>
  </p:handoutMasterIdLst>
  <p:sldIdLst>
    <p:sldId id="815" r:id="rId2"/>
    <p:sldId id="796" r:id="rId3"/>
    <p:sldId id="802" r:id="rId4"/>
    <p:sldId id="673" r:id="rId5"/>
    <p:sldId id="794" r:id="rId6"/>
    <p:sldId id="742" r:id="rId7"/>
    <p:sldId id="783" r:id="rId8"/>
    <p:sldId id="784" r:id="rId9"/>
    <p:sldId id="785" r:id="rId10"/>
    <p:sldId id="813" r:id="rId11"/>
    <p:sldId id="804" r:id="rId12"/>
    <p:sldId id="805" r:id="rId13"/>
    <p:sldId id="806" r:id="rId14"/>
    <p:sldId id="807" r:id="rId15"/>
    <p:sldId id="747" r:id="rId16"/>
    <p:sldId id="803" r:id="rId17"/>
    <p:sldId id="799" r:id="rId18"/>
    <p:sldId id="790" r:id="rId19"/>
    <p:sldId id="801" r:id="rId20"/>
    <p:sldId id="791" r:id="rId21"/>
    <p:sldId id="788" r:id="rId22"/>
    <p:sldId id="812" r:id="rId23"/>
    <p:sldId id="789" r:id="rId24"/>
    <p:sldId id="800" r:id="rId25"/>
    <p:sldId id="762" r:id="rId26"/>
    <p:sldId id="763" r:id="rId27"/>
    <p:sldId id="769" r:id="rId28"/>
    <p:sldId id="764" r:id="rId29"/>
    <p:sldId id="793" r:id="rId30"/>
    <p:sldId id="808" r:id="rId31"/>
    <p:sldId id="809" r:id="rId32"/>
    <p:sldId id="810" r:id="rId33"/>
    <p:sldId id="811" r:id="rId34"/>
    <p:sldId id="771" r:id="rId35"/>
    <p:sldId id="777" r:id="rId36"/>
    <p:sldId id="773" r:id="rId37"/>
    <p:sldId id="774" r:id="rId38"/>
    <p:sldId id="795" r:id="rId39"/>
    <p:sldId id="781" r:id="rId40"/>
    <p:sldId id="740" r:id="rId41"/>
    <p:sldId id="707" r:id="rId42"/>
    <p:sldId id="814" r:id="rId43"/>
    <p:sldId id="714" r:id="rId44"/>
    <p:sldId id="716" r:id="rId45"/>
    <p:sldId id="717" r:id="rId46"/>
    <p:sldId id="718" r:id="rId47"/>
    <p:sldId id="719" r:id="rId48"/>
    <p:sldId id="720" r:id="rId49"/>
    <p:sldId id="721" r:id="rId50"/>
    <p:sldId id="722" r:id="rId51"/>
    <p:sldId id="723" r:id="rId52"/>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6" clrIdx="0">
    <p:extLst>
      <p:ext uri="{19B8F6BF-5375-455C-9EA6-DF929625EA0E}">
        <p15:presenceInfo xmlns:p15="http://schemas.microsoft.com/office/powerpoint/2012/main" userId="James Tam" providerId="None"/>
      </p:ext>
    </p:extLst>
  </p:cmAuthor>
  <p:cmAuthor id="2" name="Microsoft account" initials="Ma" lastIdx="1" clrIdx="1">
    <p:extLst>
      <p:ext uri="{19B8F6BF-5375-455C-9EA6-DF929625EA0E}">
        <p15:presenceInfo xmlns:p15="http://schemas.microsoft.com/office/powerpoint/2012/main" userId="b79815ee8932e92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FFFFFF"/>
    <a:srgbClr val="B2B2B2"/>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8" autoAdjust="0"/>
    <p:restoredTop sz="95984" autoAdjust="0"/>
  </p:normalViewPr>
  <p:slideViewPr>
    <p:cSldViewPr snapToGrid="0">
      <p:cViewPr varScale="1">
        <p:scale>
          <a:sx n="99" d="100"/>
          <a:sy n="99" d="100"/>
        </p:scale>
        <p:origin x="1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130" y="-1158"/>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smtClean="0"/>
              <a:t>Administrative information</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pPr>
              <a:defRPr/>
            </a:pPr>
            <a:fld id="{EF19BAC0-5D81-4458-B348-9106BB536BFD}" type="slidenum">
              <a:rPr lang="en-US" altLang="en-US"/>
              <a:pPr>
                <a:defRPr/>
              </a:pPr>
              <a:t>‹#›</a:t>
            </a:fld>
            <a:endParaRPr lang="en-US" altLang="en-US" dirty="0"/>
          </a:p>
        </p:txBody>
      </p:sp>
    </p:spTree>
    <p:extLst>
      <p:ext uri="{BB962C8B-B14F-4D97-AF65-F5344CB8AC3E}">
        <p14:creationId xmlns:p14="http://schemas.microsoft.com/office/powerpoint/2010/main" val="2447577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pPr>
              <a:defRPr/>
            </a:pPr>
            <a:fld id="{A7136E1A-7237-41A7-902F-C3E9C7F14F8E}" type="slidenum">
              <a:rPr lang="en-US" altLang="en-US"/>
              <a:pPr>
                <a:defRPr/>
              </a:pPr>
              <a:t>‹#›</a:t>
            </a:fld>
            <a:endParaRPr lang="en-US" alt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defRPr>
            </a:lvl1pPr>
            <a:lvl2pPr marL="742950" indent="-285750" defTabSz="901700" eaLnBrk="0" hangingPunct="0">
              <a:defRPr sz="1400">
                <a:solidFill>
                  <a:schemeClr val="tx1"/>
                </a:solidFill>
                <a:latin typeface="Arial" panose="020B0604020202020204" pitchFamily="34" charset="0"/>
              </a:defRPr>
            </a:lvl2pPr>
            <a:lvl3pPr marL="1143000" indent="-228600" defTabSz="901700" eaLnBrk="0" hangingPunct="0">
              <a:defRPr sz="1400">
                <a:solidFill>
                  <a:schemeClr val="tx1"/>
                </a:solidFill>
                <a:latin typeface="Arial" panose="020B0604020202020204" pitchFamily="34" charset="0"/>
              </a:defRPr>
            </a:lvl3pPr>
            <a:lvl4pPr marL="1600200" indent="-228600" defTabSz="901700" eaLnBrk="0" hangingPunct="0">
              <a:defRPr sz="1400">
                <a:solidFill>
                  <a:schemeClr val="tx1"/>
                </a:solidFill>
                <a:latin typeface="Arial" panose="020B0604020202020204" pitchFamily="34" charset="0"/>
              </a:defRPr>
            </a:lvl4pPr>
            <a:lvl5pPr marL="2057400" indent="-228600" defTabSz="901700" eaLnBrk="0" hangingPunct="0">
              <a:defRPr sz="1400">
                <a:solidFill>
                  <a:schemeClr val="tx1"/>
                </a:solidFill>
                <a:latin typeface="Arial" panose="020B0604020202020204" pitchFamily="34" charset="0"/>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defRPr/>
            </a:pPr>
            <a:r>
              <a:rPr lang="en-US" altLang="en-US" sz="1200" dirty="0" smtClean="0"/>
              <a:t>Page </a:t>
            </a:r>
            <a:fld id="{FDF66BB9-CA6A-4D81-924B-2FE16A2272BB}" type="slidenum">
              <a:rPr lang="en-US" altLang="en-US" sz="1200" smtClean="0"/>
              <a:pPr algn="ctr">
                <a:lnSpc>
                  <a:spcPct val="90000"/>
                </a:lnSpc>
                <a:defRPr/>
              </a:pPr>
              <a:t>‹#›</a:t>
            </a:fld>
            <a:endParaRPr lang="en-US" altLang="en-US" sz="1200" dirty="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4250643489"/>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Calibri" panose="020F0502020204030204" pitchFamily="34" charset="0"/>
              </a:defRPr>
            </a:lvl1pPr>
            <a:lvl2pPr marL="742950" indent="-285750" defTabSz="933450" eaLnBrk="0" hangingPunct="0">
              <a:spcBef>
                <a:spcPct val="30000"/>
              </a:spcBef>
              <a:defRPr sz="1200">
                <a:solidFill>
                  <a:schemeClr val="tx1"/>
                </a:solidFill>
                <a:latin typeface="Calibri" panose="020F0502020204030204" pitchFamily="34" charset="0"/>
              </a:defRPr>
            </a:lvl2pPr>
            <a:lvl3pPr marL="1143000" indent="-228600" defTabSz="933450" eaLnBrk="0" hangingPunct="0">
              <a:spcBef>
                <a:spcPct val="30000"/>
              </a:spcBef>
              <a:defRPr sz="1200">
                <a:solidFill>
                  <a:schemeClr val="tx1"/>
                </a:solidFill>
                <a:latin typeface="Calibri" panose="020F0502020204030204" pitchFamily="34" charset="0"/>
              </a:defRPr>
            </a:lvl3pPr>
            <a:lvl4pPr marL="1600200" indent="-228600" defTabSz="933450" eaLnBrk="0" hangingPunct="0">
              <a:spcBef>
                <a:spcPct val="30000"/>
              </a:spcBef>
              <a:defRPr sz="1200">
                <a:solidFill>
                  <a:schemeClr val="tx1"/>
                </a:solidFill>
                <a:latin typeface="Calibri" panose="020F0502020204030204" pitchFamily="34" charset="0"/>
              </a:defRPr>
            </a:lvl4pPr>
            <a:lvl5pPr marL="2057400" indent="-228600"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9B63E2-B383-4C3B-970E-029E8FB4CA89}" type="slidenum">
              <a:rPr lang="en-US" altLang="en-US" sz="1000">
                <a:latin typeface="Times New Roman" panose="02020603050405020304" pitchFamily="18" charset="0"/>
              </a:rPr>
              <a:pPr>
                <a:spcBef>
                  <a:spcPct val="0"/>
                </a:spcBef>
              </a:pPr>
              <a:t>1</a:t>
            </a:fld>
            <a:endParaRPr lang="en-US" altLang="en-US" sz="1000">
              <a:latin typeface="Times New Roman" panose="02020603050405020304"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252</a:t>
            </a:r>
          </a:p>
          <a:p>
            <a:pPr eaLnBrk="1" hangingPunct="1">
              <a:spcBef>
                <a:spcPct val="0"/>
              </a:spcBef>
            </a:pPr>
            <a:r>
              <a:rPr lang="en-US" altLang="en-US" dirty="0" smtClean="0"/>
              <a:t>213</a:t>
            </a:r>
          </a:p>
          <a:p>
            <a:pPr eaLnBrk="1" hangingPunct="1">
              <a:spcBef>
                <a:spcPct val="0"/>
              </a:spcBef>
            </a:pPr>
            <a:r>
              <a:rPr lang="en-US" altLang="en-US" smtClean="0"/>
              <a:t>181</a:t>
            </a:r>
            <a:endParaRPr lang="en-CA" altLang="en-US" dirty="0" smtClean="0"/>
          </a:p>
        </p:txBody>
      </p:sp>
    </p:spTree>
    <p:extLst>
      <p:ext uri="{BB962C8B-B14F-4D97-AF65-F5344CB8AC3E}">
        <p14:creationId xmlns:p14="http://schemas.microsoft.com/office/powerpoint/2010/main" val="34945696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776A9BE-5EA7-4ED9-BC85-4F31E41E273B}" type="slidenum">
              <a:rPr lang="en-US" altLang="en-US" sz="1000" smtClean="0">
                <a:latin typeface="Times New Roman" panose="02020603050405020304" pitchFamily="18" charset="0"/>
              </a:rPr>
              <a:pPr>
                <a:lnSpc>
                  <a:spcPct val="100000"/>
                </a:lnSpc>
                <a:spcBef>
                  <a:spcPct val="0"/>
                </a:spcBef>
              </a:pPr>
              <a:t>25</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16483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F2710B7-A53D-4B97-9D9D-A1137148D45C}" type="slidenum">
              <a:rPr lang="en-US" altLang="en-US" sz="1000" smtClean="0">
                <a:latin typeface="Times New Roman" panose="02020603050405020304" pitchFamily="18" charset="0"/>
              </a:rPr>
              <a:pPr>
                <a:lnSpc>
                  <a:spcPct val="100000"/>
                </a:lnSpc>
                <a:spcBef>
                  <a:spcPct val="0"/>
                </a:spcBef>
              </a:pPr>
              <a:t>26</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41356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C365D84-AAF1-4D91-A1BF-96EBFBDEB2E2}" type="slidenum">
              <a:rPr lang="en-US" altLang="en-US" sz="1000" smtClean="0">
                <a:latin typeface="Times New Roman" panose="02020603050405020304" pitchFamily="18" charset="0"/>
              </a:rPr>
              <a:pPr>
                <a:lnSpc>
                  <a:spcPct val="100000"/>
                </a:lnSpc>
                <a:spcBef>
                  <a:spcPct val="0"/>
                </a:spcBef>
              </a:pPr>
              <a:t>30</a:t>
            </a:fld>
            <a:endParaRPr lang="en-US" altLang="en-US" sz="1000" smtClean="0">
              <a:latin typeface="Times New Roman" panose="02020603050405020304" pitchFamily="18" charset="0"/>
            </a:endParaRPr>
          </a:p>
        </p:txBody>
      </p:sp>
    </p:spTree>
    <p:extLst>
      <p:ext uri="{BB962C8B-B14F-4D97-AF65-F5344CB8AC3E}">
        <p14:creationId xmlns:p14="http://schemas.microsoft.com/office/powerpoint/2010/main" val="1262631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buFont typeface="Arial" panose="020B0604020202020204" pitchFamily="34" charset="0"/>
              <a:buNone/>
              <a:defRPr/>
            </a:pPr>
            <a:endParaRPr lang="en-CA" dirty="0"/>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494F2156-FBE7-4AE4-937D-2103AF5775BB}" type="slidenum">
              <a:rPr lang="en-US" altLang="en-US" sz="1000" smtClean="0">
                <a:latin typeface="Times New Roman" panose="02020603050405020304" pitchFamily="18" charset="0"/>
              </a:rPr>
              <a:pPr>
                <a:lnSpc>
                  <a:spcPct val="100000"/>
                </a:lnSpc>
                <a:spcBef>
                  <a:spcPct val="0"/>
                </a:spcBef>
              </a:pPr>
              <a:t>33</a:t>
            </a:fld>
            <a:endParaRPr lang="en-US" altLang="en-US" sz="1000" smtClean="0">
              <a:latin typeface="Times New Roman" panose="02020603050405020304" pitchFamily="18" charset="0"/>
            </a:endParaRPr>
          </a:p>
        </p:txBody>
      </p:sp>
    </p:spTree>
    <p:extLst>
      <p:ext uri="{BB962C8B-B14F-4D97-AF65-F5344CB8AC3E}">
        <p14:creationId xmlns:p14="http://schemas.microsoft.com/office/powerpoint/2010/main" val="27140609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97488B0-62D8-4DF8-B078-E8B2EB912A38}" type="slidenum">
              <a:rPr lang="en-US" altLang="en-US" sz="1000" smtClean="0">
                <a:latin typeface="Times New Roman" panose="02020603050405020304" pitchFamily="18" charset="0"/>
              </a:rPr>
              <a:pPr>
                <a:lnSpc>
                  <a:spcPct val="100000"/>
                </a:lnSpc>
                <a:spcBef>
                  <a:spcPct val="0"/>
                </a:spcBef>
              </a:pPr>
              <a:t>40</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017477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smtClean="0">
              <a:latin typeface="Arial" panose="020B0604020202020204"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AADE26A2-8289-4F99-B088-42A0133379F4}" type="slidenum">
              <a:rPr lang="en-US" altLang="en-US" sz="1000" smtClean="0">
                <a:latin typeface="Times New Roman" panose="02020603050405020304" pitchFamily="18" charset="0"/>
              </a:rPr>
              <a:pPr>
                <a:lnSpc>
                  <a:spcPct val="100000"/>
                </a:lnSpc>
                <a:spcBef>
                  <a:spcPct val="0"/>
                </a:spcBef>
              </a:pPr>
              <a:t>41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762896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4" tIns="0" rIns="19084" bIns="0" anchor="b"/>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gn="r">
              <a:lnSpc>
                <a:spcPct val="100000"/>
              </a:lnSpc>
              <a:spcBef>
                <a:spcPct val="0"/>
              </a:spcBef>
            </a:pPr>
            <a:fld id="{053E1D13-C3E2-47DF-8BD9-09A74217DB5B}" type="slidenum">
              <a:rPr lang="en-US" altLang="en-US" sz="1000" i="1">
                <a:latin typeface="Times New Roman" panose="02020603050405020304" pitchFamily="18" charset="0"/>
              </a:rPr>
              <a:pPr algn="r">
                <a:lnSpc>
                  <a:spcPct val="100000"/>
                </a:lnSpc>
                <a:spcBef>
                  <a:spcPct val="0"/>
                </a:spcBef>
              </a:pPr>
              <a:t>44</a:t>
            </a:fld>
            <a:endParaRPr lang="en-US" altLang="en-US" sz="1000" i="1" dirty="0">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3171300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708541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45D53B0-08DA-458D-B8FC-1BCE5E307E6F}" type="slidenum">
              <a:rPr lang="en-US" altLang="en-US" sz="1000" smtClean="0">
                <a:latin typeface="Times New Roman" panose="02020603050405020304" pitchFamily="18" charset="0"/>
              </a:rPr>
              <a:pPr>
                <a:lnSpc>
                  <a:spcPct val="100000"/>
                </a:lnSpc>
                <a:spcBef>
                  <a:spcPct val="0"/>
                </a:spcBef>
              </a:pPr>
              <a:t>46</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361496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1862827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5DB1E6F-F6D2-44A1-80A4-E6F7199AABC7}" type="slidenum">
              <a:rPr lang="en-US" altLang="en-US" sz="1000" smtClean="0">
                <a:latin typeface="Times New Roman" panose="02020603050405020304" pitchFamily="18" charset="0"/>
              </a:rPr>
              <a:pPr>
                <a:lnSpc>
                  <a:spcPct val="100000"/>
                </a:lnSpc>
                <a:spcBef>
                  <a:spcPct val="0"/>
                </a:spcBef>
              </a:pPr>
              <a:t>4</a:t>
            </a:fld>
            <a:endParaRPr lang="en-US" altLang="en-US" sz="1000" dirty="0"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275118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79A82247-98B2-465B-9AB2-46106AC9D855}" type="slidenum">
              <a:rPr lang="en-US" altLang="en-US" sz="1000" smtClean="0">
                <a:latin typeface="Times New Roman" panose="02020603050405020304" pitchFamily="18" charset="0"/>
              </a:rPr>
              <a:pPr>
                <a:lnSpc>
                  <a:spcPct val="100000"/>
                </a:lnSpc>
                <a:spcBef>
                  <a:spcPct val="0"/>
                </a:spcBef>
              </a:pPr>
              <a:t>48</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41026080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116472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0" indent="0">
              <a:buFontTx/>
              <a:buNone/>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498225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14217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39FBE40-1B88-4F3B-AFFD-1AEEEF32BF12}" type="slidenum">
              <a:rPr lang="en-US" altLang="en-US" sz="1000" smtClean="0">
                <a:latin typeface="Times New Roman" panose="02020603050405020304" pitchFamily="18" charset="0"/>
              </a:rPr>
              <a:pPr>
                <a:lnSpc>
                  <a:spcPct val="100000"/>
                </a:lnSpc>
                <a:spcBef>
                  <a:spcPct val="0"/>
                </a:spcBef>
              </a:pPr>
              <a:t>5</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888856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lnSpc>
                <a:spcPct val="90000"/>
              </a:lnSpc>
              <a:spcBef>
                <a:spcPct val="40000"/>
              </a:spcBef>
              <a:defRPr sz="1200">
                <a:solidFill>
                  <a:schemeClr val="tx1"/>
                </a:solidFill>
                <a:latin typeface="Arial" panose="020B0604020202020204" pitchFamily="34" charset="0"/>
              </a:defRPr>
            </a:lvl1pPr>
            <a:lvl2pPr marL="741363" indent="-284163" defTabSz="950913">
              <a:lnSpc>
                <a:spcPct val="90000"/>
              </a:lnSpc>
              <a:spcBef>
                <a:spcPct val="40000"/>
              </a:spcBef>
              <a:defRPr sz="1200">
                <a:solidFill>
                  <a:schemeClr val="tx1"/>
                </a:solidFill>
                <a:latin typeface="Arial" panose="020B0604020202020204" pitchFamily="34" charset="0"/>
              </a:defRPr>
            </a:lvl2pPr>
            <a:lvl3pPr marL="1141413" indent="-227013" defTabSz="950913">
              <a:lnSpc>
                <a:spcPct val="90000"/>
              </a:lnSpc>
              <a:spcBef>
                <a:spcPct val="40000"/>
              </a:spcBef>
              <a:defRPr sz="1200">
                <a:solidFill>
                  <a:schemeClr val="tx1"/>
                </a:solidFill>
                <a:latin typeface="Arial" panose="020B0604020202020204" pitchFamily="34" charset="0"/>
              </a:defRPr>
            </a:lvl3pPr>
            <a:lvl4pPr marL="1598613" indent="-227013" defTabSz="950913">
              <a:lnSpc>
                <a:spcPct val="90000"/>
              </a:lnSpc>
              <a:spcBef>
                <a:spcPct val="40000"/>
              </a:spcBef>
              <a:defRPr sz="1200">
                <a:solidFill>
                  <a:schemeClr val="tx1"/>
                </a:solidFill>
                <a:latin typeface="Arial" panose="020B0604020202020204" pitchFamily="34" charset="0"/>
              </a:defRPr>
            </a:lvl4pPr>
            <a:lvl5pPr marL="2055813" indent="-227013" defTabSz="950913">
              <a:lnSpc>
                <a:spcPct val="90000"/>
              </a:lnSpc>
              <a:spcBef>
                <a:spcPct val="40000"/>
              </a:spcBef>
              <a:defRPr sz="1200">
                <a:solidFill>
                  <a:schemeClr val="tx1"/>
                </a:solidFill>
                <a:latin typeface="Arial" panose="020B0604020202020204" pitchFamily="34" charset="0"/>
              </a:defRPr>
            </a:lvl5pPr>
            <a:lvl6pPr marL="25130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02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74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46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0999ABC0-1307-4E34-9814-47C17A23447C}" type="slidenum">
              <a:rPr lang="en-US" altLang="en-US" sz="1000" smtClean="0">
                <a:latin typeface="Times New Roman" panose="02020603050405020304" pitchFamily="18" charset="0"/>
              </a:rPr>
              <a:pPr>
                <a:lnSpc>
                  <a:spcPct val="100000"/>
                </a:lnSpc>
                <a:spcBef>
                  <a:spcPct val="0"/>
                </a:spcBef>
              </a:pPr>
              <a:t>6</a:t>
            </a:fld>
            <a:endParaRPr lang="en-US" altLang="en-US" sz="1000" dirty="0"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476454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0A980DF-4B9A-460F-8F4F-3D4079154653}" type="slidenum">
              <a:rPr lang="en-US" altLang="en-US" sz="1000" smtClean="0">
                <a:latin typeface="Times New Roman" panose="02020603050405020304" pitchFamily="18" charset="0"/>
              </a:rPr>
              <a:pPr>
                <a:lnSpc>
                  <a:spcPct val="100000"/>
                </a:lnSpc>
                <a:spcBef>
                  <a:spcPct val="0"/>
                </a:spcBef>
              </a:pPr>
              <a:t>12</a:t>
            </a:fld>
            <a:endParaRPr lang="en-US" altLang="en-US" sz="1000" smtClean="0">
              <a:latin typeface="Times New Roman" panose="02020603050405020304" pitchFamily="18" charset="0"/>
            </a:endParaRPr>
          </a:p>
        </p:txBody>
      </p:sp>
    </p:spTree>
    <p:extLst>
      <p:ext uri="{BB962C8B-B14F-4D97-AF65-F5344CB8AC3E}">
        <p14:creationId xmlns:p14="http://schemas.microsoft.com/office/powerpoint/2010/main" val="686939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2E6225BB-670E-4E34-A171-4D066F1B2766}" type="slidenum">
              <a:rPr lang="en-US" altLang="en-US" sz="1000" smtClean="0">
                <a:latin typeface="Times New Roman" panose="02020603050405020304" pitchFamily="18" charset="0"/>
              </a:rPr>
              <a:pPr>
                <a:lnSpc>
                  <a:spcPct val="100000"/>
                </a:lnSpc>
                <a:spcBef>
                  <a:spcPct val="0"/>
                </a:spcBef>
              </a:pPr>
              <a:t>15</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559061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CC5D85D-2F09-4EA0-988C-42CF48D97B0A}" type="slidenum">
              <a:rPr lang="en-US" altLang="en-US" sz="1000" smtClean="0">
                <a:latin typeface="Times New Roman" panose="02020603050405020304" pitchFamily="18" charset="0"/>
              </a:rPr>
              <a:pPr>
                <a:lnSpc>
                  <a:spcPct val="100000"/>
                </a:lnSpc>
                <a:spcBef>
                  <a:spcPct val="0"/>
                </a:spcBef>
              </a:pPr>
              <a:t>17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5113597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85AF1F7-7B4A-4F64-A9E0-832091A41DE4}" type="slidenum">
              <a:rPr lang="en-US" altLang="en-US" sz="1000" smtClean="0">
                <a:latin typeface="Times New Roman" panose="02020603050405020304" pitchFamily="18" charset="0"/>
              </a:rPr>
              <a:pPr>
                <a:lnSpc>
                  <a:spcPct val="100000"/>
                </a:lnSpc>
                <a:spcBef>
                  <a:spcPct val="0"/>
                </a:spcBef>
              </a:pPr>
              <a:t>20</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097024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294FA8A-86D1-4282-B5FA-70FE0FCA6E6F}" type="slidenum">
              <a:rPr lang="en-US" altLang="en-US" sz="1000" smtClean="0">
                <a:latin typeface="Times New Roman" panose="02020603050405020304" pitchFamily="18" charset="0"/>
              </a:rPr>
              <a:pPr>
                <a:lnSpc>
                  <a:spcPct val="100000"/>
                </a:lnSpc>
                <a:spcBef>
                  <a:spcPct val="0"/>
                </a:spcBef>
              </a:pPr>
              <a:t>21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672536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7441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4210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1314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675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79388" indent="-179388">
              <a:defRPr/>
            </a:lvl1pPr>
            <a:lvl3pPr marL="623888" indent="-171450">
              <a:buFont typeface="Courier New" panose="02070309020205020404" pitchFamily="49" charset="0"/>
              <a:buChar char="o"/>
              <a:defRPr/>
            </a:lvl3pPr>
            <a:lvl4pPr marL="914400" indent="-228600">
              <a:buFont typeface="Wingdings" panose="05000000000000000000" pitchFamily="2" charset="2"/>
              <a:buChar cha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	Fifth level</a:t>
            </a:r>
            <a:endParaRPr lang="en-US" dirty="0"/>
          </a:p>
        </p:txBody>
      </p:sp>
    </p:spTree>
    <p:extLst>
      <p:ext uri="{BB962C8B-B14F-4D97-AF65-F5344CB8AC3E}">
        <p14:creationId xmlns:p14="http://schemas.microsoft.com/office/powerpoint/2010/main" val="161580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665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958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7750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40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451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127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180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49"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 id="2147484647" r:id="rId11"/>
    <p:sldLayoutId id="2147484648" r:id="rId12"/>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12.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image" Target="../media/image11.png"/><Relationship Id="rId7" Type="http://schemas.openxmlformats.org/officeDocument/2006/relationships/image" Target="../media/image15.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image" Target="../media/image13.png"/><Relationship Id="rId4" Type="http://schemas.openxmlformats.org/officeDocument/2006/relationships/image" Target="../media/image12.gif"/></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pages.cpsc.ucalgary.ca/~tamj/2023/217F/#Main_grid:_course_schedule_for_the_lecture,_lecture_notes,_assignment_inform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ages.cpsc.ucalgary.ca/~tamj/2023/217F/notes/pdf/installing_accessing_python.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ucalgary.zoom.us/j/91353177821?pwd=SktYQURXRzA1eHN5emkyQVRka2hrZz09" TargetMode="External"/><Relationship Id="rId2" Type="http://schemas.openxmlformats.org/officeDocument/2006/relationships/hyperlink" Target="mailto:tam@ucalgary.ca"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as.ucalgary.ca/cas/login?service=https://portal.my.ucalgary.ca/psp/paprd/?cmd=start&amp;ca.ucalgary.authent.ucid=true" TargetMode="External"/><Relationship Id="rId2" Type="http://schemas.openxmlformats.org/officeDocument/2006/relationships/hyperlink" Target="https://pages.cpsc.ucalgary.ca/~tamj/2023/217F/#Tutorial_information_(teaching_and_help_tutorial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d2l.ucalgary.c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pages.cpsc.ucalgary.ca/~tamj/resources/Verifying_D2L_Submissions.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tam@ucalgary.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pages.cpsc.ucalgary.ca/~tamj/2023/217F/notes/pdf/why_are_grade_points_used.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pages.cpsc.ucalgary.ca/~tamj/2023/217F/2023F_217_grade_calculator.xls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pages.cpsc.ucalgary.ca/~tamj/2023/217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24.jpeg"/><Relationship Id="rId4" Type="http://schemas.openxmlformats.org/officeDocument/2006/relationships/image" Target="../media/image2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image" Target="../media/image25.wmf"/><Relationship Id="rId7" Type="http://schemas.openxmlformats.org/officeDocument/2006/relationships/image" Target="../media/image29.w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 Id="rId9" Type="http://schemas.openxmlformats.org/officeDocument/2006/relationships/image" Target="../media/image31.wmf"/></Relationships>
</file>

<file path=ppt/slides/_rels/slide46.xml.rels><?xml version="1.0" encoding="UTF-8" standalone="yes"?>
<Relationships xmlns="http://schemas.openxmlformats.org/package/2006/relationships"><Relationship Id="rId3" Type="http://schemas.openxmlformats.org/officeDocument/2006/relationships/hyperlink" Target="https://pages.cpsc.ucalgary.ca/~tamj/2023/217F/assignments/practice/index.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33.wmf"/><Relationship Id="rId4" Type="http://schemas.openxmlformats.org/officeDocument/2006/relationships/image" Target="../media/image32.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ucalgary.ca/librar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www.python.org/" TargetMode="Externa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09600" y="381000"/>
            <a:ext cx="7772400" cy="1470025"/>
          </a:xfrm>
        </p:spPr>
        <p:txBody>
          <a:bodyPr/>
          <a:lstStyle/>
          <a:p>
            <a:pPr eaLnBrk="1" hangingPunct="1"/>
            <a:r>
              <a:rPr lang="en-US" altLang="en-US" sz="4000" u="none" dirty="0"/>
              <a:t>Introduction To CPSC 217</a:t>
            </a:r>
            <a:endParaRPr lang="en-US" altLang="en-US" sz="4000" b="1" dirty="0" smtClean="0"/>
          </a:p>
        </p:txBody>
      </p:sp>
      <p:sp>
        <p:nvSpPr>
          <p:cNvPr id="13316" name="Text Box 9"/>
          <p:cNvSpPr txBox="1">
            <a:spLocks noChangeArrowheads="1"/>
          </p:cNvSpPr>
          <p:nvPr/>
        </p:nvSpPr>
        <p:spPr bwMode="auto">
          <a:xfrm>
            <a:off x="1295400" y="2362200"/>
            <a:ext cx="6769100" cy="153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marL="114300" indent="-114300"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82563" indent="-182563" eaLnBrk="1" hangingPunct="1">
              <a:spcBef>
                <a:spcPts val="600"/>
              </a:spcBef>
              <a:spcAft>
                <a:spcPts val="0"/>
              </a:spcAft>
            </a:pPr>
            <a:r>
              <a:rPr lang="en-US" altLang="en-US" sz="2800" dirty="0"/>
              <a:t>Procedural programming</a:t>
            </a:r>
          </a:p>
          <a:p>
            <a:pPr marL="182563" indent="-182563" eaLnBrk="1" hangingPunct="1">
              <a:spcBef>
                <a:spcPts val="600"/>
              </a:spcBef>
              <a:spcAft>
                <a:spcPts val="0"/>
              </a:spcAft>
            </a:pPr>
            <a:r>
              <a:rPr lang="en-US" altLang="en-US" sz="2800" dirty="0"/>
              <a:t>The python language</a:t>
            </a:r>
          </a:p>
          <a:p>
            <a:pPr marL="182563" indent="-182563" eaLnBrk="1" hangingPunct="1">
              <a:spcBef>
                <a:spcPts val="600"/>
              </a:spcBef>
              <a:spcAft>
                <a:spcPts val="0"/>
              </a:spcAft>
            </a:pPr>
            <a:r>
              <a:rPr lang="en-US" altLang="en-US" sz="2800" dirty="0"/>
              <a:t>Problem solving</a:t>
            </a:r>
          </a:p>
        </p:txBody>
      </p:sp>
    </p:spTree>
    <p:extLst>
      <p:ext uri="{BB962C8B-B14F-4D97-AF65-F5344CB8AC3E}">
        <p14:creationId xmlns:p14="http://schemas.microsoft.com/office/powerpoint/2010/main" val="3105463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Tutorial: Days/Times &amp; Instructor Information</a:t>
            </a:r>
            <a:endParaRPr lang="en-CA" dirty="0"/>
          </a:p>
        </p:txBody>
      </p:sp>
      <p:sp>
        <p:nvSpPr>
          <p:cNvPr id="3" name="Content Placeholder 2"/>
          <p:cNvSpPr>
            <a:spLocks noGrp="1"/>
          </p:cNvSpPr>
          <p:nvPr>
            <p:ph idx="1"/>
          </p:nvPr>
        </p:nvSpPr>
        <p:spPr/>
        <p:txBody>
          <a:bodyPr/>
          <a:lstStyle/>
          <a:p>
            <a:r>
              <a:rPr lang="en-US" dirty="0" smtClean="0"/>
              <a:t>In D2L:</a:t>
            </a:r>
          </a:p>
          <a:p>
            <a:pPr lvl="1"/>
            <a:r>
              <a:rPr lang="en-US" dirty="0" smtClean="0"/>
              <a:t>Content-&gt;Teaching tutorials</a:t>
            </a:r>
          </a:p>
          <a:p>
            <a:r>
              <a:rPr lang="en-US" dirty="0" smtClean="0"/>
              <a:t>Direct web address:</a:t>
            </a:r>
          </a:p>
          <a:p>
            <a:pPr lvl="1"/>
            <a:r>
              <a:rPr lang="en-CA" dirty="0"/>
              <a:t>https://pages.cpsc.ucalgary.ca/~tamj/2023/217F/#Tutorial_information_(teaching_and_help_tutorials)</a:t>
            </a:r>
          </a:p>
        </p:txBody>
      </p:sp>
    </p:spTree>
    <p:extLst>
      <p:ext uri="{BB962C8B-B14F-4D97-AF65-F5344CB8AC3E}">
        <p14:creationId xmlns:p14="http://schemas.microsoft.com/office/powerpoint/2010/main" val="199327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5"/>
          <p:cNvSpPr>
            <a:spLocks noGrp="1"/>
          </p:cNvSpPr>
          <p:nvPr>
            <p:ph type="title"/>
          </p:nvPr>
        </p:nvSpPr>
        <p:spPr/>
        <p:txBody>
          <a:bodyPr/>
          <a:lstStyle/>
          <a:p>
            <a:r>
              <a:rPr lang="en-US" altLang="en-US" smtClean="0"/>
              <a:t>Tam’s “House Rules”</a:t>
            </a:r>
          </a:p>
        </p:txBody>
      </p:sp>
      <p:sp>
        <p:nvSpPr>
          <p:cNvPr id="27" name="Content Placeholder 26"/>
          <p:cNvSpPr>
            <a:spLocks noGrp="1"/>
          </p:cNvSpPr>
          <p:nvPr>
            <p:ph idx="1"/>
          </p:nvPr>
        </p:nvSpPr>
        <p:spPr/>
        <p:txBody>
          <a:bodyPr/>
          <a:lstStyle/>
          <a:p>
            <a:pPr>
              <a:defRPr/>
            </a:pPr>
            <a:r>
              <a:rPr lang="en-US" altLang="en-US" dirty="0" smtClean="0"/>
              <a:t>I will endeavor to keep the lecture within the prescribed time boundaries</a:t>
            </a:r>
          </a:p>
          <a:p>
            <a:pPr>
              <a:defRPr/>
            </a:pPr>
            <a:endParaRPr lang="en-US" altLang="en-US" dirty="0" smtClean="0"/>
          </a:p>
          <a:p>
            <a:pPr marL="0" indent="0">
              <a:buFontTx/>
              <a:buNone/>
              <a:defRPr/>
            </a:pPr>
            <a:endParaRPr lang="en-US" altLang="en-US" dirty="0" smtClean="0"/>
          </a:p>
          <a:p>
            <a:pPr>
              <a:defRPr/>
            </a:pPr>
            <a:r>
              <a:rPr lang="en-US" altLang="en-US" dirty="0" smtClean="0"/>
              <a:t>You won’t pack up and end before time is up</a:t>
            </a:r>
          </a:p>
          <a:p>
            <a:pPr>
              <a:defRPr/>
            </a:pPr>
            <a:endParaRPr lang="en-US" altLang="en-US" dirty="0" smtClean="0"/>
          </a:p>
        </p:txBody>
      </p:sp>
      <p:pic>
        <p:nvPicPr>
          <p:cNvPr id="2052" name="Picture 4" descr="C:\Users\tamj\AppData\Local\Microsoft\Windows\Temporary Internet Files\Content.IE5\H2V5D7PC\MP90044870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563" y="1924050"/>
            <a:ext cx="1168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5334000" y="4999038"/>
            <a:ext cx="157321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C:\Users\tamj\AppData\Local\Microsoft\Windows\Temporary Internet Files\Content.IE5\H2V5D7PC\MC90019656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3475038"/>
            <a:ext cx="1792288"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200" y="4999038"/>
            <a:ext cx="1397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99216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0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nodeType="afterGroup">
                            <p:stCondLst>
                              <p:cond delay="0"/>
                            </p:stCondLst>
                            <p:childTnLst>
                              <p:par>
                                <p:cTn id="22" presetID="48" presetClass="path" presetSubtype="0" accel="50000" decel="50000" fill="hold" nodeType="afterEffect">
                                  <p:stCondLst>
                                    <p:cond delay="0"/>
                                  </p:stCondLst>
                                  <p:childTnLst>
                                    <p:animMotion origin="layout" path="M -0.03004 2.11659E-6 C -0.01441 0.00809 0.0033 0.01596 0.01128 0.02591 C 0.0191 0.03701 0.02309 0.04996 0.02691 0.06292 C 0.03108 0.0761 0.02691 0.08697 0.02309 0.099 C 0.0191 0.11011 0.01319 0.1219 -0.0007 0.13208 C -0.01233 0.14203 -0.03212 0.14989 -0.05347 0.15591 C -0.07326 0.16192 -0.09688 0.16609 -0.12031 0.16794 C -0.14392 0.17002 -0.16736 0.17002 -0.18924 0.16794 C -0.21267 0.16609 -0.2342 0.161 -0.25191 0.1529 C -0.26962 0.14596 -0.28524 0.13694 -0.29306 0.12607 C -0.30295 0.11589 -0.30677 0.10201 -0.30677 0.09091 C -0.30886 0.08003 -0.30677 0.06708 -0.29688 0.05598 C -0.28733 0.04603 -0.26962 0.03793 -0.24618 0.034 C -0.22222 0.03099 -0.19879 0.03493 -0.18299 0.0421 C -0.16945 0.04904 -0.15955 0.05991 -0.15747 0.0731 C -0.15747 0.08605 -0.15955 0.09808 -0.16945 0.10802 C -0.17934 0.11797 -0.17726 0.12005 -0.21649 0.13301 C -0.25191 0.14689 -0.28733 0.14295 -0.30886 0.14411 C -0.33021 0.14411 -0.34809 0.13995 -0.36945 0.13601 C -0.39288 0.13093 -0.41267 0.1219 -0.42656 0.11404 C -0.44028 0.10594 -0.44601 0.096 -0.45382 0.08003 C -0.45972 0.06407 -0.45972 0.05598 -0.45972 0.04395 C -0.45972 0.03192 -0.45972 0.01989 -0.45972 0.00809 " pathEditMode="relative" rAng="0" ptsTypes="fffffffffffffffffffffff">
                                      <p:cBhvr>
                                        <p:cTn id="23" dur="2000" fill="hold"/>
                                        <p:tgtEl>
                                          <p:spTgt spid="33"/>
                                        </p:tgtEl>
                                        <p:attrNameLst>
                                          <p:attrName>ppt_x</p:attrName>
                                          <p:attrName>ppt_y</p:attrName>
                                        </p:attrNameLst>
                                      </p:cBhvr>
                                      <p:rCtr x="-18438" y="8489"/>
                                    </p:animMotion>
                                  </p:childTnLst>
                                </p:cTn>
                              </p:par>
                            </p:childTnLst>
                          </p:cTn>
                        </p:par>
                        <p:par>
                          <p:cTn id="24" fill="hold" nodeType="afterGroup">
                            <p:stCondLst>
                              <p:cond delay="2000"/>
                            </p:stCondLst>
                            <p:childTnLst>
                              <p:par>
                                <p:cTn id="25" presetID="0" presetClass="path" presetSubtype="0" accel="50000" decel="50000" fill="hold" nodeType="afterEffect">
                                  <p:stCondLst>
                                    <p:cond delay="0"/>
                                  </p:stCondLst>
                                  <p:childTnLst>
                                    <p:animMotion origin="layout" path="M 8.33333E-7 0.00069 C 0.00347 -0.00972 0.02535 -0.00949 0.03472 -0.01041 C 0.05382 -0.01828 0.07951 -0.01943 0.09983 -0.02059 C 0.12049 -0.02337 0.14219 -0.02476 0.16233 -0.0192 C 0.17552 -0.0155 0.18837 -0.00949 0.20156 -0.00648 C 0.21319 0.00185 0.20764 -0.00024 0.21736 0.00208 C 0.22257 0.00763 0.22934 0.0111 0.23472 0.01642 C 0.24149 0.0229 0.24427 0.03169 0.24653 0.04071 C 0.24601 0.05227 0.24601 0.0643 0.24496 0.07587 C 0.24462 0.08235 0.22205 0.09252 0.21597 0.09461 C 0.19583 0.09368 0.18437 0.09299 0.16667 0.08744 C 0.16389 0.08304 0.16094 0.07957 0.15937 0.07448 C 0.1599 0.06615 0.1599 0.05759 0.16076 0.04904 C 0.16215 0.03446 0.18368 0.0259 0.19427 0.0192 C 0.19913 0.01619 0.21371 0.01318 0.22031 0.01226 C 0.22882 0.0111 0.24653 0.00925 0.24653 0.00948 C 0.26094 0.00578 0.2724 0.00925 0.28559 0.01364 C 0.28976 0.02012 0.29427 0.02706 0.29861 0.03354 C 0.30035 0.03816 0.3026 0.04187 0.30451 0.04603 C 0.30312 0.06546 0.3066 0.07356 0.28993 0.08165 C 0.27639 0.08026 0.27361 0.08142 0.27101 0.0687 C 0.27205 0.06292 0.27274 0.04904 0.27691 0.0421 C 0.28767 0.02428 0.30868 0.01017 0.32326 -0.00509 C 0.33194 -0.01411 0.34149 -0.02915 0.35226 -0.03609 C 0.35503 -0.03794 0.35833 -0.03933 0.36094 -0.04187 C 0.37101 -0.05182 0.37031 -0.05575 0.37986 -0.06315 C 0.39115 -0.07218 0.38559 -0.06501 0.39444 -0.0731 C 0.40035 -0.07819 0.39913 -0.07935 0.4059 -0.08305 C 0.41354 -0.08721 0.42448 -0.08675 0.43212 -0.08721 C 0.46858 -0.08582 0.45434 -0.08606 0.47552 -0.08606 " pathEditMode="relative" rAng="0" ptsTypes="fffffffffffffffffffffffffffffA">
                                      <p:cBhvr>
                                        <p:cTn id="26" dur="2000" fill="hold"/>
                                        <p:tgtEl>
                                          <p:spTgt spid="2053"/>
                                        </p:tgtEl>
                                        <p:attrNameLst>
                                          <p:attrName>ppt_x</p:attrName>
                                          <p:attrName>ppt_y</p:attrName>
                                        </p:attrNameLst>
                                      </p:cBhvr>
                                      <p:rCtr x="23767"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Tam’s “House Rules”</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dirty="0" smtClean="0"/>
              <a:t>No recordings/captures without permission during class please</a:t>
            </a:r>
          </a:p>
          <a:p>
            <a:pPr fontAlgn="auto">
              <a:spcAft>
                <a:spcPts val="0"/>
              </a:spcAft>
              <a:buFont typeface="Arial" panose="020B0604020202020204" pitchFamily="34" charset="0"/>
              <a:buChar char="•"/>
              <a:defRPr/>
            </a:pPr>
            <a:endParaRPr lang="en-US" dirty="0" smtClean="0"/>
          </a:p>
          <a:p>
            <a:pPr marL="0" indent="0" fontAlgn="auto">
              <a:spcAft>
                <a:spcPts val="0"/>
              </a:spcAft>
              <a:buFont typeface="Arial" panose="020B0604020202020204" pitchFamily="34" charset="0"/>
              <a:buNone/>
              <a:defRPr/>
            </a:pPr>
            <a:endParaRPr lang="en-US" dirty="0" smtClean="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(Recall that learning tends to increase with additional levels of engagement).</a:t>
            </a:r>
          </a:p>
        </p:txBody>
      </p:sp>
      <p:grpSp>
        <p:nvGrpSpPr>
          <p:cNvPr id="4" name="Group 3"/>
          <p:cNvGrpSpPr>
            <a:grpSpLocks/>
          </p:cNvGrpSpPr>
          <p:nvPr/>
        </p:nvGrpSpPr>
        <p:grpSpPr bwMode="auto">
          <a:xfrm>
            <a:off x="719138" y="1447800"/>
            <a:ext cx="3892550" cy="1143000"/>
            <a:chOff x="755583" y="1828800"/>
            <a:chExt cx="3892617" cy="1143000"/>
          </a:xfrm>
        </p:grpSpPr>
        <p:pic>
          <p:nvPicPr>
            <p:cNvPr id="22537" name="Picture 2" descr="C:\Users\tamj\AppData\Local\Microsoft\Windows\Temporary Internet Files\Content.IE5\LZWJTDG0\MC90043387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83" y="18288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Picture 3" descr="C:\Users\tamj\AppData\Local\Microsoft\Windows\Temporary Internet Files\Content.IE5\NXE19V4B\MM900336563[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489755" y="2012067"/>
              <a:ext cx="784506" cy="63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4" descr="C:\Users\tamj\AppData\Local\Microsoft\Windows\Temporary Internet Files\Content.IE5\BXRWTSP3\MC90043386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0193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5"/>
          <p:cNvGrpSpPr>
            <a:grpSpLocks/>
          </p:cNvGrpSpPr>
          <p:nvPr/>
        </p:nvGrpSpPr>
        <p:grpSpPr bwMode="auto">
          <a:xfrm>
            <a:off x="719138" y="3795713"/>
            <a:ext cx="4635500" cy="2359025"/>
            <a:chOff x="876613" y="4198794"/>
            <a:chExt cx="4635945" cy="2359542"/>
          </a:xfrm>
        </p:grpSpPr>
        <p:pic>
          <p:nvPicPr>
            <p:cNvPr id="22534" name="Picture 8" descr="C:\Users\tamj\AppData\Local\Microsoft\Windows\Temporary Internet Files\Content.IE5\S73FJVX2\MC90023757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876613" y="4198794"/>
              <a:ext cx="1092645" cy="21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0" descr="C:\Users\tamj\AppData\Local\Microsoft\Windows\Temporary Internet Files\Content.IE5\Z6TBLP53\MM900295151[1].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314965" y="5096579"/>
              <a:ext cx="3197593" cy="146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1" descr="C:\Users\tamj\AppData\Local\Microsoft\Windows\Temporary Internet Files\Content.IE5\18FQ96LE\MC900293506[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1966" y="5323868"/>
              <a:ext cx="761999" cy="103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72556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Tam’s “House Rules”</a:t>
            </a:r>
            <a:endParaRPr lang="en-US" dirty="0"/>
          </a:p>
        </p:txBody>
      </p:sp>
      <p:sp>
        <p:nvSpPr>
          <p:cNvPr id="3" name="Content Placeholder 2"/>
          <p:cNvSpPr>
            <a:spLocks noGrp="1"/>
          </p:cNvSpPr>
          <p:nvPr>
            <p:ph idx="1"/>
          </p:nvPr>
        </p:nvSpPr>
        <p:spPr/>
        <p:txBody>
          <a:bodyPr/>
          <a:lstStyle/>
          <a:p>
            <a:r>
              <a:rPr lang="en-US" dirty="0" smtClean="0"/>
              <a:t>Quiet whispering is OK…</a:t>
            </a:r>
          </a:p>
          <a:p>
            <a:endParaRPr lang="en-US" dirty="0"/>
          </a:p>
          <a:p>
            <a:endParaRPr lang="en-US" dirty="0" smtClean="0"/>
          </a:p>
          <a:p>
            <a:endParaRPr lang="en-US" dirty="0"/>
          </a:p>
          <a:p>
            <a:endParaRPr lang="en-US" dirty="0" smtClean="0"/>
          </a:p>
          <a:p>
            <a:pPr marL="0" indent="0">
              <a:buNone/>
            </a:pPr>
            <a:r>
              <a:rPr lang="en-US" dirty="0" smtClean="0"/>
              <a:t>…but make sure if it is *quiet*. If it’s loud enough for me to hear then it’s likely that others are being disturbed by the noise as well.</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1860620"/>
            <a:ext cx="1371600" cy="1371600"/>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38518"/>
          <a:stretch/>
        </p:blipFill>
        <p:spPr>
          <a:xfrm>
            <a:off x="457200" y="4800600"/>
            <a:ext cx="2467354" cy="1516966"/>
          </a:xfrm>
          <a:prstGeom prst="rect">
            <a:avLst/>
          </a:prstGeom>
        </p:spPr>
      </p:pic>
      <p:sp>
        <p:nvSpPr>
          <p:cNvPr id="6" name="TextBox 5"/>
          <p:cNvSpPr txBox="1"/>
          <p:nvPr/>
        </p:nvSpPr>
        <p:spPr>
          <a:xfrm>
            <a:off x="9659" y="6312120"/>
            <a:ext cx="2401556" cy="241161"/>
          </a:xfrm>
          <a:prstGeom prst="rect">
            <a:avLst/>
          </a:prstGeom>
          <a:noFill/>
          <a:ln w="0">
            <a:noFill/>
          </a:ln>
        </p:spPr>
        <p:txBody>
          <a:bodyPr wrap="square" lIns="0" rtlCol="0">
            <a:noAutofit/>
          </a:bodyPr>
          <a:lstStyle/>
          <a:p>
            <a:r>
              <a:rPr lang="en-US" dirty="0" smtClean="0"/>
              <a:t>Images from colourbox.com</a:t>
            </a:r>
          </a:p>
        </p:txBody>
      </p:sp>
    </p:spTree>
    <p:extLst>
      <p:ext uri="{BB962C8B-B14F-4D97-AF65-F5344CB8AC3E}">
        <p14:creationId xmlns:p14="http://schemas.microsoft.com/office/powerpoint/2010/main" val="3373677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Yes: “</a:t>
            </a:r>
            <a:r>
              <a:rPr lang="en-US" dirty="0" smtClean="0">
                <a:solidFill>
                  <a:schemeClr val="accent2">
                    <a:lumMod val="75000"/>
                  </a:schemeClr>
                </a:solidFill>
              </a:rPr>
              <a:t>This Stuff Will Be On The Exam</a:t>
            </a:r>
            <a:r>
              <a:rPr lang="en-US" dirty="0" smtClean="0"/>
              <a:t>”</a:t>
            </a:r>
            <a:endParaRPr lang="en-US" dirty="0"/>
          </a:p>
        </p:txBody>
      </p:sp>
      <p:sp>
        <p:nvSpPr>
          <p:cNvPr id="3" name="Content Placeholder 2"/>
          <p:cNvSpPr>
            <a:spLocks noGrp="1"/>
          </p:cNvSpPr>
          <p:nvPr>
            <p:ph idx="1"/>
          </p:nvPr>
        </p:nvSpPr>
        <p:spPr/>
        <p:txBody>
          <a:bodyPr/>
          <a:lstStyle/>
          <a:p>
            <a:r>
              <a:rPr lang="en-US" dirty="0" smtClean="0"/>
              <a:t>The administrative notes contains important information e.g. how your grades are calculated, course policies etc.</a:t>
            </a:r>
          </a:p>
          <a:p>
            <a:r>
              <a:rPr lang="en-US" dirty="0" smtClean="0"/>
              <a:t>To encourage students to pay attention to details (and to reward those who do so):</a:t>
            </a:r>
          </a:p>
          <a:p>
            <a:pPr lvl="1"/>
            <a:r>
              <a:rPr lang="en-US" b="1" dirty="0" smtClean="0"/>
              <a:t>Some of your midterm multiple questions will come from the section dealing with administrative information</a:t>
            </a:r>
            <a:r>
              <a:rPr lang="en-US" dirty="0" smtClean="0"/>
              <a:t>.</a:t>
            </a:r>
          </a:p>
          <a:p>
            <a:pPr lvl="1"/>
            <a:r>
              <a:rPr lang="en-US" dirty="0" smtClean="0"/>
              <a:t>You may see a question or two from this section on the final exam as well.</a:t>
            </a:r>
            <a:endParaRPr lang="en-US" dirty="0"/>
          </a:p>
        </p:txBody>
      </p:sp>
    </p:spTree>
    <p:extLst>
      <p:ext uri="{BB962C8B-B14F-4D97-AF65-F5344CB8AC3E}">
        <p14:creationId xmlns:p14="http://schemas.microsoft.com/office/powerpoint/2010/main" val="1454006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Evaluation Components</a:t>
            </a:r>
          </a:p>
        </p:txBody>
      </p:sp>
      <p:sp>
        <p:nvSpPr>
          <p:cNvPr id="24579" name="Content Placeholder 2"/>
          <p:cNvSpPr>
            <a:spLocks noGrp="1"/>
          </p:cNvSpPr>
          <p:nvPr>
            <p:ph idx="1"/>
          </p:nvPr>
        </p:nvSpPr>
        <p:spPr/>
        <p:txBody>
          <a:bodyPr/>
          <a:lstStyle/>
          <a:p>
            <a:r>
              <a:rPr lang="en-US" altLang="en-US" dirty="0" smtClean="0"/>
              <a:t>Assignments:</a:t>
            </a:r>
          </a:p>
          <a:p>
            <a:pPr lvl="1"/>
            <a:r>
              <a:rPr lang="en-US" altLang="en-US" dirty="0"/>
              <a:t>3</a:t>
            </a:r>
            <a:r>
              <a:rPr lang="en-US" altLang="en-US" dirty="0" smtClean="0"/>
              <a:t> full assignments: </a:t>
            </a:r>
          </a:p>
          <a:p>
            <a:pPr lvl="2"/>
            <a:r>
              <a:rPr lang="en-US" altLang="en-US" dirty="0" smtClean="0"/>
              <a:t>Full A1: worth </a:t>
            </a:r>
            <a:r>
              <a:rPr lang="en-US" altLang="en-US" dirty="0"/>
              <a:t>9</a:t>
            </a:r>
            <a:r>
              <a:rPr lang="en-US" altLang="en-US" dirty="0" smtClean="0"/>
              <a:t>%</a:t>
            </a:r>
          </a:p>
          <a:p>
            <a:pPr lvl="2"/>
            <a:r>
              <a:rPr lang="en-US" altLang="en-US" dirty="0"/>
              <a:t>Full </a:t>
            </a:r>
            <a:r>
              <a:rPr lang="en-US" altLang="en-US" dirty="0" smtClean="0"/>
              <a:t>A2: </a:t>
            </a:r>
            <a:r>
              <a:rPr lang="en-US" altLang="en-US" dirty="0"/>
              <a:t>worth </a:t>
            </a:r>
            <a:r>
              <a:rPr lang="en-US" altLang="en-US" dirty="0" smtClean="0"/>
              <a:t>12%</a:t>
            </a:r>
            <a:endParaRPr lang="en-US" altLang="en-US" dirty="0"/>
          </a:p>
          <a:p>
            <a:pPr lvl="2"/>
            <a:r>
              <a:rPr lang="en-US" altLang="en-US" dirty="0"/>
              <a:t>Full </a:t>
            </a:r>
            <a:r>
              <a:rPr lang="en-US" altLang="en-US" dirty="0" smtClean="0"/>
              <a:t>A3: </a:t>
            </a:r>
            <a:r>
              <a:rPr lang="en-US" altLang="en-US" dirty="0"/>
              <a:t>worth </a:t>
            </a:r>
            <a:r>
              <a:rPr lang="en-US" altLang="en-US" dirty="0" smtClean="0"/>
              <a:t>15%</a:t>
            </a:r>
          </a:p>
          <a:p>
            <a:pPr lvl="1"/>
            <a:r>
              <a:rPr lang="en-US" altLang="en-US" dirty="0"/>
              <a:t>M</a:t>
            </a:r>
            <a:r>
              <a:rPr lang="en-US" altLang="en-US" dirty="0" smtClean="0"/>
              <a:t>ini assignments (0.5% each x 8) = </a:t>
            </a:r>
            <a:r>
              <a:rPr lang="en-US" altLang="en-US" dirty="0"/>
              <a:t>4</a:t>
            </a:r>
            <a:r>
              <a:rPr lang="en-US" altLang="en-US" dirty="0" smtClean="0"/>
              <a:t>% total</a:t>
            </a:r>
          </a:p>
          <a:p>
            <a:r>
              <a:rPr lang="en-US" altLang="en-US" b="1" dirty="0" smtClean="0"/>
              <a:t>Examinations:</a:t>
            </a:r>
            <a:endParaRPr lang="en-US" altLang="en-US" dirty="0" smtClean="0"/>
          </a:p>
          <a:p>
            <a:pPr lvl="1"/>
            <a:r>
              <a:rPr lang="en-US" altLang="en-US" dirty="0" smtClean="0"/>
              <a:t>Midterm: worth 25%</a:t>
            </a:r>
          </a:p>
          <a:p>
            <a:pPr lvl="1"/>
            <a:r>
              <a:rPr lang="en-US" altLang="en-US" dirty="0" smtClean="0"/>
              <a:t>Final exam: worth 35%</a:t>
            </a:r>
          </a:p>
          <a:p>
            <a:r>
              <a:rPr lang="en-US" altLang="en-US" dirty="0" smtClean="0"/>
              <a:t>Information about evaluation components will be made available here:</a:t>
            </a:r>
          </a:p>
          <a:p>
            <a:pPr lvl="1"/>
            <a:r>
              <a:rPr lang="en-US" altLang="en-US" dirty="0">
                <a:hlinkClick r:id="rId3"/>
              </a:rPr>
              <a:t>https://pages.cpsc.ucalgary.ca/~</a:t>
            </a:r>
            <a:r>
              <a:rPr lang="en-US" altLang="en-US" dirty="0" smtClean="0">
                <a:hlinkClick r:id="rId3"/>
              </a:rPr>
              <a:t>tamj/2023/217F/#</a:t>
            </a:r>
            <a:r>
              <a:rPr lang="en-US" altLang="en-US" dirty="0">
                <a:hlinkClick r:id="rId3"/>
              </a:rPr>
              <a:t>Main_grid:_course_schedule_for_the_lecture,_lecture_notes,_</a:t>
            </a:r>
            <a:r>
              <a:rPr lang="en-US" altLang="en-US" dirty="0" smtClean="0">
                <a:hlinkClick r:id="rId3"/>
              </a:rPr>
              <a:t>assignment_information</a:t>
            </a:r>
            <a:endParaRPr lang="en-US" altLang="en-US" dirty="0" smtClean="0"/>
          </a:p>
          <a:p>
            <a:pPr lvl="1"/>
            <a:r>
              <a:rPr lang="en-US" altLang="en-US" dirty="0" smtClean="0"/>
              <a:t>Links to individual assignments can be found in D2L under: </a:t>
            </a:r>
            <a:r>
              <a:rPr lang="en-US" altLang="en-US" dirty="0" smtClean="0">
                <a:latin typeface="Consolas" panose="020B0609020204030204" pitchFamily="49" charset="0"/>
              </a:rPr>
              <a:t>Content-&gt;Assignments</a:t>
            </a:r>
          </a:p>
          <a:p>
            <a:pPr lvl="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579">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579">
                                            <p:txEl>
                                              <p:pRg st="10" end="1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45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Questions?</a:t>
            </a:r>
            <a:endParaRPr lang="en-CA" dirty="0"/>
          </a:p>
        </p:txBody>
      </p:sp>
      <p:sp>
        <p:nvSpPr>
          <p:cNvPr id="3" name="Content Placeholder 2"/>
          <p:cNvSpPr>
            <a:spLocks noGrp="1"/>
          </p:cNvSpPr>
          <p:nvPr>
            <p:ph idx="1"/>
          </p:nvPr>
        </p:nvSpPr>
        <p:spPr/>
        <p:txBody>
          <a:bodyPr/>
          <a:lstStyle/>
          <a:p>
            <a:pPr lvl="1"/>
            <a:r>
              <a:rPr lang="en-US" dirty="0" smtClean="0"/>
              <a:t>Q: How do I know how I did on an assignment?</a:t>
            </a:r>
            <a:r>
              <a:rPr lang="en-CA" dirty="0" smtClean="0"/>
              <a:t> Can we get the grading for previous assignments before the next assignment is due?</a:t>
            </a:r>
          </a:p>
          <a:p>
            <a:pPr lvl="1"/>
            <a:endParaRPr lang="en-US" dirty="0"/>
          </a:p>
          <a:p>
            <a:pPr lvl="1"/>
            <a:r>
              <a:rPr lang="en-US" dirty="0" smtClean="0"/>
              <a:t>A: The two questions are actually inter-related.</a:t>
            </a:r>
          </a:p>
          <a:p>
            <a:pPr lvl="2"/>
            <a:r>
              <a:rPr lang="en-US" dirty="0" smtClean="0"/>
              <a:t>With all assignments you will be graded according to the number of program functions that are correctly implemented (“program functionality”). </a:t>
            </a:r>
            <a:endParaRPr lang="en-US" dirty="0"/>
          </a:p>
          <a:p>
            <a:pPr lvl="3"/>
            <a:r>
              <a:rPr lang="en-US" dirty="0" smtClean="0"/>
              <a:t>The required program functions along with grading weights will be specified beforehand.</a:t>
            </a:r>
          </a:p>
          <a:p>
            <a:pPr lvl="3"/>
            <a:r>
              <a:rPr lang="en-US" dirty="0" smtClean="0"/>
              <a:t>If you test your program thoroughly before submitting the final version then you should get a pretty clear idea of “how you did”.</a:t>
            </a:r>
          </a:p>
          <a:p>
            <a:pPr lvl="2"/>
            <a:r>
              <a:rPr lang="en-US" dirty="0" smtClean="0"/>
              <a:t>The larger assignments will include style and documentation requirements.</a:t>
            </a:r>
          </a:p>
          <a:p>
            <a:pPr lvl="3"/>
            <a:r>
              <a:rPr lang="en-US" dirty="0" smtClean="0"/>
              <a:t>Again these requirements will be listed in the assignment description.</a:t>
            </a:r>
          </a:p>
          <a:p>
            <a:pPr lvl="3"/>
            <a:r>
              <a:rPr lang="en-US" dirty="0" smtClean="0"/>
              <a:t>Details will be provided throughout the semester but these requirements are first introduced in the “</a:t>
            </a:r>
            <a:r>
              <a:rPr lang="en-CA" dirty="0"/>
              <a:t>Introduction to computer </a:t>
            </a:r>
            <a:r>
              <a:rPr lang="en-CA" dirty="0" smtClean="0"/>
              <a:t>programming” components.</a:t>
            </a:r>
          </a:p>
          <a:p>
            <a:pPr lvl="2"/>
            <a:r>
              <a:rPr lang="en-US" b="1" dirty="0"/>
              <a:t>E</a:t>
            </a:r>
            <a:r>
              <a:rPr lang="en-US" b="1" dirty="0" smtClean="0"/>
              <a:t>ven though the marking for an earlier assignment may not be available prior to the due date of the next assignment </a:t>
            </a:r>
            <a:r>
              <a:rPr lang="en-US" dirty="0" smtClean="0"/>
              <a:t>you should have the ability to know “how you did”.</a:t>
            </a:r>
            <a:endParaRPr lang="en-US" dirty="0"/>
          </a:p>
        </p:txBody>
      </p:sp>
    </p:spTree>
    <p:extLst>
      <p:ext uri="{BB962C8B-B14F-4D97-AF65-F5344CB8AC3E}">
        <p14:creationId xmlns:p14="http://schemas.microsoft.com/office/powerpoint/2010/main" val="9009025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Implementing Assignments</a:t>
            </a:r>
          </a:p>
        </p:txBody>
      </p:sp>
      <p:sp>
        <p:nvSpPr>
          <p:cNvPr id="3" name="Content Placeholder 2"/>
          <p:cNvSpPr>
            <a:spLocks noGrp="1"/>
          </p:cNvSpPr>
          <p:nvPr>
            <p:ph idx="1"/>
          </p:nvPr>
        </p:nvSpPr>
        <p:spPr/>
        <p:txBody>
          <a:bodyPr/>
          <a:lstStyle/>
          <a:p>
            <a:pPr lvl="1"/>
            <a:r>
              <a:rPr lang="en-US" altLang="en-US" dirty="0" smtClean="0"/>
              <a:t>You will create a working and executable computer program.</a:t>
            </a:r>
          </a:p>
          <a:p>
            <a:pPr lvl="1"/>
            <a:r>
              <a:rPr lang="en-US" altLang="en-US" dirty="0" smtClean="0"/>
              <a:t>Use a text editor (similar to a word processor minus the fancy formatting capabilities) to create it and you will electronically submit the text file (to D2L) for marking.</a:t>
            </a:r>
          </a:p>
          <a:p>
            <a:pPr lvl="1"/>
            <a:r>
              <a:rPr lang="en-US" altLang="en-US" dirty="0" smtClean="0"/>
              <a:t>The official editor that we will support for this class was developed by the same people who developed the python language: IDLE (with the Windows installation for python automatically comes with download and install).</a:t>
            </a:r>
          </a:p>
          <a:p>
            <a:pPr lvl="1"/>
            <a:r>
              <a:rPr lang="en-US" altLang="en-US" dirty="0" smtClean="0"/>
              <a:t>Although you may be given some time in tutorial to work on your assignments (during the “open tutorial”) mostly you will complete your work on your own time.</a:t>
            </a:r>
          </a:p>
          <a:p>
            <a:pPr lvl="2"/>
            <a:r>
              <a:rPr lang="en-US" altLang="en-US" dirty="0" smtClean="0"/>
              <a:t>Don’t underestimate the time/effort required.</a:t>
            </a:r>
          </a:p>
          <a:p>
            <a:pPr lvl="2"/>
            <a:r>
              <a:rPr lang="en-US" altLang="en-US" dirty="0" smtClean="0"/>
              <a:t>Creating a good working program is harder than it may first appear.</a:t>
            </a:r>
          </a:p>
          <a:p>
            <a:pPr lvl="1"/>
            <a:r>
              <a:rPr lang="en-US" altLang="en-US" dirty="0" smtClean="0"/>
              <a:t>But on the flip side previous students have “gotten through the course” with no prior programming experience if they approached the course properly.</a:t>
            </a:r>
          </a:p>
          <a:p>
            <a:endParaRPr lang="en-US" altLang="en-US" dirty="0" smtClean="0"/>
          </a:p>
        </p:txBody>
      </p:sp>
    </p:spTree>
    <p:extLst>
      <p:ext uri="{BB962C8B-B14F-4D97-AF65-F5344CB8AC3E}">
        <p14:creationId xmlns:p14="http://schemas.microsoft.com/office/powerpoint/2010/main" val="1748333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Programming Language For Assignments</a:t>
            </a:r>
            <a:endParaRPr lang="en-CA" dirty="0"/>
          </a:p>
        </p:txBody>
      </p:sp>
      <p:sp>
        <p:nvSpPr>
          <p:cNvPr id="3" name="Content Placeholder 2"/>
          <p:cNvSpPr>
            <a:spLocks noGrp="1"/>
          </p:cNvSpPr>
          <p:nvPr>
            <p:ph idx="1"/>
          </p:nvPr>
        </p:nvSpPr>
        <p:spPr/>
        <p:txBody>
          <a:bodyPr/>
          <a:lstStyle/>
          <a:p>
            <a:r>
              <a:rPr lang="en-US" altLang="en-US" dirty="0"/>
              <a:t>All evaluation components must be completed by writing a program using Python version 3.x (not version 2.x</a:t>
            </a:r>
            <a:r>
              <a:rPr lang="en-US" altLang="en-US" dirty="0" smtClean="0"/>
              <a:t>).</a:t>
            </a:r>
          </a:p>
          <a:p>
            <a:r>
              <a:rPr lang="en-US" altLang="en-US" b="1" dirty="0" smtClean="0"/>
              <a:t>If </a:t>
            </a:r>
            <a:r>
              <a:rPr lang="en-US" altLang="en-US" b="1" dirty="0"/>
              <a:t>your program doesn’t work under </a:t>
            </a:r>
            <a:r>
              <a:rPr lang="en-US" altLang="en-US" b="1" dirty="0" smtClean="0"/>
              <a:t>this condition </a:t>
            </a:r>
            <a:r>
              <a:rPr lang="en-US" altLang="en-US" b="1" dirty="0"/>
              <a:t>then it will not be marked</a:t>
            </a:r>
            <a:r>
              <a:rPr lang="en-US" altLang="en-US" b="1" dirty="0" smtClean="0"/>
              <a:t>.</a:t>
            </a:r>
          </a:p>
          <a:p>
            <a:r>
              <a:rPr lang="en-US" altLang="en-US" dirty="0" smtClean="0"/>
              <a:t>Installing python on your own device isn’t mandatory but here’s some information:</a:t>
            </a:r>
            <a:endParaRPr lang="en-US" altLang="en-US" dirty="0"/>
          </a:p>
          <a:p>
            <a:pPr lvl="1"/>
            <a:r>
              <a:rPr lang="en-CA" dirty="0">
                <a:hlinkClick r:id="rId2"/>
              </a:rPr>
              <a:t>https://pages.cpsc.ucalgary.ca/~</a:t>
            </a:r>
            <a:r>
              <a:rPr lang="en-CA" dirty="0" smtClean="0">
                <a:hlinkClick r:id="rId2"/>
              </a:rPr>
              <a:t>tamj/2023/217F/notes/pdf/installing_accessing_python.pdf</a:t>
            </a:r>
            <a:r>
              <a:rPr lang="en-CA" dirty="0">
                <a:hlinkClick r:id="rId2"/>
              </a:rPr>
              <a:t>https://pages.cpsc.ucalgary.ca/~tamj/2023/217F/notes/pdf/installing_accessing_python.pdf</a:t>
            </a:r>
            <a:endParaRPr lang="en-CA" dirty="0"/>
          </a:p>
          <a:p>
            <a:pPr lvl="1"/>
            <a:endParaRPr lang="en-CA" dirty="0"/>
          </a:p>
        </p:txBody>
      </p:sp>
    </p:spTree>
    <p:extLst>
      <p:ext uri="{BB962C8B-B14F-4D97-AF65-F5344CB8AC3E}">
        <p14:creationId xmlns:p14="http://schemas.microsoft.com/office/powerpoint/2010/main" val="130232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Collaboration</a:t>
            </a:r>
            <a:endParaRPr lang="en-CA" dirty="0"/>
          </a:p>
        </p:txBody>
      </p:sp>
      <p:sp>
        <p:nvSpPr>
          <p:cNvPr id="3" name="Content Placeholder 2"/>
          <p:cNvSpPr>
            <a:spLocks noGrp="1"/>
          </p:cNvSpPr>
          <p:nvPr>
            <p:ph idx="1"/>
          </p:nvPr>
        </p:nvSpPr>
        <p:spPr/>
        <p:txBody>
          <a:bodyPr/>
          <a:lstStyle/>
          <a:p>
            <a:r>
              <a:rPr lang="en-US" altLang="en-US" dirty="0"/>
              <a:t>Each student must work on his/her own assignment (no group work is allowed for this class)</a:t>
            </a:r>
          </a:p>
          <a:p>
            <a:r>
              <a:rPr lang="en-US" altLang="en-US" dirty="0" smtClean="0"/>
              <a:t>Things you </a:t>
            </a:r>
            <a:r>
              <a:rPr lang="en-US" altLang="en-US" b="1" dirty="0" smtClean="0">
                <a:solidFill>
                  <a:srgbClr val="FF0000"/>
                </a:solidFill>
              </a:rPr>
              <a:t>should NOT </a:t>
            </a:r>
            <a:r>
              <a:rPr lang="en-US" altLang="en-US" dirty="0" smtClean="0"/>
              <a:t>do for this class:</a:t>
            </a:r>
          </a:p>
          <a:p>
            <a:pPr lvl="1"/>
            <a:r>
              <a:rPr lang="en-US" altLang="en-US" dirty="0" smtClean="0"/>
              <a:t>Do not communicate in any form your assignment solution:</a:t>
            </a:r>
          </a:p>
          <a:p>
            <a:pPr lvl="2"/>
            <a:r>
              <a:rPr lang="en-US" altLang="en-US" dirty="0" smtClean="0"/>
              <a:t>Students </a:t>
            </a:r>
            <a:r>
              <a:rPr lang="en-US" altLang="en-US" dirty="0"/>
              <a:t>must not see each other’s </a:t>
            </a:r>
            <a:r>
              <a:rPr lang="en-US" altLang="en-US" dirty="0" smtClean="0"/>
              <a:t>solutions for assignments.</a:t>
            </a:r>
          </a:p>
          <a:p>
            <a:pPr lvl="2"/>
            <a:r>
              <a:rPr lang="en-US" altLang="en-US" dirty="0" smtClean="0"/>
              <a:t>Students should not discuss assignment solutions.</a:t>
            </a:r>
          </a:p>
          <a:p>
            <a:pPr lvl="2"/>
            <a:r>
              <a:rPr lang="en-US" altLang="en-US" dirty="0" smtClean="0"/>
              <a:t>(Also you should not be communicating your solutions to other graded components, such as examinations, with other students).</a:t>
            </a:r>
          </a:p>
          <a:p>
            <a:pPr lvl="1"/>
            <a:r>
              <a:rPr lang="en-US" altLang="en-US" dirty="0" smtClean="0"/>
              <a:t>Do not go </a:t>
            </a:r>
            <a:r>
              <a:rPr lang="en-US" altLang="en-US" dirty="0"/>
              <a:t>over the assignment with your </a:t>
            </a:r>
            <a:r>
              <a:rPr lang="en-US" altLang="en-US" dirty="0" smtClean="0"/>
              <a:t>tutor</a:t>
            </a:r>
            <a:r>
              <a:rPr lang="en-US" altLang="en-US" dirty="0"/>
              <a:t> </a:t>
            </a:r>
            <a:r>
              <a:rPr lang="en-US" altLang="en-US" dirty="0" smtClean="0"/>
              <a:t>(if you employ one).</a:t>
            </a:r>
          </a:p>
          <a:p>
            <a:pPr lvl="1"/>
            <a:r>
              <a:rPr lang="en-US" altLang="en-US" dirty="0" smtClean="0"/>
              <a:t>Do not use code from external sources e.g. books, web, A.I. tools etc.</a:t>
            </a:r>
          </a:p>
          <a:p>
            <a:pPr lvl="2"/>
            <a:r>
              <a:rPr lang="en-US" altLang="en-US" dirty="0" smtClean="0"/>
              <a:t>You can use examples from lecture and tutorial however (that’s why they were created).</a:t>
            </a:r>
          </a:p>
          <a:p>
            <a:r>
              <a:rPr lang="en-US" altLang="en-US" dirty="0" smtClean="0"/>
              <a:t>Violating </a:t>
            </a:r>
            <a:r>
              <a:rPr lang="en-US" altLang="en-US" dirty="0"/>
              <a:t>these rules may result in an academic misconduct investigation being </a:t>
            </a:r>
            <a:r>
              <a:rPr lang="en-US" altLang="en-US" dirty="0" smtClean="0"/>
              <a:t>headed </a:t>
            </a:r>
            <a:r>
              <a:rPr lang="en-US" altLang="en-US" dirty="0"/>
              <a:t>by the office of the dean</a:t>
            </a:r>
            <a:r>
              <a:rPr lang="en-US" altLang="en-US" dirty="0" smtClean="0"/>
              <a:t>.</a:t>
            </a:r>
            <a:endParaRPr lang="en-US" altLang="en-US" dirty="0"/>
          </a:p>
          <a:p>
            <a:r>
              <a:rPr lang="en-US" altLang="en-US" dirty="0"/>
              <a:t>Additional details will be provided later during the </a:t>
            </a:r>
            <a:r>
              <a:rPr lang="en-US" altLang="en-US" dirty="0" smtClean="0"/>
              <a:t>semester.</a:t>
            </a:r>
            <a:endParaRPr lang="en-US" altLang="en-US" dirty="0"/>
          </a:p>
        </p:txBody>
      </p:sp>
    </p:spTree>
    <p:extLst>
      <p:ext uri="{BB962C8B-B14F-4D97-AF65-F5344CB8AC3E}">
        <p14:creationId xmlns:p14="http://schemas.microsoft.com/office/powerpoint/2010/main" val="1791844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 (James Tam)</a:t>
            </a:r>
            <a:endParaRPr lang="en-CA" dirty="0"/>
          </a:p>
        </p:txBody>
      </p:sp>
      <p:sp>
        <p:nvSpPr>
          <p:cNvPr id="3" name="Content Placeholder 2"/>
          <p:cNvSpPr>
            <a:spLocks noGrp="1"/>
          </p:cNvSpPr>
          <p:nvPr>
            <p:ph idx="1"/>
          </p:nvPr>
        </p:nvSpPr>
        <p:spPr>
          <a:xfrm>
            <a:off x="457200" y="1108075"/>
            <a:ext cx="7142205" cy="5368925"/>
          </a:xfrm>
        </p:spPr>
        <p:txBody>
          <a:bodyPr/>
          <a:lstStyle/>
          <a:p>
            <a:pPr marL="271463" indent="-271463"/>
            <a:r>
              <a:rPr lang="en-US" altLang="en-US" dirty="0" smtClean="0"/>
              <a:t>How to reach me</a:t>
            </a:r>
          </a:p>
          <a:p>
            <a:pPr marL="568325" lvl="1" indent="-171450"/>
            <a:r>
              <a:rPr lang="en-US" altLang="en-US" sz="1800" dirty="0" smtClean="0"/>
              <a:t>Email: </a:t>
            </a:r>
            <a:r>
              <a:rPr lang="en-US" altLang="en-US" sz="1800" dirty="0" smtClean="0">
                <a:hlinkClick r:id="rId2"/>
              </a:rPr>
              <a:t>tam@ucalgary.ca</a:t>
            </a:r>
            <a:endParaRPr lang="en-US" altLang="en-US" sz="1800" dirty="0" smtClean="0"/>
          </a:p>
          <a:p>
            <a:pPr marL="568325" lvl="1" indent="-171450"/>
            <a:r>
              <a:rPr lang="en-US" altLang="en-US" sz="1800" dirty="0" smtClean="0"/>
              <a:t>Make sure you </a:t>
            </a:r>
            <a:r>
              <a:rPr lang="en-US" altLang="en-US" sz="1800" b="1" dirty="0" smtClean="0"/>
              <a:t>specify the course name and number</a:t>
            </a:r>
            <a:r>
              <a:rPr lang="en-US" altLang="en-US" sz="1800" dirty="0" smtClean="0"/>
              <a:t> in the subject line of the email ‘CPSC 217’ (otherwise I might miss it).</a:t>
            </a:r>
          </a:p>
          <a:p>
            <a:pPr marL="223838" indent="-223838"/>
            <a:r>
              <a:rPr lang="en-US" altLang="en-US" dirty="0" smtClean="0"/>
              <a:t>Office </a:t>
            </a:r>
            <a:r>
              <a:rPr lang="en-US" altLang="en-US" dirty="0"/>
              <a:t>time</a:t>
            </a:r>
          </a:p>
          <a:p>
            <a:pPr marL="568325" lvl="1" indent="-171450"/>
            <a:r>
              <a:rPr lang="en-US" altLang="en-US" sz="1800" dirty="0"/>
              <a:t>Monday 11:30 AM - Noon, Wednesday 2:10 - 2:50 PM</a:t>
            </a:r>
            <a:r>
              <a:rPr lang="en-US" altLang="en-US" sz="1800" dirty="0" smtClean="0"/>
              <a:t>.</a:t>
            </a:r>
          </a:p>
          <a:p>
            <a:pPr lvl="2"/>
            <a:r>
              <a:rPr lang="en-CA" dirty="0"/>
              <a:t>Zoom </a:t>
            </a:r>
            <a:r>
              <a:rPr lang="en-CA" dirty="0" smtClean="0"/>
              <a:t>(passcode = hope) URL</a:t>
            </a:r>
            <a:r>
              <a:rPr lang="en-CA" dirty="0"/>
              <a:t>: </a:t>
            </a:r>
            <a:r>
              <a:rPr lang="en-CA" dirty="0">
                <a:hlinkClick r:id="rId3"/>
              </a:rPr>
              <a:t>https://</a:t>
            </a:r>
            <a:r>
              <a:rPr lang="en-CA" dirty="0" smtClean="0">
                <a:hlinkClick r:id="rId3"/>
              </a:rPr>
              <a:t>ucalgary.zoom.us/j/91353177821?pwd=SktYQURXRzA1eHN5emkyQVRka2hrZz09</a:t>
            </a:r>
            <a:endParaRPr lang="en-CA" dirty="0" smtClean="0"/>
          </a:p>
          <a:p>
            <a:pPr lvl="2"/>
            <a:r>
              <a:rPr lang="en-US" dirty="0" smtClean="0"/>
              <a:t>Also I am usually available for a period of time for in person help after lecture.</a:t>
            </a:r>
            <a:endParaRPr lang="en-US" altLang="en-US" sz="1600" dirty="0" smtClean="0"/>
          </a:p>
          <a:p>
            <a:pPr marL="568325" lvl="1" indent="-171450"/>
            <a:r>
              <a:rPr lang="en-US" altLang="en-US" sz="1800" dirty="0" smtClean="0"/>
              <a:t>Other </a:t>
            </a:r>
            <a:r>
              <a:rPr lang="en-US" altLang="en-US" sz="1800" dirty="0"/>
              <a:t>help resources are </a:t>
            </a:r>
            <a:r>
              <a:rPr lang="en-US" altLang="en-US" sz="1800" dirty="0" smtClean="0"/>
              <a:t>available:</a:t>
            </a:r>
          </a:p>
          <a:p>
            <a:pPr marL="790575" lvl="2" indent="-171450"/>
            <a:r>
              <a:rPr lang="en-US" dirty="0" smtClean="0"/>
              <a:t>In D2L look under: </a:t>
            </a:r>
            <a:r>
              <a:rPr lang="en-US" dirty="0" smtClean="0">
                <a:latin typeface="Consolas" panose="020B0609020204030204" pitchFamily="49" charset="0"/>
              </a:rPr>
              <a:t>Content-&gt;Course Information</a:t>
            </a:r>
          </a:p>
          <a:p>
            <a:pPr marL="790575" lvl="2" indent="-171450"/>
            <a:r>
              <a:rPr lang="en-US" dirty="0" smtClean="0"/>
              <a:t>Scroll down until you see the heading: “Help resources and contact information”</a:t>
            </a:r>
            <a:endParaRPr lang="en-CA" dirty="0"/>
          </a:p>
        </p:txBody>
      </p:sp>
      <p:pic>
        <p:nvPicPr>
          <p:cNvPr id="4" name="Picture 4" descr="new l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7505373" y="16564"/>
            <a:ext cx="1663233" cy="2158226"/>
          </a:xfrm>
          <a:prstGeom prst="rect">
            <a:avLst/>
          </a:prstGeom>
          <a:noFill/>
        </p:spPr>
      </p:pic>
    </p:spTree>
    <p:extLst>
      <p:ext uri="{BB962C8B-B14F-4D97-AF65-F5344CB8AC3E}">
        <p14:creationId xmlns:p14="http://schemas.microsoft.com/office/powerpoint/2010/main" val="20270153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Mini Assignments</a:t>
            </a:r>
          </a:p>
        </p:txBody>
      </p:sp>
      <p:sp>
        <p:nvSpPr>
          <p:cNvPr id="3" name="Content Placeholder 2"/>
          <p:cNvSpPr>
            <a:spLocks noGrp="1"/>
          </p:cNvSpPr>
          <p:nvPr>
            <p:ph idx="1"/>
          </p:nvPr>
        </p:nvSpPr>
        <p:spPr/>
        <p:txBody>
          <a:bodyPr/>
          <a:lstStyle/>
          <a:p>
            <a:r>
              <a:rPr lang="en-US" altLang="en-US" dirty="0" smtClean="0"/>
              <a:t>As the name implies mini-assignments are a smaller version of the (full) assignments.</a:t>
            </a:r>
          </a:p>
          <a:p>
            <a:r>
              <a:rPr lang="en-US" altLang="en-US" dirty="0" smtClean="0"/>
              <a:t>The purpose is to allow you to </a:t>
            </a:r>
            <a:r>
              <a:rPr lang="en-US" altLang="en-US" dirty="0"/>
              <a:t>apply </a:t>
            </a:r>
            <a:r>
              <a:rPr lang="en-US" altLang="en-US" dirty="0" smtClean="0"/>
              <a:t>the </a:t>
            </a:r>
            <a:r>
              <a:rPr lang="en-US" altLang="en-US" dirty="0"/>
              <a:t>technical concepts (e.g., branches, functions, loops etc.) </a:t>
            </a:r>
            <a:r>
              <a:rPr lang="en-US" altLang="en-US" dirty="0" smtClean="0"/>
              <a:t>without the real-world complexities of a full program.</a:t>
            </a:r>
          </a:p>
          <a:p>
            <a:r>
              <a:rPr lang="en-US" altLang="en-US" dirty="0" smtClean="0"/>
              <a:t>Marking will focus on ‘functionality’: getting the program features/functions to work.</a:t>
            </a:r>
          </a:p>
          <a:p>
            <a:pPr lvl="1"/>
            <a:r>
              <a:rPr lang="en-US" altLang="en-US" dirty="0" smtClean="0"/>
              <a:t>However some mini-assignments may have specific design requirements so make sure you are familiar with each assignment’s requirements.</a:t>
            </a:r>
          </a:p>
          <a:p>
            <a:r>
              <a:rPr lang="en-US" altLang="en-US" dirty="0" smtClean="0"/>
              <a:t>Although you shouldn’t ignore other things such as style and documentation these things won’t be graded for the mini-assignments</a:t>
            </a:r>
          </a:p>
        </p:txBody>
      </p:sp>
    </p:spTree>
    <p:extLst>
      <p:ext uri="{BB962C8B-B14F-4D97-AF65-F5344CB8AC3E}">
        <p14:creationId xmlns:p14="http://schemas.microsoft.com/office/powerpoint/2010/main" val="87981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Full Assignments</a:t>
            </a:r>
          </a:p>
        </p:txBody>
      </p:sp>
      <p:sp>
        <p:nvSpPr>
          <p:cNvPr id="3" name="Content Placeholder 2"/>
          <p:cNvSpPr>
            <a:spLocks noGrp="1"/>
          </p:cNvSpPr>
          <p:nvPr>
            <p:ph idx="1"/>
          </p:nvPr>
        </p:nvSpPr>
        <p:spPr>
          <a:xfrm>
            <a:off x="457200" y="1108075"/>
            <a:ext cx="8178800" cy="5597525"/>
          </a:xfrm>
        </p:spPr>
        <p:txBody>
          <a:bodyPr/>
          <a:lstStyle/>
          <a:p>
            <a:r>
              <a:rPr lang="en-US" altLang="en-US" dirty="0" smtClean="0"/>
              <a:t>Similar to the mini assignments you will write a computer program</a:t>
            </a:r>
          </a:p>
          <a:p>
            <a:pPr lvl="1"/>
            <a:r>
              <a:rPr lang="en-US" altLang="en-US" dirty="0" smtClean="0"/>
              <a:t>The programs will be larger and more challenging than the mini-assignments (require a ‘tougher’ problem to be solved).</a:t>
            </a:r>
          </a:p>
          <a:p>
            <a:r>
              <a:rPr lang="en-US" altLang="en-US" dirty="0" smtClean="0"/>
              <a:t>Marking will not only be based on the functionality of your program (i.e. does it work) but other criteria such as programming style and documentation (additional details will be provided during the semester as each assignment is released).</a:t>
            </a:r>
          </a:p>
          <a:p>
            <a:pPr lvl="1"/>
            <a:endParaRPr lang="en-US" altLang="en-US" i="1" dirty="0"/>
          </a:p>
          <a:p>
            <a:pPr lvl="1"/>
            <a:endParaRPr lang="en-US" altLang="en-US" i="1" dirty="0" smtClean="0"/>
          </a:p>
        </p:txBody>
      </p:sp>
    </p:spTree>
    <p:extLst>
      <p:ext uri="{BB962C8B-B14F-4D97-AF65-F5344CB8AC3E}">
        <p14:creationId xmlns:p14="http://schemas.microsoft.com/office/powerpoint/2010/main" val="2593237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The Full Assignments</a:t>
            </a:r>
            <a:endParaRPr lang="en-CA" dirty="0"/>
          </a:p>
        </p:txBody>
      </p:sp>
      <p:sp>
        <p:nvSpPr>
          <p:cNvPr id="3" name="Content Placeholder 2"/>
          <p:cNvSpPr>
            <a:spLocks noGrp="1"/>
          </p:cNvSpPr>
          <p:nvPr>
            <p:ph idx="1"/>
          </p:nvPr>
        </p:nvSpPr>
        <p:spPr/>
        <p:txBody>
          <a:bodyPr/>
          <a:lstStyle/>
          <a:p>
            <a:r>
              <a:rPr lang="en-US" altLang="en-US" dirty="0" smtClean="0"/>
              <a:t>Assignment </a:t>
            </a:r>
            <a:r>
              <a:rPr lang="en-US" altLang="en-US" dirty="0"/>
              <a:t>1</a:t>
            </a:r>
            <a:r>
              <a:rPr lang="en-US" altLang="en-US" dirty="0" smtClean="0"/>
              <a:t> </a:t>
            </a:r>
            <a:r>
              <a:rPr lang="en-US" altLang="en-US" dirty="0"/>
              <a:t>(Proportion of term grade = </a:t>
            </a:r>
            <a:r>
              <a:rPr lang="en-US" altLang="en-US" dirty="0" smtClean="0"/>
              <a:t>10</a:t>
            </a:r>
            <a:r>
              <a:rPr lang="en-US" altLang="en-US" dirty="0"/>
              <a:t>%): </a:t>
            </a:r>
            <a:r>
              <a:rPr lang="en-US" altLang="en-US" i="1" dirty="0"/>
              <a:t>Using branches and repetition in a program</a:t>
            </a:r>
          </a:p>
          <a:p>
            <a:r>
              <a:rPr lang="en-US" altLang="en-US" dirty="0"/>
              <a:t>Assignment </a:t>
            </a:r>
            <a:r>
              <a:rPr lang="en-US" altLang="en-US" dirty="0" smtClean="0"/>
              <a:t>2 </a:t>
            </a:r>
            <a:r>
              <a:rPr lang="en-US" altLang="en-US" dirty="0"/>
              <a:t>(Proportion of term grade = </a:t>
            </a:r>
            <a:r>
              <a:rPr lang="en-US" altLang="en-US" dirty="0" smtClean="0"/>
              <a:t>13%): </a:t>
            </a:r>
            <a:r>
              <a:rPr lang="en-US" altLang="en-US" i="1" dirty="0"/>
              <a:t>Decomposing a program into functions</a:t>
            </a:r>
          </a:p>
          <a:p>
            <a:r>
              <a:rPr lang="en-US" altLang="en-US" dirty="0"/>
              <a:t>Assignment </a:t>
            </a:r>
            <a:r>
              <a:rPr lang="en-US" altLang="en-US" dirty="0" smtClean="0"/>
              <a:t>3 </a:t>
            </a:r>
            <a:r>
              <a:rPr lang="en-US" altLang="en-US" dirty="0"/>
              <a:t>(Proportion of term grade = </a:t>
            </a:r>
            <a:r>
              <a:rPr lang="en-US" altLang="en-US" dirty="0" smtClean="0"/>
              <a:t>20%): </a:t>
            </a:r>
            <a:r>
              <a:rPr lang="en-US" altLang="en-US" i="1" dirty="0" smtClean="0"/>
              <a:t>Solving a more real life programming problem which is a </a:t>
            </a:r>
            <a:r>
              <a:rPr lang="en-US" altLang="en-US" i="1" dirty="0"/>
              <a:t>biological simulation using 2D </a:t>
            </a:r>
            <a:r>
              <a:rPr lang="en-US" altLang="en-US" i="1" dirty="0" smtClean="0"/>
              <a:t>lists as well as working with text files</a:t>
            </a:r>
            <a:endParaRPr lang="en-US" altLang="en-US" i="1" dirty="0"/>
          </a:p>
          <a:p>
            <a:endParaRPr lang="en-CA" dirty="0"/>
          </a:p>
        </p:txBody>
      </p:sp>
    </p:spTree>
    <p:extLst>
      <p:ext uri="{BB962C8B-B14F-4D97-AF65-F5344CB8AC3E}">
        <p14:creationId xmlns:p14="http://schemas.microsoft.com/office/powerpoint/2010/main" val="12842758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 Grading</a:t>
            </a:r>
            <a:endParaRPr lang="en-CA" dirty="0"/>
          </a:p>
        </p:txBody>
      </p:sp>
      <p:sp>
        <p:nvSpPr>
          <p:cNvPr id="3" name="Content Placeholder 2"/>
          <p:cNvSpPr>
            <a:spLocks noGrp="1"/>
          </p:cNvSpPr>
          <p:nvPr>
            <p:ph idx="1"/>
          </p:nvPr>
        </p:nvSpPr>
        <p:spPr/>
        <p:txBody>
          <a:bodyPr/>
          <a:lstStyle/>
          <a:p>
            <a:r>
              <a:rPr lang="en-US" altLang="en-US" dirty="0"/>
              <a:t>Assignments will be marked by the tutorial instructor who teaches your tutorial </a:t>
            </a:r>
            <a:r>
              <a:rPr lang="en-US" altLang="en-US" dirty="0" smtClean="0"/>
              <a:t>section.</a:t>
            </a:r>
          </a:p>
          <a:p>
            <a:r>
              <a:rPr lang="en-US" altLang="en-US" b="1" dirty="0" smtClean="0"/>
              <a:t>After the deadline</a:t>
            </a:r>
            <a:r>
              <a:rPr lang="en-US" altLang="en-US" dirty="0" smtClean="0"/>
              <a:t>: If </a:t>
            </a:r>
            <a:r>
              <a:rPr lang="en-US" altLang="en-US" dirty="0"/>
              <a:t>have </a:t>
            </a:r>
            <a:r>
              <a:rPr lang="en-US" altLang="en-US" dirty="0" smtClean="0"/>
              <a:t>questions or concerns about grading</a:t>
            </a:r>
            <a:r>
              <a:rPr lang="en-US" altLang="en-US" dirty="0"/>
              <a:t> </a:t>
            </a:r>
            <a:r>
              <a:rPr lang="en-US" altLang="en-US" b="1" dirty="0" smtClean="0"/>
              <a:t>the tutorial instructor</a:t>
            </a:r>
            <a:r>
              <a:rPr lang="en-US" altLang="en-US" dirty="0" smtClean="0"/>
              <a:t> (in the tutorial that you are registered) </a:t>
            </a:r>
            <a:r>
              <a:rPr lang="en-US" altLang="en-US" b="1" dirty="0" smtClean="0"/>
              <a:t>is </a:t>
            </a:r>
            <a:r>
              <a:rPr lang="en-US" altLang="en-US" b="1" dirty="0"/>
              <a:t>the </a:t>
            </a:r>
            <a:r>
              <a:rPr lang="en-US" altLang="en-US" b="1" dirty="0" smtClean="0"/>
              <a:t>first person </a:t>
            </a:r>
            <a:r>
              <a:rPr lang="en-US" altLang="en-US" b="1" dirty="0"/>
              <a:t>to </a:t>
            </a:r>
            <a:r>
              <a:rPr lang="en-US" altLang="en-US" b="1" dirty="0" smtClean="0"/>
              <a:t>contact</a:t>
            </a:r>
            <a:r>
              <a:rPr lang="en-US" altLang="en-US" dirty="0" smtClean="0"/>
              <a:t>.</a:t>
            </a:r>
          </a:p>
          <a:p>
            <a:pPr lvl="2"/>
            <a:r>
              <a:rPr lang="en-CA" dirty="0"/>
              <a:t>For your convenience the link to tutorial information has been provided again: </a:t>
            </a:r>
            <a:r>
              <a:rPr lang="en-CA" dirty="0">
                <a:hlinkClick r:id="rId2"/>
              </a:rPr>
              <a:t>https://pages.cpsc.ucalgary.ca/~</a:t>
            </a:r>
            <a:r>
              <a:rPr lang="en-CA" dirty="0" smtClean="0">
                <a:hlinkClick r:id="rId2"/>
              </a:rPr>
              <a:t>tamj/2023/217F/#</a:t>
            </a:r>
            <a:r>
              <a:rPr lang="en-CA" dirty="0">
                <a:hlinkClick r:id="rId2"/>
              </a:rPr>
              <a:t>Tutorial_information_(teaching_and_help_tutorials</a:t>
            </a:r>
            <a:r>
              <a:rPr lang="en-CA" dirty="0" smtClean="0">
                <a:hlinkClick r:id="rId2"/>
              </a:rPr>
              <a:t>)</a:t>
            </a:r>
            <a:endParaRPr lang="en-CA" dirty="0" smtClean="0"/>
          </a:p>
          <a:p>
            <a:pPr lvl="2"/>
            <a:r>
              <a:rPr lang="en-US" dirty="0" smtClean="0"/>
              <a:t>Your tutorial section was the one you were required to select when you registered.</a:t>
            </a:r>
          </a:p>
          <a:p>
            <a:pPr lvl="2"/>
            <a:r>
              <a:rPr lang="en-US" dirty="0" smtClean="0"/>
              <a:t>If you don’t know how to find that information then you can find it the “Student Center” in PeopleSoft:</a:t>
            </a:r>
          </a:p>
          <a:p>
            <a:pPr lvl="3"/>
            <a:r>
              <a:rPr lang="en-CA" dirty="0">
                <a:hlinkClick r:id="rId3"/>
              </a:rPr>
              <a:t>https://cas.ucalgary.ca/cas/login?service=https://portal.my.ucalgary.ca/psp/paprd/?</a:t>
            </a:r>
            <a:r>
              <a:rPr lang="en-CA" dirty="0" smtClean="0">
                <a:hlinkClick r:id="rId3"/>
              </a:rPr>
              <a:t>cmd=start&amp;ca.ucalgary.authent.ucid=true</a:t>
            </a:r>
            <a:endParaRPr lang="en-CA" dirty="0" smtClean="0"/>
          </a:p>
          <a:p>
            <a:r>
              <a:rPr lang="en-US" b="1" dirty="0" smtClean="0"/>
              <a:t>Before the deadline</a:t>
            </a:r>
            <a:r>
              <a:rPr lang="en-US" dirty="0" smtClean="0"/>
              <a:t>: extensions require the approval of the course instructor (more on this later)</a:t>
            </a:r>
            <a:endParaRPr lang="en-CA" dirty="0" smtClean="0"/>
          </a:p>
          <a:p>
            <a:pPr lvl="1"/>
            <a:endParaRPr lang="en-CA" dirty="0" smtClean="0"/>
          </a:p>
          <a:p>
            <a:pPr lvl="1"/>
            <a:endParaRPr lang="en-CA" dirty="0"/>
          </a:p>
        </p:txBody>
      </p:sp>
    </p:spTree>
    <p:extLst>
      <p:ext uri="{BB962C8B-B14F-4D97-AF65-F5344CB8AC3E}">
        <p14:creationId xmlns:p14="http://schemas.microsoft.com/office/powerpoint/2010/main" val="1378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Assignments</a:t>
            </a:r>
            <a:endParaRPr lang="en-CA" dirty="0"/>
          </a:p>
        </p:txBody>
      </p:sp>
      <p:sp>
        <p:nvSpPr>
          <p:cNvPr id="3" name="Content Placeholder 2"/>
          <p:cNvSpPr>
            <a:spLocks noGrp="1"/>
          </p:cNvSpPr>
          <p:nvPr>
            <p:ph idx="1"/>
          </p:nvPr>
        </p:nvSpPr>
        <p:spPr/>
        <p:txBody>
          <a:bodyPr/>
          <a:lstStyle/>
          <a:p>
            <a:r>
              <a:rPr lang="en-US" altLang="en-US" dirty="0"/>
              <a:t>Submit your work to the appropriate D2L Dropbox link.</a:t>
            </a:r>
          </a:p>
          <a:p>
            <a:pPr lvl="1"/>
            <a:r>
              <a:rPr lang="en-US" altLang="en-US" dirty="0">
                <a:hlinkClick r:id="rId2"/>
              </a:rPr>
              <a:t>http://d2l.ucalgary.ca/</a:t>
            </a:r>
            <a:endParaRPr lang="en-US" altLang="en-US" dirty="0"/>
          </a:p>
          <a:p>
            <a:pPr lvl="1"/>
            <a:r>
              <a:rPr lang="en-US" altLang="en-US" dirty="0" smtClean="0"/>
              <a:t>Find the appropriate course name/number for the semester.</a:t>
            </a:r>
          </a:p>
          <a:p>
            <a:pPr lvl="1"/>
            <a:r>
              <a:rPr lang="en-US" altLang="en-US" dirty="0" smtClean="0"/>
              <a:t>Within </a:t>
            </a:r>
            <a:r>
              <a:rPr lang="en-US" altLang="en-US" dirty="0"/>
              <a:t>the D2L </a:t>
            </a:r>
            <a:r>
              <a:rPr lang="en-US" altLang="en-US" dirty="0" smtClean="0"/>
              <a:t>Dropbox setup for the course </a:t>
            </a:r>
            <a:r>
              <a:rPr lang="en-US" altLang="en-US" dirty="0"/>
              <a:t>there’s a separate link for each assignment.</a:t>
            </a:r>
          </a:p>
          <a:p>
            <a:endParaRPr lang="en-CA" dirty="0"/>
          </a:p>
        </p:txBody>
      </p:sp>
    </p:spTree>
    <p:extLst>
      <p:ext uri="{BB962C8B-B14F-4D97-AF65-F5344CB8AC3E}">
        <p14:creationId xmlns:p14="http://schemas.microsoft.com/office/powerpoint/2010/main" val="11627183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Submitting Assignments (2)</a:t>
            </a:r>
          </a:p>
        </p:txBody>
      </p:sp>
      <p:sp>
        <p:nvSpPr>
          <p:cNvPr id="3" name="Content Placeholder 2"/>
          <p:cNvSpPr>
            <a:spLocks noGrp="1"/>
          </p:cNvSpPr>
          <p:nvPr>
            <p:ph idx="1"/>
          </p:nvPr>
        </p:nvSpPr>
        <p:spPr/>
        <p:txBody>
          <a:bodyPr/>
          <a:lstStyle/>
          <a:p>
            <a:r>
              <a:rPr lang="en-US" altLang="en-US" b="1" dirty="0" smtClean="0"/>
              <a:t>Bottom line: it is each student’s responsibility to make sure that the correct version of the program was submitted on time.</a:t>
            </a:r>
          </a:p>
          <a:p>
            <a:pPr lvl="1"/>
            <a:r>
              <a:rPr lang="en-US" altLang="en-US" dirty="0"/>
              <a:t>A</a:t>
            </a:r>
            <a:r>
              <a:rPr lang="en-US" altLang="en-US" dirty="0" smtClean="0"/>
              <a:t>lternate submission mechanisms e.g., email, uploads to cloud-based systems such as Google drive, time-stamps, TA memories cannot be used as alternatives if you have not properly submitted into D2L</a:t>
            </a:r>
          </a:p>
          <a:p>
            <a:pPr lvl="1"/>
            <a:r>
              <a:rPr lang="en-US" altLang="en-US" b="1" dirty="0">
                <a:solidFill>
                  <a:srgbClr val="FF0000"/>
                </a:solidFill>
              </a:rPr>
              <a:t>Only files submitted into D2L by the due date is what </a:t>
            </a:r>
            <a:r>
              <a:rPr lang="en-US" altLang="en-US" b="1" dirty="0" smtClean="0">
                <a:solidFill>
                  <a:srgbClr val="FF0000"/>
                </a:solidFill>
              </a:rPr>
              <a:t>will be marked</a:t>
            </a:r>
          </a:p>
          <a:p>
            <a:r>
              <a:rPr lang="en-US" altLang="en-US" dirty="0" smtClean="0"/>
              <a:t>Late assignments:</a:t>
            </a:r>
          </a:p>
          <a:p>
            <a:pPr lvl="1"/>
            <a:r>
              <a:rPr lang="en-US" altLang="en-US" dirty="0" smtClean="0"/>
              <a:t>Full assignments: they may be submitted for a progressive per day penalty (see the assignment description).</a:t>
            </a:r>
          </a:p>
          <a:p>
            <a:pPr lvl="1"/>
            <a:r>
              <a:rPr lang="en-US" altLang="en-US" dirty="0" smtClean="0"/>
              <a:t>Mini-assignments: a most mini-assignments can be submitted one day late (with a penalty). </a:t>
            </a:r>
            <a:endParaRPr lang="en-US" altLang="en-US" dirty="0"/>
          </a:p>
          <a:p>
            <a:pPr lvl="1"/>
            <a:r>
              <a:rPr lang="en-US" altLang="en-US" dirty="0" smtClean="0"/>
              <a:t>If you are ill then a sworn declaration is required.</a:t>
            </a:r>
          </a:p>
          <a:p>
            <a:pPr lvl="1"/>
            <a:r>
              <a:rPr lang="en-US" altLang="en-US" dirty="0" smtClean="0"/>
              <a:t>Contact your </a:t>
            </a:r>
            <a:r>
              <a:rPr lang="en-US" altLang="en-US" b="1" dirty="0" smtClean="0"/>
              <a:t>course instructor </a:t>
            </a:r>
            <a:r>
              <a:rPr lang="en-US" altLang="en-US" dirty="0" smtClean="0"/>
              <a:t>and not your tutorial instructor to get permission for a late submission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JT’s Hint: Electronically Submitting Work</a:t>
            </a:r>
          </a:p>
        </p:txBody>
      </p:sp>
      <p:sp>
        <p:nvSpPr>
          <p:cNvPr id="3" name="Content Placeholder 2"/>
          <p:cNvSpPr>
            <a:spLocks noGrp="1"/>
          </p:cNvSpPr>
          <p:nvPr>
            <p:ph idx="1"/>
          </p:nvPr>
        </p:nvSpPr>
        <p:spPr/>
        <p:txBody>
          <a:bodyPr/>
          <a:lstStyle/>
          <a:p>
            <a:r>
              <a:rPr lang="en-US" altLang="en-US" dirty="0" smtClean="0"/>
              <a:t>Bad things sometimes happen!</a:t>
            </a:r>
          </a:p>
          <a:p>
            <a:pPr lvl="1"/>
            <a:r>
              <a:rPr lang="en-US" altLang="en-US" dirty="0" smtClean="0"/>
              <a:t>A virus, hardware failure, you screwed up the submission.</a:t>
            </a:r>
          </a:p>
          <a:p>
            <a:r>
              <a:rPr lang="en-US" altLang="en-US" dirty="0" smtClean="0"/>
              <a:t>Rules of thumb for assignment submissions:</a:t>
            </a:r>
          </a:p>
          <a:p>
            <a:pPr lvl="1"/>
            <a:r>
              <a:rPr lang="en-US" altLang="en-US" dirty="0" smtClean="0"/>
              <a:t>Do it early! (Get familiar with the system)</a:t>
            </a:r>
          </a:p>
          <a:p>
            <a:pPr lvl="1"/>
            <a:r>
              <a:rPr lang="en-US" altLang="en-US" dirty="0" smtClean="0"/>
              <a:t>Do it often! (If somehow real disaster strikes and you lose everything at least you will have a partially completed version that your TA can mark).</a:t>
            </a:r>
          </a:p>
          <a:p>
            <a:pPr lvl="1"/>
            <a:r>
              <a:rPr lang="en-US" altLang="en-US" i="1" dirty="0" smtClean="0"/>
              <a:t>Check your work</a:t>
            </a:r>
            <a:r>
              <a:rPr lang="en-US" altLang="en-US" dirty="0" smtClean="0"/>
              <a:t>.</a:t>
            </a:r>
          </a:p>
          <a:p>
            <a:pPr lvl="2"/>
            <a:r>
              <a:rPr lang="en-US" altLang="en-US" dirty="0" smtClean="0"/>
              <a:t>Don’t assume that everything was submitted OK.</a:t>
            </a:r>
          </a:p>
          <a:p>
            <a:pPr lvl="2"/>
            <a:r>
              <a:rPr lang="en-US" altLang="en-US" dirty="0" smtClean="0"/>
              <a:t>Don’t just check file names but at least take a look at the actual file contents (not only to check that the file wasn’t corrupted but also that you submitted the correct version).</a:t>
            </a:r>
          </a:p>
          <a:p>
            <a:pPr lvl="2"/>
            <a:r>
              <a:rPr lang="en-US" altLang="en-US" dirty="0" smtClean="0"/>
              <a:t>Assignment 0 ‘A0’:</a:t>
            </a:r>
          </a:p>
          <a:p>
            <a:pPr lvl="3"/>
            <a:r>
              <a:rPr lang="en-US" altLang="en-US" dirty="0" smtClean="0"/>
              <a:t>An exercise in tutorial where you practice submitting and checking your work</a:t>
            </a:r>
          </a:p>
          <a:p>
            <a:pPr lvl="3"/>
            <a:r>
              <a:rPr lang="en-US" altLang="en-US" dirty="0" smtClean="0"/>
              <a:t>Not directly graded but still important to complete</a:t>
            </a:r>
          </a:p>
          <a:p>
            <a:pPr lvl="2"/>
            <a:endParaRPr lang="en-US" altLang="en-US" dirty="0" smtClean="0"/>
          </a:p>
          <a:p>
            <a:endParaRPr lang="en-US" altLang="en-US" dirty="0" smtClean="0"/>
          </a:p>
          <a:p>
            <a:pPr lvl="1"/>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To Verify Submissions In DropBox</a:t>
            </a:r>
            <a:endParaRPr lang="en-CA" dirty="0"/>
          </a:p>
        </p:txBody>
      </p:sp>
      <p:sp>
        <p:nvSpPr>
          <p:cNvPr id="3" name="Content Placeholder 2"/>
          <p:cNvSpPr>
            <a:spLocks noGrp="1"/>
          </p:cNvSpPr>
          <p:nvPr>
            <p:ph idx="1"/>
          </p:nvPr>
        </p:nvSpPr>
        <p:spPr/>
        <p:txBody>
          <a:bodyPr/>
          <a:lstStyle/>
          <a:p>
            <a:r>
              <a:rPr lang="en-CA" dirty="0" smtClean="0"/>
              <a:t>There is a help link provided with each assignment description.</a:t>
            </a:r>
          </a:p>
          <a:p>
            <a:r>
              <a:rPr lang="en-CA" dirty="0" smtClean="0"/>
              <a:t>When Teaching Assistants go over Assignment zero you will have the opportunity to work through the assignment.</a:t>
            </a:r>
          </a:p>
          <a:p>
            <a:r>
              <a:rPr lang="en-US" dirty="0" smtClean="0"/>
              <a:t>Assignment zero:</a:t>
            </a:r>
            <a:endParaRPr lang="en-CA" dirty="0" smtClean="0"/>
          </a:p>
          <a:p>
            <a:pPr lvl="1"/>
            <a:r>
              <a:rPr lang="en-CA" dirty="0" smtClean="0"/>
              <a:t>Not graded but important practice</a:t>
            </a:r>
          </a:p>
          <a:p>
            <a:pPr lvl="1"/>
            <a:r>
              <a:rPr lang="en-US" dirty="0" smtClean="0"/>
              <a:t>Learning objectives:</a:t>
            </a:r>
          </a:p>
          <a:p>
            <a:pPr lvl="2"/>
            <a:r>
              <a:rPr lang="en-US" dirty="0" smtClean="0"/>
              <a:t>How to submit assignments using D2L (most know this).</a:t>
            </a:r>
          </a:p>
          <a:p>
            <a:pPr lvl="2"/>
            <a:r>
              <a:rPr lang="en-US" b="1" dirty="0" smtClean="0"/>
              <a:t>How to properly check if a submission “went through” </a:t>
            </a:r>
            <a:r>
              <a:rPr lang="en-US" dirty="0" smtClean="0"/>
              <a:t>(main learning objective as most students do not do this).</a:t>
            </a:r>
            <a:endParaRPr lang="en-CA" dirty="0" smtClean="0"/>
          </a:p>
          <a:p>
            <a:r>
              <a:rPr lang="en-CA" dirty="0" smtClean="0"/>
              <a:t>Resource file for checking submissions:</a:t>
            </a:r>
          </a:p>
          <a:p>
            <a:pPr lvl="1"/>
            <a:r>
              <a:rPr lang="en-CA" sz="1600" dirty="0">
                <a:hlinkClick r:id="rId2"/>
              </a:rPr>
              <a:t>http://pages.cpsc.ucalgary.ca/~</a:t>
            </a:r>
            <a:r>
              <a:rPr lang="en-CA" sz="1600" dirty="0" smtClean="0">
                <a:hlinkClick r:id="rId2"/>
              </a:rPr>
              <a:t>tamj/resources/Verifying_D2L_Submissions.pdf</a:t>
            </a:r>
            <a:endParaRPr lang="en-CA" sz="1600" dirty="0"/>
          </a:p>
        </p:txBody>
      </p:sp>
    </p:spTree>
    <p:extLst>
      <p:ext uri="{BB962C8B-B14F-4D97-AF65-F5344CB8AC3E}">
        <p14:creationId xmlns:p14="http://schemas.microsoft.com/office/powerpoint/2010/main" val="396682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Backing Up And Submitting Your Work</a:t>
            </a:r>
          </a:p>
        </p:txBody>
      </p:sp>
      <p:sp>
        <p:nvSpPr>
          <p:cNvPr id="3" name="Content Placeholder 2"/>
          <p:cNvSpPr>
            <a:spLocks noGrp="1"/>
          </p:cNvSpPr>
          <p:nvPr>
            <p:ph idx="1"/>
          </p:nvPr>
        </p:nvSpPr>
        <p:spPr/>
        <p:txBody>
          <a:bodyPr/>
          <a:lstStyle/>
          <a:p>
            <a:r>
              <a:rPr lang="en-US" altLang="en-US" dirty="0" smtClean="0"/>
              <a:t>Bottom line: </a:t>
            </a:r>
            <a:r>
              <a:rPr lang="en-US" altLang="en-US" b="1" dirty="0" smtClean="0"/>
              <a:t>it is up to you </a:t>
            </a:r>
            <a:r>
              <a:rPr lang="en-US" altLang="en-US" dirty="0" smtClean="0"/>
              <a:t>to make sure things are done correctly and on time.</a:t>
            </a:r>
          </a:p>
          <a:p>
            <a:r>
              <a:rPr lang="en-US" altLang="en-US" dirty="0" smtClean="0"/>
              <a:t>If you have questions beforehand then do ask (make sure you ask your questions early enough so you can receive an answer before the due time).</a:t>
            </a:r>
          </a:p>
          <a:p>
            <a:r>
              <a:rPr lang="en-US" altLang="en-US" dirty="0" smtClean="0"/>
              <a:t>But don’t wait until after the due date (it’s too late).</a:t>
            </a:r>
          </a:p>
          <a:p>
            <a:pPr lvl="1"/>
            <a:r>
              <a:rPr lang="en-US" altLang="en-US" dirty="0" smtClean="0"/>
              <a:t>If your work isn’t in D2L before the final due date then </a:t>
            </a:r>
            <a:r>
              <a:rPr lang="en-US" altLang="en-US" b="1" dirty="0" smtClean="0">
                <a:solidFill>
                  <a:srgbClr val="FF0000"/>
                </a:solidFill>
              </a:rPr>
              <a:t>you will be awarded no credit</a:t>
            </a:r>
            <a:r>
              <a:rPr lang="en-US" alt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a:t>
            </a:r>
            <a:r>
              <a:rPr lang="en-US" dirty="0"/>
              <a:t>Late </a:t>
            </a:r>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If you have a legitimate reason for an extension to get in touch with the course instructor (</a:t>
            </a:r>
            <a:r>
              <a:rPr lang="en-US" dirty="0" smtClean="0">
                <a:hlinkClick r:id="rId2"/>
              </a:rPr>
              <a:t>tam@ucalgary.ca</a:t>
            </a:r>
            <a:r>
              <a:rPr lang="en-US" dirty="0" smtClean="0"/>
              <a:t>) </a:t>
            </a:r>
            <a:r>
              <a:rPr lang="en-US" b="1" dirty="0" smtClean="0"/>
              <a:t>before the deadline</a:t>
            </a:r>
            <a:r>
              <a:rPr lang="en-US" dirty="0"/>
              <a:t> </a:t>
            </a:r>
            <a:r>
              <a:rPr lang="en-US" dirty="0" smtClean="0"/>
              <a:t>(don’t wait until after the due time/day).</a:t>
            </a:r>
            <a:endParaRPr lang="en-CA" dirty="0" smtClean="0"/>
          </a:p>
          <a:p>
            <a:r>
              <a:rPr lang="en-CA" b="1" dirty="0" smtClean="0"/>
              <a:t>Full assignments</a:t>
            </a:r>
            <a:r>
              <a:rPr lang="en-CA" dirty="0" smtClean="0"/>
              <a:t>: Late submissions </a:t>
            </a:r>
            <a:r>
              <a:rPr lang="en-CA" dirty="0"/>
              <a:t>without an </a:t>
            </a:r>
            <a:r>
              <a:rPr lang="en-CA" dirty="0" smtClean="0"/>
              <a:t>instructor approved extension </a:t>
            </a:r>
            <a:r>
              <a:rPr lang="en-CA" dirty="0"/>
              <a:t>will have the following penalties applied</a:t>
            </a:r>
            <a:r>
              <a:rPr lang="en-CA" dirty="0" smtClean="0"/>
              <a:t>.</a:t>
            </a:r>
          </a:p>
          <a:p>
            <a:endParaRPr lang="en-US" dirty="0"/>
          </a:p>
          <a:p>
            <a:endParaRPr lang="en-US" dirty="0" smtClean="0"/>
          </a:p>
          <a:p>
            <a:pPr marL="0" indent="0">
              <a:buNone/>
            </a:pPr>
            <a:endParaRPr lang="en-US" dirty="0" smtClean="0"/>
          </a:p>
          <a:p>
            <a:r>
              <a:rPr lang="en-US" b="1" dirty="0" smtClean="0"/>
              <a:t>Mini-assignments</a:t>
            </a:r>
            <a:r>
              <a:rPr lang="en-US" dirty="0" smtClean="0"/>
              <a:t>: can be at most submitted one day late:</a:t>
            </a:r>
          </a:p>
          <a:p>
            <a:endParaRPr lang="en-US" dirty="0" smtClean="0"/>
          </a:p>
          <a:p>
            <a:endParaRPr lang="en-US" b="1" dirty="0"/>
          </a:p>
        </p:txBody>
      </p:sp>
      <p:graphicFrame>
        <p:nvGraphicFramePr>
          <p:cNvPr id="4" name="Table 3"/>
          <p:cNvGraphicFramePr>
            <a:graphicFrameLocks noGrp="1"/>
          </p:cNvGraphicFramePr>
          <p:nvPr>
            <p:extLst>
              <p:ext uri="{D42A27DB-BD31-4B8C-83A1-F6EECF244321}">
                <p14:modId xmlns:p14="http://schemas.microsoft.com/office/powerpoint/2010/main" val="2051201817"/>
              </p:ext>
            </p:extLst>
          </p:nvPr>
        </p:nvGraphicFramePr>
        <p:xfrm>
          <a:off x="682171" y="3213417"/>
          <a:ext cx="8077199" cy="1158240"/>
        </p:xfrm>
        <a:graphic>
          <a:graphicData uri="http://schemas.openxmlformats.org/drawingml/2006/table">
            <a:tbl>
              <a:tblPr firstRow="1" bandRow="1">
                <a:tableStyleId>{5C22544A-7EE6-4342-B048-85BDC9FD1C3A}</a:tableStyleId>
              </a:tblPr>
              <a:tblGrid>
                <a:gridCol w="1371600">
                  <a:extLst>
                    <a:ext uri="{9D8B030D-6E8A-4147-A177-3AD203B41FA5}">
                      <a16:colId xmlns="" xmlns:a16="http://schemas.microsoft.com/office/drawing/2014/main" val="3349786284"/>
                    </a:ext>
                  </a:extLst>
                </a:gridCol>
                <a:gridCol w="1066800">
                  <a:extLst>
                    <a:ext uri="{9D8B030D-6E8A-4147-A177-3AD203B41FA5}">
                      <a16:colId xmlns="" xmlns:a16="http://schemas.microsoft.com/office/drawing/2014/main" val="2786466245"/>
                    </a:ext>
                  </a:extLst>
                </a:gridCol>
                <a:gridCol w="1219200">
                  <a:extLst>
                    <a:ext uri="{9D8B030D-6E8A-4147-A177-3AD203B41FA5}">
                      <a16:colId xmlns="" xmlns:a16="http://schemas.microsoft.com/office/drawing/2014/main" val="3712776281"/>
                    </a:ext>
                  </a:extLst>
                </a:gridCol>
                <a:gridCol w="1212476">
                  <a:extLst>
                    <a:ext uri="{9D8B030D-6E8A-4147-A177-3AD203B41FA5}">
                      <a16:colId xmlns="" xmlns:a16="http://schemas.microsoft.com/office/drawing/2014/main" val="2953067702"/>
                    </a:ext>
                  </a:extLst>
                </a:gridCol>
                <a:gridCol w="1069041">
                  <a:extLst>
                    <a:ext uri="{9D8B030D-6E8A-4147-A177-3AD203B41FA5}">
                      <a16:colId xmlns="" xmlns:a16="http://schemas.microsoft.com/office/drawing/2014/main" val="3904490243"/>
                    </a:ext>
                  </a:extLst>
                </a:gridCol>
                <a:gridCol w="1069041">
                  <a:extLst>
                    <a:ext uri="{9D8B030D-6E8A-4147-A177-3AD203B41FA5}">
                      <a16:colId xmlns="" xmlns:a16="http://schemas.microsoft.com/office/drawing/2014/main" val="91094938"/>
                    </a:ext>
                  </a:extLst>
                </a:gridCol>
                <a:gridCol w="1069041">
                  <a:extLst>
                    <a:ext uri="{9D8B030D-6E8A-4147-A177-3AD203B41FA5}">
                      <a16:colId xmlns="" xmlns:a16="http://schemas.microsoft.com/office/drawing/2014/main" val="1557565065"/>
                    </a:ext>
                  </a:extLst>
                </a:gridCol>
              </a:tblGrid>
              <a:tr h="813131">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&gt;24 and &lt;=48</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&gt;48 and &lt;=72</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&gt;72 and &lt;=96</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&gt;96</a:t>
                      </a:r>
                      <a:endParaRPr lang="en-US" sz="1600" dirty="0">
                        <a:solidFill>
                          <a:srgbClr val="FFFFFF"/>
                        </a:solidFill>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2790060694"/>
                  </a:ext>
                </a:extLst>
              </a:tr>
              <a:tr h="253669">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-2</a:t>
                      </a:r>
                      <a:r>
                        <a:rPr lang="en-US" sz="1600" baseline="0" dirty="0" smtClean="0">
                          <a:latin typeface="Arial" panose="020B0604020202020204" pitchFamily="34" charset="0"/>
                          <a:cs typeface="Arial" panose="020B0604020202020204" pitchFamily="34" charset="0"/>
                        </a:rPr>
                        <a:t>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-3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-4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extLst>
                  <a:ext uri="{0D108BD9-81ED-4DB2-BD59-A6C34878D82A}">
                    <a16:rowId xmlns="" xmlns:a16="http://schemas.microsoft.com/office/drawing/2014/main" val="3084123432"/>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62367191"/>
              </p:ext>
            </p:extLst>
          </p:nvPr>
        </p:nvGraphicFramePr>
        <p:xfrm>
          <a:off x="682171" y="5102560"/>
          <a:ext cx="5095175" cy="1374440"/>
        </p:xfrm>
        <a:graphic>
          <a:graphicData uri="http://schemas.openxmlformats.org/drawingml/2006/table">
            <a:tbl>
              <a:tblPr firstRow="1" bandRow="1">
                <a:tableStyleId>{5C22544A-7EE6-4342-B048-85BDC9FD1C3A}</a:tableStyleId>
              </a:tblPr>
              <a:tblGrid>
                <a:gridCol w="1433018"/>
                <a:gridCol w="1114569"/>
                <a:gridCol w="1273794"/>
                <a:gridCol w="1273794"/>
              </a:tblGrid>
              <a:tr h="945726">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&gt;24</a:t>
                      </a:r>
                      <a:endParaRPr lang="en-US" sz="1600" dirty="0">
                        <a:solidFill>
                          <a:srgbClr val="FFFFFF"/>
                        </a:solidFill>
                        <a:latin typeface="Arial" panose="020B0604020202020204" pitchFamily="34" charset="0"/>
                        <a:cs typeface="Arial" panose="020B0604020202020204" pitchFamily="34" charset="0"/>
                      </a:endParaRPr>
                    </a:p>
                  </a:txBody>
                  <a:tcPr/>
                </a:tc>
              </a:tr>
              <a:tr h="428714">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2479158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smtClean="0"/>
              <a:t>CPSC 217 (Non-CPSC Majors): A Student Question</a:t>
            </a:r>
            <a:endParaRPr lang="en-CA" sz="3000" dirty="0"/>
          </a:p>
        </p:txBody>
      </p:sp>
      <p:sp>
        <p:nvSpPr>
          <p:cNvPr id="3" name="Content Placeholder 2"/>
          <p:cNvSpPr>
            <a:spLocks noGrp="1"/>
          </p:cNvSpPr>
          <p:nvPr>
            <p:ph idx="1"/>
          </p:nvPr>
        </p:nvSpPr>
        <p:spPr/>
        <p:txBody>
          <a:bodyPr/>
          <a:lstStyle/>
          <a:p>
            <a:r>
              <a:rPr lang="en-US" dirty="0" smtClean="0"/>
              <a:t>Why am here?</a:t>
            </a:r>
          </a:p>
          <a:p>
            <a:r>
              <a:rPr lang="en-US" dirty="0" smtClean="0"/>
              <a:t>Why do I need 217 for my degree (this specific course or 217 as a choice among many).</a:t>
            </a:r>
          </a:p>
          <a:p>
            <a:r>
              <a:rPr lang="en-US" dirty="0" smtClean="0"/>
              <a:t>Individual </a:t>
            </a:r>
            <a:r>
              <a:rPr lang="en-US" dirty="0"/>
              <a:t>departments (the “Profs</a:t>
            </a:r>
            <a:r>
              <a:rPr lang="en-US" dirty="0" smtClean="0"/>
              <a:t>”) determine degree requirements </a:t>
            </a:r>
          </a:p>
          <a:p>
            <a:pPr lvl="1"/>
            <a:r>
              <a:rPr lang="en-US" dirty="0" smtClean="0"/>
              <a:t>It’s based on their knowledge of their specific area.</a:t>
            </a:r>
          </a:p>
          <a:p>
            <a:pPr lvl="1"/>
            <a:r>
              <a:rPr lang="en-US" dirty="0" smtClean="0"/>
              <a:t>The courses should include things they feel will prepare students for success.</a:t>
            </a:r>
          </a:p>
          <a:p>
            <a:pPr lvl="1"/>
            <a:r>
              <a:rPr lang="en-US" dirty="0" smtClean="0"/>
              <a:t>Outsiders aren’t privy to this process (e.g. Tam has no idea what courses would be useful </a:t>
            </a:r>
            <a:r>
              <a:rPr lang="en-US" dirty="0"/>
              <a:t>for students in actuarial </a:t>
            </a:r>
            <a:r>
              <a:rPr lang="en-US" dirty="0" smtClean="0"/>
              <a:t>sciences or chemistry).</a:t>
            </a:r>
          </a:p>
          <a:p>
            <a:r>
              <a:rPr lang="en-US" b="1" dirty="0" smtClean="0"/>
              <a:t>If you want to know why CPSC 217 is needed to for your program  (e.g. how it will help you in your future) then contact an advisor in your department.</a:t>
            </a:r>
          </a:p>
          <a:p>
            <a:endParaRPr lang="en-CA" dirty="0"/>
          </a:p>
        </p:txBody>
      </p:sp>
    </p:spTree>
    <p:extLst>
      <p:ext uri="{BB962C8B-B14F-4D97-AF65-F5344CB8AC3E}">
        <p14:creationId xmlns:p14="http://schemas.microsoft.com/office/powerpoint/2010/main" val="41995663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Examinations</a:t>
            </a:r>
          </a:p>
        </p:txBody>
      </p:sp>
      <p:sp>
        <p:nvSpPr>
          <p:cNvPr id="37891" name="Content Placeholder 2"/>
          <p:cNvSpPr>
            <a:spLocks noGrp="1"/>
          </p:cNvSpPr>
          <p:nvPr>
            <p:ph idx="1"/>
          </p:nvPr>
        </p:nvSpPr>
        <p:spPr/>
        <p:txBody>
          <a:bodyPr/>
          <a:lstStyle/>
          <a:p>
            <a:r>
              <a:rPr lang="en-US" altLang="en-US" dirty="0" smtClean="0"/>
              <a:t>There will be two examinations: midterm and final exam.</a:t>
            </a:r>
          </a:p>
          <a:p>
            <a:r>
              <a:rPr lang="en-US" altLang="en-US" dirty="0" smtClean="0"/>
              <a:t>Midterm exam </a:t>
            </a:r>
            <a:endParaRPr lang="en-US" altLang="en-US" dirty="0"/>
          </a:p>
          <a:p>
            <a:pPr lvl="1"/>
            <a:r>
              <a:rPr lang="en-US" altLang="en-US" dirty="0" smtClean="0"/>
              <a:t>Proportion of the term grade: 25%</a:t>
            </a:r>
          </a:p>
          <a:p>
            <a:pPr lvl="1"/>
            <a:r>
              <a:rPr lang="en-CA" b="1" dirty="0" smtClean="0">
                <a:solidFill>
                  <a:srgbClr val="FF0000"/>
                </a:solidFill>
              </a:rPr>
              <a:t>In </a:t>
            </a:r>
            <a:r>
              <a:rPr lang="en-CA" b="1" dirty="0">
                <a:solidFill>
                  <a:srgbClr val="FF0000"/>
                </a:solidFill>
              </a:rPr>
              <a:t>class midterm </a:t>
            </a:r>
            <a:r>
              <a:rPr lang="en-US" b="1" dirty="0" smtClean="0"/>
              <a:t>Wednesday October 18</a:t>
            </a:r>
          </a:p>
          <a:p>
            <a:r>
              <a:rPr lang="en-US" altLang="en-US" dirty="0" smtClean="0"/>
              <a:t>Final exam (again for multi-section: common to all lectures, out of class)</a:t>
            </a:r>
          </a:p>
          <a:p>
            <a:pPr lvl="1"/>
            <a:r>
              <a:rPr lang="en-US" altLang="en-US" dirty="0" smtClean="0"/>
              <a:t>Proportion of the term grade: 35/100</a:t>
            </a:r>
          </a:p>
          <a:p>
            <a:pPr lvl="1"/>
            <a:r>
              <a:rPr lang="en-US" altLang="en-US" dirty="0" smtClean="0"/>
              <a:t>Date/time/location determined by the Office the Registrar.</a:t>
            </a:r>
          </a:p>
          <a:p>
            <a:pPr lvl="1"/>
            <a:r>
              <a:rPr lang="en-US" altLang="en-US" dirty="0" smtClean="0"/>
              <a:t>You can find information about your final exams online via the university PeopleSoft portal.</a:t>
            </a:r>
          </a:p>
          <a:p>
            <a:r>
              <a:rPr lang="en-US" altLang="en-US" dirty="0" smtClean="0"/>
              <a:t>Both exams will be completed on paper (not in front of a computer).</a:t>
            </a:r>
          </a:p>
          <a:p>
            <a:r>
              <a:rPr lang="en-US" altLang="en-US" b="1" dirty="0" smtClean="0">
                <a:solidFill>
                  <a:srgbClr val="B2B2B2"/>
                </a:solidFill>
              </a:rPr>
              <a:t>Normal requirement (not this semester):</a:t>
            </a:r>
          </a:p>
          <a:p>
            <a:pPr lvl="1"/>
            <a:r>
              <a:rPr lang="en-US" altLang="en-US" b="1" dirty="0" smtClean="0">
                <a:solidFill>
                  <a:srgbClr val="B2B2B2"/>
                </a:solidFill>
              </a:rPr>
              <a:t>You must pass the weighted average of the exam component to be awarded a grade of C- or higher in the class.</a:t>
            </a:r>
          </a:p>
        </p:txBody>
      </p:sp>
    </p:spTree>
    <p:extLst>
      <p:ext uri="{BB962C8B-B14F-4D97-AF65-F5344CB8AC3E}">
        <p14:creationId xmlns:p14="http://schemas.microsoft.com/office/powerpoint/2010/main" val="29506530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789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891">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7891">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7891">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891">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891">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89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Examinations (2)</a:t>
            </a:r>
            <a:endParaRPr lang="en-US" dirty="0"/>
          </a:p>
        </p:txBody>
      </p:sp>
      <p:sp>
        <p:nvSpPr>
          <p:cNvPr id="3" name="Content Placeholder 2"/>
          <p:cNvSpPr>
            <a:spLocks noGrp="1"/>
          </p:cNvSpPr>
          <p:nvPr>
            <p:ph idx="1"/>
          </p:nvPr>
        </p:nvSpPr>
        <p:spPr/>
        <p:txBody>
          <a:bodyPr/>
          <a:lstStyle/>
          <a:p>
            <a:r>
              <a:rPr lang="en-US" altLang="en-US" dirty="0"/>
              <a:t>Information about the examinations will be available on the main </a:t>
            </a:r>
            <a:r>
              <a:rPr lang="en-US" altLang="en-US" dirty="0" smtClean="0"/>
              <a:t>grid before </a:t>
            </a:r>
            <a:r>
              <a:rPr lang="en-US" altLang="en-US" dirty="0"/>
              <a:t>the respective test</a:t>
            </a:r>
            <a:r>
              <a:rPr lang="en-US" altLang="en-US" dirty="0" smtClean="0"/>
              <a:t>:</a:t>
            </a:r>
          </a:p>
          <a:p>
            <a:pPr lvl="1"/>
            <a:r>
              <a:rPr lang="en-US" altLang="en-US" dirty="0" smtClean="0"/>
              <a:t>In D2L: Content-&gt;Examination information</a:t>
            </a:r>
            <a:endParaRPr lang="en-US" altLang="en-US" dirty="0"/>
          </a:p>
          <a:p>
            <a:pPr lvl="1"/>
            <a:r>
              <a:rPr lang="en-US" altLang="en-US" dirty="0"/>
              <a:t>Under the main index:</a:t>
            </a:r>
          </a:p>
          <a:p>
            <a:pPr lvl="2"/>
            <a:r>
              <a:rPr lang="en-US" dirty="0"/>
              <a:t>Main grid: Course topics, lecture </a:t>
            </a:r>
            <a:r>
              <a:rPr lang="en-US" dirty="0" smtClean="0"/>
              <a:t>notes, assignment </a:t>
            </a:r>
            <a:r>
              <a:rPr lang="en-US" dirty="0"/>
              <a:t>descriptions, exam information</a:t>
            </a:r>
            <a:endParaRPr lang="pt-BR" altLang="en-US" dirty="0"/>
          </a:p>
          <a:p>
            <a:endParaRPr lang="en-US" dirty="0"/>
          </a:p>
        </p:txBody>
      </p:sp>
      <p:pic>
        <p:nvPicPr>
          <p:cNvPr id="6" name="Picture 5"/>
          <p:cNvPicPr>
            <a:picLocks noChangeAspect="1"/>
          </p:cNvPicPr>
          <p:nvPr/>
        </p:nvPicPr>
        <p:blipFill>
          <a:blip r:embed="rId2"/>
          <a:stretch>
            <a:fillRect/>
          </a:stretch>
        </p:blipFill>
        <p:spPr>
          <a:xfrm>
            <a:off x="1119809" y="3133738"/>
            <a:ext cx="5791200" cy="1933575"/>
          </a:xfrm>
          <a:prstGeom prst="rect">
            <a:avLst/>
          </a:prstGeom>
          <a:ln>
            <a:solidFill>
              <a:schemeClr val="tx1"/>
            </a:solidFill>
          </a:ln>
        </p:spPr>
      </p:pic>
      <p:sp>
        <p:nvSpPr>
          <p:cNvPr id="5" name="Right Arrow 4"/>
          <p:cNvSpPr/>
          <p:nvPr/>
        </p:nvSpPr>
        <p:spPr bwMode="auto">
          <a:xfrm rot="10800000">
            <a:off x="6315924" y="4667208"/>
            <a:ext cx="494270" cy="444844"/>
          </a:xfrm>
          <a:prstGeom prst="rightArrow">
            <a:avLst/>
          </a:prstGeom>
          <a:solidFill>
            <a:schemeClr val="accent2">
              <a:lumMod val="75000"/>
            </a:schemeClr>
          </a:solidFill>
          <a:ln w="38100" cap="flat" cmpd="sng" algn="ctr">
            <a:solidFill>
              <a:schemeClr val="accent2">
                <a:lumMod val="75000"/>
              </a:schemeClr>
            </a:solidFill>
            <a:prstDash val="solid"/>
            <a:round/>
            <a:headEnd type="none" w="sm" len="sm"/>
            <a:tailEnd type="none"/>
          </a:ln>
          <a:effectLst/>
        </p:spPr>
        <p:txBody>
          <a:bodyPr rtlCol="0" anchor="t" anchorCtr="0"/>
          <a:lstStyle/>
          <a:p>
            <a:pPr algn="ctr"/>
            <a:endParaRPr lang="en-US" sz="1600" dirty="0" smtClean="0"/>
          </a:p>
        </p:txBody>
      </p:sp>
    </p:spTree>
    <p:extLst>
      <p:ext uri="{BB962C8B-B14F-4D97-AF65-F5344CB8AC3E}">
        <p14:creationId xmlns:p14="http://schemas.microsoft.com/office/powerpoint/2010/main" val="1674391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Examination Content</a:t>
            </a:r>
          </a:p>
        </p:txBody>
      </p:sp>
      <p:sp>
        <p:nvSpPr>
          <p:cNvPr id="3" name="Content Placeholder 2"/>
          <p:cNvSpPr>
            <a:spLocks noGrp="1"/>
          </p:cNvSpPr>
          <p:nvPr>
            <p:ph idx="1"/>
          </p:nvPr>
        </p:nvSpPr>
        <p:spPr/>
        <p:txBody>
          <a:bodyPr/>
          <a:lstStyle/>
          <a:p>
            <a:r>
              <a:rPr lang="en-US" altLang="en-US" dirty="0" smtClean="0"/>
              <a:t>Multiple choice questions:</a:t>
            </a:r>
          </a:p>
          <a:p>
            <a:pPr lvl="1"/>
            <a:r>
              <a:rPr lang="en-US" altLang="en-US" dirty="0" smtClean="0"/>
              <a:t>Partial program traces e.g., what’s the program output</a:t>
            </a:r>
          </a:p>
          <a:p>
            <a:pPr lvl="1"/>
            <a:r>
              <a:rPr lang="en-US" altLang="en-US" dirty="0" smtClean="0"/>
              <a:t>Basic program structure e.g., find the errors, which function or operator is needed for a particular mathematical operation</a:t>
            </a:r>
          </a:p>
          <a:p>
            <a:pPr lvl="1"/>
            <a:r>
              <a:rPr lang="en-US" altLang="en-US" dirty="0" smtClean="0"/>
              <a:t>More examples and details coming during the semester</a:t>
            </a:r>
          </a:p>
          <a:p>
            <a:r>
              <a:rPr lang="en-US" altLang="en-US" dirty="0" smtClean="0"/>
              <a:t>Written questions:</a:t>
            </a:r>
          </a:p>
          <a:p>
            <a:pPr lvl="1"/>
            <a:r>
              <a:rPr lang="en-US" altLang="en-US" dirty="0" smtClean="0"/>
              <a:t>Write a small/partial computer program.</a:t>
            </a:r>
          </a:p>
          <a:p>
            <a:pPr lvl="1"/>
            <a:r>
              <a:rPr lang="en-US" altLang="en-US" dirty="0" smtClean="0"/>
              <a:t>Trace the execution of a computer program e.g., what is the ‘output’.</a:t>
            </a:r>
          </a:p>
          <a:p>
            <a:pPr lvl="1"/>
            <a:r>
              <a:rPr lang="en-US" altLang="en-US" dirty="0" smtClean="0"/>
              <a:t>Conceptual (lower weight for this type of question) e.g., definition of a technical term.</a:t>
            </a:r>
          </a:p>
          <a:p>
            <a:pPr lvl="1"/>
            <a:r>
              <a:rPr lang="en-US" altLang="en-US" dirty="0" smtClean="0"/>
              <a:t>Likely there will be a smaller proportion of written questions on the midterm vs. the final.</a:t>
            </a:r>
          </a:p>
          <a:p>
            <a:r>
              <a:rPr lang="en-US" altLang="en-US" dirty="0" smtClean="0"/>
              <a:t>I will be grading the exams.</a:t>
            </a:r>
          </a:p>
          <a:p>
            <a:pPr lvl="1"/>
            <a:r>
              <a:rPr lang="en-US" altLang="en-US" dirty="0" smtClean="0"/>
              <a:t>(I’ll do the best I can to get them done in a timely fashion but remember there’s a fair number of you in the class).</a:t>
            </a:r>
          </a:p>
        </p:txBody>
      </p:sp>
    </p:spTree>
    <p:extLst>
      <p:ext uri="{BB962C8B-B14F-4D97-AF65-F5344CB8AC3E}">
        <p14:creationId xmlns:p14="http://schemas.microsoft.com/office/powerpoint/2010/main" val="4133550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Examination Content (2)</a:t>
            </a:r>
          </a:p>
        </p:txBody>
      </p:sp>
      <p:sp>
        <p:nvSpPr>
          <p:cNvPr id="43011" name="Content Placeholder 2"/>
          <p:cNvSpPr>
            <a:spLocks noGrp="1"/>
          </p:cNvSpPr>
          <p:nvPr>
            <p:ph idx="1"/>
          </p:nvPr>
        </p:nvSpPr>
        <p:spPr/>
        <p:txBody>
          <a:bodyPr/>
          <a:lstStyle/>
          <a:p>
            <a:r>
              <a:rPr lang="en-US" altLang="en-US" smtClean="0"/>
              <a:t>More sample ‘exam type’ questions will be provided during the semester. </a:t>
            </a:r>
          </a:p>
          <a:p>
            <a:pPr lvl="1"/>
            <a:r>
              <a:rPr lang="en-US" altLang="en-US" smtClean="0"/>
              <a:t>Sometimes ‘on the fly’ in lecture so  </a:t>
            </a:r>
            <a:r>
              <a:rPr lang="en-US" altLang="en-US" b="1" smtClean="0"/>
              <a:t>pay attention </a:t>
            </a:r>
            <a:r>
              <a:rPr lang="en-US" altLang="en-US" smtClean="0"/>
              <a:t>to these and </a:t>
            </a:r>
            <a:r>
              <a:rPr lang="en-US" altLang="en-US" b="1" smtClean="0"/>
              <a:t>take notes</a:t>
            </a:r>
            <a:r>
              <a:rPr lang="en-US" altLang="en-US" smtClean="0"/>
              <a:t>.</a:t>
            </a:r>
          </a:p>
          <a:p>
            <a:endParaRPr lang="en-US" altLang="en-US" smtClean="0"/>
          </a:p>
          <a:p>
            <a:pPr lvl="1"/>
            <a:endParaRPr lang="en-US" altLang="en-US" smtClean="0"/>
          </a:p>
          <a:p>
            <a:endParaRPr lang="en-US" altLang="en-US" smtClean="0"/>
          </a:p>
        </p:txBody>
      </p:sp>
    </p:spTree>
    <p:extLst>
      <p:ext uri="{BB962C8B-B14F-4D97-AF65-F5344CB8AC3E}">
        <p14:creationId xmlns:p14="http://schemas.microsoft.com/office/powerpoint/2010/main" val="596850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Grades For Each Component</a:t>
            </a:r>
            <a:endParaRPr lang="en-CA" dirty="0"/>
          </a:p>
        </p:txBody>
      </p:sp>
      <p:sp>
        <p:nvSpPr>
          <p:cNvPr id="3" name="Content Placeholder 2"/>
          <p:cNvSpPr>
            <a:spLocks noGrp="1"/>
          </p:cNvSpPr>
          <p:nvPr>
            <p:ph idx="1"/>
          </p:nvPr>
        </p:nvSpPr>
        <p:spPr/>
        <p:txBody>
          <a:bodyPr/>
          <a:lstStyle/>
          <a:p>
            <a:r>
              <a:rPr lang="en-CA" dirty="0" smtClean="0"/>
              <a:t>The official grading mechanism for this (and most) universities is a letter grade/grade point e.g. A/4.0, A-/3.7 etc.</a:t>
            </a:r>
          </a:p>
          <a:p>
            <a:r>
              <a:rPr lang="en-CA" dirty="0" smtClean="0"/>
              <a:t>Term grades must be stated as a letter grade.</a:t>
            </a:r>
          </a:p>
          <a:p>
            <a:r>
              <a:rPr lang="en-CA" dirty="0" smtClean="0"/>
              <a:t>Component grades (assignment, exam etc.) can either be a letter grade or a raw score (e.g. percentage)</a:t>
            </a:r>
          </a:p>
          <a:p>
            <a:r>
              <a:rPr lang="en-CA" dirty="0" smtClean="0"/>
              <a:t>For this class </a:t>
            </a:r>
          </a:p>
          <a:p>
            <a:pPr lvl="1"/>
            <a:r>
              <a:rPr lang="en-US" altLang="en-US" b="1" dirty="0" smtClean="0"/>
              <a:t>each </a:t>
            </a:r>
            <a:r>
              <a:rPr lang="en-US" altLang="en-US" b="1" dirty="0"/>
              <a:t>major component will be awarded a grade point (and not a </a:t>
            </a:r>
            <a:r>
              <a:rPr lang="en-US" altLang="en-US" b="1" dirty="0" smtClean="0"/>
              <a:t>percentage) e.g. the 2.0 GPA and not 65% will be used to calculate your term grade. </a:t>
            </a:r>
          </a:p>
          <a:p>
            <a:pPr lvl="1"/>
            <a:r>
              <a:rPr lang="en-US" altLang="en-US" dirty="0" smtClean="0"/>
              <a:t>and this is </a:t>
            </a:r>
            <a:r>
              <a:rPr lang="en-US" altLang="en-US" dirty="0"/>
              <a:t>the value used to determine the term grade</a:t>
            </a:r>
            <a:r>
              <a:rPr lang="en-US" altLang="en-US" dirty="0" smtClean="0"/>
              <a:t>.</a:t>
            </a:r>
          </a:p>
          <a:p>
            <a:pPr lvl="1"/>
            <a:r>
              <a:rPr lang="en-US" altLang="en-US" dirty="0" smtClean="0"/>
              <a:t>If want to know the reason why grade points are used for this class: </a:t>
            </a:r>
            <a:r>
              <a:rPr lang="en-US" altLang="en-US" dirty="0"/>
              <a:t>[Information link: </a:t>
            </a:r>
            <a:r>
              <a:rPr lang="en-US" altLang="en-US" dirty="0">
                <a:hlinkClick r:id="rId2"/>
              </a:rPr>
              <a:t>https://pages.cpsc.ucalgary.ca/~</a:t>
            </a:r>
            <a:r>
              <a:rPr lang="en-US" altLang="en-US" dirty="0" smtClean="0">
                <a:hlinkClick r:id="rId2"/>
              </a:rPr>
              <a:t>tamj/2023/217F/notes/pdf/why_are_grade_points_used.pdf</a:t>
            </a:r>
            <a:endParaRPr lang="en-US" altLang="en-US" dirty="0"/>
          </a:p>
        </p:txBody>
      </p:sp>
    </p:spTree>
    <p:extLst>
      <p:ext uri="{BB962C8B-B14F-4D97-AF65-F5344CB8AC3E}">
        <p14:creationId xmlns:p14="http://schemas.microsoft.com/office/powerpoint/2010/main" val="270827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iterate type="lt">
                                    <p:tmAbs val="0"/>
                                  </p:iterate>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6" presetClass="emph" presetSubtype="0" fill="hold" nodeType="clickEffect">
                                  <p:stCondLst>
                                    <p:cond delay="0"/>
                                  </p:stCondLst>
                                  <p:iterate type="lt">
                                    <p:tmPct val="0"/>
                                  </p:iterate>
                                  <p:childTnLst>
                                    <p:animScale>
                                      <p:cBhvr>
                                        <p:cTn id="28"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Course Components</a:t>
            </a:r>
            <a:endParaRPr lang="en-US" dirty="0"/>
          </a:p>
        </p:txBody>
      </p:sp>
      <p:sp>
        <p:nvSpPr>
          <p:cNvPr id="3" name="Content Placeholder 2"/>
          <p:cNvSpPr>
            <a:spLocks noGrp="1"/>
          </p:cNvSpPr>
          <p:nvPr>
            <p:ph idx="1"/>
          </p:nvPr>
        </p:nvSpPr>
        <p:spPr/>
        <p:txBody>
          <a:bodyPr/>
          <a:lstStyle/>
          <a:p>
            <a:r>
              <a:rPr lang="en-US" dirty="0" smtClean="0"/>
              <a:t>Each course component will have a grading key</a:t>
            </a:r>
          </a:p>
          <a:p>
            <a:r>
              <a:rPr lang="en-US" dirty="0" smtClean="0"/>
              <a:t>Sample from a past assignment (different course)</a:t>
            </a:r>
          </a:p>
          <a:p>
            <a:endParaRPr lang="en-US" dirty="0"/>
          </a:p>
          <a:p>
            <a:endParaRPr lang="en-US" dirty="0" smtClean="0"/>
          </a:p>
          <a:p>
            <a:pPr marL="0" indent="0">
              <a:buNone/>
            </a:pPr>
            <a:endParaRPr lang="en-US" dirty="0"/>
          </a:p>
          <a:p>
            <a:pPr lvl="2"/>
            <a:r>
              <a:rPr lang="en-US" dirty="0"/>
              <a:t> A student who completes only </a:t>
            </a:r>
            <a:r>
              <a:rPr lang="en-US" dirty="0" smtClean="0"/>
              <a:t>Features </a:t>
            </a:r>
            <a:r>
              <a:rPr lang="en-US" dirty="0"/>
              <a:t>#5 – 7 will be awarded an assignment grade point of 0.2 + 0.2 + 1.0 = 1.4 (just over a D+ grade</a:t>
            </a:r>
            <a:r>
              <a:rPr lang="en-US" dirty="0" smtClean="0"/>
              <a:t>)</a:t>
            </a:r>
          </a:p>
          <a:p>
            <a:r>
              <a:rPr lang="en-US" dirty="0" smtClean="0"/>
              <a:t>Examinations will include a lookup table (raw percentage score to grade point). Sample from another course.</a:t>
            </a:r>
          </a:p>
          <a:p>
            <a:endParaRPr lang="en-US" dirty="0"/>
          </a:p>
          <a:p>
            <a:endParaRPr lang="en-US" dirty="0" smtClean="0"/>
          </a:p>
        </p:txBody>
      </p:sp>
      <p:pic>
        <p:nvPicPr>
          <p:cNvPr id="5" name="Picture 4"/>
          <p:cNvPicPr>
            <a:picLocks noChangeAspect="1"/>
          </p:cNvPicPr>
          <p:nvPr/>
        </p:nvPicPr>
        <p:blipFill>
          <a:blip r:embed="rId2"/>
          <a:stretch>
            <a:fillRect/>
          </a:stretch>
        </p:blipFill>
        <p:spPr>
          <a:xfrm>
            <a:off x="679939" y="4911812"/>
            <a:ext cx="2023564" cy="1565188"/>
          </a:xfrm>
          <a:prstGeom prst="rect">
            <a:avLst/>
          </a:prstGeom>
        </p:spPr>
      </p:pic>
      <p:pic>
        <p:nvPicPr>
          <p:cNvPr id="6" name="Picture 5"/>
          <p:cNvPicPr>
            <a:picLocks noChangeAspect="1"/>
          </p:cNvPicPr>
          <p:nvPr/>
        </p:nvPicPr>
        <p:blipFill>
          <a:blip r:embed="rId3"/>
          <a:stretch>
            <a:fillRect/>
          </a:stretch>
        </p:blipFill>
        <p:spPr>
          <a:xfrm>
            <a:off x="1055077" y="2166771"/>
            <a:ext cx="5732585" cy="1194864"/>
          </a:xfrm>
          <a:prstGeom prst="rect">
            <a:avLst/>
          </a:prstGeom>
          <a:ln>
            <a:solidFill>
              <a:schemeClr val="accent1"/>
            </a:solidFill>
          </a:ln>
        </p:spPr>
      </p:pic>
    </p:spTree>
    <p:extLst>
      <p:ext uri="{BB962C8B-B14F-4D97-AF65-F5344CB8AC3E}">
        <p14:creationId xmlns:p14="http://schemas.microsoft.com/office/powerpoint/2010/main" val="168175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Grade Points Are Letter Grades Not Percentages</a:t>
            </a:r>
            <a:endParaRPr lang="en-CA" dirty="0"/>
          </a:p>
        </p:txBody>
      </p:sp>
      <p:sp>
        <p:nvSpPr>
          <p:cNvPr id="3" name="Content Placeholder 2"/>
          <p:cNvSpPr>
            <a:spLocks noGrp="1"/>
          </p:cNvSpPr>
          <p:nvPr>
            <p:ph idx="1"/>
          </p:nvPr>
        </p:nvSpPr>
        <p:spPr/>
        <p:txBody>
          <a:bodyPr/>
          <a:lstStyle/>
          <a:p>
            <a:r>
              <a:rPr lang="en-CA" dirty="0"/>
              <a:t>For examinations the mapping between a raw score and a grade point occurs one way (raw score </a:t>
            </a:r>
            <a:r>
              <a:rPr lang="en-CA" dirty="0" smtClean="0"/>
              <a:t>mapped to </a:t>
            </a:r>
            <a:r>
              <a:rPr lang="en-CA" dirty="0"/>
              <a:t>grade point)</a:t>
            </a:r>
          </a:p>
          <a:p>
            <a:pPr lvl="1"/>
            <a:r>
              <a:rPr lang="en-CA" dirty="0"/>
              <a:t>Example (purely for illustration purposes) 65 – 69% = C/2.0, 70 – 74% = C+/2.3</a:t>
            </a:r>
          </a:p>
          <a:p>
            <a:pPr lvl="1"/>
            <a:r>
              <a:rPr lang="en-CA" dirty="0"/>
              <a:t>But </a:t>
            </a:r>
            <a:r>
              <a:rPr lang="en-CA" b="1" dirty="0">
                <a:solidFill>
                  <a:srgbClr val="FF0000"/>
                </a:solidFill>
              </a:rPr>
              <a:t>grade points don’t </a:t>
            </a:r>
            <a:r>
              <a:rPr lang="en-CA" b="1" dirty="0" smtClean="0">
                <a:solidFill>
                  <a:srgbClr val="FF0000"/>
                </a:solidFill>
              </a:rPr>
              <a:t>map </a:t>
            </a:r>
            <a:r>
              <a:rPr lang="en-CA" b="1" dirty="0">
                <a:solidFill>
                  <a:srgbClr val="FF0000"/>
                </a:solidFill>
              </a:rPr>
              <a:t>back to percentages </a:t>
            </a:r>
          </a:p>
          <a:p>
            <a:pPr lvl="2"/>
            <a:r>
              <a:rPr lang="en-CA" dirty="0"/>
              <a:t>E</a:t>
            </a:r>
            <a:r>
              <a:rPr lang="en-CA" dirty="0" smtClean="0"/>
              <a:t>.g</a:t>
            </a:r>
            <a:r>
              <a:rPr lang="en-CA" dirty="0"/>
              <a:t>. I was awarded a 66% on midterm and then I see this is a 2.0 GPA (out of 4.0)</a:t>
            </a:r>
          </a:p>
          <a:p>
            <a:pPr lvl="2"/>
            <a:r>
              <a:rPr lang="en-CA" dirty="0"/>
              <a:t>Does this mean that my percentage ‘went’ from a 66% to a 50%!!!???</a:t>
            </a:r>
          </a:p>
          <a:p>
            <a:pPr lvl="2"/>
            <a:r>
              <a:rPr lang="en-CA" dirty="0"/>
              <a:t>No. </a:t>
            </a:r>
            <a:endParaRPr lang="en-CA" dirty="0" smtClean="0"/>
          </a:p>
          <a:p>
            <a:pPr lvl="3"/>
            <a:r>
              <a:rPr lang="en-CA" dirty="0" smtClean="0"/>
              <a:t>A </a:t>
            </a:r>
            <a:r>
              <a:rPr lang="en-CA" dirty="0" smtClean="0">
                <a:solidFill>
                  <a:srgbClr val="FF0000"/>
                </a:solidFill>
              </a:rPr>
              <a:t>‘C’/2.0 does not mean that 50% was awarded </a:t>
            </a:r>
            <a:r>
              <a:rPr lang="en-CA" dirty="0" smtClean="0"/>
              <a:t>as a course grade.</a:t>
            </a:r>
            <a:endParaRPr lang="en-CA" dirty="0"/>
          </a:p>
          <a:p>
            <a:pPr lvl="3"/>
            <a:r>
              <a:rPr lang="en-CA" dirty="0"/>
              <a:t>To put this in perspective a passing grade point in this university is a 1.0/D in a course. If a grade point mapped back to a percentage this would mean that anyone getting a 25% or higher would pass any course here</a:t>
            </a:r>
            <a:r>
              <a:rPr lang="en-CA" dirty="0" smtClean="0"/>
              <a:t>.</a:t>
            </a:r>
          </a:p>
          <a:p>
            <a:pPr lvl="1" eaLnBrk="1" fontAlgn="auto" hangingPunct="1">
              <a:spcAft>
                <a:spcPts val="0"/>
              </a:spcAft>
              <a:buFont typeface="Arial" panose="020B0604020202020204" pitchFamily="34" charset="0"/>
              <a:buChar char="•"/>
              <a:defRPr/>
            </a:pPr>
            <a:r>
              <a:rPr lang="en-US" altLang="en-US" dirty="0"/>
              <a:t>The mapping of the midterm to grade point will be posted sometime after the midterm grades have been released.</a:t>
            </a:r>
          </a:p>
          <a:p>
            <a:pPr lvl="1" eaLnBrk="1" fontAlgn="auto" hangingPunct="1">
              <a:spcAft>
                <a:spcPts val="0"/>
              </a:spcAft>
              <a:buFont typeface="Arial" panose="020B0604020202020204" pitchFamily="34" charset="0"/>
              <a:buChar char="•"/>
              <a:defRPr/>
            </a:pPr>
            <a:r>
              <a:rPr lang="en-US" altLang="en-US" dirty="0"/>
              <a:t>The mapping of the final exam to grade point will be posted sometime after the final exam grades have been released.</a:t>
            </a:r>
          </a:p>
          <a:p>
            <a:pPr lvl="3"/>
            <a:endParaRPr lang="en-CA" dirty="0"/>
          </a:p>
          <a:p>
            <a:pPr lvl="1"/>
            <a:endParaRPr lang="en-CA" dirty="0"/>
          </a:p>
          <a:p>
            <a:endParaRPr lang="en-CA" dirty="0"/>
          </a:p>
          <a:p>
            <a:endParaRPr lang="en-CA" dirty="0"/>
          </a:p>
        </p:txBody>
      </p:sp>
    </p:spTree>
    <p:extLst>
      <p:ext uri="{BB962C8B-B14F-4D97-AF65-F5344CB8AC3E}">
        <p14:creationId xmlns:p14="http://schemas.microsoft.com/office/powerpoint/2010/main" val="370896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Calculating Your Overall </a:t>
            </a:r>
            <a:r>
              <a:rPr lang="en-US" altLang="en-US" dirty="0" smtClean="0">
                <a:solidFill>
                  <a:schemeClr val="tx1"/>
                </a:solidFill>
              </a:rPr>
              <a:t>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dirty="0" smtClean="0"/>
              <a:t>To determine your weighted term grade point simply </a:t>
            </a:r>
            <a:r>
              <a:rPr lang="en-US" i="1" dirty="0" smtClean="0"/>
              <a:t>multiply each grade point</a:t>
            </a:r>
            <a:r>
              <a:rPr lang="en-US" dirty="0" smtClean="0"/>
              <a:t> by the weight of each component.</a:t>
            </a:r>
          </a:p>
          <a:p>
            <a:pPr lvl="1">
              <a:defRPr/>
            </a:pPr>
            <a:r>
              <a:rPr lang="en-US" b="1" dirty="0" smtClean="0">
                <a:solidFill>
                  <a:srgbClr val="FF0000"/>
                </a:solidFill>
              </a:rPr>
              <a:t>Percentages won’t be used to determine the term grade point/letter</a:t>
            </a:r>
          </a:p>
          <a:p>
            <a:pPr>
              <a:defRPr/>
            </a:pPr>
            <a:r>
              <a:rPr lang="en-US" dirty="0" smtClean="0"/>
              <a:t>Sum the weighted grade points to determine the term grade.</a:t>
            </a:r>
          </a:p>
          <a:p>
            <a:pPr>
              <a:defRPr/>
            </a:pPr>
            <a:r>
              <a:rPr lang="en-US" dirty="0" smtClean="0"/>
              <a:t>Simple and short example (not exactly the same as this term but it should be enough to give you an idea of how to do the specific calculations required this semester):</a:t>
            </a:r>
          </a:p>
          <a:p>
            <a:pPr lvl="2">
              <a:defRPr/>
            </a:pPr>
            <a:r>
              <a:rPr lang="en-US" dirty="0" smtClean="0">
                <a:latin typeface="Consolas" panose="020B0609020204030204" pitchFamily="49" charset="0"/>
                <a:cs typeface="Consolas" panose="020B0609020204030204" pitchFamily="49" charset="0"/>
              </a:rPr>
              <a:t>Assignment 1: weight = </a:t>
            </a:r>
            <a:r>
              <a:rPr lang="en-US" dirty="0" smtClean="0">
                <a:solidFill>
                  <a:schemeClr val="accent5">
                    <a:lumMod val="50000"/>
                  </a:schemeClr>
                </a:solidFill>
                <a:latin typeface="Consolas" panose="020B0609020204030204" pitchFamily="49" charset="0"/>
                <a:cs typeface="Consolas" panose="020B0609020204030204" pitchFamily="49" charset="0"/>
              </a:rPr>
              <a:t>60/100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A</a:t>
            </a:r>
          </a:p>
          <a:p>
            <a:pPr lvl="2">
              <a:defRPr/>
            </a:pPr>
            <a:r>
              <a:rPr lang="en-US" dirty="0">
                <a:latin typeface="Consolas" panose="020B0609020204030204" pitchFamily="49" charset="0"/>
                <a:cs typeface="Consolas" panose="020B0609020204030204" pitchFamily="49" charset="0"/>
              </a:rPr>
              <a:t>Assignment 2</a:t>
            </a:r>
            <a:r>
              <a:rPr lang="en-US" dirty="0" smtClean="0">
                <a:latin typeface="Consolas" panose="020B0609020204030204" pitchFamily="49" charset="0"/>
                <a:cs typeface="Consolas" panose="020B0609020204030204" pitchFamily="49" charset="0"/>
              </a:rPr>
              <a:t>: weight = </a:t>
            </a:r>
            <a:r>
              <a:rPr lang="en-US" dirty="0">
                <a:solidFill>
                  <a:schemeClr val="accent5">
                    <a:lumMod val="50000"/>
                  </a:schemeClr>
                </a:solidFill>
                <a:latin typeface="Consolas" panose="020B0609020204030204" pitchFamily="49" charset="0"/>
                <a:cs typeface="Consolas" panose="020B0609020204030204" pitchFamily="49" charset="0"/>
              </a:rPr>
              <a:t>4</a:t>
            </a:r>
            <a:r>
              <a:rPr lang="en-US" dirty="0" smtClean="0">
                <a:solidFill>
                  <a:schemeClr val="accent5">
                    <a:lumMod val="50000"/>
                  </a:schemeClr>
                </a:solidFill>
                <a:latin typeface="Consolas" panose="020B0609020204030204" pitchFamily="49" charset="0"/>
                <a:cs typeface="Consolas" panose="020B0609020204030204" pitchFamily="49" charset="0"/>
              </a:rPr>
              <a:t>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B+</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1: </a:t>
            </a:r>
            <a:r>
              <a:rPr lang="en-US" dirty="0" smtClean="0">
                <a:solidFill>
                  <a:schemeClr val="accent5">
                    <a:lumMod val="50000"/>
                  </a:schemeClr>
                </a:solidFill>
                <a:latin typeface="Consolas" panose="020B0609020204030204" pitchFamily="49" charset="0"/>
                <a:cs typeface="Consolas" panose="020B0609020204030204" pitchFamily="49" charset="0"/>
              </a:rPr>
              <a:t>0.6</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2.4</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2: </a:t>
            </a:r>
            <a:r>
              <a:rPr lang="en-US" dirty="0" smtClean="0">
                <a:solidFill>
                  <a:schemeClr val="accent5">
                    <a:lumMod val="50000"/>
                  </a:schemeClr>
                </a:solidFill>
                <a:latin typeface="Consolas" panose="020B0609020204030204" pitchFamily="49" charset="0"/>
                <a:cs typeface="Consolas" panose="020B0609020204030204" pitchFamily="49" charset="0"/>
              </a:rPr>
              <a:t>0.4</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3.3</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Total term grade point = </a:t>
            </a:r>
            <a:r>
              <a:rPr lang="en-US" b="1" dirty="0" smtClean="0">
                <a:latin typeface="Consolas" panose="020B0609020204030204" pitchFamily="49" charset="0"/>
                <a:cs typeface="Consolas" panose="020B0609020204030204" pitchFamily="49" charset="0"/>
              </a:rPr>
              <a:t>2.4</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3.72</a:t>
            </a:r>
          </a:p>
          <a:p>
            <a:pPr marL="225425" lvl="1" indent="0">
              <a:buNone/>
              <a:defRPr/>
            </a:pPr>
            <a:r>
              <a:rPr lang="en-US" dirty="0"/>
              <a:t>(In this case the term letter is </a:t>
            </a:r>
            <a:r>
              <a:rPr lang="en-US" dirty="0" smtClean="0"/>
              <a:t>A- if the official university cutoffs were used – more on this shortly)</a:t>
            </a:r>
          </a:p>
          <a:p>
            <a:pPr marL="225425" lvl="1" indent="0">
              <a:buNone/>
              <a:defRPr/>
            </a:pPr>
            <a:r>
              <a:rPr lang="en-US" dirty="0" smtClean="0"/>
              <a:t>(The number and weight of graded components will needed by adjusted to compute your actual term grade).</a:t>
            </a:r>
            <a:endParaRPr lang="en-US" dirty="0"/>
          </a:p>
          <a:p>
            <a:pPr marL="225425" lvl="1" indent="0">
              <a:buFont typeface="Times New Roman" pitchFamily="18" charset="0"/>
              <a:buNone/>
              <a:defRPr/>
            </a:pPr>
            <a:endParaRPr lang="en-US" dirty="0" smtClean="0"/>
          </a:p>
          <a:p>
            <a:pPr marL="225425" lvl="1" indent="0">
              <a:buFont typeface="Times New Roman" pitchFamily="18" charset="0"/>
              <a:buNone/>
              <a:defRPr/>
            </a:pPr>
            <a:endParaRPr lang="en-US" dirty="0"/>
          </a:p>
          <a:p>
            <a:pPr>
              <a:defRPr/>
            </a:pPr>
            <a:endParaRPr lang="en-US" dirty="0"/>
          </a:p>
        </p:txBody>
      </p:sp>
    </p:spTree>
    <p:extLst>
      <p:ext uri="{BB962C8B-B14F-4D97-AF65-F5344CB8AC3E}">
        <p14:creationId xmlns:p14="http://schemas.microsoft.com/office/powerpoint/2010/main" val="376444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Calculating Your </a:t>
            </a:r>
            <a:r>
              <a:rPr lang="en-US" altLang="en-US" dirty="0"/>
              <a:t>Overall Term Grade </a:t>
            </a:r>
            <a:r>
              <a:rPr lang="en-US" altLang="en-US" dirty="0" smtClean="0"/>
              <a:t>Point (2)</a:t>
            </a:r>
            <a:endParaRPr lang="en-US" dirty="0"/>
          </a:p>
        </p:txBody>
      </p:sp>
      <p:sp>
        <p:nvSpPr>
          <p:cNvPr id="3" name="Content Placeholder 2"/>
          <p:cNvSpPr>
            <a:spLocks noGrp="1"/>
          </p:cNvSpPr>
          <p:nvPr>
            <p:ph idx="1"/>
          </p:nvPr>
        </p:nvSpPr>
        <p:spPr/>
        <p:txBody>
          <a:bodyPr/>
          <a:lstStyle/>
          <a:p>
            <a:r>
              <a:rPr lang="en-US" dirty="0" smtClean="0"/>
              <a:t>You can use the spreadsheet on the course web page to estimate your term letter grade:</a:t>
            </a:r>
          </a:p>
          <a:p>
            <a:pPr lvl="1"/>
            <a:r>
              <a:rPr lang="en-US" dirty="0">
                <a:hlinkClick r:id="rId2"/>
              </a:rPr>
              <a:t>https://pages.cpsc.ucalgary.ca/~</a:t>
            </a:r>
            <a:r>
              <a:rPr lang="en-US" dirty="0" smtClean="0">
                <a:hlinkClick r:id="rId2"/>
              </a:rPr>
              <a:t>tamj/2023/217F/2023F_217_grade_calculator.xlsx</a:t>
            </a:r>
            <a:endParaRPr lang="en-US" dirty="0" smtClean="0"/>
          </a:p>
          <a:p>
            <a:pPr marL="225425" lvl="1"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33370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4725"/>
            <a:ext cx="8229600" cy="1143000"/>
          </a:xfrm>
        </p:spPr>
        <p:txBody>
          <a:bodyPr/>
          <a:lstStyle/>
          <a:p>
            <a:r>
              <a:rPr lang="en-US" dirty="0" smtClean="0"/>
              <a:t>Contrast The Cut-Offs</a:t>
            </a:r>
            <a:endParaRPr lang="en-US" dirty="0"/>
          </a:p>
        </p:txBody>
      </p:sp>
      <p:sp>
        <p:nvSpPr>
          <p:cNvPr id="3" name="Text Placeholder 2"/>
          <p:cNvSpPr>
            <a:spLocks noGrp="1"/>
          </p:cNvSpPr>
          <p:nvPr>
            <p:ph type="body" idx="1"/>
          </p:nvPr>
        </p:nvSpPr>
        <p:spPr>
          <a:xfrm>
            <a:off x="457201" y="869157"/>
            <a:ext cx="4040188" cy="639762"/>
          </a:xfrm>
        </p:spPr>
        <p:txBody>
          <a:bodyPr/>
          <a:lstStyle/>
          <a:p>
            <a:r>
              <a:rPr lang="en-US" sz="2000" dirty="0" smtClean="0"/>
              <a:t>Official UC cutoffs</a:t>
            </a:r>
            <a:endParaRPr lang="en-US" sz="2000" dirty="0"/>
          </a:p>
        </p:txBody>
      </p:sp>
      <p:sp>
        <p:nvSpPr>
          <p:cNvPr id="5" name="Text Placeholder 4"/>
          <p:cNvSpPr>
            <a:spLocks noGrp="1"/>
          </p:cNvSpPr>
          <p:nvPr>
            <p:ph type="body" sz="quarter" idx="3"/>
          </p:nvPr>
        </p:nvSpPr>
        <p:spPr>
          <a:xfrm>
            <a:off x="4645026" y="869157"/>
            <a:ext cx="4041775" cy="639762"/>
          </a:xfrm>
        </p:spPr>
        <p:txBody>
          <a:bodyPr/>
          <a:lstStyle/>
          <a:p>
            <a:r>
              <a:rPr lang="en-US" sz="2000" dirty="0" smtClean="0"/>
              <a:t>The Tam cutoffs (</a:t>
            </a:r>
            <a:r>
              <a:rPr lang="en-US" sz="2000" smtClean="0"/>
              <a:t>this course)</a:t>
            </a:r>
            <a:endParaRPr lang="en-US" sz="2000" dirty="0"/>
          </a:p>
        </p:txBody>
      </p:sp>
      <p:pic>
        <p:nvPicPr>
          <p:cNvPr id="7" name="Content Placeholder 6"/>
          <p:cNvPicPr>
            <a:picLocks noGrp="1" noChangeAspect="1"/>
          </p:cNvPicPr>
          <p:nvPr>
            <p:ph sz="half" idx="2"/>
          </p:nvPr>
        </p:nvPicPr>
        <p:blipFill>
          <a:blip r:embed="rId2"/>
          <a:stretch>
            <a:fillRect/>
          </a:stretch>
        </p:blipFill>
        <p:spPr>
          <a:xfrm>
            <a:off x="457201" y="1517626"/>
            <a:ext cx="3102755" cy="3245959"/>
          </a:xfrm>
          <a:prstGeom prst="rect">
            <a:avLst/>
          </a:prstGeom>
        </p:spPr>
      </p:pic>
      <p:sp>
        <p:nvSpPr>
          <p:cNvPr id="9" name="TextBox 8"/>
          <p:cNvSpPr txBox="1"/>
          <p:nvPr/>
        </p:nvSpPr>
        <p:spPr>
          <a:xfrm>
            <a:off x="3189841" y="1785257"/>
            <a:ext cx="740229" cy="3251200"/>
          </a:xfrm>
          <a:prstGeom prst="rect">
            <a:avLst/>
          </a:prstGeom>
          <a:noFill/>
          <a:ln w="0">
            <a:noFill/>
          </a:ln>
        </p:spPr>
        <p:txBody>
          <a:bodyPr wrap="square" lIns="0" rtlCol="0">
            <a:noAutofit/>
          </a:bodyPr>
          <a:lstStyle/>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3.7</a:t>
            </a:r>
          </a:p>
          <a:p>
            <a:pPr>
              <a:spcBef>
                <a:spcPts val="30"/>
              </a:spcBef>
              <a:spcAft>
                <a:spcPts val="30"/>
              </a:spcAft>
            </a:pPr>
            <a:r>
              <a:rPr lang="en-US" sz="1600" b="1" dirty="0" smtClean="0">
                <a:solidFill>
                  <a:srgbClr val="0070C0"/>
                </a:solidFill>
              </a:rPr>
              <a:t>3.3</a:t>
            </a:r>
          </a:p>
          <a:p>
            <a:pPr>
              <a:spcBef>
                <a:spcPts val="30"/>
              </a:spcBef>
              <a:spcAft>
                <a:spcPts val="30"/>
              </a:spcAft>
            </a:pPr>
            <a:r>
              <a:rPr lang="en-US" sz="1600" b="1" dirty="0" smtClean="0">
                <a:solidFill>
                  <a:srgbClr val="0070C0"/>
                </a:solidFill>
              </a:rPr>
              <a:t>3.0</a:t>
            </a:r>
          </a:p>
          <a:p>
            <a:pPr>
              <a:spcBef>
                <a:spcPts val="30"/>
              </a:spcBef>
              <a:spcAft>
                <a:spcPts val="30"/>
              </a:spcAft>
            </a:pPr>
            <a:r>
              <a:rPr lang="en-US" sz="1600" b="1" dirty="0" smtClean="0">
                <a:solidFill>
                  <a:srgbClr val="0070C0"/>
                </a:solidFill>
              </a:rPr>
              <a:t>2.7</a:t>
            </a:r>
          </a:p>
          <a:p>
            <a:pPr>
              <a:spcBef>
                <a:spcPts val="30"/>
              </a:spcBef>
              <a:spcAft>
                <a:spcPts val="30"/>
              </a:spcAft>
            </a:pPr>
            <a:r>
              <a:rPr lang="en-US" sz="1600" b="1" dirty="0" smtClean="0">
                <a:solidFill>
                  <a:srgbClr val="0070C0"/>
                </a:solidFill>
              </a:rPr>
              <a:t>2.3</a:t>
            </a:r>
          </a:p>
          <a:p>
            <a:pPr>
              <a:spcBef>
                <a:spcPts val="30"/>
              </a:spcBef>
              <a:spcAft>
                <a:spcPts val="30"/>
              </a:spcAft>
            </a:pPr>
            <a:r>
              <a:rPr lang="en-US" sz="1600" b="1" dirty="0" smtClean="0">
                <a:solidFill>
                  <a:srgbClr val="0070C0"/>
                </a:solidFill>
              </a:rPr>
              <a:t>2.0</a:t>
            </a:r>
          </a:p>
          <a:p>
            <a:pPr>
              <a:spcBef>
                <a:spcPts val="30"/>
              </a:spcBef>
              <a:spcAft>
                <a:spcPts val="30"/>
              </a:spcAft>
            </a:pPr>
            <a:r>
              <a:rPr lang="en-US" sz="1600" b="1" dirty="0" smtClean="0">
                <a:solidFill>
                  <a:srgbClr val="0070C0"/>
                </a:solidFill>
              </a:rPr>
              <a:t>1.7</a:t>
            </a:r>
          </a:p>
          <a:p>
            <a:pPr>
              <a:spcBef>
                <a:spcPts val="30"/>
              </a:spcBef>
              <a:spcAft>
                <a:spcPts val="30"/>
              </a:spcAft>
            </a:pPr>
            <a:r>
              <a:rPr lang="en-US" sz="1600" b="1" dirty="0" smtClean="0">
                <a:solidFill>
                  <a:srgbClr val="0070C0"/>
                </a:solidFill>
              </a:rPr>
              <a:t>1.3</a:t>
            </a:r>
          </a:p>
          <a:p>
            <a:pPr>
              <a:spcBef>
                <a:spcPts val="30"/>
              </a:spcBef>
              <a:spcAft>
                <a:spcPts val="30"/>
              </a:spcAft>
            </a:pPr>
            <a:r>
              <a:rPr lang="en-US" sz="1600" b="1" dirty="0" smtClean="0">
                <a:solidFill>
                  <a:srgbClr val="0070C0"/>
                </a:solidFill>
              </a:rPr>
              <a:t>1.0</a:t>
            </a:r>
          </a:p>
          <a:p>
            <a:pPr>
              <a:spcBef>
                <a:spcPts val="30"/>
              </a:spcBef>
              <a:spcAft>
                <a:spcPts val="30"/>
              </a:spcAft>
            </a:pPr>
            <a:r>
              <a:rPr lang="en-US" sz="1600" b="1" dirty="0">
                <a:solidFill>
                  <a:srgbClr val="0070C0"/>
                </a:solidFill>
              </a:rPr>
              <a:t>0</a:t>
            </a:r>
            <a:endParaRPr lang="en-US" sz="1600" b="1" dirty="0" smtClean="0">
              <a:solidFill>
                <a:srgbClr val="0070C0"/>
              </a:solidFill>
            </a:endParaRPr>
          </a:p>
          <a:p>
            <a:pPr>
              <a:spcBef>
                <a:spcPts val="30"/>
              </a:spcBef>
              <a:spcAft>
                <a:spcPts val="30"/>
              </a:spcAft>
            </a:pPr>
            <a:endParaRPr lang="en-US" sz="1600" b="1" dirty="0" smtClean="0">
              <a:solidFill>
                <a:srgbClr val="0070C0"/>
              </a:solidFill>
            </a:endParaRPr>
          </a:p>
        </p:txBody>
      </p:sp>
      <p:sp>
        <p:nvSpPr>
          <p:cNvPr id="10" name="Rectangle 9"/>
          <p:cNvSpPr/>
          <p:nvPr/>
        </p:nvSpPr>
        <p:spPr>
          <a:xfrm>
            <a:off x="-812345" y="4762387"/>
            <a:ext cx="9956345" cy="2031325"/>
          </a:xfrm>
          <a:prstGeom prst="rect">
            <a:avLst/>
          </a:prstGeom>
        </p:spPr>
        <p:txBody>
          <a:bodyPr wrap="square">
            <a:spAutoFit/>
          </a:bodyPr>
          <a:lstStyle/>
          <a:p>
            <a:pPr marL="1200150" lvl="2" indent="-285750" fontAlgn="auto">
              <a:spcBef>
                <a:spcPts val="0"/>
              </a:spcBef>
              <a:spcAft>
                <a:spcPts val="0"/>
              </a:spcAft>
              <a:buFont typeface="Arial" panose="020B0604020202020204" pitchFamily="34" charset="0"/>
              <a:buChar char="•"/>
              <a:defRPr/>
            </a:pPr>
            <a:r>
              <a:rPr lang="en-US" altLang="en-US" dirty="0"/>
              <a:t>The cutoffs in the spreadsheet are </a:t>
            </a:r>
            <a:r>
              <a:rPr lang="en-US" altLang="en-US" b="1" dirty="0"/>
              <a:t>significantly more lenient </a:t>
            </a:r>
            <a:r>
              <a:rPr lang="en-US" altLang="en-US" dirty="0"/>
              <a:t>(almost everyone “gets a big break” e.g. instead of 3.7 for an A- it’s 3.5 (midpoint between A-/3.7 and B+/3.3 is the higher letter grade)</a:t>
            </a:r>
          </a:p>
          <a:p>
            <a:pPr marL="1200150" lvl="2" indent="-285750" fontAlgn="auto">
              <a:spcBef>
                <a:spcPts val="0"/>
              </a:spcBef>
              <a:spcAft>
                <a:spcPts val="0"/>
              </a:spcAft>
              <a:buFont typeface="Arial" panose="020B0604020202020204" pitchFamily="34" charset="0"/>
              <a:buChar char="•"/>
              <a:defRPr/>
            </a:pPr>
            <a:r>
              <a:rPr lang="en-US" altLang="en-US" dirty="0"/>
              <a:t>Do not expect a further “rounding up” at the end of the term e.g. 3.4999999999999999999999999999999999999999999999999 is soooooooooooooooooooooooooooooooooooooooooooooooo close to 3.5 can’t you get an “A-</a:t>
            </a:r>
            <a:r>
              <a:rPr lang="en-US" altLang="en-US" dirty="0" smtClean="0"/>
              <a:t>”</a:t>
            </a:r>
          </a:p>
          <a:p>
            <a:pPr marL="1200150" lvl="2" indent="-285750" fontAlgn="auto">
              <a:spcBef>
                <a:spcPts val="0"/>
              </a:spcBef>
              <a:spcAft>
                <a:spcPts val="0"/>
              </a:spcAft>
              <a:buFont typeface="Arial" panose="020B0604020202020204" pitchFamily="34" charset="0"/>
              <a:buChar char="•"/>
              <a:defRPr/>
            </a:pPr>
            <a:r>
              <a:rPr lang="en-US" altLang="en-US" dirty="0" smtClean="0"/>
              <a:t>No or </a:t>
            </a:r>
            <a:r>
              <a:rPr lang="en-US" altLang="en-US" dirty="0"/>
              <a:t>using an Internet </a:t>
            </a:r>
            <a:r>
              <a:rPr lang="en-US" altLang="en-US" dirty="0" smtClean="0"/>
              <a:t>emphasis</a:t>
            </a:r>
          </a:p>
          <a:p>
            <a:pPr marL="1200150" lvl="2" indent="-285750" fontAlgn="auto">
              <a:spcBef>
                <a:spcPts val="0"/>
              </a:spcBef>
              <a:spcAft>
                <a:spcPts val="0"/>
              </a:spcAft>
              <a:buFont typeface="Arial" panose="020B0604020202020204" pitchFamily="34" charset="0"/>
              <a:buChar char="•"/>
              <a:defRPr/>
            </a:pPr>
            <a:r>
              <a:rPr lang="en-US" altLang="en-US" dirty="0" smtClean="0"/>
              <a:t>NOOOOOOOOOOOOOOOOOOOOOOOOOOOOOOOOOOOOOOOOOOOOOOOOOOOOOOOOOOOOOOOOOOOOOOOOOOOOOOOOOOOOOOOOOOOOOOOOO</a:t>
            </a:r>
            <a:r>
              <a:rPr lang="en-US" altLang="en-US" dirty="0"/>
              <a:t>!!!!!!!!!!!!!!!!!!!!!!!!!!!!!!!!!!!!!!!!!!!!!!!!!!!!!!!!!!!!!!!!!!!!!!!!!!!!!!!!!!!!!!!!!!!!!!!!!!!!!!!!!!!!!!!!!!!!!!!!!!!!!</a:t>
            </a:r>
            <a:endParaRPr lang="en-US" dirty="0"/>
          </a:p>
        </p:txBody>
      </p:sp>
      <p:pic>
        <p:nvPicPr>
          <p:cNvPr id="6" name="Picture 5"/>
          <p:cNvPicPr>
            <a:picLocks noChangeAspect="1"/>
          </p:cNvPicPr>
          <p:nvPr/>
        </p:nvPicPr>
        <p:blipFill>
          <a:blip r:embed="rId3"/>
          <a:stretch>
            <a:fillRect/>
          </a:stretch>
        </p:blipFill>
        <p:spPr>
          <a:xfrm>
            <a:off x="4760622" y="1483255"/>
            <a:ext cx="3552825" cy="3314700"/>
          </a:xfrm>
          <a:prstGeom prst="rect">
            <a:avLst/>
          </a:prstGeom>
        </p:spPr>
      </p:pic>
    </p:spTree>
    <p:extLst>
      <p:ext uri="{BB962C8B-B14F-4D97-AF65-F5344CB8AC3E}">
        <p14:creationId xmlns:p14="http://schemas.microsoft.com/office/powerpoint/2010/main" val="1971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p:bldP spid="10"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Course Resources</a:t>
            </a:r>
          </a:p>
        </p:txBody>
      </p:sp>
      <p:sp>
        <p:nvSpPr>
          <p:cNvPr id="352259" name="Rectangle 3"/>
          <p:cNvSpPr>
            <a:spLocks noGrp="1" noChangeArrowheads="1"/>
          </p:cNvSpPr>
          <p:nvPr>
            <p:ph type="body" idx="1"/>
          </p:nvPr>
        </p:nvSpPr>
        <p:spPr/>
        <p:txBody>
          <a:bodyPr/>
          <a:lstStyle/>
          <a:p>
            <a:pPr marL="182563" indent="-182563"/>
            <a:r>
              <a:rPr lang="en-US" altLang="en-US" dirty="0" smtClean="0"/>
              <a:t>Required resources:</a:t>
            </a:r>
          </a:p>
          <a:p>
            <a:pPr marL="417513" lvl="1" indent="-182563"/>
            <a:r>
              <a:rPr lang="en-US" altLang="en-US" dirty="0"/>
              <a:t>D2L site (You </a:t>
            </a:r>
            <a:r>
              <a:rPr lang="en-US" altLang="en-US" b="1" dirty="0"/>
              <a:t>must </a:t>
            </a:r>
            <a:r>
              <a:rPr lang="en-US" altLang="en-US" dirty="0"/>
              <a:t>get the notes </a:t>
            </a:r>
            <a:r>
              <a:rPr lang="en-US" altLang="en-US" dirty="0" smtClean="0"/>
              <a:t>from here before </a:t>
            </a:r>
            <a:r>
              <a:rPr lang="en-US" altLang="en-US" dirty="0"/>
              <a:t>lecture</a:t>
            </a:r>
            <a:r>
              <a:rPr lang="en-US" altLang="en-US" dirty="0" smtClean="0"/>
              <a:t>)</a:t>
            </a:r>
          </a:p>
          <a:p>
            <a:pPr marL="639763" lvl="2" indent="-182563"/>
            <a:r>
              <a:rPr lang="en-US" altLang="en-US" dirty="0" smtClean="0"/>
              <a:t>Course website can be reached via D2L (</a:t>
            </a:r>
            <a:r>
              <a:rPr lang="en-US" altLang="en-US" dirty="0" smtClean="0">
                <a:latin typeface="Consolas" panose="020B0609020204030204" pitchFamily="49" charset="0"/>
              </a:rPr>
              <a:t>Content-</a:t>
            </a:r>
            <a:r>
              <a:rPr lang="en-US" altLang="en-US" smtClean="0">
                <a:latin typeface="Consolas" panose="020B0609020204030204" pitchFamily="49" charset="0"/>
              </a:rPr>
              <a:t>&gt;Lecture</a:t>
            </a:r>
            <a:r>
              <a:rPr lang="en-US" altLang="en-US" smtClean="0"/>
              <a:t>) </a:t>
            </a:r>
            <a:r>
              <a:rPr lang="en-US" altLang="en-US" dirty="0" smtClean="0"/>
              <a:t>or </a:t>
            </a:r>
            <a:r>
              <a:rPr lang="en-CA" dirty="0">
                <a:hlinkClick r:id="rId3"/>
              </a:rPr>
              <a:t>https://pages.cpsc.ucalgary.ca/~</a:t>
            </a:r>
            <a:r>
              <a:rPr lang="en-CA" dirty="0" smtClean="0">
                <a:hlinkClick r:id="rId3"/>
              </a:rPr>
              <a:t>tamj/2023/217F/</a:t>
            </a:r>
            <a:endParaRPr lang="en-CA" dirty="0" smtClean="0"/>
          </a:p>
          <a:p>
            <a:pPr marL="985838" lvl="3" indent="-182563"/>
            <a:r>
              <a:rPr lang="en-CA" dirty="0" smtClean="0"/>
              <a:t> The website includes all resources (not all of which may be individually linked to in D2L( and may display better than viewing them from within D2L.</a:t>
            </a:r>
          </a:p>
          <a:p>
            <a:pPr marL="985838" lvl="3" indent="-182563"/>
            <a:r>
              <a:rPr lang="en-US" altLang="en-US" dirty="0" smtClean="0"/>
              <a:t>Recommended but not required textbook:</a:t>
            </a:r>
          </a:p>
          <a:p>
            <a:pPr marL="1100138" lvl="4" indent="-182563"/>
            <a:r>
              <a:rPr lang="en-US" altLang="en-US" dirty="0" smtClean="0"/>
              <a:t>“Python for Everyone” (Wiley) 3</a:t>
            </a:r>
            <a:r>
              <a:rPr lang="en-US" altLang="en-US" baseline="30000" dirty="0" smtClean="0"/>
              <a:t>rd</a:t>
            </a:r>
            <a:r>
              <a:rPr lang="en-US" altLang="en-US" dirty="0" smtClean="0"/>
              <a:t> edition (</a:t>
            </a:r>
            <a:r>
              <a:rPr lang="en-US" altLang="en-US" dirty="0" err="1" smtClean="0"/>
              <a:t>eText</a:t>
            </a:r>
            <a:r>
              <a:rPr lang="en-US" altLang="en-US" dirty="0" smtClean="0"/>
              <a:t> or paper)</a:t>
            </a:r>
          </a:p>
          <a:p>
            <a:pPr marL="417513" lvl="1" indent="-182563"/>
            <a:r>
              <a:rPr lang="en-US" altLang="en-US" dirty="0" smtClean="0"/>
              <a:t>Alternatively you can access any book licensed by the university (“for free”) on the library web site: </a:t>
            </a:r>
          </a:p>
          <a:p>
            <a:pPr marL="639763" lvl="2" indent="-182563"/>
            <a:r>
              <a:rPr lang="en-US" altLang="en-US" dirty="0" smtClean="0"/>
              <a:t>https</a:t>
            </a:r>
            <a:r>
              <a:rPr lang="en-US" altLang="en-US" dirty="0"/>
              <a:t>://library.ucalgary.ca</a:t>
            </a:r>
            <a:endParaRPr lang="en-US" altLang="en-US" dirty="0" smtClean="0"/>
          </a:p>
          <a:p>
            <a:pPr marL="417513" lvl="1" indent="-182563"/>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22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225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2259">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225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22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Common Computer Skills Assumed</a:t>
            </a:r>
          </a:p>
        </p:txBody>
      </p:sp>
      <p:sp>
        <p:nvSpPr>
          <p:cNvPr id="48131" name="Content Placeholder 2"/>
          <p:cNvSpPr>
            <a:spLocks noGrp="1"/>
          </p:cNvSpPr>
          <p:nvPr>
            <p:ph idx="1"/>
          </p:nvPr>
        </p:nvSpPr>
        <p:spPr/>
        <p:txBody>
          <a:bodyPr/>
          <a:lstStyle/>
          <a:p>
            <a:r>
              <a:rPr lang="en-US" altLang="en-US" dirty="0" smtClean="0"/>
              <a:t>You know what a computer is!</a:t>
            </a:r>
          </a:p>
          <a:p>
            <a:r>
              <a:rPr lang="en-US" altLang="en-US" dirty="0" smtClean="0"/>
              <a:t>You’ve used a computer in some form (e.g., turn on, turn off, open a file, played a game, gone online etc.)</a:t>
            </a:r>
          </a:p>
          <a:p>
            <a:r>
              <a:rPr lang="en-US" altLang="en-US" dirty="0" smtClean="0"/>
              <a:t>You have experience </a:t>
            </a:r>
            <a:r>
              <a:rPr lang="en-US" altLang="en-US" i="1" dirty="0" smtClean="0"/>
              <a:t>using common applications </a:t>
            </a:r>
            <a:r>
              <a:rPr lang="en-US" altLang="en-US" dirty="0" smtClean="0"/>
              <a:t>(specifically email, web browsers,  text editing using a word processor).</a:t>
            </a:r>
          </a:p>
          <a:p>
            <a:r>
              <a:rPr lang="en-US" altLang="en-US" dirty="0" smtClean="0"/>
              <a:t>That is, you already have basic computer literacy skills coming into </a:t>
            </a:r>
            <a:r>
              <a:rPr lang="en-US" altLang="en-US" smtClean="0"/>
              <a:t>this course.</a:t>
            </a:r>
            <a:endParaRPr lang="en-US" alt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What This Course Is About</a:t>
            </a:r>
          </a:p>
        </p:txBody>
      </p:sp>
      <p:sp>
        <p:nvSpPr>
          <p:cNvPr id="3" name="Content Placeholder 2"/>
          <p:cNvSpPr>
            <a:spLocks noGrp="1"/>
          </p:cNvSpPr>
          <p:nvPr>
            <p:ph idx="1"/>
          </p:nvPr>
        </p:nvSpPr>
        <p:spPr/>
        <p:txBody>
          <a:bodyPr/>
          <a:lstStyle/>
          <a:p>
            <a:pPr>
              <a:defRPr/>
            </a:pPr>
            <a:r>
              <a:rPr lang="en-US" dirty="0" smtClean="0"/>
              <a:t>Writing/creating computer programs.</a:t>
            </a:r>
          </a:p>
          <a:p>
            <a:pPr marL="114300" indent="-114300">
              <a:defRPr/>
            </a:pPr>
            <a:r>
              <a:rPr lang="en-CA" dirty="0" smtClean="0"/>
              <a:t>But it is </a:t>
            </a:r>
            <a:r>
              <a:rPr lang="en-CA" i="1" dirty="0" smtClean="0"/>
              <a:t>not assumed</a:t>
            </a:r>
            <a:r>
              <a:rPr lang="en-CA" dirty="0" smtClean="0"/>
              <a:t> that you have prior knowledge of Computer Science (or even experience writing programs)</a:t>
            </a:r>
          </a:p>
          <a:p>
            <a:pPr marL="114300" indent="-114300">
              <a:defRPr/>
            </a:pPr>
            <a:r>
              <a:rPr lang="en-CA" dirty="0" smtClean="0"/>
              <a:t>It can be a lot of work.</a:t>
            </a:r>
          </a:p>
          <a:p>
            <a:pPr marL="114300" indent="-114300">
              <a:defRPr/>
            </a:pPr>
            <a:endParaRPr lang="en-CA" dirty="0"/>
          </a:p>
          <a:p>
            <a:pPr marL="114300" indent="-114300">
              <a:defRPr/>
            </a:pPr>
            <a:endParaRPr lang="en-CA" dirty="0" smtClean="0"/>
          </a:p>
          <a:p>
            <a:pPr marL="114300" indent="-114300">
              <a:defRPr/>
            </a:pPr>
            <a:endParaRPr lang="en-CA" dirty="0"/>
          </a:p>
          <a:p>
            <a:pPr marL="114300" indent="-114300">
              <a:defRPr/>
            </a:pPr>
            <a:endParaRPr lang="en-CA" dirty="0" smtClean="0"/>
          </a:p>
          <a:p>
            <a:pPr marL="457200" lvl="1" indent="-222250">
              <a:defRPr/>
            </a:pPr>
            <a:endParaRPr lang="en-CA" dirty="0" smtClean="0"/>
          </a:p>
          <a:p>
            <a:pPr marL="457200" lvl="1" indent="-222250">
              <a:defRPr/>
            </a:pPr>
            <a:endParaRPr lang="en-CA" dirty="0"/>
          </a:p>
          <a:p>
            <a:pPr marL="457200" lvl="1" indent="-222250">
              <a:defRPr/>
            </a:pPr>
            <a:r>
              <a:rPr lang="en-CA" dirty="0" smtClean="0"/>
              <a:t>The course can be completed by students with a normal course load (many already have gotten through it!)</a:t>
            </a:r>
          </a:p>
          <a:p>
            <a:pPr marL="457200" lvl="1" indent="-222250">
              <a:defRPr/>
            </a:pPr>
            <a:r>
              <a:rPr lang="en-CA" dirty="0" smtClean="0"/>
              <a:t>But be cautious if you already have many other commitments</a:t>
            </a:r>
          </a:p>
          <a:p>
            <a:pPr>
              <a:defRPr/>
            </a:pPr>
            <a:endParaRPr lang="en-US" dirty="0" smtClean="0"/>
          </a:p>
        </p:txBody>
      </p:sp>
      <p:grpSp>
        <p:nvGrpSpPr>
          <p:cNvPr id="7" name="Group 6"/>
          <p:cNvGrpSpPr>
            <a:grpSpLocks/>
          </p:cNvGrpSpPr>
          <p:nvPr/>
        </p:nvGrpSpPr>
        <p:grpSpPr bwMode="auto">
          <a:xfrm>
            <a:off x="755650" y="2865438"/>
            <a:ext cx="2184400" cy="2235200"/>
            <a:chOff x="755650" y="2865438"/>
            <a:chExt cx="2184400" cy="2235596"/>
          </a:xfrm>
        </p:grpSpPr>
        <p:pic>
          <p:nvPicPr>
            <p:cNvPr id="50185" name="Picture 4" descr="frazzl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2865438"/>
              <a:ext cx="1571625" cy="189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186" name="TextBox 4"/>
            <p:cNvSpPr txBox="1">
              <a:spLocks noChangeArrowheads="1"/>
            </p:cNvSpPr>
            <p:nvPr/>
          </p:nvSpPr>
          <p:spPr bwMode="auto">
            <a:xfrm>
              <a:off x="755650" y="4626769"/>
              <a:ext cx="2184400" cy="474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Late night ‘coding’</a:t>
              </a:r>
            </a:p>
          </p:txBody>
        </p:sp>
      </p:grpSp>
      <p:grpSp>
        <p:nvGrpSpPr>
          <p:cNvPr id="6" name="Group 5"/>
          <p:cNvGrpSpPr>
            <a:grpSpLocks/>
          </p:cNvGrpSpPr>
          <p:nvPr/>
        </p:nvGrpSpPr>
        <p:grpSpPr bwMode="auto">
          <a:xfrm>
            <a:off x="0" y="3363913"/>
            <a:ext cx="7658100" cy="3433762"/>
            <a:chOff x="0" y="3363529"/>
            <a:chExt cx="7658098" cy="3433899"/>
          </a:xfrm>
        </p:grpSpPr>
        <p:pic>
          <p:nvPicPr>
            <p:cNvPr id="50182" name="Picture 6" descr="bor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2136" y="3363529"/>
              <a:ext cx="1468438" cy="12004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183" name="Text Box 7"/>
            <p:cNvSpPr txBox="1">
              <a:spLocks noChangeArrowheads="1"/>
            </p:cNvSpPr>
            <p:nvPr/>
          </p:nvSpPr>
          <p:spPr bwMode="auto">
            <a:xfrm>
              <a:off x="0" y="6518217"/>
              <a:ext cx="2197100" cy="27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200" dirty="0">
                  <a:latin typeface="Arial" panose="020B0604020202020204" pitchFamily="34" charset="0"/>
                </a:rPr>
                <a:t>Wav file from “Tam”</a:t>
              </a:r>
            </a:p>
          </p:txBody>
        </p:sp>
        <p:sp>
          <p:nvSpPr>
            <p:cNvPr id="50184" name="TextBox 8"/>
            <p:cNvSpPr txBox="1">
              <a:spLocks noChangeArrowheads="1"/>
            </p:cNvSpPr>
            <p:nvPr/>
          </p:nvSpPr>
          <p:spPr bwMode="auto">
            <a:xfrm>
              <a:off x="4402135" y="4563935"/>
              <a:ext cx="3255963" cy="57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Satisfaction coming from solving that tough algorithm!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21"/>
                                            </p:cond>
                                          </p:stCondLst>
                                          <p:endCondLst>
                                            <p:cond evt="onStopAudio" delay="0">
                                              <p:tgtEl>
                                                <p:sldTgt/>
                                              </p:tgtEl>
                                            </p:cond>
                                          </p:endCondLst>
                                        </p:cTn>
                                        <p:tgtEl>
                                          <p:sndTgt r:embed="rId3" name="woohoo.wav"/>
                                        </p:tgtEl>
                                      </p:cMediaNode>
                                    </p:audio>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r>
              <a:rPr lang="en-US" baseline="30000" dirty="0" smtClean="0"/>
              <a:t>st</a:t>
            </a:r>
            <a:r>
              <a:rPr lang="en-US" dirty="0" smtClean="0"/>
              <a:t> Year Programming Classes Are Challenging </a:t>
            </a:r>
            <a:endParaRPr lang="en-CA" dirty="0"/>
          </a:p>
        </p:txBody>
      </p:sp>
      <p:sp>
        <p:nvSpPr>
          <p:cNvPr id="3" name="Content Placeholder 2"/>
          <p:cNvSpPr>
            <a:spLocks noGrp="1"/>
          </p:cNvSpPr>
          <p:nvPr>
            <p:ph idx="1"/>
          </p:nvPr>
        </p:nvSpPr>
        <p:spPr/>
        <p:txBody>
          <a:bodyPr/>
          <a:lstStyle/>
          <a:p>
            <a:r>
              <a:rPr lang="en-US" dirty="0" smtClean="0"/>
              <a:t>This fairly universal among accredited universities.</a:t>
            </a:r>
          </a:p>
          <a:p>
            <a:pPr lvl="1"/>
            <a:r>
              <a:rPr lang="en-US" dirty="0" smtClean="0"/>
              <a:t>I have seen many outlines because I’ve evaluated transfer credits for other computer science courses from many other post secondary institutes.</a:t>
            </a:r>
          </a:p>
          <a:p>
            <a:r>
              <a:rPr lang="en-US" dirty="0" smtClean="0"/>
              <a:t>It’s given that this course cannot be an exception.</a:t>
            </a:r>
          </a:p>
          <a:p>
            <a:pPr lvl="1"/>
            <a:r>
              <a:rPr lang="en-US" dirty="0" smtClean="0"/>
              <a:t>Making the course easier than others would devalue it’s worth e.g. other faculties would make CPSC 231 rather than CPSC 217 a requirement (or the choice out of several courses).</a:t>
            </a:r>
          </a:p>
          <a:p>
            <a:r>
              <a:rPr lang="en-US" dirty="0" smtClean="0"/>
              <a:t>Again: the majority of past students have gotten through it without past experience.</a:t>
            </a:r>
          </a:p>
          <a:p>
            <a:r>
              <a:rPr lang="en-US" dirty="0" smtClean="0"/>
              <a:t>Also: I’ve modified the course over time to help students develop the necessary skills.</a:t>
            </a:r>
          </a:p>
          <a:p>
            <a:pPr lvl="1"/>
            <a:r>
              <a:rPr lang="en-US" dirty="0" smtClean="0"/>
              <a:t>But it’s up to the students to follow those lessons and more importantly to practice those skills.</a:t>
            </a:r>
          </a:p>
          <a:p>
            <a:pPr lvl="1"/>
            <a:r>
              <a:rPr lang="en-US" dirty="0" smtClean="0"/>
              <a:t>It’s analogous to training under an athletic coach.</a:t>
            </a:r>
            <a:br>
              <a:rPr lang="en-US" dirty="0" smtClean="0"/>
            </a:br>
            <a:r>
              <a:rPr lang="en-US" dirty="0" smtClean="0"/>
              <a:t> </a:t>
            </a:r>
          </a:p>
          <a:p>
            <a:endParaRPr lang="en-CA" dirty="0"/>
          </a:p>
        </p:txBody>
      </p:sp>
    </p:spTree>
    <p:extLst>
      <p:ext uri="{BB962C8B-B14F-4D97-AF65-F5344CB8AC3E}">
        <p14:creationId xmlns:p14="http://schemas.microsoft.com/office/powerpoint/2010/main" val="407809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p:txBody>
          <a:bodyPr/>
          <a:lstStyle/>
          <a:p>
            <a:r>
              <a:rPr lang="en-US" altLang="en-US" dirty="0" smtClean="0"/>
              <a:t>Course Goals</a:t>
            </a:r>
            <a:endParaRPr lang="en-CA" altLang="en-US" dirty="0" smtClean="0"/>
          </a:p>
        </p:txBody>
      </p:sp>
      <p:sp>
        <p:nvSpPr>
          <p:cNvPr id="3" name="Content Placeholder 2"/>
          <p:cNvSpPr>
            <a:spLocks noGrp="1"/>
          </p:cNvSpPr>
          <p:nvPr>
            <p:ph idx="4294967295"/>
          </p:nvPr>
        </p:nvSpPr>
        <p:spPr/>
        <p:txBody>
          <a:bodyPr/>
          <a:lstStyle/>
          <a:p>
            <a:r>
              <a:rPr lang="en-CA" altLang="en-US" dirty="0" smtClean="0"/>
              <a:t>Know the basic structure of a computer program (rules for laying out a program and how the basic constructs such as repetition and branching work)</a:t>
            </a:r>
          </a:p>
          <a:p>
            <a:pPr lvl="1"/>
            <a:r>
              <a:rPr lang="en-CA" altLang="en-US" dirty="0" smtClean="0"/>
              <a:t>If you don’t know and understand these concepts then your program won’t work at all and you can’t proceed to the next goals.</a:t>
            </a:r>
          </a:p>
          <a:p>
            <a:r>
              <a:rPr lang="en-CA" altLang="en-US" dirty="0" smtClean="0"/>
              <a:t>Develop basic problem solving and analysis skills.</a:t>
            </a:r>
          </a:p>
          <a:p>
            <a:pPr lvl="1"/>
            <a:r>
              <a:rPr lang="en-CA" altLang="en-US" dirty="0" smtClean="0"/>
              <a:t>As mentioned this is a skill that you will need to develop for “the real world”</a:t>
            </a:r>
          </a:p>
          <a:p>
            <a:r>
              <a:rPr lang="en-CA" altLang="en-US" dirty="0" smtClean="0"/>
              <a:t>Learn good programming  principles.</a:t>
            </a:r>
          </a:p>
          <a:p>
            <a:pPr lvl="1"/>
            <a:r>
              <a:rPr lang="en-US" altLang="en-US" dirty="0" smtClean="0"/>
              <a:t>It’s not good enough if you know how to write a program that ‘works’ but the instructions are unclear and logic is not self evident so it is difficult to understand and modify.</a:t>
            </a:r>
          </a:p>
          <a:p>
            <a:pPr lvl="1"/>
            <a:r>
              <a:rPr lang="en-US" altLang="en-US" dirty="0" smtClean="0"/>
              <a:t>A rough analogy: Writing a short story that is grammatically correct but is poorly written, hard to follow and in short not entertaining.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r>
              <a:rPr lang="en-US" altLang="en-US" dirty="0" smtClean="0"/>
              <a:t>How To Succeed</a:t>
            </a:r>
          </a:p>
        </p:txBody>
      </p:sp>
      <p:sp>
        <p:nvSpPr>
          <p:cNvPr id="55299" name="Rectangle 3"/>
          <p:cNvSpPr>
            <a:spLocks noGrp="1" noChangeArrowheads="1"/>
          </p:cNvSpPr>
          <p:nvPr>
            <p:ph type="body" idx="4294967295"/>
          </p:nvPr>
        </p:nvSpPr>
        <p:spPr/>
        <p:txBody>
          <a:bodyPr/>
          <a:lstStyle/>
          <a:p>
            <a:r>
              <a:rPr lang="en-US" altLang="en-US" dirty="0" smtClean="0"/>
              <a:t>How do successful people such as top: scientists, artists, athletes etc. “do it”?</a:t>
            </a:r>
          </a:p>
          <a:p>
            <a:r>
              <a:rPr lang="en-US" altLang="en-US" dirty="0" smtClean="0"/>
              <a:t>In these cases the are taught important things (such as scientific principles, artistic principles, body mechanics etc.)</a:t>
            </a:r>
          </a:p>
          <a:p>
            <a:r>
              <a:rPr lang="en-US" altLang="en-US" dirty="0" smtClean="0"/>
              <a:t>But also they ‘do’…lots and lots of application/practice.</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dirty="0" smtClean="0"/>
              <a:t>How To Succeed In This Course</a:t>
            </a:r>
          </a:p>
        </p:txBody>
      </p:sp>
      <p:sp>
        <p:nvSpPr>
          <p:cNvPr id="39939" name="Rectangle 3"/>
          <p:cNvSpPr>
            <a:spLocks noGrp="1" noChangeArrowheads="1"/>
          </p:cNvSpPr>
          <p:nvPr>
            <p:ph type="body" idx="1"/>
          </p:nvPr>
        </p:nvSpPr>
        <p:spPr/>
        <p:txBody>
          <a:bodyPr/>
          <a:lstStyle/>
          <a:p>
            <a:pPr marL="342900" indent="-342900">
              <a:buFontTx/>
              <a:buAutoNum type="arabicPeriod"/>
              <a:defRPr/>
            </a:pPr>
            <a:r>
              <a:rPr lang="en-US" altLang="en-US" dirty="0" smtClean="0"/>
              <a:t>Practice things yourself (not by getting the answer from someone/someplace else).</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514350" lvl="1" indent="0">
              <a:buFont typeface="Times New Roman" panose="02020603050405020304" pitchFamily="18" charset="0"/>
              <a:buNone/>
              <a:defRPr/>
            </a:pPr>
            <a:endParaRPr lang="en-US" altLang="en-US" dirty="0" smtClean="0"/>
          </a:p>
          <a:p>
            <a:pPr marL="685800" lvl="1" indent="-171450">
              <a:defRPr/>
            </a:pPr>
            <a:r>
              <a:rPr lang="en-US" altLang="en-US" dirty="0" smtClean="0"/>
              <a:t>How Computer Science works: You get better by doing things for yourself (this is a ‘hands-on’ field of study and work).</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p:txBody>
      </p:sp>
      <p:grpSp>
        <p:nvGrpSpPr>
          <p:cNvPr id="3" name="Group 2"/>
          <p:cNvGrpSpPr>
            <a:grpSpLocks/>
          </p:cNvGrpSpPr>
          <p:nvPr/>
        </p:nvGrpSpPr>
        <p:grpSpPr bwMode="auto">
          <a:xfrm>
            <a:off x="1274763" y="5121275"/>
            <a:ext cx="3857625" cy="1646238"/>
            <a:chOff x="1184118" y="-113558"/>
            <a:chExt cx="3857782" cy="1647509"/>
          </a:xfrm>
        </p:grpSpPr>
        <p:pic>
          <p:nvPicPr>
            <p:cNvPr id="57360" name="Picture 6" descr="C:\Users\TEMP.PC\AppData\Local\Microsoft\Windows\Temporary Internet Files\Content.IE5\57KJBN2O\MC9002342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4118" y="216672"/>
              <a:ext cx="1065291" cy="131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61" name="Picture 8" descr="C:\Users\TEMP.PC\AppData\Local\Microsoft\Windows\Temporary Internet Files\Content.IE5\SI0826NH\MC90038442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80844" y="729444"/>
              <a:ext cx="1089484" cy="784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62" name="TextBox 1"/>
            <p:cNvSpPr txBox="1">
              <a:spLocks noChangeArrowheads="1"/>
            </p:cNvSpPr>
            <p:nvPr/>
          </p:nvSpPr>
          <p:spPr bwMode="auto">
            <a:xfrm>
              <a:off x="1184118" y="-113558"/>
              <a:ext cx="38577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Similar to getting fit: you can’t just watch</a:t>
              </a:r>
            </a:p>
          </p:txBody>
        </p:sp>
      </p:grpSp>
      <p:grpSp>
        <p:nvGrpSpPr>
          <p:cNvPr id="4" name="Group 3"/>
          <p:cNvGrpSpPr>
            <a:grpSpLocks/>
          </p:cNvGrpSpPr>
          <p:nvPr/>
        </p:nvGrpSpPr>
        <p:grpSpPr bwMode="auto">
          <a:xfrm>
            <a:off x="5862638" y="5091113"/>
            <a:ext cx="2762250" cy="1736725"/>
            <a:chOff x="6645117" y="2237755"/>
            <a:chExt cx="2371883" cy="1737345"/>
          </a:xfrm>
        </p:grpSpPr>
        <p:pic>
          <p:nvPicPr>
            <p:cNvPr id="57358" name="Picture 7" descr="C:\Users\TEMP.PC\AppData\Local\Microsoft\Windows\Temporary Internet Files\Content.IE5\SI0826NH\MC9003891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6645117" y="2623870"/>
              <a:ext cx="1189539" cy="135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9" name="TextBox 9"/>
            <p:cNvSpPr txBox="1">
              <a:spLocks noChangeArrowheads="1"/>
            </p:cNvSpPr>
            <p:nvPr/>
          </p:nvSpPr>
          <p:spPr bwMode="auto">
            <a:xfrm>
              <a:off x="6645118" y="2237755"/>
              <a:ext cx="23718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You have to do it yourself</a:t>
              </a:r>
            </a:p>
          </p:txBody>
        </p:sp>
      </p:grpSp>
      <p:grpSp>
        <p:nvGrpSpPr>
          <p:cNvPr id="2" name="Group 1"/>
          <p:cNvGrpSpPr>
            <a:grpSpLocks/>
          </p:cNvGrpSpPr>
          <p:nvPr/>
        </p:nvGrpSpPr>
        <p:grpSpPr bwMode="auto">
          <a:xfrm>
            <a:off x="894192" y="1914525"/>
            <a:ext cx="3258708" cy="1978349"/>
            <a:chOff x="894786" y="1914525"/>
            <a:chExt cx="3258114" cy="1978289"/>
          </a:xfrm>
        </p:grpSpPr>
        <p:pic>
          <p:nvPicPr>
            <p:cNvPr id="57356" name="Picture 8" descr="C:\Users\TEMP.PC\AppData\Local\Microsoft\Windows\Temporary Internet Files\Content.IE5\SI0826NH\MC900299145[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4786" y="2969198"/>
              <a:ext cx="1826057" cy="92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7" name="TextBox 1"/>
            <p:cNvSpPr txBox="1">
              <a:spLocks noChangeArrowheads="1"/>
            </p:cNvSpPr>
            <p:nvPr/>
          </p:nvSpPr>
          <p:spPr bwMode="auto">
            <a:xfrm>
              <a:off x="914400" y="1914525"/>
              <a:ext cx="3238500" cy="1171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Providing solutions to assignments may be popular among students but useless for </a:t>
              </a:r>
              <a:r>
                <a:rPr lang="en-US" altLang="en-US" sz="1600" dirty="0" smtClean="0">
                  <a:latin typeface="Arial" panose="020B0604020202020204" pitchFamily="34" charset="0"/>
                </a:rPr>
                <a:t>learning (</a:t>
              </a:r>
              <a:r>
                <a:rPr lang="en-US" altLang="en-US" sz="1600" dirty="0" smtClean="0">
                  <a:solidFill>
                    <a:srgbClr val="FF0000"/>
                  </a:solidFill>
                  <a:latin typeface="Arial" panose="020B0604020202020204" pitchFamily="34" charset="0"/>
                </a:rPr>
                <a:t>solves a single problem</a:t>
              </a:r>
              <a:r>
                <a:rPr lang="en-US" altLang="en-US" sz="1600" dirty="0" smtClean="0">
                  <a:latin typeface="Arial" panose="020B0604020202020204" pitchFamily="34" charset="0"/>
                </a:rPr>
                <a:t>)</a:t>
              </a:r>
            </a:p>
            <a:p>
              <a:pPr eaLnBrk="1" hangingPunct="1">
                <a:spcBef>
                  <a:spcPct val="0"/>
                </a:spcBef>
                <a:buFontTx/>
                <a:buNone/>
              </a:pPr>
              <a:endParaRPr lang="en-US" altLang="en-US" sz="1600" dirty="0">
                <a:latin typeface="Arial" panose="020B0604020202020204" pitchFamily="34" charset="0"/>
              </a:endParaRPr>
            </a:p>
          </p:txBody>
        </p:sp>
      </p:grpSp>
      <p:grpSp>
        <p:nvGrpSpPr>
          <p:cNvPr id="6" name="Group 5"/>
          <p:cNvGrpSpPr>
            <a:grpSpLocks/>
          </p:cNvGrpSpPr>
          <p:nvPr/>
        </p:nvGrpSpPr>
        <p:grpSpPr bwMode="auto">
          <a:xfrm>
            <a:off x="5065713" y="1914525"/>
            <a:ext cx="3849687" cy="1919288"/>
            <a:chOff x="5065712" y="1914525"/>
            <a:chExt cx="3849688" cy="1919148"/>
          </a:xfrm>
        </p:grpSpPr>
        <p:pic>
          <p:nvPicPr>
            <p:cNvPr id="57352" name="Picture 2" descr="C:\Users\TEMP.PC\AppData\Local\Microsoft\Windows\Temporary Internet Files\Content.IE5\LGQ31H4R\MC900153890[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89034" y="2849216"/>
              <a:ext cx="978271" cy="98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3" name="Picture 5" descr="C:\Users\TEMP.PC\AppData\Local\Microsoft\Windows\Temporary Internet Files\Content.IE5\UOG9WER0\MC900099183[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520141" y="2849216"/>
              <a:ext cx="724205" cy="800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6" descr="C:\Users\TEMP.PC\AppData\Local\Microsoft\Windows\Temporary Internet Files\Content.IE5\LGQ31H4R\MC900099486[1].wm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147806" y="2847252"/>
              <a:ext cx="715415" cy="90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5" name="TextBox 15"/>
            <p:cNvSpPr txBox="1">
              <a:spLocks noChangeArrowheads="1"/>
            </p:cNvSpPr>
            <p:nvPr/>
          </p:nvSpPr>
          <p:spPr bwMode="auto">
            <a:xfrm>
              <a:off x="5065712" y="1914525"/>
              <a:ext cx="3849688" cy="97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What’s needed is for me to teach you the skills to </a:t>
              </a:r>
              <a:r>
                <a:rPr lang="en-US" altLang="en-US" sz="1600" dirty="0">
                  <a:solidFill>
                    <a:srgbClr val="00B050"/>
                  </a:solidFill>
                  <a:latin typeface="Arial" panose="020B0604020202020204" pitchFamily="34" charset="0"/>
                </a:rPr>
                <a:t>solve any reasonable size problem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bldLvl="3"/>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How To Succeed In This Course (2)</a:t>
            </a:r>
          </a:p>
        </p:txBody>
      </p:sp>
      <p:sp>
        <p:nvSpPr>
          <p:cNvPr id="3" name="Content Placeholder 2"/>
          <p:cNvSpPr>
            <a:spLocks noGrp="1"/>
          </p:cNvSpPr>
          <p:nvPr>
            <p:ph idx="1"/>
          </p:nvPr>
        </p:nvSpPr>
        <p:spPr/>
        <p:txBody>
          <a:bodyPr/>
          <a:lstStyle/>
          <a:p>
            <a:pPr marL="685800" lvl="1" indent="-171450"/>
            <a:r>
              <a:rPr lang="en-US" altLang="en-US" dirty="0" smtClean="0"/>
              <a:t>Write lots programs.</a:t>
            </a:r>
          </a:p>
          <a:p>
            <a:pPr marL="1028700" lvl="2" indent="-114300"/>
            <a:r>
              <a:rPr lang="en-US" altLang="en-US" dirty="0" smtClean="0"/>
              <a:t>At the </a:t>
            </a:r>
            <a:r>
              <a:rPr lang="en-US" altLang="en-US" i="1" dirty="0" smtClean="0"/>
              <a:t>very least</a:t>
            </a:r>
            <a:r>
              <a:rPr lang="en-US" altLang="en-US" dirty="0" smtClean="0"/>
              <a:t> attempt every assignment.</a:t>
            </a:r>
          </a:p>
          <a:p>
            <a:pPr marL="1028700" lvl="2" indent="-114300"/>
            <a:r>
              <a:rPr lang="en-US" altLang="en-US" dirty="0" smtClean="0"/>
              <a:t>Try to do some additional practice work (some examples will be given in class, some practice assignments will be available on the course web page).</a:t>
            </a:r>
          </a:p>
          <a:p>
            <a:pPr marL="1028700" lvl="2" indent="-114300"/>
            <a:r>
              <a:rPr lang="en-US" altLang="en-US" dirty="0" smtClean="0"/>
              <a:t>Write lots of little ‘test’ programs to help you understand and apply the concepts being taught.</a:t>
            </a:r>
          </a:p>
          <a:p>
            <a:pPr marL="1028700" lvl="2" indent="-114300"/>
            <a:endParaRPr lang="en-US" altLang="en-US" dirty="0" smtClean="0"/>
          </a:p>
          <a:p>
            <a:pPr marL="1028700" lvl="2" indent="-114300"/>
            <a:endParaRPr lang="en-US" altLang="en-US" dirty="0" smtClean="0"/>
          </a:p>
          <a:p>
            <a:pPr marL="914400" lvl="2" indent="0">
              <a:buNone/>
            </a:pPr>
            <a:endParaRPr lang="en-US" altLang="en-US" dirty="0" smtClean="0"/>
          </a:p>
          <a:p>
            <a:pPr marL="685800" lvl="1" indent="-171450"/>
            <a:r>
              <a:rPr lang="en-US" altLang="en-US" dirty="0" smtClean="0"/>
              <a:t>Trace lots of code (computer programs)</a:t>
            </a:r>
          </a:p>
          <a:p>
            <a:pPr marL="1028700" lvl="2" indent="-114300"/>
            <a:r>
              <a:rPr lang="en-US" altLang="en-US" dirty="0" smtClean="0"/>
              <a:t>Involves reading through programs that other people have written, and executing it ‘by hand’ in order to understand how and why it works </a:t>
            </a:r>
          </a:p>
          <a:p>
            <a:pPr marL="1028700" lvl="2" indent="-114300"/>
            <a:r>
              <a:rPr lang="en-US" altLang="en-US" dirty="0" smtClean="0"/>
              <a:t>This is an essential skill.</a:t>
            </a:r>
          </a:p>
          <a:p>
            <a:pPr marL="1028700" lvl="2" indent="-114300"/>
            <a:r>
              <a:rPr lang="en-US" altLang="en-US" dirty="0" smtClean="0"/>
              <a:t>Relying on just running the program and observing the results won’t always work (errors?)</a:t>
            </a:r>
          </a:p>
          <a:p>
            <a:pPr lvl="1"/>
            <a:r>
              <a:rPr lang="en-US" altLang="en-US" dirty="0" smtClean="0"/>
              <a:t>Extra practice problems for the course:</a:t>
            </a:r>
          </a:p>
          <a:p>
            <a:pPr lvl="2"/>
            <a:r>
              <a:rPr lang="en-CA" dirty="0" smtClean="0">
                <a:hlinkClick r:id="rId3"/>
              </a:rPr>
              <a:t>https</a:t>
            </a:r>
            <a:r>
              <a:rPr lang="en-CA" dirty="0">
                <a:hlinkClick r:id="rId3"/>
              </a:rPr>
              <a:t>://pages.cpsc.ucalgary.ca/~</a:t>
            </a:r>
            <a:r>
              <a:rPr lang="en-CA" dirty="0" smtClean="0">
                <a:hlinkClick r:id="rId3"/>
              </a:rPr>
              <a:t>tamj/2023/217F/assignments/practice/index.html</a:t>
            </a:r>
            <a:endParaRPr lang="en-CA" dirty="0" smtClean="0"/>
          </a:p>
          <a:p>
            <a:pPr lvl="2"/>
            <a:endParaRPr lang="en-US" altLang="en-US" dirty="0" smtClean="0"/>
          </a:p>
        </p:txBody>
      </p:sp>
      <p:pic>
        <p:nvPicPr>
          <p:cNvPr id="21509" name="Picture 5" descr="C:\Users\tamj\AppData\Local\Microsoft\Windows\Temporary Internet Files\Content.IE5\BPMTMD3H\MC900383798[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08676" y="3401332"/>
            <a:ext cx="7207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0" name="Picture 6" descr="C:\Users\tamj\AppData\Local\Microsoft\Windows\Temporary Internet Files\Content.IE5\QYRRVKP7\MC90008856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08676" y="812800"/>
            <a:ext cx="658948" cy="820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15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1509"/>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smtClean="0"/>
              <a:t>How To Succeed In This Course (3)</a:t>
            </a:r>
          </a:p>
        </p:txBody>
      </p:sp>
      <p:sp>
        <p:nvSpPr>
          <p:cNvPr id="41987" name="Rectangle 3"/>
          <p:cNvSpPr>
            <a:spLocks noGrp="1" noChangeArrowheads="1"/>
          </p:cNvSpPr>
          <p:nvPr>
            <p:ph type="body" idx="1"/>
          </p:nvPr>
        </p:nvSpPr>
        <p:spPr/>
        <p:txBody>
          <a:bodyPr/>
          <a:lstStyle/>
          <a:p>
            <a:pPr marL="457200" indent="-457200">
              <a:buFontTx/>
              <a:buAutoNum type="arabicPeriod" startAt="2"/>
            </a:pPr>
            <a:r>
              <a:rPr lang="en-US" altLang="en-US" dirty="0" smtClean="0"/>
              <a:t>Make sure that you keep up with the material</a:t>
            </a:r>
          </a:p>
          <a:p>
            <a:pPr marL="606425" lvl="1" indent="-381000"/>
            <a:r>
              <a:rPr lang="en-US" altLang="en-US" dirty="0" smtClean="0"/>
              <a:t>Many of the concepts taught later depend upon your knowledge of earlier concepts.</a:t>
            </a:r>
          </a:p>
          <a:p>
            <a:pPr marL="606425" lvl="1" indent="-381000"/>
            <a:r>
              <a:rPr lang="en-US" altLang="en-US" dirty="0" smtClean="0"/>
              <a:t>Don’t let yourself fall behind!</a:t>
            </a:r>
          </a:p>
          <a:p>
            <a:pPr marL="606425" lvl="1" indent="-381000"/>
            <a:r>
              <a:rPr lang="en-US" altLang="en-US" i="1" dirty="0" smtClean="0"/>
              <a:t>At least</a:t>
            </a:r>
            <a:r>
              <a:rPr lang="en-US" altLang="en-US" dirty="0" smtClean="0"/>
              <a:t> attempt all assignments!</a:t>
            </a:r>
          </a:p>
        </p:txBody>
      </p:sp>
      <p:grpSp>
        <p:nvGrpSpPr>
          <p:cNvPr id="42001" name="Group 17"/>
          <p:cNvGrpSpPr>
            <a:grpSpLocks/>
          </p:cNvGrpSpPr>
          <p:nvPr/>
        </p:nvGrpSpPr>
        <p:grpSpPr bwMode="auto">
          <a:xfrm>
            <a:off x="762000" y="3027363"/>
            <a:ext cx="7531100" cy="3051175"/>
            <a:chOff x="480" y="1907"/>
            <a:chExt cx="4744" cy="1922"/>
          </a:xfrm>
        </p:grpSpPr>
        <p:sp>
          <p:nvSpPr>
            <p:cNvPr id="61449" name="AutoShape 5"/>
            <p:cNvSpPr>
              <a:spLocks noChangeArrowheads="1"/>
            </p:cNvSpPr>
            <p:nvPr/>
          </p:nvSpPr>
          <p:spPr bwMode="auto">
            <a:xfrm>
              <a:off x="480" y="1907"/>
              <a:ext cx="4744" cy="1907"/>
            </a:xfrm>
            <a:prstGeom prst="triangle">
              <a:avLst>
                <a:gd name="adj" fmla="val 50000"/>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600" tIns="46800" rIns="93600" bIns="46800" anchor="b"/>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a:spcBef>
                  <a:spcPct val="0"/>
                </a:spcBef>
                <a:buFontTx/>
                <a:buNone/>
              </a:pPr>
              <a:endParaRPr lang="en-CA" altLang="en-US" sz="1600" dirty="0">
                <a:latin typeface="Arial" panose="020B0604020202020204" pitchFamily="34" charset="0"/>
              </a:endParaRPr>
            </a:p>
          </p:txBody>
        </p:sp>
        <p:sp>
          <p:nvSpPr>
            <p:cNvPr id="61450" name="Text Box 6"/>
            <p:cNvSpPr txBox="1">
              <a:spLocks noChangeArrowheads="1"/>
            </p:cNvSpPr>
            <p:nvPr/>
          </p:nvSpPr>
          <p:spPr bwMode="auto">
            <a:xfrm>
              <a:off x="1944" y="3330"/>
              <a:ext cx="17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Decisions/branching</a:t>
              </a:r>
            </a:p>
          </p:txBody>
        </p:sp>
        <p:sp>
          <p:nvSpPr>
            <p:cNvPr id="61451" name="Text Box 7"/>
            <p:cNvSpPr txBox="1">
              <a:spLocks noChangeArrowheads="1"/>
            </p:cNvSpPr>
            <p:nvPr/>
          </p:nvSpPr>
          <p:spPr bwMode="auto">
            <a:xfrm>
              <a:off x="2008" y="2717"/>
              <a:ext cx="1664"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600" dirty="0">
                  <a:latin typeface="Arial" panose="020B0604020202020204" pitchFamily="34" charset="0"/>
                </a:rPr>
                <a:t>Problem </a:t>
              </a:r>
              <a:r>
                <a:rPr lang="en-US" altLang="en-US" sz="1800" dirty="0">
                  <a:latin typeface="Consolas" panose="020B0609020204030204" pitchFamily="49" charset="0"/>
                  <a:cs typeface="Consolas" panose="020B0609020204030204" pitchFamily="49" charset="0"/>
                </a:rPr>
                <a:t>decomposition</a:t>
              </a:r>
            </a:p>
          </p:txBody>
        </p:sp>
        <p:sp>
          <p:nvSpPr>
            <p:cNvPr id="61452" name="Text Box 8"/>
            <p:cNvSpPr txBox="1">
              <a:spLocks noChangeArrowheads="1"/>
            </p:cNvSpPr>
            <p:nvPr/>
          </p:nvSpPr>
          <p:spPr bwMode="auto">
            <a:xfrm>
              <a:off x="2136" y="3017"/>
              <a:ext cx="1472"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Loops/repetition</a:t>
              </a:r>
            </a:p>
          </p:txBody>
        </p:sp>
        <p:sp>
          <p:nvSpPr>
            <p:cNvPr id="61453" name="Line 10"/>
            <p:cNvSpPr>
              <a:spLocks noChangeShapeType="1"/>
            </p:cNvSpPr>
            <p:nvPr/>
          </p:nvSpPr>
          <p:spPr bwMode="auto">
            <a:xfrm flipV="1">
              <a:off x="816" y="3543"/>
              <a:ext cx="4048"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4" name="Line 11"/>
            <p:cNvSpPr>
              <a:spLocks noChangeShapeType="1"/>
            </p:cNvSpPr>
            <p:nvPr/>
          </p:nvSpPr>
          <p:spPr bwMode="auto">
            <a:xfrm flipV="1">
              <a:off x="1168" y="3252"/>
              <a:ext cx="335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5" name="Text Box 12"/>
            <p:cNvSpPr txBox="1">
              <a:spLocks noChangeArrowheads="1"/>
            </p:cNvSpPr>
            <p:nvPr/>
          </p:nvSpPr>
          <p:spPr bwMode="auto">
            <a:xfrm>
              <a:off x="2792" y="2311"/>
              <a:ext cx="1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2000" b="1" dirty="0">
                  <a:latin typeface="Arial" panose="020B0604020202020204" pitchFamily="34" charset="0"/>
                </a:rPr>
                <a:t>:</a:t>
              </a:r>
            </a:p>
          </p:txBody>
        </p:sp>
        <p:sp>
          <p:nvSpPr>
            <p:cNvPr id="61456" name="Text Box 14"/>
            <p:cNvSpPr txBox="1">
              <a:spLocks noChangeArrowheads="1"/>
            </p:cNvSpPr>
            <p:nvPr/>
          </p:nvSpPr>
          <p:spPr bwMode="auto">
            <a:xfrm>
              <a:off x="1848" y="3595"/>
              <a:ext cx="23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Introduction to programming</a:t>
              </a:r>
            </a:p>
          </p:txBody>
        </p:sp>
        <p:sp>
          <p:nvSpPr>
            <p:cNvPr id="61457" name="Line 15"/>
            <p:cNvSpPr>
              <a:spLocks noChangeShapeType="1"/>
            </p:cNvSpPr>
            <p:nvPr/>
          </p:nvSpPr>
          <p:spPr bwMode="auto">
            <a:xfrm>
              <a:off x="1544" y="2967"/>
              <a:ext cx="263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8" name="Line 16"/>
            <p:cNvSpPr>
              <a:spLocks noChangeShapeType="1"/>
            </p:cNvSpPr>
            <p:nvPr/>
          </p:nvSpPr>
          <p:spPr bwMode="auto">
            <a:xfrm>
              <a:off x="1944" y="2639"/>
              <a:ext cx="17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grpSp>
      <p:grpSp>
        <p:nvGrpSpPr>
          <p:cNvPr id="7" name="Group 6"/>
          <p:cNvGrpSpPr>
            <a:grpSpLocks/>
          </p:cNvGrpSpPr>
          <p:nvPr/>
        </p:nvGrpSpPr>
        <p:grpSpPr bwMode="auto">
          <a:xfrm>
            <a:off x="7004050" y="2286000"/>
            <a:ext cx="1835150" cy="2876550"/>
            <a:chOff x="7004050" y="2286000"/>
            <a:chExt cx="1835150" cy="2876550"/>
          </a:xfrm>
        </p:grpSpPr>
        <p:sp>
          <p:nvSpPr>
            <p:cNvPr id="61446" name="Rounded Rectangle 1"/>
            <p:cNvSpPr>
              <a:spLocks noChangeArrowheads="1"/>
            </p:cNvSpPr>
            <p:nvPr/>
          </p:nvSpPr>
          <p:spPr bwMode="auto">
            <a:xfrm>
              <a:off x="7175500" y="2536825"/>
              <a:ext cx="1663700" cy="1919288"/>
            </a:xfrm>
            <a:prstGeom prst="roundRect">
              <a:avLst>
                <a:gd name="adj" fmla="val 16667"/>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r>
                <a:rPr lang="en-US" altLang="en-US" sz="1600" b="1" dirty="0">
                  <a:solidFill>
                    <a:srgbClr val="FF0000"/>
                  </a:solidFill>
                  <a:latin typeface="Arial" panose="020B0604020202020204" pitchFamily="34" charset="0"/>
                </a:rPr>
                <a:t>Rule of thumb: don’t fall behind more than 1 </a:t>
              </a:r>
              <a:r>
                <a:rPr lang="en-US" altLang="en-US" sz="1600" b="1" dirty="0" smtClean="0">
                  <a:solidFill>
                    <a:srgbClr val="FF0000"/>
                  </a:solidFill>
                  <a:latin typeface="Arial" panose="020B0604020202020204" pitchFamily="34" charset="0"/>
                </a:rPr>
                <a:t>week (1 lecture for spring)</a:t>
              </a:r>
              <a:endParaRPr lang="en-US" altLang="en-US" sz="1600" b="1" dirty="0">
                <a:solidFill>
                  <a:srgbClr val="FF0000"/>
                </a:solidFill>
                <a:latin typeface="Arial" panose="020B0604020202020204" pitchFamily="34" charset="0"/>
              </a:endParaRPr>
            </a:p>
          </p:txBody>
        </p:sp>
        <p:cxnSp>
          <p:nvCxnSpPr>
            <p:cNvPr id="61447" name="Straight Connector 3"/>
            <p:cNvCxnSpPr>
              <a:cxnSpLocks noChangeShapeType="1"/>
              <a:endCxn id="61454" idx="1"/>
            </p:cNvCxnSpPr>
            <p:nvPr/>
          </p:nvCxnSpPr>
          <p:spPr bwMode="auto">
            <a:xfrm>
              <a:off x="7175500" y="2536825"/>
              <a:ext cx="0" cy="2625725"/>
            </a:xfrm>
            <a:prstGeom prst="line">
              <a:avLst/>
            </a:prstGeom>
            <a:noFill/>
            <a:ln w="38100" algn="ctr">
              <a:solidFill>
                <a:schemeClr val="tx1"/>
              </a:solidFill>
              <a:round/>
              <a:headEnd type="none" w="sm" len="sm"/>
              <a:tailEnd/>
            </a:ln>
            <a:extLst>
              <a:ext uri="{909E8E84-426E-40DD-AFC4-6F175D3DCCD1}">
                <a14:hiddenFill xmlns:a14="http://schemas.microsoft.com/office/drawing/2010/main">
                  <a:noFill/>
                </a14:hiddenFill>
              </a:ext>
            </a:extLst>
          </p:spPr>
        </p:cxnSp>
        <p:sp>
          <p:nvSpPr>
            <p:cNvPr id="61448" name="Oval 5"/>
            <p:cNvSpPr>
              <a:spLocks noChangeArrowheads="1"/>
            </p:cNvSpPr>
            <p:nvPr/>
          </p:nvSpPr>
          <p:spPr bwMode="auto">
            <a:xfrm>
              <a:off x="7004050" y="2286000"/>
              <a:ext cx="342900" cy="250825"/>
            </a:xfrm>
            <a:prstGeom prst="ellipse">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200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How To Succeed In This Course (4)</a:t>
            </a:r>
          </a:p>
        </p:txBody>
      </p:sp>
      <p:sp>
        <p:nvSpPr>
          <p:cNvPr id="3" name="Content Placeholder 2"/>
          <p:cNvSpPr>
            <a:spLocks noGrp="1"/>
          </p:cNvSpPr>
          <p:nvPr>
            <p:ph idx="1"/>
          </p:nvPr>
        </p:nvSpPr>
        <p:spPr/>
        <p:txBody>
          <a:bodyPr/>
          <a:lstStyle/>
          <a:p>
            <a:r>
              <a:rPr lang="en-US" altLang="en-US" dirty="0" smtClean="0"/>
              <a:t>If you find concepts unclear trying to research the answer on your own can be beneficial (because this is a ‘hands on’ field).</a:t>
            </a:r>
          </a:p>
          <a:p>
            <a:pPr lvl="1"/>
            <a:r>
              <a:rPr lang="en-US" altLang="en-US" dirty="0" smtClean="0"/>
              <a:t>Read alternate explanations of the concepts covered in class in the text book (or other textbooks: remember that electronic books accessible through the library are ‘free’).</a:t>
            </a:r>
          </a:p>
          <a:p>
            <a:pPr lvl="1"/>
            <a:r>
              <a:rPr lang="en-US" altLang="en-US" dirty="0" smtClean="0"/>
              <a:t>Looking at online resources:</a:t>
            </a:r>
          </a:p>
          <a:p>
            <a:pPr lvl="2"/>
            <a:r>
              <a:rPr lang="en-US" altLang="en-US" dirty="0" smtClean="0"/>
              <a:t>Keep in mind that some programming resources online just like other online information may not always be a good source.</a:t>
            </a:r>
          </a:p>
          <a:p>
            <a:pPr lvl="2"/>
            <a:r>
              <a:rPr lang="en-US" altLang="en-US" dirty="0" smtClean="0"/>
              <a:t>Start with more reputable sources </a:t>
            </a:r>
          </a:p>
          <a:p>
            <a:pPr lvl="3"/>
            <a:r>
              <a:rPr lang="en-US" altLang="en-US" dirty="0" smtClean="0">
                <a:hlinkClick r:id="rId3"/>
              </a:rPr>
              <a:t>www.ucalgary.ca/library</a:t>
            </a:r>
            <a:endParaRPr lang="en-US" altLang="en-US" dirty="0" smtClean="0"/>
          </a:p>
          <a:p>
            <a:pPr lvl="3"/>
            <a:r>
              <a:rPr lang="en-US" altLang="en-US" dirty="0" smtClean="0">
                <a:hlinkClick r:id="rId4"/>
              </a:rPr>
              <a:t>www.python.org</a:t>
            </a:r>
            <a:endParaRPr lang="en-US" altLang="en-US" dirty="0" smtClean="0"/>
          </a:p>
          <a:p>
            <a:r>
              <a:rPr lang="en-US" altLang="en-US" dirty="0" smtClean="0"/>
              <a:t>Addendum to the previous point #2 and a point raised earlier “ask questions”.</a:t>
            </a:r>
          </a:p>
          <a:p>
            <a:pPr lvl="1"/>
            <a:r>
              <a:rPr lang="en-US" altLang="en-US" dirty="0" smtClean="0"/>
              <a:t>If you are still unclear on concepts then make sure that you ask for help.</a:t>
            </a:r>
          </a:p>
          <a:p>
            <a:pPr lvl="1"/>
            <a:r>
              <a:rPr lang="en-US" altLang="en-US" dirty="0" smtClean="0"/>
              <a:t>Don’t wait too long (more than a few days) to do this because latter concepts may strongly depend on your understanding of earlier concepts.</a:t>
            </a:r>
          </a:p>
          <a:p>
            <a:pPr lvl="2"/>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dirty="0" smtClean="0"/>
              <a:t>How To Succeed In This Course (5)</a:t>
            </a:r>
          </a:p>
        </p:txBody>
      </p:sp>
      <p:sp>
        <p:nvSpPr>
          <p:cNvPr id="44035" name="Rectangle 3"/>
          <p:cNvSpPr>
            <a:spLocks noGrp="1" noChangeArrowheads="1"/>
          </p:cNvSpPr>
          <p:nvPr>
            <p:ph type="body" idx="1"/>
          </p:nvPr>
        </p:nvSpPr>
        <p:spPr/>
        <p:txBody>
          <a:bodyPr/>
          <a:lstStyle/>
          <a:p>
            <a:pPr marL="342900" indent="-342900">
              <a:buFontTx/>
              <a:buAutoNum type="arabicPeriod" startAt="3"/>
              <a:defRPr/>
            </a:pPr>
            <a:r>
              <a:rPr lang="en-US" dirty="0" smtClean="0"/>
              <a:t>Look at the material before coming to lecture so you have a rough idea of what I will be talking about that day:</a:t>
            </a:r>
          </a:p>
          <a:p>
            <a:pPr marL="977900" lvl="1" indent="-292100">
              <a:buFontTx/>
              <a:buAutoNum type="alphaLcParenR"/>
              <a:defRPr/>
            </a:pPr>
            <a:r>
              <a:rPr lang="en-US" dirty="0" smtClean="0"/>
              <a:t>Read the slides</a:t>
            </a:r>
          </a:p>
          <a:p>
            <a:pPr marL="977900" lvl="1" indent="-292100">
              <a:buFontTx/>
              <a:buAutoNum type="alphaLcParenR"/>
              <a:defRPr/>
            </a:pPr>
            <a:r>
              <a:rPr lang="en-US" dirty="0" smtClean="0"/>
              <a:t>Look through the textbook(s)</a:t>
            </a:r>
          </a:p>
          <a:p>
            <a:pPr marL="977900" lvl="1" indent="-292100">
              <a:buFontTx/>
              <a:buAutoNum type="alphaLcParenR"/>
              <a:defRPr/>
            </a:pPr>
            <a:endParaRPr lang="en-US" dirty="0"/>
          </a:p>
          <a:p>
            <a:pPr marL="0" indent="0">
              <a:buFontTx/>
              <a:buNone/>
              <a:defRPr/>
            </a:pPr>
            <a:r>
              <a:rPr lang="en-US" dirty="0" smtClean="0"/>
              <a:t>When we get to more complicated programs that appear to ‘jump around’ in how they execute (“</a:t>
            </a:r>
            <a:r>
              <a:rPr lang="en-US" sz="2000" dirty="0" smtClean="0">
                <a:latin typeface="Arial" pitchFamily="34" charset="0"/>
                <a:cs typeface="Arial" pitchFamily="34" charset="0"/>
              </a:rPr>
              <a:t>section: problem decomposition/functions</a:t>
            </a:r>
            <a:r>
              <a:rPr lang="en-US" dirty="0" smtClean="0"/>
              <a:t>”) just having an idea of the scope and components of the program beforehand can be useful when I cover it in class.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1800" y="165100"/>
            <a:ext cx="8166100" cy="850900"/>
          </a:xfrm>
        </p:spPr>
        <p:txBody>
          <a:bodyPr/>
          <a:lstStyle/>
          <a:p>
            <a:r>
              <a:rPr lang="en-US" altLang="en-US" dirty="0" smtClean="0"/>
              <a:t>Your Engagement Level ---&gt; Your Learning</a:t>
            </a:r>
          </a:p>
        </p:txBody>
      </p:sp>
      <p:sp>
        <p:nvSpPr>
          <p:cNvPr id="13315" name="TextBox 3"/>
          <p:cNvSpPr txBox="1">
            <a:spLocks noChangeArrowheads="1"/>
          </p:cNvSpPr>
          <p:nvPr/>
        </p:nvSpPr>
        <p:spPr bwMode="auto">
          <a:xfrm>
            <a:off x="5146675" y="279400"/>
            <a:ext cx="234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2000" dirty="0">
                <a:latin typeface="Arial" panose="020B0604020202020204" pitchFamily="34" charset="0"/>
              </a:rPr>
              <a:t>+</a:t>
            </a:r>
          </a:p>
        </p:txBody>
      </p:sp>
      <p:grpSp>
        <p:nvGrpSpPr>
          <p:cNvPr id="17" name="Group 16"/>
          <p:cNvGrpSpPr>
            <a:grpSpLocks/>
          </p:cNvGrpSpPr>
          <p:nvPr/>
        </p:nvGrpSpPr>
        <p:grpSpPr bwMode="auto">
          <a:xfrm>
            <a:off x="6026150" y="1173163"/>
            <a:ext cx="3003550" cy="1700212"/>
            <a:chOff x="6025507" y="1172803"/>
            <a:chExt cx="3004944" cy="1700370"/>
          </a:xfrm>
        </p:grpSpPr>
        <p:pic>
          <p:nvPicPr>
            <p:cNvPr id="13339" name="Picture 2" descr="C:\Users\tamj\AppData\Local\Microsoft\Windows\Temporary Internet Files\Content.IE5\NXE19V4B\MC90033409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8351" y="1172803"/>
              <a:ext cx="992100" cy="1185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3340" name="Group 14"/>
            <p:cNvGrpSpPr>
              <a:grpSpLocks/>
            </p:cNvGrpSpPr>
            <p:nvPr/>
          </p:nvGrpSpPr>
          <p:grpSpPr bwMode="auto">
            <a:xfrm>
              <a:off x="6025507" y="1733144"/>
              <a:ext cx="1854931" cy="1140029"/>
              <a:chOff x="5881435" y="1733144"/>
              <a:chExt cx="1854931" cy="1140029"/>
            </a:xfrm>
          </p:grpSpPr>
          <p:pic>
            <p:nvPicPr>
              <p:cNvPr id="13341" name="Picture 8" descr="C:\Users\tamj\AppData\Local\Microsoft\Windows\Temporary Internet Files\Content.IE5\Z6TBLP53\MC90029350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1435" y="1891894"/>
                <a:ext cx="722158" cy="981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2" name="TextBox 9"/>
              <p:cNvSpPr txBox="1">
                <a:spLocks noChangeArrowheads="1"/>
              </p:cNvSpPr>
              <p:nvPr/>
            </p:nvSpPr>
            <p:spPr bwMode="auto">
              <a:xfrm>
                <a:off x="6722752" y="1733144"/>
                <a:ext cx="1013614"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Learning</a:t>
                </a:r>
              </a:p>
            </p:txBody>
          </p:sp>
          <p:sp>
            <p:nvSpPr>
              <p:cNvPr id="13343" name="Rectangle 10"/>
              <p:cNvSpPr>
                <a:spLocks noChangeArrowheads="1"/>
              </p:cNvSpPr>
              <p:nvPr/>
            </p:nvSpPr>
            <p:spPr bwMode="auto">
              <a:xfrm>
                <a:off x="6760852" y="205064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grpSp>
        <p:nvGrpSpPr>
          <p:cNvPr id="18" name="Group 17"/>
          <p:cNvGrpSpPr>
            <a:grpSpLocks/>
          </p:cNvGrpSpPr>
          <p:nvPr/>
        </p:nvGrpSpPr>
        <p:grpSpPr bwMode="auto">
          <a:xfrm>
            <a:off x="3865563" y="2800350"/>
            <a:ext cx="1257300" cy="820738"/>
            <a:chOff x="3974707" y="2773940"/>
            <a:chExt cx="1256908" cy="820496"/>
          </a:xfrm>
        </p:grpSpPr>
        <p:pic>
          <p:nvPicPr>
            <p:cNvPr id="13336" name="Picture 4" descr="C:\Users\tamj\AppData\Local\Microsoft\Windows\Temporary Internet Files\Content.IE5\LZWJTDG0\MC90018715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74707" y="2773940"/>
              <a:ext cx="1000787" cy="820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7" name="Rectangle 13"/>
            <p:cNvSpPr>
              <a:spLocks noChangeArrowheads="1"/>
            </p:cNvSpPr>
            <p:nvPr/>
          </p:nvSpPr>
          <p:spPr bwMode="auto">
            <a:xfrm>
              <a:off x="5013452" y="2773940"/>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8" name="Rectangle 11"/>
            <p:cNvSpPr>
              <a:spLocks noChangeArrowheads="1"/>
            </p:cNvSpPr>
            <p:nvPr/>
          </p:nvSpPr>
          <p:spPr bwMode="auto">
            <a:xfrm>
              <a:off x="5045349" y="3427181"/>
              <a:ext cx="154368" cy="85777"/>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39" name="Group 38"/>
          <p:cNvGrpSpPr>
            <a:grpSpLocks/>
          </p:cNvGrpSpPr>
          <p:nvPr/>
        </p:nvGrpSpPr>
        <p:grpSpPr bwMode="auto">
          <a:xfrm>
            <a:off x="250825" y="3686175"/>
            <a:ext cx="1560513" cy="1460500"/>
            <a:chOff x="250229" y="3686581"/>
            <a:chExt cx="1560801" cy="1460685"/>
          </a:xfrm>
        </p:grpSpPr>
        <p:pic>
          <p:nvPicPr>
            <p:cNvPr id="13333" name="Picture 5" descr="C:\Users\tamj\AppData\Local\Microsoft\Windows\Temporary Internet Files\Content.IE5\LKQU817W\MC900156053[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250229" y="3686581"/>
              <a:ext cx="1278675" cy="1460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4" name="Rectangle 26"/>
            <p:cNvSpPr>
              <a:spLocks noChangeArrowheads="1"/>
            </p:cNvSpPr>
            <p:nvPr/>
          </p:nvSpPr>
          <p:spPr bwMode="auto">
            <a:xfrm>
              <a:off x="1592867" y="437283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5" name="Rectangle 27"/>
            <p:cNvSpPr>
              <a:spLocks noChangeArrowheads="1"/>
            </p:cNvSpPr>
            <p:nvPr/>
          </p:nvSpPr>
          <p:spPr bwMode="auto">
            <a:xfrm>
              <a:off x="1624764" y="4747687"/>
              <a:ext cx="148558" cy="343105"/>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41" name="Group 40"/>
          <p:cNvGrpSpPr>
            <a:grpSpLocks/>
          </p:cNvGrpSpPr>
          <p:nvPr/>
        </p:nvGrpSpPr>
        <p:grpSpPr bwMode="auto">
          <a:xfrm>
            <a:off x="168275" y="5692775"/>
            <a:ext cx="1911350" cy="1146175"/>
            <a:chOff x="168095" y="5692453"/>
            <a:chExt cx="1911267" cy="1146425"/>
          </a:xfrm>
        </p:grpSpPr>
        <p:sp>
          <p:nvSpPr>
            <p:cNvPr id="13330" name="Documents"/>
            <p:cNvSpPr>
              <a:spLocks noEditPoints="1" noChangeArrowheads="1"/>
            </p:cNvSpPr>
            <p:nvPr/>
          </p:nvSpPr>
          <p:spPr bwMode="auto">
            <a:xfrm>
              <a:off x="168095" y="5692453"/>
              <a:ext cx="1525661" cy="1146425"/>
            </a:xfrm>
            <a:custGeom>
              <a:avLst/>
              <a:gdLst>
                <a:gd name="T0" fmla="*/ 0 w 21600"/>
                <a:gd name="T1" fmla="*/ 2147483646 h 21600"/>
                <a:gd name="T2" fmla="*/ 2147483646 w 21600"/>
                <a:gd name="T3" fmla="*/ 0 h 21600"/>
                <a:gd name="T4" fmla="*/ 2147483646 w 21600"/>
                <a:gd name="T5" fmla="*/ 2147483646 h 21600"/>
                <a:gd name="T6" fmla="*/ 2147483646 w 21600"/>
                <a:gd name="T7" fmla="*/ 2147483646 h 21600"/>
                <a:gd name="T8" fmla="*/ 2147483646 w 21600"/>
                <a:gd name="T9" fmla="*/ 2147483646 h 21600"/>
                <a:gd name="T10" fmla="*/ 2147483646 w 21600"/>
                <a:gd name="T11" fmla="*/ 2147483646 h 21600"/>
                <a:gd name="T12" fmla="*/ 2147483646 w 21600"/>
                <a:gd name="T13" fmla="*/ 2147483646 h 21600"/>
                <a:gd name="T14" fmla="*/ 2147483646 w 21600"/>
                <a:gd name="T15" fmla="*/ 2147483646 h 21600"/>
                <a:gd name="T16" fmla="*/ 2147483646 w 21600"/>
                <a:gd name="T17" fmla="*/ 0 h 21600"/>
                <a:gd name="T18" fmla="*/ 2147483646 w 21600"/>
                <a:gd name="T19" fmla="*/ 0 h 21600"/>
                <a:gd name="T20" fmla="*/ 0 w 21600"/>
                <a:gd name="T21" fmla="*/ 2147483646 h 21600"/>
                <a:gd name="T22" fmla="*/ 2147483646 w 21600"/>
                <a:gd name="T23" fmla="*/ 2147483646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5 w 21600"/>
                <a:gd name="T37" fmla="*/ 4171 h 21600"/>
                <a:gd name="T38" fmla="*/ 16522 w 21600"/>
                <a:gd name="T39" fmla="*/ 17314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Computer programs</a:t>
              </a:r>
            </a:p>
            <a:p>
              <a:pPr eaLnBrk="1" hangingPunct="1">
                <a:spcBef>
                  <a:spcPct val="0"/>
                </a:spcBef>
                <a:buFontTx/>
                <a:buNone/>
              </a:pPr>
              <a:endParaRPr lang="en-US" altLang="en-US" sz="1400" dirty="0">
                <a:latin typeface="Arial" panose="020B0604020202020204" pitchFamily="34" charset="0"/>
              </a:endParaRPr>
            </a:p>
          </p:txBody>
        </p:sp>
        <p:sp>
          <p:nvSpPr>
            <p:cNvPr id="13331" name="Rectangle 45"/>
            <p:cNvSpPr>
              <a:spLocks noChangeArrowheads="1"/>
            </p:cNvSpPr>
            <p:nvPr/>
          </p:nvSpPr>
          <p:spPr bwMode="auto">
            <a:xfrm>
              <a:off x="1861199" y="6059403"/>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2" name="Rectangle 46"/>
            <p:cNvSpPr>
              <a:spLocks noChangeArrowheads="1"/>
            </p:cNvSpPr>
            <p:nvPr/>
          </p:nvSpPr>
          <p:spPr bwMode="auto">
            <a:xfrm>
              <a:off x="1893159" y="6186037"/>
              <a:ext cx="148558" cy="605017"/>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38" name="Group 37"/>
          <p:cNvGrpSpPr>
            <a:grpSpLocks/>
          </p:cNvGrpSpPr>
          <p:nvPr/>
        </p:nvGrpSpPr>
        <p:grpSpPr bwMode="auto">
          <a:xfrm>
            <a:off x="2390775" y="3832225"/>
            <a:ext cx="1593850" cy="1371600"/>
            <a:chOff x="2183513" y="3807273"/>
            <a:chExt cx="1594397" cy="1372506"/>
          </a:xfrm>
        </p:grpSpPr>
        <p:pic>
          <p:nvPicPr>
            <p:cNvPr id="13327" name="Picture 9" descr="C:\Users\tamj\AppData\Local\Microsoft\Windows\Temporary Internet Files\Content.IE5\NXE19V4B\MC900232133[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183513" y="3807273"/>
              <a:ext cx="1337388" cy="1372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8" name="Rectangle 47"/>
            <p:cNvSpPr>
              <a:spLocks noChangeArrowheads="1"/>
            </p:cNvSpPr>
            <p:nvPr/>
          </p:nvSpPr>
          <p:spPr bwMode="auto">
            <a:xfrm>
              <a:off x="3559747" y="4397559"/>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9" name="Rectangle 48"/>
            <p:cNvSpPr>
              <a:spLocks noChangeArrowheads="1"/>
            </p:cNvSpPr>
            <p:nvPr/>
          </p:nvSpPr>
          <p:spPr bwMode="auto">
            <a:xfrm>
              <a:off x="3591644" y="4919238"/>
              <a:ext cx="148558" cy="196279"/>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nvGrpSpPr>
          <p:cNvPr id="40" name="Group 39"/>
          <p:cNvGrpSpPr>
            <a:grpSpLocks/>
          </p:cNvGrpSpPr>
          <p:nvPr/>
        </p:nvGrpSpPr>
        <p:grpSpPr bwMode="auto">
          <a:xfrm>
            <a:off x="2519363" y="5840413"/>
            <a:ext cx="2563812" cy="928687"/>
            <a:chOff x="2520116" y="5839787"/>
            <a:chExt cx="2563813" cy="929387"/>
          </a:xfrm>
        </p:grpSpPr>
        <p:grpSp>
          <p:nvGrpSpPr>
            <p:cNvPr id="13322" name="Group 20"/>
            <p:cNvGrpSpPr>
              <a:grpSpLocks/>
            </p:cNvGrpSpPr>
            <p:nvPr/>
          </p:nvGrpSpPr>
          <p:grpSpPr bwMode="auto">
            <a:xfrm>
              <a:off x="2520116" y="5839787"/>
              <a:ext cx="2183513" cy="929387"/>
              <a:chOff x="0" y="5928613"/>
              <a:chExt cx="2183513" cy="929387"/>
            </a:xfrm>
          </p:grpSpPr>
          <p:pic>
            <p:nvPicPr>
              <p:cNvPr id="13325" name="Picture 9" descr="C:\Program Files (x86)\Microsoft Office\MEDIA\CAGCAT10\j0195384.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0" y="5928613"/>
                <a:ext cx="910382" cy="929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Document"/>
              <p:cNvSpPr>
                <a:spLocks noEditPoints="1" noChangeArrowheads="1"/>
              </p:cNvSpPr>
              <p:nvPr/>
            </p:nvSpPr>
            <p:spPr bwMode="auto">
              <a:xfrm>
                <a:off x="1017042" y="5934126"/>
                <a:ext cx="1166471" cy="904875"/>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2147483646 w 21600"/>
                  <a:gd name="T9" fmla="*/ 2147483646 h 21600"/>
                  <a:gd name="T10" fmla="*/ 0 w 21600"/>
                  <a:gd name="T11" fmla="*/ 0 h 21600"/>
                  <a:gd name="T12" fmla="*/ 2147483646 w 21600"/>
                  <a:gd name="T13" fmla="*/ 0 h 21600"/>
                  <a:gd name="T14" fmla="*/ 2147483646 w 21600"/>
                  <a:gd name="T15" fmla="*/ 2147483646 h 21600"/>
                  <a:gd name="T16" fmla="*/ 0 60000 65536"/>
                  <a:gd name="T17" fmla="*/ 0 60000 65536"/>
                  <a:gd name="T18" fmla="*/ 0 60000 65536"/>
                  <a:gd name="T19" fmla="*/ 0 60000 65536"/>
                  <a:gd name="T20" fmla="*/ 0 60000 65536"/>
                  <a:gd name="T21" fmla="*/ 0 60000 65536"/>
                  <a:gd name="T22" fmla="*/ 0 60000 65536"/>
                  <a:gd name="T23" fmla="*/ 0 60000 65536"/>
                  <a:gd name="T24" fmla="*/ 977 w 21600"/>
                  <a:gd name="T25" fmla="*/ 818 h 21600"/>
                  <a:gd name="T26" fmla="*/ 20622 w 21600"/>
                  <a:gd name="T27" fmla="*/ 16429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Computer program</a:t>
                </a:r>
              </a:p>
            </p:txBody>
          </p:sp>
        </p:grpSp>
        <p:sp>
          <p:nvSpPr>
            <p:cNvPr id="13323" name="Rectangle 49"/>
            <p:cNvSpPr>
              <a:spLocks noChangeArrowheads="1"/>
            </p:cNvSpPr>
            <p:nvPr/>
          </p:nvSpPr>
          <p:spPr bwMode="auto">
            <a:xfrm>
              <a:off x="4865766" y="6019467"/>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4" name="Rectangle 50"/>
            <p:cNvSpPr>
              <a:spLocks noChangeArrowheads="1"/>
            </p:cNvSpPr>
            <p:nvPr/>
          </p:nvSpPr>
          <p:spPr bwMode="auto">
            <a:xfrm>
              <a:off x="4897663" y="6244194"/>
              <a:ext cx="148558" cy="493232"/>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Tree>
    <p:extLst>
      <p:ext uri="{BB962C8B-B14F-4D97-AF65-F5344CB8AC3E}">
        <p14:creationId xmlns:p14="http://schemas.microsoft.com/office/powerpoint/2010/main" val="40799925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randombar(horizontal)">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8"/>
                                        </p:tgtEl>
                                        <p:attrNameLst>
                                          <p:attrName>style.visibility</p:attrName>
                                        </p:attrNameLst>
                                      </p:cBhvr>
                                      <p:to>
                                        <p:strVal val="visible"/>
                                      </p:to>
                                    </p:set>
                                    <p:animEffect transition="in" filter="randombar(horizontal)">
                                      <p:cBhvr>
                                        <p:cTn id="17" dur="500"/>
                                        <p:tgtEl>
                                          <p:spTgt spid="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randombar(horizontal)">
                                      <p:cBhvr>
                                        <p:cTn id="22" dur="500"/>
                                        <p:tgtEl>
                                          <p:spTgt spid="3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randombar(horizontal)">
                                      <p:cBhvr>
                                        <p:cTn id="27" dur="500"/>
                                        <p:tgtEl>
                                          <p:spTgt spid="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41"/>
                                        </p:tgtEl>
                                        <p:attrNameLst>
                                          <p:attrName>style.visibility</p:attrName>
                                        </p:attrNameLst>
                                      </p:cBhvr>
                                      <p:to>
                                        <p:strVal val="visible"/>
                                      </p:to>
                                    </p:set>
                                    <p:animEffect transition="in" filter="randombar(horizontal)">
                                      <p:cBhvr>
                                        <p:cTn id="3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dirty="0" smtClean="0"/>
              <a:t>How To Succeed In This Course (6)</a:t>
            </a:r>
          </a:p>
        </p:txBody>
      </p:sp>
      <p:sp>
        <p:nvSpPr>
          <p:cNvPr id="46083" name="Rectangle 3"/>
          <p:cNvSpPr>
            <a:spLocks noGrp="1" noChangeArrowheads="1"/>
          </p:cNvSpPr>
          <p:nvPr>
            <p:ph type="body" idx="1"/>
          </p:nvPr>
        </p:nvSpPr>
        <p:spPr/>
        <p:txBody>
          <a:bodyPr/>
          <a:lstStyle/>
          <a:p>
            <a:pPr marL="457200" indent="-457200">
              <a:buFontTx/>
              <a:buAutoNum type="arabicPeriod" startAt="4"/>
            </a:pPr>
            <a:r>
              <a:rPr lang="en-US" altLang="en-US" dirty="0" smtClean="0"/>
              <a:t>Start working on things as early as possible:</a:t>
            </a:r>
          </a:p>
          <a:p>
            <a:pPr marL="606425" lvl="1" indent="-381000"/>
            <a:r>
              <a:rPr lang="en-US" altLang="en-US" dirty="0" smtClean="0"/>
              <a:t>Don't cram the material just before the exam, instead you should be studying the concepts as you learn them throughout the term.</a:t>
            </a:r>
          </a:p>
          <a:p>
            <a:pPr marL="606425" lvl="1" indent="-381000"/>
            <a:r>
              <a:rPr lang="en-US" altLang="en-US" dirty="0" smtClean="0"/>
              <a:t>It’s important to work through and understand concepts *before* you start assignments. </a:t>
            </a:r>
          </a:p>
          <a:p>
            <a:pPr marL="606425" lvl="1" indent="-381000"/>
            <a:r>
              <a:rPr lang="en-US" altLang="en-US" dirty="0" smtClean="0"/>
              <a:t>If you try to learn a new concept </a:t>
            </a:r>
            <a:r>
              <a:rPr lang="en-US" altLang="en-US" i="1" dirty="0" smtClean="0"/>
              <a:t>and</a:t>
            </a:r>
            <a:r>
              <a:rPr lang="en-US" altLang="en-US" dirty="0" smtClean="0"/>
              <a:t> work out a solution for the assignment at the same time then you may become overwhelmed.</a:t>
            </a:r>
          </a:p>
          <a:p>
            <a:pPr marL="606425" lvl="1" indent="-381000"/>
            <a:r>
              <a:rPr lang="en-US" altLang="en-US" dirty="0" smtClean="0"/>
              <a:t>Some assignments may require the application of multiple concepts, not all the concepts have to be completely covered before you start working on an assignment.</a:t>
            </a:r>
          </a:p>
          <a:p>
            <a:pPr marL="828675" lvl="2" indent="-381000"/>
            <a:r>
              <a:rPr lang="en-US" altLang="en-US" dirty="0" smtClean="0"/>
              <a:t>Start working based on what’s currently been covered (this will teach you how to decompose a program and work on it a part at a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08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dirty="0" smtClean="0"/>
              <a:t>How To Succeed In This Course: A Summary</a:t>
            </a:r>
          </a:p>
        </p:txBody>
      </p:sp>
      <p:sp>
        <p:nvSpPr>
          <p:cNvPr id="69635" name="Rectangle 3"/>
          <p:cNvSpPr>
            <a:spLocks noGrp="1" noChangeArrowheads="1"/>
          </p:cNvSpPr>
          <p:nvPr>
            <p:ph type="body" idx="1"/>
          </p:nvPr>
        </p:nvSpPr>
        <p:spPr/>
        <p:txBody>
          <a:bodyPr/>
          <a:lstStyle/>
          <a:p>
            <a:pPr marL="457200" indent="-457200">
              <a:buFontTx/>
              <a:buAutoNum type="arabicPeriod"/>
            </a:pPr>
            <a:r>
              <a:rPr lang="en-US" altLang="en-US" dirty="0" smtClean="0"/>
              <a:t>Practice things yourself</a:t>
            </a:r>
          </a:p>
          <a:p>
            <a:pPr marL="457200" indent="-457200">
              <a:buFontTx/>
              <a:buAutoNum type="arabicPeriod"/>
            </a:pPr>
            <a:r>
              <a:rPr lang="en-US" altLang="en-US" dirty="0" smtClean="0"/>
              <a:t>Make sure that you keep up with the material</a:t>
            </a:r>
          </a:p>
          <a:p>
            <a:pPr marL="457200" indent="-457200">
              <a:buFontTx/>
              <a:buAutoNum type="arabicPeriod"/>
            </a:pPr>
            <a:r>
              <a:rPr lang="en-US" altLang="en-US" dirty="0" smtClean="0"/>
              <a:t>Look at the material before coming to lecture </a:t>
            </a:r>
          </a:p>
          <a:p>
            <a:pPr marL="457200" indent="-457200">
              <a:buFontTx/>
              <a:buAutoNum type="arabicPeriod"/>
            </a:pPr>
            <a:r>
              <a:rPr lang="en-US" altLang="en-US" dirty="0" smtClean="0"/>
              <a:t>Start working on things early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Lecture: How To Use The Course Resources</a:t>
            </a:r>
          </a:p>
        </p:txBody>
      </p:sp>
      <p:sp>
        <p:nvSpPr>
          <p:cNvPr id="6147" name="Rectangle 3"/>
          <p:cNvSpPr>
            <a:spLocks noGrp="1" noChangeArrowheads="1"/>
          </p:cNvSpPr>
          <p:nvPr>
            <p:ph type="body" sz="half" idx="1"/>
          </p:nvPr>
        </p:nvSpPr>
        <p:spPr>
          <a:xfrm>
            <a:off x="457200" y="1108075"/>
            <a:ext cx="8169275" cy="5368925"/>
          </a:xfrm>
        </p:spPr>
        <p:txBody>
          <a:bodyPr/>
          <a:lstStyle/>
          <a:p>
            <a:pPr>
              <a:spcBef>
                <a:spcPct val="50000"/>
              </a:spcBef>
            </a:pPr>
            <a:r>
              <a:rPr lang="en-CA" altLang="en-US" dirty="0"/>
              <a:t>They are provided to support and supplement this class.</a:t>
            </a:r>
          </a:p>
          <a:p>
            <a:pPr lvl="1">
              <a:spcBef>
                <a:spcPts val="600"/>
              </a:spcBef>
            </a:pPr>
            <a:r>
              <a:rPr lang="en-CA" altLang="en-US" dirty="0"/>
              <a:t>The notes outline the topics to be covered </a:t>
            </a:r>
          </a:p>
          <a:p>
            <a:pPr lvl="1">
              <a:spcBef>
                <a:spcPts val="600"/>
              </a:spcBef>
            </a:pPr>
            <a:r>
              <a:rPr lang="en-CA" altLang="en-US" i="1" u="sng" dirty="0"/>
              <a:t>At a minimum </a:t>
            </a:r>
            <a:r>
              <a:rPr lang="en-CA" altLang="en-US" dirty="0"/>
              <a:t>look through the notes to see the important topics.</a:t>
            </a:r>
          </a:p>
          <a:p>
            <a:pPr lvl="1">
              <a:spcBef>
                <a:spcPts val="600"/>
              </a:spcBef>
            </a:pPr>
            <a:r>
              <a:rPr lang="en-CA" altLang="en-US" dirty="0"/>
              <a:t>However the notes are just an outline and just looking at them without coming to class isn’t sufficient to do well</a:t>
            </a:r>
          </a:p>
          <a:p>
            <a:pPr lvl="1">
              <a:spcBef>
                <a:spcPts val="600"/>
              </a:spcBef>
            </a:pPr>
            <a:r>
              <a:rPr lang="en-CA" altLang="en-US" dirty="0"/>
              <a:t>You will get additional details (e.g., explanations) during lecture time</a:t>
            </a:r>
          </a:p>
          <a:p>
            <a:pPr lvl="2">
              <a:spcBef>
                <a:spcPts val="600"/>
              </a:spcBef>
            </a:pPr>
            <a:r>
              <a:rPr lang="en-CA" altLang="en-US" dirty="0"/>
              <a:t>Take notes!</a:t>
            </a:r>
          </a:p>
          <a:p>
            <a:pPr lvl="2">
              <a:spcBef>
                <a:spcPts val="600"/>
              </a:spcBef>
            </a:pPr>
            <a:r>
              <a:rPr lang="en-CA" altLang="en-US" dirty="0"/>
              <a:t>If you miss a lecture then get a copy of the in-class notes from another student (who takes detailed notes)</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Content</a:t>
            </a:r>
            <a:endParaRPr lang="en-CA" dirty="0"/>
          </a:p>
        </p:txBody>
      </p:sp>
      <p:sp>
        <p:nvSpPr>
          <p:cNvPr id="3" name="Content Placeholder 2"/>
          <p:cNvSpPr>
            <a:spLocks noGrp="1"/>
          </p:cNvSpPr>
          <p:nvPr>
            <p:ph idx="1"/>
          </p:nvPr>
        </p:nvSpPr>
        <p:spPr/>
        <p:txBody>
          <a:bodyPr/>
          <a:lstStyle/>
          <a:p>
            <a:r>
              <a:rPr lang="en-US" sz="2000" dirty="0" smtClean="0"/>
              <a:t>You need to attend class </a:t>
            </a:r>
          </a:p>
          <a:p>
            <a:r>
              <a:rPr lang="en-US" sz="2000" dirty="0" smtClean="0"/>
              <a:t>New programming concepts</a:t>
            </a:r>
          </a:p>
          <a:p>
            <a:pPr lvl="1"/>
            <a:r>
              <a:rPr lang="en-US" sz="1800" dirty="0" smtClean="0"/>
              <a:t>E.g. repetition, functional decomposition…</a:t>
            </a:r>
          </a:p>
          <a:p>
            <a:r>
              <a:rPr lang="en-US" sz="2000" dirty="0" smtClean="0"/>
              <a:t>Filtering concepts (i.e. you are told what to focus on): programming languages are extensive, even professional software developers aren’t experts in all parts of a language.</a:t>
            </a:r>
          </a:p>
          <a:p>
            <a:pPr lvl="1"/>
            <a:r>
              <a:rPr lang="en-US" sz="1800" dirty="0" smtClean="0"/>
              <a:t>You will be informed as to what concepts are important for this course</a:t>
            </a:r>
          </a:p>
          <a:p>
            <a:pPr lvl="1"/>
            <a:r>
              <a:rPr lang="en-US" sz="1800" dirty="0"/>
              <a:t>W</a:t>
            </a:r>
            <a:r>
              <a:rPr lang="en-US" sz="1800" dirty="0" smtClean="0"/>
              <a:t>hat parts of the language are important.</a:t>
            </a:r>
          </a:p>
          <a:p>
            <a:pPr lvl="1"/>
            <a:r>
              <a:rPr lang="en-US" sz="1800" dirty="0" smtClean="0"/>
              <a:t>How to do things with language e.g. how to use a random number function as computer simulation.</a:t>
            </a:r>
          </a:p>
          <a:p>
            <a:r>
              <a:rPr lang="en-US" sz="2000" dirty="0" smtClean="0"/>
              <a:t>While “Googling it” can provide links to example programs Google won’t show you all the answers e.g. what’s important for this course.</a:t>
            </a:r>
          </a:p>
          <a:p>
            <a:r>
              <a:rPr lang="en-US" sz="2000" dirty="0" smtClean="0"/>
              <a:t>Beyond this lecture will provide some opportunities to develop your skills e.g. we’ll go over practice problems</a:t>
            </a:r>
            <a:endParaRPr lang="en-CA" sz="2000" dirty="0"/>
          </a:p>
        </p:txBody>
      </p:sp>
    </p:spTree>
    <p:extLst>
      <p:ext uri="{BB962C8B-B14F-4D97-AF65-F5344CB8AC3E}">
        <p14:creationId xmlns:p14="http://schemas.microsoft.com/office/powerpoint/2010/main" val="350224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a:t>
            </a:r>
            <a:endParaRPr lang="en-CA" dirty="0"/>
          </a:p>
        </p:txBody>
      </p:sp>
      <p:sp>
        <p:nvSpPr>
          <p:cNvPr id="3" name="Content Placeholder 2"/>
          <p:cNvSpPr>
            <a:spLocks noGrp="1"/>
          </p:cNvSpPr>
          <p:nvPr>
            <p:ph idx="1"/>
          </p:nvPr>
        </p:nvSpPr>
        <p:spPr/>
        <p:txBody>
          <a:bodyPr/>
          <a:lstStyle/>
          <a:p>
            <a:r>
              <a:rPr lang="en-US" dirty="0" smtClean="0"/>
              <a:t>There’s two types: teaching and help tutorials.</a:t>
            </a:r>
          </a:p>
          <a:p>
            <a:r>
              <a:rPr lang="en-US" b="1" dirty="0" smtClean="0"/>
              <a:t>Both of them will be in person</a:t>
            </a:r>
            <a:r>
              <a:rPr lang="en-US" dirty="0" smtClean="0"/>
              <a:t>.</a:t>
            </a:r>
          </a:p>
          <a:p>
            <a:r>
              <a:rPr lang="en-US" dirty="0" smtClean="0"/>
              <a:t>Teaching tutorials (you registered in a specific section when you signed up for the course).</a:t>
            </a:r>
          </a:p>
          <a:p>
            <a:pPr lvl="1"/>
            <a:r>
              <a:rPr lang="en-US" dirty="0" smtClean="0"/>
              <a:t>Similar to lecture, again you should be attending class and catching up if you miss a class.</a:t>
            </a:r>
          </a:p>
          <a:p>
            <a:pPr lvl="2"/>
            <a:r>
              <a:rPr lang="en-US" dirty="0" smtClean="0"/>
              <a:t>Reinforce concepts but the audience size is smaller (easier to ask questions about content) and hearing an alternative explanation for complex concepts can be beneficial.</a:t>
            </a:r>
          </a:p>
          <a:p>
            <a:pPr lvl="2"/>
            <a:r>
              <a:rPr lang="en-US" dirty="0" smtClean="0"/>
              <a:t>The teaching assistants will also go over assignments.</a:t>
            </a:r>
          </a:p>
          <a:p>
            <a:pPr lvl="2"/>
            <a:r>
              <a:rPr lang="en-US" dirty="0" smtClean="0"/>
              <a:t>Some additional hands on work (exercises) will allow you to develop your skills.</a:t>
            </a:r>
          </a:p>
        </p:txBody>
      </p:sp>
    </p:spTree>
    <p:extLst>
      <p:ext uri="{BB962C8B-B14F-4D97-AF65-F5344CB8AC3E}">
        <p14:creationId xmlns:p14="http://schemas.microsoft.com/office/powerpoint/2010/main" val="273068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 (2)</a:t>
            </a:r>
            <a:endParaRPr lang="en-CA" dirty="0"/>
          </a:p>
        </p:txBody>
      </p:sp>
      <p:sp>
        <p:nvSpPr>
          <p:cNvPr id="3" name="Content Placeholder 2"/>
          <p:cNvSpPr>
            <a:spLocks noGrp="1"/>
          </p:cNvSpPr>
          <p:nvPr>
            <p:ph idx="1"/>
          </p:nvPr>
        </p:nvSpPr>
        <p:spPr/>
        <p:txBody>
          <a:bodyPr/>
          <a:lstStyle/>
          <a:p>
            <a:r>
              <a:rPr lang="en-US" dirty="0"/>
              <a:t>Help tutorials (CT/Continuous tutorial)</a:t>
            </a:r>
          </a:p>
          <a:p>
            <a:pPr lvl="1"/>
            <a:r>
              <a:rPr lang="en-US" dirty="0"/>
              <a:t>Attendance is optional.</a:t>
            </a:r>
          </a:p>
          <a:p>
            <a:pPr lvl="1"/>
            <a:r>
              <a:rPr lang="en-US" dirty="0"/>
              <a:t>It’s your opportunity to ask questions</a:t>
            </a:r>
            <a:r>
              <a:rPr lang="en-US" dirty="0" smtClean="0"/>
              <a:t>.</a:t>
            </a:r>
          </a:p>
          <a:p>
            <a:pPr lvl="1"/>
            <a:r>
              <a:rPr lang="en-US" dirty="0" smtClean="0"/>
              <a:t>Located in the computer lab </a:t>
            </a:r>
            <a:r>
              <a:rPr lang="en-US" dirty="0"/>
              <a:t>(near MS151 at a desk labelled as the "217 CT" or something </a:t>
            </a:r>
            <a:r>
              <a:rPr lang="en-US" dirty="0" smtClean="0"/>
              <a:t>similar).</a:t>
            </a:r>
          </a:p>
          <a:p>
            <a:pPr lvl="1"/>
            <a:r>
              <a:rPr lang="en-US" dirty="0" smtClean="0"/>
              <a:t>Staffed </a:t>
            </a:r>
            <a:r>
              <a:rPr lang="en-US" dirty="0"/>
              <a:t>by the teaching assistants (who teach the </a:t>
            </a:r>
            <a:r>
              <a:rPr lang="en-US" dirty="0" smtClean="0"/>
              <a:t>tutorials): </a:t>
            </a:r>
          </a:p>
          <a:p>
            <a:pPr lvl="1"/>
            <a:endParaRPr lang="en-US" dirty="0" smtClean="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marL="225425" lvl="1" indent="0">
              <a:buNone/>
            </a:pPr>
            <a:endParaRPr lang="en-US" dirty="0" smtClean="0"/>
          </a:p>
          <a:p>
            <a:endParaRPr lang="en-CA" dirty="0"/>
          </a:p>
        </p:txBody>
      </p:sp>
      <p:graphicFrame>
        <p:nvGraphicFramePr>
          <p:cNvPr id="4" name="Table 3"/>
          <p:cNvGraphicFramePr>
            <a:graphicFrameLocks noGrp="1"/>
          </p:cNvGraphicFramePr>
          <p:nvPr>
            <p:extLst>
              <p:ext uri="{D42A27DB-BD31-4B8C-83A1-F6EECF244321}">
                <p14:modId xmlns:p14="http://schemas.microsoft.com/office/powerpoint/2010/main" val="3183768331"/>
              </p:ext>
            </p:extLst>
          </p:nvPr>
        </p:nvGraphicFramePr>
        <p:xfrm>
          <a:off x="773362" y="3306411"/>
          <a:ext cx="6208350" cy="3453164"/>
        </p:xfrm>
        <a:graphic>
          <a:graphicData uri="http://schemas.openxmlformats.org/drawingml/2006/table">
            <a:tbl>
              <a:tblPr/>
              <a:tblGrid>
                <a:gridCol w="3219145"/>
                <a:gridCol w="2989205"/>
              </a:tblGrid>
              <a:tr h="353224">
                <a:tc>
                  <a:txBody>
                    <a:bodyPr/>
                    <a:lstStyle/>
                    <a:p>
                      <a:pPr marL="0" marR="0" algn="l">
                        <a:spcBef>
                          <a:spcPts val="0"/>
                        </a:spcBef>
                        <a:spcAft>
                          <a:spcPts val="0"/>
                        </a:spcAft>
                      </a:pPr>
                      <a:r>
                        <a:rPr lang="en-CA" sz="1400" dirty="0">
                          <a:effectLst/>
                          <a:latin typeface="Arial" panose="020B0604020202020204" pitchFamily="34" charset="0"/>
                        </a:rPr>
                        <a:t>T04 </a:t>
                      </a:r>
                      <a:r>
                        <a:rPr lang="en-CA" sz="1400" dirty="0" err="1">
                          <a:effectLst/>
                          <a:latin typeface="Arial" panose="020B0604020202020204" pitchFamily="34" charset="0"/>
                        </a:rPr>
                        <a:t>MoWe</a:t>
                      </a:r>
                      <a:r>
                        <a:rPr lang="en-CA" sz="1400" dirty="0">
                          <a:effectLst/>
                          <a:latin typeface="Arial" panose="020B0604020202020204" pitchFamily="34" charset="0"/>
                        </a:rPr>
                        <a:t> 12:00PM - 12:50PM</a:t>
                      </a:r>
                      <a:endParaRPr lang="en-CA" sz="1400" dirty="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Farajpour, Niloufar</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T05 TuTh 8:00AM - 8:50AM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dirty="0" err="1">
                          <a:effectLst/>
                          <a:latin typeface="Arial" panose="020B0604020202020204" pitchFamily="34" charset="0"/>
                        </a:rPr>
                        <a:t>Md</a:t>
                      </a:r>
                      <a:r>
                        <a:rPr lang="en-CA" sz="1400" dirty="0">
                          <a:effectLst/>
                          <a:latin typeface="Arial" panose="020B0604020202020204" pitchFamily="34" charset="0"/>
                        </a:rPr>
                        <a:t>, </a:t>
                      </a:r>
                      <a:r>
                        <a:rPr lang="en-CA" sz="1400" dirty="0" err="1">
                          <a:effectLst/>
                          <a:latin typeface="Arial" panose="020B0604020202020204" pitchFamily="34" charset="0"/>
                        </a:rPr>
                        <a:t>Jaber</a:t>
                      </a:r>
                      <a:r>
                        <a:rPr lang="en-CA" sz="1400" dirty="0">
                          <a:effectLst/>
                          <a:latin typeface="Arial" panose="020B0604020202020204" pitchFamily="34" charset="0"/>
                        </a:rPr>
                        <a:t> Al </a:t>
                      </a:r>
                      <a:r>
                        <a:rPr lang="en-CA" sz="1400" dirty="0" err="1">
                          <a:effectLst/>
                          <a:latin typeface="Arial" panose="020B0604020202020204" pitchFamily="34" charset="0"/>
                        </a:rPr>
                        <a:t>Nahian</a:t>
                      </a:r>
                      <a:endParaRPr lang="en-CA" sz="1400" dirty="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T06 TuTh 9:00AM - 9:50AM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Sandykbayeva, Danissa</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T07 TuTh 12:00PM - 12:50PM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Sidratul, Montaha</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T08 TuTh 1:00PM - 1:50PM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Meghji, Safeena</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T09 TuTh 2:00PM - 2:50PM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Meghji, Safeena</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T10 TuTh 3:00PM - 3:50PM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Md, Jaber Al Nahian</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T11 TuTh 4:00PM - 4:50PM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Sidratul, Montaha</a:t>
                      </a:r>
                      <a:endParaRPr lang="en-CA" sz="1400">
                        <a:effectLst/>
                      </a:endParaRPr>
                    </a:p>
                  </a:txBody>
                  <a:tcPr marL="17432" marR="17432" marT="17432" marB="17432">
                    <a:lnL>
                      <a:noFill/>
                    </a:lnL>
                    <a:lnR>
                      <a:noFill/>
                    </a:lnR>
                    <a:lnT>
                      <a:noFill/>
                    </a:lnT>
                    <a:lnB>
                      <a:noFill/>
                    </a:lnB>
                    <a:solidFill>
                      <a:srgbClr val="FFFFFF"/>
                    </a:solidFill>
                  </a:tcPr>
                </a:tc>
              </a:tr>
              <a:tr h="353224">
                <a:tc>
                  <a:txBody>
                    <a:bodyPr/>
                    <a:lstStyle/>
                    <a:p>
                      <a:pPr marL="0" marR="0" algn="l">
                        <a:spcBef>
                          <a:spcPts val="0"/>
                        </a:spcBef>
                        <a:spcAft>
                          <a:spcPts val="0"/>
                        </a:spcAft>
                      </a:pPr>
                      <a:r>
                        <a:rPr lang="en-CA" sz="1400">
                          <a:effectLst/>
                          <a:latin typeface="Arial" panose="020B0604020202020204" pitchFamily="34" charset="0"/>
                        </a:rPr>
                        <a:t>T13 WeFr 2:00PM - 2:50PM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a:effectLst/>
                          <a:latin typeface="Arial" panose="020B0604020202020204" pitchFamily="34" charset="0"/>
                        </a:rPr>
                        <a:t>Farajpour, Niloufar</a:t>
                      </a:r>
                      <a:endParaRPr lang="en-CA" sz="1400">
                        <a:effectLst/>
                      </a:endParaRPr>
                    </a:p>
                  </a:txBody>
                  <a:tcPr marL="17432" marR="17432" marT="17432" marB="17432">
                    <a:lnL>
                      <a:noFill/>
                    </a:lnL>
                    <a:lnR>
                      <a:noFill/>
                    </a:lnR>
                    <a:lnT>
                      <a:noFill/>
                    </a:lnT>
                    <a:lnB>
                      <a:noFill/>
                    </a:lnB>
                    <a:solidFill>
                      <a:srgbClr val="FFFFFF"/>
                    </a:solidFill>
                  </a:tcPr>
                </a:tc>
              </a:tr>
              <a:tr h="274148">
                <a:tc>
                  <a:txBody>
                    <a:bodyPr/>
                    <a:lstStyle/>
                    <a:p>
                      <a:pPr marL="0" marR="0" algn="l">
                        <a:spcBef>
                          <a:spcPts val="0"/>
                        </a:spcBef>
                        <a:spcAft>
                          <a:spcPts val="0"/>
                        </a:spcAft>
                      </a:pPr>
                      <a:r>
                        <a:rPr lang="en-CA" sz="1400">
                          <a:effectLst/>
                          <a:latin typeface="Arial" panose="020B0604020202020204" pitchFamily="34" charset="0"/>
                        </a:rPr>
                        <a:t>T14 WeFr 3:00PM - 3:50PM</a:t>
                      </a:r>
                      <a:endParaRPr lang="en-CA" sz="1400">
                        <a:effectLst/>
                      </a:endParaRPr>
                    </a:p>
                  </a:txBody>
                  <a:tcPr marL="17432" marR="17432" marT="17432" marB="17432">
                    <a:lnL>
                      <a:noFill/>
                    </a:lnL>
                    <a:lnR>
                      <a:noFill/>
                    </a:lnR>
                    <a:lnT>
                      <a:noFill/>
                    </a:lnT>
                    <a:lnB>
                      <a:noFill/>
                    </a:lnB>
                    <a:solidFill>
                      <a:srgbClr val="FFFFFF"/>
                    </a:solidFill>
                  </a:tcPr>
                </a:tc>
                <a:tc>
                  <a:txBody>
                    <a:bodyPr/>
                    <a:lstStyle/>
                    <a:p>
                      <a:pPr marL="0" marR="0" algn="l">
                        <a:spcBef>
                          <a:spcPts val="0"/>
                        </a:spcBef>
                        <a:spcAft>
                          <a:spcPts val="0"/>
                        </a:spcAft>
                      </a:pPr>
                      <a:r>
                        <a:rPr lang="en-CA" sz="1400" dirty="0" err="1">
                          <a:effectLst/>
                          <a:latin typeface="Arial" panose="020B0604020202020204" pitchFamily="34" charset="0"/>
                        </a:rPr>
                        <a:t>Farajpour</a:t>
                      </a:r>
                      <a:r>
                        <a:rPr lang="en-CA" sz="1400" dirty="0">
                          <a:effectLst/>
                          <a:latin typeface="Arial" panose="020B0604020202020204" pitchFamily="34" charset="0"/>
                        </a:rPr>
                        <a:t>, </a:t>
                      </a:r>
                      <a:r>
                        <a:rPr lang="en-CA" sz="1400" dirty="0" err="1">
                          <a:effectLst/>
                          <a:latin typeface="Arial" panose="020B0604020202020204" pitchFamily="34" charset="0"/>
                        </a:rPr>
                        <a:t>Niloufar</a:t>
                      </a:r>
                      <a:endParaRPr lang="en-CA" sz="1400" dirty="0">
                        <a:effectLst/>
                      </a:endParaRPr>
                    </a:p>
                  </a:txBody>
                  <a:tcPr marL="17432" marR="17432" marT="17432" marB="17432">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60716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37603</TotalTime>
  <Pages>8</Pages>
  <Words>4967</Words>
  <Application>Microsoft Office PowerPoint</Application>
  <PresentationFormat>On-screen Show (4:3)</PresentationFormat>
  <Paragraphs>499</Paragraphs>
  <Slides>51</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Consolas</vt:lpstr>
      <vt:lpstr>Courier New</vt:lpstr>
      <vt:lpstr>Times New Roman</vt:lpstr>
      <vt:lpstr>Wingdings</vt:lpstr>
      <vt:lpstr>evaluation_intro</vt:lpstr>
      <vt:lpstr>Introduction To CPSC 217</vt:lpstr>
      <vt:lpstr>Contact Information (James Tam)</vt:lpstr>
      <vt:lpstr>CPSC 217 (Non-CPSC Majors): A Student Question</vt:lpstr>
      <vt:lpstr>Course Resources</vt:lpstr>
      <vt:lpstr>Your Engagement Level ---&gt; Your Learning</vt:lpstr>
      <vt:lpstr>Lecture: How To Use The Course Resources</vt:lpstr>
      <vt:lpstr>Lecture Content</vt:lpstr>
      <vt:lpstr>Tutorials</vt:lpstr>
      <vt:lpstr>Tutorials (2)</vt:lpstr>
      <vt:lpstr>Tutorial: Days/Times &amp; Instructor Information</vt:lpstr>
      <vt:lpstr>Tam’s “House Rules”</vt:lpstr>
      <vt:lpstr>Tam’s “House Rules”</vt:lpstr>
      <vt:lpstr>Tam’s “House Rules”</vt:lpstr>
      <vt:lpstr>Yes: “This Stuff Will Be On The Exam”</vt:lpstr>
      <vt:lpstr>Evaluation Components</vt:lpstr>
      <vt:lpstr>Student Questions?</vt:lpstr>
      <vt:lpstr>Implementing Assignments</vt:lpstr>
      <vt:lpstr>The Programming Language For Assignments</vt:lpstr>
      <vt:lpstr>Collaboration</vt:lpstr>
      <vt:lpstr>Mini Assignments</vt:lpstr>
      <vt:lpstr>Full Assignments</vt:lpstr>
      <vt:lpstr>Overview Of The Full Assignments</vt:lpstr>
      <vt:lpstr>Assignment Grading</vt:lpstr>
      <vt:lpstr>Submitting Assignments</vt:lpstr>
      <vt:lpstr>Submitting Assignments (2)</vt:lpstr>
      <vt:lpstr>JT’s Hint: Electronically Submitting Work</vt:lpstr>
      <vt:lpstr>How To Verify Submissions In DropBox</vt:lpstr>
      <vt:lpstr>Backing Up And Submitting Your Work</vt:lpstr>
      <vt:lpstr>Assignments: Late Submissions</vt:lpstr>
      <vt:lpstr>Examinations</vt:lpstr>
      <vt:lpstr>Examinations (2)</vt:lpstr>
      <vt:lpstr>Examination Content</vt:lpstr>
      <vt:lpstr>Examination Content (2)</vt:lpstr>
      <vt:lpstr>Grades For Each Component</vt:lpstr>
      <vt:lpstr>Grading: Course Components</vt:lpstr>
      <vt:lpstr>Grade Points Are Letter Grades Not Percentages</vt:lpstr>
      <vt:lpstr>Calculating Your Overall Term Grade Point</vt:lpstr>
      <vt:lpstr>Calculating Your Overall Term Grade Point (2)</vt:lpstr>
      <vt:lpstr>Contrast The Cut-Offs</vt:lpstr>
      <vt:lpstr>Common Computer Skills Assumed</vt:lpstr>
      <vt:lpstr>What This Course Is About</vt:lpstr>
      <vt:lpstr>1st Year Programming Classes Are Challenging </vt:lpstr>
      <vt:lpstr>Course Goals</vt:lpstr>
      <vt:lpstr>How To Succeed</vt:lpstr>
      <vt:lpstr>How To Succeed In This Course</vt:lpstr>
      <vt:lpstr>How To Succeed In This Course (2)</vt:lpstr>
      <vt:lpstr>How To Succeed In This Course (3)</vt:lpstr>
      <vt:lpstr>How To Succeed In This Course (4)</vt:lpstr>
      <vt:lpstr>How To Succeed In This Course (5)</vt:lpstr>
      <vt:lpstr>How To Succeed In This Course (6)</vt:lpstr>
      <vt:lpstr>How To Succeed In This Course: A 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information</dc:title>
  <dc:creator>James Tam</dc:creator>
  <cp:keywords>Lecture;tutorial;grading;assignments</cp:keywords>
  <cp:lastModifiedBy>James Tam</cp:lastModifiedBy>
  <cp:revision>3370</cp:revision>
  <cp:lastPrinted>1998-08-16T21:06:56Z</cp:lastPrinted>
  <dcterms:created xsi:type="dcterms:W3CDTF">1995-08-18T10:27:02Z</dcterms:created>
  <dcterms:modified xsi:type="dcterms:W3CDTF">2023-09-06T07:36:12Z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