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430" r:id="rId2"/>
  </p:sldMasterIdLst>
  <p:notesMasterIdLst>
    <p:notesMasterId r:id="rId43"/>
  </p:notesMasterIdLst>
  <p:handoutMasterIdLst>
    <p:handoutMasterId r:id="rId44"/>
  </p:handoutMasterIdLst>
  <p:sldIdLst>
    <p:sldId id="474" r:id="rId3"/>
    <p:sldId id="257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461" r:id="rId13"/>
    <p:sldId id="388" r:id="rId14"/>
    <p:sldId id="389" r:id="rId15"/>
    <p:sldId id="396" r:id="rId16"/>
    <p:sldId id="397" r:id="rId17"/>
    <p:sldId id="398" r:id="rId18"/>
    <p:sldId id="399" r:id="rId19"/>
    <p:sldId id="462" r:id="rId20"/>
    <p:sldId id="463" r:id="rId21"/>
    <p:sldId id="464" r:id="rId22"/>
    <p:sldId id="465" r:id="rId23"/>
    <p:sldId id="466" r:id="rId24"/>
    <p:sldId id="467" r:id="rId25"/>
    <p:sldId id="457" r:id="rId26"/>
    <p:sldId id="447" r:id="rId27"/>
    <p:sldId id="450" r:id="rId28"/>
    <p:sldId id="451" r:id="rId29"/>
    <p:sldId id="452" r:id="rId30"/>
    <p:sldId id="453" r:id="rId31"/>
    <p:sldId id="456" r:id="rId32"/>
    <p:sldId id="458" r:id="rId33"/>
    <p:sldId id="459" r:id="rId34"/>
    <p:sldId id="454" r:id="rId35"/>
    <p:sldId id="455" r:id="rId36"/>
    <p:sldId id="460" r:id="rId37"/>
    <p:sldId id="472" r:id="rId38"/>
    <p:sldId id="469" r:id="rId39"/>
    <p:sldId id="470" r:id="rId40"/>
    <p:sldId id="473" r:id="rId41"/>
    <p:sldId id="318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00AF00"/>
    <a:srgbClr val="006400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01" autoAdjust="0"/>
    <p:restoredTop sz="96420" autoAdjust="0"/>
  </p:normalViewPr>
  <p:slideViewPr>
    <p:cSldViewPr>
      <p:cViewPr varScale="1">
        <p:scale>
          <a:sx n="112" d="100"/>
          <a:sy n="112" d="100"/>
        </p:scale>
        <p:origin x="6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8766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51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54D3220-F59E-4EA1-BA48-5A300F5721BB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8153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796EFC-2056-4B9B-8A52-B096A8E2C97D}" type="slidenum">
              <a:rPr lang="en-US" altLang="en-US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0049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066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2F2834D-7481-44E3-A4F1-8641F4850439}" type="slidenum">
              <a:rPr lang="en-US" altLang="en-US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648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2011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40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901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49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89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864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626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7564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210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9303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364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24977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9388" indent="-179388">
              <a:defRPr/>
            </a:lvl1pPr>
            <a:lvl3pPr marL="623888" indent="-171450">
              <a:buFont typeface="Courier New" panose="02070309020205020404" pitchFamily="49" charset="0"/>
              <a:buChar char="o"/>
              <a:defRPr/>
            </a:lvl3pPr>
            <a:lvl4pPr marL="914400" indent="-228600">
              <a:buFont typeface="Wingdings" panose="05000000000000000000" pitchFamily="2" charset="2"/>
              <a:buChar char="§"/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	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60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6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01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89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87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3174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44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87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57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3037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10/25/2023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296174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1" r:id="rId1"/>
    <p:sldLayoutId id="2147484432" r:id="rId2"/>
    <p:sldLayoutId id="2147484433" r:id="rId3"/>
    <p:sldLayoutId id="2147484434" r:id="rId4"/>
    <p:sldLayoutId id="2147484435" r:id="rId5"/>
    <p:sldLayoutId id="2147484436" r:id="rId6"/>
    <p:sldLayoutId id="2147484437" r:id="rId7"/>
    <p:sldLayoutId id="2147484438" r:id="rId8"/>
    <p:sldLayoutId id="2147484439" r:id="rId9"/>
    <p:sldLayoutId id="2147484440" r:id="rId10"/>
    <p:sldLayoutId id="2147484441" r:id="rId11"/>
    <p:sldLayoutId id="214748444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Composite Types, Lists Part 1</a:t>
            </a:r>
            <a:endParaRPr lang="en-US" altLang="en-US" sz="4000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6769100" cy="260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2400" dirty="0"/>
              <a:t>Style: avoiding list bound exceptions (overflow)</a:t>
            </a:r>
            <a:endParaRPr lang="en-CA" sz="2400" dirty="0"/>
          </a:p>
          <a:p>
            <a:pPr eaLnBrk="1" hangingPunct="1"/>
            <a:r>
              <a:rPr lang="en-US" altLang="en-US" sz="2400" dirty="0"/>
              <a:t>Declaring a list variable</a:t>
            </a:r>
          </a:p>
          <a:p>
            <a:pPr eaLnBrk="1" hangingPunct="1"/>
            <a:r>
              <a:rPr lang="en-US" altLang="en-US" sz="2400" dirty="0"/>
              <a:t>Accessing a list vs the elements in the list</a:t>
            </a:r>
          </a:p>
          <a:p>
            <a:pPr eaLnBrk="1" hangingPunct="1"/>
            <a:r>
              <a:rPr lang="en-US" altLang="en-US" sz="2400" dirty="0"/>
              <a:t>Passing lists as parameters</a:t>
            </a:r>
          </a:p>
          <a:p>
            <a:pPr eaLnBrk="1" hangingPunct="1"/>
            <a:r>
              <a:rPr lang="en-US" altLang="en-US" sz="2400" dirty="0"/>
              <a:t>A new method of parameter passing: pass by reference</a:t>
            </a:r>
          </a:p>
        </p:txBody>
      </p:sp>
    </p:spTree>
    <p:extLst>
      <p:ext uri="{BB962C8B-B14F-4D97-AF65-F5344CB8AC3E}">
        <p14:creationId xmlns:p14="http://schemas.microsoft.com/office/powerpoint/2010/main" val="38345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dirty="0" smtClean="0"/>
              <a:t>Format (‘n’ element list):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Example:</a:t>
            </a:r>
            <a:endParaRPr lang="en-US" altLang="en-US" sz="2400" dirty="0" smtClean="0"/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#List with 5 elements, index ranges from 0 to (5-1)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b="1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percentages = [50.0, 100.0, 78.5, 99.9, 65.1]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Other Examples: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letters = </a:t>
            </a:r>
            <a:r>
              <a:rPr lang="en-US" altLang="en-US" sz="1800" dirty="0">
                <a:latin typeface="Consolas" panose="020B0609020204030204" pitchFamily="49" charset="0"/>
              </a:rPr>
              <a:t>["</a:t>
            </a:r>
            <a:r>
              <a:rPr lang="en-US" altLang="en-US" sz="1800" dirty="0" smtClean="0">
                <a:latin typeface="Consolas" panose="020B0609020204030204" pitchFamily="49" charset="0"/>
              </a:rPr>
              <a:t>A</a:t>
            </a:r>
            <a:r>
              <a:rPr lang="en-US" altLang="en-US" sz="1800" dirty="0">
                <a:latin typeface="Consolas" panose="020B0609020204030204" pitchFamily="49" charset="0"/>
              </a:rPr>
              <a:t>", "</a:t>
            </a:r>
            <a:r>
              <a:rPr lang="en-US" altLang="en-US" sz="1800" dirty="0" smtClean="0">
                <a:latin typeface="Consolas" panose="020B0609020204030204" pitchFamily="49" charset="0"/>
              </a:rPr>
              <a:t>B</a:t>
            </a:r>
            <a:r>
              <a:rPr lang="en-US" altLang="en-US" sz="1800" dirty="0">
                <a:latin typeface="Consolas" panose="020B0609020204030204" pitchFamily="49" charset="0"/>
              </a:rPr>
              <a:t>", </a:t>
            </a:r>
            <a:r>
              <a:rPr lang="en-US" altLang="en-US" sz="1800" dirty="0" smtClean="0">
                <a:latin typeface="Consolas" panose="020B0609020204030204" pitchFamily="49" charset="0"/>
              </a:rPr>
              <a:t>"A</a:t>
            </a:r>
            <a:r>
              <a:rPr lang="en-US" altLang="en-US" sz="1800" dirty="0">
                <a:latin typeface="Consolas" panose="020B0609020204030204" pitchFamily="49" charset="0"/>
              </a:rPr>
              <a:t>"]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names = ["The Borg", "Klingon ", "Hirogin", "Jem’hadar"]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2895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0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4419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1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324600" y="1981200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n-1</a:t>
            </a:r>
          </a:p>
        </p:txBody>
      </p:sp>
      <p:sp>
        <p:nvSpPr>
          <p:cNvPr id="58375" name="TextBox 6"/>
          <p:cNvSpPr txBox="1">
            <a:spLocks noChangeArrowheads="1"/>
          </p:cNvSpPr>
          <p:nvPr/>
        </p:nvSpPr>
        <p:spPr bwMode="auto">
          <a:xfrm>
            <a:off x="3124200" y="351393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376" name="TextBox 7"/>
          <p:cNvSpPr txBox="1">
            <a:spLocks noChangeArrowheads="1"/>
          </p:cNvSpPr>
          <p:nvPr/>
        </p:nvSpPr>
        <p:spPr bwMode="auto">
          <a:xfrm>
            <a:off x="399415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4762500" y="3510756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378" name="TextBox 9"/>
          <p:cNvSpPr txBox="1">
            <a:spLocks noChangeArrowheads="1"/>
          </p:cNvSpPr>
          <p:nvPr/>
        </p:nvSpPr>
        <p:spPr bwMode="auto">
          <a:xfrm>
            <a:off x="5538788" y="3499644"/>
            <a:ext cx="304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8379" name="TextBox 10"/>
          <p:cNvSpPr txBox="1">
            <a:spLocks noChangeArrowheads="1"/>
          </p:cNvSpPr>
          <p:nvPr/>
        </p:nvSpPr>
        <p:spPr bwMode="auto">
          <a:xfrm>
            <a:off x="632460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8380" name="TextBox 1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/>
              <a:t>1 These 4 names (Borg, Klingon, Hirogin, Jem’hadar) </a:t>
            </a:r>
            <a:r>
              <a:rPr lang="en-US" altLang="en-US" sz="1400" dirty="0">
                <a:sym typeface="Symbol" panose="05050102010706020507" pitchFamily="18" charset="2"/>
              </a:rPr>
              <a:t></a:t>
            </a:r>
            <a:r>
              <a:rPr lang="en-US" altLang="en-US" sz="1400" dirty="0"/>
              <a:t> are  CBS</a:t>
            </a:r>
          </a:p>
        </p:txBody>
      </p:sp>
    </p:spTree>
    <p:extLst>
      <p:ext uri="{BB962C8B-B14F-4D97-AF65-F5344CB8AC3E}">
        <p14:creationId xmlns:p14="http://schemas.microsoft.com/office/powerpoint/2010/main" val="29560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Size, Same Data In Each Element)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dirty="0" smtClean="0"/>
              <a:t>Format (‘n’ element list, n &gt;= 1):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[&lt;element data&gt;] * &lt;n&gt;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Examples:</a:t>
            </a:r>
          </a:p>
          <a:p>
            <a:pPr marL="457200" lvl="1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aList1 = </a:t>
            </a:r>
            <a:r>
              <a:rPr lang="en-US" altLang="en-US" sz="2000" dirty="0">
                <a:latin typeface="Consolas" panose="020B0609020204030204" pitchFamily="49" charset="0"/>
              </a:rPr>
              <a:t>[" "] * </a:t>
            </a:r>
            <a:r>
              <a:rPr lang="en-US" altLang="en-US" sz="2000" dirty="0" smtClean="0">
                <a:latin typeface="Consolas" panose="020B0609020204030204" pitchFamily="49" charset="0"/>
              </a:rPr>
              <a:t>7</a:t>
            </a:r>
          </a:p>
          <a:p>
            <a:pPr marL="457200" lvl="1" indent="-114300">
              <a:lnSpc>
                <a:spcPct val="11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marL="457200" lvl="1" indent="-114300">
              <a:lnSpc>
                <a:spcPct val="110000"/>
              </a:lnSpc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# Assume </a:t>
            </a:r>
            <a:r>
              <a:rPr lang="en-US" altLang="en-US" sz="20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the constant has been declared</a:t>
            </a:r>
          </a:p>
          <a:p>
            <a:pPr marL="457200" lvl="1" indent="-114300">
              <a:lnSpc>
                <a:spcPct val="110000"/>
              </a:lnSpc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aList2 = [-1] </a:t>
            </a:r>
            <a:r>
              <a:rPr lang="en-US" altLang="en-US" sz="2000" dirty="0">
                <a:latin typeface="Consolas" panose="020B0609020204030204" pitchFamily="49" charset="0"/>
              </a:rPr>
              <a:t>* </a:t>
            </a:r>
            <a:r>
              <a:rPr lang="en-US" altLang="en-US" sz="2000" dirty="0" smtClean="0">
                <a:latin typeface="Consolas" panose="020B0609020204030204" pitchFamily="49" charset="0"/>
              </a:rPr>
              <a:t>NUMBER_ELEMENTS</a:t>
            </a:r>
          </a:p>
          <a:p>
            <a:pPr marL="457200" lvl="1" indent="-114300">
              <a:lnSpc>
                <a:spcPct val="110000"/>
              </a:lnSpc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marL="457200" lvl="1" indent="-114300">
              <a:lnSpc>
                <a:spcPct val="110000"/>
              </a:lnSpc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477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Accessing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Because a list is composite you can access the entire list or individual elements.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percentages = [50.0, 100.0, 78.5, 99.9, 65.1]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Name of the list accesses the whole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print(percentages)</a:t>
            </a:r>
          </a:p>
          <a:p>
            <a:r>
              <a:rPr lang="en-US" altLang="en-US" dirty="0" smtClean="0"/>
              <a:t>Name of the list and an index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[index]</a:t>
            </a:r>
            <a:r>
              <a:rPr lang="en-US" altLang="en-US" dirty="0" smtClean="0"/>
              <a:t>”</a:t>
            </a:r>
            <a:r>
              <a:rPr lang="en-US" altLang="ja-JP" dirty="0" smtClean="0"/>
              <a:t>accesses an element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print(percentages[1])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1763713"/>
            <a:ext cx="3962400" cy="1055687"/>
            <a:chOff x="3124200" y="1764347"/>
            <a:chExt cx="3962400" cy="1055053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4800783" y="533583"/>
              <a:ext cx="609234" cy="3962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59407" name="TextBox 4"/>
            <p:cNvSpPr txBox="1">
              <a:spLocks noChangeArrowheads="1"/>
            </p:cNvSpPr>
            <p:nvPr/>
          </p:nvSpPr>
          <p:spPr bwMode="auto">
            <a:xfrm>
              <a:off x="4762500" y="1764347"/>
              <a:ext cx="800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List</a:t>
              </a:r>
            </a:p>
          </p:txBody>
        </p:sp>
      </p:grp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11713"/>
            <a:ext cx="3255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91200"/>
            <a:ext cx="320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3" y="3124200"/>
            <a:ext cx="4389437" cy="1331913"/>
            <a:chOff x="2240604" y="3124200"/>
            <a:chExt cx="4388796" cy="1332131"/>
          </a:xfrm>
        </p:grpSpPr>
        <p:sp>
          <p:nvSpPr>
            <p:cNvPr id="59400" name="TextBox 6"/>
            <p:cNvSpPr txBox="1">
              <a:spLocks noChangeArrowheads="1"/>
            </p:cNvSpPr>
            <p:nvPr/>
          </p:nvSpPr>
          <p:spPr bwMode="auto">
            <a:xfrm>
              <a:off x="2240604" y="3994666"/>
              <a:ext cx="15693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Elements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972334" y="3124200"/>
              <a:ext cx="228567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972334" y="3124200"/>
              <a:ext cx="1219022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024714" y="3124200"/>
              <a:ext cx="2004719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24714" y="3124200"/>
              <a:ext cx="2766608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972334" y="3124200"/>
              <a:ext cx="3657066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49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Negative Indices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Although Python allows for negative indices (-1 last element, -2 second last…-&lt;size&gt;) this is unusual and this approach is not allowed in other languages.</a:t>
            </a:r>
          </a:p>
          <a:p>
            <a:r>
              <a:rPr lang="en-US" altLang="en-US" dirty="0" smtClean="0"/>
              <a:t>So unless otherwise told your </a:t>
            </a:r>
            <a:r>
              <a:rPr lang="en-US" altLang="en-US" b="1" dirty="0" smtClean="0">
                <a:solidFill>
                  <a:srgbClr val="92D050"/>
                </a:solidFill>
              </a:rPr>
              <a:t>index should be a positive integer</a:t>
            </a:r>
            <a:r>
              <a:rPr lang="en-US" altLang="en-US" dirty="0" smtClean="0"/>
              <a:t> ranging from &lt;zero&gt; to &lt;list size – 1&gt;</a:t>
            </a:r>
          </a:p>
          <a:p>
            <a:r>
              <a:rPr lang="en-US" altLang="en-US" b="1" dirty="0" smtClean="0">
                <a:solidFill>
                  <a:srgbClr val="FF0000"/>
                </a:solidFill>
              </a:rPr>
              <a:t>Don’t use negative indices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18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dirty="0" smtClean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1classListV2.py</a:t>
            </a:r>
          </a:p>
          <a:p>
            <a:pPr marL="533400" lvl="1" indent="-190500">
              <a:tabLst>
                <a:tab pos="1714500" algn="l"/>
              </a:tabLst>
            </a:pPr>
            <a:r>
              <a:rPr lang="en-US" altLang="en-US" sz="2000" dirty="0" smtClean="0"/>
              <a:t>Learning: an alternative implementation that illustrates the advantages of using a list. Can access individual elements as well as the entire list.</a:t>
            </a:r>
          </a:p>
          <a:p>
            <a:pPr marL="342900" lvl="1" indent="0">
              <a:tabLst>
                <a:tab pos="1714500" algn="l"/>
              </a:tabLst>
            </a:pPr>
            <a:endParaRPr lang="en-CA" altLang="en-US" sz="2000" dirty="0" smtClean="0"/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def initialize():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   classGrades = [-1] * CLASS_SIZE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   return(classGrades)</a:t>
            </a:r>
            <a:endParaRPr lang="en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72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 (2)</a:t>
            </a:r>
            <a:endParaRPr lang="en-US" altLang="en-US" sz="3200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229600" cy="3248025"/>
          </a:xfrm>
        </p:spPr>
        <p:txBody>
          <a:bodyPr/>
          <a:lstStyle/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read(classGrades):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total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classGrades[i] 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total = total + classGrades[i]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total / CLASS_SIZE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return(classGrades, average)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 dirty="0" smtClean="0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0" y="47879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Arial" panose="020B0604020202020204" pitchFamily="34" charset="0"/>
              </a:rPr>
              <a:t>classGrades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4865688"/>
            <a:ext cx="304800" cy="153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5888" y="4972050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295400" y="5153025"/>
            <a:ext cx="1600200" cy="1581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1382713" y="52022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[0]</a:t>
            </a:r>
          </a:p>
        </p:txBody>
      </p:sp>
      <p:sp>
        <p:nvSpPr>
          <p:cNvPr id="68617" name="TextBox 10"/>
          <p:cNvSpPr txBox="1">
            <a:spLocks noChangeArrowheads="1"/>
          </p:cNvSpPr>
          <p:nvPr/>
        </p:nvSpPr>
        <p:spPr bwMode="auto">
          <a:xfrm>
            <a:off x="1385888" y="5510213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[1]</a:t>
            </a: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385888" y="58118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[2]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01813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01813" y="556418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1813" y="58642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2" name="TextBox 15"/>
          <p:cNvSpPr txBox="1">
            <a:spLocks noChangeArrowheads="1"/>
          </p:cNvSpPr>
          <p:nvPr/>
        </p:nvSpPr>
        <p:spPr bwMode="auto">
          <a:xfrm>
            <a:off x="1387475" y="6118225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[3]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03400" y="61706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4" name="TextBox 17"/>
          <p:cNvSpPr txBox="1">
            <a:spLocks noChangeArrowheads="1"/>
          </p:cNvSpPr>
          <p:nvPr/>
        </p:nvSpPr>
        <p:spPr bwMode="auto">
          <a:xfrm>
            <a:off x="1395413" y="63960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[4]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11338" y="64484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6" name="TextBox 1"/>
          <p:cNvSpPr txBox="1">
            <a:spLocks noChangeArrowheads="1"/>
          </p:cNvSpPr>
          <p:nvPr/>
        </p:nvSpPr>
        <p:spPr bwMode="auto">
          <a:xfrm>
            <a:off x="0" y="443865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After ‘initialize’: before loop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98713" y="5211763"/>
            <a:ext cx="1411287" cy="276225"/>
            <a:chOff x="2399492" y="5211299"/>
            <a:chExt cx="1410508" cy="276999"/>
          </a:xfrm>
        </p:grpSpPr>
        <p:sp>
          <p:nvSpPr>
            <p:cNvPr id="68713" name="TextBox 2"/>
            <p:cNvSpPr txBox="1">
              <a:spLocks noChangeArrowheads="1"/>
            </p:cNvSpPr>
            <p:nvPr/>
          </p:nvSpPr>
          <p:spPr bwMode="auto">
            <a:xfrm>
              <a:off x="3200400" y="5211299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0</a:t>
              </a:r>
            </a:p>
          </p:txBody>
        </p:sp>
        <p:cxnSp>
          <p:nvCxnSpPr>
            <p:cNvPr id="21" name="Straight Arrow Connector 20"/>
            <p:cNvCxnSpPr>
              <a:stCxn id="68713" idx="1"/>
            </p:cNvCxnSpPr>
            <p:nvPr/>
          </p:nvCxnSpPr>
          <p:spPr>
            <a:xfrm flipH="1">
              <a:off x="2399492" y="5349798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03763" y="4802188"/>
            <a:ext cx="782637" cy="314325"/>
            <a:chOff x="4704132" y="4802685"/>
            <a:chExt cx="782268" cy="313073"/>
          </a:xfrm>
        </p:grpSpPr>
        <p:sp>
          <p:nvSpPr>
            <p:cNvPr id="68711" name="TextBox 21"/>
            <p:cNvSpPr txBox="1">
              <a:spLocks noChangeArrowheads="1"/>
            </p:cNvSpPr>
            <p:nvPr/>
          </p:nvSpPr>
          <p:spPr bwMode="auto">
            <a:xfrm>
              <a:off x="4704132" y="4807981"/>
              <a:ext cx="685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Consolas" panose="020B0609020204030204" pitchFamily="49" charset="0"/>
                </a:rPr>
                <a:t>temp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908" y="4802685"/>
              <a:ext cx="228492" cy="27986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68629" name="TextBox 25"/>
          <p:cNvSpPr txBox="1">
            <a:spLocks noChangeArrowheads="1"/>
          </p:cNvSpPr>
          <p:nvPr/>
        </p:nvSpPr>
        <p:spPr bwMode="auto">
          <a:xfrm>
            <a:off x="4344988" y="6456363"/>
            <a:ext cx="912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Consolas" panose="020B0609020204030204" pitchFamily="49" charset="0"/>
              </a:rPr>
              <a:t>average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48275" y="5629275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1" name="TextBox 27"/>
          <p:cNvSpPr txBox="1">
            <a:spLocks noChangeArrowheads="1"/>
          </p:cNvSpPr>
          <p:nvPr/>
        </p:nvSpPr>
        <p:spPr bwMode="auto">
          <a:xfrm>
            <a:off x="4475163" y="5629275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 dirty="0">
                <a:latin typeface="Consolas" panose="020B0609020204030204" pitchFamily="49" charset="0"/>
              </a:rPr>
              <a:t>total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6456363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3" name="TextBox 23"/>
          <p:cNvSpPr txBox="1">
            <a:spLocks noChangeArrowheads="1"/>
          </p:cNvSpPr>
          <p:nvPr/>
        </p:nvSpPr>
        <p:spPr bwMode="auto">
          <a:xfrm>
            <a:off x="4124325" y="5203825"/>
            <a:ext cx="1484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Current grade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398713" y="5540375"/>
            <a:ext cx="1411287" cy="277813"/>
            <a:chOff x="2399492" y="5540997"/>
            <a:chExt cx="1410508" cy="276999"/>
          </a:xfrm>
        </p:grpSpPr>
        <p:sp>
          <p:nvSpPr>
            <p:cNvPr id="68709" name="TextBox 30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1</a:t>
              </a:r>
            </a:p>
          </p:txBody>
        </p:sp>
        <p:cxnSp>
          <p:nvCxnSpPr>
            <p:cNvPr id="32" name="Straight Arrow Connector 31"/>
            <p:cNvCxnSpPr>
              <a:stCxn id="68709" idx="1"/>
            </p:cNvCxnSpPr>
            <p:nvPr/>
          </p:nvCxnSpPr>
          <p:spPr>
            <a:xfrm flipH="1">
              <a:off x="2399492" y="5680288"/>
              <a:ext cx="801244" cy="14246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8638" y="52117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03400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195888" y="5591175"/>
            <a:ext cx="331787" cy="371475"/>
            <a:chOff x="6844868" y="5494308"/>
            <a:chExt cx="331063" cy="37060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844868" y="5522816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6844868" y="5494308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608638" y="55753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5195888" y="4746625"/>
            <a:ext cx="331787" cy="371475"/>
            <a:chOff x="5196518" y="5572647"/>
            <a:chExt cx="331063" cy="370602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59450" y="4787900"/>
            <a:ext cx="382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</a:t>
            </a:r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759450" y="5211763"/>
            <a:ext cx="331788" cy="369887"/>
            <a:chOff x="5196518" y="5572647"/>
            <a:chExt cx="331063" cy="37060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42038" y="520223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97050" y="55610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80</a:t>
            </a: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5746750" y="5578475"/>
            <a:ext cx="331788" cy="369888"/>
            <a:chOff x="5196518" y="5572647"/>
            <a:chExt cx="331063" cy="370602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196518" y="5580600"/>
              <a:ext cx="331063" cy="3276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2038" y="5567363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180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2386013" y="5832475"/>
            <a:ext cx="1411287" cy="276225"/>
            <a:chOff x="2399492" y="5540997"/>
            <a:chExt cx="1410508" cy="276999"/>
          </a:xfrm>
        </p:grpSpPr>
        <p:sp>
          <p:nvSpPr>
            <p:cNvPr id="68699" name="TextBox 71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2</a:t>
              </a:r>
            </a:p>
          </p:txBody>
        </p:sp>
        <p:cxnSp>
          <p:nvCxnSpPr>
            <p:cNvPr id="73" name="Straight Arrow Connector 72"/>
            <p:cNvCxnSpPr>
              <a:stCxn id="68699" idx="1"/>
            </p:cNvCxnSpPr>
            <p:nvPr/>
          </p:nvCxnSpPr>
          <p:spPr>
            <a:xfrm flipH="1">
              <a:off x="2399492" y="5679497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5746750" y="4802188"/>
            <a:ext cx="331788" cy="371475"/>
            <a:chOff x="5196518" y="5572647"/>
            <a:chExt cx="331063" cy="370602"/>
          </a:xfrm>
        </p:grpSpPr>
        <p:cxnSp>
          <p:nvCxnSpPr>
            <p:cNvPr id="75" name="Straight Connector 7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142038" y="4778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6243638" y="5207000"/>
            <a:ext cx="331787" cy="371475"/>
            <a:chOff x="5196518" y="5572647"/>
            <a:chExt cx="331063" cy="37060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705600" y="52149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6705600" y="5553075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230</a:t>
            </a:r>
          </a:p>
        </p:txBody>
      </p: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2386013" y="6113463"/>
            <a:ext cx="1411287" cy="276225"/>
            <a:chOff x="2399492" y="5540997"/>
            <a:chExt cx="1410508" cy="276999"/>
          </a:xfrm>
        </p:grpSpPr>
        <p:sp>
          <p:nvSpPr>
            <p:cNvPr id="68693" name="TextBox 8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3</a:t>
              </a:r>
            </a:p>
          </p:txBody>
        </p:sp>
        <p:cxnSp>
          <p:nvCxnSpPr>
            <p:cNvPr id="85" name="Straight Arrow Connector 84"/>
            <p:cNvCxnSpPr>
              <a:stCxn id="68693" idx="1"/>
            </p:cNvCxnSpPr>
            <p:nvPr/>
          </p:nvCxnSpPr>
          <p:spPr>
            <a:xfrm flipH="1">
              <a:off x="2399492" y="5679496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6142038" y="4776788"/>
            <a:ext cx="330200" cy="369887"/>
            <a:chOff x="5196518" y="5572647"/>
            <a:chExt cx="331063" cy="3706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662738" y="47926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243638" y="5567363"/>
            <a:ext cx="331787" cy="371475"/>
            <a:chOff x="5196518" y="5572647"/>
            <a:chExt cx="331063" cy="370602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200900" y="520858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70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11338" y="587057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50</a:t>
            </a:r>
          </a:p>
        </p:txBody>
      </p: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6727825" y="5246688"/>
            <a:ext cx="330200" cy="371475"/>
            <a:chOff x="5196518" y="5572647"/>
            <a:chExt cx="331063" cy="370602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1811338" y="618013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</a:t>
            </a:r>
          </a:p>
        </p:txBody>
      </p: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6804025" y="5535613"/>
            <a:ext cx="331788" cy="371475"/>
            <a:chOff x="5196518" y="5572647"/>
            <a:chExt cx="331063" cy="370602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218363" y="556418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300</a:t>
            </a:r>
          </a:p>
        </p:txBody>
      </p:sp>
      <p:grpSp>
        <p:nvGrpSpPr>
          <p:cNvPr id="28" name="Group 102"/>
          <p:cNvGrpSpPr>
            <a:grpSpLocks/>
          </p:cNvGrpSpPr>
          <p:nvPr/>
        </p:nvGrpSpPr>
        <p:grpSpPr bwMode="auto">
          <a:xfrm>
            <a:off x="2411413" y="6403975"/>
            <a:ext cx="1409700" cy="276225"/>
            <a:chOff x="2399492" y="5540997"/>
            <a:chExt cx="1410508" cy="276999"/>
          </a:xfrm>
        </p:grpSpPr>
        <p:sp>
          <p:nvSpPr>
            <p:cNvPr id="68683" name="TextBox 10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4</a:t>
              </a:r>
            </a:p>
          </p:txBody>
        </p:sp>
        <p:cxnSp>
          <p:nvCxnSpPr>
            <p:cNvPr id="105" name="Straight Arrow Connector 104"/>
            <p:cNvCxnSpPr>
              <a:stCxn id="68683" idx="1"/>
            </p:cNvCxnSpPr>
            <p:nvPr/>
          </p:nvCxnSpPr>
          <p:spPr>
            <a:xfrm flipH="1">
              <a:off x="2399492" y="5679497"/>
              <a:ext cx="800559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05"/>
          <p:cNvGrpSpPr>
            <a:grpSpLocks/>
          </p:cNvGrpSpPr>
          <p:nvPr/>
        </p:nvGrpSpPr>
        <p:grpSpPr bwMode="auto">
          <a:xfrm>
            <a:off x="6662738" y="4772025"/>
            <a:ext cx="330200" cy="371475"/>
            <a:chOff x="5196518" y="5572647"/>
            <a:chExt cx="331063" cy="370602"/>
          </a:xfrm>
        </p:grpSpPr>
        <p:cxnSp>
          <p:nvCxnSpPr>
            <p:cNvPr id="107" name="Straight Connector 106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218363" y="47879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</a:t>
            </a:r>
          </a:p>
        </p:txBody>
      </p:sp>
      <p:grpSp>
        <p:nvGrpSpPr>
          <p:cNvPr id="31" name="Group 109"/>
          <p:cNvGrpSpPr>
            <a:grpSpLocks/>
          </p:cNvGrpSpPr>
          <p:nvPr/>
        </p:nvGrpSpPr>
        <p:grpSpPr bwMode="auto">
          <a:xfrm>
            <a:off x="7229475" y="5195888"/>
            <a:ext cx="331788" cy="369887"/>
            <a:chOff x="5196518" y="5572647"/>
            <a:chExt cx="331063" cy="370602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13663" y="519271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22450" y="6448425"/>
            <a:ext cx="588963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33" name="Group 117"/>
          <p:cNvGrpSpPr>
            <a:grpSpLocks/>
          </p:cNvGrpSpPr>
          <p:nvPr/>
        </p:nvGrpSpPr>
        <p:grpSpPr bwMode="auto">
          <a:xfrm>
            <a:off x="7326313" y="5541963"/>
            <a:ext cx="330200" cy="369887"/>
            <a:chOff x="5196518" y="5572647"/>
            <a:chExt cx="331063" cy="3706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713663" y="55578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400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03875" y="6065838"/>
            <a:ext cx="159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Loop ends now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267575" y="6107113"/>
            <a:ext cx="1652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(Recall: CLASS_SIZE = 5)</a:t>
            </a:r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5224463" y="6424613"/>
            <a:ext cx="331787" cy="371475"/>
            <a:chOff x="5196518" y="5572647"/>
            <a:chExt cx="331063" cy="370602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0388" y="6429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pic>
        <p:nvPicPr>
          <p:cNvPr id="6867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1162050"/>
            <a:ext cx="24034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8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49" grpId="0"/>
      <p:bldP spid="57" grpId="0"/>
      <p:bldP spid="64" grpId="0"/>
      <p:bldP spid="66" grpId="0" animBg="1"/>
      <p:bldP spid="70" grpId="0"/>
      <p:bldP spid="77" grpId="0"/>
      <p:bldP spid="81" grpId="0"/>
      <p:bldP spid="82" grpId="0"/>
      <p:bldP spid="89" grpId="0"/>
      <p:bldP spid="93" grpId="0"/>
      <p:bldP spid="94" grpId="0" animBg="1"/>
      <p:bldP spid="98" grpId="0" animBg="1"/>
      <p:bldP spid="102" grpId="0"/>
      <p:bldP spid="109" grpId="0"/>
      <p:bldP spid="116" grpId="0"/>
      <p:bldP spid="117" grpId="0" animBg="1"/>
      <p:bldP spid="121" grpId="0"/>
      <p:bldP spid="48" grpId="0"/>
      <p:bldP spid="50" grpId="0"/>
      <p:bldP spid="1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(3)</a:t>
            </a:r>
            <a:endParaRPr lang="en-US" altLang="en-US" dirty="0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display(classGrades, average):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print("GRADES")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print("The average grade is %0.2f%%" %(average))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print("Student No. %d: %0.2f%%" 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%(temp,classGrades[i]))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3352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(4)</a:t>
            </a:r>
            <a:endParaRPr lang="en-US" altLang="en-US" dirty="0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 = initialize()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classGrades, average = read(classGrades)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display(classGrades,average)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 List (Variable Size)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177800" algn="l"/>
              </a:tabLst>
            </a:pPr>
            <a:r>
              <a:rPr lang="en-US" altLang="en-US" sz="2400" dirty="0" smtClean="0"/>
              <a:t>Step 1: Create a variable that refers to the list (list is empty) </a:t>
            </a:r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Format: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/>
              <a:t>Example: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classGrades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09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 A List (Variable Size: 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Step 2: Initialize the list with the elements</a:t>
            </a:r>
          </a:p>
          <a:p>
            <a:r>
              <a:rPr lang="en-US" altLang="en-US" sz="2400" b="1" dirty="0" smtClean="0"/>
              <a:t>General format:</a:t>
            </a:r>
          </a:p>
          <a:p>
            <a:pPr lvl="1"/>
            <a:r>
              <a:rPr lang="en-US" altLang="en-US" sz="2000" dirty="0" smtClean="0"/>
              <a:t>Within the body of a loop create each element and then add the new element on the end of the list (‘append’).</a:t>
            </a:r>
          </a:p>
          <a:p>
            <a:pPr lvl="1"/>
            <a:r>
              <a:rPr lang="en-US" altLang="en-US" sz="2000" dirty="0" smtClean="0"/>
              <a:t>The difference between the previous approach (e.g. </a:t>
            </a:r>
            <a:r>
              <a:rPr lang="en-US" altLang="en-US" sz="2000" dirty="0">
                <a:latin typeface="Consolas" panose="020B0609020204030204" pitchFamily="49" charset="0"/>
              </a:rPr>
              <a:t>aList1 = [" "] * </a:t>
            </a:r>
            <a:r>
              <a:rPr lang="en-US" altLang="en-US" sz="2000" dirty="0" smtClean="0">
                <a:latin typeface="Consolas" panose="020B0609020204030204" pitchFamily="49" charset="0"/>
              </a:rPr>
              <a:t>7)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this approach is that </a:t>
            </a:r>
            <a:r>
              <a:rPr lang="en-US" altLang="en-US" sz="20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elements need not be all the same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en-US" sz="2000" dirty="0" smtClean="0"/>
          </a:p>
          <a:p>
            <a:endParaRPr lang="en-US" altLang="en-US" sz="2400" dirty="0" smtClean="0"/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718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 dirty="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51587" cy="2419410"/>
            <a:chOff x="4575175" y="3657600"/>
            <a:chExt cx="3951586" cy="2419410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7120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Lists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8139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Tuples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829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 dirty="0" smtClean="0">
                  <a:latin typeface="Arial" panose="020B0604020202020204" pitchFamily="34" charset="0"/>
                </a:rPr>
                <a:t>Strings</a:t>
              </a: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29400" y="3657600"/>
              <a:ext cx="1353834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2810" y="5259021"/>
            <a:ext cx="282178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 dirty="0">
                <a:latin typeface="Arial" panose="020B0604020202020204" pitchFamily="34" charset="0"/>
              </a:rPr>
              <a:t>707</a:t>
            </a:r>
            <a:r>
              <a:rPr lang="en-US" altLang="en-US" dirty="0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 dirty="0"/>
              <a:t>A string (sequence of characters) can be decomposed into individual </a:t>
            </a:r>
            <a:r>
              <a:rPr lang="en-US" altLang="en-US" dirty="0" smtClean="0"/>
              <a:t>characters.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/>
      <p:bldP spid="759812" grpId="0"/>
      <p:bldP spid="4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Creating A Variable Sized List, </a:t>
            </a:r>
            <a:r>
              <a:rPr lang="en-US" altLang="en-US" dirty="0" smtClean="0">
                <a:solidFill>
                  <a:srgbClr val="0000FF"/>
                </a:solidFill>
              </a:rPr>
              <a:t>Data </a:t>
            </a:r>
            <a:r>
              <a:rPr lang="en-US" altLang="en-US" i="1" dirty="0" smtClean="0">
                <a:solidFill>
                  <a:srgbClr val="0000FF"/>
                </a:solidFill>
              </a:rPr>
              <a:t>Can</a:t>
            </a:r>
            <a:r>
              <a:rPr lang="en-US" altLang="en-US" dirty="0" smtClean="0">
                <a:solidFill>
                  <a:srgbClr val="0000FF"/>
                </a:solidFill>
              </a:rPr>
              <a:t> Vary</a:t>
            </a:r>
            <a:r>
              <a:rPr lang="en-US" altLang="en-US" dirty="0" smtClean="0"/>
              <a:t>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7447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classGrades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 [] </a:t>
            </a: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i in range (0, 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4,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Each time through the loop: create new element = -1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Add new element to the end of the list</a:t>
            </a:r>
            <a:endParaRPr lang="en-US" altLang="en-US" sz="18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classGrades.append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</a:t>
            </a:r>
            <a:r>
              <a:rPr lang="en-US" altLang="en-US" sz="1800" dirty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-1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</a:t>
            </a: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  <a:cs typeface="+mn-cs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378325" y="1133475"/>
            <a:ext cx="1600200" cy="1352550"/>
            <a:chOff x="4379067" y="1132874"/>
            <a:chExt cx="1600200" cy="1353154"/>
          </a:xfrm>
        </p:grpSpPr>
        <p:sp>
          <p:nvSpPr>
            <p:cNvPr id="66610" name="TextBox 3"/>
            <p:cNvSpPr txBox="1">
              <a:spLocks noChangeArrowheads="1"/>
            </p:cNvSpPr>
            <p:nvPr/>
          </p:nvSpPr>
          <p:spPr bwMode="auto">
            <a:xfrm>
              <a:off x="4379067" y="1689529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98267" y="1766570"/>
              <a:ext cx="304800" cy="1540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745905" y="1920626"/>
              <a:ext cx="0" cy="350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5522067" y="2257326"/>
              <a:ext cx="457200" cy="2287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14" name="TextBox 7"/>
            <p:cNvSpPr txBox="1">
              <a:spLocks noChangeArrowheads="1"/>
            </p:cNvSpPr>
            <p:nvPr/>
          </p:nvSpPr>
          <p:spPr bwMode="auto">
            <a:xfrm>
              <a:off x="4406629" y="1132874"/>
              <a:ext cx="1572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Before loop (empty list)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988" y="5548313"/>
            <a:ext cx="2895600" cy="1060450"/>
            <a:chOff x="27558" y="5547764"/>
            <a:chExt cx="2895601" cy="1060662"/>
          </a:xfrm>
        </p:grpSpPr>
        <p:sp>
          <p:nvSpPr>
            <p:cNvPr id="66603" name="TextBox 42"/>
            <p:cNvSpPr txBox="1">
              <a:spLocks noChangeArrowheads="1"/>
            </p:cNvSpPr>
            <p:nvPr/>
          </p:nvSpPr>
          <p:spPr bwMode="auto">
            <a:xfrm>
              <a:off x="27558" y="5886318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46758" y="5963772"/>
              <a:ext cx="304800" cy="15401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413445" y="6070155"/>
              <a:ext cx="0" cy="2302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322958" y="6251167"/>
              <a:ext cx="1600201" cy="3572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07" name="TextBox 46"/>
            <p:cNvSpPr txBox="1">
              <a:spLocks noChangeArrowheads="1"/>
            </p:cNvSpPr>
            <p:nvPr/>
          </p:nvSpPr>
          <p:spPr bwMode="auto">
            <a:xfrm>
              <a:off x="131320" y="5547764"/>
              <a:ext cx="15726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0</a:t>
              </a:r>
            </a:p>
          </p:txBody>
        </p:sp>
        <p:sp>
          <p:nvSpPr>
            <p:cNvPr id="66608" name="TextBox 47"/>
            <p:cNvSpPr txBox="1">
              <a:spLocks noChangeArrowheads="1"/>
            </p:cNvSpPr>
            <p:nvPr/>
          </p:nvSpPr>
          <p:spPr bwMode="auto">
            <a:xfrm>
              <a:off x="1409696" y="6300648"/>
              <a:ext cx="4953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29371" y="6354375"/>
              <a:ext cx="587375" cy="200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97100" y="5026025"/>
            <a:ext cx="2895600" cy="1331913"/>
            <a:chOff x="2197100" y="5026025"/>
            <a:chExt cx="2895600" cy="1331913"/>
          </a:xfrm>
        </p:grpSpPr>
        <p:sp>
          <p:nvSpPr>
            <p:cNvPr id="66593" name="TextBox 33"/>
            <p:cNvSpPr txBox="1">
              <a:spLocks noChangeArrowheads="1"/>
            </p:cNvSpPr>
            <p:nvPr/>
          </p:nvSpPr>
          <p:spPr bwMode="auto">
            <a:xfrm>
              <a:off x="2197100" y="5364163"/>
              <a:ext cx="1600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grpSp>
          <p:nvGrpSpPr>
            <p:cNvPr id="66594" name="Group 53"/>
            <p:cNvGrpSpPr>
              <a:grpSpLocks/>
            </p:cNvGrpSpPr>
            <p:nvPr/>
          </p:nvGrpSpPr>
          <p:grpSpPr bwMode="auto">
            <a:xfrm>
              <a:off x="2301875" y="5026025"/>
              <a:ext cx="2790825" cy="1331913"/>
              <a:chOff x="2301399" y="5025713"/>
              <a:chExt cx="2791839" cy="13325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416229" y="5441833"/>
                <a:ext cx="304911" cy="15247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584565" y="5548246"/>
                <a:ext cx="0" cy="2302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36"/>
              <p:cNvSpPr/>
              <p:nvPr/>
            </p:nvSpPr>
            <p:spPr>
              <a:xfrm>
                <a:off x="3492457" y="5729307"/>
                <a:ext cx="1600781" cy="62418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598" name="TextBox 37"/>
              <p:cNvSpPr txBox="1">
                <a:spLocks noChangeArrowheads="1"/>
              </p:cNvSpPr>
              <p:nvPr/>
            </p:nvSpPr>
            <p:spPr bwMode="auto">
              <a:xfrm>
                <a:off x="2301399" y="5025713"/>
                <a:ext cx="1572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00" dirty="0">
                    <a:latin typeface="Consolas" panose="020B0609020204030204" pitchFamily="49" charset="0"/>
                  </a:rPr>
                  <a:t>i = 1</a:t>
                </a:r>
              </a:p>
            </p:txBody>
          </p:sp>
          <p:sp>
            <p:nvSpPr>
              <p:cNvPr id="66599" name="TextBox 38"/>
              <p:cNvSpPr txBox="1">
                <a:spLocks noChangeArrowheads="1"/>
              </p:cNvSpPr>
              <p:nvPr/>
            </p:nvSpPr>
            <p:spPr bwMode="auto">
              <a:xfrm>
                <a:off x="3579775" y="5778597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[0]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999054" y="5832542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  <p:sp>
            <p:nvSpPr>
              <p:cNvPr id="66601" name="TextBox 49"/>
              <p:cNvSpPr txBox="1">
                <a:spLocks noChangeArrowheads="1"/>
              </p:cNvSpPr>
              <p:nvPr/>
            </p:nvSpPr>
            <p:spPr bwMode="auto">
              <a:xfrm>
                <a:off x="3583827" y="6050475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[1]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99054" y="6104133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</p:grp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886450" y="3395663"/>
            <a:ext cx="2895600" cy="1970087"/>
            <a:chOff x="5886450" y="3395663"/>
            <a:chExt cx="2895600" cy="1970723"/>
          </a:xfrm>
        </p:grpSpPr>
        <p:sp>
          <p:nvSpPr>
            <p:cNvPr id="66580" name="TextBox 8"/>
            <p:cNvSpPr txBox="1">
              <a:spLocks noChangeArrowheads="1"/>
            </p:cNvSpPr>
            <p:nvPr/>
          </p:nvSpPr>
          <p:spPr bwMode="auto">
            <a:xfrm>
              <a:off x="5886450" y="3733978"/>
              <a:ext cx="1600199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105650" y="3811722"/>
              <a:ext cx="304800" cy="1524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272338" y="3918119"/>
              <a:ext cx="0" cy="230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7181850" y="4097565"/>
              <a:ext cx="1600200" cy="12688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84" name="TextBox 12"/>
            <p:cNvSpPr txBox="1">
              <a:spLocks noChangeArrowheads="1"/>
            </p:cNvSpPr>
            <p:nvPr/>
          </p:nvSpPr>
          <p:spPr bwMode="auto">
            <a:xfrm>
              <a:off x="5990212" y="3395663"/>
              <a:ext cx="1572637" cy="338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3</a:t>
              </a:r>
            </a:p>
          </p:txBody>
        </p:sp>
        <p:sp>
          <p:nvSpPr>
            <p:cNvPr id="66585" name="TextBox 13"/>
            <p:cNvSpPr txBox="1">
              <a:spLocks noChangeArrowheads="1"/>
            </p:cNvSpPr>
            <p:nvPr/>
          </p:nvSpPr>
          <p:spPr bwMode="auto">
            <a:xfrm>
              <a:off x="7268588" y="414801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86" name="TextBox 14"/>
            <p:cNvSpPr txBox="1">
              <a:spLocks noChangeArrowheads="1"/>
            </p:cNvSpPr>
            <p:nvPr/>
          </p:nvSpPr>
          <p:spPr bwMode="auto">
            <a:xfrm>
              <a:off x="7272641" y="4455574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87" name="TextBox 15"/>
            <p:cNvSpPr txBox="1">
              <a:spLocks noChangeArrowheads="1"/>
            </p:cNvSpPr>
            <p:nvPr/>
          </p:nvSpPr>
          <p:spPr bwMode="auto">
            <a:xfrm>
              <a:off x="7272641" y="4756362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88263" y="4200785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88263" y="4508859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88263" y="4810582"/>
              <a:ext cx="587375" cy="2000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6591" name="TextBox 15"/>
            <p:cNvSpPr txBox="1">
              <a:spLocks noChangeArrowheads="1"/>
            </p:cNvSpPr>
            <p:nvPr/>
          </p:nvSpPr>
          <p:spPr bwMode="auto">
            <a:xfrm>
              <a:off x="7272641" y="504507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[3]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688263" y="5099600"/>
              <a:ext cx="587375" cy="1985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3927475" y="3887788"/>
            <a:ext cx="2774950" cy="1644650"/>
            <a:chOff x="3927475" y="3887788"/>
            <a:chExt cx="2774950" cy="1645282"/>
          </a:xfrm>
        </p:grpSpPr>
        <p:sp>
          <p:nvSpPr>
            <p:cNvPr id="66569" name="TextBox 20"/>
            <p:cNvSpPr txBox="1">
              <a:spLocks noChangeArrowheads="1"/>
            </p:cNvSpPr>
            <p:nvPr/>
          </p:nvSpPr>
          <p:spPr bwMode="auto">
            <a:xfrm>
              <a:off x="3927475" y="4226339"/>
              <a:ext cx="1600199" cy="307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146675" y="4303873"/>
              <a:ext cx="304800" cy="15404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1" name="TextBox 24"/>
            <p:cNvSpPr txBox="1">
              <a:spLocks noChangeArrowheads="1"/>
            </p:cNvSpPr>
            <p:nvPr/>
          </p:nvSpPr>
          <p:spPr bwMode="auto">
            <a:xfrm>
              <a:off x="4031237" y="3887788"/>
              <a:ext cx="1572637" cy="338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2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5102225" y="4553206"/>
              <a:ext cx="1600200" cy="9798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3" name="TextBox 13"/>
            <p:cNvSpPr txBox="1">
              <a:spLocks noChangeArrowheads="1"/>
            </p:cNvSpPr>
            <p:nvPr/>
          </p:nvSpPr>
          <p:spPr bwMode="auto">
            <a:xfrm>
              <a:off x="5188963" y="4604260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74" name="TextBox 14"/>
            <p:cNvSpPr txBox="1">
              <a:spLocks noChangeArrowheads="1"/>
            </p:cNvSpPr>
            <p:nvPr/>
          </p:nvSpPr>
          <p:spPr bwMode="auto">
            <a:xfrm>
              <a:off x="5193016" y="4911819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75" name="TextBox 15"/>
            <p:cNvSpPr txBox="1">
              <a:spLocks noChangeArrowheads="1"/>
            </p:cNvSpPr>
            <p:nvPr/>
          </p:nvSpPr>
          <p:spPr bwMode="auto">
            <a:xfrm>
              <a:off x="5193016" y="5212607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08638" y="4656433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608638" y="4964527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08638" y="5266268"/>
              <a:ext cx="587375" cy="2001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5313363" y="4410276"/>
              <a:ext cx="0" cy="2302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603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Further Revised Version Using A Dynamically Created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dirty="0" smtClean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2classListV3.py</a:t>
            </a:r>
          </a:p>
          <a:p>
            <a:pPr marL="533400" lvl="1" indent="-190500">
              <a:tabLst>
                <a:tab pos="1714500" algn="l"/>
              </a:tabLst>
            </a:pPr>
            <a:r>
              <a:rPr lang="en-US" altLang="en-US" sz="2000" dirty="0" smtClean="0"/>
              <a:t>Learning: creating a list dynamically (one element at a time rather than all at once).</a:t>
            </a:r>
          </a:p>
          <a:p>
            <a:pPr marL="533400" lvl="1" indent="-190500">
              <a:tabLst>
                <a:tab pos="1714500" algn="l"/>
              </a:tabLst>
            </a:pPr>
            <a:endParaRPr lang="en-CA" altLang="en-US" sz="2000" dirty="0" smtClean="0"/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def initialize</a:t>
            </a:r>
            <a:r>
              <a:rPr lang="en-US" altLang="en-US" sz="1800" dirty="0" smtClean="0">
                <a:latin typeface="Consolas" panose="020B0609020204030204" pitchFamily="49" charset="0"/>
              </a:rPr>
              <a:t>():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#This is the only function that differs</a:t>
            </a:r>
            <a:endParaRPr lang="en-US" altLang="en-US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classGrades = []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for </a:t>
            </a:r>
            <a:r>
              <a:rPr lang="en-US" altLang="en-US" sz="1800" dirty="0">
                <a:latin typeface="Consolas" panose="020B0609020204030204" pitchFamily="49" charset="0"/>
              </a:rPr>
              <a:t>i in range (0, CLASS_SIZE, 1):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classGrades.append</a:t>
            </a:r>
            <a:r>
              <a:rPr lang="en-US" altLang="en-US" sz="1800" dirty="0" smtClean="0">
                <a:latin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smtClean="0">
                <a:latin typeface="Consolas" panose="020B0609020204030204" pitchFamily="49" charset="0"/>
              </a:rPr>
              <a:t>*10)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return(classGrades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  <a:endParaRPr lang="en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098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On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516553" cy="5410200"/>
          </a:xfrm>
        </p:spPr>
        <p:txBody>
          <a:bodyPr/>
          <a:lstStyle/>
          <a:p>
            <a:r>
              <a:rPr lang="en-US" dirty="0" smtClean="0"/>
              <a:t>With the simple variable types (integer, float, boolean) you can think of as a single memory location.</a:t>
            </a:r>
          </a:p>
          <a:p>
            <a:pPr lvl="1"/>
            <a:r>
              <a:rPr lang="en-US" dirty="0" smtClean="0"/>
              <a:t>E.g. 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ge = 37</a:t>
            </a:r>
          </a:p>
          <a:p>
            <a:pPr marL="5715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cool = False</a:t>
            </a:r>
          </a:p>
          <a:p>
            <a:endParaRPr lang="en-US" dirty="0" smtClean="0"/>
          </a:p>
          <a:p>
            <a:r>
              <a:rPr lang="en-US" dirty="0" smtClean="0"/>
              <a:t>Declaring a list variable will result in two memory locations allocated in memory.</a:t>
            </a:r>
          </a:p>
          <a:p>
            <a:pPr lvl="1"/>
            <a:r>
              <a:rPr lang="en-US" dirty="0" smtClean="0"/>
              <a:t>One location is for the list itself (“The multi-suite building”)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Another location “refers to” or contains the address of the building.</a:t>
            </a:r>
            <a:endParaRPr lang="en-CA" dirty="0"/>
          </a:p>
        </p:txBody>
      </p:sp>
      <p:grpSp>
        <p:nvGrpSpPr>
          <p:cNvPr id="8" name="Group 7"/>
          <p:cNvGrpSpPr/>
          <p:nvPr/>
        </p:nvGrpSpPr>
        <p:grpSpPr>
          <a:xfrm>
            <a:off x="7372237" y="2309706"/>
            <a:ext cx="1390763" cy="836635"/>
            <a:chOff x="7012772" y="1915029"/>
            <a:chExt cx="1390763" cy="836635"/>
          </a:xfrm>
        </p:grpSpPr>
        <p:sp>
          <p:nvSpPr>
            <p:cNvPr id="4" name="TextBox 3"/>
            <p:cNvSpPr txBox="1"/>
            <p:nvPr/>
          </p:nvSpPr>
          <p:spPr>
            <a:xfrm>
              <a:off x="7108135" y="1915029"/>
              <a:ext cx="685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>
                  <a:latin typeface="Consolas" panose="020B0609020204030204" pitchFamily="49" charset="0"/>
                </a:rPr>
                <a:t>age</a:t>
              </a:r>
              <a:endParaRPr lang="en-CA" dirty="0" smtClean="0">
                <a:latin typeface="Consolas" panose="020B0609020204030204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641535" y="1953129"/>
              <a:ext cx="762000" cy="26963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37</a:t>
              </a:r>
              <a:endPara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12772" y="2294464"/>
              <a:ext cx="685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>
                  <a:latin typeface="Consolas" panose="020B0609020204030204" pitchFamily="49" charset="0"/>
                </a:rPr>
                <a:t>cool</a:t>
              </a:r>
              <a:endParaRPr lang="en-CA" dirty="0" smtClean="0">
                <a:latin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641535" y="2350145"/>
              <a:ext cx="762000" cy="26026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 fontScale="77500" lnSpcReduction="20000"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False</a:t>
              </a:r>
              <a:endPara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153400" y="4190545"/>
            <a:ext cx="609600" cy="1295855"/>
            <a:chOff x="8153400" y="4190545"/>
            <a:chExt cx="609600" cy="1295855"/>
          </a:xfrm>
        </p:grpSpPr>
        <p:sp>
          <p:nvSpPr>
            <p:cNvPr id="9" name="Rectangle 8"/>
            <p:cNvSpPr/>
            <p:nvPr/>
          </p:nvSpPr>
          <p:spPr>
            <a:xfrm>
              <a:off x="8153400" y="4343400"/>
              <a:ext cx="609600" cy="1143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/>
            </a:bodyPr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267700" y="5248085"/>
              <a:ext cx="457200" cy="2286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123</a:t>
              </a:r>
              <a:endParaRPr lang="en-CA" sz="1200" b="1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8215863" y="5095683"/>
              <a:ext cx="489987" cy="85916"/>
              <a:chOff x="8215863" y="5095683"/>
              <a:chExt cx="489987" cy="8591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8215863" y="5095683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406590" y="509568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591550" y="5095683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8221328" y="4883321"/>
              <a:ext cx="489987" cy="85916"/>
              <a:chOff x="8221328" y="4883321"/>
              <a:chExt cx="489987" cy="85916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8221328" y="4883321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412055" y="4883322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97015" y="4883321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218746" y="4666869"/>
              <a:ext cx="489987" cy="85916"/>
              <a:chOff x="8208956" y="4611764"/>
              <a:chExt cx="489987" cy="8591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208956" y="461176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399683" y="4611765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84643" y="461176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221629" y="4469337"/>
              <a:ext cx="489987" cy="85916"/>
              <a:chOff x="8208956" y="4413976"/>
              <a:chExt cx="489987" cy="8591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8208956" y="4413976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399683" y="4413977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584643" y="4413976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8611890" y="4190545"/>
              <a:ext cx="114300" cy="152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 fontScale="25000" lnSpcReduction="20000"/>
            </a:bodyPr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8" name="Vertical Scroll 27"/>
          <p:cNvSpPr/>
          <p:nvPr/>
        </p:nvSpPr>
        <p:spPr>
          <a:xfrm>
            <a:off x="7524750" y="6086283"/>
            <a:ext cx="1257300" cy="329667"/>
          </a:xfrm>
          <a:prstGeom prst="verticalScroll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Vladimir Script" panose="03050402040407070305" pitchFamily="66" charset="0"/>
              </a:rPr>
              <a:t>123 Sesame St.</a:t>
            </a:r>
            <a:endParaRPr lang="en-CA" dirty="0" smtClean="0">
              <a:solidFill>
                <a:schemeClr val="tx1"/>
              </a:solidFill>
              <a:latin typeface="Vladimir Script" panose="030504020404070703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Illustrating List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3listReferences.py</a:t>
            </a:r>
            <a:endParaRPr lang="en-CA" altLang="en-US" sz="2000" dirty="0">
              <a:latin typeface="Consolas" panose="020B0609020204030204" pitchFamily="49" charset="0"/>
            </a:endParaRPr>
          </a:p>
          <a:p>
            <a:endParaRPr lang="pt-BR" dirty="0" smtClean="0"/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num </a:t>
            </a:r>
            <a:r>
              <a:rPr lang="pt-BR" sz="1800" dirty="0">
                <a:latin typeface="Consolas" panose="020B0609020204030204" pitchFamily="49" charset="0"/>
              </a:rPr>
              <a:t>= 123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list2 = </a:t>
            </a:r>
            <a:r>
              <a:rPr lang="pt-BR" sz="1800" dirty="0" smtClean="0">
                <a:latin typeface="Consolas" panose="020B0609020204030204" pitchFamily="49" charset="0"/>
              </a:rPr>
              <a:t>list1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List1[0] = 888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List2[2] = 777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print(list1)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p</a:t>
            </a:r>
            <a:r>
              <a:rPr lang="pt-BR" sz="1800" dirty="0" smtClean="0">
                <a:latin typeface="Consolas" panose="020B0609020204030204" pitchFamily="49" charset="0"/>
              </a:rPr>
              <a:t>rint(list2)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One Part Of The Previous Example Was Actually Unneeded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def read(classGrades):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 :              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return(classGrades, average)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71684" name="Group 9"/>
          <p:cNvGrpSpPr>
            <a:grpSpLocks/>
          </p:cNvGrpSpPr>
          <p:nvPr/>
        </p:nvGrpSpPr>
        <p:grpSpPr bwMode="auto">
          <a:xfrm>
            <a:off x="2895600" y="1857375"/>
            <a:ext cx="4699000" cy="1073150"/>
            <a:chOff x="1944" y="832"/>
            <a:chExt cx="2960" cy="676"/>
          </a:xfrm>
        </p:grpSpPr>
        <p:sp>
          <p:nvSpPr>
            <p:cNvPr id="71689" name="Line 4"/>
            <p:cNvSpPr>
              <a:spLocks noChangeShapeType="1"/>
            </p:cNvSpPr>
            <p:nvPr/>
          </p:nvSpPr>
          <p:spPr bwMode="auto">
            <a:xfrm flipH="1" flipV="1">
              <a:off x="1944" y="832"/>
              <a:ext cx="1480" cy="4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90" name="Text Box 5"/>
            <p:cNvSpPr txBox="1">
              <a:spLocks noChangeArrowheads="1"/>
            </p:cNvSpPr>
            <p:nvPr/>
          </p:nvSpPr>
          <p:spPr bwMode="auto">
            <a:xfrm>
              <a:off x="3368" y="1104"/>
              <a:ext cx="15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When list is passed as a parameter…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38463" y="3333750"/>
            <a:ext cx="5702300" cy="1593850"/>
            <a:chOff x="1328" y="1800"/>
            <a:chExt cx="3592" cy="1004"/>
          </a:xfrm>
        </p:grpSpPr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 flipV="1">
              <a:off x="1328" y="1800"/>
              <a:ext cx="118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88" name="Text Box 7"/>
            <p:cNvSpPr txBox="1">
              <a:spLocks noChangeArrowheads="1"/>
            </p:cNvSpPr>
            <p:nvPr/>
          </p:nvSpPr>
          <p:spPr bwMode="auto">
            <a:xfrm>
              <a:off x="2464" y="2400"/>
              <a:ext cx="24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…returning the list is likely not needed</a:t>
              </a:r>
            </a:p>
          </p:txBody>
        </p:sp>
      </p:grp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0" y="6491288"/>
            <a:ext cx="689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More details on ‘why’ coming up shortly!</a:t>
            </a:r>
          </a:p>
        </p:txBody>
      </p:sp>
    </p:spTree>
    <p:extLst>
      <p:ext uri="{BB962C8B-B14F-4D97-AF65-F5344CB8AC3E}">
        <p14:creationId xmlns:p14="http://schemas.microsoft.com/office/powerpoint/2010/main" val="41671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 List As A Parameter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 reference to the list is passed</a:t>
            </a:r>
            <a:r>
              <a:rPr lang="en-US" dirty="0" smtClean="0"/>
              <a:t>, in the function </a:t>
            </a:r>
            <a:r>
              <a:rPr lang="en-US" b="1" dirty="0" smtClean="0">
                <a:solidFill>
                  <a:srgbClr val="0000FF"/>
                </a:solidFill>
              </a:rPr>
              <a:t>a local variable</a:t>
            </a:r>
            <a:r>
              <a:rPr lang="en-US" dirty="0" smtClean="0"/>
              <a:t> which is another reference can allow </a:t>
            </a:r>
            <a:r>
              <a:rPr lang="en-US" b="1" dirty="0" smtClean="0">
                <a:solidFill>
                  <a:srgbClr val="92D050"/>
                </a:solidFill>
              </a:rPr>
              <a:t>access to the list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Recall: a reference ~a piece of paper containing an address so this is like having two “pieces of paper” that refer to the same address.</a:t>
            </a:r>
          </a:p>
          <a:p>
            <a:r>
              <a:rPr lang="en-US" dirty="0" smtClean="0"/>
              <a:t>Example: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read(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...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for </a:t>
            </a:r>
            <a:r>
              <a:rPr lang="en-US" altLang="en-US" sz="1800" dirty="0">
                <a:latin typeface="Consolas" panose="020B0609020204030204" pitchFamily="49" charset="0"/>
              </a:rPr>
              <a:t>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classGrades[i]</a:t>
            </a:r>
            <a:r>
              <a:rPr lang="en-US" altLang="en-US" sz="1800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total = total + 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]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</a:rPr>
              <a:t>classGrades = initialize()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read(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84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example program</a:t>
            </a:r>
            <a:r>
              <a:rPr lang="en-US" altLang="en-US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4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listParametersPassByReference.py</a:t>
            </a:r>
          </a:p>
          <a:p>
            <a:pPr lvl="1"/>
            <a:r>
              <a:rPr lang="en-US" altLang="en-US" dirty="0" smtClean="0"/>
              <a:t>Learning : a list parameter allows changes to the original list (persist even after the function ends).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fun1(aListCopy):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return(aListCopy)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fun2(aListCopy):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[2,4]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before function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calls:\t",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fun1(aList)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fun1():\t",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fun2(aList)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fun2():\t",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82"/>
          <a:stretch>
            <a:fillRect/>
          </a:stretch>
        </p:blipFill>
        <p:spPr bwMode="auto">
          <a:xfrm>
            <a:off x="2971800" y="1219200"/>
            <a:ext cx="6007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7" b="28625"/>
          <a:stretch>
            <a:fillRect/>
          </a:stretch>
        </p:blipFill>
        <p:spPr bwMode="auto">
          <a:xfrm>
            <a:off x="2667000" y="3657600"/>
            <a:ext cx="631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1"/>
          <a:stretch>
            <a:fillRect/>
          </a:stretch>
        </p:blipFill>
        <p:spPr bwMode="auto">
          <a:xfrm>
            <a:off x="2108200" y="5410200"/>
            <a:ext cx="6845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9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References (Lists): “Pass-By-Reference”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Recall: A list variable is actually just a reference to a list (~a paper with an address written on it).</a:t>
            </a: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aList           = [1,2,3]</a:t>
            </a:r>
          </a:p>
          <a:p>
            <a:pPr marL="342900" lvl="1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altLang="en-US" dirty="0" smtClean="0">
              <a:latin typeface="Consolas" panose="020B0609020204030204" pitchFamily="49" charset="0"/>
            </a:endParaRPr>
          </a:p>
          <a:p>
            <a:endParaRPr lang="en-CA" altLang="en-US" dirty="0" smtClean="0"/>
          </a:p>
          <a:p>
            <a:r>
              <a:rPr lang="en-CA" altLang="en-US" dirty="0" smtClean="0"/>
              <a:t>A copy of the address is passed into the function (~copying what’s on the paper)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</a:t>
            </a:r>
            <a:r>
              <a:rPr lang="en-US" altLang="en-US" dirty="0" smtClean="0">
                <a:latin typeface="Consolas" panose="020B0609020204030204" pitchFamily="49" charset="0"/>
              </a:rPr>
              <a:t>ef fun(copyList):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copyList[0] = 10</a:t>
            </a:r>
            <a:endParaRPr lang="en-CA" altLang="en-US" dirty="0" smtClean="0"/>
          </a:p>
          <a:p>
            <a:r>
              <a:rPr lang="en-CA" altLang="en-US" dirty="0" smtClean="0"/>
              <a:t>The local reference ‘refers’ to the original list  (thus the term ‘pass-by-reference).</a:t>
            </a:r>
          </a:p>
          <a:p>
            <a:pPr lvl="1"/>
            <a:r>
              <a:rPr lang="en-US" altLang="en-US" dirty="0" smtClean="0"/>
              <a:t>Use the paper to go to the specified address.</a:t>
            </a:r>
            <a:endParaRPr lang="en-CA" altLang="en-US" dirty="0" smtClean="0"/>
          </a:p>
        </p:txBody>
      </p:sp>
      <p:sp>
        <p:nvSpPr>
          <p:cNvPr id="2" name="Right Brace 1"/>
          <p:cNvSpPr/>
          <p:nvPr/>
        </p:nvSpPr>
        <p:spPr>
          <a:xfrm rot="5400000">
            <a:off x="1126191" y="20193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3774141" y="19939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2783541" y="25908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list (no name just a location in memory)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341" y="26670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Reference to the list (contains the memory address)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Passing References: Don’t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passing parameters never (or at least almost never) assign a new value to the reference.</a:t>
            </a:r>
          </a:p>
          <a:p>
            <a:r>
              <a:rPr lang="en-US" altLang="en-US" dirty="0" smtClean="0"/>
              <a:t>Example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fun(aReference):</a:t>
            </a:r>
          </a:p>
          <a:p>
            <a:pPr marL="342900" lvl="1" indent="0">
              <a:buNone/>
            </a:pPr>
            <a:r>
              <a:rPr lang="en-US" alt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Don’t do, creates a new list, didn’t change the</a:t>
            </a:r>
          </a:p>
          <a:p>
            <a:pPr marL="342900" lvl="1" indent="0"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# original list</a:t>
            </a: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[3,2,1]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fun(aReference)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print(aReference) </a:t>
            </a:r>
            <a:endParaRPr lang="en-US" altLang="en-US" dirty="0">
              <a:latin typeface="Consolas" panose="020B0609020204030204" pitchFamily="49" charset="0"/>
            </a:endParaRPr>
          </a:p>
          <a:p>
            <a:r>
              <a:rPr lang="en-US" dirty="0"/>
              <a:t>Recall: </a:t>
            </a:r>
            <a:r>
              <a:rPr lang="en-US" dirty="0" smtClean="0"/>
              <a:t>Assignment and using square brackets creates </a:t>
            </a:r>
            <a:r>
              <a:rPr lang="en-US" dirty="0"/>
              <a:t>a new </a:t>
            </a:r>
            <a:r>
              <a:rPr lang="en-US" dirty="0" smtClean="0"/>
              <a:t>list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aList = </a:t>
            </a:r>
            <a:r>
              <a:rPr lang="en-US" dirty="0" smtClean="0">
                <a:latin typeface="Consolas" panose="020B0609020204030204" pitchFamily="49" charset="0"/>
              </a:rPr>
              <a:t>[1,2,3]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Fixed size list, 3 elements</a:t>
            </a: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smtClean="0">
                <a:latin typeface="Consolas" panose="020B0609020204030204" pitchFamily="49" charset="0"/>
              </a:rPr>
              <a:t>aList </a:t>
            </a:r>
            <a:r>
              <a:rPr lang="en-US" sz="2000" dirty="0">
                <a:latin typeface="Consolas" panose="020B0609020204030204" pitchFamily="49" charset="0"/>
              </a:rPr>
              <a:t>= </a:t>
            </a:r>
            <a:r>
              <a:rPr lang="en-US" sz="2000" dirty="0" smtClean="0">
                <a:latin typeface="Consolas" panose="020B0609020204030204" pitchFamily="49" charset="0"/>
              </a:rPr>
              <a:t>[]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altLang="en-US" sz="20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Empty list</a:t>
            </a:r>
            <a:endParaRPr lang="en-US" altLang="en-US" sz="20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CA" sz="2000" dirty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List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In many programming languages a list is implemented as an array.</a:t>
            </a:r>
          </a:p>
          <a:p>
            <a:pPr lvl="1"/>
            <a:r>
              <a:rPr lang="en-US" altLang="en-US" sz="2000" dirty="0" smtClean="0"/>
              <a:t>This will likely be the term to look for if you are looking for a list-equivalent when learning a new language (i.e. beyond python).</a:t>
            </a:r>
          </a:p>
          <a:p>
            <a:r>
              <a:rPr lang="en-US" altLang="en-US" sz="2400" dirty="0" smtClean="0"/>
              <a:t>Python lists have many of the characteristics of the arrays in other programming languages but they also have other features.</a:t>
            </a:r>
          </a:p>
        </p:txBody>
      </p:sp>
    </p:spTree>
    <p:extLst>
      <p:ext uri="{BB962C8B-B14F-4D97-AF65-F5344CB8AC3E}">
        <p14:creationId xmlns:p14="http://schemas.microsoft.com/office/powerpoint/2010/main" val="35463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Passing Parameters Which Aren’t Lists (Pass By Value)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copy of the value stored in the variable is passed into the function.</a:t>
            </a:r>
          </a:p>
          <a:p>
            <a:r>
              <a:rPr lang="en-US" dirty="0" smtClean="0"/>
              <a:t>Changes made to the parameters are only made to local variables.</a:t>
            </a:r>
          </a:p>
          <a:p>
            <a:r>
              <a:rPr lang="en-US" dirty="0" smtClean="0"/>
              <a:t>The changed local variables must have their values back to the caller in order to be retained.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749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Passing By Value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Name of the example program</a:t>
            </a:r>
            <a:r>
              <a:rPr lang="en-US" dirty="0"/>
              <a:t>: </a:t>
            </a:r>
            <a:r>
              <a:rPr lang="en-US" sz="2000" dirty="0">
                <a:latin typeface="Consolas" panose="020B0609020204030204" pitchFamily="49" charset="0"/>
              </a:rPr>
              <a:t>5</a:t>
            </a:r>
            <a:r>
              <a:rPr lang="en-US" sz="2000" dirty="0" smtClean="0">
                <a:latin typeface="Consolas" panose="020B0609020204030204" pitchFamily="49" charset="0"/>
              </a:rPr>
              <a:t>otherParametersPassByValue.py</a:t>
            </a:r>
          </a:p>
          <a:p>
            <a:pPr lvl="1"/>
            <a:r>
              <a:rPr lang="en-US" dirty="0" smtClean="0"/>
              <a:t>Learning: how simple types (integer,  float, Boolean) are passed by value (value copied into a local variable)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fun1(aNum,aBool):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fun1:",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fun2(aNum,aBool):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fun2:",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return(aNum,aBool)</a:t>
            </a:r>
          </a:p>
        </p:txBody>
      </p:sp>
    </p:spTree>
    <p:extLst>
      <p:ext uri="{BB962C8B-B14F-4D97-AF65-F5344CB8AC3E}">
        <p14:creationId xmlns:p14="http://schemas.microsoft.com/office/powerpoint/2010/main" val="21827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Passing By </a:t>
            </a:r>
            <a:r>
              <a:rPr lang="en-US" dirty="0" smtClean="0"/>
              <a:t>Value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12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True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start:",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fun1(aNum,aBool)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fun1:",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aNum,aBool = fun2(aNum,aBool)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fun2:",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352458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Are References Used?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It looks complex</a:t>
            </a:r>
          </a:p>
          <a:p>
            <a:r>
              <a:rPr lang="en-US" altLang="en-US" dirty="0" smtClean="0"/>
              <a:t>Most important reason why it’s done: efficiency</a:t>
            </a:r>
          </a:p>
          <a:p>
            <a:pPr lvl="1"/>
            <a:r>
              <a:rPr lang="en-US" altLang="en-US" dirty="0" smtClean="0"/>
              <a:t>Since a reference to a list contains the address of the list it allows access to the list.</a:t>
            </a:r>
          </a:p>
          <a:p>
            <a:pPr lvl="1"/>
            <a:r>
              <a:rPr lang="en-US" altLang="en-US" dirty="0" smtClean="0"/>
              <a:t>As mentioned if the list is large and a function is called many times the allocation (creation) and de-allocation (destruction/freeing up memory for the list) can reduce program efficiency.</a:t>
            </a:r>
          </a:p>
          <a:p>
            <a:r>
              <a:rPr lang="en-US" altLang="en-US" dirty="0" smtClean="0"/>
              <a:t>Type size of references ~range 32 bits (4 bytes) to 64 bits (8 bytes)</a:t>
            </a:r>
          </a:p>
          <a:p>
            <a:r>
              <a:rPr lang="en-US" altLang="en-US" dirty="0" smtClean="0"/>
              <a:t>Contrast this with the size of a list</a:t>
            </a:r>
          </a:p>
          <a:p>
            <a:pPr lvl="1"/>
            <a:r>
              <a:rPr lang="en-US" altLang="en-US" dirty="0" smtClean="0"/>
              <a:t>E.g., a list that refers to online user accounts (each account is a list element that may be multi-Giga bytes in size</a:t>
            </a:r>
            <a:r>
              <a:rPr lang="en-CA" altLang="en-US" dirty="0" smtClean="0"/>
              <a:t>). </a:t>
            </a:r>
          </a:p>
          <a:p>
            <a:pPr lvl="1"/>
            <a:r>
              <a:rPr lang="en-CA" altLang="en-US" dirty="0" smtClean="0"/>
              <a:t>Contrast passing an 8 byte reference to the list vs. passing a multi-Gigabyte list.</a:t>
            </a:r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73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900" dirty="0" smtClean="0">
                <a:ea typeface="+mj-ea"/>
                <a:cs typeface="+mj-cs"/>
              </a:rPr>
              <a:t>“Simulation”:  What If A List And Not A List Reference Passed: Creating A New List Each Function Call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example program</a:t>
            </a:r>
            <a:r>
              <a:rPr lang="en-US" altLang="en-US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6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listExampleSlow.py</a:t>
            </a:r>
          </a:p>
          <a:p>
            <a:pPr lvl="1"/>
            <a:r>
              <a:rPr lang="en-US" altLang="en-US" dirty="0" smtClean="0"/>
              <a:t>Learning: approximating the speed difference between passing by value vs. passing by reference (simulated pass by value)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ONE_HUNDRED_MILLION = 100000000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</a:t>
            </a:r>
            <a:r>
              <a:rPr lang="en-US" altLang="en-US" sz="1800" dirty="0">
                <a:latin typeface="Consolas" panose="020B0609020204030204" pitchFamily="49" charset="0"/>
              </a:rPr>
              <a:t>fun(i):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print("Number of times function has been called #%d"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%(</a:t>
            </a:r>
            <a:r>
              <a:rPr lang="en-US" altLang="en-US" sz="1800" dirty="0">
                <a:latin typeface="Consolas" panose="020B0609020204030204" pitchFamily="49" charset="0"/>
              </a:rPr>
              <a:t>i))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aList = ["*"] * ONE_HUNDRED_MILLION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for i in range (0,ONE_HUNDRED_MILLION,1):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fun(i)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start()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Passing Reference And Not Entire 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example program</a:t>
            </a:r>
            <a:r>
              <a:rPr lang="en-US" altLang="en-US" dirty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7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listExampleFast.py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/>
              <a:t>Learning: approximating the speed difference between passing by value vs. passing by reference </a:t>
            </a:r>
            <a:r>
              <a:rPr lang="en-US" altLang="en-US" dirty="0" smtClean="0"/>
              <a:t>(actual pass by reference)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ONE_HUNDRED_MILLION = 100000000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def fun(aList,num):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print("fun #%d" %num)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def start():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aList = ["a"]* ONE_HUNDRED_MILLION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for i in range(0,ONE_HUNDRED_MILLION,1):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 fun(aList,i)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22645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Take Care Not To Exceed The Bounds Of The List</a:t>
            </a:r>
          </a:p>
        </p:txBody>
      </p:sp>
      <p:graphicFrame>
        <p:nvGraphicFramePr>
          <p:cNvPr id="789509" name="Group 5"/>
          <p:cNvGraphicFramePr>
            <a:graphicFrameLocks noGrp="1"/>
          </p:cNvGraphicFramePr>
          <p:nvPr/>
        </p:nvGraphicFramePr>
        <p:xfrm>
          <a:off x="7007225" y="2082800"/>
          <a:ext cx="393700" cy="1128714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79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6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18288" y="2062163"/>
            <a:ext cx="357187" cy="1120775"/>
            <a:chOff x="6618289" y="2062163"/>
            <a:chExt cx="357188" cy="1120775"/>
          </a:xfrm>
        </p:grpSpPr>
        <p:sp>
          <p:nvSpPr>
            <p:cNvPr id="72750" name="Text Box 19"/>
            <p:cNvSpPr txBox="1">
              <a:spLocks noChangeArrowheads="1"/>
            </p:cNvSpPr>
            <p:nvPr/>
          </p:nvSpPr>
          <p:spPr bwMode="auto">
            <a:xfrm>
              <a:off x="6618289" y="20621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[0]</a:t>
              </a:r>
            </a:p>
          </p:txBody>
        </p:sp>
        <p:sp>
          <p:nvSpPr>
            <p:cNvPr id="72751" name="Text Box 20"/>
            <p:cNvSpPr txBox="1">
              <a:spLocks noChangeArrowheads="1"/>
            </p:cNvSpPr>
            <p:nvPr/>
          </p:nvSpPr>
          <p:spPr bwMode="auto">
            <a:xfrm>
              <a:off x="6627814" y="234791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[1]</a:t>
              </a:r>
            </a:p>
          </p:txBody>
        </p:sp>
        <p:sp>
          <p:nvSpPr>
            <p:cNvPr id="72752" name="Text Box 21"/>
            <p:cNvSpPr txBox="1">
              <a:spLocks noChangeArrowheads="1"/>
            </p:cNvSpPr>
            <p:nvPr/>
          </p:nvSpPr>
          <p:spPr bwMode="auto">
            <a:xfrm>
              <a:off x="6627814" y="26336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[2]</a:t>
              </a:r>
            </a:p>
          </p:txBody>
        </p:sp>
        <p:sp>
          <p:nvSpPr>
            <p:cNvPr id="72753" name="Text Box 22"/>
            <p:cNvSpPr txBox="1">
              <a:spLocks noChangeArrowheads="1"/>
            </p:cNvSpPr>
            <p:nvPr/>
          </p:nvSpPr>
          <p:spPr bwMode="auto">
            <a:xfrm>
              <a:off x="6627814" y="29384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[3]</a:t>
              </a:r>
            </a:p>
          </p:txBody>
        </p:sp>
      </p:grpSp>
      <p:sp>
        <p:nvSpPr>
          <p:cNvPr id="54311" name="Text Box 23"/>
          <p:cNvSpPr txBox="1">
            <a:spLocks noChangeArrowheads="1"/>
          </p:cNvSpPr>
          <p:nvPr/>
        </p:nvSpPr>
        <p:spPr bwMode="auto">
          <a:xfrm>
            <a:off x="6299200" y="2057400"/>
            <a:ext cx="317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dirty="0">
                <a:latin typeface="Arial" panose="020B0604020202020204" pitchFamily="34" charset="0"/>
              </a:rPr>
              <a:t>list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442200" y="2006600"/>
            <a:ext cx="927100" cy="274638"/>
            <a:chOff x="2544" y="936"/>
            <a:chExt cx="584" cy="173"/>
          </a:xfrm>
        </p:grpSpPr>
        <p:sp>
          <p:nvSpPr>
            <p:cNvPr id="72748" name="Line 25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9" name="Text Box 26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454900" y="2311400"/>
            <a:ext cx="927100" cy="274638"/>
            <a:chOff x="2544" y="936"/>
            <a:chExt cx="584" cy="173"/>
          </a:xfrm>
        </p:grpSpPr>
        <p:sp>
          <p:nvSpPr>
            <p:cNvPr id="72746" name="Line 28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7" name="Text Box 29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54900" y="2603500"/>
            <a:ext cx="927100" cy="274638"/>
            <a:chOff x="2544" y="936"/>
            <a:chExt cx="584" cy="173"/>
          </a:xfrm>
        </p:grpSpPr>
        <p:sp>
          <p:nvSpPr>
            <p:cNvPr id="72744" name="Line 31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5" name="Text Box 32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4900" y="2933700"/>
            <a:ext cx="927100" cy="274638"/>
            <a:chOff x="2544" y="936"/>
            <a:chExt cx="584" cy="173"/>
          </a:xfrm>
        </p:grpSpPr>
        <p:sp>
          <p:nvSpPr>
            <p:cNvPr id="72742" name="Line 34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3" name="Text Box 35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418388" y="3425825"/>
            <a:ext cx="927100" cy="274638"/>
            <a:chOff x="2544" y="936"/>
            <a:chExt cx="584" cy="173"/>
          </a:xfrm>
        </p:grpSpPr>
        <p:sp>
          <p:nvSpPr>
            <p:cNvPr id="72740" name="Line 37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1" name="Text Box 38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sp>
        <p:nvSpPr>
          <p:cNvPr id="789543" name="Text Box 39"/>
          <p:cNvSpPr txBox="1">
            <a:spLocks noChangeArrowheads="1"/>
          </p:cNvSpPr>
          <p:nvPr/>
        </p:nvSpPr>
        <p:spPr bwMode="auto">
          <a:xfrm>
            <a:off x="495300" y="1473200"/>
            <a:ext cx="4533900" cy="270843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b="1" dirty="0" smtClean="0">
                <a:latin typeface="+mn-lt"/>
                <a:ea typeface="+mn-ea"/>
                <a:cs typeface="Arial" charset="0"/>
              </a:rPr>
              <a:t>Example</a:t>
            </a:r>
            <a:r>
              <a:rPr lang="en-US" altLang="en-US" sz="2400" dirty="0" smtClean="0">
                <a:latin typeface="+mn-lt"/>
                <a:ea typeface="+mn-ea"/>
                <a:cs typeface="Arial" charset="0"/>
              </a:rPr>
              <a:t>: </a:t>
            </a:r>
            <a:r>
              <a:rPr lang="en-US" altLang="en-US" sz="2000" dirty="0">
                <a:latin typeface="Consolas" panose="020B0609020204030204" pitchFamily="49" charset="0"/>
                <a:ea typeface="+mn-ea"/>
                <a:cs typeface="Arial" charset="0"/>
              </a:rPr>
              <a:t>8</a:t>
            </a:r>
            <a:r>
              <a:rPr lang="en-US" alt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listBounds.py</a:t>
            </a:r>
          </a:p>
          <a:p>
            <a:pPr>
              <a:buFontTx/>
              <a:buNone/>
              <a:defRPr/>
            </a:pPr>
            <a:r>
              <a:rPr lang="en-US" altLang="en-US" sz="2000" dirty="0" smtClean="0">
                <a:latin typeface="+mn-lt"/>
                <a:ea typeface="+mn-ea"/>
                <a:cs typeface="Consolas" panose="020B0609020204030204" pitchFamily="49" charset="0"/>
              </a:rPr>
              <a:t>(This example isn’t properly implemented to check for list bounds).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num1 = 7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 = [0, 1, 2, 3]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num2 = 13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i in range (0, 4,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print (list [i])</a:t>
            </a:r>
          </a:p>
        </p:txBody>
      </p:sp>
      <p:sp>
        <p:nvSpPr>
          <p:cNvPr id="789544" name="Text Box 40"/>
          <p:cNvSpPr txBox="1">
            <a:spLocks noChangeArrowheads="1"/>
          </p:cNvSpPr>
          <p:nvPr/>
        </p:nvSpPr>
        <p:spPr bwMode="auto">
          <a:xfrm>
            <a:off x="531243" y="4876800"/>
            <a:ext cx="38989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print()</a:t>
            </a:r>
            <a:endParaRPr lang="en-US" altLang="en-US" dirty="0">
              <a:latin typeface="Consolas" panose="020B06090202040302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print(list </a:t>
            </a:r>
            <a:r>
              <a:rPr lang="en-US" altLang="en-US" dirty="0">
                <a:latin typeface="Consolas" panose="020B0609020204030204" pitchFamily="49" charset="0"/>
              </a:rPr>
              <a:t>[4])</a:t>
            </a:r>
          </a:p>
          <a:p>
            <a:pPr>
              <a:spcBef>
                <a:spcPct val="20000"/>
              </a:spcBef>
            </a:pPr>
            <a:endParaRPr lang="en-US" altLang="en-US" sz="2000" dirty="0">
              <a:latin typeface="Times New Roman" panose="02020603050405020304" pitchFamily="18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590800" y="5181600"/>
            <a:ext cx="927100" cy="274638"/>
            <a:chOff x="2544" y="936"/>
            <a:chExt cx="584" cy="173"/>
          </a:xfrm>
        </p:grpSpPr>
        <p:sp>
          <p:nvSpPr>
            <p:cNvPr id="72738" name="Line 42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39" name="Text Box 43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654675" y="1157288"/>
            <a:ext cx="1798638" cy="5087937"/>
            <a:chOff x="4394200" y="1213526"/>
            <a:chExt cx="1797322" cy="5087617"/>
          </a:xfrm>
        </p:grpSpPr>
        <p:sp>
          <p:nvSpPr>
            <p:cNvPr id="72736" name="Rectangle 3"/>
            <p:cNvSpPr>
              <a:spLocks noChangeArrowheads="1"/>
            </p:cNvSpPr>
            <p:nvPr/>
          </p:nvSpPr>
          <p:spPr bwMode="auto">
            <a:xfrm>
              <a:off x="4832622" y="1551343"/>
              <a:ext cx="1358900" cy="4749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72737" name="Text Box 4"/>
            <p:cNvSpPr txBox="1">
              <a:spLocks noChangeArrowheads="1"/>
            </p:cNvSpPr>
            <p:nvPr/>
          </p:nvSpPr>
          <p:spPr bwMode="auto">
            <a:xfrm>
              <a:off x="4394200" y="1213526"/>
              <a:ext cx="1384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2000" b="1" dirty="0">
                  <a:latin typeface="Arial" panose="020B0604020202020204" pitchFamily="34" charset="0"/>
                </a:rPr>
                <a:t>RAM</a:t>
              </a:r>
            </a:p>
          </p:txBody>
        </p: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6191250" y="1606550"/>
            <a:ext cx="1193800" cy="368300"/>
            <a:chOff x="6191522" y="1606034"/>
            <a:chExt cx="1194138" cy="369332"/>
          </a:xfrm>
        </p:grpSpPr>
        <p:sp>
          <p:nvSpPr>
            <p:cNvPr id="72734" name="TextBox 2"/>
            <p:cNvSpPr txBox="1">
              <a:spLocks noChangeArrowheads="1"/>
            </p:cNvSpPr>
            <p:nvPr/>
          </p:nvSpPr>
          <p:spPr bwMode="auto">
            <a:xfrm>
              <a:off x="6191522" y="1606034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04552" y="1676080"/>
              <a:ext cx="381108" cy="2292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6191250" y="3379788"/>
            <a:ext cx="1193800" cy="368300"/>
            <a:chOff x="6191522" y="3379011"/>
            <a:chExt cx="1194138" cy="369332"/>
          </a:xfrm>
        </p:grpSpPr>
        <p:sp>
          <p:nvSpPr>
            <p:cNvPr id="72732" name="TextBox 34"/>
            <p:cNvSpPr txBox="1">
              <a:spLocks noChangeArrowheads="1"/>
            </p:cNvSpPr>
            <p:nvPr/>
          </p:nvSpPr>
          <p:spPr bwMode="auto">
            <a:xfrm>
              <a:off x="6191522" y="3379011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53738" y="3449057"/>
              <a:ext cx="431922" cy="25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855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1" grpId="0"/>
      <p:bldP spid="78954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A Common Way To Avoid Overflowing A List</a:t>
            </a:r>
            <a:endParaRPr lang="en-US" altLang="en-US" sz="3200" dirty="0" smtClean="0"/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constant</a:t>
            </a:r>
            <a:r>
              <a:rPr lang="en-US" altLang="en-US" sz="2400" dirty="0" smtClean="0"/>
              <a:t> in conjunction with the list.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SIZE = 100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myList[i] = int(input ("Enter a value:" ))</a:t>
            </a:r>
          </a:p>
          <a:p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print(myList [i])</a:t>
            </a:r>
          </a:p>
          <a:p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8128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Common Way To Avoid Overflowing A List (2)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 = 100000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5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Python Specific Approach To </a:t>
            </a:r>
            <a:r>
              <a:rPr lang="en-US" altLang="en-US" dirty="0"/>
              <a:t>Avoid </a:t>
            </a:r>
            <a:r>
              <a:rPr lang="en-US" altLang="en-US" dirty="0" smtClean="0"/>
              <a:t>Overflow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length function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len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get the length of list.</a:t>
            </a:r>
          </a:p>
          <a:p>
            <a:pPr lvl="1"/>
            <a:r>
              <a:rPr lang="en-US" dirty="0" smtClean="0"/>
              <a:t>Since a function call requires some resources/time it’s a bit more efficient to </a:t>
            </a:r>
            <a:r>
              <a:rPr lang="en-US" dirty="0" smtClean="0">
                <a:solidFill>
                  <a:srgbClr val="0000FF"/>
                </a:solidFill>
              </a:rPr>
              <a:t>store the length in a variable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Unless the length of the list changes refer to the variable rather than calling function again.</a:t>
            </a:r>
          </a:p>
          <a:p>
            <a:r>
              <a:rPr lang="en-US" dirty="0" smtClean="0"/>
              <a:t>Example: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someFunctionCreatesList</a:t>
            </a:r>
            <a:r>
              <a:rPr lang="en-US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myListLength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len</a:t>
            </a:r>
            <a:r>
              <a:rPr 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</a:t>
            </a:r>
            <a:r>
              <a:rPr lang="en-US" sz="1800" dirty="0" smtClean="0">
                <a:latin typeface="Consolas" panose="020B0609020204030204" pitchFamily="49" charset="0"/>
              </a:rPr>
              <a:t>hile (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&lt; </a:t>
            </a:r>
            <a:r>
              <a:rPr lang="en-US" sz="1800" dirty="0" err="1" smtClean="0">
                <a:latin typeface="Consolas" panose="020B0609020204030204" pitchFamily="49" charset="0"/>
              </a:rPr>
              <a:t>m</a:t>
            </a:r>
            <a:r>
              <a:rPr 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yListLength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print(</a:t>
            </a: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[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])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 Problem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Write a program that will track the percentage grades for a class of students.  The program should allow the user to enter the grade for each student. Then it will display the grades for the whole class along with the average.</a:t>
            </a:r>
          </a:p>
        </p:txBody>
      </p:sp>
    </p:spTree>
    <p:extLst>
      <p:ext uri="{BB962C8B-B14F-4D97-AF65-F5344CB8AC3E}">
        <p14:creationId xmlns:p14="http://schemas.microsoft.com/office/powerpoint/2010/main" val="20090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/>
              <a:t>Techniques to avoid overflowing the bounds of a list</a:t>
            </a:r>
          </a:p>
          <a:p>
            <a:r>
              <a:rPr lang="en-US" altLang="en-US" sz="2400" smtClean="0"/>
              <a:t>The </a:t>
            </a:r>
            <a:r>
              <a:rPr lang="en-US" altLang="en-US" sz="2400" dirty="0" smtClean="0"/>
              <a:t>difference between a simple vs. a composite type</a:t>
            </a:r>
          </a:p>
          <a:p>
            <a:r>
              <a:rPr lang="en-US" altLang="en-US" sz="2400" dirty="0" smtClean="0"/>
              <a:t>Why and when a list should be used</a:t>
            </a:r>
          </a:p>
          <a:p>
            <a:r>
              <a:rPr lang="en-US" altLang="en-US" sz="2400" dirty="0" smtClean="0"/>
              <a:t>How to create and initialize a list (each element can be different or is identical)</a:t>
            </a:r>
          </a:p>
          <a:p>
            <a:r>
              <a:rPr lang="en-US" altLang="en-US" sz="2400" dirty="0" smtClean="0"/>
              <a:t>How to access or change the elements of a list</a:t>
            </a:r>
          </a:p>
          <a:p>
            <a:r>
              <a:rPr lang="en-US" altLang="en-US" sz="2400" dirty="0" smtClean="0"/>
              <a:t>The difference between the parameter passing mechanisms: pass by value vs. pass by reference</a:t>
            </a:r>
          </a:p>
          <a:p>
            <a:pPr lvl="1"/>
            <a:r>
              <a:rPr lang="en-US" altLang="en-US" sz="2000" dirty="0"/>
              <a:t>How are lists passed as parameters</a:t>
            </a:r>
          </a:p>
          <a:p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>
                <a:latin typeface="+mn-lt"/>
              </a:rPr>
              <a:t>Why Bother With A List?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Name of the example program</a:t>
            </a:r>
            <a:r>
              <a:rPr lang="en-CA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CA" altLang="en-US" dirty="0" smtClean="0">
                <a:latin typeface="Times New Roman" panose="02020603050405020304" pitchFamily="18" charset="0"/>
              </a:rPr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0classListV1.py</a:t>
            </a:r>
          </a:p>
          <a:p>
            <a:pPr lvl="1"/>
            <a:r>
              <a:rPr lang="en-US" altLang="en-US" sz="2000" dirty="0" smtClean="0"/>
              <a:t>Learning: a “how not to” approach for a solution that should employ lists.</a:t>
            </a:r>
          </a:p>
          <a:p>
            <a:pPr lvl="1"/>
            <a:endParaRPr lang="en-CA" altLang="en-US" sz="2000" dirty="0" smtClean="0"/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stu1 = float(input("Enter grade for student no. 1: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stu2 = float(input("Enter grade for student no. 2: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stu3 = float(input("Enter grade for student no. 3: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stu4 = float(input("Enter grade for student no. 4: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stu5 = float(input("Enter grade for student no. 5: "))</a:t>
            </a:r>
          </a:p>
        </p:txBody>
      </p:sp>
    </p:spTree>
    <p:extLst>
      <p:ext uri="{BB962C8B-B14F-4D97-AF65-F5344CB8AC3E}">
        <p14:creationId xmlns:p14="http://schemas.microsoft.com/office/powerpoint/2010/main" val="20341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</a:t>
            </a:r>
            <a:r>
              <a:rPr lang="en-US" altLang="en-US" sz="3200" dirty="0" smtClean="0"/>
              <a:t>3</a:t>
            </a:r>
            <a:r>
              <a:rPr lang="en-CA" altLang="en-US" sz="3200" dirty="0" smtClean="0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41300" y="1181100"/>
            <a:ext cx="7899400" cy="530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292100" y="1117600"/>
            <a:ext cx="7797800" cy="5473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438400" y="1434307"/>
            <a:ext cx="317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9600" dirty="0">
                <a:solidFill>
                  <a:srgbClr val="FF0000"/>
                </a:solidFill>
                <a:latin typeface="Arial" panose="020B0604020202020204" pitchFamily="34" charset="0"/>
              </a:rPr>
              <a:t>NO!</a:t>
            </a:r>
          </a:p>
        </p:txBody>
      </p:sp>
      <p:pic>
        <p:nvPicPr>
          <p:cNvPr id="55303" name="D06CF80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721100"/>
            <a:ext cx="20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 Were The Problems With </a:t>
            </a:r>
            <a:br>
              <a:rPr lang="en-US" altLang="en-US" sz="3200" dirty="0" smtClean="0"/>
            </a:br>
            <a:r>
              <a:rPr lang="en-US" altLang="en-US" sz="3200" dirty="0" smtClean="0"/>
              <a:t>The Previous Approach?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Redundant statements.</a:t>
            </a:r>
          </a:p>
          <a:p>
            <a:r>
              <a:rPr lang="en-US" altLang="en-US" sz="2400" dirty="0" smtClean="0"/>
              <a:t>Yet a loop could not be easily employed given the types of variables that you have seen so far.</a:t>
            </a:r>
          </a:p>
        </p:txBody>
      </p:sp>
    </p:spTree>
    <p:extLst>
      <p:ext uri="{BB962C8B-B14F-4D97-AF65-F5344CB8AC3E}">
        <p14:creationId xmlns:p14="http://schemas.microsoft.com/office/powerpoint/2010/main" val="97399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What’s Needed: A List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A composite variable that is a collection of another type.</a:t>
            </a:r>
          </a:p>
          <a:p>
            <a:pPr marL="396875" lvl="1" indent="-171450"/>
            <a:r>
              <a:rPr lang="en-US" altLang="en-US" sz="2000" dirty="0" smtClean="0"/>
              <a:t>The composite variable can be manipulated and passed throughout the program as a single entity: </a:t>
            </a:r>
          </a:p>
          <a:p>
            <a:pPr marL="568325" lvl="2"/>
            <a:r>
              <a:rPr lang="en-US" altLang="en-US" sz="1800" dirty="0" smtClean="0"/>
              <a:t>Use the name of the “list variable”</a:t>
            </a:r>
          </a:p>
          <a:p>
            <a:pPr marL="568325" lvl="2"/>
            <a:r>
              <a:rPr lang="en-US" altLang="en-US" sz="1800" dirty="0" smtClean="0"/>
              <a:t>Example: 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[1,2,3]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96875" lvl="1" indent="-171450"/>
            <a:r>
              <a:rPr lang="en-US" altLang="en-US" sz="2000" dirty="0" smtClean="0"/>
              <a:t>At the same time each element can be accessed individually: </a:t>
            </a:r>
          </a:p>
          <a:p>
            <a:pPr marL="568325" lvl="2"/>
            <a:r>
              <a:rPr lang="en-US" altLang="en-US" sz="1600" dirty="0"/>
              <a:t>U</a:t>
            </a:r>
            <a:r>
              <a:rPr lang="en-US" altLang="en-US" sz="1600" dirty="0" smtClean="0"/>
              <a:t>se the name of the list variable and an index.</a:t>
            </a:r>
          </a:p>
          <a:p>
            <a:pPr marL="568325" lvl="2"/>
            <a:r>
              <a:rPr lang="en-US" altLang="en-US" sz="1800" dirty="0" smtClean="0"/>
              <a:t>Example: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[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])</a:t>
            </a:r>
          </a:p>
          <a:p>
            <a:pPr marL="225425" lvl="1" indent="0"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586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>
        <a:normAutofit fontScale="85000" lnSpcReduction="20000"/>
      </a:bodyPr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43622</TotalTime>
  <Words>3086</Words>
  <Application>Microsoft Office PowerPoint</Application>
  <PresentationFormat>On-screen Show (4:3)</PresentationFormat>
  <Paragraphs>514</Paragraphs>
  <Slides>40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MS PGothic</vt:lpstr>
      <vt:lpstr>MS PGothic</vt:lpstr>
      <vt:lpstr>Arial</vt:lpstr>
      <vt:lpstr>Calibri</vt:lpstr>
      <vt:lpstr>Consolas</vt:lpstr>
      <vt:lpstr>Courier New</vt:lpstr>
      <vt:lpstr>Symbol</vt:lpstr>
      <vt:lpstr>Times New Roman</vt:lpstr>
      <vt:lpstr>Vladimir Script</vt:lpstr>
      <vt:lpstr>Wingdings</vt:lpstr>
      <vt:lpstr>Office Theme</vt:lpstr>
      <vt:lpstr>evaluation_intro</vt:lpstr>
      <vt:lpstr>Composite Types, Lists Part 1</vt:lpstr>
      <vt:lpstr>Types Of Variables</vt:lpstr>
      <vt:lpstr>List</vt:lpstr>
      <vt:lpstr>Example Problem</vt:lpstr>
      <vt:lpstr>Why Bother With A List?</vt:lpstr>
      <vt:lpstr>Why Bother With A List? (2)</vt:lpstr>
      <vt:lpstr>Why Bother With A List? (3)</vt:lpstr>
      <vt:lpstr>What Were The Problems With  The Previous Approach?</vt:lpstr>
      <vt:lpstr>What’s Needed: A List</vt:lpstr>
      <vt:lpstr>Creating A List (Fixed Size)</vt:lpstr>
      <vt:lpstr>Creating A List (Fixed Size, Same Data In Each Element)</vt:lpstr>
      <vt:lpstr>Accessing A List</vt:lpstr>
      <vt:lpstr>Negative Indices</vt:lpstr>
      <vt:lpstr>Revised Version Using A List</vt:lpstr>
      <vt:lpstr>Revised Version Using A List (2)</vt:lpstr>
      <vt:lpstr>Revised Version Using A List (3)</vt:lpstr>
      <vt:lpstr>Revised Version Using A List (4)</vt:lpstr>
      <vt:lpstr>Creating A List (Variable Size)</vt:lpstr>
      <vt:lpstr>Creating  A List (Variable Size: 2)</vt:lpstr>
      <vt:lpstr>Creating A Variable Sized List, Data Can Vary: Example</vt:lpstr>
      <vt:lpstr>Further Revised Version Using A Dynamically Created List</vt:lpstr>
      <vt:lpstr>More Details On Lists</vt:lpstr>
      <vt:lpstr>Example: Illustrating List References</vt:lpstr>
      <vt:lpstr>One Part Of The Previous Example Was Actually Unneeded</vt:lpstr>
      <vt:lpstr>Passing A List As A Parameter</vt:lpstr>
      <vt:lpstr>Example: Passing Lists As Parameters</vt:lpstr>
      <vt:lpstr>Example: Passing Lists As Parameters (2)</vt:lpstr>
      <vt:lpstr>Passing References (Lists): “Pass-By-Reference”</vt:lpstr>
      <vt:lpstr>Passing References: Don’t Do This</vt:lpstr>
      <vt:lpstr>Passing Parameters Which Aren’t Lists (Pass By Value)</vt:lpstr>
      <vt:lpstr>Example: Passing By Value</vt:lpstr>
      <vt:lpstr>Example: Passing By Value (2)</vt:lpstr>
      <vt:lpstr>Why Are References Used?</vt:lpstr>
      <vt:lpstr>“Simulation”:  What If A List And Not A List Reference Passed: Creating A New List Each Function Call</vt:lpstr>
      <vt:lpstr>Passing Reference And Not Entire List</vt:lpstr>
      <vt:lpstr>Take Care Not To Exceed The Bounds Of The List</vt:lpstr>
      <vt:lpstr>A Common Way To Avoid Overflowing A List</vt:lpstr>
      <vt:lpstr>A Common Way To Avoid Overflowing A List (2)</vt:lpstr>
      <vt:lpstr>A Python Specific Approach To Avoid Overflow 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1D lists</dc:title>
  <dc:creator>James Tam</dc:creator>
  <cp:keywords>Composites;lists;1D lists;pass by value;pass by reference</cp:keywords>
  <cp:lastModifiedBy>James Tam</cp:lastModifiedBy>
  <cp:revision>1055</cp:revision>
  <dcterms:created xsi:type="dcterms:W3CDTF">2013-08-26T22:54:00Z</dcterms:created>
  <dcterms:modified xsi:type="dcterms:W3CDTF">2023-10-25T07:50:48Z</dcterms:modified>
</cp:coreProperties>
</file>