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430" r:id="rId2"/>
  </p:sldMasterIdLst>
  <p:notesMasterIdLst>
    <p:notesMasterId r:id="rId32"/>
  </p:notesMasterIdLst>
  <p:handoutMasterIdLst>
    <p:handoutMasterId r:id="rId33"/>
  </p:handoutMasterIdLst>
  <p:sldIdLst>
    <p:sldId id="530" r:id="rId3"/>
    <p:sldId id="501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8" r:id="rId20"/>
    <p:sldId id="519" r:id="rId21"/>
    <p:sldId id="520" r:id="rId22"/>
    <p:sldId id="521" r:id="rId23"/>
    <p:sldId id="522" r:id="rId24"/>
    <p:sldId id="523" r:id="rId25"/>
    <p:sldId id="524" r:id="rId26"/>
    <p:sldId id="528" r:id="rId27"/>
    <p:sldId id="529" r:id="rId28"/>
    <p:sldId id="525" r:id="rId29"/>
    <p:sldId id="526" r:id="rId30"/>
    <p:sldId id="52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3" autoAdjust="0"/>
    <p:restoredTop sz="93525" autoAdjust="0"/>
  </p:normalViewPr>
  <p:slideViewPr>
    <p:cSldViewPr>
      <p:cViewPr varScale="1">
        <p:scale>
          <a:sx n="94" d="100"/>
          <a:sy n="94" d="100"/>
        </p:scale>
        <p:origin x="3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B63E2-B383-4C3B-970E-029E8FB4CA89}" type="slidenum">
              <a:rPr kumimoji="0" lang="en-US" altLang="en-US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1761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3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18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83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20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862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2785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28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099902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676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622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544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461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4646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63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1796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081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6118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9548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388" indent="-179388">
              <a:defRPr/>
            </a:lvl1pPr>
            <a:lvl3pPr marL="623888" indent="-171450">
              <a:buFont typeface="Courier New" panose="02070309020205020404" pitchFamily="49" charset="0"/>
              <a:buChar char="o"/>
              <a:defRPr/>
            </a:lvl3pPr>
            <a:lvl4pPr marL="914400" indent="-228600">
              <a:buFont typeface="Wingdings" panose="05000000000000000000" pitchFamily="2" charset="2"/>
              <a:buChar char="§"/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	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52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98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73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1322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0898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34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12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0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1160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9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11/24/2023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295372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32" r:id="rId2"/>
    <p:sldLayoutId id="2147484433" r:id="rId3"/>
    <p:sldLayoutId id="2147484434" r:id="rId4"/>
    <p:sldLayoutId id="2147484435" r:id="rId5"/>
    <p:sldLayoutId id="2147484436" r:id="rId6"/>
    <p:sldLayoutId id="2147484437" r:id="rId7"/>
    <p:sldLayoutId id="2147484438" r:id="rId8"/>
    <p:sldLayoutId id="2147484439" r:id="rId9"/>
    <p:sldLayoutId id="2147484440" r:id="rId10"/>
    <p:sldLayoutId id="2147484441" r:id="rId11"/>
    <p:sldLayoutId id="214748444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Composites Part III: </a:t>
            </a:r>
            <a:r>
              <a:rPr lang="en-US" altLang="en-US" sz="4000" dirty="0"/>
              <a:t>Other Composites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18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181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altLang="en-US" sz="2800" dirty="0"/>
              <a:t>You will learn how to create new variables that are collections of other entities: strings (character composite), tuples (similar to a list but immutable)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211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Where characters at fixed positions must be extracted.</a:t>
            </a:r>
          </a:p>
          <a:p>
            <a:r>
              <a:rPr lang="en-US" altLang="en-US" dirty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dirty="0">
                <a:latin typeface="Consolas" panose="020B0609020204030204" pitchFamily="49" charset="0"/>
              </a:rPr>
              <a:t>“</a:t>
            </a:r>
            <a:r>
              <a:rPr lang="en-US" altLang="ja-JP" sz="1800" dirty="0">
                <a:latin typeface="Consolas" panose="020B0609020204030204" pitchFamily="49" charset="0"/>
              </a:rPr>
              <a:t>403-210-9455</a:t>
            </a:r>
            <a:r>
              <a:rPr lang="ja-JP" altLang="en-US" sz="1800" dirty="0">
                <a:latin typeface="Consolas" panose="020B0609020204030204" pitchFamily="49" charset="0"/>
              </a:rPr>
              <a:t>”</a:t>
            </a:r>
            <a:endParaRPr lang="en-US" altLang="ja-JP" sz="18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dirty="0">
                <a:latin typeface="Consolas" panose="020B0609020204030204" pitchFamily="49" charset="0"/>
              </a:rPr>
              <a:t>The </a:t>
            </a:r>
            <a:r>
              <a:rPr lang="ja-JP" altLang="en-US" sz="1800" dirty="0">
                <a:latin typeface="Consolas" panose="020B0609020204030204" pitchFamily="49" charset="0"/>
              </a:rPr>
              <a:t>“</a:t>
            </a:r>
            <a:r>
              <a:rPr lang="en-US" altLang="ja-JP" sz="1800" dirty="0">
                <a:latin typeface="Consolas" panose="020B0609020204030204" pitchFamily="49" charset="0"/>
              </a:rPr>
              <a:t>403</a:t>
            </a:r>
            <a:r>
              <a:rPr lang="ja-JP" altLang="en-US" sz="1800" dirty="0">
                <a:latin typeface="Consolas" panose="020B0609020204030204" pitchFamily="49" charset="0"/>
              </a:rPr>
              <a:t>”</a:t>
            </a:r>
            <a:r>
              <a:rPr lang="en-US" altLang="ja-JP" sz="1800" dirty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56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dirty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/>
              <a:t>Each word could then be individually passed to a spell checker.</a:t>
            </a:r>
          </a:p>
        </p:txBody>
      </p:sp>
    </p:spTree>
    <p:extLst>
      <p:ext uri="{BB962C8B-B14F-4D97-AF65-F5344CB8AC3E}">
        <p14:creationId xmlns:p14="http://schemas.microsoft.com/office/powerpoint/2010/main" val="21641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dirty="0">
                <a:latin typeface="Consolas" panose="020B0609020204030204" pitchFamily="49" charset="0"/>
              </a:rPr>
              <a:t>string_name.split (</a:t>
            </a:r>
            <a:r>
              <a:rPr lang="en-US" altLang="en-US" dirty="0">
                <a:latin typeface="Consolas" panose="020B0609020204030204" pitchFamily="49" charset="0"/>
              </a:rPr>
              <a:t>'</a:t>
            </a:r>
            <a:r>
              <a:rPr lang="en-US" altLang="en-US" i="1" dirty="0">
                <a:latin typeface="Consolas" panose="020B0609020204030204" pitchFamily="49" charset="0"/>
              </a:rPr>
              <a:t>&lt;character used in the split</a:t>
            </a:r>
            <a:r>
              <a:rPr lang="en-US" altLang="en-US" dirty="0">
                <a:latin typeface="Consolas" panose="020B0609020204030204" pitchFamily="49" charset="0"/>
              </a:rPr>
              <a:t>'</a:t>
            </a:r>
            <a:r>
              <a:rPr lang="en-US" altLang="en-US" i="1" dirty="0">
                <a:latin typeface="Consolas" panose="020B0609020204030204" pitchFamily="49" charset="0"/>
              </a:rPr>
              <a:t>)</a:t>
            </a:r>
            <a:endParaRPr lang="en-US" altLang="en-US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b="1" dirty="0"/>
              <a:t>Online example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6stringSpliting.py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Learning: how the slicing operator works.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aString = "man who smiles"</a:t>
            </a:r>
            <a:endParaRPr lang="en-US" altLang="ja-JP" sz="1800" dirty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first, last = aString.split(",")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print(nic)</a:t>
            </a:r>
          </a:p>
          <a:p>
            <a:endParaRPr lang="en-US" altLang="en-US" dirty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5486400" y="29337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886200" y="4964112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String Testing Functions</a:t>
            </a:r>
            <a:r>
              <a:rPr lang="en-US" altLang="en-US" sz="3200" baseline="30000" dirty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dirty="0"/>
              <a:t>These functions test a string to see if a given condition has been met and return either “</a:t>
            </a:r>
            <a:r>
              <a:rPr lang="en-US" altLang="ja-JP" sz="2000" dirty="0">
                <a:latin typeface="Consolas" panose="020B0609020204030204" pitchFamily="49" charset="0"/>
              </a:rPr>
              <a:t>True</a:t>
            </a:r>
            <a:r>
              <a:rPr lang="en-US" altLang="en-US" sz="2400" dirty="0"/>
              <a:t>”</a:t>
            </a:r>
            <a:r>
              <a:rPr lang="en-US" altLang="ja-JP" sz="2400" dirty="0"/>
              <a:t> or </a:t>
            </a:r>
            <a:r>
              <a:rPr lang="en-US" altLang="en-US" sz="2400" dirty="0"/>
              <a:t>“</a:t>
            </a:r>
            <a:r>
              <a:rPr lang="en-US" altLang="ja-JP" sz="2000" dirty="0">
                <a:latin typeface="Consolas" panose="020B0609020204030204" pitchFamily="49" charset="0"/>
              </a:rPr>
              <a:t>False</a:t>
            </a:r>
            <a:r>
              <a:rPr lang="en-US" altLang="en-US" sz="2400" dirty="0"/>
              <a:t>”</a:t>
            </a:r>
            <a:r>
              <a:rPr lang="en-US" altLang="ja-JP" sz="2400" dirty="0"/>
              <a:t> (Boolean).</a:t>
            </a:r>
          </a:p>
          <a:p>
            <a:r>
              <a:rPr lang="en-US" altLang="en-US" sz="2400" b="1" dirty="0"/>
              <a:t>Format</a:t>
            </a:r>
            <a:r>
              <a:rPr lang="en-US" altLang="en-US" sz="2400" dirty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>
                <a:latin typeface="Consolas" panose="020B0609020204030204" pitchFamily="49" charset="0"/>
              </a:rPr>
              <a:t>string_name</a:t>
            </a:r>
            <a:r>
              <a:rPr lang="en-US" altLang="en-US" sz="2000" dirty="0">
                <a:latin typeface="Consolas" panose="020B0609020204030204" pitchFamily="49" charset="0"/>
              </a:rPr>
              <a:t>.</a:t>
            </a:r>
            <a:r>
              <a:rPr lang="en-US" altLang="en-US" sz="2000" i="1" dirty="0">
                <a:latin typeface="Consolas" panose="020B0609020204030204" pitchFamily="49" charset="0"/>
              </a:rPr>
              <a:t>function_name</a:t>
            </a:r>
            <a:r>
              <a:rPr lang="en-US" altLang="en-US" sz="2000" dirty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  <p:extLst>
      <p:ext uri="{BB962C8B-B14F-4D97-AF65-F5344CB8AC3E}">
        <p14:creationId xmlns:p14="http://schemas.microsoft.com/office/powerpoint/2010/main" val="3725360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>
                <a:latin typeface="+mn-lt"/>
                <a:ea typeface="+mj-ea"/>
                <a:cs typeface="+mj-cs"/>
              </a:rPr>
              <a:t>String Testing Functions (2)</a:t>
            </a:r>
            <a:r>
              <a:rPr lang="en-US" altLang="en-US" sz="3200" baseline="30000" dirty="0">
                <a:latin typeface="+mn-lt"/>
                <a:ea typeface="+mj-ea"/>
                <a:cs typeface="+mj-cs"/>
              </a:rPr>
              <a:t>1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</p:nvPr>
        </p:nvGraphicFramePr>
        <p:xfrm>
          <a:off x="482600" y="977954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6488196"/>
            <a:ext cx="8839200" cy="369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dirty="0"/>
              <a:t>1 Each one of this functions (‘method’) must be preceded by a string variable and a dot e.g. </a:t>
            </a:r>
            <a:r>
              <a:rPr lang="en-US" sz="1200" dirty="0">
                <a:latin typeface="Consolas" panose="020B0609020204030204" pitchFamily="49" charset="0"/>
              </a:rPr>
              <a:t>aStr.isalpha()  #where aStr refers to a string </a:t>
            </a:r>
            <a:endParaRPr lang="en-CA" sz="1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2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Name of the example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7</a:t>
            </a:r>
            <a:r>
              <a:rPr lang="en-US" altLang="en-US" sz="2400" dirty="0">
                <a:latin typeface="Consolas" panose="020B0609020204030204" pitchFamily="49" charset="0"/>
              </a:rPr>
              <a:t>stringTestFunctions.py</a:t>
            </a:r>
          </a:p>
          <a:p>
            <a:pPr defTabSz="622300">
              <a:tabLst>
                <a:tab pos="271463" algn="l"/>
              </a:tabLst>
            </a:pPr>
            <a:r>
              <a:rPr lang="en-US" altLang="en-US" sz="2000" dirty="0"/>
              <a:t>	Learning: using the </a:t>
            </a:r>
            <a:r>
              <a:rPr lang="en-US" altLang="en-US" sz="2000" dirty="0">
                <a:latin typeface="Consolas" panose="020B0609020204030204" pitchFamily="49" charset="0"/>
              </a:rPr>
              <a:t>isdigit()</a:t>
            </a:r>
            <a:r>
              <a:rPr lang="en-US" altLang="en-US" sz="2000" dirty="0"/>
              <a:t> function to check for invalid types (float instead of integer)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while(ok == False):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 = int(temp)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4419600" y="3660469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3400" y="4114799"/>
            <a:ext cx="3886200" cy="2492777"/>
            <a:chOff x="533400" y="4115881"/>
            <a:chExt cx="3886200" cy="2490756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533400" y="5683307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276475" y="4115881"/>
              <a:ext cx="2143125" cy="17569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276475" y="5435611"/>
              <a:ext cx="2143125" cy="42162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70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15" y="103598"/>
            <a:ext cx="8229600" cy="1143000"/>
          </a:xfrm>
        </p:spPr>
        <p:txBody>
          <a:bodyPr/>
          <a:lstStyle/>
          <a:p>
            <a:r>
              <a:rPr lang="en-US" altLang="en-US" sz="2800" dirty="0"/>
              <a:t>Functions That Return Modified Copies Of Strings (IF There Is Time)</a:t>
            </a:r>
            <a:r>
              <a:rPr lang="en-US" altLang="en-US" sz="2800" baseline="30000" dirty="0"/>
              <a:t>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1800" dirty="0"/>
              <a:t>These functions return a modified version of an existing string (leaves the original string intact).</a:t>
            </a:r>
          </a:p>
          <a:p>
            <a:endParaRPr lang="en-US" altLang="en-US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666750" y="1926063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2057400" y="153395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Arial" panose="020B0604020202020204" pitchFamily="34" charset="0"/>
              </a:rPr>
              <a:t>Common whitespace characters = </a:t>
            </a:r>
            <a:r>
              <a:rPr lang="en-US" altLang="en-US" sz="1600" dirty="0">
                <a:latin typeface="Consolas" panose="020B0609020204030204" pitchFamily="49" charset="0"/>
              </a:rPr>
              <a:t>sp, tab, enter/EOL</a:t>
            </a:r>
          </a:p>
        </p:txBody>
      </p:sp>
      <p:sp>
        <p:nvSpPr>
          <p:cNvPr id="2" name="Rectangle 1"/>
          <p:cNvSpPr/>
          <p:nvPr/>
        </p:nvSpPr>
        <p:spPr>
          <a:xfrm>
            <a:off x="-43023" y="6518276"/>
            <a:ext cx="9163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 Each one of this functions (‘method’) must be preceded by a string variable and a dot e.g. </a:t>
            </a:r>
            <a:r>
              <a:rPr lang="en-US" sz="1200" dirty="0">
                <a:latin typeface="Consolas" panose="020B0609020204030204" pitchFamily="49" charset="0"/>
              </a:rPr>
              <a:t>aStr.lower()  #where aStr refers to a string </a:t>
            </a:r>
            <a:endParaRPr lang="en-CA" sz="1200" dirty="0"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72600" y="3429000"/>
            <a:ext cx="8382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  xxx  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96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Examples: Functions That Return Modified Copies  (IF There Is Time)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Name of the example program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1800" dirty="0">
                <a:latin typeface="Consolas" panose="020B0609020204030204" pitchFamily="49" charset="0"/>
                <a:cs typeface="Times New Roman" panose="02020603050405020304" pitchFamily="18" charset="0"/>
              </a:rPr>
              <a:t>8</a:t>
            </a:r>
            <a:r>
              <a:rPr lang="en-US" altLang="en-US" sz="1800" dirty="0">
                <a:latin typeface="Consolas" panose="020B0609020204030204" pitchFamily="49" charset="0"/>
              </a:rPr>
              <a:t>stringModificationFunctions.py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Learning: learning how common string functions operate</a:t>
            </a:r>
          </a:p>
          <a:p>
            <a:pPr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aString.upper()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"xxhelxlo therex"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aString.lstrip("x")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aString.rstrip("x")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78670"/>
          <a:stretch/>
        </p:blipFill>
        <p:spPr>
          <a:xfrm>
            <a:off x="4568751" y="3047286"/>
            <a:ext cx="2008262" cy="3182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22660" b="62021"/>
          <a:stretch/>
        </p:blipFill>
        <p:spPr>
          <a:xfrm>
            <a:off x="4544311" y="3692604"/>
            <a:ext cx="2324471" cy="264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1985" b="39739"/>
          <a:stretch/>
        </p:blipFill>
        <p:spPr>
          <a:xfrm>
            <a:off x="4434558" y="4663048"/>
            <a:ext cx="2558966" cy="3475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56781" b="24943"/>
          <a:stretch/>
        </p:blipFill>
        <p:spPr>
          <a:xfrm>
            <a:off x="4434558" y="5393459"/>
            <a:ext cx="2244508" cy="304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807" y="6078857"/>
            <a:ext cx="1752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/>
              <a:t>Much like a list, a tuple is a composite type whose elements can consist of any other type.</a:t>
            </a:r>
          </a:p>
          <a:p>
            <a:r>
              <a:rPr lang="en-US" altLang="en-US" sz="2400" dirty="0"/>
              <a:t>Tuples support many of the same operators as lists such as indexing.</a:t>
            </a:r>
          </a:p>
          <a:p>
            <a:r>
              <a:rPr lang="en-US" altLang="en-US" sz="2400" dirty="0"/>
              <a:t>However, tuples are immutable.</a:t>
            </a:r>
          </a:p>
          <a:p>
            <a:r>
              <a:rPr lang="en-US" altLang="en-US" sz="2400" dirty="0"/>
              <a:t>Like lists each element of a tuple is not confined to characters (string of length 1). </a:t>
            </a:r>
          </a:p>
          <a:p>
            <a:r>
              <a:rPr lang="en-US" altLang="en-US" sz="2400" dirty="0"/>
              <a:t>But unlike a list a tuple is immutable.</a:t>
            </a:r>
          </a:p>
          <a:p>
            <a:pPr lvl="1"/>
            <a:r>
              <a:rPr lang="en-US" altLang="en-US" sz="2000" dirty="0"/>
              <a:t>It stores data that </a:t>
            </a:r>
            <a:r>
              <a:rPr lang="en-US" altLang="en-US" sz="2000" b="1" dirty="0"/>
              <a:t>should not change</a:t>
            </a:r>
            <a:r>
              <a:rPr lang="en-US" altLang="en-US" sz="2000" dirty="0"/>
              <a:t>.</a:t>
            </a:r>
          </a:p>
          <a:p>
            <a:pPr lvl="1"/>
            <a:r>
              <a:rPr lang="en-US" altLang="en-US" sz="2000" dirty="0"/>
              <a:t>In that way it’s somewhat analogous to a named constant (e.g. </a:t>
            </a:r>
            <a:r>
              <a:rPr lang="en-US" altLang="en-US" sz="2000" dirty="0">
                <a:latin typeface="Consolas" panose="020B0609020204030204" pitchFamily="49" charset="0"/>
              </a:rPr>
              <a:t>PI = 3.14</a:t>
            </a:r>
            <a:r>
              <a:rPr lang="en-US" altLang="en-US" sz="2000" dirty="0"/>
              <a:t>) but unlike this named constant ‘changes’ can only produce a new tuple.</a:t>
            </a:r>
          </a:p>
          <a:p>
            <a:pPr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/>
              <a:t>Format</a:t>
            </a:r>
            <a:r>
              <a:rPr lang="en-US" altLang="en-US" sz="2400" dirty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>
                <a:latin typeface="Consolas" panose="020B0609020204030204" pitchFamily="49" charset="0"/>
              </a:rPr>
              <a:t>tuple_name</a:t>
            </a:r>
            <a:r>
              <a:rPr lang="en-US" altLang="en-US" sz="2000" dirty="0">
                <a:latin typeface="Consolas" panose="020B0609020204030204" pitchFamily="49" charset="0"/>
              </a:rPr>
              <a:t> = (</a:t>
            </a:r>
            <a:r>
              <a:rPr lang="en-US" altLang="en-US" sz="2000" i="1" dirty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>
                <a:latin typeface="Consolas" panose="020B0609020204030204" pitchFamily="49" charset="0"/>
              </a:rPr>
              <a:t>1</a:t>
            </a:r>
            <a:r>
              <a:rPr lang="en-US" altLang="en-US" sz="2000" dirty="0">
                <a:latin typeface="Consolas" panose="020B0609020204030204" pitchFamily="49" charset="0"/>
              </a:rPr>
              <a:t>, </a:t>
            </a:r>
            <a:r>
              <a:rPr lang="en-US" altLang="en-US" sz="2000" i="1" dirty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>
                <a:latin typeface="Consolas" panose="020B0609020204030204" pitchFamily="49" charset="0"/>
              </a:rPr>
              <a:t>2</a:t>
            </a:r>
            <a:r>
              <a:rPr lang="en-US" altLang="en-US" sz="2000" dirty="0">
                <a:latin typeface="Consolas" panose="020B0609020204030204" pitchFamily="49" charset="0"/>
              </a:rPr>
              <a:t>...</a:t>
            </a:r>
            <a:r>
              <a:rPr lang="en-US" altLang="en-US" sz="2000" i="1" dirty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>
                <a:latin typeface="Consolas" panose="020B0609020204030204" pitchFamily="49" charset="0"/>
              </a:rPr>
              <a:t>n</a:t>
            </a:r>
            <a:r>
              <a:rPr lang="en-US" altLang="en-US" sz="2000" dirty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r>
              <a:rPr lang="en-US" altLang="en-US" sz="2400" b="1" dirty="0"/>
              <a:t>Example</a:t>
            </a:r>
            <a:r>
              <a:rPr lang="en-US" altLang="en-US" sz="2400" dirty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7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/>
              <a:t>ASCII Values (Reminder)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dirty="0"/>
              <a:t>Each character is assigned an ASCII code e.g., ‘</a:t>
            </a:r>
            <a:r>
              <a:rPr lang="en-CA" altLang="ja-JP" sz="2000" dirty="0">
                <a:latin typeface="Consolas" panose="020B0609020204030204" pitchFamily="49" charset="0"/>
              </a:rPr>
              <a:t>A</a:t>
            </a:r>
            <a:r>
              <a:rPr lang="en-CA" altLang="en-US" sz="2000" dirty="0"/>
              <a:t>’</a:t>
            </a:r>
            <a:r>
              <a:rPr lang="en-CA" altLang="ja-JP" sz="2000" dirty="0"/>
              <a:t> = 65, </a:t>
            </a:r>
            <a:r>
              <a:rPr lang="en-CA" altLang="en-US" sz="2000" dirty="0"/>
              <a:t>‘</a:t>
            </a:r>
            <a:r>
              <a:rPr lang="en-CA" altLang="ja-JP" sz="2000" dirty="0">
                <a:latin typeface="Consolas" panose="020B0609020204030204" pitchFamily="49" charset="0"/>
              </a:rPr>
              <a:t>b</a:t>
            </a:r>
            <a:r>
              <a:rPr lang="en-CA" altLang="en-US" sz="2000" dirty="0"/>
              <a:t>’</a:t>
            </a:r>
            <a:r>
              <a:rPr lang="en-CA" altLang="ja-JP" sz="2000" dirty="0"/>
              <a:t> = 98</a:t>
            </a:r>
          </a:p>
          <a:p>
            <a:r>
              <a:rPr lang="en-CA" altLang="en-US" sz="2000" dirty="0"/>
              <a:t>The </a:t>
            </a:r>
            <a:r>
              <a:rPr lang="en-CA" altLang="en-US" sz="2000" dirty="0">
                <a:latin typeface="Consolas" panose="020B0609020204030204" pitchFamily="49" charset="0"/>
              </a:rPr>
              <a:t>chr()</a:t>
            </a:r>
            <a:r>
              <a:rPr lang="en-CA" altLang="en-US" sz="2000" dirty="0"/>
              <a:t> function can be used to determine the character (string of length one) for a particular ASCII code (number to character)</a:t>
            </a:r>
          </a:p>
          <a:p>
            <a:r>
              <a:rPr lang="en-CA" altLang="en-US" sz="2000" dirty="0"/>
              <a:t>The </a:t>
            </a:r>
            <a:r>
              <a:rPr lang="en-CA" altLang="en-US" sz="2000" dirty="0">
                <a:latin typeface="Consolas" panose="020B0609020204030204" pitchFamily="49" charset="0"/>
              </a:rPr>
              <a:t>ord()</a:t>
            </a:r>
            <a:r>
              <a:rPr lang="en-CA" altLang="en-US" sz="2000" dirty="0"/>
              <a:t> function can be used to determine the ASCII code for a ‘character’ - string of length one (character to number)</a:t>
            </a:r>
          </a:p>
          <a:p>
            <a:r>
              <a:rPr lang="en-CA" altLang="en-US" sz="2000" b="1" dirty="0"/>
              <a:t>Name of the example program</a:t>
            </a:r>
            <a:r>
              <a:rPr lang="en-CA" altLang="en-US" sz="2000" dirty="0"/>
              <a:t>: </a:t>
            </a:r>
            <a:r>
              <a:rPr lang="en-CA" altLang="en-US" sz="1800" dirty="0">
                <a:latin typeface="Consolas" panose="020B0609020204030204" pitchFamily="49" charset="0"/>
              </a:rPr>
              <a:t>1ascii.py</a:t>
            </a:r>
          </a:p>
          <a:p>
            <a:pPr lvl="1"/>
            <a:r>
              <a:rPr lang="en-US" altLang="en-US" sz="1800" dirty="0"/>
              <a:t>Learning: converting to/from ASCII codes to the equivalent character.</a:t>
            </a:r>
          </a:p>
          <a:p>
            <a:pPr lvl="1"/>
            <a:endParaRPr lang="en-CA" altLang="en-US" sz="1800" dirty="0"/>
          </a:p>
          <a:p>
            <a:pPr marL="0" indent="0"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aChar = input("Enter a character whose ASCII value that you wish to </a:t>
            </a:r>
          </a:p>
          <a:p>
            <a:pPr marL="0" indent="0"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457200" y="5859463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1447800" y="63055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83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dirty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  <a:noFill/>
        </p:spPr>
        <p:txBody>
          <a:bodyPr/>
          <a:lstStyle/>
          <a:p>
            <a:r>
              <a:rPr lang="en-CA" altLang="en-US" sz="2400" b="1" dirty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dirty="0"/>
              <a:t>:</a:t>
            </a:r>
            <a:r>
              <a:rPr lang="en-CA" altLang="en-US" sz="2000" dirty="0"/>
              <a:t> </a:t>
            </a:r>
            <a:r>
              <a:rPr lang="en-US" altLang="en-US" sz="2400" dirty="0">
                <a:latin typeface="Consolas" panose="020B0609020204030204" pitchFamily="49" charset="0"/>
              </a:rPr>
              <a:t>9simpleTupleExample.py</a:t>
            </a:r>
          </a:p>
          <a:p>
            <a:pPr lvl="1"/>
            <a:r>
              <a:rPr lang="en-US" altLang="en-US" sz="1600" dirty="0"/>
              <a:t>Learning: accessing an entire tuple, accessing individual elements, tuples are an immutable type.</a:t>
            </a:r>
          </a:p>
          <a:p>
            <a:pPr lvl="1"/>
            <a:endParaRPr lang="en-US" altLang="en-US" sz="1600" dirty="0"/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print(tup)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print(tup[2])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dirty="0"/>
          </a:p>
          <a:p>
            <a:endParaRPr lang="en-US" altLang="en-US" sz="2000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11412" y="3656603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505200" y="25146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07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dirty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dirty="0"/>
              <a:t>Functions can either return zero or </a:t>
            </a:r>
            <a:r>
              <a:rPr lang="en-US" altLang="en-US" sz="2000" i="1" dirty="0"/>
              <a:t>exactly one value</a:t>
            </a:r>
            <a:r>
              <a:rPr lang="en-US" altLang="en-US" sz="2000" dirty="0"/>
              <a:t> only.</a:t>
            </a:r>
          </a:p>
          <a:p>
            <a:r>
              <a:rPr lang="en-US" altLang="en-US" sz="2000" dirty="0"/>
              <a:t>Specifying the return value with brackets merely returns one tuple back to the caller.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fun():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return(1,2,3)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fun(num):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print(</a:t>
            </a:r>
            <a:r>
              <a:rPr lang="en-US" altLang="en-US" sz="1800" dirty="0"/>
              <a:t>"</a:t>
            </a:r>
            <a:r>
              <a:rPr lang="en-US" altLang="en-US" sz="1800" dirty="0">
                <a:latin typeface="Consolas" panose="020B0609020204030204" pitchFamily="49" charset="0"/>
              </a:rPr>
              <a:t>pos</a:t>
            </a:r>
            <a:r>
              <a:rPr lang="en-US" altLang="en-US" sz="1800" dirty="0"/>
              <a:t> "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print(</a:t>
            </a:r>
            <a:r>
              <a:rPr lang="en-US" altLang="en-US" sz="1800" dirty="0"/>
              <a:t>"</a:t>
            </a:r>
            <a:r>
              <a:rPr lang="en-US" altLang="en-US" sz="1800" dirty="0">
                <a:latin typeface="Consolas" panose="020B0609020204030204" pitchFamily="49" charset="0"/>
              </a:rPr>
              <a:t>neg</a:t>
            </a:r>
            <a:r>
              <a:rPr lang="en-US" altLang="en-US" sz="1800" dirty="0"/>
              <a:t>")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562665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667000" y="5141119"/>
            <a:ext cx="5969000" cy="1187560"/>
            <a:chOff x="2590800" y="5629275"/>
            <a:chExt cx="5969000" cy="118756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Nothing is returned back to the caller (empty tuple)</a:t>
              </a: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7"/>
              <a:ext cx="1663700" cy="958958"/>
              <a:chOff x="1824" y="3536"/>
              <a:chExt cx="1048" cy="540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94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dirty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dirty="0"/>
              <a:t>Multiple changes to parameters (&gt;1) </a:t>
            </a:r>
            <a:r>
              <a:rPr lang="en-CA" altLang="en-US" sz="2000" b="1" dirty="0"/>
              <a:t>must</a:t>
            </a:r>
            <a:r>
              <a:rPr lang="en-CA" altLang="en-US" sz="2000" dirty="0"/>
              <a:t> be passed by reference.</a:t>
            </a:r>
          </a:p>
        </p:txBody>
      </p:sp>
    </p:spTree>
    <p:extLst>
      <p:ext uri="{BB962C8B-B14F-4D97-AF65-F5344CB8AC3E}">
        <p14:creationId xmlns:p14="http://schemas.microsoft.com/office/powerpoint/2010/main" val="2179758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That Python Functions Return A Tuple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>
                <a:cs typeface="Times New Roman" panose="02020603050405020304" pitchFamily="18" charset="0"/>
              </a:rPr>
              <a:t>Name of the online example</a:t>
            </a:r>
            <a:r>
              <a:rPr lang="en-CA" altLang="en-US" dirty="0"/>
              <a:t>:</a:t>
            </a:r>
            <a:r>
              <a:rPr lang="en-CA" altLang="en-US" sz="2000" dirty="0"/>
              <a:t> </a:t>
            </a:r>
            <a:r>
              <a:rPr lang="en-US" altLang="en-US" dirty="0">
                <a:latin typeface="Consolas" panose="020B0609020204030204" pitchFamily="49" charset="0"/>
              </a:rPr>
              <a:t>10functionReturnValues.py</a:t>
            </a:r>
          </a:p>
          <a:p>
            <a:pPr lvl="1"/>
            <a:r>
              <a:rPr lang="en-US" altLang="en-US" dirty="0"/>
              <a:t>Learning:</a:t>
            </a:r>
          </a:p>
          <a:p>
            <a:pPr lvl="2"/>
            <a:r>
              <a:rPr lang="en-US" dirty="0"/>
              <a:t>Demonstrating functions return tuples</a:t>
            </a:r>
          </a:p>
          <a:p>
            <a:pPr lvl="2"/>
            <a:r>
              <a:rPr lang="en-US" dirty="0"/>
              <a:t>Iterating a tuple using loops: for, while.</a:t>
            </a:r>
          </a:p>
          <a:p>
            <a:pPr lvl="2"/>
            <a:endParaRPr lang="en-US" dirty="0"/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fun():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tupleInFun = (1.5,2,7,0.3)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return(tupleInFun)</a:t>
            </a:r>
          </a:p>
          <a:p>
            <a:pPr marL="4000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start():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tupleInStart</a:t>
            </a:r>
            <a:r>
              <a:rPr lang="en-US" sz="1800" dirty="0">
                <a:latin typeface="Consolas" panose="020B0609020204030204" pitchFamily="49" charset="0"/>
              </a:rPr>
              <a:t> = fun()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print("Iterating using a for-loop in conjunction with 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the 'in' operator")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for element in tupleInStart: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print("%.1f" %(element))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60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That Python Functions Return A Tuple 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 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numElements = len(tupleInStart)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print("Iterating using a while-loop in conjunction with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the len() function")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(i &lt; numElements):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print("%.1f" %(</a:t>
            </a:r>
            <a:r>
              <a:rPr lang="en-US" sz="1800" dirty="0" err="1">
                <a:latin typeface="Consolas" panose="020B0609020204030204" pitchFamily="49" charset="0"/>
              </a:rPr>
              <a:t>tupleInStart</a:t>
            </a:r>
            <a:r>
              <a:rPr lang="en-US" sz="1800" dirty="0">
                <a:latin typeface="Consolas" panose="020B0609020204030204" pitchFamily="49" charset="0"/>
              </a:rPr>
              <a:t>[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]))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i = i + 1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55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Return Values: Unpacking Tuples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Unpacking a tuple</a:t>
            </a:r>
            <a:r>
              <a:rPr lang="en-US" dirty="0" smtClean="0"/>
              <a:t>: copying the elements of a tuple into multiple (1+) separate memory locations.</a:t>
            </a:r>
          </a:p>
          <a:p>
            <a:r>
              <a:rPr lang="en-US" dirty="0" smtClean="0"/>
              <a:t>Typically this is done with function return values </a:t>
            </a:r>
          </a:p>
          <a:p>
            <a:r>
              <a:rPr lang="en-US" dirty="0" smtClean="0"/>
              <a:t>Example</a:t>
            </a:r>
          </a:p>
          <a:p>
            <a:pPr marL="34290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</a:rPr>
              <a:t> fun():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return(2,10)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#2 element tuple</a:t>
            </a:r>
          </a:p>
          <a:p>
            <a:pPr marL="34290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num1,num2</a:t>
            </a:r>
            <a:r>
              <a:rPr lang="en-US" dirty="0" smtClean="0">
                <a:latin typeface="Consolas" panose="020B0609020204030204" pitchFamily="49" charset="0"/>
              </a:rPr>
              <a:t> = fun()</a:t>
            </a:r>
          </a:p>
          <a:p>
            <a:pPr marL="34290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Make sure that number of memory locations used during the unpacking matches the number of elements in the tuple!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0765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Correctly and Incorrectly Unpacking A Tuple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>
                <a:cs typeface="Times New Roman" panose="02020603050405020304" pitchFamily="18" charset="0"/>
              </a:rPr>
              <a:t>Name of the online example</a:t>
            </a:r>
            <a:r>
              <a:rPr lang="en-CA" altLang="en-US" dirty="0"/>
              <a:t>:</a:t>
            </a:r>
            <a:r>
              <a:rPr lang="en-CA" altLang="en-US" sz="20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11unpackingTuples.py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makeTripleTuple</a:t>
            </a:r>
            <a:r>
              <a:rPr lang="en-US" sz="1800" dirty="0">
                <a:latin typeface="Consolas" panose="020B0609020204030204" pitchFamily="49" charset="0"/>
              </a:rPr>
              <a:t>():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aTuple</a:t>
            </a:r>
            <a:r>
              <a:rPr lang="en-US" sz="1800" dirty="0">
                <a:latin typeface="Consolas" panose="020B0609020204030204" pitchFamily="49" charset="0"/>
              </a:rPr>
              <a:t> = (1,"ab",True)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return(</a:t>
            </a:r>
            <a:r>
              <a:rPr lang="en-US" sz="1800" dirty="0" err="1">
                <a:latin typeface="Consolas" panose="020B0609020204030204" pitchFamily="49" charset="0"/>
              </a:rPr>
              <a:t>aTuple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first,second,third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</a:rPr>
              <a:t>makeTripleTuple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first,second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</a:rPr>
              <a:t>makeTripleTuple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809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dirty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</p:txBody>
      </p:sp>
    </p:spTree>
    <p:extLst>
      <p:ext uri="{BB962C8B-B14F-4D97-AF65-F5344CB8AC3E}">
        <p14:creationId xmlns:p14="http://schemas.microsoft.com/office/powerpoint/2010/main" val="2979676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/>
              <a:t>What is the difference between a mutable and an immutable type</a:t>
            </a:r>
          </a:p>
          <a:p>
            <a:r>
              <a:rPr lang="en-US" altLang="en-US" sz="2400" dirty="0"/>
              <a:t>How strings are actually a composite type</a:t>
            </a:r>
            <a:endParaRPr lang="en-US" altLang="en-US" sz="2000" dirty="0"/>
          </a:p>
          <a:p>
            <a:r>
              <a:rPr lang="en-US" altLang="en-US" sz="2400" dirty="0"/>
              <a:t>Common string functions and operations</a:t>
            </a:r>
          </a:p>
          <a:p>
            <a:r>
              <a:rPr lang="en-US" altLang="en-US" sz="2400" dirty="0"/>
              <a:t>How a tuple is a composite, immutable type.</a:t>
            </a:r>
          </a:p>
          <a:p>
            <a:r>
              <a:rPr lang="en-US" altLang="en-US" sz="2400" dirty="0"/>
              <a:t>Iterating tuples using for and while loops</a:t>
            </a:r>
          </a:p>
        </p:txBody>
      </p:sp>
    </p:spTree>
    <p:extLst>
      <p:ext uri="{BB962C8B-B14F-4D97-AF65-F5344CB8AC3E}">
        <p14:creationId xmlns:p14="http://schemas.microsoft.com/office/powerpoint/2010/main" val="408719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How functions return zero or </a:t>
            </a:r>
            <a:r>
              <a:rPr lang="en-US" altLang="en-US" sz="2400"/>
              <a:t>one item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3808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000" dirty="0"/>
              <a:t>Strings are just a series of characters (e.g., alpha, numeric, punctuation etc.)</a:t>
            </a:r>
          </a:p>
          <a:p>
            <a:pPr lvl="1"/>
            <a:r>
              <a:rPr lang="en-US" altLang="en-US" sz="2000" dirty="0"/>
              <a:t>Like a list a string is:</a:t>
            </a:r>
          </a:p>
          <a:p>
            <a:pPr lvl="2"/>
            <a:r>
              <a:rPr lang="en-US" altLang="en-US" sz="1600" dirty="0"/>
              <a:t>A composite type (can be treated as one entity or individual parts can be accessed).</a:t>
            </a:r>
          </a:p>
          <a:p>
            <a:pPr lvl="1"/>
            <a:r>
              <a:rPr lang="en-US" altLang="en-US" sz="1800" b="1" dirty="0"/>
              <a:t>Name of example</a:t>
            </a:r>
            <a:r>
              <a:rPr lang="en-US" altLang="en-US" sz="1800" dirty="0"/>
              <a:t>: “</a:t>
            </a:r>
            <a:r>
              <a:rPr lang="en-US" altLang="en-US" sz="1600" dirty="0">
                <a:latin typeface="Consolas" panose="020B0609020204030204" pitchFamily="49" charset="0"/>
              </a:rPr>
              <a:t>2</a:t>
            </a:r>
            <a:r>
              <a:rPr lang="en-US" altLang="ja-JP" sz="1600" dirty="0">
                <a:latin typeface="Consolas" panose="020B0609020204030204" pitchFamily="49" charset="0"/>
              </a:rPr>
              <a:t>stringComposite.py</a:t>
            </a:r>
            <a:r>
              <a:rPr lang="en-US" altLang="en-US" sz="1800" dirty="0"/>
              <a:t>”</a:t>
            </a:r>
          </a:p>
          <a:p>
            <a:pPr lvl="2"/>
            <a:r>
              <a:rPr lang="en-US" altLang="ja-JP" sz="1600" dirty="0"/>
              <a:t>Learning: strings are composite, how to access the entire composite string and how to access individual elements</a:t>
            </a:r>
          </a:p>
          <a:p>
            <a:pPr lvl="2"/>
            <a:endParaRPr lang="en-US" altLang="ja-JP" sz="1600" dirty="0"/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aString1 = "hello"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print("Whole string %s" %(aString1))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print("Sub string %s-%s" %(aString1[1],aString1[4]))</a:t>
            </a:r>
          </a:p>
          <a:p>
            <a:pPr marL="571500" lvl="2" indent="0">
              <a:buNone/>
            </a:pPr>
            <a:endParaRPr lang="en-US" altLang="ja-JP" sz="1600" dirty="0"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66142" b="80100"/>
          <a:stretch/>
        </p:blipFill>
        <p:spPr>
          <a:xfrm>
            <a:off x="5334000" y="3657600"/>
            <a:ext cx="2743201" cy="6379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24600" y="5119576"/>
            <a:ext cx="1524000" cy="4430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hello</a:t>
            </a:r>
            <a:endParaRPr lang="en-CA" sz="2400" dirty="0">
              <a:latin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5004126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/>
              <a:t>0</a:t>
            </a:r>
            <a:endParaRPr lang="en-CA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536209" y="5004126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/>
              <a:t>1</a:t>
            </a:r>
            <a:endParaRPr lang="en-C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718299" y="5004126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/>
              <a:t>2</a:t>
            </a:r>
            <a:endParaRPr lang="en-CA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889062" y="4998677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/>
              <a:t>3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086939" y="5009575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/>
              <a:t>4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14379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410200"/>
          </a:xfrm>
        </p:spPr>
        <p:txBody>
          <a:bodyPr/>
          <a:lstStyle/>
          <a:p>
            <a:r>
              <a:rPr lang="en-CA" altLang="en-US" dirty="0"/>
              <a:t>A string is composite so either the entire string or just a sub-string can be passed as a parameter.</a:t>
            </a:r>
          </a:p>
          <a:p>
            <a:r>
              <a:rPr lang="en-CA" altLang="en-US" b="1" dirty="0"/>
              <a:t>Name of example</a:t>
            </a:r>
            <a:r>
              <a:rPr lang="en-CA" altLang="en-US" dirty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3stringParameters.py</a:t>
            </a:r>
          </a:p>
          <a:p>
            <a:pPr lvl="1"/>
            <a:r>
              <a:rPr lang="en-US" altLang="en-US" dirty="0"/>
              <a:t>Learning: How to pass a string (or substring) to a function.</a:t>
            </a:r>
          </a:p>
          <a:p>
            <a:pPr lvl="1"/>
            <a:endParaRPr lang="en-CA" altLang="en-US" dirty="0"/>
          </a:p>
          <a:p>
            <a:pPr marL="0" indent="0"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fun1(</a:t>
            </a:r>
            <a:r>
              <a:rPr lang="en-CA" alt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str1</a:t>
            </a:r>
            <a:r>
              <a:rPr lang="en-CA" alt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   fun2(</a:t>
            </a:r>
            <a:r>
              <a:rPr lang="en-CA" alt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str1[1]</a:t>
            </a:r>
            <a:r>
              <a:rPr lang="en-CA" alt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16188" y="5275239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0" y="5942779"/>
            <a:ext cx="6108700" cy="585020"/>
            <a:chOff x="3047513" y="5942831"/>
            <a:chExt cx="6109188" cy="584985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25677" y="5942831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3047513" y="6129767"/>
              <a:ext cx="3316259" cy="3980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9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Mutable types:</a:t>
            </a:r>
          </a:p>
          <a:p>
            <a:pPr lvl="1"/>
            <a:r>
              <a:rPr lang="en-US" altLang="en-US" dirty="0"/>
              <a:t>The original memory location </a:t>
            </a:r>
            <a:r>
              <a:rPr lang="en-US" altLang="en-US" i="1" dirty="0"/>
              <a:t>can</a:t>
            </a:r>
            <a:r>
              <a:rPr lang="en-US" altLang="en-US" dirty="0"/>
              <a:t> change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Constants</a:t>
            </a:r>
          </a:p>
          <a:p>
            <a:pPr lvl="1"/>
            <a:r>
              <a:rPr lang="en-US" altLang="en-US" dirty="0"/>
              <a:t>Memory location </a:t>
            </a:r>
            <a:r>
              <a:rPr lang="en-US" altLang="en-US" i="1" dirty="0"/>
              <a:t>shouldn’t</a:t>
            </a:r>
            <a:r>
              <a:rPr lang="en-US" altLang="en-US" dirty="0"/>
              <a:t> change (Python): may produce a logic error if modified e.g. </a:t>
            </a:r>
            <a:r>
              <a:rPr lang="en-US" altLang="en-US" dirty="0">
                <a:latin typeface="Consolas" panose="020B0609020204030204" pitchFamily="49" charset="0"/>
              </a:rPr>
              <a:t>GST_RATE = 0.05</a:t>
            </a:r>
          </a:p>
          <a:p>
            <a:pPr lvl="1"/>
            <a:r>
              <a:rPr lang="en-US" altLang="en-US" dirty="0"/>
              <a:t>Memory location syntactically </a:t>
            </a:r>
            <a:r>
              <a:rPr lang="en-US" altLang="en-US" i="1" dirty="0"/>
              <a:t>cannot</a:t>
            </a:r>
            <a:r>
              <a:rPr lang="en-US" altLang="en-US" dirty="0"/>
              <a:t> change (C++, Java): produces a syntax error (violates the syntax or rule that constants cannot change)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Immutable types: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i="1" dirty="0"/>
              <a:t>original </a:t>
            </a:r>
            <a:r>
              <a:rPr lang="en-US" altLang="en-US" dirty="0"/>
              <a:t>memory location </a:t>
            </a:r>
            <a:r>
              <a:rPr lang="en-US" altLang="en-US" i="1" dirty="0"/>
              <a:t>won’t change</a:t>
            </a:r>
          </a:p>
          <a:p>
            <a:pPr lvl="1"/>
            <a:r>
              <a:rPr lang="en-US" altLang="en-US" dirty="0"/>
              <a:t>Changes to a variable of a pre-existing immutable type creates a new location in memory. There are now two locations containing strings.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COOL_DUDE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>
                <a:latin typeface="Consolas" panose="020B0609020204030204" pitchFamily="49" charset="0"/>
              </a:rPr>
              <a:t>Tam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>
                <a:latin typeface="Consolas" panose="020B0609020204030204" pitchFamily="49" charset="0"/>
              </a:rPr>
              <a:t>Mat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6050756"/>
            <a:ext cx="990600" cy="312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Tam</a:t>
            </a:r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endParaRPr lang="en-US" alt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15" name="Straight Arrow Connector 14"/>
          <p:cNvCxnSpPr>
            <a:cxnSpLocks/>
            <a:endCxn id="11" idx="1"/>
          </p:cNvCxnSpPr>
          <p:nvPr/>
        </p:nvCxnSpPr>
        <p:spPr>
          <a:xfrm>
            <a:off x="5334000" y="6096000"/>
            <a:ext cx="914400" cy="1111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876800" y="6207125"/>
            <a:ext cx="2362200" cy="574673"/>
            <a:chOff x="4924205" y="6261081"/>
            <a:chExt cx="2314653" cy="521452"/>
          </a:xfrm>
        </p:grpSpPr>
        <p:sp>
          <p:nvSpPr>
            <p:cNvPr id="12" name="Rectangle 11"/>
            <p:cNvSpPr/>
            <p:nvPr/>
          </p:nvSpPr>
          <p:spPr>
            <a:xfrm>
              <a:off x="6248564" y="6435957"/>
              <a:ext cx="990294" cy="34657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/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r>
                <a:rPr lang="en-US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Mat</a:t>
              </a:r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endParaRPr lang="en-US" alt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4205" y="6261081"/>
              <a:ext cx="1324359" cy="34816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51463" y="6009947"/>
            <a:ext cx="876901" cy="287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Are 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aList = [1,2,3]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aList[0] = 10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print(aList)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 [10,2,3]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75583" y="914400"/>
            <a:ext cx="2362200" cy="1682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original list can change (i.e. individual elements can be modified) making this type mutable</a:t>
            </a:r>
            <a:endParaRPr lang="en-CA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 flipH="1">
            <a:off x="2743200" y="1524000"/>
            <a:ext cx="23622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5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dirty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/>
              <a:t>Even though it may look a string can change they actually cannot be edited (original memory location cannot change).</a:t>
            </a:r>
          </a:p>
          <a:p>
            <a:r>
              <a:rPr lang="en-US" altLang="en-US" sz="2400" b="1" dirty="0"/>
              <a:t>Name of the example program</a:t>
            </a:r>
            <a:r>
              <a:rPr lang="en-US" altLang="en-US" sz="2400" dirty="0"/>
              <a:t>: </a:t>
            </a:r>
            <a:r>
              <a:rPr lang="en-US" altLang="en-US" sz="2200" dirty="0">
                <a:latin typeface="Consolas" panose="020B0609020204030204" pitchFamily="49" charset="0"/>
              </a:rPr>
              <a:t>4immutableStrings</a:t>
            </a:r>
            <a:r>
              <a:rPr lang="en-US" altLang="ja-JP" sz="2200" dirty="0">
                <a:latin typeface="Consolas" panose="020B0609020204030204" pitchFamily="49" charset="0"/>
              </a:rPr>
              <a:t>.py</a:t>
            </a:r>
          </a:p>
          <a:p>
            <a:pPr lvl="1"/>
            <a:r>
              <a:rPr lang="en-US" altLang="ja-JP" sz="1800" dirty="0"/>
              <a:t>Learning: strings are immutable:</a:t>
            </a:r>
          </a:p>
          <a:p>
            <a:pPr lvl="2"/>
            <a:r>
              <a:rPr lang="en-US" altLang="ja-JP" sz="1600" dirty="0"/>
              <a:t>Using the assignment operator in conjunction with the name of the whole string produces a new string (string variable refers to a new string not the original string).</a:t>
            </a:r>
          </a:p>
          <a:p>
            <a:pPr lvl="2"/>
            <a:r>
              <a:rPr lang="en-US" altLang="ja-JP" sz="1600" dirty="0"/>
              <a:t>Attempting to modify a string produces an error.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s1 = "bye"</a:t>
            </a: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     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2133600" y="4323442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2280259" y="5245779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0" y="5899150"/>
            <a:ext cx="4838700" cy="819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199" y="5791200"/>
            <a:ext cx="2209801" cy="10668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Cannot modify the characters in a string (immutable)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/>
              <a:t>Sometimes you may wish to extract out a portion of a string.</a:t>
            </a:r>
          </a:p>
          <a:p>
            <a:pPr lvl="1"/>
            <a:r>
              <a:rPr lang="en-US" altLang="en-US" sz="2000" dirty="0"/>
              <a:t>E.g., Extract first name “James” from a full name “James T. Kirk, Captain”</a:t>
            </a:r>
          </a:p>
          <a:p>
            <a:r>
              <a:rPr lang="en-US" altLang="en-US" sz="2400" dirty="0"/>
              <a:t>This operation is referred to as a ‘substring’ operation in many programming languages.</a:t>
            </a:r>
          </a:p>
          <a:p>
            <a:r>
              <a:rPr lang="en-US" altLang="en-US" sz="2400" dirty="0"/>
              <a:t>There are two implementations of the substring operation in Python:</a:t>
            </a:r>
          </a:p>
          <a:p>
            <a:pPr lvl="1"/>
            <a:r>
              <a:rPr lang="en-US" altLang="en-US" sz="2000" dirty="0"/>
              <a:t>String slicing</a:t>
            </a:r>
          </a:p>
          <a:p>
            <a:pPr lvl="1"/>
            <a:r>
              <a:rPr lang="en-US" altLang="en-US" sz="2000" dirty="0"/>
              <a:t>String splitting</a:t>
            </a:r>
          </a:p>
          <a:p>
            <a:pPr lvl="1"/>
            <a:endParaRPr lang="en-US" altLang="en-US" sz="24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dirty="0"/>
              <a:t>1 The name James T. Kirk is </a:t>
            </a:r>
            <a:r>
              <a:rPr lang="en-US" altLang="en-US" sz="1600" dirty="0">
                <a:sym typeface="Symbol" panose="05050102010706020507" pitchFamily="18" charset="2"/>
              </a:rPr>
              <a:t></a:t>
            </a:r>
            <a:r>
              <a:rPr lang="en-US" altLang="en-US" sz="1600" dirty="0"/>
              <a:t>  CBS</a:t>
            </a:r>
          </a:p>
        </p:txBody>
      </p:sp>
    </p:spTree>
    <p:extLst>
      <p:ext uri="{BB962C8B-B14F-4D97-AF65-F5344CB8AC3E}">
        <p14:creationId xmlns:p14="http://schemas.microsoft.com/office/powerpoint/2010/main" val="349972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altLang="en-US" sz="2000" dirty="0"/>
              <a:t>Slicing a string will return a portion of a string based on the indices provided</a:t>
            </a:r>
          </a:p>
          <a:p>
            <a:pPr lvl="1"/>
            <a:r>
              <a:rPr lang="en-US" altLang="en-US" sz="2000" dirty="0"/>
              <a:t>The index can indicate the start index (include) and end index (exclude) of the substring.</a:t>
            </a:r>
          </a:p>
          <a:p>
            <a:pPr lvl="1"/>
            <a:r>
              <a:rPr lang="en-US" altLang="en-US" sz="2000" b="1" dirty="0"/>
              <a:t>Format</a:t>
            </a:r>
            <a:r>
              <a:rPr lang="en-US" altLang="en-US" sz="2000" dirty="0"/>
              <a:t>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i="1" dirty="0">
                <a:latin typeface="Consolas" panose="020B0609020204030204" pitchFamily="49" charset="0"/>
              </a:rPr>
              <a:t>string_name</a:t>
            </a:r>
            <a:r>
              <a:rPr lang="en-US" altLang="en-US" sz="1400" dirty="0">
                <a:latin typeface="Consolas" panose="020B0609020204030204" pitchFamily="49" charset="0"/>
              </a:rPr>
              <a:t> [</a:t>
            </a:r>
            <a:r>
              <a:rPr lang="en-US" altLang="en-US" sz="1400" i="1" dirty="0">
                <a:latin typeface="Consolas" panose="020B0609020204030204" pitchFamily="49" charset="0"/>
              </a:rPr>
              <a:t>start_index</a:t>
            </a:r>
            <a:r>
              <a:rPr lang="en-US" altLang="en-US" sz="1400" dirty="0">
                <a:latin typeface="Consolas" panose="020B0609020204030204" pitchFamily="49" charset="0"/>
              </a:rPr>
              <a:t> : </a:t>
            </a:r>
            <a:r>
              <a:rPr lang="en-US" altLang="en-US" sz="1400" i="1" dirty="0">
                <a:latin typeface="Consolas" panose="020B0609020204030204" pitchFamily="49" charset="0"/>
              </a:rPr>
              <a:t>end_index</a:t>
            </a:r>
            <a:r>
              <a:rPr lang="en-US" altLang="en-US" sz="1400" dirty="0">
                <a:latin typeface="Consolas" panose="020B0609020204030204" pitchFamily="49" charset="0"/>
              </a:rPr>
              <a:t>]</a:t>
            </a:r>
            <a:endParaRPr lang="en-US" altLang="en-US" sz="2000" dirty="0"/>
          </a:p>
          <a:p>
            <a:pPr lvl="1"/>
            <a:r>
              <a:rPr lang="en-US" altLang="en-US" sz="2000" b="1" dirty="0"/>
              <a:t>Name of example</a:t>
            </a:r>
            <a:r>
              <a:rPr lang="en-US" altLang="en-US" sz="2000" dirty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5stringSlicing.py</a:t>
            </a:r>
            <a:r>
              <a:rPr lang="en-US" altLang="en-US" sz="1600" dirty="0">
                <a:latin typeface="Consolas" panose="020B0609020204030204" pitchFamily="49" charset="0"/>
              </a:rPr>
              <a:t> </a:t>
            </a:r>
          </a:p>
          <a:p>
            <a:pPr lvl="2"/>
            <a:r>
              <a:rPr lang="en-US" altLang="en-US" sz="1600" dirty="0"/>
              <a:t>Learning: how the slicing operator works</a:t>
            </a:r>
          </a:p>
          <a:p>
            <a:pPr marL="342900" lvl="1" indent="0">
              <a:buNone/>
            </a:pPr>
            <a:r>
              <a:rPr lang="en-US" altLang="en-US" sz="1200" dirty="0">
                <a:latin typeface="Consolas" panose="020B0609020204030204" pitchFamily="49" charset="0"/>
              </a:rPr>
              <a:t>   </a:t>
            </a:r>
            <a:r>
              <a:rPr lang="en-US" altLang="en-US" sz="1400" dirty="0">
                <a:latin typeface="Consolas" panose="020B0609020204030204" pitchFamily="49" charset="0"/>
              </a:rPr>
              <a:t>aString = "abcdefghij"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print(aString)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temp = aString[2:5]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temp = aString[:5]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temp = aString[7:]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print(temp)</a:t>
            </a:r>
          </a:p>
          <a:p>
            <a:endParaRPr lang="en-US" altLang="en-US" sz="1600" dirty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412253" y="43148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412253" y="4726903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369656" y="52749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347887" y="5867641"/>
            <a:ext cx="186921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63567" y="3161864"/>
            <a:ext cx="3226424" cy="636003"/>
            <a:chOff x="5763567" y="3161864"/>
            <a:chExt cx="3226424" cy="636003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36" b="76509"/>
            <a:stretch/>
          </p:blipFill>
          <p:spPr bwMode="auto">
            <a:xfrm>
              <a:off x="5791200" y="3352800"/>
              <a:ext cx="3198791" cy="44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763567" y="3161864"/>
              <a:ext cx="2885552" cy="3508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90488" algn="l"/>
                  <a:tab pos="361950" algn="l"/>
                  <a:tab pos="712788" algn="l"/>
                  <a:tab pos="984250" algn="l"/>
                  <a:tab pos="1255713" algn="l"/>
                  <a:tab pos="1527175" algn="l"/>
                  <a:tab pos="1798638" algn="l"/>
                  <a:tab pos="2060575" algn="l"/>
                  <a:tab pos="2330450" algn="l"/>
                  <a:tab pos="2601913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	0	1	2	3	4	5	6	7	8	9</a:t>
              </a:r>
              <a:endParaRPr lang="en-CA" sz="1200" b="1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44457" y="5212581"/>
            <a:ext cx="2046514" cy="5204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From start to index 5 (excluded)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1468" y="6317099"/>
            <a:ext cx="1043132" cy="2361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5976711"/>
            <a:ext cx="2133600" cy="576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From 7 (included) until the end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44456</TotalTime>
  <Words>2385</Words>
  <Application>Microsoft Office PowerPoint</Application>
  <PresentationFormat>On-screen Show (4:3)</PresentationFormat>
  <Paragraphs>323</Paragraphs>
  <Slides>29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MS PGothic</vt:lpstr>
      <vt:lpstr>MS PGothic</vt:lpstr>
      <vt:lpstr>Arial</vt:lpstr>
      <vt:lpstr>Calibri</vt:lpstr>
      <vt:lpstr>Consolas</vt:lpstr>
      <vt:lpstr>Courier New</vt:lpstr>
      <vt:lpstr>Symbol</vt:lpstr>
      <vt:lpstr>Times New Roman</vt:lpstr>
      <vt:lpstr>Wingdings</vt:lpstr>
      <vt:lpstr>Office Theme</vt:lpstr>
      <vt:lpstr>evaluation_intro</vt:lpstr>
      <vt:lpstr>Composites Part III: Other Composites</vt:lpstr>
      <vt:lpstr>ASCII Values (Reminder)</vt:lpstr>
      <vt:lpstr>String: Composite</vt:lpstr>
      <vt:lpstr>Passing Strings As Parameters</vt:lpstr>
      <vt:lpstr>Mutable, Constant, Immutable, </vt:lpstr>
      <vt:lpstr>Lists Are Mutable</vt:lpstr>
      <vt:lpstr>Strings Are Immutable</vt:lpstr>
      <vt:lpstr>Substring Operations</vt:lpstr>
      <vt:lpstr>String Slicing</vt:lpstr>
      <vt:lpstr>Example Use: String Slicing</vt:lpstr>
      <vt:lpstr>String Splitting</vt:lpstr>
      <vt:lpstr>String Splitting (2)</vt:lpstr>
      <vt:lpstr>String Testing Functions1</vt:lpstr>
      <vt:lpstr>String Testing Functions (2)1</vt:lpstr>
      <vt:lpstr>Applying A String Testing Function</vt:lpstr>
      <vt:lpstr>Functions That Return Modified Copies Of Strings (IF There Is Time)1</vt:lpstr>
      <vt:lpstr>Examples: Functions That Return Modified Copies  (IF There Is Time)</vt:lpstr>
      <vt:lpstr>Tuples</vt:lpstr>
      <vt:lpstr>Creating Tuples</vt:lpstr>
      <vt:lpstr>A Small Example Using Tuples</vt:lpstr>
      <vt:lpstr>Function Return Values</vt:lpstr>
      <vt:lpstr>Functions Changing Multiple Items</vt:lpstr>
      <vt:lpstr>Proving That Python Functions Return A Tuple </vt:lpstr>
      <vt:lpstr>Proving That Python Functions Return A Tuple  (2)</vt:lpstr>
      <vt:lpstr>Function Return Values: Unpacking Tuples</vt:lpstr>
      <vt:lpstr>Example: Correctly and Incorrectly Unpacking A Tuple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1120</cp:revision>
  <dcterms:created xsi:type="dcterms:W3CDTF">2013-08-26T22:54:00Z</dcterms:created>
  <dcterms:modified xsi:type="dcterms:W3CDTF">2023-11-24T19:44:40Z</dcterms:modified>
</cp:coreProperties>
</file>