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430" r:id="rId2"/>
  </p:sldMasterIdLst>
  <p:notesMasterIdLst>
    <p:notesMasterId r:id="rId32"/>
  </p:notesMasterIdLst>
  <p:handoutMasterIdLst>
    <p:handoutMasterId r:id="rId33"/>
  </p:handoutMasterIdLst>
  <p:sldIdLst>
    <p:sldId id="530" r:id="rId3"/>
    <p:sldId id="501" r:id="rId4"/>
    <p:sldId id="502" r:id="rId5"/>
    <p:sldId id="503" r:id="rId6"/>
    <p:sldId id="504" r:id="rId7"/>
    <p:sldId id="505" r:id="rId8"/>
    <p:sldId id="506" r:id="rId9"/>
    <p:sldId id="507" r:id="rId10"/>
    <p:sldId id="508" r:id="rId11"/>
    <p:sldId id="509" r:id="rId12"/>
    <p:sldId id="510" r:id="rId13"/>
    <p:sldId id="511" r:id="rId14"/>
    <p:sldId id="512" r:id="rId15"/>
    <p:sldId id="513" r:id="rId16"/>
    <p:sldId id="514" r:id="rId17"/>
    <p:sldId id="515" r:id="rId18"/>
    <p:sldId id="516" r:id="rId19"/>
    <p:sldId id="518" r:id="rId20"/>
    <p:sldId id="519" r:id="rId21"/>
    <p:sldId id="520" r:id="rId22"/>
    <p:sldId id="521" r:id="rId23"/>
    <p:sldId id="522" r:id="rId24"/>
    <p:sldId id="523" r:id="rId25"/>
    <p:sldId id="524" r:id="rId26"/>
    <p:sldId id="528" r:id="rId27"/>
    <p:sldId id="529" r:id="rId28"/>
    <p:sldId id="525" r:id="rId29"/>
    <p:sldId id="526" r:id="rId30"/>
    <p:sldId id="527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3" clrIdx="0">
    <p:extLst>
      <p:ext uri="{19B8F6BF-5375-455C-9EA6-DF929625EA0E}">
        <p15:presenceInfo xmlns:p15="http://schemas.microsoft.com/office/powerpoint/2012/main" userId="James Tam" providerId="None"/>
      </p:ext>
    </p:extLst>
  </p:cmAuthor>
  <p:cmAuthor id="2" name="Microsoft account" initials="Ma" lastIdx="2" clrIdx="1">
    <p:extLst>
      <p:ext uri="{19B8F6BF-5375-455C-9EA6-DF929625EA0E}">
        <p15:presenceInfo xmlns:p15="http://schemas.microsoft.com/office/powerpoint/2012/main" userId="b79815ee8932e92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D5B5"/>
    <a:srgbClr val="FFFFCC"/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3" autoAdjust="0"/>
    <p:restoredTop sz="93525" autoAdjust="0"/>
  </p:normalViewPr>
  <p:slideViewPr>
    <p:cSldViewPr>
      <p:cViewPr varScale="1">
        <p:scale>
          <a:sx n="94" d="100"/>
          <a:sy n="94" d="100"/>
        </p:scale>
        <p:origin x="30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-1992" y="6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B45B8B9B-0C26-4D86-A0FE-7B93EAAD00B2}" type="datetimeFigureOut">
              <a:rPr lang="en-US" altLang="en-US"/>
              <a:pPr>
                <a:defRPr/>
              </a:pPr>
              <a:t>11/24/2023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Composites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2FDBF98-69C5-43FF-9BE5-27043F2F2DD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2250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21A3AF35-F6C0-47B8-B40D-C87CB370B061}" type="datetimeFigureOut">
              <a:rPr lang="en-US" altLang="en-US"/>
              <a:pPr>
                <a:defRPr/>
              </a:pPr>
              <a:t>11/24/2023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6B807DC1-B81C-4D21-ADE3-780B9EB177D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6021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59B63E2-B383-4C3B-970E-029E8FB4CA89}" type="slidenum">
              <a:rPr kumimoji="0" lang="en-US" altLang="en-US" sz="10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17610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8037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60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fld id="{02AF1E82-B9CD-48BA-8191-CBB0C0C83F3D}" type="slidenum">
              <a:rPr lang="en-US" altLang="en-US" sz="1000">
                <a:latin typeface="Times New Roman" panose="02020603050405020304" pitchFamily="18" charset="0"/>
              </a:rPr>
              <a:pPr eaLnBrk="0" hangingPunct="0"/>
              <a:t>18</a:t>
            </a:fld>
            <a:endParaRPr lang="en-US" altLang="en-US" sz="1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3833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61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fld id="{153B9758-B6FF-49F9-9DB6-579453A51221}" type="slidenum">
              <a:rPr lang="en-US" altLang="en-US" sz="1000">
                <a:latin typeface="Times New Roman" panose="02020603050405020304" pitchFamily="18" charset="0"/>
              </a:rPr>
              <a:pPr eaLnBrk="0" hangingPunct="0"/>
              <a:t>20</a:t>
            </a:fld>
            <a:endParaRPr lang="en-US" altLang="en-US" sz="1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8626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27858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 txBox="1">
            <a:spLocks noGrp="1" noChangeArrowheads="1"/>
          </p:cNvSpPr>
          <p:nvPr/>
        </p:nvSpPr>
        <p:spPr bwMode="auto">
          <a:xfrm>
            <a:off x="3886200" y="868838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C312743A-36D7-4690-9F4B-CE129666908C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28</a:t>
            </a:fld>
            <a:endParaRPr lang="en-US" altLang="en-US" sz="1300" dirty="0">
              <a:latin typeface="Times New Roman" panose="02020603050405020304" pitchFamily="18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2375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defTabSz="896938" eaLnBrk="1" hangingPunct="1"/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0999022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/>
          </a:p>
        </p:txBody>
      </p:sp>
      <p:sp>
        <p:nvSpPr>
          <p:cNvPr id="164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EB52B28F-4DFB-4EFE-A5FF-4B62CBDE4A93}" type="slidenum">
              <a:rPr lang="en-US" altLang="en-US"/>
              <a:pPr/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16768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6224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085A09C4-3683-461F-8A1E-EF099691C15A}" type="slidenum">
              <a:rPr lang="en-US" altLang="en-US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5544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B57E32C9-CABB-45FD-8C45-8644DF58444C}" type="slidenum">
              <a:rPr lang="en-US" altLang="en-US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4618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4646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69476CA1-9781-4EF5-9533-3E584377F955}" type="slidenum">
              <a:rPr lang="en-US" altLang="en-US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0632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1796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0819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5EB59D19-D1D2-436A-B47C-A12AA9094F76}" type="slidenum">
              <a:rPr lang="en-US" altLang="en-US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6118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1A8EB95-6C25-42BE-AA42-10DA4FA59631}" type="datetimeFigureOut">
              <a:rPr lang="en-US" altLang="en-US"/>
              <a:pPr>
                <a:defRPr/>
              </a:pPr>
              <a:t>11/24/2023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2F89589-0382-4EA8-8535-E07A6C5C19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5836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71839E3-4D83-423D-882F-9A1F8C1D70B8}" type="datetimeFigureOut">
              <a:rPr lang="en-US" altLang="en-US"/>
              <a:pPr>
                <a:defRPr/>
              </a:pPr>
              <a:t>11/24/2023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D37A4787-0093-4DD3-B6AE-6FADB08254E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558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831AFFC-1724-4D13-A56E-91268526F7AC}" type="datetimeFigureOut">
              <a:rPr lang="en-US" altLang="en-US"/>
              <a:pPr>
                <a:defRPr/>
              </a:pPr>
              <a:t>11/24/2023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778D64B0-D250-4434-86CE-B39C6B87422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458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9548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9388" indent="-179388">
              <a:defRPr/>
            </a:lvl1pPr>
            <a:lvl3pPr marL="623888" indent="-171450">
              <a:buFont typeface="Courier New" panose="02070309020205020404" pitchFamily="49" charset="0"/>
              <a:buChar char="o"/>
              <a:defRPr/>
            </a:lvl3pPr>
            <a:lvl4pPr marL="914400" indent="-228600">
              <a:buFont typeface="Wingdings" panose="05000000000000000000" pitchFamily="2" charset="2"/>
              <a:buChar char="§"/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	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452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98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1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73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13223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0898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634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>
                <a:ea typeface="+mn-ea"/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83321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127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05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11607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9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8ECFF7D-C0AD-4EE1-B09C-58E132AD5648}" type="datetimeFigureOut">
              <a:rPr lang="en-US" altLang="en-US"/>
              <a:pPr>
                <a:defRPr/>
              </a:pPr>
              <a:t>11/24/2023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335C2E0A-73CD-4B82-9025-DC880F364EE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423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CA838476-CF3E-4DD1-BEE2-F1557AB553C5}" type="datetimeFigureOut">
              <a:rPr lang="en-US" altLang="en-US"/>
              <a:pPr>
                <a:defRPr/>
              </a:pPr>
              <a:t>11/24/2023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4A0287F-F0C6-4C62-B596-52B821C9532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68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3D56B97F-B9B2-479E-ABD3-270144D923AA}" type="datetimeFigureOut">
              <a:rPr lang="en-US" altLang="en-US"/>
              <a:pPr>
                <a:defRPr/>
              </a:pPr>
              <a:t>11/24/2023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2B519202-1C70-4D33-954D-E2E8F9893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022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10EB20A3-C4A2-43E3-ABA6-FF2B70190B8F}" type="datetimeFigureOut">
              <a:rPr lang="en-US" altLang="en-US"/>
              <a:pPr>
                <a:defRPr/>
              </a:pPr>
              <a:t>11/24/2023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B5D0C400-DD6B-4EC9-A941-02EBCF3E97C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365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8D3C734C-F020-41BA-A42E-2382FBE96F2A}" type="datetimeFigureOut">
              <a:rPr lang="en-US" altLang="en-US"/>
              <a:pPr>
                <a:defRPr/>
              </a:pPr>
              <a:t>11/24/2023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918FE5B8-65D5-4358-B85A-BAEDED7030E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547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A8943C6-22D4-4DE3-B77E-9A7FE3FC9889}" type="datetimeFigureOut">
              <a:rPr lang="en-US" altLang="en-US"/>
              <a:pPr>
                <a:defRPr/>
              </a:pPr>
              <a:t>11/24/2023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6B84F58D-8813-4F50-8719-D266C0AB938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406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anose="020B0600070205080204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72130DA7-C0F6-4946-AE60-2A2CC8C619A8}" type="datetimeFigureOut">
              <a:rPr lang="en-US" altLang="en-US"/>
              <a:pPr>
                <a:defRPr/>
              </a:pPr>
              <a:t>11/24/2023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fld id="{521E3873-7126-4341-9943-44429F7F1F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243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08075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</p:spTree>
    <p:extLst>
      <p:ext uri="{BB962C8B-B14F-4D97-AF65-F5344CB8AC3E}">
        <p14:creationId xmlns:p14="http://schemas.microsoft.com/office/powerpoint/2010/main" val="2953720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1" r:id="rId1"/>
    <p:sldLayoutId id="2147484432" r:id="rId2"/>
    <p:sldLayoutId id="2147484433" r:id="rId3"/>
    <p:sldLayoutId id="2147484434" r:id="rId4"/>
    <p:sldLayoutId id="2147484435" r:id="rId5"/>
    <p:sldLayoutId id="2147484436" r:id="rId6"/>
    <p:sldLayoutId id="2147484437" r:id="rId7"/>
    <p:sldLayoutId id="2147484438" r:id="rId8"/>
    <p:sldLayoutId id="2147484439" r:id="rId9"/>
    <p:sldLayoutId id="2147484440" r:id="rId10"/>
    <p:sldLayoutId id="2147484441" r:id="rId11"/>
    <p:sldLayoutId id="214748444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anose="02020603050405020304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Composites Part III: </a:t>
            </a:r>
            <a:r>
              <a:rPr lang="en-US" altLang="en-US" sz="4000" dirty="0"/>
              <a:t>Other Composites</a:t>
            </a:r>
            <a:endParaRPr lang="en-US" altLang="en-US" sz="4000" b="1" dirty="0" smtClean="0"/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1800" b="0" i="0" u="none" strike="noStrike" kern="1200" cap="none" spc="0" normalizeH="0" baseline="3000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1295400" y="2362200"/>
            <a:ext cx="6769100" cy="1816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114300" indent="-1143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altLang="en-US" sz="2800" dirty="0"/>
              <a:t>You will learn how to create new variables that are collections of other entities: strings (character composite), tuples (similar to a list but immutable)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2211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Use: String Slicing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Where characters at fixed positions must be extracted.</a:t>
            </a:r>
          </a:p>
          <a:p>
            <a:r>
              <a:rPr lang="en-US" altLang="en-US" dirty="0"/>
              <a:t>Example: area code portion of a telephone number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ja-JP" altLang="en-US" sz="1800" dirty="0">
                <a:latin typeface="Consolas" panose="020B0609020204030204" pitchFamily="49" charset="0"/>
              </a:rPr>
              <a:t>“</a:t>
            </a:r>
            <a:r>
              <a:rPr lang="en-US" altLang="ja-JP" sz="1800" dirty="0">
                <a:latin typeface="Consolas" panose="020B0609020204030204" pitchFamily="49" charset="0"/>
              </a:rPr>
              <a:t>403-210-9455</a:t>
            </a:r>
            <a:r>
              <a:rPr lang="ja-JP" altLang="en-US" sz="1800" dirty="0">
                <a:latin typeface="Consolas" panose="020B0609020204030204" pitchFamily="49" charset="0"/>
              </a:rPr>
              <a:t>”</a:t>
            </a:r>
            <a:endParaRPr lang="en-US" altLang="ja-JP" sz="1800" dirty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 marL="342900" lvl="1" indent="0"/>
            <a:r>
              <a:rPr lang="en-US" altLang="en-US" sz="1800" dirty="0">
                <a:latin typeface="Consolas" panose="020B0609020204030204" pitchFamily="49" charset="0"/>
              </a:rPr>
              <a:t>The </a:t>
            </a:r>
            <a:r>
              <a:rPr lang="ja-JP" altLang="en-US" sz="1800" dirty="0">
                <a:latin typeface="Consolas" panose="020B0609020204030204" pitchFamily="49" charset="0"/>
              </a:rPr>
              <a:t>“</a:t>
            </a:r>
            <a:r>
              <a:rPr lang="en-US" altLang="ja-JP" sz="1800" dirty="0">
                <a:latin typeface="Consolas" panose="020B0609020204030204" pitchFamily="49" charset="0"/>
              </a:rPr>
              <a:t>403</a:t>
            </a:r>
            <a:r>
              <a:rPr lang="ja-JP" altLang="en-US" sz="1800" dirty="0">
                <a:latin typeface="Consolas" panose="020B0609020204030204" pitchFamily="49" charset="0"/>
              </a:rPr>
              <a:t>”</a:t>
            </a:r>
            <a:r>
              <a:rPr lang="en-US" altLang="ja-JP" sz="1800" dirty="0">
                <a:latin typeface="Consolas" panose="020B0609020204030204" pitchFamily="49" charset="0"/>
              </a:rPr>
              <a:t> area code could then be passed to a data base lookup to determine the province.</a:t>
            </a:r>
            <a:endParaRPr lang="en-US" alt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356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>
                <a:latin typeface="+mn-lt"/>
                <a:ea typeface="+mj-ea"/>
                <a:cs typeface="+mj-cs"/>
              </a:rPr>
              <a:t>String Splitting</a:t>
            </a:r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Divide a string into portions with a particular character determining where the split occurs.</a:t>
            </a:r>
          </a:p>
          <a:p>
            <a:pPr>
              <a:lnSpc>
                <a:spcPct val="70000"/>
              </a:lnSpc>
            </a:pPr>
            <a:r>
              <a:rPr lang="en-US" altLang="en-US" sz="2400" dirty="0"/>
              <a:t>Practical usage</a:t>
            </a:r>
          </a:p>
          <a:p>
            <a:pPr lvl="1">
              <a:lnSpc>
                <a:spcPct val="70000"/>
              </a:lnSpc>
              <a:spcAft>
                <a:spcPts val="300"/>
              </a:spcAft>
            </a:pPr>
            <a:r>
              <a:rPr lang="en-US" altLang="en-US" sz="2000" dirty="0"/>
              <a:t>The string “The cat in the hat” could be split into individual words (split occurs when spaces are encountered).</a:t>
            </a:r>
          </a:p>
          <a:p>
            <a:pPr lvl="1">
              <a:lnSpc>
                <a:spcPct val="70000"/>
              </a:lnSpc>
              <a:spcAft>
                <a:spcPts val="300"/>
              </a:spcAft>
            </a:pPr>
            <a:r>
              <a:rPr lang="en-US" altLang="en-US" sz="2000" dirty="0"/>
              <a:t>“The”    “cat”    “in”    “the”    “hat”</a:t>
            </a:r>
          </a:p>
          <a:p>
            <a:pPr lvl="1">
              <a:lnSpc>
                <a:spcPct val="70000"/>
              </a:lnSpc>
              <a:spcAft>
                <a:spcPts val="300"/>
              </a:spcAft>
            </a:pPr>
            <a:r>
              <a:rPr lang="en-US" altLang="en-US" sz="2000" dirty="0"/>
              <a:t>Each word could then be individually passed to a spell checker.</a:t>
            </a:r>
          </a:p>
        </p:txBody>
      </p:sp>
    </p:spTree>
    <p:extLst>
      <p:ext uri="{BB962C8B-B14F-4D97-AF65-F5344CB8AC3E}">
        <p14:creationId xmlns:p14="http://schemas.microsoft.com/office/powerpoint/2010/main" val="216415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59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String Splitting (2)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b="1" dirty="0"/>
              <a:t>Format</a:t>
            </a:r>
            <a:r>
              <a:rPr lang="en-US" altLang="en-US" dirty="0"/>
              <a:t>:</a:t>
            </a:r>
          </a:p>
          <a:p>
            <a:pPr lvl="1">
              <a:lnSpc>
                <a:spcPct val="70000"/>
              </a:lnSpc>
              <a:buFont typeface="Times New Roman" panose="02020603050405020304" pitchFamily="18" charset="0"/>
              <a:buNone/>
            </a:pPr>
            <a:r>
              <a:rPr lang="en-US" altLang="en-US" i="1" dirty="0">
                <a:latin typeface="Consolas" panose="020B0609020204030204" pitchFamily="49" charset="0"/>
              </a:rPr>
              <a:t>string_name.split (</a:t>
            </a:r>
            <a:r>
              <a:rPr lang="en-US" altLang="en-US" dirty="0">
                <a:latin typeface="Consolas" panose="020B0609020204030204" pitchFamily="49" charset="0"/>
              </a:rPr>
              <a:t>'</a:t>
            </a:r>
            <a:r>
              <a:rPr lang="en-US" altLang="en-US" i="1" dirty="0">
                <a:latin typeface="Consolas" panose="020B0609020204030204" pitchFamily="49" charset="0"/>
              </a:rPr>
              <a:t>&lt;character used in the split</a:t>
            </a:r>
            <a:r>
              <a:rPr lang="en-US" altLang="en-US" dirty="0">
                <a:latin typeface="Consolas" panose="020B0609020204030204" pitchFamily="49" charset="0"/>
              </a:rPr>
              <a:t>'</a:t>
            </a:r>
            <a:r>
              <a:rPr lang="en-US" altLang="en-US" i="1" dirty="0">
                <a:latin typeface="Consolas" panose="020B0609020204030204" pitchFamily="49" charset="0"/>
              </a:rPr>
              <a:t>)</a:t>
            </a:r>
            <a:endParaRPr lang="en-US" altLang="en-US" dirty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b="1" dirty="0"/>
              <a:t>Online example</a:t>
            </a:r>
            <a:r>
              <a:rPr lang="en-US" altLang="en-US" dirty="0"/>
              <a:t>: </a:t>
            </a:r>
            <a:r>
              <a:rPr lang="en-US" altLang="en-US" sz="2000" dirty="0">
                <a:latin typeface="Consolas" panose="020B0609020204030204" pitchFamily="49" charset="0"/>
              </a:rPr>
              <a:t>6stringSpliting.py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Learning: how the slicing operator works.</a:t>
            </a:r>
          </a:p>
          <a:p>
            <a:pPr>
              <a:lnSpc>
                <a:spcPct val="80000"/>
              </a:lnSpc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aString = "man who smiles"</a:t>
            </a:r>
            <a:endParaRPr lang="en-US" altLang="ja-JP" sz="1800" dirty="0">
              <a:latin typeface="Consolas" panose="020B0609020204030204" pitchFamily="49" charset="0"/>
            </a:endParaRP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# Default split character is a space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one, two, three = aString.split()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print(one)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print(two)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print(three)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aString = "James,Tam"</a:t>
            </a:r>
          </a:p>
          <a:p>
            <a:pPr lvl="1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first, last = aString.split(",")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nic = first + " \"The Bullet\" " + last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print(nic)</a:t>
            </a:r>
          </a:p>
          <a:p>
            <a:endParaRPr lang="en-US" altLang="en-US" dirty="0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64"/>
          <a:stretch>
            <a:fillRect/>
          </a:stretch>
        </p:blipFill>
        <p:spPr bwMode="auto">
          <a:xfrm>
            <a:off x="5486400" y="2933700"/>
            <a:ext cx="3429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436"/>
          <a:stretch>
            <a:fillRect/>
          </a:stretch>
        </p:blipFill>
        <p:spPr bwMode="auto">
          <a:xfrm>
            <a:off x="3886200" y="4964112"/>
            <a:ext cx="449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007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/>
              <a:t>String Testing Functions</a:t>
            </a:r>
            <a:r>
              <a:rPr lang="en-US" altLang="en-US" sz="3200" baseline="30000" dirty="0"/>
              <a:t>1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108075"/>
            <a:ext cx="8051800" cy="5368925"/>
          </a:xfrm>
        </p:spPr>
        <p:txBody>
          <a:bodyPr/>
          <a:lstStyle/>
          <a:p>
            <a:r>
              <a:rPr lang="en-US" altLang="en-US" sz="2400" dirty="0"/>
              <a:t>These functions test a string to see if a given condition has been met and return either “</a:t>
            </a:r>
            <a:r>
              <a:rPr lang="en-US" altLang="ja-JP" sz="2000" dirty="0">
                <a:latin typeface="Consolas" panose="020B0609020204030204" pitchFamily="49" charset="0"/>
              </a:rPr>
              <a:t>True</a:t>
            </a:r>
            <a:r>
              <a:rPr lang="en-US" altLang="en-US" sz="2400" dirty="0"/>
              <a:t>”</a:t>
            </a:r>
            <a:r>
              <a:rPr lang="en-US" altLang="ja-JP" sz="2400" dirty="0"/>
              <a:t> or </a:t>
            </a:r>
            <a:r>
              <a:rPr lang="en-US" altLang="en-US" sz="2400" dirty="0"/>
              <a:t>“</a:t>
            </a:r>
            <a:r>
              <a:rPr lang="en-US" altLang="ja-JP" sz="2000" dirty="0">
                <a:latin typeface="Consolas" panose="020B0609020204030204" pitchFamily="49" charset="0"/>
              </a:rPr>
              <a:t>False</a:t>
            </a:r>
            <a:r>
              <a:rPr lang="en-US" altLang="en-US" sz="2400" dirty="0"/>
              <a:t>”</a:t>
            </a:r>
            <a:r>
              <a:rPr lang="en-US" altLang="ja-JP" sz="2400" dirty="0"/>
              <a:t> (Boolean).</a:t>
            </a:r>
          </a:p>
          <a:p>
            <a:r>
              <a:rPr lang="en-US" altLang="en-US" sz="2400" b="1" dirty="0"/>
              <a:t>Format</a:t>
            </a:r>
            <a:r>
              <a:rPr lang="en-US" altLang="en-US" sz="2400" dirty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2000" i="1" dirty="0">
                <a:latin typeface="Consolas" panose="020B0609020204030204" pitchFamily="49" charset="0"/>
              </a:rPr>
              <a:t>string_name</a:t>
            </a:r>
            <a:r>
              <a:rPr lang="en-US" altLang="en-US" sz="2000" dirty="0">
                <a:latin typeface="Consolas" panose="020B0609020204030204" pitchFamily="49" charset="0"/>
              </a:rPr>
              <a:t>.</a:t>
            </a:r>
            <a:r>
              <a:rPr lang="en-US" altLang="en-US" sz="2000" i="1" dirty="0">
                <a:latin typeface="Consolas" panose="020B0609020204030204" pitchFamily="49" charset="0"/>
              </a:rPr>
              <a:t>function_name</a:t>
            </a:r>
            <a:r>
              <a:rPr lang="en-US" altLang="en-US" sz="2000" dirty="0">
                <a:latin typeface="Consolas" panose="020B0609020204030204" pitchFamily="49" charset="0"/>
              </a:rPr>
              <a:t>()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  <p:sp>
        <p:nvSpPr>
          <p:cNvPr id="35844" name="Text Box 41"/>
          <p:cNvSpPr txBox="1">
            <a:spLocks noChangeArrowheads="1"/>
          </p:cNvSpPr>
          <p:nvPr/>
        </p:nvSpPr>
        <p:spPr bwMode="auto">
          <a:xfrm>
            <a:off x="0" y="6583363"/>
            <a:ext cx="76327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200" dirty="0">
                <a:latin typeface="Arial" panose="020B0604020202020204" pitchFamily="34" charset="0"/>
              </a:rPr>
              <a:t>1 These functions will return false if the string is empty (less than one character).</a:t>
            </a:r>
          </a:p>
        </p:txBody>
      </p:sp>
    </p:spTree>
    <p:extLst>
      <p:ext uri="{BB962C8B-B14F-4D97-AF65-F5344CB8AC3E}">
        <p14:creationId xmlns:p14="http://schemas.microsoft.com/office/powerpoint/2010/main" val="3725360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pPr>
              <a:defRPr/>
            </a:pPr>
            <a:r>
              <a:rPr lang="en-US" altLang="en-US" sz="3200" dirty="0">
                <a:latin typeface="+mn-lt"/>
                <a:ea typeface="+mj-ea"/>
                <a:cs typeface="+mj-cs"/>
              </a:rPr>
              <a:t>String Testing Functions (2)</a:t>
            </a:r>
            <a:r>
              <a:rPr lang="en-US" altLang="en-US" sz="3200" baseline="30000" dirty="0">
                <a:latin typeface="+mn-lt"/>
                <a:ea typeface="+mj-ea"/>
                <a:cs typeface="+mj-cs"/>
              </a:rPr>
              <a:t>1</a:t>
            </a:r>
          </a:p>
        </p:txBody>
      </p:sp>
      <p:graphicFrame>
        <p:nvGraphicFramePr>
          <p:cNvPr id="702496" name="Group 32"/>
          <p:cNvGraphicFramePr>
            <a:graphicFrameLocks noGrp="1"/>
          </p:cNvGraphicFramePr>
          <p:nvPr>
            <p:ph idx="4294967295"/>
          </p:nvPr>
        </p:nvGraphicFramePr>
        <p:xfrm>
          <a:off x="482600" y="977954"/>
          <a:ext cx="8178800" cy="5516566"/>
        </p:xfrm>
        <a:graphic>
          <a:graphicData uri="http://schemas.openxmlformats.org/drawingml/2006/table">
            <a:tbl>
              <a:tblPr/>
              <a:tblGrid>
                <a:gridCol w="1906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2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27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Boolean Function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Description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19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isalpha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true if the string consists only of alphabetic characters.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isdigit()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string consists only of digits.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9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isalnum()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string is composed only of alphabetic characters or numeric digits (alphanumeric)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19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islower()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alphabetic characters in the string are all lower case.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354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isspace()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string consists only of whitespace characters (</a:t>
                      </a: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Consolas" pitchFamily="49" charset="0"/>
                        </a:rPr>
                        <a:t>“ “, “\n”, “\t”</a:t>
                      </a:r>
                      <a:r>
                        <a:rPr kumimoji="0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5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ea typeface="MS PGothic" pitchFamily="34" charset="-128"/>
                          <a:cs typeface="Consolas" pitchFamily="49" charset="0"/>
                        </a:rPr>
                        <a:t>isupper()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  <a:cs typeface="Arial" pitchFamily="34" charset="0"/>
                        </a:rPr>
                        <a:t>Only returns true if the alphabetic characters in the string are all upper case.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0" y="6488196"/>
            <a:ext cx="8839200" cy="3698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sz="1200" dirty="0"/>
              <a:t>1 Each one of this functions (‘method’) must be preceded by a string variable and a dot e.g. </a:t>
            </a:r>
            <a:r>
              <a:rPr lang="en-US" sz="1200" dirty="0">
                <a:latin typeface="Consolas" panose="020B0609020204030204" pitchFamily="49" charset="0"/>
              </a:rPr>
              <a:t>aStr.isalpha()  #where aStr refers to a string </a:t>
            </a:r>
            <a:endParaRPr lang="en-CA" sz="12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922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/>
              <a:t>Applying A String Testing Function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 dirty="0">
                <a:cs typeface="Times New Roman" panose="02020603050405020304" pitchFamily="18" charset="0"/>
              </a:rPr>
              <a:t>Name of the example</a:t>
            </a:r>
            <a:r>
              <a:rPr lang="en-US" altLang="en-US" sz="2400" dirty="0">
                <a:cs typeface="Times New Roman" panose="02020603050405020304" pitchFamily="18" charset="0"/>
              </a:rPr>
              <a:t>: </a:t>
            </a:r>
            <a:r>
              <a:rPr lang="en-US" alt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7</a:t>
            </a:r>
            <a:r>
              <a:rPr lang="en-US" altLang="en-US" sz="2400" dirty="0">
                <a:latin typeface="Consolas" panose="020B0609020204030204" pitchFamily="49" charset="0"/>
              </a:rPr>
              <a:t>stringTestFunctions.py</a:t>
            </a:r>
          </a:p>
          <a:p>
            <a:pPr defTabSz="622300">
              <a:tabLst>
                <a:tab pos="271463" algn="l"/>
              </a:tabLst>
            </a:pPr>
            <a:r>
              <a:rPr lang="en-US" altLang="en-US" sz="2000" dirty="0"/>
              <a:t>	Learning: using the </a:t>
            </a:r>
            <a:r>
              <a:rPr lang="en-US" altLang="en-US" sz="2000" dirty="0">
                <a:latin typeface="Consolas" panose="020B0609020204030204" pitchFamily="49" charset="0"/>
              </a:rPr>
              <a:t>isdigit()</a:t>
            </a:r>
            <a:r>
              <a:rPr lang="en-US" altLang="en-US" sz="2000" dirty="0"/>
              <a:t> function to check for invalid types (float instead of integer)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ok = False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while(ok == False):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temp = input("Enter an integer: ")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ok = temp.isdigit()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if (ok == False):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print(temp, "is not an integer")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num = int(temp)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num = num + num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print(num) 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419"/>
          <a:stretch>
            <a:fillRect/>
          </a:stretch>
        </p:blipFill>
        <p:spPr bwMode="auto">
          <a:xfrm>
            <a:off x="4419600" y="3660469"/>
            <a:ext cx="401955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579"/>
          <a:stretch>
            <a:fillRect/>
          </a:stretch>
        </p:blipFill>
        <p:spPr bwMode="auto">
          <a:xfrm>
            <a:off x="4953000" y="6019800"/>
            <a:ext cx="401955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65" b="32967"/>
          <a:stretch>
            <a:fillRect/>
          </a:stretch>
        </p:blipFill>
        <p:spPr bwMode="auto">
          <a:xfrm>
            <a:off x="4419600" y="5081588"/>
            <a:ext cx="4019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33400" y="4114799"/>
            <a:ext cx="3886200" cy="2492777"/>
            <a:chOff x="533400" y="4115881"/>
            <a:chExt cx="3886200" cy="2490756"/>
          </a:xfrm>
        </p:grpSpPr>
        <p:sp>
          <p:nvSpPr>
            <p:cNvPr id="37896" name="TextBox 1"/>
            <p:cNvSpPr txBox="1">
              <a:spLocks noChangeArrowheads="1"/>
            </p:cNvSpPr>
            <p:nvPr/>
          </p:nvSpPr>
          <p:spPr bwMode="auto">
            <a:xfrm>
              <a:off x="533400" y="5683307"/>
              <a:ext cx="22860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 dirty="0">
                  <a:solidFill>
                    <a:srgbClr val="FF0000"/>
                  </a:solidFill>
                </a:rPr>
                <a:t>Heuristic (end of “loops”) applied also (good error message)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V="1">
              <a:off x="2276475" y="4115881"/>
              <a:ext cx="2143125" cy="175691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2276475" y="5435611"/>
              <a:ext cx="2143125" cy="42162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70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1515" y="103598"/>
            <a:ext cx="8229600" cy="1143000"/>
          </a:xfrm>
        </p:spPr>
        <p:txBody>
          <a:bodyPr/>
          <a:lstStyle/>
          <a:p>
            <a:r>
              <a:rPr lang="en-US" altLang="en-US" sz="2800" dirty="0"/>
              <a:t>Functions That Return Modified Copies Of Strings (IF There Is Time)</a:t>
            </a:r>
            <a:r>
              <a:rPr lang="en-US" altLang="en-US" sz="2800" baseline="30000" dirty="0"/>
              <a:t>1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altLang="en-US" sz="1800" dirty="0"/>
              <a:t>These functions return a modified version of an existing string (leaves the original string intact).</a:t>
            </a:r>
          </a:p>
          <a:p>
            <a:endParaRPr lang="en-US" altLang="en-US" sz="2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705592" name="Group 56"/>
          <p:cNvGraphicFramePr>
            <a:graphicFrameLocks noGrp="1"/>
          </p:cNvGraphicFramePr>
          <p:nvPr>
            <p:ph sz="half" idx="4294967295"/>
          </p:nvPr>
        </p:nvGraphicFramePr>
        <p:xfrm>
          <a:off x="666750" y="1926063"/>
          <a:ext cx="8343900" cy="4578352"/>
        </p:xfrm>
        <a:graphic>
          <a:graphicData uri="http://schemas.openxmlformats.org/drawingml/2006/table">
            <a:tbl>
              <a:tblPr/>
              <a:tblGrid>
                <a:gridCol w="2054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9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8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Function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lower()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the alpha characters as lower case (non-alpha characters are unaffected).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upper()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the alpha characters as upper case (non-alpha characters are unaffected).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strip()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leading and trailing whitespace characters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lstrip()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leading  (left) whitespace characters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rstrip()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trailing (right) whitespace characters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lstrip(char)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leading instances of the character parameter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73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rstrip(char)</a:t>
                      </a:r>
                    </a:p>
                  </a:txBody>
                  <a:tcPr marT="45694" marB="4569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Returns a copy of the string with all trailing instances of the character parameter removed.</a:t>
                      </a:r>
                    </a:p>
                  </a:txBody>
                  <a:tcPr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7137" name="TextBox 1"/>
          <p:cNvSpPr txBox="1">
            <a:spLocks noChangeArrowheads="1"/>
          </p:cNvSpPr>
          <p:nvPr/>
        </p:nvSpPr>
        <p:spPr bwMode="auto">
          <a:xfrm>
            <a:off x="2057400" y="1533950"/>
            <a:ext cx="556260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latin typeface="Arial" panose="020B0604020202020204" pitchFamily="34" charset="0"/>
              </a:rPr>
              <a:t>Common whitespace characters = </a:t>
            </a:r>
            <a:r>
              <a:rPr lang="en-US" altLang="en-US" sz="1600" dirty="0">
                <a:latin typeface="Consolas" panose="020B0609020204030204" pitchFamily="49" charset="0"/>
              </a:rPr>
              <a:t>sp, tab, enter/EOL</a:t>
            </a:r>
          </a:p>
        </p:txBody>
      </p:sp>
      <p:sp>
        <p:nvSpPr>
          <p:cNvPr id="2" name="Rectangle 1"/>
          <p:cNvSpPr/>
          <p:nvPr/>
        </p:nvSpPr>
        <p:spPr>
          <a:xfrm>
            <a:off x="-43023" y="6518276"/>
            <a:ext cx="91630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1 Each one of this functions (‘method’) must be preceded by a string variable and a dot e.g. </a:t>
            </a:r>
            <a:r>
              <a:rPr lang="en-US" sz="1200" dirty="0">
                <a:latin typeface="Consolas" panose="020B0609020204030204" pitchFamily="49" charset="0"/>
              </a:rPr>
              <a:t>aStr.lower()  #where aStr refers to a string </a:t>
            </a:r>
            <a:endParaRPr lang="en-CA" sz="1200" dirty="0">
              <a:latin typeface="Consolas" panose="020B06090202040302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72600" y="3429000"/>
            <a:ext cx="838200" cy="6096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  xxx  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196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/>
              <a:t>Examples: Functions That Return Modified Copies  (IF There Is Time)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 dirty="0">
                <a:cs typeface="Times New Roman" panose="02020603050405020304" pitchFamily="18" charset="0"/>
              </a:rPr>
              <a:t>Name of the example program</a:t>
            </a:r>
            <a:r>
              <a:rPr lang="en-US" altLang="en-US" sz="2400" dirty="0">
                <a:cs typeface="Times New Roman" panose="02020603050405020304" pitchFamily="18" charset="0"/>
              </a:rPr>
              <a:t>: </a:t>
            </a:r>
            <a:r>
              <a:rPr lang="en-US" altLang="en-US" sz="1800" dirty="0">
                <a:latin typeface="Consolas" panose="020B0609020204030204" pitchFamily="49" charset="0"/>
                <a:cs typeface="Times New Roman" panose="02020603050405020304" pitchFamily="18" charset="0"/>
              </a:rPr>
              <a:t>8</a:t>
            </a:r>
            <a:r>
              <a:rPr lang="en-US" altLang="en-US" sz="1800" dirty="0">
                <a:latin typeface="Consolas" panose="020B0609020204030204" pitchFamily="49" charset="0"/>
              </a:rPr>
              <a:t>stringModificationFunctions.py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	Learning: learning how common string functions operate</a:t>
            </a:r>
          </a:p>
          <a:p>
            <a:pPr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aString = "talk1! AbouT"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aString = aString.upper()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aString = "xxhelxlo therex"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aString = aString.lstrip("x")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print(aString)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aString = "xxhellx thxrx"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aString = aString.rstrip("x")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print(aString)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b="78670"/>
          <a:stretch/>
        </p:blipFill>
        <p:spPr>
          <a:xfrm>
            <a:off x="4568751" y="3047286"/>
            <a:ext cx="2008262" cy="3182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t="22660" b="62021"/>
          <a:stretch/>
        </p:blipFill>
        <p:spPr>
          <a:xfrm>
            <a:off x="4544311" y="3692604"/>
            <a:ext cx="2324471" cy="26459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t="41985" b="39739"/>
          <a:stretch/>
        </p:blipFill>
        <p:spPr>
          <a:xfrm>
            <a:off x="4434558" y="4663048"/>
            <a:ext cx="2558966" cy="3475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/>
          <a:srcRect t="56781" b="24943"/>
          <a:stretch/>
        </p:blipFill>
        <p:spPr>
          <a:xfrm>
            <a:off x="4434558" y="5393459"/>
            <a:ext cx="2244508" cy="3048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807" y="6078857"/>
            <a:ext cx="175260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60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/>
              <a:t>Tuples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/>
              <a:t>Much like a list, a tuple is a composite type whose elements can consist of any other type.</a:t>
            </a:r>
          </a:p>
          <a:p>
            <a:r>
              <a:rPr lang="en-US" altLang="en-US" sz="2400" dirty="0"/>
              <a:t>Tuples support many of the same operators as lists such as indexing.</a:t>
            </a:r>
          </a:p>
          <a:p>
            <a:r>
              <a:rPr lang="en-US" altLang="en-US" sz="2400" dirty="0"/>
              <a:t>However, tuples are immutable.</a:t>
            </a:r>
          </a:p>
          <a:p>
            <a:r>
              <a:rPr lang="en-US" altLang="en-US" sz="2400" dirty="0"/>
              <a:t>Like lists each element of a tuple is not confined to characters (string of length 1). </a:t>
            </a:r>
          </a:p>
          <a:p>
            <a:r>
              <a:rPr lang="en-US" altLang="en-US" sz="2400" dirty="0"/>
              <a:t>But unlike a list a tuple is immutable.</a:t>
            </a:r>
          </a:p>
          <a:p>
            <a:pPr lvl="1"/>
            <a:r>
              <a:rPr lang="en-US" altLang="en-US" sz="2000" dirty="0"/>
              <a:t>It stores data that </a:t>
            </a:r>
            <a:r>
              <a:rPr lang="en-US" altLang="en-US" sz="2000" b="1" dirty="0"/>
              <a:t>should not change</a:t>
            </a:r>
            <a:r>
              <a:rPr lang="en-US" altLang="en-US" sz="2000" dirty="0"/>
              <a:t>.</a:t>
            </a:r>
          </a:p>
          <a:p>
            <a:pPr lvl="1"/>
            <a:r>
              <a:rPr lang="en-US" altLang="en-US" sz="2000" dirty="0"/>
              <a:t>In that way it’s somewhat analogous to a named constant (e.g. </a:t>
            </a:r>
            <a:r>
              <a:rPr lang="en-US" altLang="en-US" sz="2000" dirty="0">
                <a:latin typeface="Consolas" panose="020B0609020204030204" pitchFamily="49" charset="0"/>
              </a:rPr>
              <a:t>PI = 3.14</a:t>
            </a:r>
            <a:r>
              <a:rPr lang="en-US" altLang="en-US" sz="2000" dirty="0"/>
              <a:t>) but unlike this named constant ‘changes’ can only produce a new tuple.</a:t>
            </a:r>
          </a:p>
          <a:p>
            <a:pPr>
              <a:buFontTx/>
              <a:buNone/>
            </a:pPr>
            <a:endParaRPr lang="en-US" altLang="en-US" dirty="0">
              <a:latin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68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3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/>
              <a:t>Creating Tuples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b="1" dirty="0"/>
              <a:t>Format</a:t>
            </a:r>
            <a:r>
              <a:rPr lang="en-US" altLang="en-US" sz="2400" dirty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2000" i="1" dirty="0">
                <a:latin typeface="Consolas" panose="020B0609020204030204" pitchFamily="49" charset="0"/>
              </a:rPr>
              <a:t>tuple_name</a:t>
            </a:r>
            <a:r>
              <a:rPr lang="en-US" altLang="en-US" sz="2000" dirty="0">
                <a:latin typeface="Consolas" panose="020B0609020204030204" pitchFamily="49" charset="0"/>
              </a:rPr>
              <a:t> = (</a:t>
            </a:r>
            <a:r>
              <a:rPr lang="en-US" altLang="en-US" sz="2000" i="1" dirty="0">
                <a:latin typeface="Consolas" panose="020B0609020204030204" pitchFamily="49" charset="0"/>
              </a:rPr>
              <a:t>value</a:t>
            </a:r>
            <a:r>
              <a:rPr lang="en-US" altLang="en-US" sz="2000" i="1" baseline="30000" dirty="0">
                <a:latin typeface="Consolas" panose="020B0609020204030204" pitchFamily="49" charset="0"/>
              </a:rPr>
              <a:t>1</a:t>
            </a:r>
            <a:r>
              <a:rPr lang="en-US" altLang="en-US" sz="2000" dirty="0">
                <a:latin typeface="Consolas" panose="020B0609020204030204" pitchFamily="49" charset="0"/>
              </a:rPr>
              <a:t>, </a:t>
            </a:r>
            <a:r>
              <a:rPr lang="en-US" altLang="en-US" sz="2000" i="1" dirty="0">
                <a:latin typeface="Consolas" panose="020B0609020204030204" pitchFamily="49" charset="0"/>
              </a:rPr>
              <a:t>value</a:t>
            </a:r>
            <a:r>
              <a:rPr lang="en-US" altLang="en-US" sz="2000" i="1" baseline="30000" dirty="0">
                <a:latin typeface="Consolas" panose="020B0609020204030204" pitchFamily="49" charset="0"/>
              </a:rPr>
              <a:t>2</a:t>
            </a:r>
            <a:r>
              <a:rPr lang="en-US" altLang="en-US" sz="2000" dirty="0">
                <a:latin typeface="Consolas" panose="020B0609020204030204" pitchFamily="49" charset="0"/>
              </a:rPr>
              <a:t>...</a:t>
            </a:r>
            <a:r>
              <a:rPr lang="en-US" altLang="en-US" sz="2000" i="1" dirty="0">
                <a:latin typeface="Consolas" panose="020B0609020204030204" pitchFamily="49" charset="0"/>
              </a:rPr>
              <a:t>value</a:t>
            </a:r>
            <a:r>
              <a:rPr lang="en-US" altLang="en-US" sz="2000" i="1" baseline="30000" dirty="0">
                <a:latin typeface="Consolas" panose="020B0609020204030204" pitchFamily="49" charset="0"/>
              </a:rPr>
              <a:t>n</a:t>
            </a:r>
            <a:r>
              <a:rPr lang="en-US" altLang="en-US" sz="2000" dirty="0">
                <a:latin typeface="Consolas" panose="020B0609020204030204" pitchFamily="49" charset="0"/>
              </a:rPr>
              <a:t>) 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r>
              <a:rPr lang="en-US" altLang="en-US" sz="2400" b="1" dirty="0"/>
              <a:t>Example</a:t>
            </a:r>
            <a:r>
              <a:rPr lang="en-US" altLang="en-US" sz="2400" dirty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tup = (1,2,"foo",0.3)</a:t>
            </a:r>
          </a:p>
          <a:p>
            <a:endParaRPr lang="en-US" altLang="en-US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679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/>
              <a:t>ASCII Values (Reminder)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000" dirty="0"/>
              <a:t>Each character is assigned an ASCII code e.g., ‘</a:t>
            </a:r>
            <a:r>
              <a:rPr lang="en-CA" altLang="ja-JP" sz="2000" dirty="0">
                <a:latin typeface="Consolas" panose="020B0609020204030204" pitchFamily="49" charset="0"/>
              </a:rPr>
              <a:t>A</a:t>
            </a:r>
            <a:r>
              <a:rPr lang="en-CA" altLang="en-US" sz="2000" dirty="0"/>
              <a:t>’</a:t>
            </a:r>
            <a:r>
              <a:rPr lang="en-CA" altLang="ja-JP" sz="2000" dirty="0"/>
              <a:t> = 65, </a:t>
            </a:r>
            <a:r>
              <a:rPr lang="en-CA" altLang="en-US" sz="2000" dirty="0"/>
              <a:t>‘</a:t>
            </a:r>
            <a:r>
              <a:rPr lang="en-CA" altLang="ja-JP" sz="2000" dirty="0">
                <a:latin typeface="Consolas" panose="020B0609020204030204" pitchFamily="49" charset="0"/>
              </a:rPr>
              <a:t>b</a:t>
            </a:r>
            <a:r>
              <a:rPr lang="en-CA" altLang="en-US" sz="2000" dirty="0"/>
              <a:t>’</a:t>
            </a:r>
            <a:r>
              <a:rPr lang="en-CA" altLang="ja-JP" sz="2000" dirty="0"/>
              <a:t> = 98</a:t>
            </a:r>
          </a:p>
          <a:p>
            <a:r>
              <a:rPr lang="en-CA" altLang="en-US" sz="2000" dirty="0"/>
              <a:t>The </a:t>
            </a:r>
            <a:r>
              <a:rPr lang="en-CA" altLang="en-US" sz="2000" dirty="0">
                <a:latin typeface="Consolas" panose="020B0609020204030204" pitchFamily="49" charset="0"/>
              </a:rPr>
              <a:t>chr()</a:t>
            </a:r>
            <a:r>
              <a:rPr lang="en-CA" altLang="en-US" sz="2000" dirty="0"/>
              <a:t> function can be used to determine the character (string of length one) for a particular ASCII code (number to character)</a:t>
            </a:r>
          </a:p>
          <a:p>
            <a:r>
              <a:rPr lang="en-CA" altLang="en-US" sz="2000" dirty="0"/>
              <a:t>The </a:t>
            </a:r>
            <a:r>
              <a:rPr lang="en-CA" altLang="en-US" sz="2000" dirty="0">
                <a:latin typeface="Consolas" panose="020B0609020204030204" pitchFamily="49" charset="0"/>
              </a:rPr>
              <a:t>ord()</a:t>
            </a:r>
            <a:r>
              <a:rPr lang="en-CA" altLang="en-US" sz="2000" dirty="0"/>
              <a:t> function can be used to determine the ASCII code for a ‘character’ - string of length one (character to number)</a:t>
            </a:r>
          </a:p>
          <a:p>
            <a:r>
              <a:rPr lang="en-CA" altLang="en-US" sz="2000" b="1" dirty="0"/>
              <a:t>Name of the example program</a:t>
            </a:r>
            <a:r>
              <a:rPr lang="en-CA" altLang="en-US" sz="2000" dirty="0"/>
              <a:t>: </a:t>
            </a:r>
            <a:r>
              <a:rPr lang="en-CA" altLang="en-US" sz="1800" dirty="0">
                <a:latin typeface="Consolas" panose="020B0609020204030204" pitchFamily="49" charset="0"/>
              </a:rPr>
              <a:t>1ascii.py</a:t>
            </a:r>
          </a:p>
          <a:p>
            <a:pPr lvl="1"/>
            <a:r>
              <a:rPr lang="en-US" altLang="en-US" sz="1800" dirty="0"/>
              <a:t>Learning: converting to/from ASCII codes to the equivalent character.</a:t>
            </a:r>
          </a:p>
          <a:p>
            <a:pPr lvl="1"/>
            <a:endParaRPr lang="en-CA" altLang="en-US" sz="1800" dirty="0"/>
          </a:p>
          <a:p>
            <a:pPr marL="0" indent="0"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   aChar = input("Enter a character whose ASCII value that you wish to </a:t>
            </a:r>
          </a:p>
          <a:p>
            <a:pPr marL="0" indent="0"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     see: ")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print("ASCII value of %s is %d" %(aChar,ord(aChar)))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aCode = int(input("Enter an ASCII code to convert to a character: "))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CA" altLang="en-US" sz="1600" dirty="0">
                <a:latin typeface="Consolas" panose="020B0609020204030204" pitchFamily="49" charset="0"/>
              </a:rPr>
              <a:t>print("The character for ASCII code %d is %s" %(aCode,chr(aCode)))</a:t>
            </a:r>
          </a:p>
        </p:txBody>
      </p:sp>
      <p:pic>
        <p:nvPicPr>
          <p:cNvPr id="137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807"/>
          <a:stretch>
            <a:fillRect/>
          </a:stretch>
        </p:blipFill>
        <p:spPr bwMode="auto">
          <a:xfrm>
            <a:off x="457200" y="5859463"/>
            <a:ext cx="7696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52"/>
          <a:stretch>
            <a:fillRect/>
          </a:stretch>
        </p:blipFill>
        <p:spPr bwMode="auto">
          <a:xfrm>
            <a:off x="1447800" y="6305550"/>
            <a:ext cx="76962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783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altLang="en-US" sz="3200" dirty="0"/>
              <a:t>A Small Example Using Tuples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524000"/>
            <a:ext cx="8229600" cy="4525963"/>
          </a:xfrm>
          <a:noFill/>
        </p:spPr>
        <p:txBody>
          <a:bodyPr/>
          <a:lstStyle/>
          <a:p>
            <a:r>
              <a:rPr lang="en-CA" altLang="en-US" sz="2400" b="1" dirty="0">
                <a:cs typeface="Times New Roman" panose="02020603050405020304" pitchFamily="18" charset="0"/>
              </a:rPr>
              <a:t>Name of the online example</a:t>
            </a:r>
            <a:r>
              <a:rPr lang="en-CA" altLang="en-US" sz="2400" dirty="0"/>
              <a:t>:</a:t>
            </a:r>
            <a:r>
              <a:rPr lang="en-CA" altLang="en-US" sz="2000" dirty="0"/>
              <a:t> </a:t>
            </a:r>
            <a:r>
              <a:rPr lang="en-US" altLang="en-US" sz="2400" dirty="0">
                <a:latin typeface="Consolas" panose="020B0609020204030204" pitchFamily="49" charset="0"/>
              </a:rPr>
              <a:t>9simpleTupleExample.py</a:t>
            </a:r>
          </a:p>
          <a:p>
            <a:pPr lvl="1"/>
            <a:r>
              <a:rPr lang="en-US" altLang="en-US" sz="1600" dirty="0"/>
              <a:t>Learning: accessing an entire tuple, accessing individual elements, tuples are an immutable type.</a:t>
            </a:r>
          </a:p>
          <a:p>
            <a:pPr lvl="1"/>
            <a:endParaRPr lang="en-US" altLang="en-US" sz="1600" dirty="0"/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tup = (1,2,"foo",0.3)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print(tup)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print(tup[2])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tup[2] = "bar"</a:t>
            </a:r>
          </a:p>
          <a:p>
            <a:pPr>
              <a:buFontTx/>
              <a:buNone/>
            </a:pPr>
            <a:endParaRPr lang="en-US" altLang="en-US" sz="1800" dirty="0"/>
          </a:p>
          <a:p>
            <a:endParaRPr lang="en-US" altLang="en-US" sz="2000" dirty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411412" y="3656603"/>
            <a:ext cx="6351588" cy="641350"/>
            <a:chOff x="1440" y="2064"/>
            <a:chExt cx="4001" cy="404"/>
          </a:xfrm>
        </p:grpSpPr>
        <p:sp>
          <p:nvSpPr>
            <p:cNvPr id="103430" name="Rectangle 4"/>
            <p:cNvSpPr>
              <a:spLocks noChangeArrowheads="1"/>
            </p:cNvSpPr>
            <p:nvPr/>
          </p:nvSpPr>
          <p:spPr bwMode="auto">
            <a:xfrm>
              <a:off x="1925" y="2064"/>
              <a:ext cx="35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Error (trying to change an immutable):</a:t>
              </a:r>
            </a:p>
            <a:p>
              <a:pPr eaLnBrk="1" hangingPunct="1"/>
              <a:r>
                <a:rPr lang="en-US" altLang="en-US" dirty="0">
                  <a:solidFill>
                    <a:srgbClr val="FF0000"/>
                  </a:solidFill>
                  <a:latin typeface="Arial" panose="020B0604020202020204" pitchFamily="34" charset="0"/>
                </a:rPr>
                <a:t>“TypeError: object does not support item assignment”</a:t>
              </a:r>
            </a:p>
          </p:txBody>
        </p:sp>
        <p:sp>
          <p:nvSpPr>
            <p:cNvPr id="103431" name="Line 5"/>
            <p:cNvSpPr>
              <a:spLocks noChangeShapeType="1"/>
            </p:cNvSpPr>
            <p:nvPr/>
          </p:nvSpPr>
          <p:spPr bwMode="auto">
            <a:xfrm flipH="1">
              <a:off x="1440" y="2256"/>
              <a:ext cx="50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</p:grpSp>
      <p:pic>
        <p:nvPicPr>
          <p:cNvPr id="819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9"/>
          <a:stretch>
            <a:fillRect/>
          </a:stretch>
        </p:blipFill>
        <p:spPr bwMode="auto">
          <a:xfrm>
            <a:off x="3505200" y="2514600"/>
            <a:ext cx="3429000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107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altLang="en-US" sz="2000" dirty="0"/>
              <a:t>Although it appears that functions in Python can return multiple values they are in fact consistent with how functions are defined in other programming languages.</a:t>
            </a:r>
          </a:p>
          <a:p>
            <a:r>
              <a:rPr lang="en-US" altLang="en-US" sz="2000" dirty="0"/>
              <a:t>Functions can either return zero or </a:t>
            </a:r>
            <a:r>
              <a:rPr lang="en-US" altLang="en-US" sz="2000" i="1" dirty="0"/>
              <a:t>exactly one value</a:t>
            </a:r>
            <a:r>
              <a:rPr lang="en-US" altLang="en-US" sz="2000" dirty="0"/>
              <a:t> only.</a:t>
            </a:r>
          </a:p>
          <a:p>
            <a:r>
              <a:rPr lang="en-US" altLang="en-US" sz="2000" dirty="0"/>
              <a:t>Specifying the return value with brackets merely returns one tuple back to the caller.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def fun():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return(1,2,3)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def fun(num):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if (num &gt; 0):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print(</a:t>
            </a:r>
            <a:r>
              <a:rPr lang="en-US" altLang="en-US" sz="1800" dirty="0"/>
              <a:t>"</a:t>
            </a:r>
            <a:r>
              <a:rPr lang="en-US" altLang="en-US" sz="1800" dirty="0">
                <a:latin typeface="Consolas" panose="020B0609020204030204" pitchFamily="49" charset="0"/>
              </a:rPr>
              <a:t>pos</a:t>
            </a:r>
            <a:r>
              <a:rPr lang="en-US" altLang="en-US" sz="1800" dirty="0"/>
              <a:t> "</a:t>
            </a:r>
            <a:r>
              <a:rPr lang="en-US" altLang="en-US" sz="1800" dirty="0">
                <a:latin typeface="Consolas" panose="020B0609020204030204" pitchFamily="49" charset="0"/>
              </a:rPr>
              <a:t>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return()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elif (num &lt; 0):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print(</a:t>
            </a:r>
            <a:r>
              <a:rPr lang="en-US" altLang="en-US" sz="1800" dirty="0"/>
              <a:t>"</a:t>
            </a:r>
            <a:r>
              <a:rPr lang="en-US" altLang="en-US" sz="1800" dirty="0">
                <a:latin typeface="Consolas" panose="020B0609020204030204" pitchFamily="49" charset="0"/>
              </a:rPr>
              <a:t>neg</a:t>
            </a:r>
            <a:r>
              <a:rPr lang="en-US" altLang="en-US" sz="1800" dirty="0"/>
              <a:t>")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return()</a:t>
            </a:r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/>
              <a:t>Function Return Values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971800" y="3562665"/>
            <a:ext cx="5816600" cy="366713"/>
            <a:chOff x="1872" y="2496"/>
            <a:chExt cx="3664" cy="231"/>
          </a:xfrm>
        </p:grpSpPr>
        <p:sp>
          <p:nvSpPr>
            <p:cNvPr id="104458" name="Text Box 6"/>
            <p:cNvSpPr txBox="1">
              <a:spLocks noChangeArrowheads="1"/>
            </p:cNvSpPr>
            <p:nvPr/>
          </p:nvSpPr>
          <p:spPr bwMode="auto">
            <a:xfrm>
              <a:off x="2832" y="2496"/>
              <a:ext cx="270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Returns: A tuple with three elements</a:t>
              </a:r>
            </a:p>
          </p:txBody>
        </p:sp>
        <p:sp>
          <p:nvSpPr>
            <p:cNvPr id="104459" name="Line 7"/>
            <p:cNvSpPr>
              <a:spLocks noChangeShapeType="1"/>
            </p:cNvSpPr>
            <p:nvPr/>
          </p:nvSpPr>
          <p:spPr bwMode="auto">
            <a:xfrm flipH="1">
              <a:off x="1872" y="2624"/>
              <a:ext cx="96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 dirty="0"/>
            </a:p>
          </p:txBody>
        </p:sp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2667000" y="5141119"/>
            <a:ext cx="5969000" cy="1187560"/>
            <a:chOff x="2590800" y="5629275"/>
            <a:chExt cx="5969000" cy="1187560"/>
          </a:xfrm>
        </p:grpSpPr>
        <p:sp>
          <p:nvSpPr>
            <p:cNvPr id="104454" name="Text Box 8"/>
            <p:cNvSpPr txBox="1">
              <a:spLocks noChangeArrowheads="1"/>
            </p:cNvSpPr>
            <p:nvPr/>
          </p:nvSpPr>
          <p:spPr bwMode="auto">
            <a:xfrm>
              <a:off x="4267200" y="5629275"/>
              <a:ext cx="42926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Nothing is returned back to the caller (empty tuple)</a:t>
              </a:r>
            </a:p>
          </p:txBody>
        </p:sp>
        <p:grpSp>
          <p:nvGrpSpPr>
            <p:cNvPr id="104455" name="Group 13"/>
            <p:cNvGrpSpPr>
              <a:grpSpLocks/>
            </p:cNvGrpSpPr>
            <p:nvPr/>
          </p:nvGrpSpPr>
          <p:grpSpPr bwMode="auto">
            <a:xfrm>
              <a:off x="2590800" y="5857877"/>
              <a:ext cx="1663700" cy="958958"/>
              <a:chOff x="1824" y="3536"/>
              <a:chExt cx="1048" cy="540"/>
            </a:xfrm>
          </p:grpSpPr>
          <p:sp>
            <p:nvSpPr>
              <p:cNvPr id="104456" name="Line 9"/>
              <p:cNvSpPr>
                <a:spLocks noChangeShapeType="1"/>
              </p:cNvSpPr>
              <p:nvPr/>
            </p:nvSpPr>
            <p:spPr bwMode="auto">
              <a:xfrm flipH="1">
                <a:off x="1904" y="3536"/>
                <a:ext cx="96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  <p:sp>
            <p:nvSpPr>
              <p:cNvPr id="104457" name="Line 10"/>
              <p:cNvSpPr>
                <a:spLocks noChangeShapeType="1"/>
              </p:cNvSpPr>
              <p:nvPr/>
            </p:nvSpPr>
            <p:spPr bwMode="auto">
              <a:xfrm flipH="1">
                <a:off x="1824" y="3536"/>
                <a:ext cx="1032" cy="54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948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264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/>
              <a:t>Functions Changing Multiple Items</a:t>
            </a:r>
          </a:p>
        </p:txBody>
      </p:sp>
      <p:sp>
        <p:nvSpPr>
          <p:cNvPr id="1054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400" dirty="0"/>
              <a:t>Because functions only return 0 or 1 items (Python returns one composite) the mechanism of passing by reference (covered earlier in this section) is an important concept.</a:t>
            </a:r>
          </a:p>
          <a:p>
            <a:pPr lvl="1"/>
            <a:r>
              <a:rPr lang="en-CA" altLang="en-US" sz="2000" dirty="0"/>
              <a:t>What if more than one change must be communicated back to the caller (only one entity can be returned).</a:t>
            </a:r>
          </a:p>
          <a:p>
            <a:pPr lvl="1"/>
            <a:r>
              <a:rPr lang="en-CA" altLang="en-US" sz="2000" dirty="0"/>
              <a:t>Multiple changes to parameters (&gt;1) </a:t>
            </a:r>
            <a:r>
              <a:rPr lang="en-CA" altLang="en-US" sz="2000" b="1" dirty="0"/>
              <a:t>must</a:t>
            </a:r>
            <a:r>
              <a:rPr lang="en-CA" altLang="en-US" sz="2000" dirty="0"/>
              <a:t> be passed by reference.</a:t>
            </a:r>
          </a:p>
        </p:txBody>
      </p:sp>
    </p:spTree>
    <p:extLst>
      <p:ext uri="{BB962C8B-B14F-4D97-AF65-F5344CB8AC3E}">
        <p14:creationId xmlns:p14="http://schemas.microsoft.com/office/powerpoint/2010/main" val="2179758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That Python Functions Return A Tuple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b="1" dirty="0">
                <a:cs typeface="Times New Roman" panose="02020603050405020304" pitchFamily="18" charset="0"/>
              </a:rPr>
              <a:t>Name of the online example</a:t>
            </a:r>
            <a:r>
              <a:rPr lang="en-CA" altLang="en-US" dirty="0"/>
              <a:t>:</a:t>
            </a:r>
            <a:r>
              <a:rPr lang="en-CA" altLang="en-US" sz="2000" dirty="0"/>
              <a:t> </a:t>
            </a:r>
            <a:r>
              <a:rPr lang="en-US" altLang="en-US" dirty="0">
                <a:latin typeface="Consolas" panose="020B0609020204030204" pitchFamily="49" charset="0"/>
              </a:rPr>
              <a:t>10functionReturnValues.py</a:t>
            </a:r>
          </a:p>
          <a:p>
            <a:pPr lvl="1"/>
            <a:r>
              <a:rPr lang="en-US" altLang="en-US" dirty="0"/>
              <a:t>Learning:</a:t>
            </a:r>
          </a:p>
          <a:p>
            <a:pPr lvl="2"/>
            <a:r>
              <a:rPr lang="en-US" dirty="0"/>
              <a:t>Demonstrating functions return tuples</a:t>
            </a:r>
          </a:p>
          <a:p>
            <a:pPr lvl="2"/>
            <a:r>
              <a:rPr lang="en-US" dirty="0"/>
              <a:t>Iterating a tuple using loops: for, while.</a:t>
            </a:r>
          </a:p>
          <a:p>
            <a:pPr lvl="2"/>
            <a:endParaRPr lang="en-US" dirty="0"/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def fun():</a:t>
            </a: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tupleInFun = (1.5,2,7,0.3)</a:t>
            </a: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return(tupleInFun)</a:t>
            </a:r>
          </a:p>
          <a:p>
            <a:pPr marL="400050" lvl="1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def start():</a:t>
            </a: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latin typeface="Consolas" panose="020B0609020204030204" pitchFamily="49" charset="0"/>
              </a:rPr>
              <a:t>tupleInStart</a:t>
            </a:r>
            <a:r>
              <a:rPr lang="en-US" sz="1800" dirty="0">
                <a:latin typeface="Consolas" panose="020B0609020204030204" pitchFamily="49" charset="0"/>
              </a:rPr>
              <a:t> = fun()</a:t>
            </a: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print("Iterating using a for-loop in conjunction with </a:t>
            </a: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the 'in' operator")</a:t>
            </a: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for element in tupleInStart:</a:t>
            </a:r>
          </a:p>
          <a:p>
            <a:pPr marL="4000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print("%.1f" %(element))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560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Proving That Python Functions Return A Tuple 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print()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i = 0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numElements = len(tupleInStart)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print("Iterating using a while-loop in conjunction with 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the len() function")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while (i &lt; numElements):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print("%.1f" %(</a:t>
            </a:r>
            <a:r>
              <a:rPr lang="en-US" sz="1800" dirty="0" err="1">
                <a:latin typeface="Consolas" panose="020B0609020204030204" pitchFamily="49" charset="0"/>
              </a:rPr>
              <a:t>tupleInStart</a:t>
            </a:r>
            <a:r>
              <a:rPr lang="en-US" sz="1800" dirty="0">
                <a:latin typeface="Consolas" panose="020B0609020204030204" pitchFamily="49" charset="0"/>
              </a:rPr>
              <a:t>[</a:t>
            </a:r>
            <a:r>
              <a:rPr lang="en-US" sz="1800" dirty="0" err="1">
                <a:latin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</a:rPr>
              <a:t>]))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i = i + 1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4551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Return Values: Unpacking Tuples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Unpacking a tuple</a:t>
            </a:r>
            <a:r>
              <a:rPr lang="en-US" dirty="0" smtClean="0"/>
              <a:t>: copying the elements of a tuple into multiple (1+) separate memory locations.</a:t>
            </a:r>
          </a:p>
          <a:p>
            <a:r>
              <a:rPr lang="en-US" dirty="0" smtClean="0"/>
              <a:t>Typically this is done with function return values </a:t>
            </a:r>
          </a:p>
          <a:p>
            <a:r>
              <a:rPr lang="en-US" dirty="0" smtClean="0"/>
              <a:t>Example</a:t>
            </a:r>
          </a:p>
          <a:p>
            <a:pPr marL="34290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def</a:t>
            </a:r>
            <a:r>
              <a:rPr lang="en-US" dirty="0" smtClean="0">
                <a:latin typeface="Consolas" panose="020B0609020204030204" pitchFamily="49" charset="0"/>
              </a:rPr>
              <a:t> fun():</a:t>
            </a: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    return(2,10)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#2 element tuple</a:t>
            </a:r>
          </a:p>
          <a:p>
            <a:pPr marL="34290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num1,num2</a:t>
            </a:r>
            <a:r>
              <a:rPr lang="en-US" dirty="0" smtClean="0">
                <a:latin typeface="Consolas" panose="020B0609020204030204" pitchFamily="49" charset="0"/>
              </a:rPr>
              <a:t> = fun()</a:t>
            </a:r>
          </a:p>
          <a:p>
            <a:pPr marL="34290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 smtClean="0"/>
              <a:t>Make sure that number of memory locations used during the unpacking matches the number of elements in the tuple!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907657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Correctly and Incorrectly Unpacking A Tuple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b="1" dirty="0">
                <a:cs typeface="Times New Roman" panose="02020603050405020304" pitchFamily="18" charset="0"/>
              </a:rPr>
              <a:t>Name of the online example</a:t>
            </a:r>
            <a:r>
              <a:rPr lang="en-CA" altLang="en-US" dirty="0"/>
              <a:t>:</a:t>
            </a:r>
            <a:r>
              <a:rPr lang="en-CA" altLang="en-US" sz="2000" dirty="0"/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11unpackingTuples.py</a:t>
            </a:r>
          </a:p>
          <a:p>
            <a:pPr marL="342900" lvl="1" indent="0">
              <a:buNone/>
            </a:pPr>
            <a:endParaRPr lang="en-US" dirty="0" smtClean="0"/>
          </a:p>
          <a:p>
            <a:pPr marL="342900" lvl="1" indent="0">
              <a:buNone/>
            </a:pPr>
            <a:r>
              <a:rPr lang="en-US" sz="1800" dirty="0" err="1">
                <a:latin typeface="Consolas" panose="020B0609020204030204" pitchFamily="49" charset="0"/>
              </a:rPr>
              <a:t>def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</a:rPr>
              <a:t>makeTripleTuple</a:t>
            </a:r>
            <a:r>
              <a:rPr lang="en-US" sz="1800" dirty="0">
                <a:latin typeface="Consolas" panose="020B0609020204030204" pitchFamily="49" charset="0"/>
              </a:rPr>
              <a:t>():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latin typeface="Consolas" panose="020B0609020204030204" pitchFamily="49" charset="0"/>
              </a:rPr>
              <a:t>aTuple</a:t>
            </a:r>
            <a:r>
              <a:rPr lang="en-US" sz="1800" dirty="0">
                <a:latin typeface="Consolas" panose="020B0609020204030204" pitchFamily="49" charset="0"/>
              </a:rPr>
              <a:t> = (1,"ab",True)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return(</a:t>
            </a:r>
            <a:r>
              <a:rPr lang="en-US" sz="1800" dirty="0" err="1">
                <a:latin typeface="Consolas" panose="020B0609020204030204" pitchFamily="49" charset="0"/>
              </a:rPr>
              <a:t>aTuple</a:t>
            </a:r>
            <a:r>
              <a:rPr lang="en-US" sz="1800" dirty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sz="1800" dirty="0" err="1">
                <a:latin typeface="Consolas" panose="020B0609020204030204" pitchFamily="49" charset="0"/>
              </a:rPr>
              <a:t>def</a:t>
            </a:r>
            <a:r>
              <a:rPr lang="en-US" sz="1800" dirty="0">
                <a:latin typeface="Consolas" panose="020B0609020204030204" pitchFamily="49" charset="0"/>
              </a:rPr>
              <a:t> start():</a:t>
            </a:r>
          </a:p>
          <a:p>
            <a:pPr marL="34290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</a:t>
            </a:r>
            <a:r>
              <a:rPr lang="en-US" sz="1800" dirty="0" err="1" smtClean="0">
                <a:latin typeface="Consolas" panose="020B0609020204030204" pitchFamily="49" charset="0"/>
              </a:rPr>
              <a:t>first,second,third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= </a:t>
            </a:r>
            <a:r>
              <a:rPr lang="en-US" sz="1800" dirty="0" err="1">
                <a:latin typeface="Consolas" panose="020B0609020204030204" pitchFamily="49" charset="0"/>
              </a:rPr>
              <a:t>makeTripleTuple</a:t>
            </a:r>
            <a:r>
              <a:rPr lang="en-US" sz="1800" dirty="0">
                <a:latin typeface="Consolas" panose="020B0609020204030204" pitchFamily="49" charset="0"/>
              </a:rPr>
              <a:t>()</a:t>
            </a:r>
          </a:p>
          <a:p>
            <a:pPr marL="34290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</a:t>
            </a:r>
            <a:r>
              <a:rPr lang="en-US" sz="1800" dirty="0" err="1" smtClean="0">
                <a:latin typeface="Consolas" panose="020B0609020204030204" pitchFamily="49" charset="0"/>
              </a:rPr>
              <a:t>first,second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= </a:t>
            </a:r>
            <a:r>
              <a:rPr lang="en-US" sz="1800" dirty="0" err="1">
                <a:latin typeface="Consolas" panose="020B0609020204030204" pitchFamily="49" charset="0"/>
              </a:rPr>
              <a:t>makeTripleTuple</a:t>
            </a:r>
            <a:r>
              <a:rPr lang="en-US" sz="1800" dirty="0">
                <a:latin typeface="Consolas" panose="020B0609020204030204" pitchFamily="49" charset="0"/>
              </a:rPr>
              <a:t>()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8091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/>
              <a:t>Extra Practice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String:</a:t>
            </a:r>
          </a:p>
          <a:p>
            <a:pPr lvl="1"/>
            <a:r>
              <a:rPr lang="en-US" altLang="en-US" sz="2000" dirty="0">
                <a:cs typeface="Times New Roman" panose="02020603050405020304" pitchFamily="18" charset="0"/>
              </a:rPr>
              <a:t>Write the code that implements string operations (e.g., splitting) or string functions (e.g., determining if a string consists only of numbers)</a:t>
            </a:r>
          </a:p>
        </p:txBody>
      </p:sp>
    </p:spTree>
    <p:extLst>
      <p:ext uri="{BB962C8B-B14F-4D97-AF65-F5344CB8AC3E}">
        <p14:creationId xmlns:p14="http://schemas.microsoft.com/office/powerpoint/2010/main" val="29796763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After This Section You Should Now Know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/>
              <a:t>What is the difference between a mutable and an immutable type</a:t>
            </a:r>
          </a:p>
          <a:p>
            <a:r>
              <a:rPr lang="en-US" altLang="en-US" sz="2400" dirty="0"/>
              <a:t>How strings are actually a composite type</a:t>
            </a:r>
            <a:endParaRPr lang="en-US" altLang="en-US" sz="2000" dirty="0"/>
          </a:p>
          <a:p>
            <a:r>
              <a:rPr lang="en-US" altLang="en-US" sz="2400" dirty="0"/>
              <a:t>Common string functions and operations</a:t>
            </a:r>
          </a:p>
          <a:p>
            <a:r>
              <a:rPr lang="en-US" altLang="en-US" sz="2400" dirty="0"/>
              <a:t>How a tuple is a composite, immutable type.</a:t>
            </a:r>
          </a:p>
          <a:p>
            <a:r>
              <a:rPr lang="en-US" altLang="en-US" sz="2400" dirty="0"/>
              <a:t>Iterating tuples using for and while loops</a:t>
            </a:r>
          </a:p>
        </p:txBody>
      </p:sp>
    </p:spTree>
    <p:extLst>
      <p:ext uri="{BB962C8B-B14F-4D97-AF65-F5344CB8AC3E}">
        <p14:creationId xmlns:p14="http://schemas.microsoft.com/office/powerpoint/2010/main" val="4087190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/>
              <a:t>After This Section You Should Now Know (2)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What is a tuple, common operations on tuples such as creation, accessing elements, displaying a tuple or elements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How functions return zero or </a:t>
            </a:r>
            <a:r>
              <a:rPr lang="en-US" altLang="en-US" sz="2400"/>
              <a:t>one item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38088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/>
              <a:t>String: Composite</a:t>
            </a:r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47775"/>
            <a:ext cx="8178800" cy="5610225"/>
          </a:xfrm>
        </p:spPr>
        <p:txBody>
          <a:bodyPr/>
          <a:lstStyle/>
          <a:p>
            <a:r>
              <a:rPr lang="en-US" altLang="en-US" sz="2000" dirty="0"/>
              <a:t>Strings are just a series of characters (e.g., alpha, numeric, punctuation etc.)</a:t>
            </a:r>
          </a:p>
          <a:p>
            <a:pPr lvl="1"/>
            <a:r>
              <a:rPr lang="en-US" altLang="en-US" sz="2000" dirty="0"/>
              <a:t>Like a list a string is:</a:t>
            </a:r>
          </a:p>
          <a:p>
            <a:pPr lvl="2"/>
            <a:r>
              <a:rPr lang="en-US" altLang="en-US" sz="1600" dirty="0"/>
              <a:t>A composite type (can be treated as one entity or individual parts can be accessed).</a:t>
            </a:r>
          </a:p>
          <a:p>
            <a:pPr lvl="1"/>
            <a:r>
              <a:rPr lang="en-US" altLang="en-US" sz="1800" b="1" dirty="0"/>
              <a:t>Name of example</a:t>
            </a:r>
            <a:r>
              <a:rPr lang="en-US" altLang="en-US" sz="1800" dirty="0"/>
              <a:t>: “</a:t>
            </a:r>
            <a:r>
              <a:rPr lang="en-US" altLang="en-US" sz="1600" dirty="0">
                <a:latin typeface="Consolas" panose="020B0609020204030204" pitchFamily="49" charset="0"/>
              </a:rPr>
              <a:t>2</a:t>
            </a:r>
            <a:r>
              <a:rPr lang="en-US" altLang="ja-JP" sz="1600" dirty="0">
                <a:latin typeface="Consolas" panose="020B0609020204030204" pitchFamily="49" charset="0"/>
              </a:rPr>
              <a:t>stringComposite.py</a:t>
            </a:r>
            <a:r>
              <a:rPr lang="en-US" altLang="en-US" sz="1800" dirty="0"/>
              <a:t>”</a:t>
            </a:r>
          </a:p>
          <a:p>
            <a:pPr lvl="2"/>
            <a:r>
              <a:rPr lang="en-US" altLang="ja-JP" sz="1600" dirty="0"/>
              <a:t>Learning: strings are composite, how to access the entire composite string and how to access individual elements</a:t>
            </a:r>
          </a:p>
          <a:p>
            <a:pPr lvl="2"/>
            <a:endParaRPr lang="en-US" altLang="ja-JP" sz="1600" dirty="0"/>
          </a:p>
          <a:p>
            <a:pPr marL="571500" lvl="2" indent="0">
              <a:buNone/>
            </a:pPr>
            <a:r>
              <a:rPr lang="en-US" altLang="ja-JP" sz="1600" dirty="0">
                <a:latin typeface="Consolas" panose="020B0609020204030204" pitchFamily="49" charset="0"/>
              </a:rPr>
              <a:t>aString1 = "hello"</a:t>
            </a:r>
          </a:p>
          <a:p>
            <a:pPr marL="571500" lvl="2" indent="0">
              <a:buNone/>
            </a:pPr>
            <a:r>
              <a:rPr lang="en-US" altLang="ja-JP" sz="1600" dirty="0">
                <a:latin typeface="Consolas" panose="020B0609020204030204" pitchFamily="49" charset="0"/>
              </a:rPr>
              <a:t>print("Whole string %s" %(aString1))</a:t>
            </a:r>
          </a:p>
          <a:p>
            <a:pPr marL="571500" lvl="2" indent="0">
              <a:buNone/>
            </a:pPr>
            <a:r>
              <a:rPr lang="en-US" altLang="ja-JP" sz="1600" dirty="0">
                <a:latin typeface="Consolas" panose="020B0609020204030204" pitchFamily="49" charset="0"/>
              </a:rPr>
              <a:t>print("Sub string %s-%s" %(aString1[1],aString1[4]))</a:t>
            </a:r>
          </a:p>
          <a:p>
            <a:pPr marL="571500" lvl="2" indent="0">
              <a:buNone/>
            </a:pPr>
            <a:endParaRPr lang="en-US" altLang="ja-JP" sz="1600" dirty="0">
              <a:latin typeface="Consolas" panose="020B0609020204030204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r="66142" b="80100"/>
          <a:stretch/>
        </p:blipFill>
        <p:spPr>
          <a:xfrm>
            <a:off x="5334000" y="3657600"/>
            <a:ext cx="2743201" cy="6379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24600" y="5119576"/>
            <a:ext cx="1524000" cy="4430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hello</a:t>
            </a:r>
            <a:endParaRPr lang="en-CA" sz="2400" dirty="0">
              <a:latin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4600" y="5004126"/>
            <a:ext cx="364181" cy="2309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sz="1400" dirty="0"/>
              <a:t>0</a:t>
            </a:r>
            <a:endParaRPr lang="en-CA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536209" y="5004126"/>
            <a:ext cx="364181" cy="2309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sz="1400" dirty="0"/>
              <a:t>1</a:t>
            </a:r>
            <a:endParaRPr lang="en-CA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718299" y="5004126"/>
            <a:ext cx="364181" cy="2309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sz="1400" dirty="0"/>
              <a:t>2</a:t>
            </a:r>
            <a:endParaRPr lang="en-CA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889062" y="4998677"/>
            <a:ext cx="364181" cy="2309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sz="1400" dirty="0"/>
              <a:t>3</a:t>
            </a:r>
            <a:endParaRPr lang="en-CA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086939" y="5009575"/>
            <a:ext cx="364181" cy="2309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sz="1400" dirty="0"/>
              <a:t>4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143794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01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Passing Strings As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0300"/>
            <a:ext cx="8229600" cy="5410200"/>
          </a:xfrm>
        </p:spPr>
        <p:txBody>
          <a:bodyPr/>
          <a:lstStyle/>
          <a:p>
            <a:r>
              <a:rPr lang="en-CA" altLang="en-US" dirty="0"/>
              <a:t>A string is composite so either the entire string or just a sub-string can be passed as a parameter.</a:t>
            </a:r>
          </a:p>
          <a:p>
            <a:r>
              <a:rPr lang="en-CA" altLang="en-US" b="1" dirty="0"/>
              <a:t>Name of example</a:t>
            </a:r>
            <a:r>
              <a:rPr lang="en-CA" altLang="en-US" dirty="0"/>
              <a:t>: </a:t>
            </a:r>
            <a:r>
              <a:rPr lang="en-CA" altLang="en-US" sz="2000" dirty="0">
                <a:latin typeface="Consolas" panose="020B0609020204030204" pitchFamily="49" charset="0"/>
              </a:rPr>
              <a:t>3stringParameters.py</a:t>
            </a:r>
          </a:p>
          <a:p>
            <a:pPr lvl="1"/>
            <a:r>
              <a:rPr lang="en-US" altLang="en-US" dirty="0"/>
              <a:t>Learning: How to pass a string (or substring) to a function.</a:t>
            </a:r>
          </a:p>
          <a:p>
            <a:pPr lvl="1"/>
            <a:endParaRPr lang="en-CA" altLang="en-US" dirty="0"/>
          </a:p>
          <a:p>
            <a:pPr marL="0" indent="0"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   def fun1(str1):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    print("Inside fun1 %s" %(str1))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CA" altLang="en-US" sz="1800" dirty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def fun2(str2):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    print("Inside fun2 %s" %(str2))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CA" altLang="en-US" sz="1800" dirty="0">
              <a:latin typeface="Consolas" panose="020B0609020204030204" pitchFamily="49" charset="0"/>
            </a:endParaRP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def start():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    str1 = "abc"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    print("Inside start %s" %(str1))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    fun1(</a:t>
            </a:r>
            <a:r>
              <a:rPr lang="en-CA" alt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str1</a:t>
            </a:r>
            <a:r>
              <a:rPr lang="en-CA" altLang="en-US" sz="1800" dirty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CA" altLang="en-US" sz="1800" dirty="0">
                <a:latin typeface="Consolas" panose="020B0609020204030204" pitchFamily="49" charset="0"/>
              </a:rPr>
              <a:t>    fun2(</a:t>
            </a:r>
            <a:r>
              <a:rPr lang="en-CA" alt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str1[1]</a:t>
            </a:r>
            <a:r>
              <a:rPr lang="en-CA" altLang="en-US" sz="1800" dirty="0">
                <a:latin typeface="Consolas" panose="020B0609020204030204" pitchFamily="49" charset="0"/>
              </a:rPr>
              <a:t>)</a:t>
            </a:r>
          </a:p>
          <a:p>
            <a:pPr marL="342900" lvl="1" indent="0">
              <a:buFont typeface="Arial" panose="020B0604020202020204" pitchFamily="34" charset="0"/>
              <a:buNone/>
            </a:pPr>
            <a:endParaRPr lang="en-CA" altLang="en-US" sz="1800" dirty="0">
              <a:latin typeface="Consolas" panose="020B0609020204030204" pitchFamily="49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516188" y="5275239"/>
            <a:ext cx="6640512" cy="884238"/>
            <a:chOff x="2502976" y="4886164"/>
            <a:chExt cx="6641024" cy="884049"/>
          </a:xfrm>
        </p:grpSpPr>
        <p:sp>
          <p:nvSpPr>
            <p:cNvPr id="46089" name="TextBox 3"/>
            <p:cNvSpPr txBox="1">
              <a:spLocks noChangeArrowheads="1"/>
            </p:cNvSpPr>
            <p:nvPr/>
          </p:nvSpPr>
          <p:spPr bwMode="auto">
            <a:xfrm>
              <a:off x="6312976" y="4886164"/>
              <a:ext cx="2831024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CA" alt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Passing whole string</a:t>
              </a:r>
            </a:p>
          </p:txBody>
        </p:sp>
        <p:cxnSp>
          <p:nvCxnSpPr>
            <p:cNvPr id="7" name="Straight Arrow Connector 6"/>
            <p:cNvCxnSpPr>
              <a:stCxn id="46089" idx="1"/>
            </p:cNvCxnSpPr>
            <p:nvPr/>
          </p:nvCxnSpPr>
          <p:spPr>
            <a:xfrm flipH="1">
              <a:off x="2502976" y="5076623"/>
              <a:ext cx="3810294" cy="69359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048000" y="5942779"/>
            <a:ext cx="6108700" cy="585020"/>
            <a:chOff x="3047513" y="5942831"/>
            <a:chExt cx="6109188" cy="584985"/>
          </a:xfrm>
        </p:grpSpPr>
        <p:sp>
          <p:nvSpPr>
            <p:cNvPr id="46087" name="TextBox 4"/>
            <p:cNvSpPr txBox="1">
              <a:spLocks noChangeArrowheads="1"/>
            </p:cNvSpPr>
            <p:nvPr/>
          </p:nvSpPr>
          <p:spPr bwMode="auto">
            <a:xfrm>
              <a:off x="6325677" y="5942831"/>
              <a:ext cx="2831024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CA" altLang="en-US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Passing part of a string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3047513" y="6129767"/>
              <a:ext cx="3316259" cy="39804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488" y="3352800"/>
            <a:ext cx="2281237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79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Mutable, Constant, Immutable,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Mutable types:</a:t>
            </a:r>
          </a:p>
          <a:p>
            <a:pPr lvl="1"/>
            <a:r>
              <a:rPr lang="en-US" altLang="en-US" dirty="0"/>
              <a:t>The original memory location </a:t>
            </a:r>
            <a:r>
              <a:rPr lang="en-US" altLang="en-US" i="1" dirty="0"/>
              <a:t>can</a:t>
            </a:r>
            <a:r>
              <a:rPr lang="en-US" altLang="en-US" dirty="0"/>
              <a:t> change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Constants</a:t>
            </a:r>
          </a:p>
          <a:p>
            <a:pPr lvl="1"/>
            <a:r>
              <a:rPr lang="en-US" altLang="en-US" dirty="0"/>
              <a:t>Memory location </a:t>
            </a:r>
            <a:r>
              <a:rPr lang="en-US" altLang="en-US" i="1" dirty="0"/>
              <a:t>shouldn’t</a:t>
            </a:r>
            <a:r>
              <a:rPr lang="en-US" altLang="en-US" dirty="0"/>
              <a:t> change (Python): may produce a logic error if modified e.g. </a:t>
            </a:r>
            <a:r>
              <a:rPr lang="en-US" altLang="en-US" dirty="0">
                <a:latin typeface="Consolas" panose="020B0609020204030204" pitchFamily="49" charset="0"/>
              </a:rPr>
              <a:t>GST_RATE = 0.05</a:t>
            </a:r>
          </a:p>
          <a:p>
            <a:pPr lvl="1"/>
            <a:r>
              <a:rPr lang="en-US" altLang="en-US" dirty="0"/>
              <a:t>Memory location syntactically </a:t>
            </a:r>
            <a:r>
              <a:rPr lang="en-US" altLang="en-US" i="1" dirty="0"/>
              <a:t>cannot</a:t>
            </a:r>
            <a:r>
              <a:rPr lang="en-US" altLang="en-US" dirty="0"/>
              <a:t> change (C++, Java): produces a syntax error (violates the syntax or rule that constants cannot change)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Immutable types:</a:t>
            </a:r>
          </a:p>
          <a:p>
            <a:pPr lvl="1"/>
            <a:r>
              <a:rPr lang="en-US" altLang="en-US" dirty="0"/>
              <a:t>The </a:t>
            </a:r>
            <a:r>
              <a:rPr lang="en-US" altLang="en-US" i="1" dirty="0"/>
              <a:t>original </a:t>
            </a:r>
            <a:r>
              <a:rPr lang="en-US" altLang="en-US" dirty="0"/>
              <a:t>memory location </a:t>
            </a:r>
            <a:r>
              <a:rPr lang="en-US" altLang="en-US" i="1" dirty="0"/>
              <a:t>won’t change</a:t>
            </a:r>
          </a:p>
          <a:p>
            <a:pPr lvl="1"/>
            <a:r>
              <a:rPr lang="en-US" altLang="en-US" dirty="0"/>
              <a:t>Changes to a variable of a pre-existing immutable type creates a new location in memory. There are now two locations containing strings.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172200" y="1901825"/>
            <a:ext cx="1066800" cy="369888"/>
            <a:chOff x="6172200" y="1494977"/>
            <a:chExt cx="1066800" cy="369332"/>
          </a:xfrm>
        </p:grpSpPr>
        <p:sp>
          <p:nvSpPr>
            <p:cNvPr id="24591" name="TextBox 3"/>
            <p:cNvSpPr txBox="1">
              <a:spLocks noChangeArrowheads="1"/>
            </p:cNvSpPr>
            <p:nvPr/>
          </p:nvSpPr>
          <p:spPr bwMode="auto">
            <a:xfrm>
              <a:off x="6172200" y="1494977"/>
              <a:ext cx="6096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dirty="0">
                  <a:latin typeface="Consolas" panose="020B0609020204030204" pitchFamily="49" charset="0"/>
                </a:rPr>
                <a:t>num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705600" y="1494977"/>
              <a:ext cx="533400" cy="369332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12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6705600" y="1895475"/>
            <a:ext cx="533400" cy="3683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172200" y="1066800"/>
            <a:ext cx="144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num = 12</a:t>
            </a: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num = 17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14800" y="5891213"/>
            <a:ext cx="1617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COOL_DUDE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143000" y="5789613"/>
            <a:ext cx="2438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COOL_DUDE = </a:t>
            </a:r>
            <a:r>
              <a:rPr lang="en-CA" altLang="en-US" dirty="0">
                <a:latin typeface="Consolas" panose="020B0609020204030204" pitchFamily="49" charset="0"/>
              </a:rPr>
              <a:t>"</a:t>
            </a:r>
            <a:r>
              <a:rPr lang="en-US" altLang="en-US" dirty="0">
                <a:latin typeface="Consolas" panose="020B0609020204030204" pitchFamily="49" charset="0"/>
              </a:rPr>
              <a:t>Tam</a:t>
            </a:r>
            <a:r>
              <a:rPr lang="en-CA" altLang="en-US" dirty="0">
                <a:latin typeface="Consolas" panose="020B0609020204030204" pitchFamily="49" charset="0"/>
              </a:rPr>
              <a:t>"</a:t>
            </a:r>
            <a:endParaRPr lang="en-US" altLang="en-US" dirty="0">
              <a:latin typeface="Consolas" panose="020B0609020204030204" pitchFamily="49" charset="0"/>
            </a:endParaRP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COOL_DUDE = </a:t>
            </a:r>
            <a:r>
              <a:rPr lang="en-CA" altLang="en-US" dirty="0">
                <a:latin typeface="Consolas" panose="020B0609020204030204" pitchFamily="49" charset="0"/>
              </a:rPr>
              <a:t>"</a:t>
            </a:r>
            <a:r>
              <a:rPr lang="en-US" altLang="en-US" dirty="0">
                <a:latin typeface="Consolas" panose="020B0609020204030204" pitchFamily="49" charset="0"/>
              </a:rPr>
              <a:t>Mat</a:t>
            </a:r>
            <a:r>
              <a:rPr lang="en-CA" altLang="en-US" dirty="0">
                <a:latin typeface="Consolas" panose="020B0609020204030204" pitchFamily="49" charset="0"/>
              </a:rPr>
              <a:t>"</a:t>
            </a:r>
            <a:endParaRPr lang="en-US" altLang="en-US" dirty="0">
              <a:latin typeface="Consolas" panose="020B06090202040302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48400" y="6050756"/>
            <a:ext cx="990600" cy="31273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/>
            <a:r>
              <a:rPr lang="en-CA" altLang="en-US" dirty="0">
                <a:solidFill>
                  <a:schemeClr val="tx1"/>
                </a:solidFill>
                <a:latin typeface="Consolas" panose="020B0609020204030204" pitchFamily="49" charset="0"/>
              </a:rPr>
              <a:t>"</a:t>
            </a:r>
            <a:r>
              <a:rPr lang="en-US" altLang="en-US" dirty="0">
                <a:solidFill>
                  <a:schemeClr val="tx1"/>
                </a:solidFill>
                <a:latin typeface="Consolas" panose="020B0609020204030204" pitchFamily="49" charset="0"/>
              </a:rPr>
              <a:t>Tam</a:t>
            </a:r>
            <a:r>
              <a:rPr lang="en-CA" altLang="en-US" dirty="0">
                <a:solidFill>
                  <a:schemeClr val="tx1"/>
                </a:solidFill>
                <a:latin typeface="Consolas" panose="020B0609020204030204" pitchFamily="49" charset="0"/>
              </a:rPr>
              <a:t>"</a:t>
            </a:r>
            <a:endParaRPr lang="en-US" alt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cxnSp>
        <p:nvCxnSpPr>
          <p:cNvPr id="15" name="Straight Arrow Connector 14"/>
          <p:cNvCxnSpPr>
            <a:cxnSpLocks/>
            <a:endCxn id="11" idx="1"/>
          </p:cNvCxnSpPr>
          <p:nvPr/>
        </p:nvCxnSpPr>
        <p:spPr>
          <a:xfrm>
            <a:off x="5334000" y="6096000"/>
            <a:ext cx="914400" cy="11112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876800" y="6207125"/>
            <a:ext cx="2362200" cy="574673"/>
            <a:chOff x="4924205" y="6261081"/>
            <a:chExt cx="2314653" cy="521452"/>
          </a:xfrm>
        </p:grpSpPr>
        <p:sp>
          <p:nvSpPr>
            <p:cNvPr id="12" name="Rectangle 11"/>
            <p:cNvSpPr/>
            <p:nvPr/>
          </p:nvSpPr>
          <p:spPr>
            <a:xfrm>
              <a:off x="6248564" y="6435957"/>
              <a:ext cx="990294" cy="34657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/>
              <a:r>
                <a:rPr lang="en-CA" altLang="en-US" dirty="0">
                  <a:solidFill>
                    <a:schemeClr val="tx1"/>
                  </a:solidFill>
                  <a:latin typeface="Consolas" panose="020B0609020204030204" pitchFamily="49" charset="0"/>
                </a:rPr>
                <a:t>"</a:t>
              </a:r>
              <a:r>
                <a:rPr lang="en-US" altLang="en-US" dirty="0">
                  <a:solidFill>
                    <a:schemeClr val="tx1"/>
                  </a:solidFill>
                  <a:latin typeface="Consolas" panose="020B0609020204030204" pitchFamily="49" charset="0"/>
                </a:rPr>
                <a:t>Mat</a:t>
              </a:r>
              <a:r>
                <a:rPr lang="en-CA" altLang="en-US" dirty="0">
                  <a:solidFill>
                    <a:schemeClr val="tx1"/>
                  </a:solidFill>
                  <a:latin typeface="Consolas" panose="020B0609020204030204" pitchFamily="49" charset="0"/>
                </a:rPr>
                <a:t>"</a:t>
              </a:r>
              <a:endParaRPr lang="en-US" altLang="en-US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16" name="Straight Arrow Connector 15"/>
            <p:cNvCxnSpPr>
              <a:stCxn id="10" idx="2"/>
              <a:endCxn id="12" idx="1"/>
            </p:cNvCxnSpPr>
            <p:nvPr/>
          </p:nvCxnSpPr>
          <p:spPr>
            <a:xfrm>
              <a:off x="4924205" y="6261081"/>
              <a:ext cx="1324359" cy="34816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5351463" y="6009947"/>
            <a:ext cx="876901" cy="2875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4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8" grpId="0" build="p"/>
      <p:bldP spid="10" grpId="0"/>
      <p:bldP spid="13" grpId="0" build="p"/>
      <p:bldP spid="11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 Are Mutable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Example</a:t>
            </a: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aList = [1,2,3]</a:t>
            </a: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aList[0] = 10</a:t>
            </a: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print(aList)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# [10,2,3]</a:t>
            </a: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75583" y="914400"/>
            <a:ext cx="2362200" cy="16829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The original list can change (i.e. individual elements can be modified) making this type mutable</a:t>
            </a:r>
            <a:endParaRPr lang="en-CA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>
          <a:xfrm flipH="1">
            <a:off x="2743200" y="1524000"/>
            <a:ext cx="236220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750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altLang="en-US" sz="3200" dirty="0"/>
              <a:t>Strings Are Immutable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/>
              <a:t>Even though it may look a string can change they actually cannot be edited (original memory location cannot change).</a:t>
            </a:r>
          </a:p>
          <a:p>
            <a:r>
              <a:rPr lang="en-US" altLang="en-US" sz="2400" b="1" dirty="0"/>
              <a:t>Name of the example program</a:t>
            </a:r>
            <a:r>
              <a:rPr lang="en-US" altLang="en-US" sz="2400" dirty="0"/>
              <a:t>: </a:t>
            </a:r>
            <a:r>
              <a:rPr lang="en-US" altLang="en-US" sz="2200" dirty="0">
                <a:latin typeface="Consolas" panose="020B0609020204030204" pitchFamily="49" charset="0"/>
              </a:rPr>
              <a:t>4immutableStrings</a:t>
            </a:r>
            <a:r>
              <a:rPr lang="en-US" altLang="ja-JP" sz="2200" dirty="0">
                <a:latin typeface="Consolas" panose="020B0609020204030204" pitchFamily="49" charset="0"/>
              </a:rPr>
              <a:t>.py</a:t>
            </a:r>
          </a:p>
          <a:p>
            <a:pPr lvl="1"/>
            <a:r>
              <a:rPr lang="en-US" altLang="ja-JP" sz="1800" dirty="0"/>
              <a:t>Learning: strings are immutable:</a:t>
            </a:r>
          </a:p>
          <a:p>
            <a:pPr lvl="2"/>
            <a:r>
              <a:rPr lang="en-US" altLang="ja-JP" sz="1600" dirty="0"/>
              <a:t>Using the assignment operator in conjunction with the name of the whole string produces a new string (string variable refers to a new string not the original string).</a:t>
            </a:r>
          </a:p>
          <a:p>
            <a:pPr lvl="2"/>
            <a:r>
              <a:rPr lang="en-US" altLang="ja-JP" sz="1600" dirty="0"/>
              <a:t>Attempting to modify a string produces an error.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s1 = "hi"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print(s1)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s1 = "bye"</a:t>
            </a:r>
            <a:r>
              <a:rPr lang="en-US" alt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     </a:t>
            </a:r>
            <a:r>
              <a:rPr lang="en-US" altLang="en-US" sz="1800" b="1" dirty="0">
                <a:solidFill>
                  <a:srgbClr val="0000FF"/>
                </a:solidFill>
                <a:latin typeface="Consolas" panose="020B0609020204030204" pitchFamily="49" charset="0"/>
              </a:rPr>
              <a:t># New string created                                                                                           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print(s1)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s1[0] = "G"    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# Error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725" b="54546"/>
          <a:stretch>
            <a:fillRect/>
          </a:stretch>
        </p:blipFill>
        <p:spPr bwMode="auto">
          <a:xfrm>
            <a:off x="2133600" y="4323442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54" r="690"/>
          <a:stretch>
            <a:fillRect/>
          </a:stretch>
        </p:blipFill>
        <p:spPr bwMode="auto">
          <a:xfrm>
            <a:off x="2280259" y="5245779"/>
            <a:ext cx="647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7000" y="5899150"/>
            <a:ext cx="4838700" cy="8191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199" y="5791200"/>
            <a:ext cx="2209801" cy="10668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Cannot modify the characters in a string (immutable)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80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dirty="0">
                <a:latin typeface="+mn-lt"/>
                <a:ea typeface="+mj-ea"/>
                <a:cs typeface="+mj-cs"/>
              </a:rPr>
              <a:t>Substring Operations</a:t>
            </a:r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/>
              <a:t>Sometimes you may wish to extract out a portion of a string.</a:t>
            </a:r>
          </a:p>
          <a:p>
            <a:pPr lvl="1"/>
            <a:r>
              <a:rPr lang="en-US" altLang="en-US" sz="2000" dirty="0"/>
              <a:t>E.g., Extract first name “James” from a full name “James T. Kirk, Captain”</a:t>
            </a:r>
          </a:p>
          <a:p>
            <a:r>
              <a:rPr lang="en-US" altLang="en-US" sz="2400" dirty="0"/>
              <a:t>This operation is referred to as a ‘substring’ operation in many programming languages.</a:t>
            </a:r>
          </a:p>
          <a:p>
            <a:r>
              <a:rPr lang="en-US" altLang="en-US" sz="2400" dirty="0"/>
              <a:t>There are two implementations of the substring operation in Python:</a:t>
            </a:r>
          </a:p>
          <a:p>
            <a:pPr lvl="1"/>
            <a:r>
              <a:rPr lang="en-US" altLang="en-US" sz="2000" dirty="0"/>
              <a:t>String slicing</a:t>
            </a:r>
          </a:p>
          <a:p>
            <a:pPr lvl="1"/>
            <a:r>
              <a:rPr lang="en-US" altLang="en-US" sz="2000" dirty="0"/>
              <a:t>String splitting</a:t>
            </a:r>
          </a:p>
          <a:p>
            <a:pPr lvl="1"/>
            <a:endParaRPr lang="en-US" altLang="en-US" sz="24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5875" y="6477000"/>
            <a:ext cx="7467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dirty="0"/>
              <a:t>1 The name James T. Kirk is </a:t>
            </a:r>
            <a:r>
              <a:rPr lang="en-US" altLang="en-US" sz="1600" dirty="0">
                <a:sym typeface="Symbol" panose="05050102010706020507" pitchFamily="18" charset="2"/>
              </a:rPr>
              <a:t></a:t>
            </a:r>
            <a:r>
              <a:rPr lang="en-US" altLang="en-US" sz="1600" dirty="0"/>
              <a:t>  CBS</a:t>
            </a:r>
          </a:p>
        </p:txBody>
      </p:sp>
    </p:spTree>
    <p:extLst>
      <p:ext uri="{BB962C8B-B14F-4D97-AF65-F5344CB8AC3E}">
        <p14:creationId xmlns:p14="http://schemas.microsoft.com/office/powerpoint/2010/main" val="349972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6979" grpId="0" build="p" bldLvl="2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/>
              <a:t>String Slicing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/>
            <a:r>
              <a:rPr lang="en-US" altLang="en-US" sz="2000" dirty="0"/>
              <a:t>Slicing a string will return a portion of a string based on the indices provided</a:t>
            </a:r>
          </a:p>
          <a:p>
            <a:pPr lvl="1"/>
            <a:r>
              <a:rPr lang="en-US" altLang="en-US" sz="2000" dirty="0"/>
              <a:t>The index can indicate the start index (include) and end index (exclude) of the substring.</a:t>
            </a:r>
          </a:p>
          <a:p>
            <a:pPr lvl="1"/>
            <a:r>
              <a:rPr lang="en-US" altLang="en-US" sz="2000" b="1" dirty="0"/>
              <a:t>Format</a:t>
            </a:r>
            <a:r>
              <a:rPr lang="en-US" altLang="en-US" sz="2000" dirty="0"/>
              <a:t>: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i="1" dirty="0">
                <a:latin typeface="Consolas" panose="020B0609020204030204" pitchFamily="49" charset="0"/>
              </a:rPr>
              <a:t>string_name</a:t>
            </a:r>
            <a:r>
              <a:rPr lang="en-US" altLang="en-US" sz="1400" dirty="0">
                <a:latin typeface="Consolas" panose="020B0609020204030204" pitchFamily="49" charset="0"/>
              </a:rPr>
              <a:t> [</a:t>
            </a:r>
            <a:r>
              <a:rPr lang="en-US" altLang="en-US" sz="1400" i="1" dirty="0">
                <a:latin typeface="Consolas" panose="020B0609020204030204" pitchFamily="49" charset="0"/>
              </a:rPr>
              <a:t>start_index</a:t>
            </a:r>
            <a:r>
              <a:rPr lang="en-US" altLang="en-US" sz="1400" dirty="0">
                <a:latin typeface="Consolas" panose="020B0609020204030204" pitchFamily="49" charset="0"/>
              </a:rPr>
              <a:t> : </a:t>
            </a:r>
            <a:r>
              <a:rPr lang="en-US" altLang="en-US" sz="1400" i="1" dirty="0">
                <a:latin typeface="Consolas" panose="020B0609020204030204" pitchFamily="49" charset="0"/>
              </a:rPr>
              <a:t>end_index</a:t>
            </a:r>
            <a:r>
              <a:rPr lang="en-US" altLang="en-US" sz="1400" dirty="0">
                <a:latin typeface="Consolas" panose="020B0609020204030204" pitchFamily="49" charset="0"/>
              </a:rPr>
              <a:t>]</a:t>
            </a:r>
            <a:endParaRPr lang="en-US" altLang="en-US" sz="2000" dirty="0"/>
          </a:p>
          <a:p>
            <a:pPr lvl="1"/>
            <a:r>
              <a:rPr lang="en-US" altLang="en-US" sz="2000" b="1" dirty="0"/>
              <a:t>Name of example</a:t>
            </a:r>
            <a:r>
              <a:rPr lang="en-US" altLang="en-US" sz="2000" dirty="0"/>
              <a:t>: </a:t>
            </a:r>
            <a:r>
              <a:rPr lang="en-US" altLang="en-US" sz="2000" dirty="0">
                <a:latin typeface="Consolas" panose="020B0609020204030204" pitchFamily="49" charset="0"/>
              </a:rPr>
              <a:t>5stringSlicing.py</a:t>
            </a:r>
            <a:r>
              <a:rPr lang="en-US" altLang="en-US" sz="1600" dirty="0">
                <a:latin typeface="Consolas" panose="020B0609020204030204" pitchFamily="49" charset="0"/>
              </a:rPr>
              <a:t> </a:t>
            </a:r>
          </a:p>
          <a:p>
            <a:pPr lvl="2"/>
            <a:r>
              <a:rPr lang="en-US" altLang="en-US" sz="1600" dirty="0"/>
              <a:t>Learning: how the slicing operator works</a:t>
            </a:r>
          </a:p>
          <a:p>
            <a:pPr marL="342900" lvl="1" indent="0">
              <a:buNone/>
            </a:pPr>
            <a:r>
              <a:rPr lang="en-US" altLang="en-US" sz="1200" dirty="0">
                <a:latin typeface="Consolas" panose="020B0609020204030204" pitchFamily="49" charset="0"/>
              </a:rPr>
              <a:t>   </a:t>
            </a:r>
            <a:r>
              <a:rPr lang="en-US" altLang="en-US" sz="1400" dirty="0">
                <a:latin typeface="Consolas" panose="020B0609020204030204" pitchFamily="49" charset="0"/>
              </a:rPr>
              <a:t>aString = "abcdefghij"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print(aString)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temp = aString[2:5]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print(temp)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temp = aString[:5]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print(temp)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temp = aString[7:]</a:t>
            </a:r>
          </a:p>
          <a:p>
            <a:pPr lvl="2">
              <a:buFont typeface="Times New Roman" panose="02020603050405020304" pitchFamily="18" charset="0"/>
              <a:buNone/>
            </a:pPr>
            <a:r>
              <a:rPr lang="en-US" altLang="en-US" sz="1400" dirty="0">
                <a:latin typeface="Consolas" panose="020B0609020204030204" pitchFamily="49" charset="0"/>
              </a:rPr>
              <a:t>print(temp)</a:t>
            </a:r>
          </a:p>
          <a:p>
            <a:endParaRPr lang="en-US" altLang="en-US" sz="1600" dirty="0">
              <a:latin typeface="Consolas" panose="020B0609020204030204" pitchFamily="49" charset="0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509"/>
          <a:stretch>
            <a:fillRect/>
          </a:stretch>
        </p:blipFill>
        <p:spPr bwMode="auto">
          <a:xfrm>
            <a:off x="3412253" y="4314875"/>
            <a:ext cx="1869215" cy="30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91" b="53018"/>
          <a:stretch>
            <a:fillRect/>
          </a:stretch>
        </p:blipFill>
        <p:spPr bwMode="auto">
          <a:xfrm>
            <a:off x="3412253" y="4726903"/>
            <a:ext cx="1869215" cy="30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82" b="29527"/>
          <a:stretch>
            <a:fillRect/>
          </a:stretch>
        </p:blipFill>
        <p:spPr bwMode="auto">
          <a:xfrm>
            <a:off x="3369656" y="5274975"/>
            <a:ext cx="1869215" cy="30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73"/>
          <a:stretch>
            <a:fillRect/>
          </a:stretch>
        </p:blipFill>
        <p:spPr bwMode="auto">
          <a:xfrm>
            <a:off x="3347887" y="5867641"/>
            <a:ext cx="186921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763567" y="3161864"/>
            <a:ext cx="3226424" cy="636003"/>
            <a:chOff x="5763567" y="3161864"/>
            <a:chExt cx="3226424" cy="636003"/>
          </a:xfrm>
        </p:grpSpPr>
        <p:pic>
          <p:nvPicPr>
            <p:cNvPr id="8" name="Picture 5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336" b="76509"/>
            <a:stretch/>
          </p:blipFill>
          <p:spPr bwMode="auto">
            <a:xfrm>
              <a:off x="5791200" y="3352800"/>
              <a:ext cx="3198791" cy="445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5763567" y="3161864"/>
              <a:ext cx="2885552" cy="35083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90488" algn="l"/>
                  <a:tab pos="361950" algn="l"/>
                  <a:tab pos="712788" algn="l"/>
                  <a:tab pos="984250" algn="l"/>
                  <a:tab pos="1255713" algn="l"/>
                  <a:tab pos="1527175" algn="l"/>
                  <a:tab pos="1798638" algn="l"/>
                  <a:tab pos="2060575" algn="l"/>
                  <a:tab pos="2330450" algn="l"/>
                  <a:tab pos="2601913" algn="l"/>
                </a:tabLst>
              </a:pPr>
              <a:r>
                <a:rPr lang="en-US" sz="1200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	0	1	2	3	4	5	6	7	8	9</a:t>
              </a:r>
              <a:endParaRPr lang="en-CA" sz="1200" b="1" dirty="0">
                <a:solidFill>
                  <a:srgbClr val="FF0000"/>
                </a:solidFill>
                <a:latin typeface="Consolas" panose="020B0609020204030204" pitchFamily="49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244457" y="5212581"/>
            <a:ext cx="2046514" cy="5204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From start to index 5 (excluded)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81468" y="6317099"/>
            <a:ext cx="1043132" cy="2361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5976711"/>
            <a:ext cx="2133600" cy="5764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From 7 (included) until the end</a:t>
            </a:r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40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529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noFill/>
        </a:ln>
      </a:spPr>
      <a:bodyPr wrap="square" rtlCol="0">
        <a:no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 rtlCol="0" anchor="t" anchorCtr="0"/>
      <a:lstStyle>
        <a:defPPr algn="ctr">
          <a:defRPr sz="1600" dirty="0" smtClean="0"/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44456</TotalTime>
  <Words>2385</Words>
  <Application>Microsoft Office PowerPoint</Application>
  <PresentationFormat>On-screen Show (4:3)</PresentationFormat>
  <Paragraphs>323</Paragraphs>
  <Slides>29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MS PGothic</vt:lpstr>
      <vt:lpstr>MS PGothic</vt:lpstr>
      <vt:lpstr>Arial</vt:lpstr>
      <vt:lpstr>Calibri</vt:lpstr>
      <vt:lpstr>Consolas</vt:lpstr>
      <vt:lpstr>Courier New</vt:lpstr>
      <vt:lpstr>Symbol</vt:lpstr>
      <vt:lpstr>Times New Roman</vt:lpstr>
      <vt:lpstr>Wingdings</vt:lpstr>
      <vt:lpstr>Office Theme</vt:lpstr>
      <vt:lpstr>evaluation_intro</vt:lpstr>
      <vt:lpstr>Composites Part III: Other Composites</vt:lpstr>
      <vt:lpstr>ASCII Values (Reminder)</vt:lpstr>
      <vt:lpstr>String: Composite</vt:lpstr>
      <vt:lpstr>Passing Strings As Parameters</vt:lpstr>
      <vt:lpstr>Mutable, Constant, Immutable, </vt:lpstr>
      <vt:lpstr>Lists Are Mutable</vt:lpstr>
      <vt:lpstr>Strings Are Immutable</vt:lpstr>
      <vt:lpstr>Substring Operations</vt:lpstr>
      <vt:lpstr>String Slicing</vt:lpstr>
      <vt:lpstr>Example Use: String Slicing</vt:lpstr>
      <vt:lpstr>String Splitting</vt:lpstr>
      <vt:lpstr>String Splitting (2)</vt:lpstr>
      <vt:lpstr>String Testing Functions1</vt:lpstr>
      <vt:lpstr>String Testing Functions (2)1</vt:lpstr>
      <vt:lpstr>Applying A String Testing Function</vt:lpstr>
      <vt:lpstr>Functions That Return Modified Copies Of Strings (IF There Is Time)1</vt:lpstr>
      <vt:lpstr>Examples: Functions That Return Modified Copies  (IF There Is Time)</vt:lpstr>
      <vt:lpstr>Tuples</vt:lpstr>
      <vt:lpstr>Creating Tuples</vt:lpstr>
      <vt:lpstr>A Small Example Using Tuples</vt:lpstr>
      <vt:lpstr>Function Return Values</vt:lpstr>
      <vt:lpstr>Functions Changing Multiple Items</vt:lpstr>
      <vt:lpstr>Proving That Python Functions Return A Tuple </vt:lpstr>
      <vt:lpstr>Proving That Python Functions Return A Tuple  (2)</vt:lpstr>
      <vt:lpstr>Function Return Values: Unpacking Tuples</vt:lpstr>
      <vt:lpstr>Example: Correctly and Incorrectly Unpacking A Tuple</vt:lpstr>
      <vt:lpstr>Extra Practice</vt:lpstr>
      <vt:lpstr>After This Section You Should Now Know</vt:lpstr>
      <vt:lpstr>After This Section You Should Now Know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Composites: lists</dc:title>
  <dc:creator>James Tam</dc:creator>
  <cp:keywords>2D lists;Avoiding the overflow of lists;Two-dimensional lists;Multi D lists;Copying lists;Deep copy,Shallow copy</cp:keywords>
  <cp:lastModifiedBy>James Tam</cp:lastModifiedBy>
  <cp:revision>1120</cp:revision>
  <dcterms:created xsi:type="dcterms:W3CDTF">2013-08-26T22:54:00Z</dcterms:created>
  <dcterms:modified xsi:type="dcterms:W3CDTF">2023-11-24T19:44:40Z</dcterms:modified>
</cp:coreProperties>
</file>