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430" r:id="rId2"/>
  </p:sldMasterIdLst>
  <p:notesMasterIdLst>
    <p:notesMasterId r:id="rId32"/>
  </p:notesMasterIdLst>
  <p:handoutMasterIdLst>
    <p:handoutMasterId r:id="rId33"/>
  </p:handoutMasterIdLst>
  <p:sldIdLst>
    <p:sldId id="546" r:id="rId3"/>
    <p:sldId id="438" r:id="rId4"/>
    <p:sldId id="439" r:id="rId5"/>
    <p:sldId id="440" r:id="rId6"/>
    <p:sldId id="441" r:id="rId7"/>
    <p:sldId id="442" r:id="rId8"/>
    <p:sldId id="489" r:id="rId9"/>
    <p:sldId id="528" r:id="rId10"/>
    <p:sldId id="529" r:id="rId11"/>
    <p:sldId id="490" r:id="rId12"/>
    <p:sldId id="491" r:id="rId13"/>
    <p:sldId id="497" r:id="rId14"/>
    <p:sldId id="492" r:id="rId15"/>
    <p:sldId id="496" r:id="rId16"/>
    <p:sldId id="533" r:id="rId17"/>
    <p:sldId id="534" r:id="rId18"/>
    <p:sldId id="535" r:id="rId19"/>
    <p:sldId id="537" r:id="rId20"/>
    <p:sldId id="536" r:id="rId21"/>
    <p:sldId id="538" r:id="rId22"/>
    <p:sldId id="541" r:id="rId23"/>
    <p:sldId id="530" r:id="rId24"/>
    <p:sldId id="531" r:id="rId25"/>
    <p:sldId id="542" r:id="rId26"/>
    <p:sldId id="543" r:id="rId27"/>
    <p:sldId id="544" r:id="rId28"/>
    <p:sldId id="545" r:id="rId29"/>
    <p:sldId id="317" r:id="rId30"/>
    <p:sldId id="31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3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3" autoAdjust="0"/>
    <p:restoredTop sz="79177" autoAdjust="0"/>
  </p:normalViewPr>
  <p:slideViewPr>
    <p:cSldViewPr>
      <p:cViewPr varScale="1">
        <p:scale>
          <a:sx n="88" d="100"/>
          <a:sy n="88" d="100"/>
        </p:scale>
        <p:origin x="11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3116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062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8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489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7710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07DC1-B81C-4D21-ADE3-780B9EB177DE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962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First for loop creates each row of the list from column 0 to COLUMNS-1 with each element set to zero</a:t>
            </a:r>
          </a:p>
          <a:p>
            <a:pPr>
              <a:buFontTx/>
              <a:buChar char="•"/>
            </a:pPr>
            <a:r>
              <a:rPr lang="en-US" altLang="en-US" dirty="0" smtClean="0"/>
              <a:t>The second for loop determines how many rows that the list will contain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862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dirty="0" smtClean="0"/>
              <a:t>012</a:t>
            </a:r>
          </a:p>
          <a:p>
            <a:r>
              <a:rPr lang="en-CA" altLang="en-US" dirty="0" smtClean="0"/>
              <a:t>123</a:t>
            </a:r>
          </a:p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1200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5356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9388" indent="-179388">
              <a:defRPr/>
            </a:lvl1pPr>
            <a:lvl3pPr marL="623888" indent="-171450">
              <a:buFont typeface="Courier New" panose="02070309020205020404" pitchFamily="49" charset="0"/>
              <a:buChar char="o"/>
              <a:defRPr/>
            </a:lvl3pPr>
            <a:lvl4pPr marL="914400" indent="-228600">
              <a:buFont typeface="Wingdings" panose="05000000000000000000" pitchFamily="2" charset="2"/>
              <a:buChar char="§"/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	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63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0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3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60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1578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313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2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43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7928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10/30/2023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319670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1" r:id="rId1"/>
    <p:sldLayoutId id="2147484432" r:id="rId2"/>
    <p:sldLayoutId id="2147484433" r:id="rId3"/>
    <p:sldLayoutId id="2147484434" r:id="rId4"/>
    <p:sldLayoutId id="2147484435" r:id="rId5"/>
    <p:sldLayoutId id="2147484436" r:id="rId6"/>
    <p:sldLayoutId id="2147484437" r:id="rId7"/>
    <p:sldLayoutId id="2147484438" r:id="rId8"/>
    <p:sldLayoutId id="2147484439" r:id="rId9"/>
    <p:sldLayoutId id="2147484440" r:id="rId10"/>
    <p:sldLayoutId id="2147484441" r:id="rId11"/>
    <p:sldLayoutId id="214748444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Composite Types, Lists Part 2</a:t>
            </a:r>
            <a:endParaRPr lang="en-US" altLang="en-US" sz="4000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6769100" cy="341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CA" sz="2400" dirty="0">
                <a:solidFill>
                  <a:srgbClr val="000000"/>
                </a:solidFill>
              </a:rPr>
              <a:t>When to use multi-dimensional lists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Creating 2D lists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How to access a 2D list and its parts</a:t>
            </a:r>
            <a:endParaRPr lang="en-CA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Basic 2D list operations: display, accessing parts, copying the list</a:t>
            </a:r>
          </a:p>
          <a:p>
            <a:r>
              <a:rPr lang="en-US" sz="2400" dirty="0">
                <a:solidFill>
                  <a:srgbClr val="000000"/>
                </a:solidFill>
              </a:rPr>
              <a:t>Using named constants to stay within list bounds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Dynamically creating 2D lists with the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append</a:t>
            </a:r>
            <a:r>
              <a:rPr lang="en-US" sz="2400" dirty="0">
                <a:solidFill>
                  <a:srgbClr val="000000"/>
                </a:solidFill>
              </a:rPr>
              <a:t> function</a:t>
            </a:r>
            <a:endParaRPr lang="en-CA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8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Important: A variable that appears to be a list is really a reference to a list.</a:t>
            </a:r>
          </a:p>
          <a:p>
            <a:pPr lvl="1"/>
            <a:r>
              <a:rPr lang="en-US" dirty="0" smtClean="0"/>
              <a:t>Recall: the reference and the list are two separate memory locations!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matrix = [ [0, 0, 0],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[1, 1, 1],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[2, 2, 2],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[3, 3, 3]]</a:t>
            </a:r>
          </a:p>
          <a:p>
            <a:pPr lvl="1"/>
            <a:r>
              <a:rPr lang="en-US" dirty="0" smtClean="0"/>
              <a:t>Wrong way to ‘copy’ a 2D list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aList1 = aList2 </a:t>
            </a:r>
            <a:r>
              <a:rPr lang="en-US" dirty="0" smtClean="0"/>
              <a:t>(Why is this wrong? Hint: recall what is stored in 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          aList1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smtClean="0">
                <a:latin typeface="Consolas" panose="020B0609020204030204" pitchFamily="49" charset="0"/>
              </a:rPr>
              <a:t>aList1)</a:t>
            </a:r>
            <a:endParaRPr lang="en-US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96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example program:</a:t>
            </a:r>
            <a:r>
              <a:rPr lang="en-US" dirty="0"/>
              <a:t> </a:t>
            </a:r>
            <a:r>
              <a:rPr lang="en-US" sz="2000" dirty="0">
                <a:latin typeface="Consolas" panose="020B0609020204030204" pitchFamily="49" charset="0"/>
              </a:rPr>
              <a:t>3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copyingListsBothWays.py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wrong 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endParaRPr lang="en-US" dirty="0" smtClean="0"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aGrid1 = </a:t>
            </a:r>
            <a:r>
              <a:rPr lang="en-CA" sz="1800" dirty="0">
                <a:latin typeface="Consolas" panose="020B0609020204030204" pitchFamily="49" charset="0"/>
              </a:rPr>
              <a:t>create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aGrid2 =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aGrid1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aGrid1[3][3] = </a:t>
            </a:r>
            <a:r>
              <a:rPr lang="en-CA" sz="1800" dirty="0" smtClean="0">
                <a:latin typeface="Consolas" panose="020B0609020204030204" pitchFamily="49" charset="0"/>
              </a:rPr>
              <a:t>"!</a:t>
            </a:r>
            <a:r>
              <a:rPr lang="en-US" sz="1800" dirty="0" smtClean="0">
                <a:latin typeface="Consolas" panose="020B0609020204030204" pitchFamily="49" charset="0"/>
              </a:rPr>
              <a:t>"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print("First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1680633"/>
            <a:ext cx="4301067" cy="2133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FYI: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def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create():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[["*","*","*","*"],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["*","*","*","*"]]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return(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/>
          <a:lstStyle/>
          <a:p>
            <a:r>
              <a:rPr lang="en-US" b="1" dirty="0" smtClean="0"/>
              <a:t>Shallow copy</a:t>
            </a:r>
            <a:r>
              <a:rPr lang="en-US" dirty="0" smtClean="0"/>
              <a:t>: copies what’s stored in the reference (location of a list).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Deep copy</a:t>
            </a:r>
            <a:r>
              <a:rPr lang="en-US" dirty="0" smtClean="0"/>
              <a:t>: copies the data from one list to another.</a:t>
            </a:r>
          </a:p>
          <a:p>
            <a:pPr lvl="1"/>
            <a:r>
              <a:rPr lang="en-US" dirty="0" smtClean="0"/>
              <a:t>Create a new list e.g. aList2 = [0]*3</a:t>
            </a:r>
          </a:p>
          <a:p>
            <a:pPr lvl="1"/>
            <a:r>
              <a:rPr lang="en-US" dirty="0" smtClean="0"/>
              <a:t>Copy each piece of data (list elements) from one list to another e.g. </a:t>
            </a:r>
            <a:r>
              <a:rPr lang="en-US" dirty="0" smtClean="0">
                <a:latin typeface="Consolas" panose="020B0609020204030204" pitchFamily="49" charset="0"/>
              </a:rPr>
              <a:t>aList2[0] = aList1[0]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905000"/>
            <a:ext cx="2209800" cy="838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/>
              <a:t>Code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aList1 </a:t>
            </a:r>
            <a:r>
              <a:rPr lang="en-US" sz="1600" dirty="0" smtClean="0">
                <a:latin typeface="Consolas" panose="020B0609020204030204" pitchFamily="49" charset="0"/>
              </a:rPr>
              <a:t>= [1,2,3]</a:t>
            </a:r>
          </a:p>
          <a:p>
            <a:r>
              <a:rPr lang="en-US" sz="1600" dirty="0" smtClean="0">
                <a:latin typeface="Consolas" panose="020B0609020204030204" pitchFamily="49" charset="0"/>
              </a:rPr>
              <a:t>aList2 =aList1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33425" y="2883069"/>
            <a:ext cx="2886075" cy="440323"/>
            <a:chOff x="733425" y="2883069"/>
            <a:chExt cx="2886075" cy="440323"/>
          </a:xfrm>
        </p:grpSpPr>
        <p:sp>
          <p:nvSpPr>
            <p:cNvPr id="6" name="Rectangle 5"/>
            <p:cNvSpPr/>
            <p:nvPr/>
          </p:nvSpPr>
          <p:spPr>
            <a:xfrm>
              <a:off x="733425" y="288306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95500" y="288306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515152" y="305234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62000" y="3103231"/>
            <a:ext cx="1333500" cy="571246"/>
            <a:chOff x="762000" y="3103231"/>
            <a:chExt cx="1333500" cy="571246"/>
          </a:xfrm>
        </p:grpSpPr>
        <p:sp>
          <p:nvSpPr>
            <p:cNvPr id="7" name="Rectangle 6"/>
            <p:cNvSpPr/>
            <p:nvPr/>
          </p:nvSpPr>
          <p:spPr>
            <a:xfrm>
              <a:off x="762000" y="3335923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cxnSp>
          <p:nvCxnSpPr>
            <p:cNvPr id="12" name="Straight Arrow Connector 11"/>
            <p:cNvCxnSpPr>
              <a:stCxn id="7" idx="3"/>
              <a:endCxn id="8" idx="1"/>
            </p:cNvCxnSpPr>
            <p:nvPr/>
          </p:nvCxnSpPr>
          <p:spPr>
            <a:xfrm flipV="1">
              <a:off x="1619927" y="3103231"/>
              <a:ext cx="475573" cy="401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90600" y="5638800"/>
            <a:ext cx="2886075" cy="440323"/>
            <a:chOff x="990600" y="5638800"/>
            <a:chExt cx="2886075" cy="440323"/>
          </a:xfrm>
        </p:grpSpPr>
        <p:sp>
          <p:nvSpPr>
            <p:cNvPr id="13" name="Rectangle 12"/>
            <p:cNvSpPr/>
            <p:nvPr/>
          </p:nvSpPr>
          <p:spPr>
            <a:xfrm>
              <a:off x="990600" y="5638800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52675" y="5638800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772327" y="5808077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81075" y="6405979"/>
            <a:ext cx="2886075" cy="440323"/>
            <a:chOff x="981075" y="6405979"/>
            <a:chExt cx="2886075" cy="440323"/>
          </a:xfrm>
        </p:grpSpPr>
        <p:sp>
          <p:nvSpPr>
            <p:cNvPr id="16" name="Rectangle 15"/>
            <p:cNvSpPr/>
            <p:nvPr/>
          </p:nvSpPr>
          <p:spPr>
            <a:xfrm>
              <a:off x="981075" y="640597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43150" y="640597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[0, </a:t>
              </a:r>
              <a:r>
                <a:rPr lang="en-US" dirty="0"/>
                <a:t>0</a:t>
              </a:r>
              <a:r>
                <a:rPr lang="en-US" dirty="0" smtClean="0"/>
                <a:t>, </a:t>
              </a:r>
              <a:r>
                <a:rPr lang="en-US" dirty="0"/>
                <a:t>0</a:t>
              </a:r>
              <a:r>
                <a:rPr lang="en-US" dirty="0" smtClean="0"/>
                <a:t>]</a:t>
              </a:r>
              <a:endParaRPr lang="en-CA" dirty="0" smtClean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762802" y="657525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reeform 23"/>
          <p:cNvSpPr/>
          <p:nvPr/>
        </p:nvSpPr>
        <p:spPr>
          <a:xfrm>
            <a:off x="2183130" y="5955030"/>
            <a:ext cx="297467" cy="606031"/>
          </a:xfrm>
          <a:custGeom>
            <a:avLst/>
            <a:gdLst>
              <a:gd name="connsiteX0" fmla="*/ 297180 w 297467"/>
              <a:gd name="connsiteY0" fmla="*/ 0 h 606031"/>
              <a:gd name="connsiteX1" fmla="*/ 160020 w 297467"/>
              <a:gd name="connsiteY1" fmla="*/ 22860 h 606031"/>
              <a:gd name="connsiteX2" fmla="*/ 80010 w 297467"/>
              <a:gd name="connsiteY2" fmla="*/ 68580 h 606031"/>
              <a:gd name="connsiteX3" fmla="*/ 45720 w 297467"/>
              <a:gd name="connsiteY3" fmla="*/ 148590 h 606031"/>
              <a:gd name="connsiteX4" fmla="*/ 22860 w 297467"/>
              <a:gd name="connsiteY4" fmla="*/ 182880 h 606031"/>
              <a:gd name="connsiteX5" fmla="*/ 0 w 297467"/>
              <a:gd name="connsiteY5" fmla="*/ 251460 h 606031"/>
              <a:gd name="connsiteX6" fmla="*/ 11430 w 297467"/>
              <a:gd name="connsiteY6" fmla="*/ 342900 h 606031"/>
              <a:gd name="connsiteX7" fmla="*/ 34290 w 297467"/>
              <a:gd name="connsiteY7" fmla="*/ 377190 h 606031"/>
              <a:gd name="connsiteX8" fmla="*/ 102870 w 297467"/>
              <a:gd name="connsiteY8" fmla="*/ 434340 h 606031"/>
              <a:gd name="connsiteX9" fmla="*/ 160020 w 297467"/>
              <a:gd name="connsiteY9" fmla="*/ 480060 h 606031"/>
              <a:gd name="connsiteX10" fmla="*/ 194310 w 297467"/>
              <a:gd name="connsiteY10" fmla="*/ 514350 h 606031"/>
              <a:gd name="connsiteX11" fmla="*/ 228600 w 297467"/>
              <a:gd name="connsiteY11" fmla="*/ 525780 h 606031"/>
              <a:gd name="connsiteX12" fmla="*/ 262890 w 297467"/>
              <a:gd name="connsiteY12" fmla="*/ 548640 h 606031"/>
              <a:gd name="connsiteX13" fmla="*/ 274320 w 297467"/>
              <a:gd name="connsiteY13" fmla="*/ 514350 h 606031"/>
              <a:gd name="connsiteX14" fmla="*/ 297180 w 297467"/>
              <a:gd name="connsiteY14" fmla="*/ 548640 h 606031"/>
              <a:gd name="connsiteX15" fmla="*/ 262890 w 297467"/>
              <a:gd name="connsiteY15" fmla="*/ 582930 h 606031"/>
              <a:gd name="connsiteX16" fmla="*/ 171450 w 297467"/>
              <a:gd name="connsiteY16" fmla="*/ 605790 h 60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7467" h="606031">
                <a:moveTo>
                  <a:pt x="297180" y="0"/>
                </a:moveTo>
                <a:cubicBezTo>
                  <a:pt x="279059" y="2589"/>
                  <a:pt x="185090" y="14503"/>
                  <a:pt x="160020" y="22860"/>
                </a:cubicBezTo>
                <a:cubicBezTo>
                  <a:pt x="131017" y="32528"/>
                  <a:pt x="105094" y="51857"/>
                  <a:pt x="80010" y="68580"/>
                </a:cubicBezTo>
                <a:cubicBezTo>
                  <a:pt x="67187" y="107050"/>
                  <a:pt x="68319" y="109043"/>
                  <a:pt x="45720" y="148590"/>
                </a:cubicBezTo>
                <a:cubicBezTo>
                  <a:pt x="38904" y="160517"/>
                  <a:pt x="28439" y="170327"/>
                  <a:pt x="22860" y="182880"/>
                </a:cubicBezTo>
                <a:cubicBezTo>
                  <a:pt x="13073" y="204900"/>
                  <a:pt x="0" y="251460"/>
                  <a:pt x="0" y="251460"/>
                </a:cubicBezTo>
                <a:cubicBezTo>
                  <a:pt x="3810" y="281940"/>
                  <a:pt x="3348" y="313265"/>
                  <a:pt x="11430" y="342900"/>
                </a:cubicBezTo>
                <a:cubicBezTo>
                  <a:pt x="15044" y="356153"/>
                  <a:pt x="25496" y="366637"/>
                  <a:pt x="34290" y="377190"/>
                </a:cubicBezTo>
                <a:cubicBezTo>
                  <a:pt x="61792" y="410193"/>
                  <a:pt x="69154" y="411863"/>
                  <a:pt x="102870" y="434340"/>
                </a:cubicBezTo>
                <a:cubicBezTo>
                  <a:pt x="153995" y="511028"/>
                  <a:pt x="93769" y="435893"/>
                  <a:pt x="160020" y="480060"/>
                </a:cubicBezTo>
                <a:cubicBezTo>
                  <a:pt x="173470" y="489026"/>
                  <a:pt x="180860" y="505384"/>
                  <a:pt x="194310" y="514350"/>
                </a:cubicBezTo>
                <a:cubicBezTo>
                  <a:pt x="204335" y="521033"/>
                  <a:pt x="217824" y="520392"/>
                  <a:pt x="228600" y="525780"/>
                </a:cubicBezTo>
                <a:cubicBezTo>
                  <a:pt x="240887" y="531923"/>
                  <a:pt x="251460" y="541020"/>
                  <a:pt x="262890" y="548640"/>
                </a:cubicBezTo>
                <a:cubicBezTo>
                  <a:pt x="266700" y="537210"/>
                  <a:pt x="262272" y="514350"/>
                  <a:pt x="274320" y="514350"/>
                </a:cubicBezTo>
                <a:cubicBezTo>
                  <a:pt x="288057" y="514350"/>
                  <a:pt x="299438" y="535090"/>
                  <a:pt x="297180" y="548640"/>
                </a:cubicBezTo>
                <a:cubicBezTo>
                  <a:pt x="294523" y="564585"/>
                  <a:pt x="276597" y="574363"/>
                  <a:pt x="262890" y="582930"/>
                </a:cubicBezTo>
                <a:cubicBezTo>
                  <a:pt x="219522" y="610035"/>
                  <a:pt x="212668" y="605790"/>
                  <a:pt x="171450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2708629" y="5989320"/>
            <a:ext cx="194591" cy="548640"/>
          </a:xfrm>
          <a:custGeom>
            <a:avLst/>
            <a:gdLst>
              <a:gd name="connsiteX0" fmla="*/ 114581 w 194591"/>
              <a:gd name="connsiteY0" fmla="*/ 0 h 548640"/>
              <a:gd name="connsiteX1" fmla="*/ 103151 w 194591"/>
              <a:gd name="connsiteY1" fmla="*/ 388620 h 548640"/>
              <a:gd name="connsiteX2" fmla="*/ 91721 w 194591"/>
              <a:gd name="connsiteY2" fmla="*/ 434340 h 548640"/>
              <a:gd name="connsiteX3" fmla="*/ 80291 w 194591"/>
              <a:gd name="connsiteY3" fmla="*/ 548640 h 548640"/>
              <a:gd name="connsiteX4" fmla="*/ 34571 w 194591"/>
              <a:gd name="connsiteY4" fmla="*/ 502920 h 548640"/>
              <a:gd name="connsiteX5" fmla="*/ 281 w 194591"/>
              <a:gd name="connsiteY5" fmla="*/ 480060 h 548640"/>
              <a:gd name="connsiteX6" fmla="*/ 46001 w 194591"/>
              <a:gd name="connsiteY6" fmla="*/ 548640 h 548640"/>
              <a:gd name="connsiteX7" fmla="*/ 80291 w 194591"/>
              <a:gd name="connsiteY7" fmla="*/ 537210 h 548640"/>
              <a:gd name="connsiteX8" fmla="*/ 183161 w 194591"/>
              <a:gd name="connsiteY8" fmla="*/ 514350 h 548640"/>
              <a:gd name="connsiteX9" fmla="*/ 194591 w 194591"/>
              <a:gd name="connsiteY9" fmla="*/ 50292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591" h="548640">
                <a:moveTo>
                  <a:pt x="114581" y="0"/>
                </a:moveTo>
                <a:cubicBezTo>
                  <a:pt x="110771" y="129540"/>
                  <a:pt x="109962" y="259203"/>
                  <a:pt x="103151" y="388620"/>
                </a:cubicBezTo>
                <a:cubicBezTo>
                  <a:pt x="102325" y="404307"/>
                  <a:pt x="93943" y="418789"/>
                  <a:pt x="91721" y="434340"/>
                </a:cubicBezTo>
                <a:cubicBezTo>
                  <a:pt x="86306" y="472245"/>
                  <a:pt x="84101" y="510540"/>
                  <a:pt x="80291" y="548640"/>
                </a:cubicBezTo>
                <a:cubicBezTo>
                  <a:pt x="65051" y="533400"/>
                  <a:pt x="50935" y="516946"/>
                  <a:pt x="34571" y="502920"/>
                </a:cubicBezTo>
                <a:cubicBezTo>
                  <a:pt x="24141" y="493980"/>
                  <a:pt x="-3051" y="466733"/>
                  <a:pt x="281" y="480060"/>
                </a:cubicBezTo>
                <a:cubicBezTo>
                  <a:pt x="6944" y="506714"/>
                  <a:pt x="46001" y="548640"/>
                  <a:pt x="46001" y="548640"/>
                </a:cubicBezTo>
                <a:cubicBezTo>
                  <a:pt x="57431" y="544830"/>
                  <a:pt x="68530" y="539824"/>
                  <a:pt x="80291" y="537210"/>
                </a:cubicBezTo>
                <a:cubicBezTo>
                  <a:pt x="111899" y="530186"/>
                  <a:pt x="152284" y="529788"/>
                  <a:pt x="183161" y="514350"/>
                </a:cubicBezTo>
                <a:cubicBezTo>
                  <a:pt x="187980" y="511940"/>
                  <a:pt x="190781" y="506730"/>
                  <a:pt x="194591" y="50292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3039092" y="5932170"/>
            <a:ext cx="321328" cy="608210"/>
          </a:xfrm>
          <a:custGeom>
            <a:avLst/>
            <a:gdLst>
              <a:gd name="connsiteX0" fmla="*/ 1288 w 321328"/>
              <a:gd name="connsiteY0" fmla="*/ 0 h 608210"/>
              <a:gd name="connsiteX1" fmla="*/ 115588 w 321328"/>
              <a:gd name="connsiteY1" fmla="*/ 22860 h 608210"/>
              <a:gd name="connsiteX2" fmla="*/ 241318 w 321328"/>
              <a:gd name="connsiteY2" fmla="*/ 91440 h 608210"/>
              <a:gd name="connsiteX3" fmla="*/ 275608 w 321328"/>
              <a:gd name="connsiteY3" fmla="*/ 125730 h 608210"/>
              <a:gd name="connsiteX4" fmla="*/ 287038 w 321328"/>
              <a:gd name="connsiteY4" fmla="*/ 160020 h 608210"/>
              <a:gd name="connsiteX5" fmla="*/ 298468 w 321328"/>
              <a:gd name="connsiteY5" fmla="*/ 205740 h 608210"/>
              <a:gd name="connsiteX6" fmla="*/ 321328 w 321328"/>
              <a:gd name="connsiteY6" fmla="*/ 251460 h 608210"/>
              <a:gd name="connsiteX7" fmla="*/ 298468 w 321328"/>
              <a:gd name="connsiteY7" fmla="*/ 331470 h 608210"/>
              <a:gd name="connsiteX8" fmla="*/ 229888 w 321328"/>
              <a:gd name="connsiteY8" fmla="*/ 377190 h 608210"/>
              <a:gd name="connsiteX9" fmla="*/ 195598 w 321328"/>
              <a:gd name="connsiteY9" fmla="*/ 411480 h 608210"/>
              <a:gd name="connsiteX10" fmla="*/ 161308 w 321328"/>
              <a:gd name="connsiteY10" fmla="*/ 422910 h 608210"/>
              <a:gd name="connsiteX11" fmla="*/ 81298 w 321328"/>
              <a:gd name="connsiteY11" fmla="*/ 480060 h 608210"/>
              <a:gd name="connsiteX12" fmla="*/ 47008 w 321328"/>
              <a:gd name="connsiteY12" fmla="*/ 491490 h 608210"/>
              <a:gd name="connsiteX13" fmla="*/ 24148 w 321328"/>
              <a:gd name="connsiteY13" fmla="*/ 560070 h 608210"/>
              <a:gd name="connsiteX14" fmla="*/ 12718 w 321328"/>
              <a:gd name="connsiteY14" fmla="*/ 537210 h 608210"/>
              <a:gd name="connsiteX15" fmla="*/ 1288 w 321328"/>
              <a:gd name="connsiteY15" fmla="*/ 571500 h 608210"/>
              <a:gd name="connsiteX16" fmla="*/ 127018 w 321328"/>
              <a:gd name="connsiteY16" fmla="*/ 605790 h 60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1328" h="608210">
                <a:moveTo>
                  <a:pt x="1288" y="0"/>
                </a:moveTo>
                <a:cubicBezTo>
                  <a:pt x="18284" y="2833"/>
                  <a:pt x="92854" y="13387"/>
                  <a:pt x="115588" y="22860"/>
                </a:cubicBezTo>
                <a:cubicBezTo>
                  <a:pt x="136409" y="31535"/>
                  <a:pt x="212094" y="67087"/>
                  <a:pt x="241318" y="91440"/>
                </a:cubicBezTo>
                <a:cubicBezTo>
                  <a:pt x="253736" y="101788"/>
                  <a:pt x="264178" y="114300"/>
                  <a:pt x="275608" y="125730"/>
                </a:cubicBezTo>
                <a:cubicBezTo>
                  <a:pt x="279418" y="137160"/>
                  <a:pt x="283728" y="148435"/>
                  <a:pt x="287038" y="160020"/>
                </a:cubicBezTo>
                <a:cubicBezTo>
                  <a:pt x="291354" y="175125"/>
                  <a:pt x="292952" y="191031"/>
                  <a:pt x="298468" y="205740"/>
                </a:cubicBezTo>
                <a:cubicBezTo>
                  <a:pt x="304451" y="221694"/>
                  <a:pt x="313708" y="236220"/>
                  <a:pt x="321328" y="251460"/>
                </a:cubicBezTo>
                <a:cubicBezTo>
                  <a:pt x="321229" y="251855"/>
                  <a:pt x="303934" y="326004"/>
                  <a:pt x="298468" y="331470"/>
                </a:cubicBezTo>
                <a:cubicBezTo>
                  <a:pt x="279041" y="350897"/>
                  <a:pt x="249315" y="357763"/>
                  <a:pt x="229888" y="377190"/>
                </a:cubicBezTo>
                <a:cubicBezTo>
                  <a:pt x="218458" y="388620"/>
                  <a:pt x="209048" y="402514"/>
                  <a:pt x="195598" y="411480"/>
                </a:cubicBezTo>
                <a:cubicBezTo>
                  <a:pt x="185573" y="418163"/>
                  <a:pt x="172738" y="419100"/>
                  <a:pt x="161308" y="422910"/>
                </a:cubicBezTo>
                <a:cubicBezTo>
                  <a:pt x="150953" y="430676"/>
                  <a:pt x="98012" y="471703"/>
                  <a:pt x="81298" y="480060"/>
                </a:cubicBezTo>
                <a:cubicBezTo>
                  <a:pt x="70522" y="485448"/>
                  <a:pt x="58438" y="487680"/>
                  <a:pt x="47008" y="491490"/>
                </a:cubicBezTo>
                <a:cubicBezTo>
                  <a:pt x="39388" y="514350"/>
                  <a:pt x="31768" y="582930"/>
                  <a:pt x="24148" y="560070"/>
                </a:cubicBezTo>
                <a:cubicBezTo>
                  <a:pt x="-3680" y="476587"/>
                  <a:pt x="-4556" y="468113"/>
                  <a:pt x="12718" y="537210"/>
                </a:cubicBezTo>
                <a:cubicBezTo>
                  <a:pt x="8908" y="548640"/>
                  <a:pt x="-4100" y="560724"/>
                  <a:pt x="1288" y="571500"/>
                </a:cubicBezTo>
                <a:cubicBezTo>
                  <a:pt x="26434" y="621792"/>
                  <a:pt x="86632" y="605790"/>
                  <a:pt x="127018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41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uiExpand="1" build="p" bldLvl="2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Copying Lists</a:t>
            </a:r>
            <a:r>
              <a:rPr lang="en-US" dirty="0"/>
              <a:t>: </a:t>
            </a:r>
            <a:r>
              <a:rPr lang="en-US" dirty="0" smtClean="0"/>
              <a:t>Example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92D050"/>
                </a:solidFill>
                <a:cs typeface="Consolas" panose="020B0609020204030204" pitchFamily="49" charset="0"/>
              </a:rPr>
              <a:t>right </a:t>
            </a:r>
            <a:r>
              <a:rPr lang="en-US" b="1" dirty="0">
                <a:solidFill>
                  <a:srgbClr val="92D050"/>
                </a:solidFill>
                <a:cs typeface="Consolas" panose="020B0609020204030204" pitchFamily="49" charset="0"/>
              </a:rPr>
              <a:t>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aGrid1 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aGrid2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copy(aGrid1,aGrid2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copy(aGrid1,aGrid2)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aGrid1[0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][0] = "?"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#These statements prove there’s two lists</a:t>
            </a:r>
            <a:endParaRPr lang="en-US" sz="1800" b="1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aGrid1[3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][3] = "?"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3032760" y="2567110"/>
            <a:ext cx="60960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lvl="1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 copy(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destination,source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for r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for c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destination[r][c] = source[r][c]</a:t>
            </a:r>
          </a:p>
        </p:txBody>
      </p:sp>
    </p:spTree>
    <p:extLst>
      <p:ext uri="{BB962C8B-B14F-4D97-AF65-F5344CB8AC3E}">
        <p14:creationId xmlns:p14="http://schemas.microsoft.com/office/powerpoint/2010/main" val="90352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Write The Code Yourself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class you should not </a:t>
            </a:r>
            <a:r>
              <a:rPr lang="en-US" dirty="0" smtClean="0"/>
              <a:t>use some else’s pre-created list </a:t>
            </a:r>
            <a:r>
              <a:rPr lang="en-US" dirty="0">
                <a:latin typeface="Consolas" panose="020B0609020204030204" pitchFamily="49" charset="0"/>
              </a:rPr>
              <a:t>copy</a:t>
            </a:r>
            <a:r>
              <a:rPr lang="en-US" dirty="0"/>
              <a:t> </a:t>
            </a:r>
            <a:r>
              <a:rPr lang="en-US" dirty="0" smtClean="0"/>
              <a:t>method (e.g. those defined when you “</a:t>
            </a:r>
            <a:r>
              <a:rPr lang="en-US" dirty="0" smtClean="0">
                <a:latin typeface="Consolas" panose="020B0609020204030204" pitchFamily="49" charset="0"/>
              </a:rPr>
              <a:t>import copy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Not </a:t>
            </a:r>
            <a:r>
              <a:rPr lang="en-US" dirty="0"/>
              <a:t>all programming languages have this capability (you will need to know how to do it yourself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Writing </a:t>
            </a:r>
            <a:r>
              <a:rPr lang="en-US" dirty="0"/>
              <a:t>the code yourself will provide you with extra </a:t>
            </a:r>
            <a:r>
              <a:rPr lang="en-US" dirty="0" smtClean="0"/>
              <a:t>practice and help you become more familiar with list (in other languages ‘array’) operations.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33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Checking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Checking if a particular location (row, column) for a 2D list is inside the bounds of the list is a common program task.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Rather than repeating the check it may be more efficient to write one Boolean function to implement this task.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81200"/>
            <a:ext cx="4171950" cy="29622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797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Checking Lists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4boundary_checking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SIZE = 4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FIELD = " 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FOREST = "^"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WATER = "W"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BURNT = "F"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ERROR = "!"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display(world):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r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c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for r in range (0,SIZE,1):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for c in range (0,SIZE,1):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print(world[r][c], end="")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print()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print()</a:t>
            </a:r>
            <a:endParaRPr lang="en-US" sz="1800" dirty="0" smtClean="0">
              <a:latin typeface="Consolas" panose="020B06090202040302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5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Checking Lists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editLocation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row,column,world</a:t>
            </a:r>
            <a:r>
              <a:rPr lang="en-CA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world[row][column] = </a:t>
            </a:r>
            <a:r>
              <a:rPr lang="en-CA" sz="1800" dirty="0" smtClean="0">
                <a:latin typeface="Consolas" panose="020B0609020204030204" pitchFamily="49" charset="0"/>
              </a:rPr>
              <a:t>"!"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generateElement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element = ERROR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if ((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&gt;= 1) and 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&lt;= 50)):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FIELD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elif</a:t>
            </a:r>
            <a:r>
              <a:rPr lang="en-US" sz="1800" dirty="0">
                <a:latin typeface="Consolas" panose="020B0609020204030204" pitchFamily="49" charset="0"/>
              </a:rPr>
              <a:t> ((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&gt;= 51) and 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&lt;= 80)):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FOREST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elif</a:t>
            </a:r>
            <a:r>
              <a:rPr lang="en-US" sz="1800" dirty="0">
                <a:latin typeface="Consolas" panose="020B0609020204030204" pitchFamily="49" charset="0"/>
              </a:rPr>
              <a:t> ((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&gt;= 81) and (</a:t>
            </a:r>
            <a:r>
              <a:rPr lang="en-US" sz="1800" dirty="0" err="1">
                <a:latin typeface="Consolas" panose="020B0609020204030204" pitchFamily="49" charset="0"/>
              </a:rPr>
              <a:t>randomNumber</a:t>
            </a:r>
            <a:r>
              <a:rPr lang="en-US" sz="1800" dirty="0">
                <a:latin typeface="Consolas" panose="020B0609020204030204" pitchFamily="49" charset="0"/>
              </a:rPr>
              <a:t> &lt;= 100)):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WATER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else: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element = ERROR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return(element)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Boundary Checking </a:t>
            </a:r>
            <a:r>
              <a:rPr lang="en-US" dirty="0"/>
              <a:t>Lists </a:t>
            </a:r>
            <a:r>
              <a:rPr lang="en-US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getLocation</a:t>
            </a:r>
            <a:r>
              <a:rPr lang="en-US" sz="1800" dirty="0">
                <a:latin typeface="Consolas" panose="020B0609020204030204" pitchFamily="49" charset="0"/>
              </a:rPr>
              <a:t>():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outOfBounds</a:t>
            </a:r>
            <a:r>
              <a:rPr lang="en-US" sz="1800" dirty="0">
                <a:latin typeface="Consolas" panose="020B0609020204030204" pitchFamily="49" charset="0"/>
              </a:rPr>
              <a:t> = True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row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column = -1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</a:t>
            </a:r>
            <a:r>
              <a:rPr lang="en-US" sz="1800" dirty="0" err="1">
                <a:latin typeface="Consolas" panose="020B0609020204030204" pitchFamily="49" charset="0"/>
              </a:rPr>
              <a:t>outOfBounds</a:t>
            </a:r>
            <a:r>
              <a:rPr lang="en-US" sz="1800" dirty="0">
                <a:latin typeface="Consolas" panose="020B0609020204030204" pitchFamily="49" charset="0"/>
              </a:rPr>
              <a:t> == True):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print("Enter location of square to change to a !")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row =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(input("Enter a row (</a:t>
            </a:r>
            <a:r>
              <a:rPr lang="en-US" sz="1800" dirty="0" smtClean="0">
                <a:latin typeface="Consolas" panose="020B0609020204030204" pitchFamily="49" charset="0"/>
              </a:rPr>
              <a:t>0-3): </a:t>
            </a:r>
            <a:r>
              <a:rPr lang="en-US" sz="1800" dirty="0">
                <a:latin typeface="Consolas" panose="020B0609020204030204" pitchFamily="49" charset="0"/>
              </a:rPr>
              <a:t>"))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column =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(input("Enter a column (</a:t>
            </a:r>
            <a:r>
              <a:rPr lang="en-US" sz="1800" dirty="0" smtClean="0">
                <a:latin typeface="Consolas" panose="020B0609020204030204" pitchFamily="49" charset="0"/>
              </a:rPr>
              <a:t>0-3): </a:t>
            </a:r>
            <a:r>
              <a:rPr lang="en-US" sz="1800" dirty="0">
                <a:latin typeface="Consolas" panose="020B0609020204030204" pitchFamily="49" charset="0"/>
              </a:rPr>
              <a:t>"))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outside = </a:t>
            </a:r>
            <a:r>
              <a:rPr lang="en-US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isOut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if (outside == True):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print("Row=%d, Col=%d" %(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latin typeface="Consolas" panose="020B0609020204030204" pitchFamily="49" charset="0"/>
              </a:rPr>
              <a:t>), end = " 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print("is outside range of 0-" + </a:t>
            </a:r>
            <a:r>
              <a:rPr lang="en-US" sz="1800" dirty="0" err="1">
                <a:latin typeface="Consolas" panose="020B0609020204030204" pitchFamily="49" charset="0"/>
              </a:rPr>
              <a:t>str</a:t>
            </a:r>
            <a:r>
              <a:rPr lang="en-US" sz="1800" dirty="0">
                <a:latin typeface="Consolas" panose="020B0609020204030204" pitchFamily="49" charset="0"/>
              </a:rPr>
              <a:t>(SIZE) + "." 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else: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</a:t>
            </a:r>
            <a:r>
              <a:rPr lang="en-US" sz="1800" dirty="0" err="1">
                <a:latin typeface="Consolas" panose="020B0609020204030204" pitchFamily="49" charset="0"/>
              </a:rPr>
              <a:t>outOfBounds</a:t>
            </a:r>
            <a:r>
              <a:rPr lang="en-US" sz="1800" dirty="0">
                <a:latin typeface="Consolas" panose="020B0609020204030204" pitchFamily="49" charset="0"/>
              </a:rPr>
              <a:t> = False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Checking Lists </a:t>
            </a:r>
            <a:r>
              <a:rPr lang="en-US" dirty="0" smtClean="0"/>
              <a:t>(5)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initialize():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world = []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 = -1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 = -1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randomNumber</a:t>
            </a:r>
            <a:r>
              <a:rPr lang="en-CA" sz="1800" dirty="0">
                <a:latin typeface="Consolas" panose="020B0609020204030204" pitchFamily="49" charset="0"/>
              </a:rPr>
              <a:t> = -1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newElement</a:t>
            </a:r>
            <a:r>
              <a:rPr lang="en-CA" sz="1800" dirty="0">
                <a:latin typeface="Consolas" panose="020B0609020204030204" pitchFamily="49" charset="0"/>
              </a:rPr>
              <a:t> = ERROR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for r in range (0,SIZE,1):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randomNumber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random.randrange</a:t>
            </a:r>
            <a:r>
              <a:rPr lang="en-CA" sz="1800" dirty="0">
                <a:latin typeface="Consolas" panose="020B0609020204030204" pitchFamily="49" charset="0"/>
              </a:rPr>
              <a:t>(1,101)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element = </a:t>
            </a:r>
            <a:r>
              <a:rPr lang="en-CA" sz="1800" dirty="0" err="1">
                <a:latin typeface="Consolas" panose="020B0609020204030204" pitchFamily="49" charset="0"/>
              </a:rPr>
              <a:t>generateElement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randomNumber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tempRow</a:t>
            </a:r>
            <a:r>
              <a:rPr lang="en-CA" sz="1800" dirty="0">
                <a:latin typeface="Consolas" panose="020B0609020204030204" pitchFamily="49" charset="0"/>
              </a:rPr>
              <a:t> = [element] * SIZE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world.append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tempRow</a:t>
            </a:r>
            <a:r>
              <a:rPr lang="en-CA" sz="1800" dirty="0">
                <a:latin typeface="Consolas" panose="020B0609020204030204" pitchFamily="49" charset="0"/>
              </a:rPr>
              <a:t>)  </a:t>
            </a:r>
            <a:r>
              <a:rPr lang="en-CA" sz="1800" dirty="0">
                <a:solidFill>
                  <a:srgbClr val="0000FF"/>
                </a:solidFill>
                <a:latin typeface="Consolas" panose="020B0609020204030204" pitchFamily="49" charset="0"/>
              </a:rPr>
              <a:t># Add in new empty row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</a:t>
            </a:r>
            <a:r>
              <a:rPr lang="en-CA" sz="1800" dirty="0" err="1">
                <a:latin typeface="Consolas" panose="020B0609020204030204" pitchFamily="49" charset="0"/>
              </a:rPr>
              <a:t>tempRow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return(world)</a:t>
            </a:r>
          </a:p>
        </p:txBody>
      </p:sp>
    </p:spTree>
    <p:extLst>
      <p:ext uri="{BB962C8B-B14F-4D97-AF65-F5344CB8AC3E}">
        <p14:creationId xmlns:p14="http://schemas.microsoft.com/office/powerpoint/2010/main" val="74871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dirty="0" smtClean="0"/>
              <a:t>It’s determined by the data – the number of categories of information determines the number of dimensions to use.</a:t>
            </a:r>
          </a:p>
          <a:p>
            <a:r>
              <a:rPr lang="en-US" altLang="en-US" sz="2000" dirty="0" smtClean="0"/>
              <a:t>  Examples:</a:t>
            </a:r>
          </a:p>
          <a:p>
            <a:r>
              <a:rPr lang="en-US" altLang="en-US" sz="2000" dirty="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Each cell contains the grade for a student i.e., </a:t>
            </a:r>
            <a:r>
              <a:rPr lang="en-US" altLang="en-US" sz="1800" dirty="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There is one dimension that specifies which student’s grades are being accessed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r>
              <a:rPr lang="en-US" altLang="en-US" sz="2000" dirty="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Expanded grades program (table: grades for multiple lectures)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Again there is </a:t>
            </a:r>
            <a:r>
              <a:rPr lang="en-US" altLang="en-US" sz="1800" i="1" dirty="0" smtClean="0"/>
              <a:t>one dimension</a:t>
            </a:r>
            <a:r>
              <a:rPr lang="en-US" altLang="en-US" sz="1800" dirty="0" smtClean="0"/>
              <a:t>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 </a:t>
            </a:r>
            <a:r>
              <a:rPr lang="en-US" altLang="en-US" sz="1800" i="1" dirty="0" smtClean="0"/>
              <a:t>other dimension</a:t>
            </a:r>
            <a:r>
              <a:rPr lang="en-US" altLang="en-US" sz="1800" dirty="0" smtClean="0"/>
              <a:t>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6477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Boundary Checking Lists </a:t>
            </a:r>
            <a:r>
              <a:rPr lang="en-US" dirty="0" smtClean="0"/>
              <a:t>(6)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isOut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row,column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outside = False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if ((row &lt; 0) or 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(row &gt;= SIZE) or 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(column &lt; 0) or 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(column &gt;= SIZE)):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outside = True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return(outside)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4038600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buNone/>
            </a:pPr>
            <a:r>
              <a:rPr lang="en-US" dirty="0">
                <a:latin typeface="Consolas" panose="020B0609020204030204" pitchFamily="49" charset="0"/>
              </a:rPr>
              <a:t>SIZE =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52651"/>
              </p:ext>
            </p:extLst>
          </p:nvPr>
        </p:nvGraphicFramePr>
        <p:xfrm>
          <a:off x="1798044" y="471273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31444" y="4407932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0</a:t>
            </a:r>
            <a:endParaRPr lang="en-CA" b="1" dirty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1644" y="4369832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1</a:t>
            </a:r>
            <a:endParaRPr lang="en-CA" b="1" dirty="0">
              <a:latin typeface="Consolas" panose="020B06090202040302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55644" y="4377636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2</a:t>
            </a:r>
            <a:endParaRPr lang="en-CA" b="1" dirty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70463" y="4407932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3</a:t>
            </a:r>
            <a:endParaRPr lang="en-CA" b="1" dirty="0">
              <a:latin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17044" y="4712732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0</a:t>
            </a:r>
            <a:endParaRPr lang="en-CA" b="1" dirty="0">
              <a:latin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0978" y="5466133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2</a:t>
            </a:r>
            <a:endParaRPr lang="en-CA" b="1" dirty="0">
              <a:latin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0978" y="5851432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3</a:t>
            </a:r>
            <a:endParaRPr lang="en-CA" b="1" dirty="0">
              <a:latin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17044" y="5102913"/>
            <a:ext cx="457200" cy="228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1</a:t>
            </a:r>
            <a:endParaRPr lang="en-CA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Checking Lists </a:t>
            </a:r>
            <a:r>
              <a:rPr lang="en-US" dirty="0" smtClean="0"/>
              <a:t>(7)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answer = ""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row = -1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column = -1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world = initialize()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while(</a:t>
            </a:r>
            <a:r>
              <a:rPr lang="en-US" sz="1800" dirty="0" err="1" smtClean="0"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latin typeface="Consolas" panose="020B0609020204030204" pitchFamily="49" charset="0"/>
              </a:rPr>
              <a:t>): 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#while(</a:t>
            </a:r>
            <a:r>
              <a:rPr 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== True):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display(world)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row,column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getLocation</a:t>
            </a:r>
            <a:r>
              <a:rPr lang="en-US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editLocation</a:t>
            </a:r>
            <a:r>
              <a:rPr lang="en-US" sz="1800" dirty="0" smtClean="0"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latin typeface="Consolas" panose="020B0609020204030204" pitchFamily="49" charset="0"/>
              </a:rPr>
              <a:t>row,column,world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answer = input("Hit enter to </a:t>
            </a:r>
            <a:r>
              <a:rPr lang="en-US" sz="1800" dirty="0" err="1" smtClean="0">
                <a:latin typeface="Consolas" panose="020B0609020204030204" pitchFamily="49" charset="0"/>
              </a:rPr>
              <a:t>continue,'q</a:t>
            </a:r>
            <a:r>
              <a:rPr lang="en-US" sz="1800" dirty="0" smtClean="0">
                <a:latin typeface="Consolas" panose="020B0609020204030204" pitchFamily="49" charset="0"/>
              </a:rPr>
              <a:t>' to quit: ")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if ((answer == "q") or (answer == "Q")):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</a:rPr>
              <a:t>stillRunning</a:t>
            </a:r>
            <a:r>
              <a:rPr lang="en-US" sz="1800" dirty="0" smtClean="0">
                <a:latin typeface="Consolas" panose="020B0609020204030204" pitchFamily="49" charset="0"/>
              </a:rPr>
              <a:t> = False</a:t>
            </a: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start()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0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Python: Dynamic Creation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962398" cy="4724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General structure (Using loops</a:t>
            </a:r>
            <a:r>
              <a:rPr lang="en-US" sz="2400" dirty="0" smtClean="0">
                <a:ea typeface="+mn-ea"/>
                <a:cs typeface="+mn-cs"/>
              </a:rPr>
              <a:t>):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a variable that refers to an empty list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list:</a:t>
            </a:r>
          </a:p>
          <a:p>
            <a:pPr marL="450850" lvl="1" indent="-107950">
              <a:buFont typeface="Arial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One loop (outer loop) traverses the rows. </a:t>
            </a:r>
          </a:p>
          <a:p>
            <a:pPr marL="450850" lvl="1" indent="-107950">
              <a:buFont typeface="Arial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Each iteration of the outer loop creates a new 1D list</a:t>
            </a:r>
            <a:r>
              <a:rPr lang="en-US" sz="1600" dirty="0">
                <a:ea typeface="+mn-ea"/>
                <a:cs typeface="+mn-cs"/>
              </a:rPr>
              <a:t> </a:t>
            </a:r>
            <a:r>
              <a:rPr lang="en-US" sz="1600" dirty="0" smtClean="0">
                <a:ea typeface="+mn-ea"/>
                <a:cs typeface="+mn-cs"/>
              </a:rPr>
              <a:t>(empty at start)</a:t>
            </a:r>
          </a:p>
          <a:p>
            <a:pPr marL="450850" lvl="1" indent="-90488">
              <a:buFont typeface="Arial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Then the inner loop traverses the columns of the newly created 1D list creating and initializing each element in a fashion similar to how a single 1D list was created and initialized (add to end)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Repeat the process for each row in the list</a:t>
            </a: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11888" y="2563813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37200" y="2592388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23000" y="2278063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18300" y="22733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c=1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205663" y="22828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88263" y="2271713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c=3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648199" y="1901826"/>
            <a:ext cx="1231900" cy="562770"/>
            <a:chOff x="4648200" y="1902023"/>
            <a:chExt cx="1231288" cy="562072"/>
          </a:xfrm>
        </p:grpSpPr>
        <p:sp>
          <p:nvSpPr>
            <p:cNvPr id="97296" name="TextBox 2"/>
            <p:cNvSpPr txBox="1">
              <a:spLocks noChangeArrowheads="1"/>
            </p:cNvSpPr>
            <p:nvPr/>
          </p:nvSpPr>
          <p:spPr bwMode="auto">
            <a:xfrm>
              <a:off x="4648200" y="1902023"/>
              <a:ext cx="990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Consolas" panose="020B0609020204030204" pitchFamily="49" charset="0"/>
                </a:rPr>
                <a:t>List ref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257497" y="2133511"/>
              <a:ext cx="621991" cy="33058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6211888" y="30051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37200" y="30337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89663" y="34623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14975" y="34909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80100" y="42672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Etc.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01819" y="2306503"/>
            <a:ext cx="43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ll Gothic Std Light" panose="020B0606020203020204" pitchFamily="34" charset="0"/>
              </a:rPr>
              <a:t>[]</a:t>
            </a:r>
            <a:endParaRPr lang="en-CA" sz="1600" dirty="0">
              <a:latin typeface="Bell Gothic Std Light" panose="020B0606020203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11472" y="4876800"/>
            <a:ext cx="47350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err="1">
                <a:latin typeface="Consolas" panose="020B0609020204030204" pitchFamily="49" charset="0"/>
              </a:rPr>
              <a:t>aGrid</a:t>
            </a:r>
            <a:r>
              <a:rPr lang="en-US" altLang="en-US" sz="1600" dirty="0">
                <a:latin typeface="Consolas" panose="020B0609020204030204" pitchFamily="49" charset="0"/>
              </a:rPr>
              <a:t> = [] 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for </a:t>
            </a:r>
            <a:r>
              <a:rPr lang="en-US" altLang="en-US" sz="1600" dirty="0">
                <a:latin typeface="Consolas" panose="020B0609020204030204" pitchFamily="49" charset="0"/>
              </a:rPr>
              <a:t>r in range (0, 3, 1): 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aGrid.append</a:t>
            </a:r>
            <a:r>
              <a:rPr lang="en-US" altLang="en-US" sz="1600" dirty="0" smtClean="0">
                <a:latin typeface="Consolas" panose="020B0609020204030204" pitchFamily="49" charset="0"/>
              </a:rPr>
              <a:t> ([])</a:t>
            </a:r>
            <a:endParaRPr lang="en-US" altLang="en-US" sz="16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   for c in range (0, 3, 1): 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aValue</a:t>
            </a:r>
            <a:r>
              <a:rPr lang="en-US" altLang="en-US" sz="1600" dirty="0" smtClean="0">
                <a:latin typeface="Consolas" panose="020B0609020204030204" pitchFamily="49" charset="0"/>
              </a:rPr>
              <a:t> = &lt;Some source&gt;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</a:t>
            </a:r>
            <a:r>
              <a:rPr lang="en-US" altLang="en-US" sz="1600" dirty="0" smtClean="0">
                <a:latin typeface="Consolas" panose="020B0609020204030204" pitchFamily="49" charset="0"/>
              </a:rPr>
              <a:t>[r</a:t>
            </a:r>
            <a:r>
              <a:rPr lang="en-US" altLang="en-US" sz="1600" dirty="0">
                <a:latin typeface="Consolas" panose="020B0609020204030204" pitchFamily="49" charset="0"/>
              </a:rPr>
              <a:t>].</a:t>
            </a:r>
            <a:r>
              <a:rPr lang="en-US" altLang="en-US" sz="1600" dirty="0" smtClean="0">
                <a:latin typeface="Consolas" panose="020B0609020204030204" pitchFamily="49" charset="0"/>
              </a:rPr>
              <a:t>append(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aValue</a:t>
            </a:r>
            <a:r>
              <a:rPr lang="en-US" altLang="en-US" sz="1600" dirty="0" smtClean="0">
                <a:latin typeface="Consolas" panose="020B0609020204030204" pitchFamily="49" charset="0"/>
              </a:rPr>
              <a:t>) </a:t>
            </a:r>
            <a:endParaRPr lang="en-CA" dirty="0"/>
          </a:p>
        </p:txBody>
      </p:sp>
      <p:sp>
        <p:nvSpPr>
          <p:cNvPr id="23" name="Freeform 22"/>
          <p:cNvSpPr/>
          <p:nvPr/>
        </p:nvSpPr>
        <p:spPr>
          <a:xfrm>
            <a:off x="4991548" y="5142155"/>
            <a:ext cx="1473798" cy="1381835"/>
          </a:xfrm>
          <a:custGeom>
            <a:avLst/>
            <a:gdLst>
              <a:gd name="connsiteX0" fmla="*/ 1473798 w 1473798"/>
              <a:gd name="connsiteY0" fmla="*/ 1258645 h 1381835"/>
              <a:gd name="connsiteX1" fmla="*/ 1118796 w 1473798"/>
              <a:gd name="connsiteY1" fmla="*/ 1376979 h 1381835"/>
              <a:gd name="connsiteX2" fmla="*/ 602428 w 1473798"/>
              <a:gd name="connsiteY2" fmla="*/ 1366221 h 1381835"/>
              <a:gd name="connsiteX3" fmla="*/ 398033 w 1473798"/>
              <a:gd name="connsiteY3" fmla="*/ 1333949 h 1381835"/>
              <a:gd name="connsiteX4" fmla="*/ 333487 w 1473798"/>
              <a:gd name="connsiteY4" fmla="*/ 1312433 h 1381835"/>
              <a:gd name="connsiteX5" fmla="*/ 258184 w 1473798"/>
              <a:gd name="connsiteY5" fmla="*/ 1269403 h 1381835"/>
              <a:gd name="connsiteX6" fmla="*/ 204396 w 1473798"/>
              <a:gd name="connsiteY6" fmla="*/ 1215614 h 1381835"/>
              <a:gd name="connsiteX7" fmla="*/ 172123 w 1473798"/>
              <a:gd name="connsiteY7" fmla="*/ 1161826 h 1381835"/>
              <a:gd name="connsiteX8" fmla="*/ 150607 w 1473798"/>
              <a:gd name="connsiteY8" fmla="*/ 1097280 h 1381835"/>
              <a:gd name="connsiteX9" fmla="*/ 86061 w 1473798"/>
              <a:gd name="connsiteY9" fmla="*/ 796066 h 1381835"/>
              <a:gd name="connsiteX10" fmla="*/ 32273 w 1473798"/>
              <a:gd name="connsiteY10" fmla="*/ 613186 h 1381835"/>
              <a:gd name="connsiteX11" fmla="*/ 0 w 1473798"/>
              <a:gd name="connsiteY11" fmla="*/ 430306 h 1381835"/>
              <a:gd name="connsiteX12" fmla="*/ 21516 w 1473798"/>
              <a:gd name="connsiteY12" fmla="*/ 279699 h 1381835"/>
              <a:gd name="connsiteX13" fmla="*/ 43031 w 1473798"/>
              <a:gd name="connsiteY13" fmla="*/ 215153 h 1381835"/>
              <a:gd name="connsiteX14" fmla="*/ 96819 w 1473798"/>
              <a:gd name="connsiteY14" fmla="*/ 118334 h 1381835"/>
              <a:gd name="connsiteX15" fmla="*/ 129092 w 1473798"/>
              <a:gd name="connsiteY15" fmla="*/ 75304 h 1381835"/>
              <a:gd name="connsiteX16" fmla="*/ 182880 w 1473798"/>
              <a:gd name="connsiteY16" fmla="*/ 43031 h 1381835"/>
              <a:gd name="connsiteX17" fmla="*/ 204396 w 1473798"/>
              <a:gd name="connsiteY17" fmla="*/ 21516 h 1381835"/>
              <a:gd name="connsiteX18" fmla="*/ 290457 w 1473798"/>
              <a:gd name="connsiteY18" fmla="*/ 10758 h 1381835"/>
              <a:gd name="connsiteX19" fmla="*/ 344245 w 1473798"/>
              <a:gd name="connsiteY19" fmla="*/ 0 h 1381835"/>
              <a:gd name="connsiteX20" fmla="*/ 516367 w 1473798"/>
              <a:gd name="connsiteY20" fmla="*/ 10758 h 1381835"/>
              <a:gd name="connsiteX21" fmla="*/ 548640 w 1473798"/>
              <a:gd name="connsiteY21" fmla="*/ 32273 h 1381835"/>
              <a:gd name="connsiteX22" fmla="*/ 623944 w 1473798"/>
              <a:gd name="connsiteY22" fmla="*/ 53789 h 1381835"/>
              <a:gd name="connsiteX23" fmla="*/ 677732 w 1473798"/>
              <a:gd name="connsiteY23" fmla="*/ 75304 h 1381835"/>
              <a:gd name="connsiteX24" fmla="*/ 666974 w 1473798"/>
              <a:gd name="connsiteY24" fmla="*/ 43031 h 1381835"/>
              <a:gd name="connsiteX25" fmla="*/ 699247 w 1473798"/>
              <a:gd name="connsiteY25" fmla="*/ 86061 h 1381835"/>
              <a:gd name="connsiteX26" fmla="*/ 623944 w 1473798"/>
              <a:gd name="connsiteY26" fmla="*/ 96819 h 1381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73798" h="1381835">
                <a:moveTo>
                  <a:pt x="1473798" y="1258645"/>
                </a:moveTo>
                <a:cubicBezTo>
                  <a:pt x="1361444" y="1308580"/>
                  <a:pt x="1242374" y="1366681"/>
                  <a:pt x="1118796" y="1376979"/>
                </a:cubicBezTo>
                <a:cubicBezTo>
                  <a:pt x="947231" y="1391276"/>
                  <a:pt x="774551" y="1369807"/>
                  <a:pt x="602428" y="1366221"/>
                </a:cubicBezTo>
                <a:cubicBezTo>
                  <a:pt x="534296" y="1355464"/>
                  <a:pt x="465669" y="1347476"/>
                  <a:pt x="398033" y="1333949"/>
                </a:cubicBezTo>
                <a:cubicBezTo>
                  <a:pt x="375794" y="1329501"/>
                  <a:pt x="354544" y="1320856"/>
                  <a:pt x="333487" y="1312433"/>
                </a:cubicBezTo>
                <a:cubicBezTo>
                  <a:pt x="315203" y="1305119"/>
                  <a:pt x="274526" y="1283702"/>
                  <a:pt x="258184" y="1269403"/>
                </a:cubicBezTo>
                <a:cubicBezTo>
                  <a:pt x="239102" y="1252706"/>
                  <a:pt x="217442" y="1237357"/>
                  <a:pt x="204396" y="1215614"/>
                </a:cubicBezTo>
                <a:cubicBezTo>
                  <a:pt x="193638" y="1197685"/>
                  <a:pt x="180775" y="1180861"/>
                  <a:pt x="172123" y="1161826"/>
                </a:cubicBezTo>
                <a:cubicBezTo>
                  <a:pt x="162738" y="1141180"/>
                  <a:pt x="156677" y="1119132"/>
                  <a:pt x="150607" y="1097280"/>
                </a:cubicBezTo>
                <a:cubicBezTo>
                  <a:pt x="68826" y="802873"/>
                  <a:pt x="173032" y="1154822"/>
                  <a:pt x="86061" y="796066"/>
                </a:cubicBezTo>
                <a:cubicBezTo>
                  <a:pt x="71091" y="734313"/>
                  <a:pt x="48220" y="674694"/>
                  <a:pt x="32273" y="613186"/>
                </a:cubicBezTo>
                <a:cubicBezTo>
                  <a:pt x="15418" y="548174"/>
                  <a:pt x="9251" y="495058"/>
                  <a:pt x="0" y="430306"/>
                </a:cubicBezTo>
                <a:cubicBezTo>
                  <a:pt x="7172" y="380104"/>
                  <a:pt x="11570" y="329426"/>
                  <a:pt x="21516" y="279699"/>
                </a:cubicBezTo>
                <a:cubicBezTo>
                  <a:pt x="25964" y="257460"/>
                  <a:pt x="34308" y="236088"/>
                  <a:pt x="43031" y="215153"/>
                </a:cubicBezTo>
                <a:cubicBezTo>
                  <a:pt x="59377" y="175923"/>
                  <a:pt x="73629" y="150800"/>
                  <a:pt x="96819" y="118334"/>
                </a:cubicBezTo>
                <a:cubicBezTo>
                  <a:pt x="107240" y="103744"/>
                  <a:pt x="115599" y="87110"/>
                  <a:pt x="129092" y="75304"/>
                </a:cubicBezTo>
                <a:cubicBezTo>
                  <a:pt x="144828" y="61535"/>
                  <a:pt x="165866" y="55184"/>
                  <a:pt x="182880" y="43031"/>
                </a:cubicBezTo>
                <a:cubicBezTo>
                  <a:pt x="191133" y="37136"/>
                  <a:pt x="194681" y="24430"/>
                  <a:pt x="204396" y="21516"/>
                </a:cubicBezTo>
                <a:cubicBezTo>
                  <a:pt x="232087" y="13209"/>
                  <a:pt x="261883" y="15154"/>
                  <a:pt x="290457" y="10758"/>
                </a:cubicBezTo>
                <a:cubicBezTo>
                  <a:pt x="308529" y="7978"/>
                  <a:pt x="326316" y="3586"/>
                  <a:pt x="344245" y="0"/>
                </a:cubicBezTo>
                <a:cubicBezTo>
                  <a:pt x="401619" y="3586"/>
                  <a:pt x="459585" y="1792"/>
                  <a:pt x="516367" y="10758"/>
                </a:cubicBezTo>
                <a:cubicBezTo>
                  <a:pt x="529138" y="12774"/>
                  <a:pt x="536636" y="27471"/>
                  <a:pt x="548640" y="32273"/>
                </a:cubicBezTo>
                <a:cubicBezTo>
                  <a:pt x="572879" y="41969"/>
                  <a:pt x="599178" y="45534"/>
                  <a:pt x="623944" y="53789"/>
                </a:cubicBezTo>
                <a:cubicBezTo>
                  <a:pt x="642263" y="59896"/>
                  <a:pt x="659803" y="68132"/>
                  <a:pt x="677732" y="75304"/>
                </a:cubicBezTo>
                <a:cubicBezTo>
                  <a:pt x="674146" y="64546"/>
                  <a:pt x="656831" y="37960"/>
                  <a:pt x="666974" y="43031"/>
                </a:cubicBezTo>
                <a:cubicBezTo>
                  <a:pt x="683011" y="51049"/>
                  <a:pt x="710447" y="72061"/>
                  <a:pt x="699247" y="86061"/>
                </a:cubicBezTo>
                <a:cubicBezTo>
                  <a:pt x="683407" y="105861"/>
                  <a:pt x="623944" y="96819"/>
                  <a:pt x="623944" y="96819"/>
                </a:cubicBez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1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07" grpId="0" build="p" bldLvl="2"/>
      <p:bldP spid="2" grpId="0" animBg="1"/>
      <p:bldP spid="4" grpId="0"/>
      <p:bldP spid="8" grpId="0"/>
      <p:bldP spid="9" grpId="0"/>
      <p:bldP spid="10" grpId="0"/>
      <p:bldP spid="11" grpId="0"/>
      <p:bldP spid="15" grpId="0" animBg="1"/>
      <p:bldP spid="16" grpId="0"/>
      <p:bldP spid="17" grpId="0" animBg="1"/>
      <p:bldP spid="18" grpId="0"/>
      <p:bldP spid="13" grpId="0"/>
      <p:bldP spid="20" grpId="0"/>
      <p:bldP spid="22" grpId="0" build="p" bldLvl="2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ea typeface="ＭＳ Ｐゴシック" charset="0"/>
              </a:rPr>
              <a:t>Repeating Just The Steps In The Code Creating The List</a:t>
            </a:r>
            <a:endParaRPr lang="en-US" sz="2800" dirty="0">
              <a:ea typeface="ＭＳ Ｐゴシック" charset="0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00800" y="32766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Create </a:t>
            </a:r>
            <a:r>
              <a:rPr lang="en-US" sz="2000" dirty="0">
                <a:solidFill>
                  <a:srgbClr val="000000"/>
                </a:solidFill>
              </a:rPr>
              <a:t>a variable that refers to an empty  </a:t>
            </a:r>
            <a:r>
              <a:rPr lang="en-US" sz="2000" dirty="0" smtClean="0">
                <a:solidFill>
                  <a:srgbClr val="000000"/>
                </a:solidFill>
              </a:rPr>
              <a:t>list</a:t>
            </a:r>
            <a:endParaRPr lang="en-US" sz="20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aGrid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[]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Successively </a:t>
            </a:r>
            <a:r>
              <a:rPr lang="en-US" sz="2000" dirty="0">
                <a:solidFill>
                  <a:srgbClr val="000000"/>
                </a:solidFill>
              </a:rPr>
              <a:t>create rows in the list</a:t>
            </a:r>
          </a:p>
          <a:p>
            <a:pPr marL="342900" lvl="1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for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r in range (0,noRows,1):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aGrid.append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([])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Each </a:t>
            </a:r>
            <a:r>
              <a:rPr lang="en-US" sz="2000" dirty="0">
                <a:solidFill>
                  <a:srgbClr val="000000"/>
                </a:solidFill>
              </a:rPr>
              <a:t>row is a 1D list, add elements to the end of the 1D list (empty list needed in #2 so that the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append</a:t>
            </a:r>
            <a:r>
              <a:rPr lang="en-US" sz="2000" dirty="0">
                <a:solidFill>
                  <a:srgbClr val="000000"/>
                </a:solidFill>
              </a:rPr>
              <a:t> method can be called to </a:t>
            </a:r>
            <a:r>
              <a:rPr lang="en-US" sz="2000" dirty="0">
                <a:solidFill>
                  <a:srgbClr val="00B050"/>
                </a:solidFill>
              </a:rPr>
              <a:t>add elements to the end</a:t>
            </a:r>
            <a:r>
              <a:rPr lang="en-US" sz="2000" dirty="0" smtClean="0">
                <a:solidFill>
                  <a:srgbClr val="000000"/>
                </a:solidFill>
              </a:rPr>
              <a:t>).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for c in range (0,noColumns,1):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r>
              <a:rPr lang="en-US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aGrid</a:t>
            </a: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[r].append</a:t>
            </a:r>
            <a:r>
              <a:rPr lang="en-US" sz="18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("*")</a:t>
            </a:r>
          </a:p>
          <a:p>
            <a:pPr marL="342900" lvl="1" indent="0">
              <a:buNone/>
            </a:pPr>
            <a:endParaRPr lang="en-US" sz="18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The [r] part </a:t>
            </a:r>
            <a:r>
              <a:rPr lang="en-US" sz="1800" dirty="0" smtClean="0">
                <a:solidFill>
                  <a:srgbClr val="000000"/>
                </a:solidFill>
              </a:rPr>
              <a:t>of specifies </a:t>
            </a:r>
            <a:r>
              <a:rPr lang="en-US" sz="1800" dirty="0">
                <a:solidFill>
                  <a:srgbClr val="000000"/>
                </a:solidFill>
              </a:rPr>
              <a:t>which row the loop will add elements on the end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aGrid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[r].append("*") </a:t>
            </a:r>
            <a:endParaRPr lang="en-US" sz="18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6096000" y="914400"/>
            <a:ext cx="2895600" cy="22479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Recall ‘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append</a:t>
            </a:r>
            <a:r>
              <a:rPr lang="en-US" dirty="0">
                <a:solidFill>
                  <a:schemeClr val="tx1"/>
                </a:solidFill>
              </a:rPr>
              <a:t>’ is unique to a list. </a:t>
            </a:r>
            <a:r>
              <a:rPr lang="en-US" dirty="0">
                <a:solidFill>
                  <a:srgbClr val="FF0000"/>
                </a:solidFill>
              </a:rPr>
              <a:t>Append won’t work if for something other than a list </a:t>
            </a:r>
            <a:r>
              <a:rPr lang="en-US" dirty="0">
                <a:solidFill>
                  <a:schemeClr val="tx1"/>
                </a:solidFill>
              </a:rPr>
              <a:t>but for a list an empty row can have new elements appended.</a:t>
            </a:r>
          </a:p>
          <a:p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123</a:t>
            </a:r>
          </a:p>
          <a:p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num.append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(4)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0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 2D List Program: </a:t>
            </a:r>
            <a:r>
              <a:rPr lang="en-US" altLang="en-US" sz="3200" dirty="0" smtClean="0">
                <a:solidFill>
                  <a:srgbClr val="FF0000"/>
                </a:solidFill>
              </a:rPr>
              <a:t>A Variable Sized </a:t>
            </a:r>
            <a:r>
              <a:rPr lang="en-US" altLang="en-US" sz="3200" dirty="0" smtClean="0"/>
              <a:t>2D List (Dynamic)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Char char="•"/>
              <a:defRPr/>
            </a:pPr>
            <a:r>
              <a:rPr lang="en-US" sz="2400" b="1" dirty="0" smtClean="0">
                <a:ea typeface="+mn-ea"/>
                <a:cs typeface="+mn-cs"/>
              </a:rPr>
              <a:t>Name of the example program: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+mn-cs"/>
              </a:rPr>
              <a:t>5</a:t>
            </a:r>
            <a:r>
              <a:rPr 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variableSize2DList.py</a:t>
            </a:r>
            <a:endParaRPr lang="en-US" sz="2000" dirty="0" smtClean="0">
              <a:ea typeface="+mn-ea"/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aGrid = []</a:t>
            </a:r>
          </a:p>
          <a:p>
            <a:pPr>
              <a:buFontTx/>
              <a:buNone/>
              <a:defRPr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noRows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= int(input("Number rows: "))</a:t>
            </a:r>
          </a:p>
          <a:p>
            <a:pPr>
              <a:buFontTx/>
              <a:buNone/>
              <a:defRPr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noColumns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= int(input("Number columns: 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"))</a:t>
            </a:r>
            <a:endParaRPr 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#Create list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r in range (0,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noRows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aGrid.append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([])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#Create empty row, add to list</a:t>
            </a:r>
            <a:endParaRPr 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for c in range (0,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noColumns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  aGrid[r].append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("*")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#Add elements to the end of new row</a:t>
            </a:r>
          </a:p>
          <a:p>
            <a:pPr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#Display list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r in range (0,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noRows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for c in range (0,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noColumns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print(aGrid[r][c], end="")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print()</a:t>
            </a:r>
            <a:endParaRPr 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Lists: </a:t>
            </a:r>
            <a:r>
              <a:rPr lang="en-US" dirty="0" smtClean="0"/>
              <a:t>Using Append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[ [0,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[1,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[2,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[3, 3, 3</a:t>
            </a:r>
            <a:r>
              <a:rPr lang="fr-FR" sz="1800" dirty="0" smtClean="0">
                <a:latin typeface="Consolas" panose="020B0609020204030204" pitchFamily="49" charset="0"/>
              </a:rPr>
              <a:t>]]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smtClean="0">
                <a:latin typeface="Consolas" panose="020B0609020204030204" pitchFamily="49" charset="0"/>
              </a:rPr>
              <a:t>table.append([2,1,7])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#Where was the append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occurring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</a:t>
            </a:r>
            <a:r>
              <a:rPr lang="fr-FR" sz="1800" dirty="0" err="1" smtClean="0">
                <a:latin typeface="Consolas" panose="020B0609020204030204" pitchFamily="49" charset="0"/>
              </a:rPr>
              <a:t>rint</a:t>
            </a:r>
            <a:r>
              <a:rPr lang="fr-FR" sz="1800" dirty="0" smtClean="0">
                <a:latin typeface="Consolas" panose="020B0609020204030204" pitchFamily="49" charset="0"/>
              </a:rPr>
              <a:t>(table)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smtClean="0">
                <a:latin typeface="Consolas" panose="020B0609020204030204" pitchFamily="49" charset="0"/>
              </a:rPr>
              <a:t>table[3].append(3) 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#Where was the append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occurring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 smtClean="0">
                <a:latin typeface="Consolas" panose="020B0609020204030204" pitchFamily="49" charset="0"/>
              </a:rPr>
              <a:t>print</a:t>
            </a:r>
            <a:r>
              <a:rPr lang="fr-FR" sz="1800" dirty="0" smtClean="0">
                <a:latin typeface="Consolas" panose="020B0609020204030204" pitchFamily="49" charset="0"/>
              </a:rPr>
              <a:t>(table)</a:t>
            </a:r>
          </a:p>
          <a:p>
            <a:pPr marL="342900" lvl="1" indent="0">
              <a:buNone/>
            </a:pPr>
            <a:endParaRPr lang="fr-FR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element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the append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applied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to?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smtClean="0">
                <a:latin typeface="Consolas" panose="020B0609020204030204" pitchFamily="49" charset="0"/>
              </a:rPr>
              <a:t>table[2][1].append(888)</a:t>
            </a:r>
            <a:endParaRPr lang="fr-FR" sz="1800" b="1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Hint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: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add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the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following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before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the last instruction</a:t>
            </a:r>
          </a:p>
          <a:p>
            <a:pPr marL="342900" lvl="1" indent="0">
              <a:buNone/>
            </a:pPr>
            <a:r>
              <a:rPr lang="fr-FR" sz="1800" dirty="0" err="1" smtClean="0">
                <a:latin typeface="Consolas" panose="020B0609020204030204" pitchFamily="49" charset="0"/>
              </a:rPr>
              <a:t>print</a:t>
            </a:r>
            <a:r>
              <a:rPr lang="fr-FR" sz="1800" dirty="0" smtClean="0">
                <a:latin typeface="Consolas" panose="020B0609020204030204" pitchFamily="49" charset="0"/>
              </a:rPr>
              <a:t>(table[2][1])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6659696" y="0"/>
            <a:ext cx="2484304" cy="1524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Final JT hint: Make sure you apply the right operation on the right type of variable.</a:t>
            </a:r>
            <a:endParaRPr lang="en-C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93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Lists: Level Of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</a:t>
            </a:r>
            <a:r>
              <a:rPr lang="en-US" b="1" dirty="0" smtClean="0">
                <a:solidFill>
                  <a:srgbClr val="FF0000"/>
                </a:solidFill>
              </a:rPr>
              <a:t>know what you are accessing</a:t>
            </a:r>
            <a:r>
              <a:rPr lang="en-US" dirty="0" smtClean="0"/>
              <a:t>: reference, whole list, row, element (at a row/column).</a:t>
            </a:r>
          </a:p>
          <a:p>
            <a:r>
              <a:rPr lang="en-US" dirty="0" smtClean="0"/>
              <a:t>The example illustrates this issue via the append method but knowing the level of access applies under other scenarios.</a:t>
            </a:r>
          </a:p>
          <a:p>
            <a:r>
              <a:rPr lang="en-US" b="1" dirty="0"/>
              <a:t>Name of the example program:</a:t>
            </a:r>
            <a:r>
              <a:rPr lang="en-US" dirty="0"/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6misusingAppend.py</a:t>
            </a:r>
          </a:p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aGrid</a:t>
            </a:r>
            <a:r>
              <a:rPr lang="en-CA" sz="1800" dirty="0">
                <a:latin typeface="Consolas" panose="020B0609020204030204" pitchFamily="49" charset="0"/>
              </a:rPr>
              <a:t> = []</a:t>
            </a:r>
          </a:p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noRows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(input("Number rows: "))</a:t>
            </a:r>
          </a:p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noColumns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(input("Number columns: "))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#Create list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for r in range (0,noRows,1):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aGrid.append</a:t>
            </a:r>
            <a:r>
              <a:rPr lang="en-CA" sz="1800" dirty="0">
                <a:latin typeface="Consolas" panose="020B0609020204030204" pitchFamily="49" charset="0"/>
              </a:rPr>
              <a:t> ([])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for c in range (0,noColumns,1):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aGrid.append</a:t>
            </a:r>
            <a:r>
              <a:rPr lang="en-CA" sz="1800" dirty="0">
                <a:latin typeface="Consolas" panose="020B0609020204030204" pitchFamily="49" charset="0"/>
              </a:rPr>
              <a:t>("*")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#print(</a:t>
            </a:r>
            <a:r>
              <a:rPr lang="en-CA" sz="1800" dirty="0" err="1">
                <a:latin typeface="Consolas" panose="020B0609020204030204" pitchFamily="49" charset="0"/>
              </a:rPr>
              <a:t>aGrid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#print("# elements", 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len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aGrid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))</a:t>
            </a:r>
          </a:p>
          <a:p>
            <a:pPr marL="34290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#print("type of the list", type(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aGrid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))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1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Lists: Level Of </a:t>
            </a:r>
            <a:r>
              <a:rPr lang="en-US" dirty="0" smtClean="0"/>
              <a:t>Access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#</a:t>
            </a:r>
            <a:r>
              <a:rPr lang="en-CA" sz="1800" dirty="0">
                <a:latin typeface="Consolas" panose="020B0609020204030204" pitchFamily="49" charset="0"/>
              </a:rPr>
              <a:t>Hard coded 2D list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#</a:t>
            </a:r>
            <a:r>
              <a:rPr lang="en-CA" sz="1800" dirty="0" err="1">
                <a:latin typeface="Consolas" panose="020B0609020204030204" pitchFamily="49" charset="0"/>
              </a:rPr>
              <a:t>anotherGrid</a:t>
            </a:r>
            <a:r>
              <a:rPr lang="en-CA" sz="1800" dirty="0">
                <a:latin typeface="Consolas" panose="020B0609020204030204" pitchFamily="49" charset="0"/>
              </a:rPr>
              <a:t> = [[1,2,3],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#               [3,2,1]]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#print("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anotherGrid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: type of information for 2nd element (1D list or string)", type(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anotherGrid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[1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]))</a:t>
            </a:r>
          </a:p>
          <a:p>
            <a:pPr marL="342900" lvl="1" indent="0">
              <a:buNone/>
            </a:pPr>
            <a:endParaRPr lang="en-CA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#print("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aGrid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: type of information for 2nd element (1D list or string)", type(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aGrid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[1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]))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#Display list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for r in range (0,noRows,1):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for c in range (0,noColumns,1):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print(</a:t>
            </a:r>
            <a:r>
              <a:rPr lang="en-CA" sz="1800" dirty="0" err="1">
                <a:latin typeface="Consolas" panose="020B0609020204030204" pitchFamily="49" charset="0"/>
              </a:rPr>
              <a:t>aGrid</a:t>
            </a:r>
            <a:r>
              <a:rPr lang="en-CA" sz="1800" dirty="0">
                <a:latin typeface="Consolas" panose="020B0609020204030204" pitchFamily="49" charset="0"/>
              </a:rPr>
              <a:t>[r][c], end="")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print</a:t>
            </a:r>
            <a:r>
              <a:rPr lang="en-CA" sz="1800" dirty="0" smtClean="0">
                <a:latin typeface="Consolas" panose="020B0609020204030204" pitchFamily="49" charset="0"/>
              </a:rPr>
              <a:t>()	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599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 numerical list: implement some common mathematical functions (e.g., average, min, max, mode – last one is challenging).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element, finding the smallest and largest element).</a:t>
            </a:r>
          </a:p>
          <a:p>
            <a:pPr lvl="2"/>
            <a:r>
              <a:rPr lang="en-US" altLang="en-US" sz="1800" dirty="0" smtClean="0">
                <a:cs typeface="Times New Roman" panose="02020603050405020304" pitchFamily="18" charset="0"/>
              </a:rPr>
              <a:t>In order to develop your programming skills you should write the code yourself rather than using predefined python methods such as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append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min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max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etc.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Sub-Section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</a:t>
            </a:r>
            <a:r>
              <a:rPr lang="en-US" altLang="en-US" sz="2400" dirty="0"/>
              <a:t>to create a 2D list: fixed size and </a:t>
            </a:r>
            <a:r>
              <a:rPr lang="en-US" altLang="en-US" sz="2400" dirty="0" smtClean="0"/>
              <a:t>a variable sized list by using the repetition operator.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access a 2D list: the whole list, rows in the list and individual </a:t>
            </a:r>
            <a:r>
              <a:rPr lang="en-US" altLang="en-US" sz="2400" dirty="0" smtClean="0"/>
              <a:t>elements.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</a:t>
            </a:r>
            <a:r>
              <a:rPr lang="en-US" altLang="en-US" sz="2400" dirty="0"/>
              <a:t>to properly copy the contents of a 2D list into another 2D list as well as a common mistake when copying </a:t>
            </a:r>
            <a:r>
              <a:rPr lang="en-US" altLang="en-US" sz="2400" dirty="0" smtClean="0"/>
              <a:t>lists.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 use of a named constant to ensure that list boundaries are adhered to.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 ability to dynamically creating 2D lists using the append function for both the rows </a:t>
            </a:r>
            <a:r>
              <a:rPr lang="en-US" altLang="en-US" sz="2400" smtClean="0"/>
              <a:t>and columns.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dirty="0" smtClean="0"/>
              <a:t>(2D list continued)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64813"/>
              </p:ext>
            </p:extLst>
          </p:nvPr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dirty="0" smtClean="0"/>
              <a:t>(2D list continued)</a:t>
            </a:r>
          </a:p>
          <a:p>
            <a:r>
              <a:rPr lang="en-US" altLang="en-US" sz="1800" dirty="0" smtClean="0"/>
              <a:t>Notice that each row is merely a 1D list</a:t>
            </a:r>
          </a:p>
          <a:p>
            <a:r>
              <a:rPr lang="en-US" altLang="en-US" sz="1800" dirty="0" smtClean="0"/>
              <a:t>(A 2D list is a list containing rows of 1D lists)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859674"/>
              </p:ext>
            </p:extLst>
          </p:nvPr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10060"/>
              </p:ext>
            </p:extLst>
          </p:nvPr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L07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77417"/>
              </p:ext>
            </p:extLst>
          </p:nvPr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9641"/>
              </p:ext>
            </p:extLst>
          </p:nvPr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60555"/>
              </p:ext>
            </p:extLst>
          </p:nvPr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65463"/>
            <a:chOff x="480" y="1728"/>
            <a:chExt cx="192" cy="1931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754314"/>
            <a:ext cx="4876800" cy="617538"/>
            <a:chOff x="768" y="1531"/>
            <a:chExt cx="3072" cy="389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1704" y="1531"/>
              <a:ext cx="14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Columns (e.g. grades)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115052" y="3676650"/>
            <a:ext cx="1503363" cy="3048000"/>
            <a:chOff x="3936" y="2112"/>
            <a:chExt cx="947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59" y="2762"/>
              <a:ext cx="624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Rows (e.g. lecture section)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 sz="1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 dirty="0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 dirty="0">
                <a:latin typeface="Arial" panose="020B0604020202020204" pitchFamily="34" charset="0"/>
              </a:rPr>
              <a:t>Important</a:t>
            </a:r>
            <a:r>
              <a:rPr lang="en-CA" altLang="en-US" dirty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List elements are specified in the order of </a:t>
            </a:r>
            <a:r>
              <a:rPr lang="en-CA" altLang="en-US" sz="1600" dirty="0">
                <a:latin typeface="Consolas" panose="020B0609020204030204" pitchFamily="49" charset="0"/>
              </a:rPr>
              <a:t>[row] [column]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Specifying only a single </a:t>
            </a:r>
            <a:r>
              <a:rPr lang="en-CA" altLang="en-US" sz="1600" dirty="0" smtClean="0">
                <a:latin typeface="Arial" panose="020B0604020202020204" pitchFamily="34" charset="0"/>
              </a:rPr>
              <a:t>set of brackets </a:t>
            </a:r>
            <a:r>
              <a:rPr lang="en-CA" altLang="en-US" sz="1600" dirty="0">
                <a:latin typeface="Arial" panose="020B0604020202020204" pitchFamily="34" charset="0"/>
              </a:rPr>
              <a:t>specifies the </a:t>
            </a:r>
            <a:r>
              <a:rPr lang="en-CA" altLang="en-US" sz="1600" dirty="0" smtClean="0">
                <a:latin typeface="Arial" panose="020B0604020202020204" pitchFamily="34" charset="0"/>
              </a:rPr>
              <a:t>row </a:t>
            </a:r>
          </a:p>
        </p:txBody>
      </p:sp>
    </p:spTree>
    <p:extLst>
      <p:ext uri="{BB962C8B-B14F-4D97-AF65-F5344CB8AC3E}">
        <p14:creationId xmlns:p14="http://schemas.microsoft.com/office/powerpoint/2010/main" val="394889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 (Fixed Size During Creation)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086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 = [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		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 ]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9140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373380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46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/>
              <a:t>Name of the example program</a:t>
            </a:r>
            <a:r>
              <a:rPr lang="en-US" altLang="en-US" sz="2400" dirty="0"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Consolas" panose="020B0609020204030204" pitchFamily="49" charset="0"/>
              </a:rPr>
              <a:t>1display2DList.py</a:t>
            </a:r>
          </a:p>
          <a:p>
            <a:pPr>
              <a:buFontTx/>
              <a:buNone/>
            </a:pPr>
            <a:r>
              <a:rPr lang="en-US" altLang="en-US" sz="2000" dirty="0"/>
              <a:t>	Learning: creating, displaying a fixed size 2D </a:t>
            </a:r>
            <a:r>
              <a:rPr lang="en-US" altLang="en-US" sz="2000" dirty="0" smtClean="0"/>
              <a:t>list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table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 </a:t>
            </a:r>
            <a:r>
              <a:rPr lang="en-US" altLang="en-US" sz="1800" dirty="0">
                <a:latin typeface="Consolas" panose="020B0609020204030204" pitchFamily="49" charset="0"/>
              </a:rPr>
              <a:t>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])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#Each call to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(0,4,1):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dirty="0">
                <a:latin typeface="Consolas" panose="020B0609020204030204" pitchFamily="49" charset="0"/>
              </a:rPr>
              <a:t>print(table[r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print(table[2</a:t>
            </a:r>
            <a:r>
              <a:rPr lang="en-US" altLang="en-US" sz="1800" dirty="0" smtClean="0">
                <a:latin typeface="Consolas" panose="020B0609020204030204" pitchFamily="49" charset="0"/>
              </a:rPr>
              <a:t>][0])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12822"/>
          </a:xfrm>
        </p:spPr>
        <p:txBody>
          <a:bodyPr/>
          <a:lstStyle/>
          <a:p>
            <a:r>
              <a:rPr lang="en-US" altLang="en-US" sz="2800" dirty="0" smtClean="0"/>
              <a:t>Creating And Initializing A Multi-Dimensional List In Python (2): </a:t>
            </a:r>
            <a:r>
              <a:rPr lang="en-US" altLang="en-US" sz="2800" dirty="0"/>
              <a:t>Fixed Size During Creation</a:t>
            </a:r>
            <a:endParaRPr lang="en-US" altLang="en-US" sz="2800" dirty="0" smtClean="0"/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919538" y="2105025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919538" y="2638425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919538" y="3095625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3919538" y="3552825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72299" y="4498181"/>
            <a:ext cx="1704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tabLst>
                <a:tab pos="180975" algn="l"/>
                <a:tab pos="36195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</a:rPr>
              <a:t>0	1	2 </a:t>
            </a:r>
            <a:r>
              <a:rPr lang="en-US" altLang="en-US" sz="1600" dirty="0">
                <a:latin typeface="Consolas" panose="020B0609020204030204" pitchFamily="49" charset="0"/>
              </a:rPr>
              <a:t>(col)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859662"/>
            <a:ext cx="2454774" cy="5866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tabLst>
                <a:tab pos="542925" algn="l"/>
                <a:tab pos="1073150" algn="l"/>
              </a:tabLst>
            </a:pPr>
            <a:r>
              <a:rPr lang="en-US" sz="1400" dirty="0" smtClean="0">
                <a:latin typeface="Consolas" panose="020B0609020204030204" pitchFamily="49" charset="0"/>
              </a:rPr>
              <a:t>c=0	c=1	c=2</a:t>
            </a:r>
            <a:endParaRPr lang="en-CA" sz="1400" dirty="0" smtClean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6624" y="5742201"/>
            <a:ext cx="3273175" cy="3823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a list element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3693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Lists: Levels Of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</a:t>
            </a:r>
            <a:r>
              <a:rPr lang="fr-FR" sz="1800" dirty="0">
                <a:latin typeface="Consolas" panose="020B0609020204030204" pitchFamily="49" charset="0"/>
              </a:rPr>
              <a:t>0,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</a:t>
            </a:r>
            <a:r>
              <a:rPr lang="fr-FR" sz="1800" dirty="0" smtClean="0">
                <a:latin typeface="Consolas" panose="020B0609020204030204" pitchFamily="49" charset="0"/>
              </a:rPr>
              <a:t>]]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 smtClean="0">
                <a:latin typeface="Consolas" panose="020B0609020204030204" pitchFamily="49" charset="0"/>
              </a:rPr>
              <a:t>print</a:t>
            </a:r>
            <a:r>
              <a:rPr lang="fr-FR" sz="1800" dirty="0" smtClean="0">
                <a:latin typeface="Consolas" panose="020B0609020204030204" pitchFamily="49" charset="0"/>
              </a:rPr>
              <a:t>(table</a:t>
            </a:r>
            <a:r>
              <a:rPr lang="fr-FR" sz="1800" dirty="0">
                <a:latin typeface="Consolas" panose="020B0609020204030204" pitchFamily="49" charset="0"/>
              </a:rPr>
              <a:t>) 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Entire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list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#First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(table[3</a:t>
            </a:r>
            <a:r>
              <a:rPr lang="fr-FR" sz="1800" dirty="0" smtClean="0">
                <a:latin typeface="Consolas" panose="020B0609020204030204" pitchFamily="49" charset="0"/>
              </a:rPr>
              <a:t>][1])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#4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, 2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nd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column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</a:t>
            </a:r>
            <a:r>
              <a:rPr lang="fr-FR" sz="1800" dirty="0" smtClean="0">
                <a:latin typeface="Consolas" panose="020B0609020204030204" pitchFamily="49" charset="0"/>
              </a:rPr>
              <a:t>][0][0])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b="1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[["</a:t>
            </a:r>
            <a:r>
              <a:rPr lang="fr-FR" sz="1800" dirty="0" err="1">
                <a:latin typeface="Consolas" panose="020B0609020204030204" pitchFamily="49" charset="0"/>
              </a:rPr>
              <a:t>a","b</a:t>
            </a:r>
            <a:r>
              <a:rPr lang="fr-FR" sz="1800" dirty="0">
                <a:latin typeface="Consolas" panose="020B0609020204030204" pitchFamily="49" charset="0"/>
              </a:rPr>
              <a:t>"],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3]]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(table[0][0][0</a:t>
            </a:r>
            <a:r>
              <a:rPr lang="fr-FR" sz="1800" dirty="0" smtClean="0">
                <a:latin typeface="Consolas" panose="020B0609020204030204" pitchFamily="49" charset="0"/>
              </a:rPr>
              <a:t>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Now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8498"/>
          <a:stretch/>
        </p:blipFill>
        <p:spPr>
          <a:xfrm>
            <a:off x="3352800" y="2163646"/>
            <a:ext cx="5943600" cy="31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0769" r="75641" b="37826"/>
          <a:stretch/>
        </p:blipFill>
        <p:spPr>
          <a:xfrm>
            <a:off x="4313129" y="2735227"/>
            <a:ext cx="1371600" cy="2947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57692" r="94872" b="11538"/>
          <a:stretch/>
        </p:blipFill>
        <p:spPr>
          <a:xfrm>
            <a:off x="5867400" y="3079181"/>
            <a:ext cx="304800" cy="304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550" y="3738007"/>
            <a:ext cx="4845050" cy="30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2D Lists Via The Repetition Operator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b="1" dirty="0"/>
              <a:t>Name of the example program</a:t>
            </a:r>
            <a:r>
              <a:rPr lang="en-US" altLang="en-US" sz="2000" dirty="0">
                <a:latin typeface="Times New Roman" panose="02020603050405020304" pitchFamily="18" charset="0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2creatingListViaRepetition.py</a:t>
            </a:r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2000" dirty="0" smtClean="0"/>
              <a:t>    Learning</a:t>
            </a:r>
            <a:r>
              <a:rPr lang="en-US" altLang="en-US" sz="2000" dirty="0"/>
              <a:t>: 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Creating a variable sized 2D list using the repetition operator and the append method. </a:t>
            </a:r>
          </a:p>
          <a:p>
            <a:pPr lvl="1"/>
            <a:r>
              <a:rPr lang="en-US" altLang="en-US" sz="1800" dirty="0" smtClean="0"/>
              <a:t>The 2D list is created by </a:t>
            </a:r>
            <a:r>
              <a:rPr lang="en-US" altLang="en-US" sz="1800" dirty="0" smtClean="0">
                <a:solidFill>
                  <a:srgbClr val="FF0000"/>
                </a:solidFill>
              </a:rPr>
              <a:t>creating a 1D list </a:t>
            </a:r>
            <a:r>
              <a:rPr lang="en-US" altLang="en-US" sz="1800" dirty="0" smtClean="0"/>
              <a:t>and </a:t>
            </a:r>
            <a:r>
              <a:rPr lang="en-US" altLang="en-US" sz="1800" b="1" dirty="0" smtClean="0">
                <a:solidFill>
                  <a:srgbClr val="0000FF"/>
                </a:solidFill>
              </a:rPr>
              <a:t>appending the 1D list to the end of the 2D list</a:t>
            </a:r>
            <a:r>
              <a:rPr lang="en-US" altLang="en-US" sz="1800" dirty="0" smtClean="0"/>
              <a:t>.</a:t>
            </a:r>
          </a:p>
          <a:p>
            <a:pPr lvl="1"/>
            <a:endParaRPr lang="en-US" altLang="en-US" dirty="0"/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MAX_COLUMNS = 5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MAX_ROWS = 3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ELEMENT = </a:t>
            </a:r>
            <a:r>
              <a:rPr lang="en-US" altLang="en-US" sz="1800" dirty="0" smtClean="0">
                <a:latin typeface="Consolas" panose="020B0609020204030204" pitchFamily="49" charset="0"/>
              </a:rPr>
              <a:t>"*"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aList</a:t>
            </a:r>
            <a:r>
              <a:rPr lang="en-US" altLang="en-US" sz="1800" dirty="0">
                <a:latin typeface="Consolas" panose="020B0609020204030204" pitchFamily="49" charset="0"/>
              </a:rPr>
              <a:t> = []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r = 0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while (r &lt; MAX_ROWS):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</a:t>
            </a:r>
            <a:r>
              <a:rPr lang="en-US" altLang="en-US" sz="1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tempList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= [ELEMENT] * MAX_COLUMNS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aList.append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tempList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r = r + 1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4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Overflowing 2D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 named constants</a:t>
            </a:r>
          </a:p>
          <a:p>
            <a:r>
              <a:rPr lang="en-US" dirty="0" smtClean="0"/>
              <a:t>Recall that the previous example declared 2 named constants.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MAX_COLUMNS = 5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MAX_ROWS = </a:t>
            </a:r>
            <a:r>
              <a:rPr lang="en-US" altLang="en-US" sz="1800" dirty="0" smtClean="0">
                <a:latin typeface="Consolas" panose="020B0609020204030204" pitchFamily="49" charset="0"/>
              </a:rPr>
              <a:t>3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dirty="0" smtClean="0"/>
              <a:t>Control access to list elements using these constants.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r = 0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while (r &lt; MAX_ROWS):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 = 0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(c &lt; MAX_COLUMNS):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print(</a:t>
            </a:r>
            <a:r>
              <a:rPr 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sz="1800" dirty="0" smtClean="0">
                <a:latin typeface="Consolas" panose="020B0609020204030204" pitchFamily="49" charset="0"/>
              </a:rPr>
              <a:t>[r</a:t>
            </a:r>
            <a:r>
              <a:rPr lang="en-US" sz="1800" dirty="0">
                <a:latin typeface="Consolas" panose="020B0609020204030204" pitchFamily="49" charset="0"/>
              </a:rPr>
              <a:t>][c], end = "")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c = c + 1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print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 = r + 1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46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50087</TotalTime>
  <Words>2635</Words>
  <Application>Microsoft Office PowerPoint</Application>
  <PresentationFormat>On-screen Show (4:3)</PresentationFormat>
  <Paragraphs>470</Paragraphs>
  <Slides>29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ＭＳ Ｐゴシック</vt:lpstr>
      <vt:lpstr>ＭＳ Ｐゴシック</vt:lpstr>
      <vt:lpstr>Arial</vt:lpstr>
      <vt:lpstr>Bell Gothic Std Light</vt:lpstr>
      <vt:lpstr>Calibri</vt:lpstr>
      <vt:lpstr>Consolas</vt:lpstr>
      <vt:lpstr>Courier New</vt:lpstr>
      <vt:lpstr>Times New Roman</vt:lpstr>
      <vt:lpstr>Wingdings</vt:lpstr>
      <vt:lpstr>Office Theme</vt:lpstr>
      <vt:lpstr>evaluation_intro</vt:lpstr>
      <vt:lpstr>Composite Types, Lists Part 2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 During Creation)</vt:lpstr>
      <vt:lpstr>Creating And Initializing A Multi-Dimensional List In Python (2): Fixed Size During Creation</vt:lpstr>
      <vt:lpstr>2D Lists: Levels Of Access</vt:lpstr>
      <vt:lpstr>Creating 2D Lists Via The Repetition Operator</vt:lpstr>
      <vt:lpstr>How To Avoid Overflowing 2D Lists</vt:lpstr>
      <vt:lpstr>Copying Lists</vt:lpstr>
      <vt:lpstr>Copying Lists: Example</vt:lpstr>
      <vt:lpstr>New Terminology</vt:lpstr>
      <vt:lpstr>Copying Lists: Example (2)</vt:lpstr>
      <vt:lpstr>Copying Lists: Write The Code Yourself</vt:lpstr>
      <vt:lpstr>Boundary Checking Lists</vt:lpstr>
      <vt:lpstr>Boundary Checking Lists (2)</vt:lpstr>
      <vt:lpstr>Boundary Checking Lists (3)</vt:lpstr>
      <vt:lpstr>Boundary Checking Lists (4)</vt:lpstr>
      <vt:lpstr>Boundary Checking Lists (5)</vt:lpstr>
      <vt:lpstr>Boundary Checking Lists (6)</vt:lpstr>
      <vt:lpstr>Boundary Checking Lists (7)</vt:lpstr>
      <vt:lpstr>Creating And Initializing A Multi-Dimensional List In Python: Dynamic Creation</vt:lpstr>
      <vt:lpstr>Repeating Just The Steps In The Code Creating The List</vt:lpstr>
      <vt:lpstr>Example 2D List Program: A Variable Sized 2D List (Dynamic)</vt:lpstr>
      <vt:lpstr>2D Lists: Using Append</vt:lpstr>
      <vt:lpstr>2D Lists: Level Of Access</vt:lpstr>
      <vt:lpstr>2D Lists: Level Of Access (2)</vt:lpstr>
      <vt:lpstr>Extra Practice</vt:lpstr>
      <vt:lpstr>After This Sub-Section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James Tam</cp:lastModifiedBy>
  <cp:revision>1166</cp:revision>
  <dcterms:created xsi:type="dcterms:W3CDTF">2013-08-26T22:54:00Z</dcterms:created>
  <dcterms:modified xsi:type="dcterms:W3CDTF">2023-10-30T06:20:13Z</dcterms:modified>
</cp:coreProperties>
</file>