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345" r:id="rId2"/>
    <p:sldId id="498" r:id="rId3"/>
    <p:sldId id="499" r:id="rId4"/>
    <p:sldId id="501" r:id="rId5"/>
    <p:sldId id="502" r:id="rId6"/>
    <p:sldId id="503" r:id="rId7"/>
    <p:sldId id="504" r:id="rId8"/>
    <p:sldId id="505" r:id="rId9"/>
    <p:sldId id="506" r:id="rId10"/>
    <p:sldId id="507" r:id="rId11"/>
    <p:sldId id="508" r:id="rId12"/>
    <p:sldId id="509" r:id="rId13"/>
    <p:sldId id="510" r:id="rId14"/>
    <p:sldId id="512" r:id="rId15"/>
    <p:sldId id="513" r:id="rId16"/>
    <p:sldId id="514" r:id="rId17"/>
    <p:sldId id="436" r:id="rId18"/>
    <p:sldId id="495" r:id="rId19"/>
    <p:sldId id="490" r:id="rId20"/>
    <p:sldId id="491" r:id="rId21"/>
    <p:sldId id="492" r:id="rId22"/>
    <p:sldId id="493" r:id="rId23"/>
    <p:sldId id="515" r:id="rId24"/>
    <p:sldId id="438" r:id="rId25"/>
    <p:sldId id="496" r:id="rId26"/>
    <p:sldId id="437" r:id="rId27"/>
    <p:sldId id="441" r:id="rId28"/>
    <p:sldId id="442" r:id="rId29"/>
    <p:sldId id="439" r:id="rId30"/>
    <p:sldId id="440" r:id="rId31"/>
    <p:sldId id="516" r:id="rId32"/>
    <p:sldId id="517" r:id="rId33"/>
    <p:sldId id="518" r:id="rId34"/>
    <p:sldId id="519" r:id="rId35"/>
    <p:sldId id="522" r:id="rId36"/>
    <p:sldId id="523" r:id="rId37"/>
    <p:sldId id="520" r:id="rId38"/>
    <p:sldId id="521"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Default Section" id="{7CA7B79D-645B-4F7F-B897-291FC32D7EEB}">
          <p14:sldIdLst>
            <p14:sldId id="345"/>
            <p14:sldId id="498"/>
            <p14:sldId id="499"/>
            <p14:sldId id="501"/>
            <p14:sldId id="502"/>
            <p14:sldId id="503"/>
            <p14:sldId id="504"/>
            <p14:sldId id="505"/>
            <p14:sldId id="506"/>
            <p14:sldId id="507"/>
            <p14:sldId id="508"/>
            <p14:sldId id="509"/>
            <p14:sldId id="510"/>
            <p14:sldId id="512"/>
            <p14:sldId id="513"/>
            <p14:sldId id="514"/>
            <p14:sldId id="436"/>
            <p14:sldId id="495"/>
            <p14:sldId id="490"/>
            <p14:sldId id="491"/>
            <p14:sldId id="492"/>
            <p14:sldId id="493"/>
            <p14:sldId id="515"/>
            <p14:sldId id="438"/>
            <p14:sldId id="496"/>
            <p14:sldId id="437"/>
            <p14:sldId id="441"/>
            <p14:sldId id="442"/>
            <p14:sldId id="439"/>
            <p14:sldId id="440"/>
            <p14:sldId id="516"/>
            <p14:sldId id="517"/>
            <p14:sldId id="518"/>
            <p14:sldId id="519"/>
            <p14:sldId id="522"/>
            <p14:sldId id="523"/>
            <p14:sldId id="520"/>
            <p14:sldId id="52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0000FF"/>
    <a:srgbClr val="666633"/>
    <a:srgbClr val="00FF03"/>
    <a:srgbClr val="33FF33"/>
    <a:srgbClr val="4A7EBB"/>
    <a:srgbClr val="01FF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70" autoAdjust="0"/>
    <p:restoredTop sz="90777" autoAdjust="0"/>
  </p:normalViewPr>
  <p:slideViewPr>
    <p:cSldViewPr>
      <p:cViewPr varScale="1">
        <p:scale>
          <a:sx n="105" d="100"/>
          <a:sy n="105" d="100"/>
        </p:scale>
        <p:origin x="2166"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1698" y="5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8F5F55-D563-4ECD-A54E-CB0576638D2A}" type="datetimeFigureOut">
              <a:rPr lang="en-US"/>
              <a:pPr>
                <a:defRPr/>
              </a:pPr>
              <a:t>3/18/2022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VBA program writing </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B07625-2B3F-429B-81FA-E1271FD8F1A2}" type="slidenum">
              <a:rPr lang="en-US"/>
              <a:pPr>
                <a:defRPr/>
              </a:pPr>
              <a:t>‹#›</a:t>
            </a:fld>
            <a:endParaRPr lang="en-US" dirty="0"/>
          </a:p>
        </p:txBody>
      </p:sp>
    </p:spTree>
    <p:extLst>
      <p:ext uri="{BB962C8B-B14F-4D97-AF65-F5344CB8AC3E}">
        <p14:creationId xmlns:p14="http://schemas.microsoft.com/office/powerpoint/2010/main" val="341167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D3AB2D-9B2F-44A8-A39C-161117D20690}" type="datetimeFigureOut">
              <a:rPr lang="en-US"/>
              <a:pPr>
                <a:defRPr/>
              </a:pPr>
              <a:t>3/18/2022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4E02C4-9896-428F-9970-3367E6A4601D}" type="slidenum">
              <a:rPr lang="en-US"/>
              <a:pPr>
                <a:defRPr/>
              </a:pPr>
              <a:t>‹#›</a:t>
            </a:fld>
            <a:endParaRPr lang="en-US" dirty="0"/>
          </a:p>
        </p:txBody>
      </p:sp>
    </p:spTree>
    <p:extLst>
      <p:ext uri="{BB962C8B-B14F-4D97-AF65-F5344CB8AC3E}">
        <p14:creationId xmlns:p14="http://schemas.microsoft.com/office/powerpoint/2010/main" val="1429070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a:defRPr/>
            </a:pPr>
            <a:fld id="{9B4E02C4-9896-428F-9970-3367E6A4601D}" type="slidenum">
              <a:rPr lang="en-US" smtClean="0"/>
              <a:pPr>
                <a:defRPr/>
              </a:pPr>
              <a:t>1</a:t>
            </a:fld>
            <a:endParaRPr lang="en-US" dirty="0"/>
          </a:p>
        </p:txBody>
      </p:sp>
    </p:spTree>
    <p:extLst>
      <p:ext uri="{BB962C8B-B14F-4D97-AF65-F5344CB8AC3E}">
        <p14:creationId xmlns:p14="http://schemas.microsoft.com/office/powerpoint/2010/main" val="2825139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25</a:t>
            </a:fld>
            <a:endParaRPr lang="en-US" dirty="0"/>
          </a:p>
        </p:txBody>
      </p:sp>
    </p:spTree>
    <p:extLst>
      <p:ext uri="{BB962C8B-B14F-4D97-AF65-F5344CB8AC3E}">
        <p14:creationId xmlns:p14="http://schemas.microsoft.com/office/powerpoint/2010/main" val="767845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27</a:t>
            </a:fld>
            <a:endParaRPr lang="en-US" dirty="0"/>
          </a:p>
        </p:txBody>
      </p:sp>
    </p:spTree>
    <p:extLst>
      <p:ext uri="{BB962C8B-B14F-4D97-AF65-F5344CB8AC3E}">
        <p14:creationId xmlns:p14="http://schemas.microsoft.com/office/powerpoint/2010/main" val="975152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29</a:t>
            </a:fld>
            <a:endParaRPr lang="en-US" dirty="0"/>
          </a:p>
        </p:txBody>
      </p:sp>
    </p:spTree>
    <p:extLst>
      <p:ext uri="{BB962C8B-B14F-4D97-AF65-F5344CB8AC3E}">
        <p14:creationId xmlns:p14="http://schemas.microsoft.com/office/powerpoint/2010/main" val="3145326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2E759F-4072-4BFB-B27A-D6F21B6E9FD4}" type="datetimeFigureOut">
              <a:rPr lang="en-US"/>
              <a:pPr>
                <a:defRPr/>
              </a:pPr>
              <a:t>3/18/2022</a:t>
            </a:fld>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6DA8A3-4D99-442E-B427-E62712AFE535}" type="slidenum">
              <a:rPr lang="en-US"/>
              <a:pPr>
                <a:defRPr/>
              </a:pPr>
              <a:t>‹#›</a:t>
            </a:fld>
            <a:endParaRPr lang="en-US" dirty="0"/>
          </a:p>
        </p:txBody>
      </p:sp>
    </p:spTree>
    <p:extLst>
      <p:ext uri="{BB962C8B-B14F-4D97-AF65-F5344CB8AC3E}">
        <p14:creationId xmlns:p14="http://schemas.microsoft.com/office/powerpoint/2010/main" val="174531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75B726-F111-4CCD-93ED-7A80565E52CB}" type="datetimeFigureOut">
              <a:rPr lang="en-US"/>
              <a:pPr>
                <a:defRPr/>
              </a:pPr>
              <a:t>3/18/2022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87EA2C-5101-4EFF-9EC5-E785960973D7}" type="slidenum">
              <a:rPr lang="en-US"/>
              <a:pPr>
                <a:defRPr/>
              </a:pPr>
              <a:t>‹#›</a:t>
            </a:fld>
            <a:endParaRPr lang="en-US" dirty="0"/>
          </a:p>
        </p:txBody>
      </p:sp>
    </p:spTree>
    <p:extLst>
      <p:ext uri="{BB962C8B-B14F-4D97-AF65-F5344CB8AC3E}">
        <p14:creationId xmlns:p14="http://schemas.microsoft.com/office/powerpoint/2010/main" val="344181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3854EE7-F009-4335-B6A3-EBA92AA66B12}" type="datetimeFigureOut">
              <a:rPr lang="en-US"/>
              <a:pPr>
                <a:defRPr/>
              </a:pPr>
              <a:t>3/18/2022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C8B70FF-9A41-4090-AA79-9B7A7E5CC8FD}" type="slidenum">
              <a:rPr lang="en-US"/>
              <a:pPr>
                <a:defRPr/>
              </a:pPr>
              <a:t>‹#›</a:t>
            </a:fld>
            <a:endParaRPr lang="en-US" dirty="0"/>
          </a:p>
        </p:txBody>
      </p:sp>
    </p:spTree>
    <p:extLst>
      <p:ext uri="{BB962C8B-B14F-4D97-AF65-F5344CB8AC3E}">
        <p14:creationId xmlns:p14="http://schemas.microsoft.com/office/powerpoint/2010/main" val="3619192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87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T Default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lvl1pPr>
              <a:defRPr sz="3200"/>
            </a:lvl1pPr>
          </a:lstStyle>
          <a:p>
            <a:r>
              <a:rPr lang="en-US" dirty="0"/>
              <a:t>Click to edit Master title style</a:t>
            </a:r>
          </a:p>
        </p:txBody>
      </p:sp>
      <p:sp>
        <p:nvSpPr>
          <p:cNvPr id="3" name="Content Placeholder 2"/>
          <p:cNvSpPr>
            <a:spLocks noGrp="1"/>
          </p:cNvSpPr>
          <p:nvPr>
            <p:ph idx="1"/>
          </p:nvPr>
        </p:nvSpPr>
        <p:spPr>
          <a:xfrm>
            <a:off x="457200" y="1447800"/>
            <a:ext cx="8229600" cy="5029200"/>
          </a:xfrm>
        </p:spPr>
        <p:txBody>
          <a:bodyPr/>
          <a:lstStyle>
            <a:lvl1pPr marL="234950" indent="-234950">
              <a:defRPr sz="2400"/>
            </a:lvl1pPr>
            <a:lvl2pPr marL="457200" indent="-222250">
              <a:defRPr sz="2000"/>
            </a:lvl2pPr>
            <a:lvl3pPr marL="574675" indent="-117475">
              <a:defRPr sz="1800"/>
            </a:lvl3pPr>
            <a:lvl4pPr marL="796925" indent="-104775">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TextBox 1"/>
          <p:cNvSpPr txBox="1"/>
          <p:nvPr userDrawn="1"/>
        </p:nvSpPr>
        <p:spPr>
          <a:xfrm>
            <a:off x="-8641" y="6567100"/>
            <a:ext cx="3124200" cy="276999"/>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r>
              <a:rPr lang="en-CA" sz="1200" dirty="0"/>
              <a:t>VBA</a:t>
            </a:r>
            <a:r>
              <a:rPr lang="en-CA" sz="1200" baseline="0" dirty="0"/>
              <a:t> tutorial notes by James Tam</a:t>
            </a:r>
            <a:endParaRPr lang="en-CA" sz="1200" dirty="0"/>
          </a:p>
        </p:txBody>
      </p:sp>
    </p:spTree>
    <p:extLst>
      <p:ext uri="{BB962C8B-B14F-4D97-AF65-F5344CB8AC3E}">
        <p14:creationId xmlns:p14="http://schemas.microsoft.com/office/powerpoint/2010/main" val="271757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CCB139-380D-4534-91A4-ADF6145E05ED}" type="datetimeFigureOut">
              <a:rPr lang="en-US"/>
              <a:pPr>
                <a:defRPr/>
              </a:pPr>
              <a:t>3/18/2022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C64F80-319D-403A-8D96-089B24B4C470}" type="slidenum">
              <a:rPr lang="en-US"/>
              <a:pPr>
                <a:defRPr/>
              </a:pPr>
              <a:t>‹#›</a:t>
            </a:fld>
            <a:endParaRPr lang="en-US" dirty="0"/>
          </a:p>
        </p:txBody>
      </p:sp>
    </p:spTree>
    <p:extLst>
      <p:ext uri="{BB962C8B-B14F-4D97-AF65-F5344CB8AC3E}">
        <p14:creationId xmlns:p14="http://schemas.microsoft.com/office/powerpoint/2010/main" val="72572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lvl1pPr>
              <a:defRPr sz="3200"/>
            </a:lvl1pPr>
          </a:lstStyle>
          <a:p>
            <a:r>
              <a:rPr lang="en-US" dirty="0"/>
              <a:t>Click to edit Master title style</a:t>
            </a:r>
          </a:p>
        </p:txBody>
      </p:sp>
      <p:sp>
        <p:nvSpPr>
          <p:cNvPr id="3" name="Content Placeholder 2"/>
          <p:cNvSpPr>
            <a:spLocks noGrp="1"/>
          </p:cNvSpPr>
          <p:nvPr>
            <p:ph sz="half" idx="1"/>
          </p:nvPr>
        </p:nvSpPr>
        <p:spPr>
          <a:xfrm>
            <a:off x="4572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2"/>
          <p:cNvSpPr>
            <a:spLocks noGrp="1"/>
          </p:cNvSpPr>
          <p:nvPr>
            <p:ph sz="half" idx="10"/>
          </p:nvPr>
        </p:nvSpPr>
        <p:spPr>
          <a:xfrm>
            <a:off x="47244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0408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57CFE7-1502-4140-B567-DADD2AE6AB9A}" type="datetimeFigureOut">
              <a:rPr lang="en-US"/>
              <a:pPr>
                <a:defRPr/>
              </a:pPr>
              <a:t>3/18/2022</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A62E8-8E50-45E3-829D-A7DD03C5D566}" type="slidenum">
              <a:rPr lang="en-US"/>
              <a:pPr>
                <a:defRPr/>
              </a:pPr>
              <a:t>‹#›</a:t>
            </a:fld>
            <a:endParaRPr lang="en-US" dirty="0"/>
          </a:p>
        </p:txBody>
      </p:sp>
    </p:spTree>
    <p:extLst>
      <p:ext uri="{BB962C8B-B14F-4D97-AF65-F5344CB8AC3E}">
        <p14:creationId xmlns:p14="http://schemas.microsoft.com/office/powerpoint/2010/main" val="190256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E8D219-40AC-4219-9BA5-E507B4BD3CC6}" type="datetimeFigureOut">
              <a:rPr lang="en-US"/>
              <a:pPr>
                <a:defRPr/>
              </a:pPr>
              <a:t>3/18/2022</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C60446-AB74-482B-94FF-0452AC1673C5}" type="slidenum">
              <a:rPr lang="en-US"/>
              <a:pPr>
                <a:defRPr/>
              </a:pPr>
              <a:t>‹#›</a:t>
            </a:fld>
            <a:endParaRPr lang="en-US" dirty="0"/>
          </a:p>
        </p:txBody>
      </p:sp>
    </p:spTree>
    <p:extLst>
      <p:ext uri="{BB962C8B-B14F-4D97-AF65-F5344CB8AC3E}">
        <p14:creationId xmlns:p14="http://schemas.microsoft.com/office/powerpoint/2010/main" val="1028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EA38E2-7CEB-4353-825D-8594AB0D3952}" type="datetimeFigureOut">
              <a:rPr lang="en-US"/>
              <a:pPr>
                <a:defRPr/>
              </a:pPr>
              <a:t>3/18/2022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F6EC17F-EC8E-4E68-9CBB-1841F8F6D456}" type="slidenum">
              <a:rPr lang="en-US"/>
              <a:pPr>
                <a:defRPr/>
              </a:pPr>
              <a:t>‹#›</a:t>
            </a:fld>
            <a:endParaRPr lang="en-US" dirty="0"/>
          </a:p>
        </p:txBody>
      </p:sp>
    </p:spTree>
    <p:extLst>
      <p:ext uri="{BB962C8B-B14F-4D97-AF65-F5344CB8AC3E}">
        <p14:creationId xmlns:p14="http://schemas.microsoft.com/office/powerpoint/2010/main" val="140791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D061546-5421-4572-805D-18520E3AD78E}" type="datetimeFigureOut">
              <a:rPr lang="en-US"/>
              <a:pPr>
                <a:defRPr/>
              </a:pPr>
              <a:t>3/18/2022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D5179AA-C6E2-44EE-91AC-04B943046916}" type="slidenum">
              <a:rPr lang="en-US"/>
              <a:pPr>
                <a:defRPr/>
              </a:pPr>
              <a:t>‹#›</a:t>
            </a:fld>
            <a:endParaRPr lang="en-US" dirty="0"/>
          </a:p>
        </p:txBody>
      </p:sp>
    </p:spTree>
    <p:extLst>
      <p:ext uri="{BB962C8B-B14F-4D97-AF65-F5344CB8AC3E}">
        <p14:creationId xmlns:p14="http://schemas.microsoft.com/office/powerpoint/2010/main" val="155296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4A17A0-B459-4E22-88A0-7D3A99A920A9}" type="datetimeFigureOut">
              <a:rPr lang="en-US"/>
              <a:pPr>
                <a:defRPr/>
              </a:pPr>
              <a:t>3/18/2022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910DBF-A6D8-49A1-A62B-88D9F0E11816}" type="slidenum">
              <a:rPr lang="en-US"/>
              <a:pPr>
                <a:defRPr/>
              </a:pPr>
              <a:t>‹#›</a:t>
            </a:fld>
            <a:endParaRPr lang="en-US" dirty="0"/>
          </a:p>
        </p:txBody>
      </p:sp>
    </p:spTree>
    <p:extLst>
      <p:ext uri="{BB962C8B-B14F-4D97-AF65-F5344CB8AC3E}">
        <p14:creationId xmlns:p14="http://schemas.microsoft.com/office/powerpoint/2010/main" val="282464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bwMode="auto">
          <a:xfrm>
            <a:off x="457200" y="15240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Tree>
  </p:cSld>
  <p:clrMap bg1="lt1" tx1="dk1" bg2="lt2" tx2="dk2" accent1="accent1" accent2="accent2" accent3="accent3" accent4="accent4" accent5="accent5" accent6="accent6" hlink="hlink" folHlink="folHlink"/>
  <p:sldLayoutIdLst>
    <p:sldLayoutId id="2147483741" r:id="rId1"/>
    <p:sldLayoutId id="2147483737" r:id="rId2"/>
    <p:sldLayoutId id="2147483742" r:id="rId3"/>
    <p:sldLayoutId id="2147483738" r:id="rId4"/>
    <p:sldLayoutId id="2147483743" r:id="rId5"/>
    <p:sldLayoutId id="2147483744" r:id="rId6"/>
    <p:sldLayoutId id="2147483745" r:id="rId7"/>
    <p:sldLayoutId id="2147483746" r:id="rId8"/>
    <p:sldLayoutId id="2147483747" r:id="rId9"/>
    <p:sldLayoutId id="2147483748" r:id="rId10"/>
    <p:sldLayoutId id="2147483749" r:id="rId11"/>
    <p:sldLayoutId id="2147483740"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396875" indent="-168275"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685800" indent="-168275"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974725" indent="-169863"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ages.cpsc.ucalgary.ca/~tamj/2022/203W/notes/pdf/vba_part1.pdf" TargetMode="External"/><Relationship Id="rId2" Type="http://schemas.openxmlformats.org/officeDocument/2006/relationships/hyperlink" Target="file:///F:\work%20home\203W%202022\www\notes\pdf\vba_part1.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ages.cpsc.ucalgary.ca/~tamj/2022/203W/assignments/misconduct.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VBA: Tutorial Week </a:t>
            </a:r>
            <a:r>
              <a:rPr lang="en-US" dirty="0" smtClean="0"/>
              <a:t>4</a:t>
            </a:r>
            <a:endParaRPr lang="en-US" dirty="0"/>
          </a:p>
        </p:txBody>
      </p:sp>
      <p:sp>
        <p:nvSpPr>
          <p:cNvPr id="4" name="Rectangle 3"/>
          <p:cNvSpPr/>
          <p:nvPr/>
        </p:nvSpPr>
        <p:spPr>
          <a:xfrm>
            <a:off x="381000" y="6248400"/>
            <a:ext cx="7467600" cy="369332"/>
          </a:xfrm>
          <a:prstGeom prst="rect">
            <a:avLst/>
          </a:prstGeom>
        </p:spPr>
        <p:txBody>
          <a:bodyPr wrap="square">
            <a:spAutoFit/>
          </a:bodyPr>
          <a:lstStyle/>
          <a:p>
            <a:r>
              <a:rPr lang="en-US" dirty="0"/>
              <a:t>Official resource for MS-Office products: https://support.office.com</a:t>
            </a:r>
            <a:endParaRPr lang="en-CA" dirty="0"/>
          </a:p>
        </p:txBody>
      </p:sp>
      <p:sp>
        <p:nvSpPr>
          <p:cNvPr id="5" name="Subtitle 2"/>
          <p:cNvSpPr>
            <a:spLocks noGrp="1"/>
          </p:cNvSpPr>
          <p:nvPr>
            <p:ph type="subTitle" idx="1"/>
          </p:nvPr>
        </p:nvSpPr>
        <p:spPr>
          <a:xfrm>
            <a:off x="1371600" y="3886200"/>
            <a:ext cx="6400800" cy="2209800"/>
          </a:xfrm>
        </p:spPr>
        <p:txBody>
          <a:bodyPr/>
          <a:lstStyle/>
          <a:p>
            <a:pPr marL="342900" indent="-342900" algn="l">
              <a:buFont typeface="Arial" panose="020B0604020202020204" pitchFamily="34" charset="0"/>
              <a:buChar char="•"/>
            </a:pPr>
            <a:r>
              <a:rPr lang="en-US" sz="1600" dirty="0" smtClean="0"/>
              <a:t>A3 requirements &amp; tips for success</a:t>
            </a:r>
          </a:p>
          <a:p>
            <a:pPr marL="342900" indent="-342900" algn="l">
              <a:buFont typeface="Arial" panose="020B0604020202020204" pitchFamily="34" charset="0"/>
              <a:buChar char="•"/>
            </a:pPr>
            <a:r>
              <a:rPr lang="en-US" sz="1600" dirty="0" smtClean="0"/>
              <a:t>Non-linear</a:t>
            </a:r>
            <a:r>
              <a:rPr lang="en-US" sz="1600" dirty="0"/>
              <a:t>, non-sequential programming </a:t>
            </a:r>
            <a:r>
              <a:rPr lang="en-US" sz="1600" dirty="0" smtClean="0"/>
              <a:t>using loops</a:t>
            </a:r>
          </a:p>
          <a:p>
            <a:pPr marL="342900" indent="-342900" algn="l">
              <a:buFont typeface="Arial" panose="020B0604020202020204" pitchFamily="34" charset="0"/>
              <a:buChar char="•"/>
            </a:pPr>
            <a:r>
              <a:rPr lang="en-US" sz="1600" dirty="0" smtClean="0"/>
              <a:t>Nesting</a:t>
            </a:r>
            <a:r>
              <a:rPr lang="en-US" sz="1600" dirty="0"/>
              <a:t>: branches and loops</a:t>
            </a:r>
          </a:p>
          <a:p>
            <a:pPr marL="342900" indent="-342900" algn="l">
              <a:buFont typeface="Arial" panose="020B0604020202020204" pitchFamily="34" charset="0"/>
              <a:buChar char="•"/>
            </a:pPr>
            <a:r>
              <a:rPr lang="en-US" sz="1600" dirty="0" smtClean="0">
                <a:latin typeface="Calibri" panose="020F0502020204030204" pitchFamily="34" charset="0"/>
                <a:cs typeface="Calibri" panose="020F0502020204030204" pitchFamily="34" charset="0"/>
              </a:rPr>
              <a:t>Collaboration vs. misconduct</a:t>
            </a:r>
            <a:endParaRPr lang="en-US" sz="1600" dirty="0">
              <a:latin typeface="Calibri" panose="020F0502020204030204" pitchFamily="34" charset="0"/>
              <a:cs typeface="Calibri" panose="020F0502020204030204" pitchFamily="34" charset="0"/>
            </a:endParaRPr>
          </a:p>
          <a:p>
            <a:pPr marL="342900" indent="-342900" algn="l">
              <a:buFont typeface="Arial" panose="020B0604020202020204" pitchFamily="34" charset="0"/>
              <a:buChar char="•"/>
            </a:pPr>
            <a:endParaRPr lang="en-US" sz="1600" dirty="0"/>
          </a:p>
        </p:txBody>
      </p:sp>
    </p:spTree>
    <p:extLst>
      <p:ext uri="{BB962C8B-B14F-4D97-AF65-F5344CB8AC3E}">
        <p14:creationId xmlns:p14="http://schemas.microsoft.com/office/powerpoint/2010/main" val="165918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a:t>
            </a:r>
            <a:r>
              <a:rPr lang="en-US" smtClean="0"/>
              <a:t>#Feature #6</a:t>
            </a:r>
            <a:endParaRPr lang="en-CA"/>
          </a:p>
        </p:txBody>
      </p:sp>
      <p:sp>
        <p:nvSpPr>
          <p:cNvPr id="3" name="Content Placeholder 2"/>
          <p:cNvSpPr>
            <a:spLocks noGrp="1"/>
          </p:cNvSpPr>
          <p:nvPr>
            <p:ph idx="1"/>
          </p:nvPr>
        </p:nvSpPr>
        <p:spPr/>
        <p:txBody>
          <a:bodyPr/>
          <a:lstStyle/>
          <a:p>
            <a:r>
              <a:rPr lang="en-US" dirty="0"/>
              <a:t>Program runs </a:t>
            </a:r>
            <a:r>
              <a:rPr lang="en-US" dirty="0" smtClean="0"/>
              <a:t>Features </a:t>
            </a:r>
            <a:r>
              <a:rPr lang="en-US" dirty="0"/>
              <a:t>2 - 5 on </a:t>
            </a:r>
            <a:r>
              <a:rPr lang="en-US" b="1" dirty="0"/>
              <a:t>all the Word documents</a:t>
            </a:r>
            <a:r>
              <a:rPr lang="en-US" dirty="0"/>
              <a:t> at a location specified by the user. </a:t>
            </a:r>
            <a:endParaRPr lang="en-US" dirty="0" smtClean="0"/>
          </a:p>
          <a:p>
            <a:r>
              <a:rPr lang="en-US" smtClean="0"/>
              <a:t>Features </a:t>
            </a:r>
            <a:r>
              <a:rPr lang="en-US"/>
              <a:t>#</a:t>
            </a:r>
            <a:r>
              <a:rPr lang="en-US" smtClean="0"/>
              <a:t>2-5 </a:t>
            </a:r>
            <a:r>
              <a:rPr lang="en-US" dirty="0"/>
              <a:t>are contained in the body of a loop defined for Feature #6</a:t>
            </a:r>
            <a:r>
              <a:rPr lang="en-US"/>
              <a:t>. </a:t>
            </a:r>
            <a:endParaRPr lang="en-US" smtClean="0"/>
          </a:p>
          <a:p>
            <a:pPr lvl="1"/>
            <a:r>
              <a:rPr lang="en-US" dirty="0" smtClean="0"/>
              <a:t>Feature </a:t>
            </a:r>
            <a:r>
              <a:rPr lang="en-US" dirty="0"/>
              <a:t>#1 runs only once, the program searches for the same word for </a:t>
            </a:r>
            <a:r>
              <a:rPr lang="en-US" b="1" dirty="0"/>
              <a:t>all</a:t>
            </a:r>
            <a:r>
              <a:rPr lang="en-US" dirty="0"/>
              <a:t> Word documents</a:t>
            </a:r>
            <a:r>
              <a:rPr lang="en-US" dirty="0" smtClean="0"/>
              <a:t>.</a:t>
            </a:r>
          </a:p>
          <a:p>
            <a:r>
              <a:rPr lang="en-US" dirty="0" smtClean="0"/>
              <a:t/>
            </a:r>
            <a:br>
              <a:rPr lang="en-US" dirty="0" smtClean="0"/>
            </a:br>
            <a:endParaRPr lang="en-CA"/>
          </a:p>
        </p:txBody>
      </p:sp>
    </p:spTree>
    <p:extLst>
      <p:ext uri="{BB962C8B-B14F-4D97-AF65-F5344CB8AC3E}">
        <p14:creationId xmlns:p14="http://schemas.microsoft.com/office/powerpoint/2010/main" val="3117493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A3: Parts Of Feature #6</a:t>
            </a:r>
            <a:endParaRPr lang="en-CA"/>
          </a:p>
        </p:txBody>
      </p:sp>
      <p:sp>
        <p:nvSpPr>
          <p:cNvPr id="3" name="Content Placeholder 2"/>
          <p:cNvSpPr>
            <a:spLocks noGrp="1"/>
          </p:cNvSpPr>
          <p:nvPr>
            <p:ph idx="1"/>
          </p:nvPr>
        </p:nvSpPr>
        <p:spPr/>
        <p:txBody>
          <a:bodyPr/>
          <a:lstStyle/>
          <a:p>
            <a:r>
              <a:rPr lang="en-US" dirty="0"/>
              <a:t>Prompt the user for the location of the Word documents using an </a:t>
            </a:r>
            <a:r>
              <a:rPr lang="en-US" dirty="0" smtClean="0"/>
              <a:t>InputBox e.g. e.g. "C:\203". </a:t>
            </a:r>
          </a:p>
          <a:p>
            <a:pPr lvl="1"/>
            <a:r>
              <a:rPr lang="en-US" dirty="0" smtClean="0"/>
              <a:t>The program should not require that the user </a:t>
            </a:r>
            <a:r>
              <a:rPr lang="en-US" dirty="0"/>
              <a:t>enters a slash after the name of the last folder (in this example the containing folder is '203') because your VBA program will automatically add it to the end before trying to open any documents</a:t>
            </a:r>
            <a:r>
              <a:rPr lang="en-US" dirty="0" smtClean="0"/>
              <a:t>.</a:t>
            </a:r>
            <a:endParaRPr lang="en-CA" dirty="0"/>
          </a:p>
          <a:p>
            <a:r>
              <a:rPr lang="en-US"/>
              <a:t>If the user </a:t>
            </a:r>
            <a:r>
              <a:rPr lang="en-US" smtClean="0"/>
              <a:t>enters an empty location the </a:t>
            </a:r>
            <a:r>
              <a:rPr lang="en-US" i="1" dirty="0"/>
              <a:t>program</a:t>
            </a:r>
            <a:r>
              <a:rPr lang="en-US" dirty="0"/>
              <a:t> will display a MsgBox that contains the message "No location entered, ending program" and then the program will end.</a:t>
            </a:r>
            <a:r>
              <a:rPr lang="en-US"/>
              <a:t> </a:t>
            </a:r>
            <a:endParaRPr lang="en-US" smtClean="0"/>
          </a:p>
          <a:p>
            <a:r>
              <a:rPr lang="en-US" dirty="0"/>
              <a:t>If the location is not empty then the program will successively open  each Word document the  at that location using the appropriate parts of the Documents collection. </a:t>
            </a:r>
            <a:endParaRPr lang="en-US" dirty="0" smtClean="0"/>
          </a:p>
        </p:txBody>
      </p:sp>
    </p:spTree>
    <p:extLst>
      <p:ext uri="{BB962C8B-B14F-4D97-AF65-F5344CB8AC3E}">
        <p14:creationId xmlns:p14="http://schemas.microsoft.com/office/powerpoint/2010/main" val="35677960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A3: Parts Of Feature #</a:t>
            </a:r>
            <a:r>
              <a:rPr lang="en-US" smtClean="0"/>
              <a:t>6 (2)</a:t>
            </a:r>
            <a:endParaRPr lang="en-CA"/>
          </a:p>
        </p:txBody>
      </p:sp>
      <p:sp>
        <p:nvSpPr>
          <p:cNvPr id="3" name="Content Placeholder 2"/>
          <p:cNvSpPr>
            <a:spLocks noGrp="1"/>
          </p:cNvSpPr>
          <p:nvPr>
            <p:ph idx="1"/>
          </p:nvPr>
        </p:nvSpPr>
        <p:spPr/>
        <p:txBody>
          <a:bodyPr/>
          <a:lstStyle/>
          <a:p>
            <a:r>
              <a:rPr lang="en-US" dirty="0"/>
              <a:t>The program must </a:t>
            </a:r>
            <a:r>
              <a:rPr lang="en-US" b="1" dirty="0"/>
              <a:t>not only open just Word documents</a:t>
            </a:r>
            <a:r>
              <a:rPr lang="en-US" dirty="0"/>
              <a:t> but only open certain types of Word documents: </a:t>
            </a:r>
            <a:endParaRPr lang="en-US" dirty="0" smtClean="0"/>
          </a:p>
          <a:p>
            <a:pPr lvl="1"/>
            <a:r>
              <a:rPr lang="en-US" dirty="0" smtClean="0"/>
              <a:t>older</a:t>
            </a:r>
            <a:r>
              <a:rPr lang="en-US" dirty="0"/>
              <a:t> </a:t>
            </a:r>
            <a:r>
              <a:rPr lang="en-US" b="1" dirty="0"/>
              <a:t>Word 97-2003 (.doc)</a:t>
            </a:r>
            <a:r>
              <a:rPr lang="en-US" dirty="0"/>
              <a:t> documents, </a:t>
            </a:r>
            <a:endParaRPr lang="en-US" dirty="0" smtClean="0"/>
          </a:p>
          <a:p>
            <a:pPr lvl="1"/>
            <a:r>
              <a:rPr lang="en-US" dirty="0" smtClean="0"/>
              <a:t>newer</a:t>
            </a:r>
            <a:r>
              <a:rPr lang="en-US" dirty="0"/>
              <a:t> </a:t>
            </a:r>
            <a:r>
              <a:rPr lang="en-US" b="1" dirty="0"/>
              <a:t>Word 2007+ (.docx)</a:t>
            </a:r>
            <a:r>
              <a:rPr lang="en-US" dirty="0"/>
              <a:t> </a:t>
            </a:r>
            <a:r>
              <a:rPr lang="en-US" smtClean="0"/>
              <a:t>documents,</a:t>
            </a:r>
          </a:p>
          <a:p>
            <a:pPr lvl="1"/>
            <a:r>
              <a:rPr lang="en-US" b="1" dirty="0" smtClean="0"/>
              <a:t>macro </a:t>
            </a:r>
            <a:r>
              <a:rPr lang="en-US" b="1" dirty="0"/>
              <a:t>enabled documents (.docm)</a:t>
            </a:r>
            <a:r>
              <a:rPr lang="en-US" dirty="0"/>
              <a:t>. </a:t>
            </a:r>
            <a:endParaRPr lang="en-US" dirty="0" smtClean="0"/>
          </a:p>
          <a:p>
            <a:r>
              <a:rPr lang="en-US" dirty="0"/>
              <a:t>After opening each Word document the program will apply Features 2 - 5 on each document.</a:t>
            </a:r>
            <a:endParaRPr lang="en-CA"/>
          </a:p>
          <a:p>
            <a:endParaRPr lang="en-CA" dirty="0"/>
          </a:p>
        </p:txBody>
      </p:sp>
    </p:spTree>
    <p:extLst>
      <p:ext uri="{BB962C8B-B14F-4D97-AF65-F5344CB8AC3E}">
        <p14:creationId xmlns:p14="http://schemas.microsoft.com/office/powerpoint/2010/main" val="26010736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a:t>
            </a:r>
            <a:r>
              <a:rPr lang="en-US" smtClean="0"/>
              <a:t>: Documentation Requirements</a:t>
            </a:r>
            <a:endParaRPr lang="en-CA"/>
          </a:p>
        </p:txBody>
      </p:sp>
      <p:sp>
        <p:nvSpPr>
          <p:cNvPr id="3" name="Content Placeholder 2"/>
          <p:cNvSpPr>
            <a:spLocks noGrp="1"/>
          </p:cNvSpPr>
          <p:nvPr>
            <p:ph idx="1"/>
          </p:nvPr>
        </p:nvSpPr>
        <p:spPr/>
        <p:txBody>
          <a:bodyPr/>
          <a:lstStyle/>
          <a:p>
            <a:r>
              <a:rPr lang="en-US"/>
              <a:t>Contact information: your full name as provided to the university (make sure it matches, don't include 'nicknames'), student identification number, tutorial number</a:t>
            </a:r>
            <a:r>
              <a:rPr lang="en-US" smtClean="0"/>
              <a:t>.</a:t>
            </a:r>
          </a:p>
          <a:p>
            <a:r>
              <a:rPr lang="en-US" dirty="0"/>
              <a:t>Specifying clearly what features of the assignment that you completed or didn't complete. In order to get credit the documentation has to be clear and complete.</a:t>
            </a:r>
            <a:endParaRPr lang="en-CA"/>
          </a:p>
        </p:txBody>
      </p:sp>
    </p:spTree>
    <p:extLst>
      <p:ext uri="{BB962C8B-B14F-4D97-AF65-F5344CB8AC3E}">
        <p14:creationId xmlns:p14="http://schemas.microsoft.com/office/powerpoint/2010/main" val="34620013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A3: Style Requirements</a:t>
            </a:r>
            <a:endParaRPr lang="en-CA"/>
          </a:p>
        </p:txBody>
      </p:sp>
      <p:sp>
        <p:nvSpPr>
          <p:cNvPr id="3" name="Content Placeholder 2"/>
          <p:cNvSpPr>
            <a:spLocks noGrp="1"/>
          </p:cNvSpPr>
          <p:nvPr>
            <p:ph idx="1"/>
          </p:nvPr>
        </p:nvSpPr>
        <p:spPr/>
        <p:txBody>
          <a:bodyPr/>
          <a:lstStyle/>
          <a:p>
            <a:r>
              <a:rPr lang="en-US" dirty="0"/>
              <a:t>Each level of code indenting is consistently 1 tab. </a:t>
            </a:r>
            <a:endParaRPr lang="en-US" dirty="0" smtClean="0"/>
          </a:p>
          <a:p>
            <a:pPr lvl="1"/>
            <a:r>
              <a:rPr lang="en-US" dirty="0" smtClean="0"/>
              <a:t>Instructions </a:t>
            </a:r>
            <a:r>
              <a:rPr lang="en-US" dirty="0"/>
              <a:t>in the sub-routine (between the 'sub' and 'end-sub' is 1 </a:t>
            </a:r>
            <a:r>
              <a:rPr lang="en-US" dirty="0" smtClean="0"/>
              <a:t>level</a:t>
            </a:r>
            <a:r>
              <a:rPr lang="en-US" dirty="0"/>
              <a:t>.</a:t>
            </a:r>
            <a:endParaRPr lang="en-US" dirty="0" smtClean="0"/>
          </a:p>
          <a:p>
            <a:pPr lvl="1"/>
            <a:r>
              <a:rPr lang="en-US" dirty="0" smtClean="0"/>
              <a:t>The </a:t>
            </a:r>
            <a:r>
              <a:rPr lang="en-US" dirty="0"/>
              <a:t>body of IF or WHILE structures counts as another level of indenting. </a:t>
            </a:r>
            <a:endParaRPr lang="en-US" dirty="0" smtClean="0"/>
          </a:p>
          <a:p>
            <a:pPr lvl="1"/>
            <a:r>
              <a:rPr lang="en-US" dirty="0" smtClean="0"/>
              <a:t>A tab is used for each level of indenting</a:t>
            </a:r>
          </a:p>
          <a:p>
            <a:r>
              <a:rPr lang="en-US" dirty="0" smtClean="0"/>
              <a:t>Example:</a:t>
            </a:r>
          </a:p>
          <a:p>
            <a:pPr marL="234950" lvl="1" indent="0">
              <a:buNone/>
            </a:pPr>
            <a:r>
              <a:rPr lang="en-US" sz="1800" dirty="0" smtClean="0">
                <a:latin typeface="Consolas" panose="020B0609020204030204" pitchFamily="49" charset="0"/>
              </a:rPr>
              <a:t>Sub </a:t>
            </a:r>
            <a:r>
              <a:rPr lang="en-US" sz="1800" dirty="0" err="1" smtClean="0">
                <a:latin typeface="Consolas" panose="020B0609020204030204" pitchFamily="49" charset="0"/>
              </a:rPr>
              <a:t>exampleIndenting</a:t>
            </a:r>
            <a:r>
              <a:rPr lang="en-US" sz="1800" dirty="0" smtClean="0">
                <a:latin typeface="Consolas" panose="020B0609020204030204" pitchFamily="49" charset="0"/>
              </a:rPr>
              <a:t>()</a:t>
            </a:r>
          </a:p>
          <a:p>
            <a:pPr marL="234950" lvl="1" indent="0">
              <a:buNone/>
            </a:pPr>
            <a:r>
              <a:rPr lang="en-US" sz="1800" dirty="0" smtClean="0">
                <a:latin typeface="Consolas" panose="020B0609020204030204" pitchFamily="49" charset="0"/>
              </a:rPr>
              <a:t>    Do while()</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If () then</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if () then</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End if</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a:t>
            </a:r>
            <a:br>
              <a:rPr lang="en-US" sz="1800" dirty="0" smtClean="0">
                <a:latin typeface="Consolas" panose="020B0609020204030204" pitchFamily="49" charset="0"/>
              </a:rPr>
            </a:br>
            <a:r>
              <a:rPr lang="en-US" sz="1800" dirty="0" smtClean="0">
                <a:latin typeface="Consolas" panose="020B0609020204030204" pitchFamily="49" charset="0"/>
              </a:rPr>
              <a:t>        End if</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Loop</a:t>
            </a:r>
          </a:p>
          <a:p>
            <a:pPr marL="234950" lvl="1" indent="0">
              <a:buNone/>
            </a:pPr>
            <a:r>
              <a:rPr lang="en-US" sz="1800" dirty="0" smtClean="0">
                <a:latin typeface="Consolas" panose="020B0609020204030204" pitchFamily="49" charset="0"/>
              </a:rPr>
              <a:t>End sub</a:t>
            </a:r>
          </a:p>
          <a:p>
            <a:pPr lvl="1"/>
            <a:endParaRPr lang="en-US" dirty="0" smtClean="0"/>
          </a:p>
        </p:txBody>
      </p:sp>
    </p:spTree>
    <p:extLst>
      <p:ext uri="{BB962C8B-B14F-4D97-AF65-F5344CB8AC3E}">
        <p14:creationId xmlns:p14="http://schemas.microsoft.com/office/powerpoint/2010/main" val="963694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Style Requirements (2)</a:t>
            </a:r>
            <a:endParaRPr lang="en-CA" dirty="0"/>
          </a:p>
        </p:txBody>
      </p:sp>
      <p:sp>
        <p:nvSpPr>
          <p:cNvPr id="3" name="Content Placeholder 2"/>
          <p:cNvSpPr>
            <a:spLocks noGrp="1"/>
          </p:cNvSpPr>
          <p:nvPr>
            <p:ph idx="1"/>
          </p:nvPr>
        </p:nvSpPr>
        <p:spPr/>
        <p:txBody>
          <a:bodyPr/>
          <a:lstStyle/>
          <a:p>
            <a:r>
              <a:rPr lang="en-US" dirty="0"/>
              <a:t>Good naming conventions (e.g. variables, sub-routines, the name of Word document containing the VBA program and constants if applicable) are followed. Some examples of naming conventions are provided in [</a:t>
            </a:r>
            <a:r>
              <a:rPr lang="en-US" dirty="0">
                <a:hlinkClick r:id="rId2"/>
              </a:rPr>
              <a:t>the VBA Part I notes</a:t>
            </a:r>
            <a:r>
              <a:rPr lang="en-US" dirty="0"/>
              <a:t>]. </a:t>
            </a:r>
            <a:endParaRPr lang="en-US" dirty="0" smtClean="0"/>
          </a:p>
          <a:p>
            <a:pPr lvl="1"/>
            <a:r>
              <a:rPr lang="en-CA" sz="1800" dirty="0">
                <a:hlinkClick r:id="rId3"/>
              </a:rPr>
              <a:t>https://pages.cpsc.ucalgary.ca/~</a:t>
            </a:r>
            <a:r>
              <a:rPr lang="en-CA" sz="1800" dirty="0" smtClean="0">
                <a:hlinkClick r:id="rId3"/>
              </a:rPr>
              <a:t>tamj/2022/203W/notes/pdf/vba_part1.pdf</a:t>
            </a:r>
            <a:endParaRPr lang="en-CA" sz="1800" dirty="0" smtClean="0"/>
          </a:p>
          <a:p>
            <a:pPr lvl="1"/>
            <a:endParaRPr lang="en-CA" dirty="0"/>
          </a:p>
        </p:txBody>
      </p:sp>
    </p:spTree>
    <p:extLst>
      <p:ext uri="{BB962C8B-B14F-4D97-AF65-F5344CB8AC3E}">
        <p14:creationId xmlns:p14="http://schemas.microsoft.com/office/powerpoint/2010/main" val="12847774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Tutorial (Monday or Tuesday</a:t>
            </a:r>
            <a:r>
              <a:rPr lang="en-US" dirty="0" smtClean="0"/>
              <a:t>): Programming Constructs</a:t>
            </a:r>
            <a:endParaRPr lang="en-CA" dirty="0"/>
          </a:p>
        </p:txBody>
      </p:sp>
    </p:spTree>
    <p:extLst>
      <p:ext uri="{BB962C8B-B14F-4D97-AF65-F5344CB8AC3E}">
        <p14:creationId xmlns:p14="http://schemas.microsoft.com/office/powerpoint/2010/main" val="1620145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Microsoft Introduction/Overview Of VBA</a:t>
            </a:r>
          </a:p>
        </p:txBody>
      </p:sp>
      <p:sp>
        <p:nvSpPr>
          <p:cNvPr id="3" name="Content Placeholder 2"/>
          <p:cNvSpPr>
            <a:spLocks noGrp="1"/>
          </p:cNvSpPr>
          <p:nvPr>
            <p:ph idx="1"/>
          </p:nvPr>
        </p:nvSpPr>
        <p:spPr/>
        <p:txBody>
          <a:bodyPr/>
          <a:lstStyle/>
          <a:p>
            <a:r>
              <a:rPr lang="en-US" dirty="0"/>
              <a:t>https://docs.microsoft.com/en-us/office/vba/library-reference/concepts/getting-started-with-vba-in-office</a:t>
            </a:r>
          </a:p>
        </p:txBody>
      </p:sp>
    </p:spTree>
    <p:extLst>
      <p:ext uri="{BB962C8B-B14F-4D97-AF65-F5344CB8AC3E}">
        <p14:creationId xmlns:p14="http://schemas.microsoft.com/office/powerpoint/2010/main" val="25835605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F1DA17-58C8-4B96-B084-B95D7B568036}"/>
              </a:ext>
            </a:extLst>
          </p:cNvPr>
          <p:cNvSpPr>
            <a:spLocks noGrp="1"/>
          </p:cNvSpPr>
          <p:nvPr>
            <p:ph type="title"/>
          </p:nvPr>
        </p:nvSpPr>
        <p:spPr>
          <a:xfrm>
            <a:off x="457200" y="233816"/>
            <a:ext cx="8229600" cy="944562"/>
          </a:xfrm>
        </p:spPr>
        <p:txBody>
          <a:bodyPr/>
          <a:lstStyle/>
          <a:p>
            <a:r>
              <a:rPr lang="en-CA" dirty="0"/>
              <a:t>Activities In Tutorial</a:t>
            </a:r>
          </a:p>
        </p:txBody>
      </p:sp>
      <p:sp>
        <p:nvSpPr>
          <p:cNvPr id="3" name="Content Placeholder 2">
            <a:extLst>
              <a:ext uri="{FF2B5EF4-FFF2-40B4-BE49-F238E27FC236}">
                <a16:creationId xmlns:a16="http://schemas.microsoft.com/office/drawing/2014/main" xmlns="" id="{BD8E68A7-B819-40EA-89E7-3E1D5EF581F1}"/>
              </a:ext>
            </a:extLst>
          </p:cNvPr>
          <p:cNvSpPr>
            <a:spLocks noGrp="1"/>
          </p:cNvSpPr>
          <p:nvPr>
            <p:ph idx="1"/>
          </p:nvPr>
        </p:nvSpPr>
        <p:spPr/>
        <p:txBody>
          <a:bodyPr/>
          <a:lstStyle/>
          <a:p>
            <a:r>
              <a:rPr lang="en-CA" dirty="0"/>
              <a:t>TA demos:</a:t>
            </a:r>
          </a:p>
          <a:p>
            <a:pPr lvl="1"/>
            <a:r>
              <a:rPr lang="en-CA" dirty="0"/>
              <a:t>Used for more complex features (typically multiple steps are required).</a:t>
            </a:r>
          </a:p>
          <a:p>
            <a:pPr lvl="1"/>
            <a:r>
              <a:rPr lang="en-CA" dirty="0"/>
              <a:t>The tutorial instructor will show on the projector/instructor  computer each step for running the feature in Excel.</a:t>
            </a:r>
          </a:p>
          <a:p>
            <a:pPr lvl="1"/>
            <a:r>
              <a:rPr lang="en-CA" dirty="0"/>
              <a:t>Unless otherwise specified the tutorial material will take the form of a TA demonstrating the use of features in Excel.</a:t>
            </a:r>
          </a:p>
          <a:p>
            <a:pPr lvl="1"/>
            <a:r>
              <a:rPr lang="en-CA" dirty="0"/>
              <a:t>Slides titled “Lecture Review” are covered for the second time and dealing with less complex material.</a:t>
            </a:r>
          </a:p>
          <a:p>
            <a:pPr lvl="2"/>
            <a:r>
              <a:rPr lang="en-CA" dirty="0"/>
              <a:t>For this reason they will only be covered briefly in tutorial.</a:t>
            </a:r>
          </a:p>
          <a:p>
            <a:r>
              <a:rPr lang="en-CA" dirty="0"/>
              <a:t>Student exercises:</a:t>
            </a:r>
          </a:p>
          <a:p>
            <a:pPr lvl="1"/>
            <a:r>
              <a:rPr lang="en-CA" dirty="0"/>
              <a:t>Used instead of TA demos for simpler features.</a:t>
            </a:r>
          </a:p>
          <a:p>
            <a:pPr lvl="1"/>
            <a:r>
              <a:rPr lang="en-CA" dirty="0"/>
              <a:t>You will have already been given a summary of how to invoke the feature and the purpose of the exercise is to give you a chance to try it out and get help if needed.</a:t>
            </a:r>
          </a:p>
        </p:txBody>
      </p:sp>
    </p:spTree>
    <p:extLst>
      <p:ext uri="{BB962C8B-B14F-4D97-AF65-F5344CB8AC3E}">
        <p14:creationId xmlns:p14="http://schemas.microsoft.com/office/powerpoint/2010/main" val="40350025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00FF"/>
                </a:solidFill>
              </a:rPr>
              <a:t>Looping/Repetition</a:t>
            </a:r>
            <a:endParaRPr lang="en-CA" b="1" dirty="0">
              <a:solidFill>
                <a:srgbClr val="0000FF"/>
              </a:solidFill>
            </a:endParaRPr>
          </a:p>
        </p:txBody>
      </p:sp>
      <p:sp>
        <p:nvSpPr>
          <p:cNvPr id="3" name="Content Placeholder 2"/>
          <p:cNvSpPr>
            <a:spLocks noGrp="1"/>
          </p:cNvSpPr>
          <p:nvPr>
            <p:ph idx="1"/>
          </p:nvPr>
        </p:nvSpPr>
        <p:spPr/>
        <p:txBody>
          <a:bodyPr/>
          <a:lstStyle/>
          <a:p>
            <a:r>
              <a:rPr lang="en-US" dirty="0"/>
              <a:t>Used when a part (or the entire) program needs to repeat as long a condition has been met.</a:t>
            </a:r>
          </a:p>
          <a:p>
            <a:endParaRPr lang="en-US" dirty="0"/>
          </a:p>
          <a:p>
            <a:endParaRPr lang="en-US" dirty="0"/>
          </a:p>
          <a:p>
            <a:endParaRPr lang="en-US" dirty="0"/>
          </a:p>
          <a:p>
            <a:endParaRPr lang="en-US" dirty="0"/>
          </a:p>
          <a:p>
            <a:endParaRPr lang="en-US" dirty="0"/>
          </a:p>
          <a:p>
            <a:endParaRPr lang="en-US" dirty="0"/>
          </a:p>
          <a:p>
            <a:endParaRPr lang="en-US" dirty="0"/>
          </a:p>
          <a:p>
            <a:r>
              <a:rPr lang="en-US" dirty="0"/>
              <a:t>The condition is a Boolean expression.</a:t>
            </a:r>
            <a:endParaRPr lang="en-CA" dirty="0"/>
          </a:p>
        </p:txBody>
      </p:sp>
      <p:grpSp>
        <p:nvGrpSpPr>
          <p:cNvPr id="22" name="Group 21">
            <a:extLst>
              <a:ext uri="{FF2B5EF4-FFF2-40B4-BE49-F238E27FC236}">
                <a16:creationId xmlns:a16="http://schemas.microsoft.com/office/drawing/2014/main" xmlns="" id="{6DA5750A-04AB-419D-B46D-9795EA01DDCB}"/>
              </a:ext>
            </a:extLst>
          </p:cNvPr>
          <p:cNvGrpSpPr/>
          <p:nvPr/>
        </p:nvGrpSpPr>
        <p:grpSpPr>
          <a:xfrm>
            <a:off x="762000" y="2438400"/>
            <a:ext cx="3229284" cy="2725068"/>
            <a:chOff x="762000" y="2438400"/>
            <a:chExt cx="3229284" cy="2725068"/>
          </a:xfrm>
        </p:grpSpPr>
        <p:sp>
          <p:nvSpPr>
            <p:cNvPr id="5" name="AutoShape 21"/>
            <p:cNvSpPr>
              <a:spLocks noChangeArrowheads="1"/>
            </p:cNvSpPr>
            <p:nvPr/>
          </p:nvSpPr>
          <p:spPr bwMode="auto">
            <a:xfrm>
              <a:off x="1488683" y="3946630"/>
              <a:ext cx="1652702" cy="635595"/>
            </a:xfrm>
            <a:prstGeom prst="diamond">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CA" altLang="en-US" sz="1400" dirty="0">
                  <a:latin typeface="Comic Sans MS" panose="030F0702030302020204" pitchFamily="66" charset="0"/>
                </a:rPr>
                <a:t>Play again?</a:t>
              </a:r>
            </a:p>
          </p:txBody>
        </p:sp>
        <p:sp>
          <p:nvSpPr>
            <p:cNvPr id="6" name="Rectangle 22"/>
            <p:cNvSpPr>
              <a:spLocks noChangeArrowheads="1"/>
            </p:cNvSpPr>
            <p:nvPr/>
          </p:nvSpPr>
          <p:spPr bwMode="auto">
            <a:xfrm>
              <a:off x="1511989" y="3146314"/>
              <a:ext cx="1462203" cy="53340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CA" altLang="en-US" sz="1400" dirty="0">
                  <a:latin typeface="Comic Sans MS" panose="030F0702030302020204" pitchFamily="66" charset="0"/>
                </a:rPr>
                <a:t>Run game</a:t>
              </a:r>
            </a:p>
          </p:txBody>
        </p:sp>
        <p:sp>
          <p:nvSpPr>
            <p:cNvPr id="7" name="Text Box 26"/>
            <p:cNvSpPr txBox="1">
              <a:spLocks noChangeArrowheads="1"/>
            </p:cNvSpPr>
            <p:nvPr/>
          </p:nvSpPr>
          <p:spPr bwMode="auto">
            <a:xfrm>
              <a:off x="1238507" y="4010863"/>
              <a:ext cx="306387" cy="309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CA" altLang="en-US" sz="1400" dirty="0">
                  <a:latin typeface="Comic Sans MS" panose="030F0702030302020204" pitchFamily="66" charset="0"/>
                </a:rPr>
                <a:t>Y</a:t>
              </a:r>
            </a:p>
          </p:txBody>
        </p:sp>
        <p:grpSp>
          <p:nvGrpSpPr>
            <p:cNvPr id="8" name="Group 7"/>
            <p:cNvGrpSpPr>
              <a:grpSpLocks/>
            </p:cNvGrpSpPr>
            <p:nvPr/>
          </p:nvGrpSpPr>
          <p:grpSpPr bwMode="auto">
            <a:xfrm>
              <a:off x="762000" y="3423595"/>
              <a:ext cx="774052" cy="836911"/>
              <a:chOff x="4057244" y="2971801"/>
              <a:chExt cx="800505" cy="990600"/>
            </a:xfrm>
          </p:grpSpPr>
          <p:sp>
            <p:nvSpPr>
              <p:cNvPr id="18" name="Line 27"/>
              <p:cNvSpPr>
                <a:spLocks noChangeShapeType="1"/>
              </p:cNvSpPr>
              <p:nvPr/>
            </p:nvSpPr>
            <p:spPr bwMode="auto">
              <a:xfrm flipH="1">
                <a:off x="4057244" y="3962401"/>
                <a:ext cx="800505" cy="0"/>
              </a:xfrm>
              <a:prstGeom prst="line">
                <a:avLst/>
              </a:prstGeom>
              <a:noFill/>
              <a:ln w="25400">
                <a:solidFill>
                  <a:srgbClr val="0000FF"/>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19" name="Line 28"/>
              <p:cNvSpPr>
                <a:spLocks noChangeShapeType="1"/>
              </p:cNvSpPr>
              <p:nvPr/>
            </p:nvSpPr>
            <p:spPr bwMode="auto">
              <a:xfrm flipV="1">
                <a:off x="4057245" y="2971801"/>
                <a:ext cx="0" cy="990600"/>
              </a:xfrm>
              <a:prstGeom prst="line">
                <a:avLst/>
              </a:prstGeom>
              <a:noFill/>
              <a:ln w="25400">
                <a:solidFill>
                  <a:srgbClr val="0000FF"/>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20" name="Line 29"/>
              <p:cNvSpPr>
                <a:spLocks noChangeShapeType="1"/>
              </p:cNvSpPr>
              <p:nvPr/>
            </p:nvSpPr>
            <p:spPr bwMode="auto">
              <a:xfrm>
                <a:off x="4057245" y="2971801"/>
                <a:ext cx="775619" cy="0"/>
              </a:xfrm>
              <a:prstGeom prst="line">
                <a:avLst/>
              </a:prstGeom>
              <a:noFill/>
              <a:ln w="25400">
                <a:solidFill>
                  <a:srgbClr val="0000FF"/>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grpSp>
        <p:grpSp>
          <p:nvGrpSpPr>
            <p:cNvPr id="9" name="Group 8"/>
            <p:cNvGrpSpPr>
              <a:grpSpLocks/>
            </p:cNvGrpSpPr>
            <p:nvPr/>
          </p:nvGrpSpPr>
          <p:grpSpPr bwMode="auto">
            <a:xfrm>
              <a:off x="1600199" y="4252540"/>
              <a:ext cx="2391085" cy="910928"/>
              <a:chOff x="4790765" y="4071578"/>
              <a:chExt cx="2391085" cy="911123"/>
            </a:xfrm>
          </p:grpSpPr>
          <p:sp>
            <p:nvSpPr>
              <p:cNvPr id="13" name="Oval 25"/>
              <p:cNvSpPr>
                <a:spLocks noChangeArrowheads="1"/>
              </p:cNvSpPr>
              <p:nvPr/>
            </p:nvSpPr>
            <p:spPr bwMode="auto">
              <a:xfrm>
                <a:off x="4790765" y="4525501"/>
                <a:ext cx="1424104" cy="457200"/>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CA" altLang="en-US" sz="1400" dirty="0">
                    <a:latin typeface="Comic Sans MS" panose="030F0702030302020204" pitchFamily="66" charset="0"/>
                  </a:rPr>
                  <a:t>END GAME</a:t>
                </a:r>
              </a:p>
            </p:txBody>
          </p:sp>
          <p:sp>
            <p:nvSpPr>
              <p:cNvPr id="14" name="Text Box 30"/>
              <p:cNvSpPr txBox="1">
                <a:spLocks noChangeArrowheads="1"/>
              </p:cNvSpPr>
              <p:nvPr/>
            </p:nvSpPr>
            <p:spPr bwMode="auto">
              <a:xfrm>
                <a:off x="6285258" y="4080224"/>
                <a:ext cx="533400" cy="310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CA" altLang="en-US" sz="1400" dirty="0">
                    <a:latin typeface="Consolas" panose="020B0609020204030204" pitchFamily="49" charset="0"/>
                    <a:cs typeface="Consolas" panose="020B0609020204030204" pitchFamily="49" charset="0"/>
                  </a:rPr>
                  <a:t>N</a:t>
                </a:r>
              </a:p>
            </p:txBody>
          </p:sp>
          <p:sp>
            <p:nvSpPr>
              <p:cNvPr id="15" name="Line 31"/>
              <p:cNvSpPr>
                <a:spLocks noChangeShapeType="1"/>
              </p:cNvSpPr>
              <p:nvPr/>
            </p:nvSpPr>
            <p:spPr bwMode="auto">
              <a:xfrm>
                <a:off x="6275739" y="4079545"/>
                <a:ext cx="88345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16" name="Line 32"/>
              <p:cNvSpPr>
                <a:spLocks noChangeShapeType="1"/>
              </p:cNvSpPr>
              <p:nvPr/>
            </p:nvSpPr>
            <p:spPr bwMode="auto">
              <a:xfrm flipH="1">
                <a:off x="7164016" y="4071578"/>
                <a:ext cx="13013" cy="6825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17" name="Line 33"/>
              <p:cNvSpPr>
                <a:spLocks noChangeShapeType="1"/>
              </p:cNvSpPr>
              <p:nvPr/>
            </p:nvSpPr>
            <p:spPr bwMode="auto">
              <a:xfrm flipH="1">
                <a:off x="6225665" y="4754101"/>
                <a:ext cx="956185"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grpSp>
        <p:sp>
          <p:nvSpPr>
            <p:cNvPr id="10" name="Line 33"/>
            <p:cNvSpPr>
              <a:spLocks noChangeShapeType="1"/>
            </p:cNvSpPr>
            <p:nvPr/>
          </p:nvSpPr>
          <p:spPr bwMode="auto">
            <a:xfrm flipH="1">
              <a:off x="2274153" y="3679719"/>
              <a:ext cx="0" cy="274368"/>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11" name="Oval 25"/>
            <p:cNvSpPr>
              <a:spLocks noChangeArrowheads="1"/>
            </p:cNvSpPr>
            <p:nvPr/>
          </p:nvSpPr>
          <p:spPr bwMode="auto">
            <a:xfrm>
              <a:off x="1581148" y="2438400"/>
              <a:ext cx="1424104" cy="38090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CA" altLang="en-US" sz="1400" dirty="0">
                  <a:latin typeface="Comic Sans MS" panose="030F0702030302020204" pitchFamily="66" charset="0"/>
                </a:rPr>
                <a:t>START</a:t>
              </a:r>
            </a:p>
          </p:txBody>
        </p:sp>
        <p:sp>
          <p:nvSpPr>
            <p:cNvPr id="12" name="Line 33"/>
            <p:cNvSpPr>
              <a:spLocks noChangeShapeType="1"/>
            </p:cNvSpPr>
            <p:nvPr/>
          </p:nvSpPr>
          <p:spPr bwMode="auto">
            <a:xfrm flipH="1">
              <a:off x="2274153" y="2845624"/>
              <a:ext cx="0" cy="274368"/>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grpSp>
      <p:sp>
        <p:nvSpPr>
          <p:cNvPr id="21" name="Rectangle 20"/>
          <p:cNvSpPr/>
          <p:nvPr/>
        </p:nvSpPr>
        <p:spPr>
          <a:xfrm>
            <a:off x="5181600" y="2434192"/>
            <a:ext cx="2590800" cy="1371600"/>
          </a:xfrm>
          <a:prstGeom prst="rect">
            <a:avLst/>
          </a:prstGeom>
          <a:solidFill>
            <a:schemeClr val="bg1"/>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a:solidFill>
                  <a:srgbClr val="0000FF"/>
                </a:solidFill>
                <a:latin typeface="Consolas" panose="020B0609020204030204" pitchFamily="49" charset="0"/>
              </a:rPr>
              <a:t>Do while (Condition)</a:t>
            </a:r>
            <a:endParaRPr lang="en-US" dirty="0">
              <a:solidFill>
                <a:schemeClr val="tx1"/>
              </a:solidFill>
              <a:latin typeface="Consolas" panose="020B0609020204030204" pitchFamily="49" charset="0"/>
            </a:endParaRPr>
          </a:p>
          <a:p>
            <a:r>
              <a:rPr lang="en-US" dirty="0">
                <a:solidFill>
                  <a:schemeClr val="tx1"/>
                </a:solidFill>
                <a:latin typeface="Consolas" panose="020B0609020204030204" pitchFamily="49" charset="0"/>
              </a:rPr>
              <a:t>    Instruction(s)</a:t>
            </a:r>
          </a:p>
          <a:p>
            <a:r>
              <a:rPr lang="en-US" dirty="0">
                <a:solidFill>
                  <a:schemeClr val="tx1"/>
                </a:solidFill>
                <a:latin typeface="Consolas" panose="020B0609020204030204" pitchFamily="49" charset="0"/>
              </a:rPr>
              <a:t>Loop</a:t>
            </a:r>
            <a:endParaRPr lang="en-CA" dirty="0">
              <a:solidFill>
                <a:schemeClr val="tx1"/>
              </a:solidFill>
              <a:latin typeface="Consolas" panose="020B0609020204030204" pitchFamily="49" charset="0"/>
            </a:endParaRPr>
          </a:p>
        </p:txBody>
      </p:sp>
    </p:spTree>
    <p:extLst>
      <p:ext uri="{BB962C8B-B14F-4D97-AF65-F5344CB8AC3E}">
        <p14:creationId xmlns:p14="http://schemas.microsoft.com/office/powerpoint/2010/main" val="46651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randombar(horizontal)">
                                      <p:cBhvr>
                                        <p:cTn id="1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Tutorial (Monday or Tuesday</a:t>
            </a:r>
            <a:r>
              <a:rPr lang="en-US" dirty="0" smtClean="0"/>
              <a:t>): A3</a:t>
            </a:r>
            <a:endParaRPr lang="en-CA" dirty="0"/>
          </a:p>
        </p:txBody>
      </p:sp>
    </p:spTree>
    <p:extLst>
      <p:ext uri="{BB962C8B-B14F-4D97-AF65-F5344CB8AC3E}">
        <p14:creationId xmlns:p14="http://schemas.microsoft.com/office/powerpoint/2010/main" val="42086228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Counting Program (Up/Increases)</a:t>
            </a:r>
            <a:endParaRPr lang="en-CA" dirty="0"/>
          </a:p>
        </p:txBody>
      </p:sp>
      <p:sp>
        <p:nvSpPr>
          <p:cNvPr id="3" name="Content Placeholder 2"/>
          <p:cNvSpPr>
            <a:spLocks noGrp="1"/>
          </p:cNvSpPr>
          <p:nvPr>
            <p:ph idx="1"/>
          </p:nvPr>
        </p:nvSpPr>
        <p:spPr/>
        <p:txBody>
          <a:bodyPr/>
          <a:lstStyle/>
          <a:p>
            <a:r>
              <a:rPr lang="en-US" b="1" dirty="0"/>
              <a:t>Name of the document containing example</a:t>
            </a:r>
            <a:r>
              <a:rPr lang="en-US" dirty="0"/>
              <a:t>: </a:t>
            </a:r>
            <a:r>
              <a:rPr lang="en-US" dirty="0">
                <a:latin typeface="Consolas" panose="020B0609020204030204" pitchFamily="49" charset="0"/>
              </a:rPr>
              <a:t>4loopV1Up</a:t>
            </a:r>
          </a:p>
          <a:p>
            <a:r>
              <a:rPr lang="en-US" dirty="0"/>
              <a:t>Features: </a:t>
            </a:r>
          </a:p>
          <a:p>
            <a:pPr lvl="1"/>
            <a:r>
              <a:rPr lang="en-US" dirty="0"/>
              <a:t>The program will iterate (count) through the sequence of numbers 1 – 11 in increments of 2 (1, 3, 5, 7, 9, 11)</a:t>
            </a:r>
          </a:p>
          <a:p>
            <a:pPr marL="234950" lvl="1" indent="0">
              <a:buNone/>
            </a:pPr>
            <a:r>
              <a:rPr lang="en-US" dirty="0">
                <a:latin typeface="Consolas" panose="020B0609020204030204" pitchFamily="49" charset="0"/>
              </a:rPr>
              <a:t>Sub countingLoopV1Up()</a:t>
            </a:r>
          </a:p>
          <a:p>
            <a:pPr marL="234950" lvl="1" indent="0">
              <a:buNone/>
            </a:pPr>
            <a:r>
              <a:rPr lang="en-US" dirty="0">
                <a:latin typeface="Consolas" panose="020B0609020204030204" pitchFamily="49" charset="0"/>
              </a:rPr>
              <a:t>   Dim </a:t>
            </a:r>
            <a:r>
              <a:rPr lang="en-US" dirty="0" err="1">
                <a:latin typeface="Consolas" panose="020B0609020204030204" pitchFamily="49" charset="0"/>
              </a:rPr>
              <a:t>i</a:t>
            </a:r>
            <a:r>
              <a:rPr lang="en-US" dirty="0">
                <a:latin typeface="Consolas" panose="020B0609020204030204" pitchFamily="49" charset="0"/>
              </a:rPr>
              <a:t> As Long</a:t>
            </a:r>
          </a:p>
          <a:p>
            <a:pPr marL="234950" lvl="1" indent="0">
              <a:buNone/>
            </a:pPr>
            <a:r>
              <a:rPr lang="en-US" dirty="0">
                <a:latin typeface="Consolas" panose="020B0609020204030204" pitchFamily="49" charset="0"/>
              </a:rPr>
              <a:t>   </a:t>
            </a:r>
            <a:r>
              <a:rPr lang="en-US" dirty="0" err="1">
                <a:latin typeface="Consolas" panose="020B0609020204030204" pitchFamily="49" charset="0"/>
              </a:rPr>
              <a:t>i</a:t>
            </a:r>
            <a:r>
              <a:rPr lang="en-US" dirty="0">
                <a:latin typeface="Consolas" panose="020B0609020204030204" pitchFamily="49" charset="0"/>
              </a:rPr>
              <a:t> = 1</a:t>
            </a:r>
          </a:p>
          <a:p>
            <a:pPr marL="234950" lvl="1" indent="0">
              <a:buNone/>
            </a:pPr>
            <a:r>
              <a:rPr lang="en-US" dirty="0">
                <a:latin typeface="Consolas" panose="020B0609020204030204" pitchFamily="49" charset="0"/>
              </a:rPr>
              <a:t>   Do While (</a:t>
            </a:r>
            <a:r>
              <a:rPr lang="en-US" dirty="0" err="1">
                <a:latin typeface="Consolas" panose="020B0609020204030204" pitchFamily="49" charset="0"/>
              </a:rPr>
              <a:t>i</a:t>
            </a:r>
            <a:r>
              <a:rPr lang="en-US" dirty="0">
                <a:latin typeface="Consolas" panose="020B0609020204030204" pitchFamily="49" charset="0"/>
              </a:rPr>
              <a:t> &lt;= 11)</a:t>
            </a:r>
          </a:p>
          <a:p>
            <a:pPr marL="234950" lvl="1" indent="0">
              <a:buNone/>
            </a:pPr>
            <a:r>
              <a:rPr lang="en-US" dirty="0">
                <a:latin typeface="Consolas" panose="020B0609020204030204" pitchFamily="49" charset="0"/>
              </a:rPr>
              <a:t>       MsgBox ("</a:t>
            </a:r>
            <a:r>
              <a:rPr lang="en-US" dirty="0" err="1">
                <a:latin typeface="Consolas" panose="020B0609020204030204" pitchFamily="49" charset="0"/>
              </a:rPr>
              <a:t>i</a:t>
            </a:r>
            <a:r>
              <a:rPr lang="en-US" dirty="0">
                <a:latin typeface="Consolas" panose="020B0609020204030204" pitchFamily="49" charset="0"/>
              </a:rPr>
              <a:t>=" &amp; </a:t>
            </a:r>
            <a:r>
              <a:rPr lang="en-US" dirty="0" err="1">
                <a:latin typeface="Consolas" panose="020B0609020204030204" pitchFamily="49" charset="0"/>
              </a:rPr>
              <a:t>i</a:t>
            </a:r>
            <a:r>
              <a:rPr lang="en-US" dirty="0">
                <a:latin typeface="Consolas" panose="020B0609020204030204" pitchFamily="49" charset="0"/>
              </a:rPr>
              <a:t>)</a:t>
            </a:r>
          </a:p>
          <a:p>
            <a:pPr marL="234950" lvl="1" indent="0">
              <a:buNone/>
            </a:pPr>
            <a:r>
              <a:rPr lang="en-US" dirty="0">
                <a:latin typeface="Consolas" panose="020B0609020204030204" pitchFamily="49" charset="0"/>
              </a:rPr>
              <a:t>       </a:t>
            </a:r>
            <a:r>
              <a:rPr lang="en-US" dirty="0" err="1">
                <a:latin typeface="Consolas" panose="020B0609020204030204" pitchFamily="49" charset="0"/>
              </a:rPr>
              <a:t>i</a:t>
            </a:r>
            <a:r>
              <a:rPr lang="en-US" dirty="0">
                <a:latin typeface="Consolas" panose="020B0609020204030204" pitchFamily="49" charset="0"/>
              </a:rPr>
              <a:t> = </a:t>
            </a:r>
            <a:r>
              <a:rPr lang="en-US" dirty="0" err="1">
                <a:latin typeface="Consolas" panose="020B0609020204030204" pitchFamily="49" charset="0"/>
              </a:rPr>
              <a:t>i</a:t>
            </a:r>
            <a:r>
              <a:rPr lang="en-US" dirty="0">
                <a:latin typeface="Consolas" panose="020B0609020204030204" pitchFamily="49" charset="0"/>
              </a:rPr>
              <a:t> + 2</a:t>
            </a:r>
          </a:p>
          <a:p>
            <a:pPr marL="234950" lvl="1" indent="0">
              <a:buNone/>
            </a:pPr>
            <a:r>
              <a:rPr lang="en-US" dirty="0">
                <a:latin typeface="Consolas" panose="020B0609020204030204" pitchFamily="49" charset="0"/>
              </a:rPr>
              <a:t>   Loop</a:t>
            </a:r>
          </a:p>
          <a:p>
            <a:pPr marL="234950" lvl="1" indent="0">
              <a:buNone/>
            </a:pPr>
            <a:r>
              <a:rPr lang="en-US" dirty="0">
                <a:latin typeface="Consolas" panose="020B0609020204030204" pitchFamily="49" charset="0"/>
              </a:rPr>
              <a:t>End Sub</a:t>
            </a:r>
          </a:p>
          <a:p>
            <a:pPr marL="577850" lvl="1" indent="-342900"/>
            <a:r>
              <a:rPr lang="en-US" dirty="0"/>
              <a:t>Student exercise: what if the Boolean expression was changed to </a:t>
            </a:r>
            <a:r>
              <a:rPr lang="en-US" dirty="0">
                <a:latin typeface="Consolas" panose="020B0609020204030204" pitchFamily="49" charset="0"/>
              </a:rPr>
              <a:t>(</a:t>
            </a:r>
            <a:r>
              <a:rPr lang="en-US" dirty="0" err="1">
                <a:latin typeface="Consolas" panose="020B0609020204030204" pitchFamily="49" charset="0"/>
              </a:rPr>
              <a:t>i</a:t>
            </a:r>
            <a:r>
              <a:rPr lang="en-US" dirty="0">
                <a:latin typeface="Consolas" panose="020B0609020204030204" pitchFamily="49" charset="0"/>
              </a:rPr>
              <a:t> &lt;= 10)</a:t>
            </a:r>
            <a:r>
              <a:rPr lang="en-US" dirty="0"/>
              <a:t>?</a:t>
            </a:r>
          </a:p>
          <a:p>
            <a:pPr marL="234950" lvl="1" indent="0">
              <a:buNone/>
            </a:pPr>
            <a:endParaRPr lang="en-CA" dirty="0">
              <a:latin typeface="Consolas" panose="020B0609020204030204" pitchFamily="49" charset="0"/>
            </a:endParaRPr>
          </a:p>
        </p:txBody>
      </p:sp>
    </p:spTree>
    <p:extLst>
      <p:ext uri="{BB962C8B-B14F-4D97-AF65-F5344CB8AC3E}">
        <p14:creationId xmlns:p14="http://schemas.microsoft.com/office/powerpoint/2010/main" val="30106315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Counting Program (Down/Decreases)</a:t>
            </a:r>
            <a:endParaRPr lang="en-CA" dirty="0"/>
          </a:p>
        </p:txBody>
      </p:sp>
      <p:sp>
        <p:nvSpPr>
          <p:cNvPr id="3" name="Content Placeholder 2"/>
          <p:cNvSpPr>
            <a:spLocks noGrp="1"/>
          </p:cNvSpPr>
          <p:nvPr>
            <p:ph idx="1"/>
          </p:nvPr>
        </p:nvSpPr>
        <p:spPr/>
        <p:txBody>
          <a:bodyPr/>
          <a:lstStyle/>
          <a:p>
            <a:r>
              <a:rPr lang="en-US" b="1" dirty="0"/>
              <a:t>Name of the document containing example</a:t>
            </a:r>
            <a:r>
              <a:rPr lang="en-US" dirty="0"/>
              <a:t>: </a:t>
            </a:r>
            <a:r>
              <a:rPr lang="en-US" dirty="0" smtClean="0"/>
              <a:t>5</a:t>
            </a:r>
            <a:r>
              <a:rPr lang="en-US" dirty="0" smtClean="0">
                <a:latin typeface="Consolas" panose="020B0609020204030204" pitchFamily="49" charset="0"/>
              </a:rPr>
              <a:t>countingloopV2Down</a:t>
            </a:r>
            <a:endParaRPr lang="en-US" dirty="0">
              <a:latin typeface="Consolas" panose="020B0609020204030204" pitchFamily="49" charset="0"/>
            </a:endParaRPr>
          </a:p>
          <a:p>
            <a:r>
              <a:rPr lang="en-US" dirty="0"/>
              <a:t>Features: </a:t>
            </a:r>
          </a:p>
          <a:p>
            <a:pPr lvl="1"/>
            <a:r>
              <a:rPr lang="en-US" dirty="0"/>
              <a:t>The program will iterate (count) through the sequence of numbers 10 – 1 in decrements of 3 (10, 7, 4, 1)</a:t>
            </a:r>
          </a:p>
          <a:p>
            <a:pPr marL="234950" lvl="1" indent="0">
              <a:buNone/>
            </a:pPr>
            <a:r>
              <a:rPr lang="en-US" sz="1800" dirty="0">
                <a:latin typeface="Consolas" panose="020B0609020204030204" pitchFamily="49" charset="0"/>
              </a:rPr>
              <a:t>Sub nineLoopV2()</a:t>
            </a:r>
          </a:p>
          <a:p>
            <a:pPr marL="234950" lvl="1" indent="0">
              <a:buNone/>
            </a:pPr>
            <a:r>
              <a:rPr lang="en-US" sz="1800" dirty="0">
                <a:latin typeface="Consolas" panose="020B0609020204030204" pitchFamily="49" charset="0"/>
              </a:rPr>
              <a:t>   Dim </a:t>
            </a:r>
            <a:r>
              <a:rPr lang="en-US" sz="1800" dirty="0" err="1">
                <a:latin typeface="Consolas" panose="020B0609020204030204" pitchFamily="49" charset="0"/>
              </a:rPr>
              <a:t>i</a:t>
            </a:r>
            <a:r>
              <a:rPr lang="en-US" sz="1800" dirty="0">
                <a:latin typeface="Consolas" panose="020B0609020204030204" pitchFamily="49" charset="0"/>
              </a:rPr>
              <a:t> As Long</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i</a:t>
            </a:r>
            <a:r>
              <a:rPr lang="en-US" sz="1800" dirty="0">
                <a:latin typeface="Consolas" panose="020B0609020204030204" pitchFamily="49" charset="0"/>
              </a:rPr>
              <a:t> = 10</a:t>
            </a:r>
          </a:p>
          <a:p>
            <a:pPr marL="234950" lvl="1" indent="0">
              <a:buNone/>
            </a:pPr>
            <a:r>
              <a:rPr lang="en-US" sz="1800" dirty="0">
                <a:latin typeface="Consolas" panose="020B0609020204030204" pitchFamily="49" charset="0"/>
              </a:rPr>
              <a:t>   Do While (</a:t>
            </a:r>
            <a:r>
              <a:rPr lang="en-US" sz="1800" dirty="0" err="1">
                <a:latin typeface="Consolas" panose="020B0609020204030204" pitchFamily="49" charset="0"/>
              </a:rPr>
              <a:t>i</a:t>
            </a:r>
            <a:r>
              <a:rPr lang="en-US" sz="1800" dirty="0">
                <a:latin typeface="Consolas" panose="020B0609020204030204" pitchFamily="49" charset="0"/>
              </a:rPr>
              <a:t> &gt;= 1)</a:t>
            </a:r>
          </a:p>
          <a:p>
            <a:pPr marL="234950" lvl="1" indent="0">
              <a:buNone/>
            </a:pPr>
            <a:r>
              <a:rPr lang="en-US" sz="1800" dirty="0">
                <a:latin typeface="Consolas" panose="020B0609020204030204" pitchFamily="49" charset="0"/>
              </a:rPr>
              <a:t>       MsgBox ("</a:t>
            </a:r>
            <a:r>
              <a:rPr lang="en-US" sz="1800" dirty="0" err="1">
                <a:latin typeface="Consolas" panose="020B0609020204030204" pitchFamily="49" charset="0"/>
              </a:rPr>
              <a:t>i</a:t>
            </a:r>
            <a:r>
              <a:rPr lang="en-US" sz="1800" dirty="0">
                <a:latin typeface="Consolas" panose="020B0609020204030204" pitchFamily="49" charset="0"/>
              </a:rPr>
              <a:t>=" &amp; </a:t>
            </a:r>
            <a:r>
              <a:rPr lang="en-US" sz="1800" dirty="0" err="1">
                <a:latin typeface="Consolas" panose="020B0609020204030204" pitchFamily="49" charset="0"/>
              </a:rPr>
              <a:t>i</a:t>
            </a:r>
            <a:r>
              <a:rPr lang="en-US" sz="1800" dirty="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i</a:t>
            </a:r>
            <a:r>
              <a:rPr lang="en-US" sz="1800" dirty="0">
                <a:latin typeface="Consolas" panose="020B0609020204030204" pitchFamily="49" charset="0"/>
              </a:rPr>
              <a:t> = </a:t>
            </a:r>
            <a:r>
              <a:rPr lang="en-US" sz="1800" dirty="0" err="1">
                <a:latin typeface="Consolas" panose="020B0609020204030204" pitchFamily="49" charset="0"/>
              </a:rPr>
              <a:t>i</a:t>
            </a:r>
            <a:r>
              <a:rPr lang="en-US" sz="1800" dirty="0">
                <a:latin typeface="Consolas" panose="020B0609020204030204" pitchFamily="49" charset="0"/>
              </a:rPr>
              <a:t> - 3</a:t>
            </a:r>
          </a:p>
          <a:p>
            <a:pPr marL="234950" lvl="1" indent="0">
              <a:buNone/>
            </a:pPr>
            <a:r>
              <a:rPr lang="en-US" sz="1800" dirty="0">
                <a:latin typeface="Consolas" panose="020B0609020204030204" pitchFamily="49" charset="0"/>
              </a:rPr>
              <a:t>   Loop</a:t>
            </a:r>
          </a:p>
          <a:p>
            <a:pPr marL="234950" lvl="1" indent="0">
              <a:buNone/>
            </a:pPr>
            <a:r>
              <a:rPr lang="en-US" sz="1800" dirty="0">
                <a:latin typeface="Consolas" panose="020B0609020204030204" pitchFamily="49" charset="0"/>
              </a:rPr>
              <a:t>End Sub</a:t>
            </a:r>
            <a:endParaRPr lang="en-US" dirty="0"/>
          </a:p>
          <a:p>
            <a:pPr lvl="1"/>
            <a:r>
              <a:rPr lang="en-US" dirty="0"/>
              <a:t>Student exercise: what if the Boolean expression was changed to </a:t>
            </a:r>
            <a:r>
              <a:rPr lang="en-US" dirty="0">
                <a:latin typeface="Consolas" panose="020B0609020204030204" pitchFamily="49" charset="0"/>
              </a:rPr>
              <a:t>(</a:t>
            </a:r>
            <a:r>
              <a:rPr lang="en-US" dirty="0" err="1">
                <a:latin typeface="Consolas" panose="020B0609020204030204" pitchFamily="49" charset="0"/>
              </a:rPr>
              <a:t>i</a:t>
            </a:r>
            <a:r>
              <a:rPr lang="en-US" dirty="0">
                <a:latin typeface="Consolas" panose="020B0609020204030204" pitchFamily="49" charset="0"/>
              </a:rPr>
              <a:t> &gt;= 0)</a:t>
            </a:r>
            <a:r>
              <a:rPr lang="en-US" dirty="0"/>
              <a:t>?</a:t>
            </a:r>
          </a:p>
          <a:p>
            <a:pPr lvl="1"/>
            <a:endParaRPr lang="en-US" dirty="0"/>
          </a:p>
          <a:p>
            <a:pPr lvl="1"/>
            <a:endParaRPr lang="en-US" dirty="0"/>
          </a:p>
          <a:p>
            <a:endParaRPr lang="en-CA" dirty="0"/>
          </a:p>
        </p:txBody>
      </p:sp>
    </p:spTree>
    <p:extLst>
      <p:ext uri="{BB962C8B-B14F-4D97-AF65-F5344CB8AC3E}">
        <p14:creationId xmlns:p14="http://schemas.microsoft.com/office/powerpoint/2010/main" val="25199510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Exercise</a:t>
            </a:r>
            <a:endParaRPr lang="en-CA" dirty="0"/>
          </a:p>
        </p:txBody>
      </p:sp>
      <p:sp>
        <p:nvSpPr>
          <p:cNvPr id="3" name="Content Placeholder 2"/>
          <p:cNvSpPr>
            <a:spLocks noGrp="1"/>
          </p:cNvSpPr>
          <p:nvPr>
            <p:ph idx="1"/>
          </p:nvPr>
        </p:nvSpPr>
        <p:spPr/>
        <p:txBody>
          <a:bodyPr/>
          <a:lstStyle/>
          <a:p>
            <a:r>
              <a:rPr lang="en-US" dirty="0"/>
              <a:t>Write a program that will, using a loop, display all the multiples of 5 in the range from 5 – 15,625.</a:t>
            </a:r>
          </a:p>
          <a:p>
            <a:r>
              <a:rPr lang="en-US" dirty="0"/>
              <a:t>The program will display each multiple of 5 within this range in a </a:t>
            </a:r>
            <a:r>
              <a:rPr lang="en-US" dirty="0">
                <a:latin typeface="Consolas" panose="020B0609020204030204" pitchFamily="49" charset="0"/>
              </a:rPr>
              <a:t>MsgBo</a:t>
            </a:r>
            <a:r>
              <a:rPr lang="en-US" dirty="0"/>
              <a:t>x one-at-a-time.</a:t>
            </a:r>
          </a:p>
          <a:p>
            <a:r>
              <a:rPr lang="en-US" b="1" dirty="0"/>
              <a:t>Document containing the solution</a:t>
            </a:r>
            <a:r>
              <a:rPr lang="en-US" dirty="0"/>
              <a:t>: </a:t>
            </a:r>
            <a:r>
              <a:rPr lang="en-US" dirty="0">
                <a:latin typeface="Consolas" panose="020B0609020204030204" pitchFamily="49" charset="0"/>
              </a:rPr>
              <a:t>2multiples_of_five_solution</a:t>
            </a:r>
            <a:r>
              <a:rPr lang="en-US" dirty="0"/>
              <a:t> </a:t>
            </a:r>
            <a:endParaRPr lang="en-CA" dirty="0"/>
          </a:p>
        </p:txBody>
      </p:sp>
    </p:spTree>
    <p:extLst>
      <p:ext uri="{BB962C8B-B14F-4D97-AF65-F5344CB8AC3E}">
        <p14:creationId xmlns:p14="http://schemas.microsoft.com/office/powerpoint/2010/main" val="26966809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a:t>
            </a:r>
            <a:r>
              <a:rPr lang="en-US" dirty="0"/>
              <a:t>Tutorial </a:t>
            </a:r>
            <a:r>
              <a:rPr lang="en-US" dirty="0" smtClean="0"/>
              <a:t>(Wednesday </a:t>
            </a:r>
            <a:r>
              <a:rPr lang="en-US" dirty="0"/>
              <a:t>or </a:t>
            </a:r>
            <a:r>
              <a:rPr lang="en-US" dirty="0" smtClean="0"/>
              <a:t>Thursday</a:t>
            </a:r>
            <a:r>
              <a:rPr lang="en-US" dirty="0"/>
              <a:t>)</a:t>
            </a:r>
            <a:endParaRPr lang="en-CA" dirty="0"/>
          </a:p>
        </p:txBody>
      </p:sp>
    </p:spTree>
    <p:extLst>
      <p:ext uri="{BB962C8B-B14F-4D97-AF65-F5344CB8AC3E}">
        <p14:creationId xmlns:p14="http://schemas.microsoft.com/office/powerpoint/2010/main" val="23015593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Nesting: Branches And Loop</a:t>
            </a:r>
            <a:endParaRPr lang="en-CA" dirty="0"/>
          </a:p>
        </p:txBody>
      </p:sp>
      <p:sp>
        <p:nvSpPr>
          <p:cNvPr id="3" name="Content Placeholder 2"/>
          <p:cNvSpPr>
            <a:spLocks noGrp="1"/>
          </p:cNvSpPr>
          <p:nvPr>
            <p:ph idx="1"/>
          </p:nvPr>
        </p:nvSpPr>
        <p:spPr/>
        <p:txBody>
          <a:bodyPr/>
          <a:lstStyle/>
          <a:p>
            <a:r>
              <a:rPr lang="en-US" dirty="0">
                <a:cs typeface="Consolas" panose="020B0609020204030204" pitchFamily="49" charset="0"/>
              </a:rPr>
              <a:t>Branches and loops can be nested within each other</a:t>
            </a:r>
          </a:p>
          <a:p>
            <a:pPr marL="176213" lvl="1" indent="0">
              <a:buNone/>
            </a:pPr>
            <a:r>
              <a:rPr lang="en-US" sz="1800" b="1" dirty="0">
                <a:latin typeface="Consolas" panose="020B0609020204030204" pitchFamily="49" charset="0"/>
                <a:cs typeface="Consolas" panose="020B0609020204030204" pitchFamily="49" charset="0"/>
              </a:rPr>
              <a:t> Scenario </a:t>
            </a:r>
            <a:r>
              <a:rPr lang="en-US" sz="1800" b="1" dirty="0" smtClean="0">
                <a:latin typeface="Consolas" panose="020B0609020204030204" pitchFamily="49" charset="0"/>
                <a:cs typeface="Consolas" panose="020B0609020204030204" pitchFamily="49" charset="0"/>
              </a:rPr>
              <a:t>1</a:t>
            </a:r>
          </a:p>
          <a:p>
            <a:pPr marL="176213" lvl="1" indent="0">
              <a:buNone/>
            </a:pPr>
            <a:r>
              <a:rPr lang="en-US" sz="1800" dirty="0">
                <a:latin typeface="Consolas" panose="020B0609020204030204" pitchFamily="49" charset="0"/>
                <a:cs typeface="Consolas" panose="020B0609020204030204" pitchFamily="49" charset="0"/>
              </a:rPr>
              <a:t> If (Boolean) then</a:t>
            </a:r>
          </a:p>
          <a:p>
            <a:pPr marL="176213" lvl="1" indent="0">
              <a:buNone/>
            </a:pPr>
            <a:r>
              <a:rPr lang="en-US" sz="1800" dirty="0" smtClean="0">
                <a:latin typeface="Consolas" panose="020B0609020204030204" pitchFamily="49" charset="0"/>
                <a:cs typeface="Consolas" panose="020B0609020204030204" pitchFamily="49" charset="0"/>
              </a:rPr>
              <a:t>     If </a:t>
            </a:r>
            <a:r>
              <a:rPr lang="en-US" sz="1800" dirty="0">
                <a:latin typeface="Consolas" panose="020B0609020204030204" pitchFamily="49" charset="0"/>
                <a:cs typeface="Consolas" panose="020B0609020204030204" pitchFamily="49" charset="0"/>
              </a:rPr>
              <a:t>(Boolean) </a:t>
            </a:r>
            <a:r>
              <a:rPr lang="en-US" sz="1800" dirty="0" smtClean="0">
                <a:latin typeface="Consolas" panose="020B0609020204030204" pitchFamily="49" charset="0"/>
                <a:cs typeface="Consolas" panose="020B0609020204030204" pitchFamily="49" charset="0"/>
              </a:rPr>
              <a:t>then</a:t>
            </a:r>
          </a:p>
          <a:p>
            <a:pPr marL="176213" lvl="1"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        ...</a:t>
            </a:r>
          </a:p>
          <a:p>
            <a:pPr marL="176213" lvl="1"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    End if</a:t>
            </a:r>
          </a:p>
          <a:p>
            <a:pPr marL="176213" lvl="1" indent="0">
              <a:buNone/>
            </a:pP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End if</a:t>
            </a:r>
            <a:endParaRPr lang="en-US" sz="1800" dirty="0">
              <a:latin typeface="Consolas" panose="020B0609020204030204" pitchFamily="49" charset="0"/>
              <a:cs typeface="Consolas" panose="020B0609020204030204" pitchFamily="49" charset="0"/>
            </a:endParaRPr>
          </a:p>
          <a:p>
            <a:pPr marL="176213" lvl="1" indent="0">
              <a:buNone/>
            </a:pPr>
            <a:endParaRPr lang="en-US" sz="1800" dirty="0" smtClean="0">
              <a:latin typeface="Consolas" panose="020B0609020204030204" pitchFamily="49" charset="0"/>
              <a:cs typeface="Consolas" panose="020B0609020204030204" pitchFamily="49" charset="0"/>
            </a:endParaRPr>
          </a:p>
          <a:p>
            <a:pPr marL="176213" lvl="1" indent="0">
              <a:buNone/>
            </a:pPr>
            <a:r>
              <a:rPr lang="en-US" sz="1800" b="1" dirty="0">
                <a:latin typeface="Consolas" panose="020B0609020204030204" pitchFamily="49" charset="0"/>
                <a:cs typeface="Consolas" panose="020B0609020204030204" pitchFamily="49" charset="0"/>
              </a:rPr>
              <a:t> </a:t>
            </a:r>
            <a:r>
              <a:rPr lang="en-US" sz="1800" b="1" dirty="0" smtClean="0">
                <a:latin typeface="Consolas" panose="020B0609020204030204" pitchFamily="49" charset="0"/>
                <a:cs typeface="Consolas" panose="020B0609020204030204" pitchFamily="49" charset="0"/>
              </a:rPr>
              <a:t>Scenario </a:t>
            </a:r>
            <a:r>
              <a:rPr lang="en-US" sz="1800" b="1" dirty="0">
                <a:latin typeface="Consolas" panose="020B0609020204030204" pitchFamily="49" charset="0"/>
                <a:cs typeface="Consolas" panose="020B0609020204030204" pitchFamily="49" charset="0"/>
              </a:rPr>
              <a:t>2			</a:t>
            </a:r>
            <a:r>
              <a:rPr lang="en-US" sz="1800" b="1" dirty="0" smtClean="0">
                <a:latin typeface="Consolas" panose="020B0609020204030204" pitchFamily="49" charset="0"/>
                <a:cs typeface="Consolas" panose="020B0609020204030204" pitchFamily="49" charset="0"/>
              </a:rPr>
              <a:t>Scenario 3</a:t>
            </a:r>
            <a:endParaRPr lang="en-US" sz="1800" b="1" dirty="0">
              <a:latin typeface="Consolas" panose="020B0609020204030204" pitchFamily="49" charset="0"/>
              <a:cs typeface="Consolas" panose="020B0609020204030204" pitchFamily="49" charset="0"/>
            </a:endParaRPr>
          </a:p>
          <a:p>
            <a:pPr marL="176213" lvl="1" indent="0">
              <a:buNone/>
            </a:pPr>
            <a:r>
              <a:rPr lang="en-US" sz="1800" dirty="0">
                <a:latin typeface="Consolas" panose="020B0609020204030204" pitchFamily="49" charset="0"/>
                <a:cs typeface="Consolas" panose="020B0609020204030204" pitchFamily="49" charset="0"/>
              </a:rPr>
              <a:t> Do while (Boolean)		If (Boolean) then</a:t>
            </a:r>
          </a:p>
          <a:p>
            <a:pPr marL="176213" lvl="1" indent="0">
              <a:buNone/>
            </a:pPr>
            <a:r>
              <a:rPr lang="en-US" sz="1800" dirty="0">
                <a:latin typeface="Consolas" panose="020B0609020204030204" pitchFamily="49" charset="0"/>
                <a:cs typeface="Consolas" panose="020B0609020204030204" pitchFamily="49" charset="0"/>
              </a:rPr>
              <a:t>    If (Boolean) then	    Do while (Boolean)</a:t>
            </a:r>
          </a:p>
          <a:p>
            <a:pPr marL="176213" lvl="1" indent="0">
              <a:buNone/>
            </a:pPr>
            <a:r>
              <a:rPr lang="en-US" sz="1800" dirty="0">
                <a:latin typeface="Consolas" panose="020B0609020204030204" pitchFamily="49" charset="0"/>
                <a:cs typeface="Consolas" panose="020B0609020204030204" pitchFamily="49" charset="0"/>
              </a:rPr>
              <a:t>        ...			        ...</a:t>
            </a:r>
          </a:p>
          <a:p>
            <a:pPr marL="176213" lvl="1" indent="0">
              <a:buNone/>
            </a:pPr>
            <a:r>
              <a:rPr lang="en-US" sz="1800" dirty="0">
                <a:latin typeface="Consolas" panose="020B0609020204030204" pitchFamily="49" charset="0"/>
                <a:cs typeface="Consolas" panose="020B0609020204030204" pitchFamily="49" charset="0"/>
              </a:rPr>
              <a:t>    End if			    Loop</a:t>
            </a:r>
          </a:p>
          <a:p>
            <a:pPr marL="176213" lvl="1" indent="0">
              <a:buNone/>
            </a:pPr>
            <a:r>
              <a:rPr lang="en-US" sz="1800" dirty="0">
                <a:latin typeface="Consolas" panose="020B0609020204030204" pitchFamily="49" charset="0"/>
                <a:cs typeface="Consolas" panose="020B0609020204030204" pitchFamily="49" charset="0"/>
              </a:rPr>
              <a:t> Loop				End if</a:t>
            </a:r>
          </a:p>
          <a:p>
            <a:endParaRPr lang="en-CA" dirty="0"/>
          </a:p>
        </p:txBody>
      </p:sp>
    </p:spTree>
    <p:extLst>
      <p:ext uri="{BB962C8B-B14F-4D97-AF65-F5344CB8AC3E}">
        <p14:creationId xmlns:p14="http://schemas.microsoft.com/office/powerpoint/2010/main" val="28838097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Recognizing When </a:t>
            </a:r>
            <a:r>
              <a:rPr lang="en-US" b="1" dirty="0">
                <a:solidFill>
                  <a:schemeClr val="accent3">
                    <a:lumMod val="75000"/>
                  </a:schemeClr>
                </a:solidFill>
              </a:rPr>
              <a:t>Nesting</a:t>
            </a:r>
            <a:r>
              <a:rPr lang="en-US" dirty="0"/>
              <a:t> Is Needed</a:t>
            </a:r>
          </a:p>
        </p:txBody>
      </p:sp>
      <p:sp>
        <p:nvSpPr>
          <p:cNvPr id="3" name="Content Placeholder 2"/>
          <p:cNvSpPr>
            <a:spLocks noGrp="1"/>
          </p:cNvSpPr>
          <p:nvPr>
            <p:ph idx="1"/>
          </p:nvPr>
        </p:nvSpPr>
        <p:spPr>
          <a:xfrm>
            <a:off x="457200" y="1447800"/>
            <a:ext cx="5334000" cy="5029200"/>
          </a:xfrm>
        </p:spPr>
        <p:txBody>
          <a:bodyPr/>
          <a:lstStyle/>
          <a:p>
            <a:r>
              <a:rPr lang="en-US" b="1" dirty="0"/>
              <a:t>Scenario 1</a:t>
            </a:r>
            <a:r>
              <a:rPr lang="en-US" dirty="0" smtClean="0"/>
              <a:t>: Only if </a:t>
            </a:r>
            <a:r>
              <a:rPr lang="en-US" dirty="0"/>
              <a:t>a question answers true then check if </a:t>
            </a:r>
            <a:r>
              <a:rPr lang="en-US" dirty="0" smtClean="0"/>
              <a:t>another question answers true or false.</a:t>
            </a:r>
            <a:endParaRPr lang="en-US" dirty="0"/>
          </a:p>
          <a:p>
            <a:pPr lvl="1"/>
            <a:r>
              <a:rPr lang="en-US" dirty="0"/>
              <a:t>Example: If the </a:t>
            </a:r>
            <a:r>
              <a:rPr lang="en-US" dirty="0" smtClean="0"/>
              <a:t>user entered Canada as country of residence then ask if the user’s province of residence is Alberta.</a:t>
            </a:r>
          </a:p>
          <a:p>
            <a:pPr lvl="1"/>
            <a:r>
              <a:rPr lang="en-US" dirty="0" smtClean="0"/>
              <a:t>Type </a:t>
            </a:r>
            <a:r>
              <a:rPr lang="en-US" dirty="0"/>
              <a:t>of nesting: a </a:t>
            </a:r>
            <a:r>
              <a:rPr lang="en-US" dirty="0">
                <a:latin typeface="Consolas" panose="020B0609020204030204" pitchFamily="49" charset="0"/>
              </a:rPr>
              <a:t>IF</a:t>
            </a:r>
            <a:r>
              <a:rPr lang="en-US" dirty="0"/>
              <a:t>-branch</a:t>
            </a:r>
          </a:p>
          <a:p>
            <a:pPr marL="234950" lvl="1" indent="0">
              <a:buNone/>
            </a:pPr>
            <a:r>
              <a:rPr lang="en-US" dirty="0" smtClean="0"/>
              <a:t> nested </a:t>
            </a:r>
            <a:r>
              <a:rPr lang="en-US" dirty="0"/>
              <a:t>inside of an </a:t>
            </a:r>
            <a:r>
              <a:rPr lang="en-US" dirty="0">
                <a:latin typeface="Consolas" panose="020B0609020204030204" pitchFamily="49" charset="0"/>
              </a:rPr>
              <a:t>IF</a:t>
            </a:r>
            <a:r>
              <a:rPr lang="en-US" dirty="0"/>
              <a:t>-branch</a:t>
            </a:r>
          </a:p>
          <a:p>
            <a:pPr marL="293688" lvl="2" indent="0">
              <a:buNone/>
            </a:pPr>
            <a:r>
              <a:rPr lang="en-US" dirty="0">
                <a:latin typeface="Consolas" panose="020B0609020204030204" pitchFamily="49" charset="0"/>
                <a:cs typeface="Consolas" panose="020B0609020204030204" pitchFamily="49" charset="0"/>
              </a:rPr>
              <a:t> If (Boolean) then</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r>
              <a:rPr lang="en-US" b="1" dirty="0" smtClean="0">
                <a:solidFill>
                  <a:schemeClr val="accent3">
                    <a:lumMod val="75000"/>
                  </a:schemeClr>
                </a:solidFill>
                <a:latin typeface="Consolas" panose="020B0609020204030204" pitchFamily="49" charset="0"/>
                <a:cs typeface="Consolas" panose="020B0609020204030204" pitchFamily="49" charset="0"/>
              </a:rPr>
              <a:t>If (Boolean</a:t>
            </a:r>
            <a:r>
              <a:rPr lang="en-US" b="1" dirty="0">
                <a:solidFill>
                  <a:schemeClr val="accent3">
                    <a:lumMod val="75000"/>
                  </a:schemeClr>
                </a:solidFill>
                <a:latin typeface="Consolas" panose="020B0609020204030204" pitchFamily="49" charset="0"/>
                <a:cs typeface="Consolas" panose="020B0609020204030204" pitchFamily="49" charset="0"/>
              </a:rPr>
              <a:t>)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r>
              <a:rPr lang="en-US" b="1" dirty="0" smtClean="0">
                <a:solidFill>
                  <a:schemeClr val="accent3">
                    <a:lumMod val="75000"/>
                  </a:schemeClr>
                </a:solidFill>
                <a:latin typeface="Consolas" panose="020B0609020204030204" pitchFamily="49" charset="0"/>
                <a:cs typeface="Consolas" panose="020B0609020204030204" pitchFamily="49" charset="0"/>
              </a:rPr>
              <a:t>End If</a:t>
            </a:r>
            <a:endParaRPr lang="en-US" b="1" dirty="0">
              <a:solidFill>
                <a:schemeClr val="accent3">
                  <a:lumMod val="75000"/>
                </a:schemeClr>
              </a:solidFill>
              <a:latin typeface="Consolas" panose="020B0609020204030204" pitchFamily="49" charset="0"/>
              <a:cs typeface="Consolas" panose="020B0609020204030204" pitchFamily="49" charset="0"/>
            </a:endParaRPr>
          </a:p>
          <a:p>
            <a:pPr marL="293688" lvl="2" indent="0">
              <a:buNone/>
            </a:pPr>
            <a:r>
              <a:rPr lang="en-US" dirty="0">
                <a:latin typeface="Consolas" panose="020B0609020204030204" pitchFamily="49" charset="0"/>
                <a:cs typeface="Consolas" panose="020B0609020204030204" pitchFamily="49" charset="0"/>
              </a:rPr>
              <a:t> End If</a:t>
            </a:r>
          </a:p>
          <a:p>
            <a:pPr lvl="1"/>
            <a:endParaRPr lang="en-US" dirty="0"/>
          </a:p>
          <a:p>
            <a:pPr lvl="1"/>
            <a:endParaRPr lang="en-US" dirty="0"/>
          </a:p>
        </p:txBody>
      </p:sp>
      <p:sp>
        <p:nvSpPr>
          <p:cNvPr id="5" name="Diamond 4"/>
          <p:cNvSpPr/>
          <p:nvPr/>
        </p:nvSpPr>
        <p:spPr>
          <a:xfrm>
            <a:off x="5715000" y="1412234"/>
            <a:ext cx="2777346" cy="1052862"/>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Q:Canadian?</a:t>
            </a:r>
            <a:endParaRPr lang="en-US" dirty="0"/>
          </a:p>
        </p:txBody>
      </p:sp>
      <p:grpSp>
        <p:nvGrpSpPr>
          <p:cNvPr id="23" name="Group 22"/>
          <p:cNvGrpSpPr/>
          <p:nvPr/>
        </p:nvGrpSpPr>
        <p:grpSpPr>
          <a:xfrm>
            <a:off x="6594093" y="1438852"/>
            <a:ext cx="2338163" cy="5144711"/>
            <a:chOff x="6501037" y="753699"/>
            <a:chExt cx="2338163" cy="5144711"/>
          </a:xfrm>
        </p:grpSpPr>
        <p:cxnSp>
          <p:nvCxnSpPr>
            <p:cNvPr id="24" name="Straight Connector 23"/>
            <p:cNvCxnSpPr/>
            <p:nvPr/>
          </p:nvCxnSpPr>
          <p:spPr>
            <a:xfrm flipV="1">
              <a:off x="7700584" y="1039545"/>
              <a:ext cx="1103586" cy="3212"/>
            </a:xfrm>
            <a:prstGeom prst="line">
              <a:avLst/>
            </a:prstGeom>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a:xfrm>
              <a:off x="6501037" y="753699"/>
              <a:ext cx="2338163" cy="5144711"/>
              <a:chOff x="6501037" y="753699"/>
              <a:chExt cx="2338163" cy="5144711"/>
            </a:xfrm>
          </p:grpSpPr>
          <p:sp>
            <p:nvSpPr>
              <p:cNvPr id="26" name="TextBox 25"/>
              <p:cNvSpPr txBox="1"/>
              <p:nvPr/>
            </p:nvSpPr>
            <p:spPr>
              <a:xfrm>
                <a:off x="8208269" y="753699"/>
                <a:ext cx="609600" cy="369332"/>
              </a:xfrm>
              <a:prstGeom prst="rect">
                <a:avLst/>
              </a:prstGeom>
              <a:noFill/>
            </p:spPr>
            <p:txBody>
              <a:bodyPr wrap="square" rtlCol="0">
                <a:spAutoFit/>
              </a:bodyPr>
              <a:lstStyle/>
              <a:p>
                <a:r>
                  <a:rPr lang="en-US" dirty="0"/>
                  <a:t>F</a:t>
                </a:r>
              </a:p>
            </p:txBody>
          </p:sp>
          <p:cxnSp>
            <p:nvCxnSpPr>
              <p:cNvPr id="27" name="Straight Arrow Connector 26"/>
              <p:cNvCxnSpPr>
                <a:endCxn id="29" idx="3"/>
              </p:cNvCxnSpPr>
              <p:nvPr/>
            </p:nvCxnSpPr>
            <p:spPr>
              <a:xfrm flipH="1">
                <a:off x="7431399" y="5646104"/>
                <a:ext cx="1407801" cy="237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8795443" y="1039545"/>
                <a:ext cx="36125" cy="4606560"/>
              </a:xfrm>
              <a:prstGeom prst="line">
                <a:avLst/>
              </a:prstGeom>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6501037" y="5441210"/>
                <a:ext cx="930362"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Done</a:t>
                </a:r>
              </a:p>
            </p:txBody>
          </p:sp>
        </p:grpSp>
      </p:grpSp>
      <p:grpSp>
        <p:nvGrpSpPr>
          <p:cNvPr id="50" name="Group 49"/>
          <p:cNvGrpSpPr/>
          <p:nvPr/>
        </p:nvGrpSpPr>
        <p:grpSpPr>
          <a:xfrm>
            <a:off x="8446812" y="3732572"/>
            <a:ext cx="746487" cy="397498"/>
            <a:chOff x="8475662" y="3103826"/>
            <a:chExt cx="746487" cy="397498"/>
          </a:xfrm>
        </p:grpSpPr>
        <p:sp>
          <p:nvSpPr>
            <p:cNvPr id="32" name="TextBox 31"/>
            <p:cNvSpPr txBox="1"/>
            <p:nvPr/>
          </p:nvSpPr>
          <p:spPr>
            <a:xfrm>
              <a:off x="8612549" y="3103826"/>
              <a:ext cx="609600" cy="369332"/>
            </a:xfrm>
            <a:prstGeom prst="rect">
              <a:avLst/>
            </a:prstGeom>
            <a:noFill/>
          </p:spPr>
          <p:txBody>
            <a:bodyPr wrap="square" rtlCol="0">
              <a:spAutoFit/>
            </a:bodyPr>
            <a:lstStyle/>
            <a:p>
              <a:r>
                <a:rPr lang="en-US" dirty="0"/>
                <a:t>F</a:t>
              </a:r>
            </a:p>
          </p:txBody>
        </p:sp>
        <p:cxnSp>
          <p:nvCxnSpPr>
            <p:cNvPr id="36" name="Straight Arrow Connector 35"/>
            <p:cNvCxnSpPr>
              <a:endCxn id="32" idx="2"/>
            </p:cNvCxnSpPr>
            <p:nvPr/>
          </p:nvCxnSpPr>
          <p:spPr>
            <a:xfrm flipV="1">
              <a:off x="8475662" y="3473158"/>
              <a:ext cx="441687" cy="28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6231697" y="4577884"/>
            <a:ext cx="1836007" cy="1052633"/>
            <a:chOff x="6262224" y="3837275"/>
            <a:chExt cx="1836007" cy="1052633"/>
          </a:xfrm>
        </p:grpSpPr>
        <p:cxnSp>
          <p:nvCxnSpPr>
            <p:cNvPr id="11" name="Straight Arrow Connector 10"/>
            <p:cNvCxnSpPr/>
            <p:nvPr/>
          </p:nvCxnSpPr>
          <p:spPr>
            <a:xfrm>
              <a:off x="7139572" y="3837275"/>
              <a:ext cx="0" cy="4757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131780" y="4017733"/>
              <a:ext cx="304800" cy="369332"/>
            </a:xfrm>
            <a:prstGeom prst="rect">
              <a:avLst/>
            </a:prstGeom>
            <a:noFill/>
          </p:spPr>
          <p:txBody>
            <a:bodyPr wrap="square" rtlCol="0">
              <a:spAutoFit/>
            </a:bodyPr>
            <a:lstStyle/>
            <a:p>
              <a:r>
                <a:rPr lang="en-US" dirty="0"/>
                <a:t>T</a:t>
              </a:r>
            </a:p>
          </p:txBody>
        </p:sp>
        <p:sp>
          <p:nvSpPr>
            <p:cNvPr id="44" name="Rectangle 43"/>
            <p:cNvSpPr/>
            <p:nvPr/>
          </p:nvSpPr>
          <p:spPr>
            <a:xfrm>
              <a:off x="6262224" y="4356508"/>
              <a:ext cx="1836007"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Residence also AB</a:t>
              </a:r>
              <a:endParaRPr lang="en-US" dirty="0"/>
            </a:p>
          </p:txBody>
        </p:sp>
      </p:grpSp>
      <p:grpSp>
        <p:nvGrpSpPr>
          <p:cNvPr id="15" name="Group 14"/>
          <p:cNvGrpSpPr/>
          <p:nvPr/>
        </p:nvGrpSpPr>
        <p:grpSpPr>
          <a:xfrm>
            <a:off x="5774632" y="2113236"/>
            <a:ext cx="2672180" cy="2517292"/>
            <a:chOff x="5727282" y="1667173"/>
            <a:chExt cx="2672180" cy="2323060"/>
          </a:xfrm>
        </p:grpSpPr>
        <p:sp>
          <p:nvSpPr>
            <p:cNvPr id="9" name="TextBox 8"/>
            <p:cNvSpPr txBox="1"/>
            <p:nvPr/>
          </p:nvSpPr>
          <p:spPr>
            <a:xfrm>
              <a:off x="6997072" y="1935187"/>
              <a:ext cx="609600" cy="369332"/>
            </a:xfrm>
            <a:prstGeom prst="rect">
              <a:avLst/>
            </a:prstGeom>
            <a:noFill/>
          </p:spPr>
          <p:txBody>
            <a:bodyPr wrap="square" rtlCol="0">
              <a:spAutoFit/>
            </a:bodyPr>
            <a:lstStyle/>
            <a:p>
              <a:r>
                <a:rPr lang="en-US" dirty="0"/>
                <a:t>T</a:t>
              </a:r>
            </a:p>
          </p:txBody>
        </p:sp>
        <p:cxnSp>
          <p:nvCxnSpPr>
            <p:cNvPr id="8" name="Straight Arrow Connector 7"/>
            <p:cNvCxnSpPr/>
            <p:nvPr/>
          </p:nvCxnSpPr>
          <p:spPr>
            <a:xfrm flipH="1">
              <a:off x="7054834" y="1667173"/>
              <a:ext cx="745" cy="6099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Diamond 6"/>
            <p:cNvSpPr/>
            <p:nvPr/>
          </p:nvSpPr>
          <p:spPr>
            <a:xfrm>
              <a:off x="5727282" y="3066547"/>
              <a:ext cx="2672180" cy="923686"/>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 </a:t>
              </a:r>
              <a:r>
                <a:rPr lang="en-US" dirty="0" smtClean="0"/>
                <a:t>Albertan?</a:t>
              </a:r>
              <a:endParaRPr lang="en-US" dirty="0"/>
            </a:p>
          </p:txBody>
        </p:sp>
      </p:grpSp>
      <p:grpSp>
        <p:nvGrpSpPr>
          <p:cNvPr id="52" name="Group 51"/>
          <p:cNvGrpSpPr/>
          <p:nvPr/>
        </p:nvGrpSpPr>
        <p:grpSpPr>
          <a:xfrm>
            <a:off x="3057542" y="3757473"/>
            <a:ext cx="2655802" cy="2033727"/>
            <a:chOff x="2697505" y="3628393"/>
            <a:chExt cx="2655802" cy="2033727"/>
          </a:xfrm>
        </p:grpSpPr>
        <p:sp>
          <p:nvSpPr>
            <p:cNvPr id="53" name="Left Brace 52"/>
            <p:cNvSpPr/>
            <p:nvPr/>
          </p:nvSpPr>
          <p:spPr>
            <a:xfrm rot="10800000">
              <a:off x="2697505" y="4703167"/>
              <a:ext cx="317156" cy="838200"/>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4" name="Left Brace 53"/>
            <p:cNvSpPr/>
            <p:nvPr/>
          </p:nvSpPr>
          <p:spPr>
            <a:xfrm>
              <a:off x="5036151" y="3628393"/>
              <a:ext cx="317156" cy="2033727"/>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cxnSp>
        <p:nvCxnSpPr>
          <p:cNvPr id="6" name="Straight Arrow Connector 5"/>
          <p:cNvCxnSpPr>
            <a:endCxn id="29" idx="0"/>
          </p:cNvCxnSpPr>
          <p:nvPr/>
        </p:nvCxnSpPr>
        <p:spPr>
          <a:xfrm>
            <a:off x="7058858" y="5571735"/>
            <a:ext cx="416" cy="5546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6206098" y="2774131"/>
            <a:ext cx="1852244" cy="5796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Residence is CA</a:t>
            </a:r>
            <a:endParaRPr lang="en-US" dirty="0"/>
          </a:p>
        </p:txBody>
      </p:sp>
      <p:cxnSp>
        <p:nvCxnSpPr>
          <p:cNvPr id="21" name="Straight Arrow Connector 20"/>
          <p:cNvCxnSpPr>
            <a:endCxn id="7" idx="0"/>
          </p:cNvCxnSpPr>
          <p:nvPr/>
        </p:nvCxnSpPr>
        <p:spPr>
          <a:xfrm>
            <a:off x="7110722" y="3103663"/>
            <a:ext cx="0" cy="525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1054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75000"/>
                  </a:schemeClr>
                </a:solidFill>
              </a:rPr>
              <a:t>(Key Part: </a:t>
            </a:r>
            <a:r>
              <a:rPr lang="en-US" b="1" dirty="0" smtClean="0">
                <a:solidFill>
                  <a:schemeClr val="accent3">
                    <a:lumMod val="75000"/>
                  </a:schemeClr>
                </a:solidFill>
                <a:latin typeface="Consolas" panose="020B0609020204030204" pitchFamily="49" charset="0"/>
              </a:rPr>
              <a:t>IF)</a:t>
            </a:r>
            <a:r>
              <a:rPr lang="en-US" b="1" dirty="0" smtClean="0">
                <a:solidFill>
                  <a:schemeClr val="accent3">
                    <a:lumMod val="75000"/>
                  </a:schemeClr>
                </a:solidFill>
                <a:latin typeface="Calibri" panose="020F0502020204030204" pitchFamily="34" charset="0"/>
                <a:cs typeface="Calibri" panose="020F0502020204030204" pitchFamily="34" charset="0"/>
              </a:rPr>
              <a:t> </a:t>
            </a:r>
            <a:r>
              <a:rPr lang="en-US" b="1" dirty="0">
                <a:solidFill>
                  <a:schemeClr val="accent3">
                    <a:lumMod val="75000"/>
                  </a:schemeClr>
                </a:solidFill>
              </a:rPr>
              <a:t>Nested </a:t>
            </a:r>
            <a:r>
              <a:rPr lang="en-US" dirty="0"/>
              <a:t>Inside An </a:t>
            </a:r>
            <a:r>
              <a:rPr lang="en-US" dirty="0">
                <a:latin typeface="Consolas" panose="020B0609020204030204" pitchFamily="49" charset="0"/>
              </a:rPr>
              <a:t>IF</a:t>
            </a:r>
            <a:endParaRPr lang="en-CA" dirty="0"/>
          </a:p>
        </p:txBody>
      </p:sp>
      <p:sp>
        <p:nvSpPr>
          <p:cNvPr id="3" name="Content Placeholder 2"/>
          <p:cNvSpPr>
            <a:spLocks noGrp="1"/>
          </p:cNvSpPr>
          <p:nvPr>
            <p:ph idx="1"/>
          </p:nvPr>
        </p:nvSpPr>
        <p:spPr/>
        <p:txBody>
          <a:bodyPr/>
          <a:lstStyle/>
          <a:p>
            <a:r>
              <a:rPr lang="en-US" sz="2000" dirty="0"/>
              <a:t>Nesting: a structure (e.g. </a:t>
            </a:r>
            <a:r>
              <a:rPr lang="en-US" sz="2000" dirty="0">
                <a:latin typeface="Consolas" panose="020B0609020204030204" pitchFamily="49" charset="0"/>
              </a:rPr>
              <a:t>IF</a:t>
            </a:r>
            <a:r>
              <a:rPr lang="en-US" sz="2000" dirty="0"/>
              <a:t>) is nested inside of another structure (e.g. </a:t>
            </a:r>
            <a:r>
              <a:rPr lang="en-US" sz="2000" dirty="0">
                <a:latin typeface="Consolas" panose="020B0609020204030204" pitchFamily="49" charset="0"/>
              </a:rPr>
              <a:t>IF</a:t>
            </a:r>
            <a:r>
              <a:rPr lang="en-US" sz="2000" dirty="0"/>
              <a:t>) when the second structure is part of the body of the first structure.</a:t>
            </a:r>
          </a:p>
          <a:p>
            <a:r>
              <a:rPr lang="en-US" sz="2000" b="1" dirty="0"/>
              <a:t>Word document containing the example</a:t>
            </a:r>
            <a:r>
              <a:rPr lang="en-US" sz="2000" dirty="0"/>
              <a:t>: </a:t>
            </a:r>
            <a:r>
              <a:rPr lang="en-US" sz="2000" dirty="0" smtClean="0">
                <a:latin typeface="Consolas" panose="020B0609020204030204" pitchFamily="49" charset="0"/>
              </a:rPr>
              <a:t>6nesting_branch_within_branch</a:t>
            </a:r>
          </a:p>
          <a:p>
            <a:pPr marL="234950" lvl="1" indent="0">
              <a:buNone/>
            </a:pPr>
            <a:r>
              <a:rPr lang="en-US" sz="1600" dirty="0" smtClean="0">
                <a:solidFill>
                  <a:srgbClr val="FF0000"/>
                </a:solidFill>
                <a:latin typeface="Consolas" panose="020B0609020204030204" pitchFamily="49" charset="0"/>
              </a:rPr>
              <a:t>    'Some parts excluded for brevity.</a:t>
            </a:r>
          </a:p>
          <a:p>
            <a:pPr marL="222250" lvl="1" indent="0">
              <a:buNone/>
            </a:pPr>
            <a:r>
              <a:rPr lang="en-US" sz="1600" dirty="0" smtClean="0">
                <a:latin typeface="Consolas" panose="020B0609020204030204" pitchFamily="49" charset="0"/>
              </a:rPr>
              <a:t>    country = InputBox("Current country of residence: ")</a:t>
            </a:r>
          </a:p>
          <a:p>
            <a:pPr marL="222250" lvl="1" indent="0">
              <a:buNone/>
            </a:pPr>
            <a:r>
              <a:rPr lang="en-US" sz="1600" dirty="0" smtClean="0">
                <a:latin typeface="Consolas" panose="020B0609020204030204" pitchFamily="49" charset="0"/>
              </a:rPr>
              <a:t>    </a:t>
            </a:r>
            <a:r>
              <a:rPr lang="en-US" sz="1600" dirty="0">
                <a:latin typeface="Consolas" panose="020B0609020204030204" pitchFamily="49" charset="0"/>
              </a:rPr>
              <a:t>If (country = "Canada") Then</a:t>
            </a:r>
          </a:p>
          <a:p>
            <a:pPr marL="222250" lvl="1" indent="0">
              <a:buNone/>
            </a:pPr>
            <a:r>
              <a:rPr lang="en-US" sz="1600" dirty="0">
                <a:latin typeface="Consolas" panose="020B0609020204030204" pitchFamily="49" charset="0"/>
              </a:rPr>
              <a:t>        message = message &amp; "Great country, "</a:t>
            </a:r>
          </a:p>
          <a:p>
            <a:pPr marL="222250" lvl="1" indent="0">
              <a:buNone/>
            </a:pPr>
            <a:r>
              <a:rPr lang="en-US" sz="1600" dirty="0">
                <a:latin typeface="Consolas" panose="020B0609020204030204" pitchFamily="49" charset="0"/>
              </a:rPr>
              <a:t>        province = InputBox("Current province of residence: ")</a:t>
            </a:r>
          </a:p>
          <a:p>
            <a:pPr marL="222250" lvl="1" indent="0">
              <a:buNone/>
            </a:pPr>
            <a:r>
              <a:rPr lang="en-US" sz="1600" b="1" dirty="0">
                <a:solidFill>
                  <a:schemeClr val="accent3">
                    <a:lumMod val="75000"/>
                  </a:schemeClr>
                </a:solidFill>
                <a:latin typeface="Consolas" panose="020B0609020204030204" pitchFamily="49" charset="0"/>
              </a:rPr>
              <a:t>        If (province = "AB") Then</a:t>
            </a:r>
          </a:p>
          <a:p>
            <a:pPr marL="222250" lvl="1" indent="0">
              <a:buNone/>
            </a:pPr>
            <a:r>
              <a:rPr lang="en-US" sz="1600" b="1" dirty="0">
                <a:solidFill>
                  <a:schemeClr val="accent3">
                    <a:lumMod val="75000"/>
                  </a:schemeClr>
                </a:solidFill>
                <a:latin typeface="Consolas" panose="020B0609020204030204" pitchFamily="49" charset="0"/>
              </a:rPr>
              <a:t>            message = message &amp; " Greatest place on earth ^-*"</a:t>
            </a:r>
          </a:p>
          <a:p>
            <a:pPr marL="222250" lvl="1" indent="0">
              <a:buNone/>
            </a:pPr>
            <a:r>
              <a:rPr lang="en-US" sz="1600" b="1" dirty="0">
                <a:solidFill>
                  <a:schemeClr val="accent3">
                    <a:lumMod val="75000"/>
                  </a:schemeClr>
                </a:solidFill>
                <a:latin typeface="Consolas" panose="020B0609020204030204" pitchFamily="49" charset="0"/>
              </a:rPr>
              <a:t>        End If </a:t>
            </a:r>
            <a:r>
              <a:rPr lang="en-US" sz="1600" dirty="0">
                <a:solidFill>
                  <a:srgbClr val="FF0000"/>
                </a:solidFill>
                <a:latin typeface="Consolas" panose="020B0609020204030204" pitchFamily="49" charset="0"/>
              </a:rPr>
              <a:t>'Checking province</a:t>
            </a:r>
          </a:p>
          <a:p>
            <a:pPr marL="222250" lvl="1" indent="0">
              <a:buNone/>
            </a:pPr>
            <a:r>
              <a:rPr lang="en-US" sz="1600" dirty="0">
                <a:latin typeface="Consolas" panose="020B0609020204030204" pitchFamily="49" charset="0"/>
              </a:rPr>
              <a:t>    End If </a:t>
            </a:r>
            <a:r>
              <a:rPr lang="en-US" sz="1600" dirty="0">
                <a:solidFill>
                  <a:srgbClr val="FF0000"/>
                </a:solidFill>
                <a:latin typeface="Consolas" panose="020B0609020204030204" pitchFamily="49" charset="0"/>
              </a:rPr>
              <a:t>'Checking country</a:t>
            </a:r>
          </a:p>
          <a:p>
            <a:r>
              <a:rPr lang="en-US" sz="2000" dirty="0" smtClean="0">
                <a:latin typeface="Calibri" panose="020F0502020204030204" pitchFamily="34" charset="0"/>
                <a:cs typeface="Calibri" panose="020F0502020204030204" pitchFamily="34" charset="0"/>
              </a:rPr>
              <a:t>Recall</a:t>
            </a:r>
            <a:r>
              <a:rPr lang="en-US" sz="2000" dirty="0">
                <a:latin typeface="Calibri" panose="020F0502020204030204" pitchFamily="34" charset="0"/>
                <a:cs typeface="Calibri" panose="020F0502020204030204" pitchFamily="34" charset="0"/>
              </a:rPr>
              <a:t>: the check for the Boolean expression for the second IF does not occur unless the first Boolean expression is true. (Don’t bother checking if province is AB if country isn’t Canada).</a:t>
            </a:r>
            <a:endParaRPr lang="en-CA"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920129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Recognizing When </a:t>
            </a:r>
            <a:r>
              <a:rPr lang="en-US" b="1" dirty="0">
                <a:solidFill>
                  <a:schemeClr val="accent3">
                    <a:lumMod val="75000"/>
                  </a:schemeClr>
                </a:solidFill>
              </a:rPr>
              <a:t>Nesting</a:t>
            </a:r>
            <a:r>
              <a:rPr lang="en-US" dirty="0"/>
              <a:t> Is Needed</a:t>
            </a:r>
          </a:p>
        </p:txBody>
      </p:sp>
      <p:sp>
        <p:nvSpPr>
          <p:cNvPr id="3" name="Content Placeholder 2"/>
          <p:cNvSpPr>
            <a:spLocks noGrp="1"/>
          </p:cNvSpPr>
          <p:nvPr>
            <p:ph idx="1"/>
          </p:nvPr>
        </p:nvSpPr>
        <p:spPr>
          <a:xfrm>
            <a:off x="457201" y="1447800"/>
            <a:ext cx="4837526" cy="5029200"/>
          </a:xfrm>
        </p:spPr>
        <p:txBody>
          <a:bodyPr/>
          <a:lstStyle/>
          <a:p>
            <a:r>
              <a:rPr lang="en-US" b="1" dirty="0"/>
              <a:t>Scenario </a:t>
            </a:r>
            <a:r>
              <a:rPr lang="en-US" b="1" dirty="0" smtClean="0"/>
              <a:t>2</a:t>
            </a:r>
            <a:r>
              <a:rPr lang="en-US" dirty="0" smtClean="0"/>
              <a:t>: </a:t>
            </a:r>
            <a:r>
              <a:rPr lang="en-US" dirty="0"/>
              <a:t>If a question answers true then check if a process should be repeated.</a:t>
            </a:r>
          </a:p>
          <a:p>
            <a:pPr lvl="1"/>
            <a:r>
              <a:rPr lang="en-US" dirty="0"/>
              <a:t>Example: If the user entered an odd number then count through a sequence 1 to this number and display each odd number in this sequence.</a:t>
            </a:r>
          </a:p>
          <a:p>
            <a:pPr lvl="1"/>
            <a:r>
              <a:rPr lang="en-US" dirty="0"/>
              <a:t>Type of nesting: a </a:t>
            </a:r>
            <a:r>
              <a:rPr lang="en-US" dirty="0">
                <a:latin typeface="Consolas" panose="020B0609020204030204" pitchFamily="49" charset="0"/>
              </a:rPr>
              <a:t>Do-While</a:t>
            </a:r>
            <a:r>
              <a:rPr lang="en-US" dirty="0"/>
              <a:t> loop nested inside of an </a:t>
            </a:r>
            <a:r>
              <a:rPr lang="en-US" dirty="0">
                <a:latin typeface="Consolas" panose="020B0609020204030204" pitchFamily="49" charset="0"/>
              </a:rPr>
              <a:t>IF</a:t>
            </a:r>
            <a:r>
              <a:rPr lang="en-US" dirty="0"/>
              <a:t>-branch</a:t>
            </a:r>
          </a:p>
          <a:p>
            <a:pPr marL="293688" lvl="2" indent="0">
              <a:buNone/>
            </a:pPr>
            <a:r>
              <a:rPr lang="en-US" dirty="0">
                <a:latin typeface="Consolas" panose="020B0609020204030204" pitchFamily="49" charset="0"/>
                <a:cs typeface="Consolas" panose="020B0609020204030204" pitchFamily="49" charset="0"/>
              </a:rPr>
              <a:t> If (Boolean) then</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Do While (Boolean)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Loop</a:t>
            </a:r>
          </a:p>
          <a:p>
            <a:pPr marL="293688" lvl="2" indent="0">
              <a:buNone/>
            </a:pPr>
            <a:r>
              <a:rPr lang="en-US" dirty="0">
                <a:latin typeface="Consolas" panose="020B0609020204030204" pitchFamily="49" charset="0"/>
                <a:cs typeface="Consolas" panose="020B0609020204030204" pitchFamily="49" charset="0"/>
              </a:rPr>
              <a:t> End If</a:t>
            </a:r>
          </a:p>
          <a:p>
            <a:pPr lvl="1"/>
            <a:endParaRPr lang="en-US" dirty="0"/>
          </a:p>
          <a:p>
            <a:pPr lvl="1"/>
            <a:endParaRPr lang="en-US" dirty="0"/>
          </a:p>
        </p:txBody>
      </p:sp>
      <p:sp>
        <p:nvSpPr>
          <p:cNvPr id="5" name="Diamond 4"/>
          <p:cNvSpPr/>
          <p:nvPr/>
        </p:nvSpPr>
        <p:spPr>
          <a:xfrm>
            <a:off x="6026735" y="1420481"/>
            <a:ext cx="2628900" cy="1052862"/>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Q:Odd #?</a:t>
            </a:r>
          </a:p>
        </p:txBody>
      </p:sp>
      <p:grpSp>
        <p:nvGrpSpPr>
          <p:cNvPr id="23" name="Group 22"/>
          <p:cNvGrpSpPr/>
          <p:nvPr/>
        </p:nvGrpSpPr>
        <p:grpSpPr>
          <a:xfrm>
            <a:off x="6805837" y="1333795"/>
            <a:ext cx="2338163" cy="5524205"/>
            <a:chOff x="6501037" y="374205"/>
            <a:chExt cx="2338163" cy="5524205"/>
          </a:xfrm>
        </p:grpSpPr>
        <p:cxnSp>
          <p:nvCxnSpPr>
            <p:cNvPr id="24" name="Straight Connector 23"/>
            <p:cNvCxnSpPr/>
            <p:nvPr/>
          </p:nvCxnSpPr>
          <p:spPr>
            <a:xfrm flipV="1">
              <a:off x="7673186" y="743537"/>
              <a:ext cx="1103586" cy="3212"/>
            </a:xfrm>
            <a:prstGeom prst="line">
              <a:avLst/>
            </a:prstGeom>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a:xfrm>
              <a:off x="6501037" y="374205"/>
              <a:ext cx="2338163" cy="5524205"/>
              <a:chOff x="6501037" y="374205"/>
              <a:chExt cx="2338163" cy="5524205"/>
            </a:xfrm>
          </p:grpSpPr>
          <p:sp>
            <p:nvSpPr>
              <p:cNvPr id="26" name="TextBox 25"/>
              <p:cNvSpPr txBox="1"/>
              <p:nvPr/>
            </p:nvSpPr>
            <p:spPr>
              <a:xfrm>
                <a:off x="7960363" y="374205"/>
                <a:ext cx="609600" cy="369332"/>
              </a:xfrm>
              <a:prstGeom prst="rect">
                <a:avLst/>
              </a:prstGeom>
              <a:noFill/>
            </p:spPr>
            <p:txBody>
              <a:bodyPr wrap="square" rtlCol="0">
                <a:spAutoFit/>
              </a:bodyPr>
              <a:lstStyle/>
              <a:p>
                <a:r>
                  <a:rPr lang="en-US" dirty="0"/>
                  <a:t>F</a:t>
                </a:r>
              </a:p>
            </p:txBody>
          </p:sp>
          <p:cxnSp>
            <p:nvCxnSpPr>
              <p:cNvPr id="27" name="Straight Arrow Connector 26"/>
              <p:cNvCxnSpPr/>
              <p:nvPr/>
            </p:nvCxnSpPr>
            <p:spPr>
              <a:xfrm flipH="1">
                <a:off x="7439840" y="5646104"/>
                <a:ext cx="1399360" cy="5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8776772" y="743537"/>
                <a:ext cx="54796" cy="4902567"/>
              </a:xfrm>
              <a:prstGeom prst="line">
                <a:avLst/>
              </a:prstGeom>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6501037" y="5441210"/>
                <a:ext cx="930362"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Done</a:t>
                </a:r>
              </a:p>
            </p:txBody>
          </p:sp>
        </p:grpSp>
      </p:grpSp>
      <p:grpSp>
        <p:nvGrpSpPr>
          <p:cNvPr id="50" name="Group 49"/>
          <p:cNvGrpSpPr/>
          <p:nvPr/>
        </p:nvGrpSpPr>
        <p:grpSpPr>
          <a:xfrm>
            <a:off x="8678495" y="3399866"/>
            <a:ext cx="609600" cy="413636"/>
            <a:chOff x="8515206" y="3391619"/>
            <a:chExt cx="609600" cy="413636"/>
          </a:xfrm>
        </p:grpSpPr>
        <p:sp>
          <p:nvSpPr>
            <p:cNvPr id="32" name="TextBox 31"/>
            <p:cNvSpPr txBox="1"/>
            <p:nvPr/>
          </p:nvSpPr>
          <p:spPr>
            <a:xfrm>
              <a:off x="8515206" y="3435923"/>
              <a:ext cx="609600" cy="369332"/>
            </a:xfrm>
            <a:prstGeom prst="rect">
              <a:avLst/>
            </a:prstGeom>
            <a:noFill/>
          </p:spPr>
          <p:txBody>
            <a:bodyPr wrap="square" rtlCol="0">
              <a:spAutoFit/>
            </a:bodyPr>
            <a:lstStyle/>
            <a:p>
              <a:r>
                <a:rPr lang="en-US" dirty="0"/>
                <a:t>F</a:t>
              </a:r>
            </a:p>
          </p:txBody>
        </p:sp>
        <p:cxnSp>
          <p:nvCxnSpPr>
            <p:cNvPr id="36" name="Straight Arrow Connector 35"/>
            <p:cNvCxnSpPr>
              <a:stCxn id="7" idx="3"/>
            </p:cNvCxnSpPr>
            <p:nvPr/>
          </p:nvCxnSpPr>
          <p:spPr>
            <a:xfrm>
              <a:off x="8655635" y="3391619"/>
              <a:ext cx="425937" cy="456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1" name="Freeform 30"/>
          <p:cNvSpPr/>
          <p:nvPr/>
        </p:nvSpPr>
        <p:spPr>
          <a:xfrm>
            <a:off x="5488691" y="3247034"/>
            <a:ext cx="914400" cy="2397415"/>
          </a:xfrm>
          <a:custGeom>
            <a:avLst/>
            <a:gdLst>
              <a:gd name="connsiteX0" fmla="*/ 914400 w 914400"/>
              <a:gd name="connsiteY0" fmla="*/ 2881779 h 2931455"/>
              <a:gd name="connsiteX1" fmla="*/ 845820 w 914400"/>
              <a:gd name="connsiteY1" fmla="*/ 2916069 h 2931455"/>
              <a:gd name="connsiteX2" fmla="*/ 548640 w 914400"/>
              <a:gd name="connsiteY2" fmla="*/ 2916069 h 2931455"/>
              <a:gd name="connsiteX3" fmla="*/ 411480 w 914400"/>
              <a:gd name="connsiteY3" fmla="*/ 2881779 h 2931455"/>
              <a:gd name="connsiteX4" fmla="*/ 320040 w 914400"/>
              <a:gd name="connsiteY4" fmla="*/ 2858919 h 2931455"/>
              <a:gd name="connsiteX5" fmla="*/ 251460 w 914400"/>
              <a:gd name="connsiteY5" fmla="*/ 2813199 h 2931455"/>
              <a:gd name="connsiteX6" fmla="*/ 217170 w 914400"/>
              <a:gd name="connsiteY6" fmla="*/ 2790339 h 2931455"/>
              <a:gd name="connsiteX7" fmla="*/ 171450 w 914400"/>
              <a:gd name="connsiteY7" fmla="*/ 2778909 h 2931455"/>
              <a:gd name="connsiteX8" fmla="*/ 137160 w 914400"/>
              <a:gd name="connsiteY8" fmla="*/ 2756049 h 2931455"/>
              <a:gd name="connsiteX9" fmla="*/ 91440 w 914400"/>
              <a:gd name="connsiteY9" fmla="*/ 2676039 h 2931455"/>
              <a:gd name="connsiteX10" fmla="*/ 57150 w 914400"/>
              <a:gd name="connsiteY10" fmla="*/ 2653179 h 2931455"/>
              <a:gd name="connsiteX11" fmla="*/ 34290 w 914400"/>
              <a:gd name="connsiteY11" fmla="*/ 2618889 h 2931455"/>
              <a:gd name="connsiteX12" fmla="*/ 0 w 914400"/>
              <a:gd name="connsiteY12" fmla="*/ 2516019 h 2931455"/>
              <a:gd name="connsiteX13" fmla="*/ 11430 w 914400"/>
              <a:gd name="connsiteY13" fmla="*/ 1041549 h 2931455"/>
              <a:gd name="connsiteX14" fmla="*/ 22860 w 914400"/>
              <a:gd name="connsiteY14" fmla="*/ 995829 h 2931455"/>
              <a:gd name="connsiteX15" fmla="*/ 34290 w 914400"/>
              <a:gd name="connsiteY15" fmla="*/ 790089 h 2931455"/>
              <a:gd name="connsiteX16" fmla="*/ 45720 w 914400"/>
              <a:gd name="connsiteY16" fmla="*/ 447189 h 2931455"/>
              <a:gd name="connsiteX17" fmla="*/ 57150 w 914400"/>
              <a:gd name="connsiteY17" fmla="*/ 332889 h 2931455"/>
              <a:gd name="connsiteX18" fmla="*/ 102870 w 914400"/>
              <a:gd name="connsiteY18" fmla="*/ 218589 h 2931455"/>
              <a:gd name="connsiteX19" fmla="*/ 114300 w 914400"/>
              <a:gd name="connsiteY19" fmla="*/ 184299 h 2931455"/>
              <a:gd name="connsiteX20" fmla="*/ 148590 w 914400"/>
              <a:gd name="connsiteY20" fmla="*/ 150009 h 2931455"/>
              <a:gd name="connsiteX21" fmla="*/ 205740 w 914400"/>
              <a:gd name="connsiteY21" fmla="*/ 92859 h 2931455"/>
              <a:gd name="connsiteX22" fmla="*/ 251460 w 914400"/>
              <a:gd name="connsiteY22" fmla="*/ 81429 h 2931455"/>
              <a:gd name="connsiteX23" fmla="*/ 308610 w 914400"/>
              <a:gd name="connsiteY23" fmla="*/ 58569 h 2931455"/>
              <a:gd name="connsiteX24" fmla="*/ 377190 w 914400"/>
              <a:gd name="connsiteY24" fmla="*/ 47139 h 2931455"/>
              <a:gd name="connsiteX25" fmla="*/ 434340 w 914400"/>
              <a:gd name="connsiteY25" fmla="*/ 35709 h 2931455"/>
              <a:gd name="connsiteX26" fmla="*/ 582930 w 914400"/>
              <a:gd name="connsiteY26" fmla="*/ 1419 h 2931455"/>
              <a:gd name="connsiteX27" fmla="*/ 880110 w 914400"/>
              <a:gd name="connsiteY27" fmla="*/ 1419 h 2931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14400" h="2931455">
                <a:moveTo>
                  <a:pt x="914400" y="2881779"/>
                </a:moveTo>
                <a:cubicBezTo>
                  <a:pt x="891540" y="2893209"/>
                  <a:pt x="869550" y="2906577"/>
                  <a:pt x="845820" y="2916069"/>
                </a:cubicBezTo>
                <a:cubicBezTo>
                  <a:pt x="761505" y="2949795"/>
                  <a:pt x="587153" y="2917820"/>
                  <a:pt x="548640" y="2916069"/>
                </a:cubicBezTo>
                <a:cubicBezTo>
                  <a:pt x="419666" y="2873078"/>
                  <a:pt x="540768" y="2909484"/>
                  <a:pt x="411480" y="2881779"/>
                </a:cubicBezTo>
                <a:cubicBezTo>
                  <a:pt x="380759" y="2875196"/>
                  <a:pt x="320040" y="2858919"/>
                  <a:pt x="320040" y="2858919"/>
                </a:cubicBezTo>
                <a:lnTo>
                  <a:pt x="251460" y="2813199"/>
                </a:lnTo>
                <a:cubicBezTo>
                  <a:pt x="240030" y="2805579"/>
                  <a:pt x="230497" y="2793671"/>
                  <a:pt x="217170" y="2790339"/>
                </a:cubicBezTo>
                <a:lnTo>
                  <a:pt x="171450" y="2778909"/>
                </a:lnTo>
                <a:cubicBezTo>
                  <a:pt x="160020" y="2771289"/>
                  <a:pt x="146874" y="2765763"/>
                  <a:pt x="137160" y="2756049"/>
                </a:cubicBezTo>
                <a:cubicBezTo>
                  <a:pt x="92094" y="2710983"/>
                  <a:pt x="136264" y="2729827"/>
                  <a:pt x="91440" y="2676039"/>
                </a:cubicBezTo>
                <a:cubicBezTo>
                  <a:pt x="82646" y="2665486"/>
                  <a:pt x="68580" y="2660799"/>
                  <a:pt x="57150" y="2653179"/>
                </a:cubicBezTo>
                <a:cubicBezTo>
                  <a:pt x="49530" y="2641749"/>
                  <a:pt x="40433" y="2631176"/>
                  <a:pt x="34290" y="2618889"/>
                </a:cubicBezTo>
                <a:cubicBezTo>
                  <a:pt x="12769" y="2575848"/>
                  <a:pt x="10914" y="2559674"/>
                  <a:pt x="0" y="2516019"/>
                </a:cubicBezTo>
                <a:cubicBezTo>
                  <a:pt x="3810" y="2024529"/>
                  <a:pt x="4040" y="1532998"/>
                  <a:pt x="11430" y="1041549"/>
                </a:cubicBezTo>
                <a:cubicBezTo>
                  <a:pt x="11666" y="1025842"/>
                  <a:pt x="21438" y="1011474"/>
                  <a:pt x="22860" y="995829"/>
                </a:cubicBezTo>
                <a:cubicBezTo>
                  <a:pt x="29079" y="927425"/>
                  <a:pt x="31431" y="858715"/>
                  <a:pt x="34290" y="790089"/>
                </a:cubicBezTo>
                <a:cubicBezTo>
                  <a:pt x="39051" y="675825"/>
                  <a:pt x="40009" y="561410"/>
                  <a:pt x="45720" y="447189"/>
                </a:cubicBezTo>
                <a:cubicBezTo>
                  <a:pt x="47632" y="408947"/>
                  <a:pt x="50094" y="370523"/>
                  <a:pt x="57150" y="332889"/>
                </a:cubicBezTo>
                <a:cubicBezTo>
                  <a:pt x="68713" y="271221"/>
                  <a:pt x="81032" y="269544"/>
                  <a:pt x="102870" y="218589"/>
                </a:cubicBezTo>
                <a:cubicBezTo>
                  <a:pt x="107616" y="207515"/>
                  <a:pt x="107617" y="194324"/>
                  <a:pt x="114300" y="184299"/>
                </a:cubicBezTo>
                <a:cubicBezTo>
                  <a:pt x="123266" y="170849"/>
                  <a:pt x="138242" y="162427"/>
                  <a:pt x="148590" y="150009"/>
                </a:cubicBezTo>
                <a:cubicBezTo>
                  <a:pt x="176812" y="116142"/>
                  <a:pt x="162278" y="111486"/>
                  <a:pt x="205740" y="92859"/>
                </a:cubicBezTo>
                <a:cubicBezTo>
                  <a:pt x="220179" y="86671"/>
                  <a:pt x="236557" y="86397"/>
                  <a:pt x="251460" y="81429"/>
                </a:cubicBezTo>
                <a:cubicBezTo>
                  <a:pt x="270925" y="74941"/>
                  <a:pt x="288815" y="63968"/>
                  <a:pt x="308610" y="58569"/>
                </a:cubicBezTo>
                <a:cubicBezTo>
                  <a:pt x="330969" y="52471"/>
                  <a:pt x="354388" y="51285"/>
                  <a:pt x="377190" y="47139"/>
                </a:cubicBezTo>
                <a:cubicBezTo>
                  <a:pt x="396304" y="43664"/>
                  <a:pt x="415410" y="40077"/>
                  <a:pt x="434340" y="35709"/>
                </a:cubicBezTo>
                <a:cubicBezTo>
                  <a:pt x="435113" y="35531"/>
                  <a:pt x="562690" y="2072"/>
                  <a:pt x="582930" y="1419"/>
                </a:cubicBezTo>
                <a:cubicBezTo>
                  <a:pt x="681939" y="-1775"/>
                  <a:pt x="781050" y="1419"/>
                  <a:pt x="880110" y="1419"/>
                </a:cubicBezTo>
              </a:path>
            </a:pathLst>
          </a:custGeom>
          <a:noFill/>
          <a:ln>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6" name="Group 15"/>
          <p:cNvGrpSpPr/>
          <p:nvPr/>
        </p:nvGrpSpPr>
        <p:grpSpPr>
          <a:xfrm>
            <a:off x="6425513" y="3845522"/>
            <a:ext cx="1836007" cy="1052633"/>
            <a:chOff x="6262224" y="3837275"/>
            <a:chExt cx="1836007" cy="1052633"/>
          </a:xfrm>
        </p:grpSpPr>
        <p:cxnSp>
          <p:nvCxnSpPr>
            <p:cNvPr id="11" name="Straight Arrow Connector 10"/>
            <p:cNvCxnSpPr/>
            <p:nvPr/>
          </p:nvCxnSpPr>
          <p:spPr>
            <a:xfrm>
              <a:off x="7139572" y="3837275"/>
              <a:ext cx="0" cy="4757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131780" y="4017733"/>
              <a:ext cx="304800" cy="369332"/>
            </a:xfrm>
            <a:prstGeom prst="rect">
              <a:avLst/>
            </a:prstGeom>
            <a:noFill/>
          </p:spPr>
          <p:txBody>
            <a:bodyPr wrap="square" rtlCol="0">
              <a:spAutoFit/>
            </a:bodyPr>
            <a:lstStyle/>
            <a:p>
              <a:r>
                <a:rPr lang="en-US" dirty="0"/>
                <a:t>T</a:t>
              </a:r>
            </a:p>
          </p:txBody>
        </p:sp>
        <p:sp>
          <p:nvSpPr>
            <p:cNvPr id="44" name="Rectangle 43"/>
            <p:cNvSpPr/>
            <p:nvPr/>
          </p:nvSpPr>
          <p:spPr>
            <a:xfrm>
              <a:off x="6262224" y="4356508"/>
              <a:ext cx="1836007"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Display current #</a:t>
              </a:r>
            </a:p>
          </p:txBody>
        </p:sp>
      </p:grpSp>
      <p:grpSp>
        <p:nvGrpSpPr>
          <p:cNvPr id="15" name="Group 14"/>
          <p:cNvGrpSpPr/>
          <p:nvPr/>
        </p:nvGrpSpPr>
        <p:grpSpPr>
          <a:xfrm>
            <a:off x="5983455" y="2512453"/>
            <a:ext cx="2672180" cy="1341009"/>
            <a:chOff x="5820166" y="2504206"/>
            <a:chExt cx="2672180" cy="1341009"/>
          </a:xfrm>
        </p:grpSpPr>
        <p:cxnSp>
          <p:nvCxnSpPr>
            <p:cNvPr id="8" name="Straight Arrow Connector 7"/>
            <p:cNvCxnSpPr/>
            <p:nvPr/>
          </p:nvCxnSpPr>
          <p:spPr>
            <a:xfrm>
              <a:off x="7162722" y="2504206"/>
              <a:ext cx="0" cy="4757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177896" y="2557407"/>
              <a:ext cx="609600" cy="369332"/>
            </a:xfrm>
            <a:prstGeom prst="rect">
              <a:avLst/>
            </a:prstGeom>
            <a:noFill/>
          </p:spPr>
          <p:txBody>
            <a:bodyPr wrap="square" rtlCol="0">
              <a:spAutoFit/>
            </a:bodyPr>
            <a:lstStyle/>
            <a:p>
              <a:r>
                <a:rPr lang="en-US" dirty="0"/>
                <a:t>T</a:t>
              </a:r>
            </a:p>
          </p:txBody>
        </p:sp>
        <p:sp>
          <p:nvSpPr>
            <p:cNvPr id="7" name="Diamond 6"/>
            <p:cNvSpPr/>
            <p:nvPr/>
          </p:nvSpPr>
          <p:spPr>
            <a:xfrm>
              <a:off x="5820166" y="2921529"/>
              <a:ext cx="2672180" cy="923686"/>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 Not yet exceeded last #?</a:t>
              </a:r>
            </a:p>
          </p:txBody>
        </p:sp>
      </p:grpSp>
      <p:grpSp>
        <p:nvGrpSpPr>
          <p:cNvPr id="52" name="Group 51"/>
          <p:cNvGrpSpPr/>
          <p:nvPr/>
        </p:nvGrpSpPr>
        <p:grpSpPr>
          <a:xfrm>
            <a:off x="3724950" y="3243224"/>
            <a:ext cx="1814974" cy="2620350"/>
            <a:chOff x="3538333" y="3628393"/>
            <a:chExt cx="1814974" cy="2620350"/>
          </a:xfrm>
        </p:grpSpPr>
        <p:sp>
          <p:nvSpPr>
            <p:cNvPr id="53" name="Left Brace 52"/>
            <p:cNvSpPr/>
            <p:nvPr/>
          </p:nvSpPr>
          <p:spPr>
            <a:xfrm rot="10800000">
              <a:off x="3538333" y="5383420"/>
              <a:ext cx="317156" cy="838200"/>
            </a:xfrm>
            <a:prstGeom prst="leftBrace">
              <a:avLst>
                <a:gd name="adj1" fmla="val 37708"/>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4" name="Left Brace 53"/>
            <p:cNvSpPr/>
            <p:nvPr/>
          </p:nvSpPr>
          <p:spPr>
            <a:xfrm>
              <a:off x="5036151" y="3628393"/>
              <a:ext cx="317156" cy="2620350"/>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grpSp>
        <p:nvGrpSpPr>
          <p:cNvPr id="14" name="Group 13"/>
          <p:cNvGrpSpPr/>
          <p:nvPr/>
        </p:nvGrpSpPr>
        <p:grpSpPr>
          <a:xfrm>
            <a:off x="6396857" y="4941653"/>
            <a:ext cx="1836007" cy="966837"/>
            <a:chOff x="6233568" y="4933406"/>
            <a:chExt cx="1836007" cy="966837"/>
          </a:xfrm>
        </p:grpSpPr>
        <p:sp>
          <p:nvSpPr>
            <p:cNvPr id="43" name="Rectangle 42"/>
            <p:cNvSpPr/>
            <p:nvPr/>
          </p:nvSpPr>
          <p:spPr>
            <a:xfrm>
              <a:off x="6233568" y="5366843"/>
              <a:ext cx="1836007"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Increment to next odd #</a:t>
              </a:r>
            </a:p>
          </p:txBody>
        </p:sp>
        <p:cxnSp>
          <p:nvCxnSpPr>
            <p:cNvPr id="6" name="Straight Arrow Connector 5"/>
            <p:cNvCxnSpPr/>
            <p:nvPr/>
          </p:nvCxnSpPr>
          <p:spPr>
            <a:xfrm>
              <a:off x="7107125" y="4933406"/>
              <a:ext cx="1" cy="4070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2496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wipe(down)">
                                      <p:cBhvr>
                                        <p:cTn id="27" dur="500"/>
                                        <p:tgtEl>
                                          <p:spTgt spid="31"/>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5" grpId="0" animBg="1"/>
      <p:bldP spid="31" grpId="0" animBg="1"/>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75000"/>
                  </a:schemeClr>
                </a:solidFill>
              </a:rPr>
              <a:t>(Key Part: </a:t>
            </a:r>
            <a:r>
              <a:rPr lang="en-US" b="1" dirty="0">
                <a:solidFill>
                  <a:schemeClr val="accent3">
                    <a:lumMod val="75000"/>
                  </a:schemeClr>
                </a:solidFill>
                <a:latin typeface="Consolas" panose="020B0609020204030204" pitchFamily="49" charset="0"/>
              </a:rPr>
              <a:t>Do-While</a:t>
            </a:r>
            <a:r>
              <a:rPr lang="en-US" b="1" dirty="0">
                <a:solidFill>
                  <a:schemeClr val="accent3">
                    <a:lumMod val="75000"/>
                  </a:schemeClr>
                </a:solidFill>
                <a:latin typeface="Calibri" panose="020F0502020204030204" pitchFamily="34" charset="0"/>
                <a:cs typeface="Calibri" panose="020F0502020204030204" pitchFamily="34" charset="0"/>
              </a:rPr>
              <a:t>) </a:t>
            </a:r>
            <a:r>
              <a:rPr lang="en-US" b="1" dirty="0">
                <a:solidFill>
                  <a:schemeClr val="accent3">
                    <a:lumMod val="75000"/>
                  </a:schemeClr>
                </a:solidFill>
              </a:rPr>
              <a:t>Nested </a:t>
            </a:r>
            <a:r>
              <a:rPr lang="en-US" dirty="0"/>
              <a:t>Inside An </a:t>
            </a:r>
            <a:r>
              <a:rPr lang="en-US" dirty="0">
                <a:latin typeface="Consolas" panose="020B0609020204030204" pitchFamily="49" charset="0"/>
              </a:rPr>
              <a:t>IF</a:t>
            </a:r>
          </a:p>
        </p:txBody>
      </p:sp>
      <p:sp>
        <p:nvSpPr>
          <p:cNvPr id="3" name="Content Placeholder 2"/>
          <p:cNvSpPr>
            <a:spLocks noGrp="1"/>
          </p:cNvSpPr>
          <p:nvPr>
            <p:ph idx="1"/>
          </p:nvPr>
        </p:nvSpPr>
        <p:spPr/>
        <p:txBody>
          <a:bodyPr/>
          <a:lstStyle/>
          <a:p>
            <a:r>
              <a:rPr lang="en-US" b="1" dirty="0"/>
              <a:t>Word document containing the example</a:t>
            </a:r>
            <a:r>
              <a:rPr lang="en-US" dirty="0"/>
              <a:t>: </a:t>
            </a:r>
            <a:r>
              <a:rPr lang="en-US" dirty="0">
                <a:latin typeface="Consolas" panose="020B0609020204030204" pitchFamily="49" charset="0"/>
              </a:rPr>
              <a:t>7</a:t>
            </a:r>
            <a:r>
              <a:rPr lang="en-US" dirty="0" smtClean="0">
                <a:latin typeface="Consolas" panose="020B0609020204030204" pitchFamily="49" charset="0"/>
              </a:rPr>
              <a:t>nesting_loop_in_branch</a:t>
            </a:r>
            <a:endParaRPr lang="en-US" dirty="0">
              <a:latin typeface="Consolas" panose="020B0609020204030204" pitchFamily="49" charset="0"/>
            </a:endParaRPr>
          </a:p>
          <a:p>
            <a:pPr marL="0" indent="0">
              <a:buNone/>
            </a:pPr>
            <a:r>
              <a:rPr lang="en-US" sz="1600" b="1" dirty="0">
                <a:latin typeface="Consolas" panose="020B0609020204030204" pitchFamily="49" charset="0"/>
              </a:rPr>
              <a:t>    </a:t>
            </a:r>
            <a:r>
              <a:rPr lang="en-US" sz="1600" dirty="0">
                <a:latin typeface="Consolas" panose="020B0609020204030204" pitchFamily="49" charset="0"/>
              </a:rPr>
              <a:t>'</a:t>
            </a:r>
            <a:r>
              <a:rPr lang="en-US" sz="1600" b="1" dirty="0">
                <a:latin typeface="Consolas" panose="020B0609020204030204" pitchFamily="49" charset="0"/>
              </a:rPr>
              <a:t>Variable &amp; constant declaration excluded for brevity </a:t>
            </a:r>
          </a:p>
          <a:p>
            <a:pPr marL="0" indent="0">
              <a:buNone/>
            </a:pPr>
            <a:r>
              <a:rPr lang="en-US" sz="1600" b="1" dirty="0">
                <a:latin typeface="Consolas" panose="020B0609020204030204" pitchFamily="49" charset="0"/>
              </a:rPr>
              <a:t>    </a:t>
            </a:r>
            <a:r>
              <a:rPr lang="en-US" sz="1600" dirty="0">
                <a:latin typeface="Consolas" panose="020B0609020204030204" pitchFamily="49" charset="0"/>
              </a:rPr>
              <a:t>lastOdd = InputBox("Enter last odd number in sequence: ")</a:t>
            </a:r>
          </a:p>
          <a:p>
            <a:pPr marL="0" indent="0">
              <a:buNone/>
            </a:pPr>
            <a:r>
              <a:rPr lang="en-US" sz="1600" dirty="0">
                <a:latin typeface="Consolas" panose="020B0609020204030204" pitchFamily="49" charset="0"/>
              </a:rPr>
              <a:t>    remainder = lastOdd Mod 2</a:t>
            </a:r>
          </a:p>
          <a:p>
            <a:pPr marL="0" indent="0">
              <a:buNone/>
            </a:pPr>
            <a:r>
              <a:rPr lang="en-US" sz="1600" dirty="0">
                <a:latin typeface="Consolas" panose="020B0609020204030204" pitchFamily="49" charset="0"/>
              </a:rPr>
              <a:t>    If (remainder = 0) Then</a:t>
            </a:r>
          </a:p>
          <a:p>
            <a:pPr marL="0" indent="0">
              <a:buNone/>
            </a:pPr>
            <a:r>
              <a:rPr lang="en-US" sz="1600" dirty="0">
                <a:latin typeface="Consolas" panose="020B0609020204030204" pitchFamily="49" charset="0"/>
              </a:rPr>
              <a:t>        MsgBox (lastOdd &amp; " is even not odd.")</a:t>
            </a:r>
          </a:p>
          <a:p>
            <a:pPr marL="0" indent="0">
              <a:buNone/>
            </a:pPr>
            <a:r>
              <a:rPr lang="en-US" sz="1600" dirty="0">
                <a:latin typeface="Consolas" panose="020B0609020204030204" pitchFamily="49" charset="0"/>
              </a:rPr>
              <a:t>    Else</a:t>
            </a:r>
          </a:p>
          <a:p>
            <a:pPr marL="0" indent="0">
              <a:buNone/>
            </a:pPr>
            <a:r>
              <a:rPr lang="en-US" sz="1600" dirty="0">
                <a:latin typeface="Consolas" panose="020B0609020204030204" pitchFamily="49" charset="0"/>
              </a:rPr>
              <a:t>        If (lastOdd &lt;= MAX_ODD) Then</a:t>
            </a:r>
          </a:p>
          <a:p>
            <a:pPr marL="0" indent="0">
              <a:buNone/>
            </a:pPr>
            <a:r>
              <a:rPr lang="en-US" sz="1600" dirty="0">
                <a:latin typeface="Consolas" panose="020B0609020204030204" pitchFamily="49" charset="0"/>
              </a:rPr>
              <a:t>            count = 1</a:t>
            </a:r>
          </a:p>
          <a:p>
            <a:pPr marL="0" indent="0">
              <a:buNone/>
            </a:pPr>
            <a:r>
              <a:rPr lang="en-US" sz="1600" b="1" dirty="0">
                <a:solidFill>
                  <a:schemeClr val="accent3">
                    <a:lumMod val="75000"/>
                  </a:schemeClr>
                </a:solidFill>
                <a:latin typeface="Consolas" panose="020B0609020204030204" pitchFamily="49" charset="0"/>
              </a:rPr>
              <a:t>            Do While (count &lt;= lastOdd)</a:t>
            </a:r>
          </a:p>
          <a:p>
            <a:pPr marL="0" indent="0">
              <a:buNone/>
            </a:pPr>
            <a:r>
              <a:rPr lang="en-US" sz="1600" b="1" dirty="0">
                <a:solidFill>
                  <a:schemeClr val="accent3">
                    <a:lumMod val="75000"/>
                  </a:schemeClr>
                </a:solidFill>
                <a:latin typeface="Consolas" panose="020B0609020204030204" pitchFamily="49" charset="0"/>
              </a:rPr>
              <a:t>                MsgBox ("Current number = " &amp; count)</a:t>
            </a:r>
          </a:p>
          <a:p>
            <a:pPr marL="0" indent="0">
              <a:buNone/>
            </a:pPr>
            <a:r>
              <a:rPr lang="en-US" sz="1600" b="1" dirty="0">
                <a:solidFill>
                  <a:schemeClr val="accent3">
                    <a:lumMod val="75000"/>
                  </a:schemeClr>
                </a:solidFill>
                <a:latin typeface="Consolas" panose="020B0609020204030204" pitchFamily="49" charset="0"/>
              </a:rPr>
              <a:t>                count = count + 2</a:t>
            </a:r>
          </a:p>
          <a:p>
            <a:pPr marL="0" indent="0">
              <a:buNone/>
            </a:pPr>
            <a:r>
              <a:rPr lang="en-US" sz="1600" b="1" dirty="0">
                <a:solidFill>
                  <a:schemeClr val="accent3">
                    <a:lumMod val="75000"/>
                  </a:schemeClr>
                </a:solidFill>
                <a:latin typeface="Consolas" panose="020B0609020204030204" pitchFamily="49" charset="0"/>
              </a:rPr>
              <a:t>            Loop</a:t>
            </a:r>
          </a:p>
          <a:p>
            <a:pPr marL="0" indent="0">
              <a:buNone/>
            </a:pPr>
            <a:r>
              <a:rPr lang="en-US" sz="1600" dirty="0">
                <a:latin typeface="Consolas" panose="020B0609020204030204" pitchFamily="49" charset="0"/>
              </a:rPr>
              <a:t>        End If </a:t>
            </a:r>
            <a:r>
              <a:rPr lang="en-US" sz="1600" dirty="0">
                <a:solidFill>
                  <a:srgbClr val="FF0000"/>
                </a:solidFill>
                <a:latin typeface="Consolas" panose="020B0609020204030204" pitchFamily="49" charset="0"/>
              </a:rPr>
              <a:t>'End: checks size of last #</a:t>
            </a:r>
          </a:p>
          <a:p>
            <a:pPr marL="0" indent="0">
              <a:buNone/>
            </a:pPr>
            <a:r>
              <a:rPr lang="en-US" sz="1600" dirty="0">
                <a:latin typeface="Consolas" panose="020B0609020204030204" pitchFamily="49" charset="0"/>
              </a:rPr>
              <a:t>    End If </a:t>
            </a:r>
            <a:r>
              <a:rPr lang="en-US" sz="1600" b="1" dirty="0">
                <a:latin typeface="Consolas" panose="020B0609020204030204" pitchFamily="49" charset="0"/>
              </a:rPr>
              <a:t>'E</a:t>
            </a:r>
            <a:r>
              <a:rPr lang="en-US" sz="1600" dirty="0">
                <a:solidFill>
                  <a:srgbClr val="FF0000"/>
                </a:solidFill>
                <a:latin typeface="Consolas" panose="020B0609020204030204" pitchFamily="49" charset="0"/>
              </a:rPr>
              <a:t>nd: checks if # is odd or even</a:t>
            </a:r>
          </a:p>
        </p:txBody>
      </p:sp>
    </p:spTree>
    <p:extLst>
      <p:ext uri="{BB962C8B-B14F-4D97-AF65-F5344CB8AC3E}">
        <p14:creationId xmlns:p14="http://schemas.microsoft.com/office/powerpoint/2010/main" val="12998662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Recognizing When </a:t>
            </a:r>
            <a:r>
              <a:rPr lang="en-US" b="1" dirty="0">
                <a:solidFill>
                  <a:schemeClr val="accent3">
                    <a:lumMod val="75000"/>
                  </a:schemeClr>
                </a:solidFill>
              </a:rPr>
              <a:t>Nesting</a:t>
            </a:r>
            <a:r>
              <a:rPr lang="en-US" dirty="0"/>
              <a:t> Is Needed</a:t>
            </a:r>
          </a:p>
        </p:txBody>
      </p:sp>
      <p:sp>
        <p:nvSpPr>
          <p:cNvPr id="3" name="Content Placeholder 2"/>
          <p:cNvSpPr>
            <a:spLocks noGrp="1"/>
          </p:cNvSpPr>
          <p:nvPr>
            <p:ph idx="1"/>
          </p:nvPr>
        </p:nvSpPr>
        <p:spPr>
          <a:xfrm>
            <a:off x="457200" y="1447800"/>
            <a:ext cx="5054243" cy="5029200"/>
          </a:xfrm>
        </p:spPr>
        <p:txBody>
          <a:bodyPr/>
          <a:lstStyle/>
          <a:p>
            <a:r>
              <a:rPr lang="en-US" b="1" dirty="0"/>
              <a:t>Scenario </a:t>
            </a:r>
            <a:r>
              <a:rPr lang="en-US" b="1" dirty="0" smtClean="0"/>
              <a:t>3</a:t>
            </a:r>
            <a:r>
              <a:rPr lang="en-US" dirty="0" smtClean="0"/>
              <a:t>: </a:t>
            </a:r>
            <a:r>
              <a:rPr lang="en-US" dirty="0"/>
              <a:t>As long some condition is met a question will be asked. As long as some condition is met a popup will be displayed.</a:t>
            </a:r>
          </a:p>
          <a:p>
            <a:pPr lvl="1"/>
            <a:r>
              <a:rPr lang="en-US" dirty="0"/>
              <a:t>Example: While the last number in a sequence hasn’t been exceeded if the current number is even it will be displayed.</a:t>
            </a:r>
          </a:p>
          <a:p>
            <a:pPr lvl="1"/>
            <a:r>
              <a:rPr lang="en-US" dirty="0"/>
              <a:t>Type of nesting: an </a:t>
            </a:r>
            <a:r>
              <a:rPr lang="en-US" dirty="0">
                <a:latin typeface="Consolas" panose="020B0609020204030204" pitchFamily="49" charset="0"/>
              </a:rPr>
              <a:t>IF</a:t>
            </a:r>
            <a:r>
              <a:rPr lang="en-US" dirty="0"/>
              <a:t>-branch nested inside of a </a:t>
            </a:r>
            <a:r>
              <a:rPr lang="en-US" dirty="0">
                <a:latin typeface="Consolas" panose="020B0609020204030204" pitchFamily="49" charset="0"/>
              </a:rPr>
              <a:t>Do-While</a:t>
            </a:r>
            <a:r>
              <a:rPr lang="en-US" dirty="0"/>
              <a:t> loop</a:t>
            </a:r>
          </a:p>
          <a:p>
            <a:pPr marL="234950" lvl="1" indent="0">
              <a:buNone/>
            </a:pPr>
            <a:r>
              <a:rPr lang="en-US" sz="1800" dirty="0">
                <a:latin typeface="Consolas" panose="020B0609020204030204" pitchFamily="49" charset="0"/>
                <a:cs typeface="Consolas" panose="020B0609020204030204" pitchFamily="49" charset="0"/>
              </a:rPr>
              <a:t> Do While (Boolean)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If (Boolean) then</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a:t>
            </a:r>
          </a:p>
          <a:p>
            <a:pPr marL="293688" lvl="2" indent="0">
              <a:buNone/>
            </a:pPr>
            <a:r>
              <a:rPr lang="en-US" b="1" dirty="0">
                <a:solidFill>
                  <a:schemeClr val="accent3">
                    <a:lumMod val="75000"/>
                  </a:schemeClr>
                </a:solidFill>
                <a:latin typeface="Consolas" panose="020B0609020204030204" pitchFamily="49" charset="0"/>
                <a:cs typeface="Consolas" panose="020B0609020204030204" pitchFamily="49" charset="0"/>
              </a:rPr>
              <a:t>    End If</a:t>
            </a:r>
          </a:p>
          <a:p>
            <a:pPr marL="293688" lvl="2" indent="0">
              <a:buNone/>
            </a:pPr>
            <a:r>
              <a:rPr lang="en-US" dirty="0">
                <a:latin typeface="Consolas" panose="020B0609020204030204" pitchFamily="49" charset="0"/>
                <a:cs typeface="Consolas" panose="020B0609020204030204" pitchFamily="49" charset="0"/>
              </a:rPr>
              <a:t>Loop</a:t>
            </a:r>
          </a:p>
          <a:p>
            <a:pPr lvl="1"/>
            <a:endParaRPr lang="en-US" dirty="0"/>
          </a:p>
          <a:p>
            <a:pPr lvl="1"/>
            <a:endParaRPr lang="en-US" dirty="0"/>
          </a:p>
        </p:txBody>
      </p:sp>
      <p:grpSp>
        <p:nvGrpSpPr>
          <p:cNvPr id="55" name="Group 54"/>
          <p:cNvGrpSpPr/>
          <p:nvPr/>
        </p:nvGrpSpPr>
        <p:grpSpPr>
          <a:xfrm>
            <a:off x="5863446" y="1184574"/>
            <a:ext cx="2628900" cy="2581762"/>
            <a:chOff x="5867400" y="1223383"/>
            <a:chExt cx="2628900" cy="2581762"/>
          </a:xfrm>
        </p:grpSpPr>
        <p:sp>
          <p:nvSpPr>
            <p:cNvPr id="4" name="Diamond 3"/>
            <p:cNvSpPr/>
            <p:nvPr/>
          </p:nvSpPr>
          <p:spPr>
            <a:xfrm>
              <a:off x="5867400" y="1223383"/>
              <a:ext cx="2628900" cy="129446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 As last # not exceeded?</a:t>
              </a:r>
            </a:p>
          </p:txBody>
        </p:sp>
        <p:grpSp>
          <p:nvGrpSpPr>
            <p:cNvPr id="5" name="Group 4"/>
            <p:cNvGrpSpPr/>
            <p:nvPr/>
          </p:nvGrpSpPr>
          <p:grpSpPr>
            <a:xfrm>
              <a:off x="6076950" y="2491211"/>
              <a:ext cx="2209800" cy="1313934"/>
              <a:chOff x="5562600" y="2514601"/>
              <a:chExt cx="2209800" cy="1313934"/>
            </a:xfrm>
          </p:grpSpPr>
          <p:sp>
            <p:nvSpPr>
              <p:cNvPr id="6" name="Diamond 5"/>
              <p:cNvSpPr/>
              <p:nvPr/>
            </p:nvSpPr>
            <p:spPr>
              <a:xfrm>
                <a:off x="5562600" y="2990335"/>
                <a:ext cx="2209800" cy="83820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 Even?</a:t>
                </a:r>
              </a:p>
            </p:txBody>
          </p:sp>
          <p:cxnSp>
            <p:nvCxnSpPr>
              <p:cNvPr id="7" name="Straight Arrow Connector 6"/>
              <p:cNvCxnSpPr/>
              <p:nvPr/>
            </p:nvCxnSpPr>
            <p:spPr>
              <a:xfrm>
                <a:off x="6667500" y="2514601"/>
                <a:ext cx="0" cy="4757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655143" y="2621003"/>
                <a:ext cx="609600" cy="369332"/>
              </a:xfrm>
              <a:prstGeom prst="rect">
                <a:avLst/>
              </a:prstGeom>
              <a:noFill/>
            </p:spPr>
            <p:txBody>
              <a:bodyPr wrap="square" rtlCol="0">
                <a:spAutoFit/>
              </a:bodyPr>
              <a:lstStyle/>
              <a:p>
                <a:r>
                  <a:rPr lang="en-US" dirty="0"/>
                  <a:t>T</a:t>
                </a:r>
              </a:p>
            </p:txBody>
          </p:sp>
        </p:grpSp>
      </p:grpSp>
      <p:grpSp>
        <p:nvGrpSpPr>
          <p:cNvPr id="60" name="Group 59"/>
          <p:cNvGrpSpPr/>
          <p:nvPr/>
        </p:nvGrpSpPr>
        <p:grpSpPr>
          <a:xfrm>
            <a:off x="6229394" y="3840391"/>
            <a:ext cx="1836007" cy="2088392"/>
            <a:chOff x="6229394" y="3840391"/>
            <a:chExt cx="1836007" cy="2088392"/>
          </a:xfrm>
        </p:grpSpPr>
        <p:cxnSp>
          <p:nvCxnSpPr>
            <p:cNvPr id="10" name="Straight Arrow Connector 9"/>
            <p:cNvCxnSpPr/>
            <p:nvPr/>
          </p:nvCxnSpPr>
          <p:spPr>
            <a:xfrm>
              <a:off x="7147398" y="3840391"/>
              <a:ext cx="0" cy="4757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6" name="Group 55"/>
            <p:cNvGrpSpPr/>
            <p:nvPr/>
          </p:nvGrpSpPr>
          <p:grpSpPr>
            <a:xfrm>
              <a:off x="6229394" y="3946794"/>
              <a:ext cx="1836007" cy="1981989"/>
              <a:chOff x="6229394" y="3946794"/>
              <a:chExt cx="1836007" cy="1981989"/>
            </a:xfrm>
          </p:grpSpPr>
          <p:sp>
            <p:nvSpPr>
              <p:cNvPr id="11" name="TextBox 10"/>
              <p:cNvSpPr txBox="1"/>
              <p:nvPr/>
            </p:nvSpPr>
            <p:spPr>
              <a:xfrm>
                <a:off x="7135041" y="3946794"/>
                <a:ext cx="304800" cy="369332"/>
              </a:xfrm>
              <a:prstGeom prst="rect">
                <a:avLst/>
              </a:prstGeom>
              <a:noFill/>
            </p:spPr>
            <p:txBody>
              <a:bodyPr wrap="square" rtlCol="0">
                <a:spAutoFit/>
              </a:bodyPr>
              <a:lstStyle/>
              <a:p>
                <a:r>
                  <a:rPr lang="en-US" dirty="0"/>
                  <a:t>T</a:t>
                </a:r>
              </a:p>
            </p:txBody>
          </p:sp>
          <p:sp>
            <p:nvSpPr>
              <p:cNvPr id="27" name="Rectangle 26"/>
              <p:cNvSpPr/>
              <p:nvPr/>
            </p:nvSpPr>
            <p:spPr>
              <a:xfrm>
                <a:off x="6251488" y="4333564"/>
                <a:ext cx="1702143"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Display #</a:t>
                </a:r>
              </a:p>
            </p:txBody>
          </p:sp>
          <p:sp>
            <p:nvSpPr>
              <p:cNvPr id="29" name="Rectangle 28"/>
              <p:cNvSpPr/>
              <p:nvPr/>
            </p:nvSpPr>
            <p:spPr>
              <a:xfrm>
                <a:off x="6229394" y="5395383"/>
                <a:ext cx="1836007"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Increment to next #</a:t>
                </a:r>
              </a:p>
            </p:txBody>
          </p:sp>
          <p:cxnSp>
            <p:nvCxnSpPr>
              <p:cNvPr id="30" name="Straight Arrow Connector 29"/>
              <p:cNvCxnSpPr/>
              <p:nvPr/>
            </p:nvCxnSpPr>
            <p:spPr>
              <a:xfrm>
                <a:off x="7102559" y="4870194"/>
                <a:ext cx="0" cy="5251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
        <p:nvSpPr>
          <p:cNvPr id="32" name="Freeform 31"/>
          <p:cNvSpPr/>
          <p:nvPr/>
        </p:nvSpPr>
        <p:spPr>
          <a:xfrm>
            <a:off x="5466640" y="1361872"/>
            <a:ext cx="1011981" cy="4280171"/>
          </a:xfrm>
          <a:custGeom>
            <a:avLst/>
            <a:gdLst>
              <a:gd name="connsiteX0" fmla="*/ 778517 w 1011981"/>
              <a:gd name="connsiteY0" fmla="*/ 4280171 h 4280171"/>
              <a:gd name="connsiteX1" fmla="*/ 19760 w 1011981"/>
              <a:gd name="connsiteY1" fmla="*/ 3365771 h 4280171"/>
              <a:gd name="connsiteX2" fmla="*/ 305 w 1011981"/>
              <a:gd name="connsiteY2" fmla="*/ 3249039 h 4280171"/>
              <a:gd name="connsiteX3" fmla="*/ 19760 w 1011981"/>
              <a:gd name="connsiteY3" fmla="*/ 2334639 h 4280171"/>
              <a:gd name="connsiteX4" fmla="*/ 58671 w 1011981"/>
              <a:gd name="connsiteY4" fmla="*/ 2159541 h 4280171"/>
              <a:gd name="connsiteX5" fmla="*/ 78126 w 1011981"/>
              <a:gd name="connsiteY5" fmla="*/ 2042809 h 4280171"/>
              <a:gd name="connsiteX6" fmla="*/ 97581 w 1011981"/>
              <a:gd name="connsiteY6" fmla="*/ 1906622 h 4280171"/>
              <a:gd name="connsiteX7" fmla="*/ 136492 w 1011981"/>
              <a:gd name="connsiteY7" fmla="*/ 1770434 h 4280171"/>
              <a:gd name="connsiteX8" fmla="*/ 175403 w 1011981"/>
              <a:gd name="connsiteY8" fmla="*/ 1712068 h 4280171"/>
              <a:gd name="connsiteX9" fmla="*/ 194858 w 1011981"/>
              <a:gd name="connsiteY9" fmla="*/ 1498060 h 4280171"/>
              <a:gd name="connsiteX10" fmla="*/ 214313 w 1011981"/>
              <a:gd name="connsiteY10" fmla="*/ 1439694 h 4280171"/>
              <a:gd name="connsiteX11" fmla="*/ 233769 w 1011981"/>
              <a:gd name="connsiteY11" fmla="*/ 1361873 h 4280171"/>
              <a:gd name="connsiteX12" fmla="*/ 272679 w 1011981"/>
              <a:gd name="connsiteY12" fmla="*/ 1206230 h 4280171"/>
              <a:gd name="connsiteX13" fmla="*/ 272679 w 1011981"/>
              <a:gd name="connsiteY13" fmla="*/ 311285 h 4280171"/>
              <a:gd name="connsiteX14" fmla="*/ 292134 w 1011981"/>
              <a:gd name="connsiteY14" fmla="*/ 175098 h 4280171"/>
              <a:gd name="connsiteX15" fmla="*/ 311590 w 1011981"/>
              <a:gd name="connsiteY15" fmla="*/ 116732 h 4280171"/>
              <a:gd name="connsiteX16" fmla="*/ 389411 w 1011981"/>
              <a:gd name="connsiteY16" fmla="*/ 77822 h 4280171"/>
              <a:gd name="connsiteX17" fmla="*/ 525598 w 1011981"/>
              <a:gd name="connsiteY17" fmla="*/ 0 h 4280171"/>
              <a:gd name="connsiteX18" fmla="*/ 642330 w 1011981"/>
              <a:gd name="connsiteY18" fmla="*/ 19456 h 4280171"/>
              <a:gd name="connsiteX19" fmla="*/ 759062 w 1011981"/>
              <a:gd name="connsiteY19" fmla="*/ 58366 h 4280171"/>
              <a:gd name="connsiteX20" fmla="*/ 797973 w 1011981"/>
              <a:gd name="connsiteY20" fmla="*/ 116732 h 4280171"/>
              <a:gd name="connsiteX21" fmla="*/ 875794 w 1011981"/>
              <a:gd name="connsiteY21" fmla="*/ 155643 h 4280171"/>
              <a:gd name="connsiteX22" fmla="*/ 914705 w 1011981"/>
              <a:gd name="connsiteY22" fmla="*/ 272375 h 4280171"/>
              <a:gd name="connsiteX23" fmla="*/ 934160 w 1011981"/>
              <a:gd name="connsiteY23" fmla="*/ 330741 h 4280171"/>
              <a:gd name="connsiteX24" fmla="*/ 1011981 w 1011981"/>
              <a:gd name="connsiteY24" fmla="*/ 389107 h 428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011981" h="4280171">
                <a:moveTo>
                  <a:pt x="778517" y="4280171"/>
                </a:moveTo>
                <a:cubicBezTo>
                  <a:pt x="525598" y="3975371"/>
                  <a:pt x="258355" y="3681910"/>
                  <a:pt x="19760" y="3365771"/>
                </a:cubicBezTo>
                <a:cubicBezTo>
                  <a:pt x="-4003" y="3334285"/>
                  <a:pt x="305" y="3288486"/>
                  <a:pt x="305" y="3249039"/>
                </a:cubicBezTo>
                <a:cubicBezTo>
                  <a:pt x="305" y="2944170"/>
                  <a:pt x="8264" y="2639291"/>
                  <a:pt x="19760" y="2334639"/>
                </a:cubicBezTo>
                <a:cubicBezTo>
                  <a:pt x="22674" y="2257413"/>
                  <a:pt x="37092" y="2224275"/>
                  <a:pt x="58671" y="2159541"/>
                </a:cubicBezTo>
                <a:cubicBezTo>
                  <a:pt x="65156" y="2120630"/>
                  <a:pt x="72128" y="2081798"/>
                  <a:pt x="78126" y="2042809"/>
                </a:cubicBezTo>
                <a:cubicBezTo>
                  <a:pt x="85099" y="1997486"/>
                  <a:pt x="89378" y="1951739"/>
                  <a:pt x="97581" y="1906622"/>
                </a:cubicBezTo>
                <a:cubicBezTo>
                  <a:pt x="101142" y="1887035"/>
                  <a:pt x="124587" y="1794244"/>
                  <a:pt x="136492" y="1770434"/>
                </a:cubicBezTo>
                <a:cubicBezTo>
                  <a:pt x="146949" y="1749520"/>
                  <a:pt x="162433" y="1731523"/>
                  <a:pt x="175403" y="1712068"/>
                </a:cubicBezTo>
                <a:cubicBezTo>
                  <a:pt x="181888" y="1640732"/>
                  <a:pt x="184728" y="1568970"/>
                  <a:pt x="194858" y="1498060"/>
                </a:cubicBezTo>
                <a:cubicBezTo>
                  <a:pt x="197758" y="1477758"/>
                  <a:pt x="208679" y="1459413"/>
                  <a:pt x="214313" y="1439694"/>
                </a:cubicBezTo>
                <a:cubicBezTo>
                  <a:pt x="221659" y="1413984"/>
                  <a:pt x="227969" y="1387975"/>
                  <a:pt x="233769" y="1361873"/>
                </a:cubicBezTo>
                <a:cubicBezTo>
                  <a:pt x="265074" y="1221001"/>
                  <a:pt x="237912" y="1310532"/>
                  <a:pt x="272679" y="1206230"/>
                </a:cubicBezTo>
                <a:cubicBezTo>
                  <a:pt x="323789" y="746232"/>
                  <a:pt x="272679" y="1279213"/>
                  <a:pt x="272679" y="311285"/>
                </a:cubicBezTo>
                <a:cubicBezTo>
                  <a:pt x="272679" y="265428"/>
                  <a:pt x="283141" y="220064"/>
                  <a:pt x="292134" y="175098"/>
                </a:cubicBezTo>
                <a:cubicBezTo>
                  <a:pt x="296156" y="154988"/>
                  <a:pt x="297089" y="131233"/>
                  <a:pt x="311590" y="116732"/>
                </a:cubicBezTo>
                <a:cubicBezTo>
                  <a:pt x="332098" y="96225"/>
                  <a:pt x="364230" y="92211"/>
                  <a:pt x="389411" y="77822"/>
                </a:cubicBezTo>
                <a:cubicBezTo>
                  <a:pt x="581924" y="-32185"/>
                  <a:pt x="290406" y="117597"/>
                  <a:pt x="525598" y="0"/>
                </a:cubicBezTo>
                <a:cubicBezTo>
                  <a:pt x="564509" y="6485"/>
                  <a:pt x="604060" y="9889"/>
                  <a:pt x="642330" y="19456"/>
                </a:cubicBezTo>
                <a:cubicBezTo>
                  <a:pt x="682121" y="29404"/>
                  <a:pt x="759062" y="58366"/>
                  <a:pt x="759062" y="58366"/>
                </a:cubicBezTo>
                <a:cubicBezTo>
                  <a:pt x="772032" y="77821"/>
                  <a:pt x="780010" y="101763"/>
                  <a:pt x="797973" y="116732"/>
                </a:cubicBezTo>
                <a:cubicBezTo>
                  <a:pt x="820253" y="135299"/>
                  <a:pt x="858393" y="132441"/>
                  <a:pt x="875794" y="155643"/>
                </a:cubicBezTo>
                <a:cubicBezTo>
                  <a:pt x="900403" y="188455"/>
                  <a:pt x="901735" y="233464"/>
                  <a:pt x="914705" y="272375"/>
                </a:cubicBezTo>
                <a:cubicBezTo>
                  <a:pt x="921190" y="291830"/>
                  <a:pt x="917096" y="319366"/>
                  <a:pt x="934160" y="330741"/>
                </a:cubicBezTo>
                <a:cubicBezTo>
                  <a:pt x="1000157" y="374738"/>
                  <a:pt x="975993" y="353117"/>
                  <a:pt x="1011981" y="389107"/>
                </a:cubicBezTo>
              </a:path>
            </a:pathLst>
          </a:custGeom>
          <a:noFill/>
          <a:ln>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7" name="Group 56"/>
          <p:cNvGrpSpPr/>
          <p:nvPr/>
        </p:nvGrpSpPr>
        <p:grpSpPr>
          <a:xfrm>
            <a:off x="7596036" y="3529149"/>
            <a:ext cx="896310" cy="2143613"/>
            <a:chOff x="7596036" y="3529149"/>
            <a:chExt cx="896310" cy="2143613"/>
          </a:xfrm>
        </p:grpSpPr>
        <p:cxnSp>
          <p:nvCxnSpPr>
            <p:cNvPr id="18" name="Straight Arrow Connector 17"/>
            <p:cNvCxnSpPr>
              <a:endCxn id="29" idx="3"/>
            </p:cNvCxnSpPr>
            <p:nvPr/>
          </p:nvCxnSpPr>
          <p:spPr>
            <a:xfrm flipH="1">
              <a:off x="8065401" y="5642043"/>
              <a:ext cx="278499" cy="200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7596036" y="3581400"/>
              <a:ext cx="776830" cy="1"/>
            </a:xfrm>
            <a:prstGeom prst="line">
              <a:avLst/>
            </a:prstGeom>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7963611" y="3529149"/>
              <a:ext cx="528735" cy="369332"/>
            </a:xfrm>
            <a:prstGeom prst="rect">
              <a:avLst/>
            </a:prstGeom>
            <a:noFill/>
          </p:spPr>
          <p:txBody>
            <a:bodyPr wrap="square" rtlCol="0">
              <a:spAutoFit/>
            </a:bodyPr>
            <a:lstStyle/>
            <a:p>
              <a:r>
                <a:rPr lang="en-US" dirty="0"/>
                <a:t>F</a:t>
              </a:r>
            </a:p>
          </p:txBody>
        </p:sp>
        <p:cxnSp>
          <p:nvCxnSpPr>
            <p:cNvPr id="50" name="Straight Connector 49"/>
            <p:cNvCxnSpPr/>
            <p:nvPr/>
          </p:nvCxnSpPr>
          <p:spPr>
            <a:xfrm flipV="1">
              <a:off x="8372866" y="3620562"/>
              <a:ext cx="0" cy="205220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9" name="Group 58"/>
          <p:cNvGrpSpPr/>
          <p:nvPr/>
        </p:nvGrpSpPr>
        <p:grpSpPr>
          <a:xfrm>
            <a:off x="6478621" y="1383435"/>
            <a:ext cx="2360580" cy="5372846"/>
            <a:chOff x="6478621" y="1383435"/>
            <a:chExt cx="2360580" cy="5372846"/>
          </a:xfrm>
        </p:grpSpPr>
        <p:cxnSp>
          <p:nvCxnSpPr>
            <p:cNvPr id="14" name="Straight Connector 13"/>
            <p:cNvCxnSpPr/>
            <p:nvPr/>
          </p:nvCxnSpPr>
          <p:spPr>
            <a:xfrm>
              <a:off x="7906533" y="1752767"/>
              <a:ext cx="932667"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58" name="Group 57"/>
            <p:cNvGrpSpPr/>
            <p:nvPr/>
          </p:nvGrpSpPr>
          <p:grpSpPr>
            <a:xfrm>
              <a:off x="6478621" y="1383435"/>
              <a:ext cx="2360580" cy="5372846"/>
              <a:chOff x="6478621" y="1383435"/>
              <a:chExt cx="2360580" cy="5372846"/>
            </a:xfrm>
          </p:grpSpPr>
          <p:sp>
            <p:nvSpPr>
              <p:cNvPr id="15" name="TextBox 14"/>
              <p:cNvSpPr txBox="1"/>
              <p:nvPr/>
            </p:nvSpPr>
            <p:spPr>
              <a:xfrm>
                <a:off x="8020833" y="1383435"/>
                <a:ext cx="609600" cy="369332"/>
              </a:xfrm>
              <a:prstGeom prst="rect">
                <a:avLst/>
              </a:prstGeom>
              <a:noFill/>
            </p:spPr>
            <p:txBody>
              <a:bodyPr wrap="square" rtlCol="0">
                <a:spAutoFit/>
              </a:bodyPr>
              <a:lstStyle/>
              <a:p>
                <a:r>
                  <a:rPr lang="en-US" dirty="0"/>
                  <a:t>F</a:t>
                </a:r>
              </a:p>
            </p:txBody>
          </p:sp>
          <p:cxnSp>
            <p:nvCxnSpPr>
              <p:cNvPr id="16" name="Straight Arrow Connector 15"/>
              <p:cNvCxnSpPr/>
              <p:nvPr/>
            </p:nvCxnSpPr>
            <p:spPr>
              <a:xfrm flipH="1">
                <a:off x="7439841" y="6477000"/>
                <a:ext cx="1399360" cy="5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8839200" y="1752767"/>
                <a:ext cx="0" cy="4701205"/>
              </a:xfrm>
              <a:prstGeom prst="line">
                <a:avLst/>
              </a:prstGeom>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6478621" y="6299081"/>
                <a:ext cx="930362"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Done</a:t>
                </a:r>
              </a:p>
            </p:txBody>
          </p:sp>
        </p:grpSp>
      </p:grpSp>
      <p:grpSp>
        <p:nvGrpSpPr>
          <p:cNvPr id="68" name="Group 67"/>
          <p:cNvGrpSpPr/>
          <p:nvPr/>
        </p:nvGrpSpPr>
        <p:grpSpPr>
          <a:xfrm>
            <a:off x="3503887" y="3051040"/>
            <a:ext cx="2021837" cy="3075498"/>
            <a:chOff x="3428543" y="3276673"/>
            <a:chExt cx="2021837" cy="3075498"/>
          </a:xfrm>
        </p:grpSpPr>
        <p:sp>
          <p:nvSpPr>
            <p:cNvPr id="63" name="Left Brace 62"/>
            <p:cNvSpPr/>
            <p:nvPr/>
          </p:nvSpPr>
          <p:spPr>
            <a:xfrm rot="10800000">
              <a:off x="3428543" y="5574508"/>
              <a:ext cx="317156" cy="777663"/>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7" name="Left Brace 66"/>
            <p:cNvSpPr/>
            <p:nvPr/>
          </p:nvSpPr>
          <p:spPr>
            <a:xfrm>
              <a:off x="5133224" y="3276673"/>
              <a:ext cx="317156" cy="2686667"/>
            </a:xfrm>
            <a:prstGeom prst="leftBrace">
              <a:avLst>
                <a:gd name="adj1" fmla="val 55727"/>
                <a:gd name="adj2"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Tree>
    <p:extLst>
      <p:ext uri="{BB962C8B-B14F-4D97-AF65-F5344CB8AC3E}">
        <p14:creationId xmlns:p14="http://schemas.microsoft.com/office/powerpoint/2010/main" val="351783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3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CPSC 203: A3</a:t>
            </a:r>
            <a:endParaRPr lang="en-CA" dirty="0"/>
          </a:p>
        </p:txBody>
      </p:sp>
      <p:sp>
        <p:nvSpPr>
          <p:cNvPr id="3" name="Content Placeholder 2"/>
          <p:cNvSpPr>
            <a:spLocks noGrp="1"/>
          </p:cNvSpPr>
          <p:nvPr>
            <p:ph idx="1"/>
          </p:nvPr>
        </p:nvSpPr>
        <p:spPr/>
        <p:txBody>
          <a:bodyPr/>
          <a:lstStyle/>
          <a:p>
            <a:r>
              <a:rPr lang="en-CA" dirty="0" smtClean="0"/>
              <a:t>This is your first ‘real’ program writing assignment so you should not under estimate the time and effort required by typical students.</a:t>
            </a:r>
          </a:p>
          <a:p>
            <a:r>
              <a:rPr lang="en-CA" dirty="0" smtClean="0"/>
              <a:t>Here’s some “tips for success”</a:t>
            </a:r>
            <a:r>
              <a:rPr lang="en-CA" dirty="0"/>
              <a:t> that are given to students who are first learning how to write programs (exert from CPSC 217 and CPSC 231)</a:t>
            </a:r>
          </a:p>
          <a:p>
            <a:pPr marL="679450" lvl="1" indent="-457200"/>
            <a:r>
              <a:rPr lang="en-US" altLang="en-US" dirty="0"/>
              <a:t>Practice things yourself</a:t>
            </a:r>
          </a:p>
          <a:p>
            <a:pPr marL="679450" lvl="1" indent="-457200"/>
            <a:r>
              <a:rPr lang="en-US" altLang="en-US" dirty="0"/>
              <a:t>Make sure that you keep up with the </a:t>
            </a:r>
            <a:r>
              <a:rPr lang="en-US" altLang="en-US" dirty="0" smtClean="0"/>
              <a:t>material</a:t>
            </a:r>
          </a:p>
          <a:p>
            <a:pPr marL="796925" lvl="2" indent="-457200"/>
            <a:r>
              <a:rPr lang="en-US" altLang="en-US" dirty="0" smtClean="0"/>
              <a:t>Study concepts as soon as possible after class</a:t>
            </a:r>
          </a:p>
          <a:p>
            <a:pPr marL="796925" lvl="2" indent="-457200"/>
            <a:r>
              <a:rPr lang="en-US" altLang="en-US" dirty="0" smtClean="0"/>
              <a:t>If you fall behind more than 1 or 2 weeks without studying then you may not be able to catch up! </a:t>
            </a:r>
            <a:r>
              <a:rPr lang="en-US" altLang="en-US" dirty="0" smtClean="0">
                <a:sym typeface="Wingdings" panose="05000000000000000000" pitchFamily="2" charset="2"/>
              </a:rPr>
              <a:t></a:t>
            </a:r>
            <a:endParaRPr lang="en-US" altLang="en-US" dirty="0"/>
          </a:p>
          <a:p>
            <a:pPr marL="679450" lvl="1" indent="-457200"/>
            <a:r>
              <a:rPr lang="en-US" altLang="en-US" dirty="0" smtClean="0"/>
              <a:t>Start </a:t>
            </a:r>
            <a:r>
              <a:rPr lang="en-US" altLang="en-US" dirty="0"/>
              <a:t>working on things early</a:t>
            </a:r>
          </a:p>
          <a:p>
            <a:pPr lvl="1"/>
            <a:endParaRPr lang="en-CA" dirty="0"/>
          </a:p>
        </p:txBody>
      </p:sp>
    </p:spTree>
    <p:extLst>
      <p:ext uri="{BB962C8B-B14F-4D97-AF65-F5344CB8AC3E}">
        <p14:creationId xmlns:p14="http://schemas.microsoft.com/office/powerpoint/2010/main" val="13336336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75000"/>
                  </a:schemeClr>
                </a:solidFill>
                <a:latin typeface="+mn-lt"/>
              </a:rPr>
              <a:t>(Key Part: </a:t>
            </a:r>
            <a:r>
              <a:rPr lang="en-US" b="1" dirty="0">
                <a:solidFill>
                  <a:schemeClr val="accent3">
                    <a:lumMod val="75000"/>
                  </a:schemeClr>
                </a:solidFill>
                <a:latin typeface="Consolas" panose="020B0609020204030204" pitchFamily="49" charset="0"/>
              </a:rPr>
              <a:t>IF</a:t>
            </a:r>
            <a:r>
              <a:rPr lang="en-US" b="1" dirty="0">
                <a:solidFill>
                  <a:schemeClr val="accent3">
                    <a:lumMod val="75000"/>
                  </a:schemeClr>
                </a:solidFill>
              </a:rPr>
              <a:t> Nested) </a:t>
            </a:r>
            <a:r>
              <a:rPr lang="en-US" dirty="0"/>
              <a:t>Inside A </a:t>
            </a:r>
            <a:r>
              <a:rPr lang="en-US" dirty="0">
                <a:latin typeface="Consolas" panose="020B0609020204030204" pitchFamily="49" charset="0"/>
              </a:rPr>
              <a:t>Do-While</a:t>
            </a:r>
            <a:endParaRPr lang="en-CA" dirty="0"/>
          </a:p>
        </p:txBody>
      </p:sp>
      <p:sp>
        <p:nvSpPr>
          <p:cNvPr id="3" name="Content Placeholder 2"/>
          <p:cNvSpPr>
            <a:spLocks noGrp="1"/>
          </p:cNvSpPr>
          <p:nvPr>
            <p:ph idx="1"/>
          </p:nvPr>
        </p:nvSpPr>
        <p:spPr>
          <a:xfrm>
            <a:off x="457200" y="1447800"/>
            <a:ext cx="8229600" cy="5181600"/>
          </a:xfrm>
        </p:spPr>
        <p:txBody>
          <a:bodyPr/>
          <a:lstStyle/>
          <a:p>
            <a:r>
              <a:rPr lang="en-US" b="1" dirty="0"/>
              <a:t>Word document containing the example</a:t>
            </a:r>
            <a:r>
              <a:rPr lang="en-US" dirty="0"/>
              <a:t>: </a:t>
            </a:r>
            <a:r>
              <a:rPr lang="en-US" dirty="0">
                <a:latin typeface="Consolas" panose="020B0609020204030204" pitchFamily="49" charset="0"/>
              </a:rPr>
              <a:t>8</a:t>
            </a:r>
            <a:r>
              <a:rPr lang="en-US" dirty="0" smtClean="0">
                <a:latin typeface="Consolas" panose="020B0609020204030204" pitchFamily="49" charset="0"/>
              </a:rPr>
              <a:t>nesting_branch_in_loop</a:t>
            </a:r>
            <a:endParaRPr lang="en-US" dirty="0">
              <a:latin typeface="Consolas" panose="020B0609020204030204" pitchFamily="49" charset="0"/>
            </a:endParaRPr>
          </a:p>
          <a:p>
            <a:pPr marL="234950" lvl="1" indent="0">
              <a:buNone/>
            </a:pPr>
            <a:r>
              <a:rPr lang="en-US" sz="1600" dirty="0">
                <a:latin typeface="Consolas" panose="020B0609020204030204" pitchFamily="49" charset="0"/>
              </a:rPr>
              <a:t> Const MAX_NUMBER As Long = 20</a:t>
            </a:r>
          </a:p>
          <a:p>
            <a:pPr marL="234950" lvl="1" indent="0">
              <a:buNone/>
            </a:pPr>
            <a:r>
              <a:rPr lang="en-US" sz="1600" dirty="0">
                <a:latin typeface="Consolas" panose="020B0609020204030204" pitchFamily="49" charset="0"/>
              </a:rPr>
              <a:t> Dim lastNumber As Long</a:t>
            </a:r>
          </a:p>
          <a:p>
            <a:pPr marL="234950" lvl="1" indent="0">
              <a:buNone/>
            </a:pPr>
            <a:r>
              <a:rPr lang="en-US" sz="1600" dirty="0">
                <a:latin typeface="Consolas" panose="020B0609020204030204" pitchFamily="49" charset="0"/>
              </a:rPr>
              <a:t> Dim count As Long</a:t>
            </a:r>
          </a:p>
          <a:p>
            <a:pPr marL="234950" lvl="1" indent="0">
              <a:buNone/>
            </a:pPr>
            <a:r>
              <a:rPr lang="en-US" sz="1600" dirty="0">
                <a:latin typeface="Consolas" panose="020B0609020204030204" pitchFamily="49" charset="0"/>
              </a:rPr>
              <a:t> Dim remainder As Long</a:t>
            </a:r>
          </a:p>
          <a:p>
            <a:pPr marL="234950" lvl="1" indent="0">
              <a:buNone/>
            </a:pPr>
            <a:r>
              <a:rPr lang="en-US" sz="1600" dirty="0">
                <a:latin typeface="Consolas" panose="020B0609020204030204" pitchFamily="49" charset="0"/>
              </a:rPr>
              <a:t> lastNumber = InputBox("Enter last number in a sequence: ")</a:t>
            </a:r>
          </a:p>
          <a:p>
            <a:pPr marL="234950" lvl="1" indent="0">
              <a:buNone/>
            </a:pPr>
            <a:r>
              <a:rPr lang="en-US" sz="1600" dirty="0">
                <a:latin typeface="Consolas" panose="020B0609020204030204" pitchFamily="49" charset="0"/>
              </a:rPr>
              <a:t> If (lastNumber &lt;= MAX_NUMBER) Then</a:t>
            </a:r>
          </a:p>
          <a:p>
            <a:pPr marL="234950" lvl="1" indent="0">
              <a:buNone/>
            </a:pPr>
            <a:r>
              <a:rPr lang="en-US" sz="1600" dirty="0">
                <a:latin typeface="Consolas" panose="020B0609020204030204" pitchFamily="49" charset="0"/>
              </a:rPr>
              <a:t>     count = 1</a:t>
            </a:r>
          </a:p>
          <a:p>
            <a:pPr marL="234950" lvl="1" indent="0">
              <a:buNone/>
            </a:pPr>
            <a:r>
              <a:rPr lang="en-US" sz="1600" dirty="0">
                <a:latin typeface="Consolas" panose="020B0609020204030204" pitchFamily="49" charset="0"/>
              </a:rPr>
              <a:t>     Do While (count &lt;= lastNumber)</a:t>
            </a:r>
          </a:p>
          <a:p>
            <a:pPr marL="234950" lvl="1" indent="0">
              <a:buNone/>
            </a:pPr>
            <a:r>
              <a:rPr lang="en-US" sz="1600" dirty="0">
                <a:latin typeface="Consolas" panose="020B0609020204030204" pitchFamily="49" charset="0"/>
              </a:rPr>
              <a:t>        remainder = count Mod 2</a:t>
            </a:r>
          </a:p>
          <a:p>
            <a:pPr marL="234950" lvl="1" indent="0">
              <a:buNone/>
            </a:pPr>
            <a:r>
              <a:rPr lang="en-US" sz="1600" b="1" dirty="0">
                <a:solidFill>
                  <a:schemeClr val="accent3">
                    <a:lumMod val="75000"/>
                  </a:schemeClr>
                </a:solidFill>
                <a:latin typeface="Consolas" panose="020B0609020204030204" pitchFamily="49" charset="0"/>
              </a:rPr>
              <a:t>        If (remainder = 0) Then</a:t>
            </a:r>
          </a:p>
          <a:p>
            <a:pPr marL="234950" lvl="1" indent="0">
              <a:buNone/>
            </a:pPr>
            <a:r>
              <a:rPr lang="en-US" sz="1600" b="1" dirty="0">
                <a:solidFill>
                  <a:schemeClr val="accent3">
                    <a:lumMod val="75000"/>
                  </a:schemeClr>
                </a:solidFill>
                <a:latin typeface="Consolas" panose="020B0609020204030204" pitchFamily="49" charset="0"/>
              </a:rPr>
              <a:t>            MsgBox ("Current  even #: " &amp; count)</a:t>
            </a:r>
          </a:p>
          <a:p>
            <a:pPr marL="234950" lvl="1" indent="0">
              <a:buNone/>
            </a:pPr>
            <a:r>
              <a:rPr lang="en-US" sz="1600" b="1" dirty="0">
                <a:solidFill>
                  <a:schemeClr val="accent3">
                    <a:lumMod val="75000"/>
                  </a:schemeClr>
                </a:solidFill>
                <a:latin typeface="Consolas" panose="020B0609020204030204" pitchFamily="49" charset="0"/>
              </a:rPr>
              <a:t>        End If </a:t>
            </a:r>
          </a:p>
          <a:p>
            <a:pPr marL="234950" lvl="1" indent="0">
              <a:buNone/>
            </a:pPr>
            <a:r>
              <a:rPr lang="en-US" sz="1600" dirty="0">
                <a:latin typeface="Consolas" panose="020B0609020204030204" pitchFamily="49" charset="0"/>
              </a:rPr>
              <a:t>        count = count + 1</a:t>
            </a:r>
          </a:p>
          <a:p>
            <a:pPr marL="234950" lvl="1" indent="0">
              <a:buNone/>
            </a:pPr>
            <a:r>
              <a:rPr lang="en-US" sz="1600" dirty="0">
                <a:latin typeface="Consolas" panose="020B0609020204030204" pitchFamily="49" charset="0"/>
              </a:rPr>
              <a:t>    Loop</a:t>
            </a:r>
          </a:p>
          <a:p>
            <a:pPr marL="234950" lvl="1" indent="0">
              <a:buNone/>
            </a:pPr>
            <a:r>
              <a:rPr lang="en-US" sz="1600" dirty="0">
                <a:latin typeface="Consolas" panose="020B0609020204030204" pitchFamily="49" charset="0"/>
              </a:rPr>
              <a:t> End If</a:t>
            </a:r>
            <a:endParaRPr lang="en-US" sz="1600" b="1" dirty="0">
              <a:solidFill>
                <a:srgbClr val="FF0000"/>
              </a:solidFill>
              <a:latin typeface="Consolas" panose="020B0609020204030204" pitchFamily="49" charset="0"/>
            </a:endParaRPr>
          </a:p>
        </p:txBody>
      </p:sp>
    </p:spTree>
    <p:extLst>
      <p:ext uri="{BB962C8B-B14F-4D97-AF65-F5344CB8AC3E}">
        <p14:creationId xmlns:p14="http://schemas.microsoft.com/office/powerpoint/2010/main" val="19271781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Collaboration Vs. Misconduct</a:t>
            </a:r>
            <a:endParaRPr lang="en-CA" dirty="0"/>
          </a:p>
        </p:txBody>
      </p:sp>
      <p:sp>
        <p:nvSpPr>
          <p:cNvPr id="3" name="Content Placeholder 2"/>
          <p:cNvSpPr>
            <a:spLocks noGrp="1"/>
          </p:cNvSpPr>
          <p:nvPr>
            <p:ph idx="1"/>
          </p:nvPr>
        </p:nvSpPr>
        <p:spPr/>
        <p:txBody>
          <a:bodyPr/>
          <a:lstStyle/>
          <a:p>
            <a:r>
              <a:rPr lang="en-US" dirty="0" smtClean="0"/>
              <a:t>There’s a link to additional details in every assignment and exercise description.</a:t>
            </a:r>
          </a:p>
          <a:p>
            <a:endParaRPr lang="en-US" dirty="0" smtClean="0"/>
          </a:p>
          <a:p>
            <a:endParaRPr lang="en-US" dirty="0" smtClean="0"/>
          </a:p>
          <a:p>
            <a:endParaRPr lang="en-US" dirty="0"/>
          </a:p>
          <a:p>
            <a:endParaRPr lang="en-US" dirty="0" smtClean="0"/>
          </a:p>
          <a:p>
            <a:pPr marL="0" indent="0">
              <a:buNone/>
            </a:pPr>
            <a:endParaRPr lang="en-US" dirty="0"/>
          </a:p>
          <a:p>
            <a:r>
              <a:rPr lang="en-US" dirty="0" smtClean="0"/>
              <a:t>Web address:</a:t>
            </a:r>
          </a:p>
          <a:p>
            <a:pPr lvl="1"/>
            <a:r>
              <a:rPr lang="en-CA" dirty="0">
                <a:hlinkClick r:id="rId2"/>
              </a:rPr>
              <a:t>https://pages.cpsc.ucalgary.ca/~</a:t>
            </a:r>
            <a:r>
              <a:rPr lang="en-CA" dirty="0" smtClean="0">
                <a:hlinkClick r:id="rId2"/>
              </a:rPr>
              <a:t>tamj/2022/203W/assignments/misconduct.html</a:t>
            </a:r>
            <a:endParaRPr lang="en-CA" dirty="0" smtClean="0"/>
          </a:p>
          <a:p>
            <a:pPr lvl="1"/>
            <a:endParaRPr lang="en-CA" dirty="0"/>
          </a:p>
        </p:txBody>
      </p:sp>
      <p:pic>
        <p:nvPicPr>
          <p:cNvPr id="4" name="Picture 3"/>
          <p:cNvPicPr>
            <a:picLocks noChangeAspect="1"/>
          </p:cNvPicPr>
          <p:nvPr/>
        </p:nvPicPr>
        <p:blipFill>
          <a:blip r:embed="rId3"/>
          <a:stretch>
            <a:fillRect/>
          </a:stretch>
        </p:blipFill>
        <p:spPr>
          <a:xfrm>
            <a:off x="838200" y="2362200"/>
            <a:ext cx="4967288" cy="2141585"/>
          </a:xfrm>
          <a:prstGeom prst="rect">
            <a:avLst/>
          </a:prstGeom>
        </p:spPr>
      </p:pic>
    </p:spTree>
    <p:extLst>
      <p:ext uri="{BB962C8B-B14F-4D97-AF65-F5344CB8AC3E}">
        <p14:creationId xmlns:p14="http://schemas.microsoft.com/office/powerpoint/2010/main" val="37138390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Avoiding Misconduct</a:t>
            </a:r>
            <a:endParaRPr lang="en-CA" dirty="0"/>
          </a:p>
        </p:txBody>
      </p:sp>
      <p:sp>
        <p:nvSpPr>
          <p:cNvPr id="3" name="Content Placeholder 2"/>
          <p:cNvSpPr>
            <a:spLocks noGrp="1"/>
          </p:cNvSpPr>
          <p:nvPr>
            <p:ph idx="1"/>
          </p:nvPr>
        </p:nvSpPr>
        <p:spPr/>
        <p:txBody>
          <a:bodyPr/>
          <a:lstStyle/>
          <a:p>
            <a:r>
              <a:rPr lang="en-US" dirty="0"/>
              <a:t>Some "do nots" for your solution: don't publically post it, don't email it out, don't show it to other students, don't get help with your assignment from a tutor (if you have hired one</a:t>
            </a:r>
            <a:r>
              <a:rPr lang="en-US" dirty="0" smtClean="0"/>
              <a:t>).</a:t>
            </a:r>
          </a:p>
          <a:p>
            <a:r>
              <a:rPr lang="en-US" dirty="0"/>
              <a:t>Y</a:t>
            </a:r>
            <a:r>
              <a:rPr lang="en-US" dirty="0" smtClean="0"/>
              <a:t>ou </a:t>
            </a:r>
            <a:r>
              <a:rPr lang="en-US" dirty="0"/>
              <a:t>cannot copy the work of other students nor can students work in groups. To avoid potential cases of misconduct students should not show or otherwise provide their assignment solutions to their classmates. </a:t>
            </a:r>
            <a:endParaRPr lang="en-US" dirty="0" smtClean="0"/>
          </a:p>
          <a:p>
            <a:endParaRPr lang="en-CA" dirty="0"/>
          </a:p>
        </p:txBody>
      </p:sp>
    </p:spTree>
    <p:extLst>
      <p:ext uri="{BB962C8B-B14F-4D97-AF65-F5344CB8AC3E}">
        <p14:creationId xmlns:p14="http://schemas.microsoft.com/office/powerpoint/2010/main" val="33313614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Academic Misconduct?</a:t>
            </a:r>
            <a:endParaRPr lang="en-CA" dirty="0"/>
          </a:p>
        </p:txBody>
      </p:sp>
      <p:sp>
        <p:nvSpPr>
          <p:cNvPr id="3" name="Content Placeholder 2"/>
          <p:cNvSpPr>
            <a:spLocks noGrp="1"/>
          </p:cNvSpPr>
          <p:nvPr>
            <p:ph idx="1"/>
          </p:nvPr>
        </p:nvSpPr>
        <p:spPr/>
        <p:txBody>
          <a:bodyPr/>
          <a:lstStyle/>
          <a:p>
            <a:r>
              <a:rPr lang="en-US" dirty="0"/>
              <a:t>Cheating has occurred if you hand in someone else's work as if it were your own </a:t>
            </a:r>
            <a:r>
              <a:rPr lang="en-US" i="1" dirty="0"/>
              <a:t>(without crediting</a:t>
            </a:r>
            <a:r>
              <a:rPr lang="en-US" dirty="0"/>
              <a:t> the other person).   </a:t>
            </a:r>
            <a:endParaRPr lang="en-US" dirty="0" smtClean="0"/>
          </a:p>
          <a:p>
            <a:r>
              <a:rPr lang="en-US" dirty="0" smtClean="0"/>
              <a:t>If a </a:t>
            </a:r>
            <a:r>
              <a:rPr lang="en-US" dirty="0"/>
              <a:t>student knowingly provides his or her graded work to another student </a:t>
            </a:r>
            <a:r>
              <a:rPr lang="en-US" dirty="0" smtClean="0"/>
              <a:t>then </a:t>
            </a:r>
            <a:r>
              <a:rPr lang="en-US" dirty="0"/>
              <a:t>both students are guilty of academic misconduct (the first student helped the second student to cheat).</a:t>
            </a:r>
            <a:endParaRPr lang="en-CA" dirty="0"/>
          </a:p>
        </p:txBody>
      </p:sp>
    </p:spTree>
    <p:extLst>
      <p:ext uri="{BB962C8B-B14F-4D97-AF65-F5344CB8AC3E}">
        <p14:creationId xmlns:p14="http://schemas.microsoft.com/office/powerpoint/2010/main" val="10775492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I Cite My Sources</a:t>
            </a:r>
            <a:endParaRPr lang="en-CA" dirty="0"/>
          </a:p>
        </p:txBody>
      </p:sp>
      <p:sp>
        <p:nvSpPr>
          <p:cNvPr id="3" name="Content Placeholder 2"/>
          <p:cNvSpPr>
            <a:spLocks noGrp="1"/>
          </p:cNvSpPr>
          <p:nvPr>
            <p:ph idx="1"/>
          </p:nvPr>
        </p:nvSpPr>
        <p:spPr/>
        <p:txBody>
          <a:bodyPr/>
          <a:lstStyle/>
          <a:p>
            <a:r>
              <a:rPr lang="en-US" sz="2000" dirty="0"/>
              <a:t>You are required to cite all sources including lecture and tutorial notes (if applicable). If you don't cite the source then you have made the strong implication that this work is yours when it isn't so you will be guilty of academic misconduct</a:t>
            </a:r>
            <a:r>
              <a:rPr lang="en-US" sz="2000" dirty="0" smtClean="0"/>
              <a:t>.</a:t>
            </a:r>
          </a:p>
          <a:p>
            <a:r>
              <a:rPr lang="en-US" sz="2000" dirty="0" smtClean="0"/>
              <a:t>What happens if you </a:t>
            </a:r>
            <a:r>
              <a:rPr lang="en-US" sz="2000" dirty="0"/>
              <a:t>include someone else's work and </a:t>
            </a:r>
            <a:r>
              <a:rPr lang="en-US" sz="2000" i="1" dirty="0"/>
              <a:t>you do</a:t>
            </a:r>
            <a:r>
              <a:rPr lang="en-US" sz="2000" dirty="0"/>
              <a:t> credit the other person properly (this doesn't apply to your classmates, recall that you are not to see the assignment work of other students</a:t>
            </a:r>
            <a:r>
              <a:rPr lang="en-US" sz="2000" dirty="0" smtClean="0"/>
              <a:t>)</a:t>
            </a:r>
            <a:r>
              <a:rPr lang="en-CA" sz="2000" dirty="0" smtClean="0"/>
              <a:t>.</a:t>
            </a:r>
          </a:p>
          <a:p>
            <a:r>
              <a:rPr lang="en-US" sz="2000" dirty="0"/>
              <a:t>This </a:t>
            </a:r>
            <a:r>
              <a:rPr lang="en-US" sz="2000" dirty="0" smtClean="0"/>
              <a:t>won’t count as cheating but </a:t>
            </a:r>
            <a:r>
              <a:rPr lang="en-US" sz="2000" dirty="0"/>
              <a:t>since someone else did the work for that section of your assignment you won't get credit for that part of the </a:t>
            </a:r>
            <a:r>
              <a:rPr lang="en-US" sz="2000" dirty="0" smtClean="0"/>
              <a:t>assignment</a:t>
            </a:r>
            <a:r>
              <a:rPr lang="en-US" sz="2000" dirty="0"/>
              <a:t> </a:t>
            </a:r>
            <a:r>
              <a:rPr lang="en-US" sz="2000" dirty="0" smtClean="0"/>
              <a:t>(you can get credit if you use code from tutorial or lecture if it’s cited, where you won’t get credit is other sources such as the web or </a:t>
            </a:r>
            <a:r>
              <a:rPr lang="en-US" sz="2000" smtClean="0"/>
              <a:t>a book).</a:t>
            </a:r>
            <a:endParaRPr lang="en-US" sz="1600" dirty="0" smtClean="0"/>
          </a:p>
          <a:p>
            <a:pPr lvl="1"/>
            <a:r>
              <a:rPr lang="en-US" sz="1800" dirty="0" smtClean="0"/>
              <a:t>You </a:t>
            </a:r>
            <a:r>
              <a:rPr lang="en-US" sz="1800" dirty="0"/>
              <a:t>could get marks for the other parts of the </a:t>
            </a:r>
            <a:r>
              <a:rPr lang="en-US" sz="1800" dirty="0" smtClean="0"/>
              <a:t>assignment</a:t>
            </a:r>
            <a:r>
              <a:rPr lang="en-US" sz="1800" dirty="0" smtClean="0"/>
              <a:t>.</a:t>
            </a:r>
            <a:endParaRPr lang="en-US" sz="1800" dirty="0" smtClean="0"/>
          </a:p>
          <a:p>
            <a:pPr lvl="1"/>
            <a:r>
              <a:rPr lang="en-US" sz="1800" dirty="0" smtClean="0"/>
              <a:t>The </a:t>
            </a:r>
            <a:r>
              <a:rPr lang="en-US" sz="1800" dirty="0"/>
              <a:t>crediting of other's people work must be very specific and clear because your marker needs to be able to unambiguously determine which parts of your assignment did you complete and which parts came from an outside source.</a:t>
            </a:r>
            <a:endParaRPr lang="en-CA" sz="1800" dirty="0"/>
          </a:p>
        </p:txBody>
      </p:sp>
    </p:spTree>
    <p:extLst>
      <p:ext uri="{BB962C8B-B14F-4D97-AF65-F5344CB8AC3E}">
        <p14:creationId xmlns:p14="http://schemas.microsoft.com/office/powerpoint/2010/main" val="11465116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Cite Your Sources</a:t>
            </a:r>
            <a:endParaRPr lang="en-CA" dirty="0"/>
          </a:p>
        </p:txBody>
      </p:sp>
      <p:sp>
        <p:nvSpPr>
          <p:cNvPr id="3" name="Content Placeholder 2"/>
          <p:cNvSpPr>
            <a:spLocks noGrp="1"/>
          </p:cNvSpPr>
          <p:nvPr>
            <p:ph idx="1"/>
          </p:nvPr>
        </p:nvSpPr>
        <p:spPr/>
        <p:txBody>
          <a:bodyPr/>
          <a:lstStyle/>
          <a:p>
            <a:r>
              <a:rPr lang="en-US" dirty="0" smtClean="0"/>
              <a:t>The format of the citation isn’t what’s important.</a:t>
            </a:r>
          </a:p>
          <a:p>
            <a:r>
              <a:rPr lang="en-US" dirty="0" smtClean="0"/>
              <a:t>Instead you should focus on clearly communicating to your marker exactly what parts of your submission that you completed and what parts come from external sources.</a:t>
            </a:r>
          </a:p>
          <a:p>
            <a:pPr lvl="1"/>
            <a:r>
              <a:rPr lang="en-US" dirty="0" smtClean="0"/>
              <a:t>If there is no citation then the assumption is that you are the sole source.</a:t>
            </a:r>
          </a:p>
          <a:p>
            <a:r>
              <a:rPr lang="en-US" dirty="0" smtClean="0"/>
              <a:t>One approach: use the “sandwich method”</a:t>
            </a:r>
            <a:endParaRPr lang="en-CA" dirty="0"/>
          </a:p>
        </p:txBody>
      </p:sp>
    </p:spTree>
    <p:extLst>
      <p:ext uri="{BB962C8B-B14F-4D97-AF65-F5344CB8AC3E}">
        <p14:creationId xmlns:p14="http://schemas.microsoft.com/office/powerpoint/2010/main" val="10506176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Sandwiching Your Citation</a:t>
            </a:r>
            <a:endParaRPr lang="en-CA" dirty="0"/>
          </a:p>
        </p:txBody>
      </p:sp>
      <p:pic>
        <p:nvPicPr>
          <p:cNvPr id="4" name="Content Placeholder 3"/>
          <p:cNvPicPr>
            <a:picLocks noGrp="1" noChangeAspect="1"/>
          </p:cNvPicPr>
          <p:nvPr>
            <p:ph idx="1"/>
          </p:nvPr>
        </p:nvPicPr>
        <p:blipFill>
          <a:blip r:embed="rId2"/>
          <a:stretch>
            <a:fillRect/>
          </a:stretch>
        </p:blipFill>
        <p:spPr>
          <a:xfrm>
            <a:off x="1568362" y="1981200"/>
            <a:ext cx="6265392" cy="3581400"/>
          </a:xfrm>
          <a:prstGeom prst="rect">
            <a:avLst/>
          </a:prstGeom>
        </p:spPr>
      </p:pic>
      <p:grpSp>
        <p:nvGrpSpPr>
          <p:cNvPr id="21" name="Group 20"/>
          <p:cNvGrpSpPr/>
          <p:nvPr/>
        </p:nvGrpSpPr>
        <p:grpSpPr>
          <a:xfrm>
            <a:off x="23648" y="2410598"/>
            <a:ext cx="1544714" cy="2923402"/>
            <a:chOff x="23648" y="2410598"/>
            <a:chExt cx="1544714" cy="2923402"/>
          </a:xfrm>
        </p:grpSpPr>
        <p:sp>
          <p:nvSpPr>
            <p:cNvPr id="5" name="Right Brace 4"/>
            <p:cNvSpPr/>
            <p:nvPr/>
          </p:nvSpPr>
          <p:spPr>
            <a:xfrm rot="10800000">
              <a:off x="1219200" y="2410598"/>
              <a:ext cx="349162" cy="2923402"/>
            </a:xfrm>
            <a:prstGeom prst="rightBrac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6" name="TextBox 5"/>
            <p:cNvSpPr txBox="1"/>
            <p:nvPr/>
          </p:nvSpPr>
          <p:spPr>
            <a:xfrm>
              <a:off x="23648" y="3296334"/>
              <a:ext cx="1347952" cy="1200329"/>
            </a:xfrm>
            <a:prstGeom prst="rect">
              <a:avLst/>
            </a:prstGeom>
            <a:noFill/>
          </p:spPr>
          <p:txBody>
            <a:bodyPr wrap="square" rtlCol="0">
              <a:spAutoFit/>
            </a:bodyPr>
            <a:lstStyle/>
            <a:p>
              <a:r>
                <a:rPr lang="en-US" b="1" dirty="0" smtClean="0">
                  <a:solidFill>
                    <a:schemeClr val="bg1">
                      <a:lumMod val="65000"/>
                    </a:schemeClr>
                  </a:solidFill>
                </a:rPr>
                <a:t>Sandwiched code from an external source</a:t>
              </a:r>
              <a:endParaRPr lang="en-CA" b="1" dirty="0">
                <a:solidFill>
                  <a:schemeClr val="bg1">
                    <a:lumMod val="65000"/>
                  </a:schemeClr>
                </a:solidFill>
              </a:endParaRPr>
            </a:p>
          </p:txBody>
        </p:sp>
      </p:grpSp>
      <p:grpSp>
        <p:nvGrpSpPr>
          <p:cNvPr id="18" name="Group 17"/>
          <p:cNvGrpSpPr/>
          <p:nvPr/>
        </p:nvGrpSpPr>
        <p:grpSpPr>
          <a:xfrm>
            <a:off x="6087534" y="1316504"/>
            <a:ext cx="1728951" cy="646331"/>
            <a:chOff x="6087534" y="1316504"/>
            <a:chExt cx="1728951" cy="646331"/>
          </a:xfrm>
        </p:grpSpPr>
        <p:cxnSp>
          <p:nvCxnSpPr>
            <p:cNvPr id="10" name="Straight Arrow Connector 9"/>
            <p:cNvCxnSpPr>
              <a:stCxn id="11" idx="1"/>
            </p:cNvCxnSpPr>
            <p:nvPr/>
          </p:nvCxnSpPr>
          <p:spPr>
            <a:xfrm flipH="1">
              <a:off x="6087534" y="1639670"/>
              <a:ext cx="685799" cy="323165"/>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773333" y="1316504"/>
              <a:ext cx="1043152" cy="646331"/>
            </a:xfrm>
            <a:prstGeom prst="rect">
              <a:avLst/>
            </a:prstGeom>
            <a:noFill/>
          </p:spPr>
          <p:txBody>
            <a:bodyPr wrap="square" rtlCol="0">
              <a:spAutoFit/>
            </a:bodyPr>
            <a:lstStyle/>
            <a:p>
              <a:r>
                <a:rPr lang="en-US" b="1" dirty="0" smtClean="0">
                  <a:solidFill>
                    <a:schemeClr val="bg1">
                      <a:lumMod val="65000"/>
                    </a:schemeClr>
                  </a:solidFill>
                </a:rPr>
                <a:t>Start of citation</a:t>
              </a:r>
              <a:endParaRPr lang="en-CA" b="1" dirty="0">
                <a:solidFill>
                  <a:schemeClr val="bg1">
                    <a:lumMod val="65000"/>
                  </a:schemeClr>
                </a:solidFill>
              </a:endParaRPr>
            </a:p>
          </p:txBody>
        </p:sp>
      </p:grpSp>
      <p:grpSp>
        <p:nvGrpSpPr>
          <p:cNvPr id="20" name="Group 19"/>
          <p:cNvGrpSpPr/>
          <p:nvPr/>
        </p:nvGrpSpPr>
        <p:grpSpPr>
          <a:xfrm>
            <a:off x="4563533" y="5239434"/>
            <a:ext cx="3252952" cy="646331"/>
            <a:chOff x="4563533" y="5239434"/>
            <a:chExt cx="3252952" cy="646331"/>
          </a:xfrm>
        </p:grpSpPr>
        <p:cxnSp>
          <p:nvCxnSpPr>
            <p:cNvPr id="12" name="Straight Arrow Connector 11"/>
            <p:cNvCxnSpPr/>
            <p:nvPr/>
          </p:nvCxnSpPr>
          <p:spPr>
            <a:xfrm flipH="1" flipV="1">
              <a:off x="4563533" y="5315635"/>
              <a:ext cx="2201333" cy="246965"/>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773333" y="5239434"/>
              <a:ext cx="1043152" cy="646331"/>
            </a:xfrm>
            <a:prstGeom prst="rect">
              <a:avLst/>
            </a:prstGeom>
            <a:noFill/>
          </p:spPr>
          <p:txBody>
            <a:bodyPr wrap="square" rtlCol="0">
              <a:spAutoFit/>
            </a:bodyPr>
            <a:lstStyle/>
            <a:p>
              <a:r>
                <a:rPr lang="en-US" b="1" dirty="0" smtClean="0">
                  <a:solidFill>
                    <a:schemeClr val="bg1">
                      <a:lumMod val="65000"/>
                    </a:schemeClr>
                  </a:solidFill>
                </a:rPr>
                <a:t>End of citation</a:t>
              </a:r>
              <a:endParaRPr lang="en-CA" b="1" dirty="0">
                <a:solidFill>
                  <a:schemeClr val="bg1">
                    <a:lumMod val="65000"/>
                  </a:schemeClr>
                </a:solidFill>
              </a:endParaRPr>
            </a:p>
          </p:txBody>
        </p:sp>
      </p:grpSp>
      <p:sp>
        <p:nvSpPr>
          <p:cNvPr id="22" name="Rectangle 21"/>
          <p:cNvSpPr/>
          <p:nvPr/>
        </p:nvSpPr>
        <p:spPr>
          <a:xfrm>
            <a:off x="-25400" y="5763398"/>
            <a:ext cx="4091152" cy="1200835"/>
          </a:xfrm>
          <a:prstGeom prst="rect">
            <a:avLst/>
          </a:prstGeom>
          <a:solidFill>
            <a:srgbClr val="FFFFCC"/>
          </a:solidFill>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lang="en-US" dirty="0" smtClean="0"/>
              <a:t>All external code is sandwiched.</a:t>
            </a:r>
          </a:p>
          <a:p>
            <a:pPr marL="285750" indent="-285750">
              <a:buFont typeface="Arial" panose="020B0604020202020204" pitchFamily="34" charset="0"/>
              <a:buChar char="•"/>
            </a:pPr>
            <a:r>
              <a:rPr lang="en-US" dirty="0" smtClean="0"/>
              <a:t>Any code outside of a sandwich is assumed to be written by the student (make sure this is ac</a:t>
            </a:r>
            <a:endParaRPr lang="en-CA" dirty="0"/>
          </a:p>
        </p:txBody>
      </p:sp>
    </p:spTree>
    <p:extLst>
      <p:ext uri="{BB962C8B-B14F-4D97-AF65-F5344CB8AC3E}">
        <p14:creationId xmlns:p14="http://schemas.microsoft.com/office/powerpoint/2010/main" val="1438360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randombar(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randombar(horizont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randombar(horizont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randombar(horizontal)">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You Hired A Tutor?</a:t>
            </a:r>
            <a:endParaRPr lang="en-CA" dirty="0"/>
          </a:p>
        </p:txBody>
      </p:sp>
      <p:sp>
        <p:nvSpPr>
          <p:cNvPr id="3" name="Content Placeholder 2"/>
          <p:cNvSpPr>
            <a:spLocks noGrp="1"/>
          </p:cNvSpPr>
          <p:nvPr>
            <p:ph idx="1"/>
          </p:nvPr>
        </p:nvSpPr>
        <p:spPr/>
        <p:txBody>
          <a:bodyPr/>
          <a:lstStyle/>
          <a:p>
            <a:r>
              <a:rPr lang="en-US" dirty="0" smtClean="0"/>
              <a:t>Can </a:t>
            </a:r>
            <a:r>
              <a:rPr lang="en-US" dirty="0"/>
              <a:t>I get help on an assignment from this person</a:t>
            </a:r>
            <a:r>
              <a:rPr lang="en-US" dirty="0" smtClean="0"/>
              <a:t>?</a:t>
            </a:r>
          </a:p>
          <a:p>
            <a:r>
              <a:rPr lang="en-US" dirty="0"/>
              <a:t>Tutors can be useful helping to clarify concepts (e.g. what is 'loop' in programming) or showing you where to find features in Office or how they work. </a:t>
            </a:r>
            <a:r>
              <a:rPr lang="en-US" dirty="0" smtClean="0"/>
              <a:t>The </a:t>
            </a:r>
            <a:r>
              <a:rPr lang="en-US" dirty="0"/>
              <a:t>problem with going over an assignment with a tutor is that the 'help' ends up with the tutor completing some or all of the assignment for you. </a:t>
            </a:r>
            <a:endParaRPr lang="en-US" dirty="0" smtClean="0"/>
          </a:p>
          <a:p>
            <a:r>
              <a:rPr lang="en-US" dirty="0" smtClean="0"/>
              <a:t>This </a:t>
            </a:r>
            <a:r>
              <a:rPr lang="en-US" dirty="0"/>
              <a:t>is similar to getting a solution from a class mate because you didn't do the work so it is likely that it will be ruled as academic misconduct.</a:t>
            </a:r>
            <a:endParaRPr lang="en-CA" dirty="0"/>
          </a:p>
        </p:txBody>
      </p:sp>
    </p:spTree>
    <p:extLst>
      <p:ext uri="{BB962C8B-B14F-4D97-AF65-F5344CB8AC3E}">
        <p14:creationId xmlns:p14="http://schemas.microsoft.com/office/powerpoint/2010/main" val="142922344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If We Have Questions About What’s Allowed?</a:t>
            </a:r>
            <a:endParaRPr lang="en-CA" dirty="0"/>
          </a:p>
        </p:txBody>
      </p:sp>
      <p:sp>
        <p:nvSpPr>
          <p:cNvPr id="3" name="Content Placeholder 2"/>
          <p:cNvSpPr>
            <a:spLocks noGrp="1"/>
          </p:cNvSpPr>
          <p:nvPr>
            <p:ph idx="1"/>
          </p:nvPr>
        </p:nvSpPr>
        <p:spPr/>
        <p:txBody>
          <a:bodyPr/>
          <a:lstStyle/>
          <a:p>
            <a:r>
              <a:rPr lang="en-US" dirty="0" smtClean="0"/>
              <a:t>Normally you can ask the Teaching Assistants questions.</a:t>
            </a:r>
          </a:p>
          <a:p>
            <a:r>
              <a:rPr lang="en-US" dirty="0" smtClean="0"/>
              <a:t>If you have questions about what’s allowed and not allowed in terms of misconduct then you should ask the course instructor rather than the TA.</a:t>
            </a:r>
          </a:p>
          <a:p>
            <a:pPr lvl="1"/>
            <a:r>
              <a:rPr lang="en-US" dirty="0" smtClean="0"/>
              <a:t>Link to the </a:t>
            </a:r>
            <a:r>
              <a:rPr lang="en-US" dirty="0"/>
              <a:t>c</a:t>
            </a:r>
            <a:r>
              <a:rPr lang="en-US" dirty="0" smtClean="0"/>
              <a:t>ontact times/information for the course instructor in D2L:</a:t>
            </a:r>
            <a:endParaRPr lang="en-CA" dirty="0"/>
          </a:p>
        </p:txBody>
      </p:sp>
      <p:pic>
        <p:nvPicPr>
          <p:cNvPr id="4" name="Picture 3"/>
          <p:cNvPicPr>
            <a:picLocks noChangeAspect="1"/>
          </p:cNvPicPr>
          <p:nvPr/>
        </p:nvPicPr>
        <p:blipFill>
          <a:blip r:embed="rId2"/>
          <a:stretch>
            <a:fillRect/>
          </a:stretch>
        </p:blipFill>
        <p:spPr>
          <a:xfrm>
            <a:off x="1066800" y="3505200"/>
            <a:ext cx="5710394" cy="2509838"/>
          </a:xfrm>
          <a:prstGeom prst="rect">
            <a:avLst/>
          </a:prstGeom>
        </p:spPr>
      </p:pic>
    </p:spTree>
    <p:extLst>
      <p:ext uri="{BB962C8B-B14F-4D97-AF65-F5344CB8AC3E}">
        <p14:creationId xmlns:p14="http://schemas.microsoft.com/office/powerpoint/2010/main" val="1530373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Feature #1</a:t>
            </a:r>
            <a:endParaRPr lang="en-CA" dirty="0"/>
          </a:p>
        </p:txBody>
      </p:sp>
      <p:sp>
        <p:nvSpPr>
          <p:cNvPr id="3" name="Content Placeholder 2"/>
          <p:cNvSpPr>
            <a:spLocks noGrp="1"/>
          </p:cNvSpPr>
          <p:nvPr>
            <p:ph idx="1"/>
          </p:nvPr>
        </p:nvSpPr>
        <p:spPr/>
        <p:txBody>
          <a:bodyPr/>
          <a:lstStyle/>
          <a:p>
            <a:r>
              <a:rPr lang="en-US" dirty="0" smtClean="0"/>
              <a:t>Prompt the user for a word to find in a document(s).</a:t>
            </a:r>
          </a:p>
          <a:p>
            <a:r>
              <a:rPr lang="en-US" dirty="0" smtClean="0"/>
              <a:t>If Feature #6 is implemented the same word will be ‘found’ by the program in each document opened by your program.</a:t>
            </a:r>
            <a:endParaRPr lang="en-CA" dirty="0"/>
          </a:p>
        </p:txBody>
      </p:sp>
    </p:spTree>
    <p:extLst>
      <p:ext uri="{BB962C8B-B14F-4D97-AF65-F5344CB8AC3E}">
        <p14:creationId xmlns:p14="http://schemas.microsoft.com/office/powerpoint/2010/main" val="1844377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Feature #2</a:t>
            </a:r>
            <a:endParaRPr lang="en-CA" dirty="0"/>
          </a:p>
        </p:txBody>
      </p:sp>
      <p:sp>
        <p:nvSpPr>
          <p:cNvPr id="3" name="Content Placeholder 2"/>
          <p:cNvSpPr>
            <a:spLocks noGrp="1"/>
          </p:cNvSpPr>
          <p:nvPr>
            <p:ph idx="1"/>
          </p:nvPr>
        </p:nvSpPr>
        <p:spPr/>
        <p:txBody>
          <a:bodyPr/>
          <a:lstStyle/>
          <a:p>
            <a:r>
              <a:rPr lang="en-US" dirty="0"/>
              <a:t>Count the number of instances of the word (from Feature #1) using the appropriate parts of the ActiveDocument object. </a:t>
            </a:r>
            <a:endParaRPr lang="en-US" dirty="0" smtClean="0"/>
          </a:p>
          <a:p>
            <a:r>
              <a:rPr lang="en-US" dirty="0" smtClean="0"/>
              <a:t>Not case sensitive.</a:t>
            </a:r>
          </a:p>
          <a:p>
            <a:r>
              <a:rPr lang="en-US" dirty="0" smtClean="0"/>
              <a:t>Partial matches are counted.</a:t>
            </a:r>
            <a:endParaRPr lang="en-CA" dirty="0"/>
          </a:p>
        </p:txBody>
      </p:sp>
    </p:spTree>
    <p:extLst>
      <p:ext uri="{BB962C8B-B14F-4D97-AF65-F5344CB8AC3E}">
        <p14:creationId xmlns:p14="http://schemas.microsoft.com/office/powerpoint/2010/main" val="18667741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A3: Feature </a:t>
            </a:r>
            <a:r>
              <a:rPr lang="en-US" dirty="0" smtClean="0"/>
              <a:t>#3</a:t>
            </a:r>
            <a:endParaRPr lang="en-CA" dirty="0"/>
          </a:p>
        </p:txBody>
      </p:sp>
      <p:sp>
        <p:nvSpPr>
          <p:cNvPr id="3" name="Content Placeholder 2"/>
          <p:cNvSpPr>
            <a:spLocks noGrp="1"/>
          </p:cNvSpPr>
          <p:nvPr>
            <p:ph idx="1"/>
          </p:nvPr>
        </p:nvSpPr>
        <p:spPr/>
        <p:txBody>
          <a:bodyPr/>
          <a:lstStyle/>
          <a:p>
            <a:r>
              <a:rPr lang="en-US" dirty="0"/>
              <a:t>Display the count of the instances via a MsgBox in the following form. "Number occurrences:  &lt;</a:t>
            </a:r>
            <a:r>
              <a:rPr lang="en-US" i="1" dirty="0"/>
              <a:t>actual number of occurrences  of the search word</a:t>
            </a:r>
            <a:r>
              <a:rPr lang="en-US" dirty="0"/>
              <a:t>&gt;" </a:t>
            </a:r>
            <a:r>
              <a:rPr lang="en-US" dirty="0" smtClean="0"/>
              <a:t> </a:t>
            </a:r>
          </a:p>
          <a:p>
            <a:pPr lvl="1"/>
            <a:r>
              <a:rPr lang="en-CA" dirty="0"/>
              <a:t>e.g. Number occurrences: 2</a:t>
            </a:r>
          </a:p>
        </p:txBody>
      </p:sp>
    </p:spTree>
    <p:extLst>
      <p:ext uri="{BB962C8B-B14F-4D97-AF65-F5344CB8AC3E}">
        <p14:creationId xmlns:p14="http://schemas.microsoft.com/office/powerpoint/2010/main" val="2371226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Feature #4</a:t>
            </a:r>
            <a:endParaRPr lang="en-CA" dirty="0"/>
          </a:p>
        </p:txBody>
      </p:sp>
      <p:sp>
        <p:nvSpPr>
          <p:cNvPr id="3" name="Content Placeholder 2"/>
          <p:cNvSpPr>
            <a:spLocks noGrp="1"/>
          </p:cNvSpPr>
          <p:nvPr>
            <p:ph idx="1"/>
          </p:nvPr>
        </p:nvSpPr>
        <p:spPr/>
        <p:txBody>
          <a:bodyPr/>
          <a:lstStyle/>
          <a:p>
            <a:r>
              <a:rPr lang="en-US" dirty="0"/>
              <a:t>Write information about the number of instances into the currently active Word document using the appropriate parts of the Selection object</a:t>
            </a:r>
            <a:r>
              <a:rPr lang="en-US" dirty="0" smtClean="0"/>
              <a:t>.</a:t>
            </a:r>
          </a:p>
          <a:p>
            <a:r>
              <a:rPr lang="en-US" dirty="0"/>
              <a:t> (If Feature #6 is implemented then this information would be written into the respective document in which the count was being conducted</a:t>
            </a:r>
            <a:r>
              <a:rPr lang="en-US" dirty="0" smtClean="0"/>
              <a:t>).</a:t>
            </a:r>
          </a:p>
          <a:p>
            <a:pPr lvl="1"/>
            <a:endParaRPr lang="en-CA" dirty="0"/>
          </a:p>
        </p:txBody>
      </p:sp>
    </p:spTree>
    <p:extLst>
      <p:ext uri="{BB962C8B-B14F-4D97-AF65-F5344CB8AC3E}">
        <p14:creationId xmlns:p14="http://schemas.microsoft.com/office/powerpoint/2010/main" val="19575170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A3: Feature #</a:t>
            </a:r>
            <a:r>
              <a:rPr lang="en-US" dirty="0" smtClean="0"/>
              <a:t>4 (2)</a:t>
            </a:r>
            <a:endParaRPr lang="en-CA" dirty="0"/>
          </a:p>
        </p:txBody>
      </p:sp>
      <p:sp>
        <p:nvSpPr>
          <p:cNvPr id="3" name="Content Placeholder 2"/>
          <p:cNvSpPr>
            <a:spLocks noGrp="1"/>
          </p:cNvSpPr>
          <p:nvPr>
            <p:ph idx="1"/>
          </p:nvPr>
        </p:nvSpPr>
        <p:spPr/>
        <p:txBody>
          <a:bodyPr/>
          <a:lstStyle/>
          <a:p>
            <a:r>
              <a:rPr lang="en-US" dirty="0"/>
              <a:t>Format of the written text</a:t>
            </a:r>
            <a:r>
              <a:rPr lang="en-US" dirty="0" smtClean="0"/>
              <a:t>:</a:t>
            </a:r>
          </a:p>
          <a:p>
            <a:pPr marL="692150" lvl="1" indent="-457200">
              <a:buFont typeface="+mj-lt"/>
              <a:buAutoNum type="alphaLcParenR"/>
            </a:pPr>
            <a:r>
              <a:rPr lang="en-US" dirty="0"/>
              <a:t>The text written should take the form: "Number occurrences:  &lt;</a:t>
            </a:r>
            <a:r>
              <a:rPr lang="en-US" i="1" dirty="0"/>
              <a:t>actual number of occurrences  of the search word</a:t>
            </a:r>
            <a:r>
              <a:rPr lang="en-US" dirty="0"/>
              <a:t>&gt;" </a:t>
            </a:r>
          </a:p>
          <a:p>
            <a:pPr lvl="2"/>
            <a:r>
              <a:rPr lang="en-US" dirty="0"/>
              <a:t>e.g. Number occurrences: 2</a:t>
            </a:r>
            <a:endParaRPr lang="en-CA" dirty="0"/>
          </a:p>
          <a:p>
            <a:pPr marL="692150" lvl="1" indent="-457200">
              <a:buFont typeface="+mj-lt"/>
              <a:buAutoNum type="alphaLcParenR"/>
            </a:pPr>
            <a:r>
              <a:rPr lang="en-US" dirty="0"/>
              <a:t>This text should appear on its own line i.e. it should be preceded by "a hard return" or a VBA carriage return "</a:t>
            </a:r>
            <a:r>
              <a:rPr lang="en-US" dirty="0" err="1"/>
              <a:t>vbCr</a:t>
            </a:r>
            <a:r>
              <a:rPr lang="en-US" dirty="0" smtClean="0"/>
              <a:t>".</a:t>
            </a:r>
          </a:p>
          <a:p>
            <a:pPr marL="692150" lvl="1" indent="-457200">
              <a:buFont typeface="+mj-lt"/>
              <a:buAutoNum type="alphaLcParenR"/>
            </a:pPr>
            <a:r>
              <a:rPr lang="en-US" dirty="0"/>
              <a:t>The text appears at the end of the document ("end of story").</a:t>
            </a:r>
          </a:p>
          <a:p>
            <a:pPr marL="692150" lvl="1" indent="-457200">
              <a:buFont typeface="+mj-lt"/>
              <a:buAutoNum type="alphaLcParenR"/>
            </a:pPr>
            <a:r>
              <a:rPr lang="en-US" dirty="0"/>
              <a:t>If the search word (entered with Feature #1) appears two times or more then the text (from Feature #4a) to be written (Feature 4a) is colored red. Credit will be awarded if the text is colored under the correct condition</a:t>
            </a:r>
            <a:r>
              <a:rPr lang="en-US" dirty="0" smtClean="0"/>
              <a:t>.</a:t>
            </a:r>
          </a:p>
          <a:p>
            <a:pPr marL="692150" lvl="1" indent="-457200">
              <a:buFont typeface="+mj-lt"/>
              <a:buAutoNum type="alphaLcParenR"/>
            </a:pPr>
            <a:r>
              <a:rPr lang="en-US" dirty="0"/>
              <a:t>If the search word appears three or more times then the text to be written (from Feature #4a) is also bolded. Credit will be awarded if the text is bolded under the correct condition. </a:t>
            </a:r>
          </a:p>
          <a:p>
            <a:pPr marL="692150" lvl="1" indent="-457200">
              <a:buFont typeface="+mj-lt"/>
              <a:buAutoNum type="alphaLcParenR"/>
            </a:pPr>
            <a:endParaRPr lang="en-CA" dirty="0"/>
          </a:p>
        </p:txBody>
      </p:sp>
    </p:spTree>
    <p:extLst>
      <p:ext uri="{BB962C8B-B14F-4D97-AF65-F5344CB8AC3E}">
        <p14:creationId xmlns:p14="http://schemas.microsoft.com/office/powerpoint/2010/main" val="2135606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A3: Feature </a:t>
            </a:r>
            <a:r>
              <a:rPr lang="en-US" dirty="0" smtClean="0"/>
              <a:t>#</a:t>
            </a:r>
            <a:r>
              <a:rPr lang="en-US" dirty="0"/>
              <a:t>5</a:t>
            </a:r>
            <a:endParaRPr lang="en-CA" dirty="0"/>
          </a:p>
        </p:txBody>
      </p:sp>
      <p:sp>
        <p:nvSpPr>
          <p:cNvPr id="3" name="Content Placeholder 2"/>
          <p:cNvSpPr>
            <a:spLocks noGrp="1"/>
          </p:cNvSpPr>
          <p:nvPr>
            <p:ph idx="1"/>
          </p:nvPr>
        </p:nvSpPr>
        <p:spPr/>
        <p:txBody>
          <a:bodyPr/>
          <a:lstStyle/>
          <a:p>
            <a:r>
              <a:rPr lang="en-US" dirty="0"/>
              <a:t>Double the size (both the height and width change so the proportions of height to size remains the same) of each image (in VBA "InLineShapes" in the document</a:t>
            </a:r>
            <a:r>
              <a:rPr lang="en-US" dirty="0" smtClean="0"/>
              <a:t>.</a:t>
            </a:r>
          </a:p>
          <a:p>
            <a:r>
              <a:rPr lang="en-US" dirty="0"/>
              <a:t>If the document doesn't contain any images then a MsgBox will appear with the message "No images to modify".</a:t>
            </a:r>
            <a:endParaRPr lang="en-CA" dirty="0"/>
          </a:p>
        </p:txBody>
      </p:sp>
    </p:spTree>
    <p:extLst>
      <p:ext uri="{BB962C8B-B14F-4D97-AF65-F5344CB8AC3E}">
        <p14:creationId xmlns:p14="http://schemas.microsoft.com/office/powerpoint/2010/main" val="5355686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38100">
          <a:solidFill>
            <a:schemeClr val="bg1">
              <a:lumMod val="50000"/>
            </a:schemeClr>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81021</TotalTime>
  <Words>2053</Words>
  <Application>Microsoft Office PowerPoint</Application>
  <PresentationFormat>On-screen Show (4:3)</PresentationFormat>
  <Paragraphs>299</Paragraphs>
  <Slides>38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Comic Sans MS</vt:lpstr>
      <vt:lpstr>Consolas</vt:lpstr>
      <vt:lpstr>Wingdings</vt:lpstr>
      <vt:lpstr>Office Theme</vt:lpstr>
      <vt:lpstr>VBA: Tutorial Week 4</vt:lpstr>
      <vt:lpstr>First Tutorial (Monday or Tuesday): A3</vt:lpstr>
      <vt:lpstr>CPSC 203: A3</vt:lpstr>
      <vt:lpstr>A3: Feature #1</vt:lpstr>
      <vt:lpstr>A3: Feature #2</vt:lpstr>
      <vt:lpstr>A3: Feature #3</vt:lpstr>
      <vt:lpstr>A3: Feature #4</vt:lpstr>
      <vt:lpstr>A3: Feature #4 (2)</vt:lpstr>
      <vt:lpstr>A3: Feature #5</vt:lpstr>
      <vt:lpstr>A3: #Feature #6</vt:lpstr>
      <vt:lpstr>A3: Parts Of Feature #6</vt:lpstr>
      <vt:lpstr>A3: Parts Of Feature #6 (2)</vt:lpstr>
      <vt:lpstr>A3: Documentation Requirements</vt:lpstr>
      <vt:lpstr>A3: Style Requirements</vt:lpstr>
      <vt:lpstr>A3: Style Requirements (2)</vt:lpstr>
      <vt:lpstr>First Tutorial (Monday or Tuesday): Programming Constructs</vt:lpstr>
      <vt:lpstr>Microsoft Introduction/Overview Of VBA</vt:lpstr>
      <vt:lpstr>Activities In Tutorial</vt:lpstr>
      <vt:lpstr>Looping/Repetition</vt:lpstr>
      <vt:lpstr>Example: Counting Program (Up/Increases)</vt:lpstr>
      <vt:lpstr>Example: Counting Program (Down/Decreases)</vt:lpstr>
      <vt:lpstr>Student Exercise</vt:lpstr>
      <vt:lpstr>Second Tutorial (Wednesday or Thursday)</vt:lpstr>
      <vt:lpstr>Nesting: Branches And Loop</vt:lpstr>
      <vt:lpstr>Recognizing When Nesting Is Needed</vt:lpstr>
      <vt:lpstr>(Key Part: IF) Nested Inside An IF</vt:lpstr>
      <vt:lpstr>Recognizing When Nesting Is Needed</vt:lpstr>
      <vt:lpstr>(Key Part: Do-While) Nested Inside An IF</vt:lpstr>
      <vt:lpstr>Recognizing When Nesting Is Needed</vt:lpstr>
      <vt:lpstr>(Key Part: IF Nested) Inside A Do-While</vt:lpstr>
      <vt:lpstr>Collaboration Vs. Misconduct</vt:lpstr>
      <vt:lpstr>Avoiding Misconduct</vt:lpstr>
      <vt:lpstr>What Is Academic Misconduct?</vt:lpstr>
      <vt:lpstr>What Happens If I Cite My Sources</vt:lpstr>
      <vt:lpstr>How To Cite Your Sources</vt:lpstr>
      <vt:lpstr>Example Of Sandwiching Your Citation</vt:lpstr>
      <vt:lpstr>What If You Hired A Tutor?</vt:lpstr>
      <vt:lpstr>What If We Have Questions About What’s Allowed?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VBA Part III</dc:title>
  <dc:creator>James Tam</dc:creator>
  <cp:keywords>VBA</cp:keywords>
  <cp:lastModifiedBy>work</cp:lastModifiedBy>
  <cp:revision>1691</cp:revision>
  <dcterms:created xsi:type="dcterms:W3CDTF">2014-05-13T22:22:53Z</dcterms:created>
  <dcterms:modified xsi:type="dcterms:W3CDTF">2022-03-18T23:55:30Z</dcterms:modified>
</cp:coreProperties>
</file>