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handoutMasterIdLst>
    <p:handoutMasterId r:id="rId32"/>
  </p:handoutMasterIdLst>
  <p:sldIdLst>
    <p:sldId id="345" r:id="rId2"/>
    <p:sldId id="436" r:id="rId3"/>
    <p:sldId id="494" r:id="rId4"/>
    <p:sldId id="495" r:id="rId5"/>
    <p:sldId id="477" r:id="rId6"/>
    <p:sldId id="472" r:id="rId7"/>
    <p:sldId id="473" r:id="rId8"/>
    <p:sldId id="474" r:id="rId9"/>
    <p:sldId id="475" r:id="rId10"/>
    <p:sldId id="476" r:id="rId11"/>
    <p:sldId id="478" r:id="rId12"/>
    <p:sldId id="479" r:id="rId13"/>
    <p:sldId id="480" r:id="rId14"/>
    <p:sldId id="481" r:id="rId15"/>
    <p:sldId id="482" r:id="rId16"/>
    <p:sldId id="483" r:id="rId17"/>
    <p:sldId id="484" r:id="rId18"/>
    <p:sldId id="485" r:id="rId19"/>
    <p:sldId id="486" r:id="rId20"/>
    <p:sldId id="487" r:id="rId21"/>
    <p:sldId id="489" r:id="rId22"/>
    <p:sldId id="498" r:id="rId23"/>
    <p:sldId id="488" r:id="rId24"/>
    <p:sldId id="499" r:id="rId25"/>
    <p:sldId id="500" r:id="rId26"/>
    <p:sldId id="501" r:id="rId27"/>
    <p:sldId id="502" r:id="rId28"/>
    <p:sldId id="496" r:id="rId29"/>
    <p:sldId id="497" r:id="rId3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521415D9-36F7-43E2-AB2F-B90AF26B5E84}">
      <p14:sectionLst xmlns:p14="http://schemas.microsoft.com/office/powerpoint/2010/main">
        <p14:section name="Default Section" id="{7CA7B79D-645B-4F7F-B897-291FC32D7EEB}">
          <p14:sldIdLst>
            <p14:sldId id="345"/>
            <p14:sldId id="436"/>
            <p14:sldId id="494"/>
            <p14:sldId id="495"/>
            <p14:sldId id="477"/>
            <p14:sldId id="472"/>
            <p14:sldId id="473"/>
            <p14:sldId id="474"/>
            <p14:sldId id="475"/>
            <p14:sldId id="476"/>
            <p14:sldId id="478"/>
            <p14:sldId id="479"/>
            <p14:sldId id="480"/>
            <p14:sldId id="481"/>
            <p14:sldId id="482"/>
            <p14:sldId id="483"/>
            <p14:sldId id="484"/>
            <p14:sldId id="485"/>
            <p14:sldId id="486"/>
            <p14:sldId id="487"/>
            <p14:sldId id="489"/>
            <p14:sldId id="498"/>
            <p14:sldId id="488"/>
            <p14:sldId id="499"/>
            <p14:sldId id="500"/>
            <p14:sldId id="501"/>
            <p14:sldId id="502"/>
            <p14:sldId id="496"/>
            <p14:sldId id="49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ames Tam" initials="JT"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0000FF"/>
    <a:srgbClr val="666633"/>
    <a:srgbClr val="00FF03"/>
    <a:srgbClr val="33FF33"/>
    <a:srgbClr val="4A7EBB"/>
    <a:srgbClr val="01FF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4870" autoAdjust="0"/>
    <p:restoredTop sz="90777" autoAdjust="0"/>
  </p:normalViewPr>
  <p:slideViewPr>
    <p:cSldViewPr>
      <p:cViewPr varScale="1">
        <p:scale>
          <a:sx n="62" d="100"/>
          <a:sy n="62" d="100"/>
        </p:scale>
        <p:origin x="90" y="71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70" d="100"/>
          <a:sy n="70" d="100"/>
        </p:scale>
        <p:origin x="1698" y="5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1C8F5F55-D563-4ECD-A54E-CB0576638D2A}" type="datetimeFigureOut">
              <a:rPr lang="en-US"/>
              <a:pPr>
                <a:defRPr/>
              </a:pPr>
              <a:t>3/9/2022</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r>
              <a:rPr lang="en-US" dirty="0"/>
              <a:t>VBA program writing </a:t>
            </a: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BCB07625-2B3F-429B-81FA-E1271FD8F1A2}" type="slidenum">
              <a:rPr lang="en-US"/>
              <a:pPr>
                <a:defRPr/>
              </a:pPr>
              <a:t>‹#›</a:t>
            </a:fld>
            <a:endParaRPr lang="en-US" dirty="0"/>
          </a:p>
        </p:txBody>
      </p:sp>
    </p:spTree>
    <p:extLst>
      <p:ext uri="{BB962C8B-B14F-4D97-AF65-F5344CB8AC3E}">
        <p14:creationId xmlns:p14="http://schemas.microsoft.com/office/powerpoint/2010/main" val="34116728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F3D3AB2D-9B2F-44A8-A39C-161117D20690}" type="datetimeFigureOut">
              <a:rPr lang="en-US"/>
              <a:pPr>
                <a:defRPr/>
              </a:pPr>
              <a:t>3/9/2022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9B4E02C4-9896-428F-9970-3367E6A4601D}" type="slidenum">
              <a:rPr lang="en-US"/>
              <a:pPr>
                <a:defRPr/>
              </a:pPr>
              <a:t>‹#›</a:t>
            </a:fld>
            <a:endParaRPr lang="en-US" dirty="0"/>
          </a:p>
        </p:txBody>
      </p:sp>
    </p:spTree>
    <p:extLst>
      <p:ext uri="{BB962C8B-B14F-4D97-AF65-F5344CB8AC3E}">
        <p14:creationId xmlns:p14="http://schemas.microsoft.com/office/powerpoint/2010/main" val="142907031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a:defRPr/>
            </a:pPr>
            <a:fld id="{9B4E02C4-9896-428F-9970-3367E6A4601D}" type="slidenum">
              <a:rPr lang="en-US" smtClean="0"/>
              <a:pPr>
                <a:defRPr/>
              </a:pPr>
              <a:t>1</a:t>
            </a:fld>
            <a:endParaRPr lang="en-US" dirty="0"/>
          </a:p>
        </p:txBody>
      </p:sp>
    </p:spTree>
    <p:extLst>
      <p:ext uri="{BB962C8B-B14F-4D97-AF65-F5344CB8AC3E}">
        <p14:creationId xmlns:p14="http://schemas.microsoft.com/office/powerpoint/2010/main" val="28251394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CC2E759F-4072-4BFB-B27A-D6F21B6E9FD4}" type="datetimeFigureOut">
              <a:rPr lang="en-US"/>
              <a:pPr>
                <a:defRPr/>
              </a:pPr>
              <a:t>3/9/2022</a:t>
            </a:fld>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6E6DA8A3-4D99-442E-B427-E62712AFE535}" type="slidenum">
              <a:rPr lang="en-US"/>
              <a:pPr>
                <a:defRPr/>
              </a:pPr>
              <a:t>‹#›</a:t>
            </a:fld>
            <a:endParaRPr lang="en-US" dirty="0"/>
          </a:p>
        </p:txBody>
      </p:sp>
    </p:spTree>
    <p:extLst>
      <p:ext uri="{BB962C8B-B14F-4D97-AF65-F5344CB8AC3E}">
        <p14:creationId xmlns:p14="http://schemas.microsoft.com/office/powerpoint/2010/main" val="1745317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575B726-F111-4CCD-93ED-7A80565E52CB}" type="datetimeFigureOut">
              <a:rPr lang="en-US"/>
              <a:pPr>
                <a:defRPr/>
              </a:pPr>
              <a:t>3/9/2022</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987EA2C-5101-4EFF-9EC5-E785960973D7}" type="slidenum">
              <a:rPr lang="en-US"/>
              <a:pPr>
                <a:defRPr/>
              </a:pPr>
              <a:t>‹#›</a:t>
            </a:fld>
            <a:endParaRPr lang="en-US" dirty="0"/>
          </a:p>
        </p:txBody>
      </p:sp>
    </p:spTree>
    <p:extLst>
      <p:ext uri="{BB962C8B-B14F-4D97-AF65-F5344CB8AC3E}">
        <p14:creationId xmlns:p14="http://schemas.microsoft.com/office/powerpoint/2010/main" val="3441819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A3854EE7-F009-4335-B6A3-EBA92AA66B12}" type="datetimeFigureOut">
              <a:rPr lang="en-US"/>
              <a:pPr>
                <a:defRPr/>
              </a:pPr>
              <a:t>3/9/2022</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EC8B70FF-9A41-4090-AA79-9B7A7E5CC8FD}" type="slidenum">
              <a:rPr lang="en-US"/>
              <a:pPr>
                <a:defRPr/>
              </a:pPr>
              <a:t>‹#›</a:t>
            </a:fld>
            <a:endParaRPr lang="en-US" dirty="0"/>
          </a:p>
        </p:txBody>
      </p:sp>
    </p:spTree>
    <p:extLst>
      <p:ext uri="{BB962C8B-B14F-4D97-AF65-F5344CB8AC3E}">
        <p14:creationId xmlns:p14="http://schemas.microsoft.com/office/powerpoint/2010/main" val="36191925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287110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JT Default content slid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lvl1pPr>
              <a:defRPr sz="3200"/>
            </a:lvl1pPr>
          </a:lstStyle>
          <a:p>
            <a:r>
              <a:rPr lang="en-US" dirty="0"/>
              <a:t>Click to edit Master title style</a:t>
            </a:r>
          </a:p>
        </p:txBody>
      </p:sp>
      <p:sp>
        <p:nvSpPr>
          <p:cNvPr id="3" name="Content Placeholder 2"/>
          <p:cNvSpPr>
            <a:spLocks noGrp="1"/>
          </p:cNvSpPr>
          <p:nvPr>
            <p:ph idx="1"/>
          </p:nvPr>
        </p:nvSpPr>
        <p:spPr>
          <a:xfrm>
            <a:off x="457200" y="1447800"/>
            <a:ext cx="8229600" cy="5029200"/>
          </a:xfrm>
        </p:spPr>
        <p:txBody>
          <a:bodyPr/>
          <a:lstStyle>
            <a:lvl1pPr marL="234950" indent="-234950">
              <a:defRPr sz="2400"/>
            </a:lvl1pPr>
            <a:lvl2pPr marL="457200" indent="-222250">
              <a:defRPr sz="2000"/>
            </a:lvl2pPr>
            <a:lvl3pPr marL="574675" indent="-117475">
              <a:defRPr sz="1800"/>
            </a:lvl3pPr>
            <a:lvl4pPr marL="796925" indent="-104775">
              <a:defRPr sz="16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4" name="TextBox 1"/>
          <p:cNvSpPr txBox="1"/>
          <p:nvPr userDrawn="1"/>
        </p:nvSpPr>
        <p:spPr>
          <a:xfrm>
            <a:off x="-8641" y="6567100"/>
            <a:ext cx="3124200" cy="276999"/>
          </a:xfrm>
          <a:prstGeom prst="rect">
            <a:avLst/>
          </a:prstGeom>
          <a:noFill/>
        </p:spPr>
        <p:txBody>
          <a:bodyPr wrap="square" rtlCol="0">
            <a:spAutoFit/>
          </a:bodyPr>
          <a:ls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r>
              <a:rPr lang="en-CA" sz="1200" dirty="0"/>
              <a:t>VBA</a:t>
            </a:r>
            <a:r>
              <a:rPr lang="en-CA" sz="1200" baseline="0" dirty="0"/>
              <a:t> tutorial notes by James Tam</a:t>
            </a:r>
            <a:endParaRPr lang="en-CA" sz="1200" dirty="0"/>
          </a:p>
        </p:txBody>
      </p:sp>
    </p:spTree>
    <p:extLst>
      <p:ext uri="{BB962C8B-B14F-4D97-AF65-F5344CB8AC3E}">
        <p14:creationId xmlns:p14="http://schemas.microsoft.com/office/powerpoint/2010/main" val="2717570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8FCCB139-380D-4534-91A4-ADF6145E05ED}" type="datetimeFigureOut">
              <a:rPr lang="en-US"/>
              <a:pPr>
                <a:defRPr/>
              </a:pPr>
              <a:t>3/9/2022</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95C64F80-319D-403A-8D96-089B24B4C470}" type="slidenum">
              <a:rPr lang="en-US"/>
              <a:pPr>
                <a:defRPr/>
              </a:pPr>
              <a:t>‹#›</a:t>
            </a:fld>
            <a:endParaRPr lang="en-US" dirty="0"/>
          </a:p>
        </p:txBody>
      </p:sp>
    </p:spTree>
    <p:extLst>
      <p:ext uri="{BB962C8B-B14F-4D97-AF65-F5344CB8AC3E}">
        <p14:creationId xmlns:p14="http://schemas.microsoft.com/office/powerpoint/2010/main" val="725722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lvl1pPr>
              <a:defRPr sz="3200"/>
            </a:lvl1pPr>
          </a:lstStyle>
          <a:p>
            <a:r>
              <a:rPr lang="en-US" dirty="0"/>
              <a:t>Click to edit Master title style</a:t>
            </a:r>
          </a:p>
        </p:txBody>
      </p:sp>
      <p:sp>
        <p:nvSpPr>
          <p:cNvPr id="3" name="Content Placeholder 2"/>
          <p:cNvSpPr>
            <a:spLocks noGrp="1"/>
          </p:cNvSpPr>
          <p:nvPr>
            <p:ph sz="half" idx="1"/>
          </p:nvPr>
        </p:nvSpPr>
        <p:spPr>
          <a:xfrm>
            <a:off x="457200" y="1600200"/>
            <a:ext cx="3886200" cy="4876800"/>
          </a:xfrm>
        </p:spPr>
        <p:txBody>
          <a:bodyPr/>
          <a:lstStyle>
            <a:lvl1pPr marL="234950" indent="-234950">
              <a:defRPr sz="2400"/>
            </a:lvl1pPr>
            <a:lvl2pPr marL="404813" indent="-169863">
              <a:defRPr sz="2000"/>
            </a:lvl2pPr>
            <a:lvl3pPr marL="574675" indent="-117475">
              <a:defRPr sz="1800"/>
            </a:lvl3pPr>
            <a:lvl4pPr marL="692150" indent="-117475">
              <a:defRPr sz="16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8" name="Content Placeholder 2"/>
          <p:cNvSpPr>
            <a:spLocks noGrp="1"/>
          </p:cNvSpPr>
          <p:nvPr>
            <p:ph sz="half" idx="10"/>
          </p:nvPr>
        </p:nvSpPr>
        <p:spPr>
          <a:xfrm>
            <a:off x="4724400" y="1600200"/>
            <a:ext cx="3886200" cy="4876800"/>
          </a:xfrm>
        </p:spPr>
        <p:txBody>
          <a:bodyPr/>
          <a:lstStyle>
            <a:lvl1pPr marL="234950" indent="-234950">
              <a:defRPr sz="2400"/>
            </a:lvl1pPr>
            <a:lvl2pPr marL="404813" indent="-169863">
              <a:defRPr sz="2000"/>
            </a:lvl2pPr>
            <a:lvl3pPr marL="574675" indent="-117475">
              <a:defRPr sz="1800"/>
            </a:lvl3pPr>
            <a:lvl4pPr marL="692150" indent="-117475">
              <a:defRPr sz="16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2304080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757CFE7-1502-4140-B567-DADD2AE6AB9A}" type="datetimeFigureOut">
              <a:rPr lang="en-US"/>
              <a:pPr>
                <a:defRPr/>
              </a:pPr>
              <a:t>3/9/2022</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52AA62E8-8E50-45E3-829D-A7DD03C5D566}" type="slidenum">
              <a:rPr lang="en-US"/>
              <a:pPr>
                <a:defRPr/>
              </a:pPr>
              <a:t>‹#›</a:t>
            </a:fld>
            <a:endParaRPr lang="en-US" dirty="0"/>
          </a:p>
        </p:txBody>
      </p:sp>
    </p:spTree>
    <p:extLst>
      <p:ext uri="{BB962C8B-B14F-4D97-AF65-F5344CB8AC3E}">
        <p14:creationId xmlns:p14="http://schemas.microsoft.com/office/powerpoint/2010/main" val="1902561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0E8D219-40AC-4219-9BA5-E507B4BD3CC6}" type="datetimeFigureOut">
              <a:rPr lang="en-US"/>
              <a:pPr>
                <a:defRPr/>
              </a:pPr>
              <a:t>3/9/2022</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D4C60446-AB74-482B-94FF-0452AC1673C5}" type="slidenum">
              <a:rPr lang="en-US"/>
              <a:pPr>
                <a:defRPr/>
              </a:pPr>
              <a:t>‹#›</a:t>
            </a:fld>
            <a:endParaRPr lang="en-US" dirty="0"/>
          </a:p>
        </p:txBody>
      </p:sp>
    </p:spTree>
    <p:extLst>
      <p:ext uri="{BB962C8B-B14F-4D97-AF65-F5344CB8AC3E}">
        <p14:creationId xmlns:p14="http://schemas.microsoft.com/office/powerpoint/2010/main" val="102899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ADEA38E2-7CEB-4353-825D-8594AB0D3952}" type="datetimeFigureOut">
              <a:rPr lang="en-US"/>
              <a:pPr>
                <a:defRPr/>
              </a:pPr>
              <a:t>3/9/2022</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F6EC17F-EC8E-4E68-9CBB-1841F8F6D456}" type="slidenum">
              <a:rPr lang="en-US"/>
              <a:pPr>
                <a:defRPr/>
              </a:pPr>
              <a:t>‹#›</a:t>
            </a:fld>
            <a:endParaRPr lang="en-US" dirty="0"/>
          </a:p>
        </p:txBody>
      </p:sp>
    </p:spTree>
    <p:extLst>
      <p:ext uri="{BB962C8B-B14F-4D97-AF65-F5344CB8AC3E}">
        <p14:creationId xmlns:p14="http://schemas.microsoft.com/office/powerpoint/2010/main" val="1407913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D061546-5421-4572-805D-18520E3AD78E}" type="datetimeFigureOut">
              <a:rPr lang="en-US"/>
              <a:pPr>
                <a:defRPr/>
              </a:pPr>
              <a:t>3/9/2022</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D5179AA-C6E2-44EE-91AC-04B943046916}" type="slidenum">
              <a:rPr lang="en-US"/>
              <a:pPr>
                <a:defRPr/>
              </a:pPr>
              <a:t>‹#›</a:t>
            </a:fld>
            <a:endParaRPr lang="en-US" dirty="0"/>
          </a:p>
        </p:txBody>
      </p:sp>
    </p:spTree>
    <p:extLst>
      <p:ext uri="{BB962C8B-B14F-4D97-AF65-F5344CB8AC3E}">
        <p14:creationId xmlns:p14="http://schemas.microsoft.com/office/powerpoint/2010/main" val="1552960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9F4A17A0-B459-4E22-88A0-7D3A99A920A9}" type="datetimeFigureOut">
              <a:rPr lang="en-US"/>
              <a:pPr>
                <a:defRPr/>
              </a:pPr>
              <a:t>3/9/2022</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6910DBF-A6D8-49A1-A62B-88D9F0E11816}" type="slidenum">
              <a:rPr lang="en-US"/>
              <a:pPr>
                <a:defRPr/>
              </a:pPr>
              <a:t>‹#›</a:t>
            </a:fld>
            <a:endParaRPr lang="en-US" dirty="0"/>
          </a:p>
        </p:txBody>
      </p:sp>
    </p:spTree>
    <p:extLst>
      <p:ext uri="{BB962C8B-B14F-4D97-AF65-F5344CB8AC3E}">
        <p14:creationId xmlns:p14="http://schemas.microsoft.com/office/powerpoint/2010/main" val="28246475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28600"/>
            <a:ext cx="8229600" cy="944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 name="Text Placeholder 2"/>
          <p:cNvSpPr>
            <a:spLocks noGrp="1"/>
          </p:cNvSpPr>
          <p:nvPr>
            <p:ph type="body" idx="1"/>
          </p:nvPr>
        </p:nvSpPr>
        <p:spPr bwMode="auto">
          <a:xfrm>
            <a:off x="457200" y="1524000"/>
            <a:ext cx="822960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p:txBody>
      </p:sp>
    </p:spTree>
  </p:cSld>
  <p:clrMap bg1="lt1" tx1="dk1" bg2="lt2" tx2="dk2" accent1="accent1" accent2="accent2" accent3="accent3" accent4="accent4" accent5="accent5" accent6="accent6" hlink="hlink" folHlink="folHlink"/>
  <p:sldLayoutIdLst>
    <p:sldLayoutId id="2147483741" r:id="rId1"/>
    <p:sldLayoutId id="2147483737" r:id="rId2"/>
    <p:sldLayoutId id="2147483742" r:id="rId3"/>
    <p:sldLayoutId id="2147483738" r:id="rId4"/>
    <p:sldLayoutId id="2147483743" r:id="rId5"/>
    <p:sldLayoutId id="2147483744" r:id="rId6"/>
    <p:sldLayoutId id="2147483745" r:id="rId7"/>
    <p:sldLayoutId id="2147483746" r:id="rId8"/>
    <p:sldLayoutId id="2147483747" r:id="rId9"/>
    <p:sldLayoutId id="2147483748" r:id="rId10"/>
    <p:sldLayoutId id="2147483749" r:id="rId11"/>
    <p:sldLayoutId id="2147483740" r:id="rId12"/>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tmplLst>
          <p:tmpl lvl="1">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2">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3">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Lst>
      </p:bldP>
    </p:bldLst>
  </p:timing>
  <p:txStyles>
    <p:titleStyle>
      <a:lvl1pPr algn="ctr" rtl="0" eaLnBrk="0" fontAlgn="base" hangingPunct="0">
        <a:spcBef>
          <a:spcPct val="0"/>
        </a:spcBef>
        <a:spcAft>
          <a:spcPct val="0"/>
        </a:spcAft>
        <a:defRPr sz="3200" kern="1200">
          <a:solidFill>
            <a:schemeClr val="tx1"/>
          </a:solidFill>
          <a:latin typeface="+mj-lt"/>
          <a:ea typeface="+mj-ea"/>
          <a:cs typeface="+mj-cs"/>
        </a:defRPr>
      </a:lvl1pPr>
      <a:lvl2pPr algn="ctr" rtl="0" eaLnBrk="0" fontAlgn="base" hangingPunct="0">
        <a:spcBef>
          <a:spcPct val="0"/>
        </a:spcBef>
        <a:spcAft>
          <a:spcPct val="0"/>
        </a:spcAft>
        <a:defRPr sz="3200">
          <a:solidFill>
            <a:schemeClr val="tx1"/>
          </a:solidFill>
          <a:latin typeface="Calibri" pitchFamily="34" charset="0"/>
        </a:defRPr>
      </a:lvl2pPr>
      <a:lvl3pPr algn="ctr" rtl="0" eaLnBrk="0" fontAlgn="base" hangingPunct="0">
        <a:spcBef>
          <a:spcPct val="0"/>
        </a:spcBef>
        <a:spcAft>
          <a:spcPct val="0"/>
        </a:spcAft>
        <a:defRPr sz="3200">
          <a:solidFill>
            <a:schemeClr val="tx1"/>
          </a:solidFill>
          <a:latin typeface="Calibri" pitchFamily="34" charset="0"/>
        </a:defRPr>
      </a:lvl3pPr>
      <a:lvl4pPr algn="ctr" rtl="0" eaLnBrk="0" fontAlgn="base" hangingPunct="0">
        <a:spcBef>
          <a:spcPct val="0"/>
        </a:spcBef>
        <a:spcAft>
          <a:spcPct val="0"/>
        </a:spcAft>
        <a:defRPr sz="3200">
          <a:solidFill>
            <a:schemeClr val="tx1"/>
          </a:solidFill>
          <a:latin typeface="Calibri" pitchFamily="34" charset="0"/>
        </a:defRPr>
      </a:lvl4pPr>
      <a:lvl5pPr algn="ctr" rtl="0" eaLnBrk="0" fontAlgn="base" hangingPunct="0">
        <a:spcBef>
          <a:spcPct val="0"/>
        </a:spcBef>
        <a:spcAft>
          <a:spcPct val="0"/>
        </a:spcAft>
        <a:defRPr sz="3200">
          <a:solidFill>
            <a:schemeClr val="tx1"/>
          </a:solidFill>
          <a:latin typeface="Calibri" pitchFamily="34" charset="0"/>
        </a:defRPr>
      </a:lvl5pPr>
      <a:lvl6pPr marL="457200" algn="ctr" rtl="0" fontAlgn="base">
        <a:spcBef>
          <a:spcPct val="0"/>
        </a:spcBef>
        <a:spcAft>
          <a:spcPct val="0"/>
        </a:spcAft>
        <a:defRPr sz="3200">
          <a:solidFill>
            <a:schemeClr val="tx1"/>
          </a:solidFill>
          <a:latin typeface="Calibri" pitchFamily="34" charset="0"/>
        </a:defRPr>
      </a:lvl6pPr>
      <a:lvl7pPr marL="914400" algn="ctr" rtl="0" fontAlgn="base">
        <a:spcBef>
          <a:spcPct val="0"/>
        </a:spcBef>
        <a:spcAft>
          <a:spcPct val="0"/>
        </a:spcAft>
        <a:defRPr sz="3200">
          <a:solidFill>
            <a:schemeClr val="tx1"/>
          </a:solidFill>
          <a:latin typeface="Calibri" pitchFamily="34" charset="0"/>
        </a:defRPr>
      </a:lvl7pPr>
      <a:lvl8pPr marL="1371600" algn="ctr" rtl="0" fontAlgn="base">
        <a:spcBef>
          <a:spcPct val="0"/>
        </a:spcBef>
        <a:spcAft>
          <a:spcPct val="0"/>
        </a:spcAft>
        <a:defRPr sz="3200">
          <a:solidFill>
            <a:schemeClr val="tx1"/>
          </a:solidFill>
          <a:latin typeface="Calibri" pitchFamily="34" charset="0"/>
        </a:defRPr>
      </a:lvl8pPr>
      <a:lvl9pPr marL="1828800" algn="ctr" rtl="0" fontAlgn="base">
        <a:spcBef>
          <a:spcPct val="0"/>
        </a:spcBef>
        <a:spcAft>
          <a:spcPct val="0"/>
        </a:spcAft>
        <a:defRPr sz="3200">
          <a:solidFill>
            <a:schemeClr val="tx1"/>
          </a:solidFill>
          <a:latin typeface="Calibri" pitchFamily="34" charset="0"/>
        </a:defRPr>
      </a:lvl9pPr>
    </p:titleStyle>
    <p:bodyStyle>
      <a:lvl1pPr marL="2286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1pPr>
      <a:lvl2pPr marL="396875" indent="-168275"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2pPr>
      <a:lvl3pPr marL="685800" indent="-168275" algn="l" rtl="0" eaLnBrk="0" fontAlgn="base" hangingPunct="0">
        <a:spcBef>
          <a:spcPct val="20000"/>
        </a:spcBef>
        <a:spcAft>
          <a:spcPct val="0"/>
        </a:spcAft>
        <a:buFont typeface="Arial" charset="0"/>
        <a:buChar char="•"/>
        <a:defRPr kern="1200">
          <a:solidFill>
            <a:schemeClr val="tx1"/>
          </a:solidFill>
          <a:latin typeface="+mn-lt"/>
          <a:ea typeface="+mn-ea"/>
          <a:cs typeface="+mn-cs"/>
        </a:defRPr>
      </a:lvl3pPr>
      <a:lvl4pPr marL="974725" indent="-169863" algn="l" rtl="0" eaLnBrk="0" fontAlgn="base" hangingPunct="0">
        <a:spcBef>
          <a:spcPct val="20000"/>
        </a:spcBef>
        <a:spcAft>
          <a:spcPct val="0"/>
        </a:spcAft>
        <a:buFont typeface="Arial"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VBA: Tutorial Week 3</a:t>
            </a:r>
          </a:p>
        </p:txBody>
      </p:sp>
      <p:sp>
        <p:nvSpPr>
          <p:cNvPr id="4" name="Rectangle 3"/>
          <p:cNvSpPr/>
          <p:nvPr/>
        </p:nvSpPr>
        <p:spPr>
          <a:xfrm>
            <a:off x="381000" y="6248400"/>
            <a:ext cx="7467600" cy="369332"/>
          </a:xfrm>
          <a:prstGeom prst="rect">
            <a:avLst/>
          </a:prstGeom>
        </p:spPr>
        <p:txBody>
          <a:bodyPr wrap="square">
            <a:spAutoFit/>
          </a:bodyPr>
          <a:lstStyle/>
          <a:p>
            <a:r>
              <a:rPr lang="en-US" dirty="0"/>
              <a:t>Official resource for MS-Office products: https://support.office.com</a:t>
            </a:r>
            <a:endParaRPr lang="en-CA" dirty="0"/>
          </a:p>
        </p:txBody>
      </p:sp>
      <p:sp>
        <p:nvSpPr>
          <p:cNvPr id="5" name="Subtitle 2"/>
          <p:cNvSpPr>
            <a:spLocks noGrp="1"/>
          </p:cNvSpPr>
          <p:nvPr>
            <p:ph type="subTitle" idx="1"/>
          </p:nvPr>
        </p:nvSpPr>
        <p:spPr>
          <a:xfrm>
            <a:off x="1371600" y="3886200"/>
            <a:ext cx="6400800" cy="2209800"/>
          </a:xfrm>
        </p:spPr>
        <p:txBody>
          <a:bodyPr/>
          <a:lstStyle/>
          <a:p>
            <a:pPr marL="342900" indent="-342900" algn="l">
              <a:buFont typeface="Arial" panose="020B0604020202020204" pitchFamily="34" charset="0"/>
              <a:buChar char="•"/>
            </a:pPr>
            <a:r>
              <a:rPr lang="en-US" sz="1600" dirty="0"/>
              <a:t>Non-linear, non-sequential programming using </a:t>
            </a:r>
            <a:r>
              <a:rPr lang="en-US" sz="1600" dirty="0" smtClean="0"/>
              <a:t>branches</a:t>
            </a:r>
            <a:endParaRPr lang="en-US" sz="1600" dirty="0"/>
          </a:p>
        </p:txBody>
      </p:sp>
    </p:spTree>
    <p:extLst>
      <p:ext uri="{BB962C8B-B14F-4D97-AF65-F5344CB8AC3E}">
        <p14:creationId xmlns:p14="http://schemas.microsoft.com/office/powerpoint/2010/main" val="1659180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Branches: Depending Upon The # Of Images </a:t>
            </a:r>
            <a:r>
              <a:rPr lang="en-US" dirty="0">
                <a:latin typeface="Consolas" panose="020B0609020204030204" pitchFamily="49" charset="0"/>
              </a:rPr>
              <a:t>IF-Then, Else</a:t>
            </a:r>
            <a:r>
              <a:rPr lang="en-US" dirty="0"/>
              <a:t> Version</a:t>
            </a:r>
            <a:endParaRPr lang="en-CA" dirty="0"/>
          </a:p>
        </p:txBody>
      </p:sp>
      <p:sp>
        <p:nvSpPr>
          <p:cNvPr id="3" name="Content Placeholder 2"/>
          <p:cNvSpPr>
            <a:spLocks noGrp="1"/>
          </p:cNvSpPr>
          <p:nvPr>
            <p:ph idx="1"/>
          </p:nvPr>
        </p:nvSpPr>
        <p:spPr/>
        <p:txBody>
          <a:bodyPr/>
          <a:lstStyle/>
          <a:p>
            <a:pPr marL="0" indent="0">
              <a:buNone/>
            </a:pPr>
            <a:r>
              <a:rPr lang="en-US" sz="1600" dirty="0">
                <a:solidFill>
                  <a:srgbClr val="FF0000"/>
                </a:solidFill>
                <a:latin typeface="Consolas" panose="020B0609020204030204" pitchFamily="49" charset="0"/>
              </a:rPr>
              <a:t>' Second program (IF-THEN, ELSE)</a:t>
            </a:r>
          </a:p>
          <a:p>
            <a:pPr marL="0" indent="0">
              <a:buNone/>
            </a:pPr>
            <a:r>
              <a:rPr lang="en-CA" sz="1600" dirty="0">
                <a:latin typeface="Consolas" panose="020B0609020204030204" pitchFamily="49" charset="0"/>
              </a:rPr>
              <a:t>Sub </a:t>
            </a:r>
            <a:r>
              <a:rPr lang="en-CA" sz="1600" dirty="0" err="1">
                <a:latin typeface="Consolas" panose="020B0609020204030204" pitchFamily="49" charset="0"/>
              </a:rPr>
              <a:t>ifThenElseExample</a:t>
            </a:r>
            <a:r>
              <a:rPr lang="en-CA" sz="1600" dirty="0">
                <a:latin typeface="Consolas" panose="020B0609020204030204" pitchFamily="49" charset="0"/>
              </a:rPr>
              <a:t>()</a:t>
            </a:r>
          </a:p>
          <a:p>
            <a:pPr marL="0" indent="0">
              <a:buNone/>
            </a:pPr>
            <a:r>
              <a:rPr lang="en-CA" sz="1600" dirty="0">
                <a:latin typeface="Consolas" panose="020B0609020204030204" pitchFamily="49" charset="0"/>
              </a:rPr>
              <a:t>    Const CUT_OFF As Long = 2</a:t>
            </a:r>
          </a:p>
          <a:p>
            <a:pPr marL="0" indent="0">
              <a:buNone/>
            </a:pPr>
            <a:r>
              <a:rPr lang="en-CA" sz="1600" dirty="0">
                <a:latin typeface="Consolas" panose="020B0609020204030204" pitchFamily="49" charset="0"/>
              </a:rPr>
              <a:t>    Dim </a:t>
            </a:r>
            <a:r>
              <a:rPr lang="en-CA" sz="1600" dirty="0" err="1">
                <a:latin typeface="Consolas" panose="020B0609020204030204" pitchFamily="49" charset="0"/>
              </a:rPr>
              <a:t>numShapes</a:t>
            </a:r>
            <a:r>
              <a:rPr lang="en-CA" sz="1600" dirty="0">
                <a:latin typeface="Consolas" panose="020B0609020204030204" pitchFamily="49" charset="0"/>
              </a:rPr>
              <a:t> As Long</a:t>
            </a:r>
          </a:p>
          <a:p>
            <a:pPr marL="0" indent="0">
              <a:buNone/>
            </a:pPr>
            <a:r>
              <a:rPr lang="en-CA" sz="1600" dirty="0">
                <a:latin typeface="Consolas" panose="020B0609020204030204" pitchFamily="49" charset="0"/>
              </a:rPr>
              <a:t>    </a:t>
            </a:r>
            <a:r>
              <a:rPr lang="en-CA" sz="1600" dirty="0" err="1">
                <a:latin typeface="Consolas" panose="020B0609020204030204" pitchFamily="49" charset="0"/>
              </a:rPr>
              <a:t>numShapes</a:t>
            </a:r>
            <a:r>
              <a:rPr lang="en-CA" sz="1600" dirty="0">
                <a:latin typeface="Consolas" panose="020B0609020204030204" pitchFamily="49" charset="0"/>
              </a:rPr>
              <a:t> = </a:t>
            </a:r>
            <a:r>
              <a:rPr lang="en-CA" sz="1600" dirty="0" err="1">
                <a:latin typeface="Consolas" panose="020B0609020204030204" pitchFamily="49" charset="0"/>
              </a:rPr>
              <a:t>ActiveDocument.InlineShapes.Count</a:t>
            </a:r>
            <a:endParaRPr lang="en-CA" sz="1600" dirty="0">
              <a:latin typeface="Consolas" panose="020B0609020204030204" pitchFamily="49" charset="0"/>
            </a:endParaRPr>
          </a:p>
          <a:p>
            <a:pPr marL="0" indent="0">
              <a:buNone/>
            </a:pPr>
            <a:r>
              <a:rPr lang="en-CA" sz="1600" dirty="0">
                <a:latin typeface="Consolas" panose="020B0609020204030204" pitchFamily="49" charset="0"/>
              </a:rPr>
              <a:t>    If (</a:t>
            </a:r>
            <a:r>
              <a:rPr lang="en-CA" sz="1600" dirty="0" err="1">
                <a:latin typeface="Consolas" panose="020B0609020204030204" pitchFamily="49" charset="0"/>
              </a:rPr>
              <a:t>numShapes</a:t>
            </a:r>
            <a:r>
              <a:rPr lang="en-CA" sz="1600" dirty="0">
                <a:latin typeface="Consolas" panose="020B0609020204030204" pitchFamily="49" charset="0"/>
              </a:rPr>
              <a:t> &gt; CUT_OFF) Then</a:t>
            </a:r>
          </a:p>
          <a:p>
            <a:pPr marL="0" indent="0">
              <a:buNone/>
            </a:pPr>
            <a:r>
              <a:rPr lang="en-CA" sz="1600" dirty="0">
                <a:latin typeface="Consolas" panose="020B0609020204030204" pitchFamily="49" charset="0"/>
              </a:rPr>
              <a:t>        MsgBox ("&gt;" &amp; CUT_OFF &amp; " pics in active Word doc")</a:t>
            </a:r>
          </a:p>
          <a:p>
            <a:pPr marL="0" indent="0">
              <a:buNone/>
            </a:pPr>
            <a:r>
              <a:rPr lang="en-CA" sz="1600" dirty="0">
                <a:latin typeface="Consolas" panose="020B0609020204030204" pitchFamily="49" charset="0"/>
              </a:rPr>
              <a:t>    Else</a:t>
            </a:r>
          </a:p>
          <a:p>
            <a:pPr marL="0" indent="0">
              <a:buNone/>
            </a:pPr>
            <a:r>
              <a:rPr lang="en-CA" sz="1600" dirty="0">
                <a:latin typeface="Consolas" panose="020B0609020204030204" pitchFamily="49" charset="0"/>
              </a:rPr>
              <a:t>        MsgBox ("# pics didn't meet the </a:t>
            </a:r>
            <a:r>
              <a:rPr lang="en-CA" sz="1600" dirty="0" err="1">
                <a:latin typeface="Consolas" panose="020B0609020204030204" pitchFamily="49" charset="0"/>
              </a:rPr>
              <a:t>cutoff</a:t>
            </a:r>
            <a:r>
              <a:rPr lang="en-CA" sz="1600" dirty="0">
                <a:latin typeface="Consolas" panose="020B0609020204030204" pitchFamily="49" charset="0"/>
              </a:rPr>
              <a:t> of " &amp; CUT_OFF &amp; _</a:t>
            </a:r>
          </a:p>
          <a:p>
            <a:pPr marL="0" indent="0">
              <a:buNone/>
            </a:pPr>
            <a:r>
              <a:rPr lang="en-CA" sz="1600" dirty="0">
                <a:latin typeface="Consolas" panose="020B0609020204030204" pitchFamily="49" charset="0"/>
              </a:rPr>
              <a:t>         " pics " &amp; " required ")</a:t>
            </a:r>
          </a:p>
          <a:p>
            <a:pPr marL="0" indent="0">
              <a:buNone/>
            </a:pPr>
            <a:r>
              <a:rPr lang="en-CA" sz="1600" dirty="0">
                <a:latin typeface="Consolas" panose="020B0609020204030204" pitchFamily="49" charset="0"/>
              </a:rPr>
              <a:t>    End If</a:t>
            </a:r>
          </a:p>
          <a:p>
            <a:pPr marL="0" indent="0">
              <a:buNone/>
            </a:pPr>
            <a:r>
              <a:rPr lang="en-CA" sz="1600" dirty="0">
                <a:latin typeface="Consolas" panose="020B0609020204030204" pitchFamily="49" charset="0"/>
              </a:rPr>
              <a:t>    MsgBox ("Branching structure over: End program")</a:t>
            </a:r>
          </a:p>
          <a:p>
            <a:pPr marL="0" indent="0">
              <a:buNone/>
            </a:pPr>
            <a:r>
              <a:rPr lang="en-CA" sz="1600" dirty="0">
                <a:latin typeface="Consolas" panose="020B0609020204030204" pitchFamily="49" charset="0"/>
              </a:rPr>
              <a:t>End Sub</a:t>
            </a:r>
          </a:p>
          <a:p>
            <a:pPr marL="0" indent="0">
              <a:buNone/>
            </a:pPr>
            <a:endParaRPr lang="en-US" sz="1600" dirty="0">
              <a:solidFill>
                <a:srgbClr val="FF0000"/>
              </a:solidFill>
              <a:latin typeface="Consolas" panose="020B0609020204030204" pitchFamily="49" charset="0"/>
            </a:endParaRPr>
          </a:p>
          <a:p>
            <a:pPr marL="0" indent="0">
              <a:buNone/>
            </a:pPr>
            <a:endParaRPr lang="en-US" sz="1600" dirty="0">
              <a:latin typeface="Consolas" panose="020B0609020204030204" pitchFamily="49" charset="0"/>
            </a:endParaRPr>
          </a:p>
        </p:txBody>
      </p:sp>
    </p:spTree>
    <p:extLst>
      <p:ext uri="{BB962C8B-B14F-4D97-AF65-F5344CB8AC3E}">
        <p14:creationId xmlns:p14="http://schemas.microsoft.com/office/powerpoint/2010/main" val="1904915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Logic And Branching</a:t>
            </a:r>
            <a:endParaRPr lang="en-CA" dirty="0"/>
          </a:p>
        </p:txBody>
      </p:sp>
      <p:sp>
        <p:nvSpPr>
          <p:cNvPr id="3" name="Content Placeholder 2"/>
          <p:cNvSpPr>
            <a:spLocks noGrp="1"/>
          </p:cNvSpPr>
          <p:nvPr>
            <p:ph idx="1"/>
          </p:nvPr>
        </p:nvSpPr>
        <p:spPr/>
        <p:txBody>
          <a:bodyPr/>
          <a:lstStyle/>
          <a:p>
            <a:r>
              <a:rPr lang="en-US" dirty="0"/>
              <a:t>Recall how the logical functions, </a:t>
            </a:r>
            <a:r>
              <a:rPr lang="en-US" dirty="0">
                <a:latin typeface="Consolas" panose="020B0609020204030204" pitchFamily="49" charset="0"/>
              </a:rPr>
              <a:t>AND() OR()</a:t>
            </a:r>
            <a:r>
              <a:rPr lang="en-US" dirty="0"/>
              <a:t>, can be combined with an </a:t>
            </a:r>
            <a:r>
              <a:rPr lang="en-US" dirty="0">
                <a:latin typeface="Consolas" panose="020B0609020204030204" pitchFamily="49" charset="0"/>
              </a:rPr>
              <a:t>IF</a:t>
            </a:r>
            <a:r>
              <a:rPr lang="en-US" dirty="0"/>
              <a:t>-function in Excel.</a:t>
            </a:r>
          </a:p>
          <a:p>
            <a:pPr lvl="1"/>
            <a:r>
              <a:rPr lang="en-US" dirty="0"/>
              <a:t>E.g. (hires U of C graduates with a GPA of 3.3 or higher) </a:t>
            </a:r>
            <a:r>
              <a:rPr lang="en-US" dirty="0">
                <a:latin typeface="Consolas" panose="020B0609020204030204" pitchFamily="49" charset="0"/>
              </a:rPr>
              <a:t>IF(AND(A1&gt;3.3,B1="UC", "Hire", "")</a:t>
            </a:r>
          </a:p>
          <a:p>
            <a:r>
              <a:rPr lang="en-US" dirty="0"/>
              <a:t>With programming languages the structure is slightly different, Boolean expressions are chained or connected with </a:t>
            </a:r>
            <a:r>
              <a:rPr lang="en-US" dirty="0">
                <a:latin typeface="Consolas" panose="020B0609020204030204" pitchFamily="49" charset="0"/>
              </a:rPr>
              <a:t>AND</a:t>
            </a:r>
            <a:r>
              <a:rPr lang="en-US" dirty="0"/>
              <a:t> </a:t>
            </a:r>
            <a:r>
              <a:rPr lang="en-US" dirty="0">
                <a:latin typeface="Consolas" panose="020B0609020204030204" pitchFamily="49" charset="0"/>
              </a:rPr>
              <a:t>OR</a:t>
            </a:r>
            <a:r>
              <a:rPr lang="en-US" dirty="0"/>
              <a:t> logical operators.</a:t>
            </a:r>
          </a:p>
          <a:p>
            <a:pPr lvl="1"/>
            <a:r>
              <a:rPr lang="en-US" b="1" dirty="0"/>
              <a:t>Format</a:t>
            </a:r>
            <a:r>
              <a:rPr lang="en-US" dirty="0"/>
              <a:t>:</a:t>
            </a:r>
          </a:p>
          <a:p>
            <a:pPr lvl="2"/>
            <a:r>
              <a:rPr lang="en-US" sz="1400" dirty="0">
                <a:latin typeface="Consolas" panose="020B0609020204030204" pitchFamily="49" charset="0"/>
              </a:rPr>
              <a:t>If ((Boolean expression 1) &lt;Logical operator&gt; (Boolean expression 2)…) then</a:t>
            </a:r>
          </a:p>
          <a:p>
            <a:pPr lvl="1"/>
            <a:r>
              <a:rPr lang="en-US" b="1" dirty="0"/>
              <a:t>Example</a:t>
            </a:r>
            <a:r>
              <a:rPr lang="en-US" dirty="0"/>
              <a:t>:</a:t>
            </a:r>
          </a:p>
          <a:p>
            <a:pPr lvl="2"/>
            <a:r>
              <a:rPr lang="en-US" sz="1400" dirty="0">
                <a:latin typeface="Consolas" panose="020B0609020204030204" pitchFamily="49" charset="0"/>
              </a:rPr>
              <a:t> If ((age &lt; 0) Or (age &gt; 114)) Then</a:t>
            </a:r>
          </a:p>
          <a:p>
            <a:pPr lvl="1"/>
            <a:r>
              <a:rPr lang="en-US" sz="1600" dirty="0">
                <a:latin typeface="Consolas" panose="020B0609020204030204" pitchFamily="49" charset="0"/>
              </a:rPr>
              <a:t>(More than 2 Boolean expressions can be evaluated by the use of additional logical operators):</a:t>
            </a:r>
          </a:p>
          <a:p>
            <a:pPr lvl="2"/>
            <a:r>
              <a:rPr lang="en-US" sz="1400" dirty="0">
                <a:latin typeface="Consolas" panose="020B0609020204030204" pitchFamily="49" charset="0"/>
              </a:rPr>
              <a:t> If ((age &lt; 0) Or (age &gt; 114) Or (hair = "mullet")) Then</a:t>
            </a:r>
          </a:p>
          <a:p>
            <a:pPr lvl="2"/>
            <a:endParaRPr lang="en-US" sz="1400" dirty="0">
              <a:latin typeface="Consolas" panose="020B0609020204030204" pitchFamily="49" charset="0"/>
            </a:endParaRPr>
          </a:p>
          <a:p>
            <a:pPr lvl="2"/>
            <a:endParaRPr lang="en-CA" sz="1400" dirty="0">
              <a:latin typeface="Consolas" panose="020B0609020204030204" pitchFamily="49" charset="0"/>
            </a:endParaRPr>
          </a:p>
        </p:txBody>
      </p:sp>
    </p:spTree>
    <p:extLst>
      <p:ext uri="{BB962C8B-B14F-4D97-AF65-F5344CB8AC3E}">
        <p14:creationId xmlns:p14="http://schemas.microsoft.com/office/powerpoint/2010/main" val="20617729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Logic &amp; Branching</a:t>
            </a:r>
            <a:endParaRPr lang="en-CA" dirty="0"/>
          </a:p>
        </p:txBody>
      </p:sp>
      <p:sp>
        <p:nvSpPr>
          <p:cNvPr id="3" name="Content Placeholder 2"/>
          <p:cNvSpPr>
            <a:spLocks noGrp="1"/>
          </p:cNvSpPr>
          <p:nvPr>
            <p:ph idx="1"/>
          </p:nvPr>
        </p:nvSpPr>
        <p:spPr/>
        <p:txBody>
          <a:bodyPr/>
          <a:lstStyle/>
          <a:p>
            <a:r>
              <a:rPr lang="en-US" sz="2000" b="1" dirty="0"/>
              <a:t>Name of the document containing example</a:t>
            </a:r>
            <a:r>
              <a:rPr lang="en-US" sz="2000" dirty="0"/>
              <a:t>: </a:t>
            </a:r>
            <a:r>
              <a:rPr lang="en-US" sz="2000" dirty="0">
                <a:latin typeface="Consolas" panose="020B0609020204030204" pitchFamily="49" charset="0"/>
              </a:rPr>
              <a:t>2branchingLogic</a:t>
            </a:r>
          </a:p>
          <a:p>
            <a:r>
              <a:rPr lang="en-US" sz="2000" dirty="0"/>
              <a:t>Features: Error checks user input using branching (both branches produce similar results)</a:t>
            </a:r>
          </a:p>
          <a:p>
            <a:pPr lvl="1"/>
            <a:r>
              <a:rPr lang="en-US" sz="1800" dirty="0"/>
              <a:t>First branch example: Employs logical OR (checks if it’s true age is outside the valid range).</a:t>
            </a:r>
          </a:p>
          <a:p>
            <a:pPr lvl="2"/>
            <a:r>
              <a:rPr lang="en-US" sz="1600" dirty="0"/>
              <a:t>Shows an error message if it’s true that the age is outside the allowable range.</a:t>
            </a:r>
          </a:p>
          <a:p>
            <a:pPr lvl="2"/>
            <a:r>
              <a:rPr lang="en-US" sz="1600" dirty="0"/>
              <a:t>Shows a confirmation message if it’s false that the age is outside the allowable range (i.e. the age is okay)</a:t>
            </a:r>
          </a:p>
          <a:p>
            <a:pPr lvl="1"/>
            <a:r>
              <a:rPr lang="en-US" sz="1800" dirty="0"/>
              <a:t>Second branch example: Employs logical AND (checks if it’s true age is inside the valid range)</a:t>
            </a:r>
          </a:p>
          <a:p>
            <a:pPr lvl="2"/>
            <a:r>
              <a:rPr lang="en-US" sz="1600" dirty="0"/>
              <a:t>Shows a confirmation message if it’s true that the age is inside the allowable range</a:t>
            </a:r>
          </a:p>
          <a:p>
            <a:pPr lvl="2"/>
            <a:r>
              <a:rPr lang="en-US" sz="1600" dirty="0"/>
              <a:t>Shows an error message if it’s false that the age is inside the allowable range (i.e. the age is not okay)</a:t>
            </a:r>
          </a:p>
          <a:p>
            <a:pPr lvl="1"/>
            <a:r>
              <a:rPr lang="en-US" sz="1800" dirty="0"/>
              <a:t>Both branches produce the same popup given the same user input (student: verify this for practice).</a:t>
            </a:r>
          </a:p>
          <a:p>
            <a:pPr lvl="2"/>
            <a:endParaRPr lang="en-US" sz="1600" dirty="0"/>
          </a:p>
        </p:txBody>
      </p:sp>
    </p:spTree>
    <p:extLst>
      <p:ext uri="{BB962C8B-B14F-4D97-AF65-F5344CB8AC3E}">
        <p14:creationId xmlns:p14="http://schemas.microsoft.com/office/powerpoint/2010/main" val="22422384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Logic &amp; Branching: Error Checking Age</a:t>
            </a:r>
            <a:endParaRPr lang="en-CA" dirty="0"/>
          </a:p>
        </p:txBody>
      </p:sp>
      <p:sp>
        <p:nvSpPr>
          <p:cNvPr id="3" name="Content Placeholder 2"/>
          <p:cNvSpPr>
            <a:spLocks noGrp="1"/>
          </p:cNvSpPr>
          <p:nvPr>
            <p:ph idx="1"/>
          </p:nvPr>
        </p:nvSpPr>
        <p:spPr/>
        <p:txBody>
          <a:bodyPr/>
          <a:lstStyle/>
          <a:p>
            <a:r>
              <a:rPr lang="en-US" dirty="0"/>
              <a:t>VBA instructions needed for both branches</a:t>
            </a:r>
          </a:p>
          <a:p>
            <a:pPr marL="0" indent="0">
              <a:buNone/>
            </a:pPr>
            <a:r>
              <a:rPr lang="en-US" sz="1800" dirty="0">
                <a:latin typeface="Consolas" panose="020B0609020204030204" pitchFamily="49" charset="0"/>
              </a:rPr>
              <a:t>    Dim age As Long</a:t>
            </a:r>
          </a:p>
          <a:p>
            <a:pPr marL="0" indent="0">
              <a:buNone/>
            </a:pPr>
            <a:r>
              <a:rPr lang="en-US" sz="1800" dirty="0">
                <a:latin typeface="Consolas" panose="020B0609020204030204" pitchFamily="49" charset="0"/>
              </a:rPr>
              <a:t>    age = InputBox("Age (0 - 114)?")</a:t>
            </a:r>
            <a:endParaRPr lang="en-CA" sz="1800" dirty="0">
              <a:latin typeface="Consolas" panose="020B0609020204030204" pitchFamily="49" charset="0"/>
            </a:endParaRPr>
          </a:p>
        </p:txBody>
      </p:sp>
    </p:spTree>
    <p:extLst>
      <p:ext uri="{BB962C8B-B14F-4D97-AF65-F5344CB8AC3E}">
        <p14:creationId xmlns:p14="http://schemas.microsoft.com/office/powerpoint/2010/main" val="38956377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Error Checking A Value: </a:t>
            </a:r>
            <a:r>
              <a:rPr lang="en-US" dirty="0">
                <a:latin typeface="Consolas" panose="020B0609020204030204" pitchFamily="49" charset="0"/>
              </a:rPr>
              <a:t>IF</a:t>
            </a:r>
            <a:r>
              <a:rPr lang="en-US" dirty="0"/>
              <a:t> With </a:t>
            </a:r>
            <a:r>
              <a:rPr lang="en-US" dirty="0">
                <a:latin typeface="Consolas" panose="020B0609020204030204" pitchFamily="49" charset="0"/>
              </a:rPr>
              <a:t>OR</a:t>
            </a:r>
            <a:endParaRPr lang="en-CA" dirty="0">
              <a:latin typeface="Consolas" panose="020B0609020204030204" pitchFamily="49" charset="0"/>
            </a:endParaRPr>
          </a:p>
        </p:txBody>
      </p:sp>
      <p:sp>
        <p:nvSpPr>
          <p:cNvPr id="3" name="Content Placeholder 2"/>
          <p:cNvSpPr>
            <a:spLocks noGrp="1"/>
          </p:cNvSpPr>
          <p:nvPr>
            <p:ph idx="1"/>
          </p:nvPr>
        </p:nvSpPr>
        <p:spPr/>
        <p:txBody>
          <a:bodyPr/>
          <a:lstStyle/>
          <a:p>
            <a:pPr marL="0" indent="0">
              <a:buNone/>
            </a:pPr>
            <a:r>
              <a:rPr lang="en-US" sz="1800" dirty="0">
                <a:latin typeface="Consolas" panose="020B0609020204030204" pitchFamily="49" charset="0"/>
              </a:rPr>
              <a:t>    If ((age &lt; 0) Or (age &gt; 114)) Then</a:t>
            </a:r>
          </a:p>
          <a:p>
            <a:pPr marL="0" indent="0">
              <a:buNone/>
            </a:pPr>
            <a:r>
              <a:rPr lang="en-US" sz="1800" dirty="0">
                <a:latin typeface="Consolas" panose="020B0609020204030204" pitchFamily="49" charset="0"/>
              </a:rPr>
              <a:t>        MsgBox ("OR: Age is outside allowable range of 0 - 114")</a:t>
            </a:r>
          </a:p>
          <a:p>
            <a:pPr marL="0" indent="0">
              <a:buNone/>
            </a:pPr>
            <a:r>
              <a:rPr lang="en-US" sz="1800" dirty="0">
                <a:latin typeface="Consolas" panose="020B0609020204030204" pitchFamily="49" charset="0"/>
              </a:rPr>
              <a:t>    Else</a:t>
            </a:r>
          </a:p>
          <a:p>
            <a:pPr marL="0" indent="0">
              <a:buNone/>
            </a:pPr>
            <a:r>
              <a:rPr lang="en-US" sz="1800" dirty="0">
                <a:latin typeface="Consolas" panose="020B0609020204030204" pitchFamily="49" charset="0"/>
              </a:rPr>
              <a:t>        MsgBox ("OR: Age of " &amp; age &amp; " is OK")</a:t>
            </a:r>
          </a:p>
          <a:p>
            <a:pPr marL="0" indent="0">
              <a:buNone/>
            </a:pPr>
            <a:r>
              <a:rPr lang="en-US" sz="1800" dirty="0">
                <a:latin typeface="Consolas" panose="020B0609020204030204" pitchFamily="49" charset="0"/>
              </a:rPr>
              <a:t>    End If</a:t>
            </a:r>
            <a:endParaRPr lang="en-CA" sz="1800" dirty="0">
              <a:latin typeface="Consolas" panose="020B0609020204030204" pitchFamily="49" charset="0"/>
            </a:endParaRPr>
          </a:p>
        </p:txBody>
      </p:sp>
    </p:spTree>
    <p:extLst>
      <p:ext uri="{BB962C8B-B14F-4D97-AF65-F5344CB8AC3E}">
        <p14:creationId xmlns:p14="http://schemas.microsoft.com/office/powerpoint/2010/main" val="8580754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Error Checking A Value: </a:t>
            </a:r>
            <a:r>
              <a:rPr lang="en-US" dirty="0">
                <a:latin typeface="Consolas" panose="020B0609020204030204" pitchFamily="49" charset="0"/>
              </a:rPr>
              <a:t>IF</a:t>
            </a:r>
            <a:r>
              <a:rPr lang="en-US" dirty="0"/>
              <a:t> With </a:t>
            </a:r>
            <a:r>
              <a:rPr lang="en-US" dirty="0">
                <a:latin typeface="Consolas" panose="020B0609020204030204" pitchFamily="49" charset="0"/>
              </a:rPr>
              <a:t>AND</a:t>
            </a:r>
            <a:endParaRPr lang="en-CA" dirty="0"/>
          </a:p>
        </p:txBody>
      </p:sp>
      <p:sp>
        <p:nvSpPr>
          <p:cNvPr id="3" name="Content Placeholder 2"/>
          <p:cNvSpPr>
            <a:spLocks noGrp="1"/>
          </p:cNvSpPr>
          <p:nvPr>
            <p:ph idx="1"/>
          </p:nvPr>
        </p:nvSpPr>
        <p:spPr/>
        <p:txBody>
          <a:bodyPr/>
          <a:lstStyle/>
          <a:p>
            <a:pPr marL="0" indent="0">
              <a:buNone/>
            </a:pPr>
            <a:r>
              <a:rPr lang="en-US" sz="1800" dirty="0">
                <a:latin typeface="Consolas" panose="020B0609020204030204" pitchFamily="49" charset="0"/>
              </a:rPr>
              <a:t>    If ((age &gt;= 0) And (age &lt;= 114)) Then</a:t>
            </a:r>
          </a:p>
          <a:p>
            <a:pPr marL="0" indent="0">
              <a:buNone/>
            </a:pPr>
            <a:r>
              <a:rPr lang="en-US" sz="1800" dirty="0">
                <a:latin typeface="Consolas" panose="020B0609020204030204" pitchFamily="49" charset="0"/>
              </a:rPr>
              <a:t>        MsgBox ("AND: Age of " &amp; age &amp; " is OK")</a:t>
            </a:r>
          </a:p>
          <a:p>
            <a:pPr marL="0" indent="0">
              <a:buNone/>
            </a:pPr>
            <a:r>
              <a:rPr lang="en-US" sz="1800" dirty="0">
                <a:latin typeface="Consolas" panose="020B0609020204030204" pitchFamily="49" charset="0"/>
              </a:rPr>
              <a:t>    Else</a:t>
            </a:r>
          </a:p>
          <a:p>
            <a:pPr marL="0" indent="0">
              <a:buNone/>
            </a:pPr>
            <a:r>
              <a:rPr lang="en-US" sz="1800" dirty="0">
                <a:latin typeface="Consolas" panose="020B0609020204030204" pitchFamily="49" charset="0"/>
              </a:rPr>
              <a:t>        MsgBox ("AND: Age is outside allowable 0 - 114")</a:t>
            </a:r>
          </a:p>
          <a:p>
            <a:pPr marL="0" indent="0">
              <a:buNone/>
            </a:pPr>
            <a:r>
              <a:rPr lang="en-US" sz="1800" dirty="0">
                <a:latin typeface="Consolas" panose="020B0609020204030204" pitchFamily="49" charset="0"/>
              </a:rPr>
              <a:t>    End If</a:t>
            </a:r>
            <a:endParaRPr lang="en-CA" sz="1800" dirty="0">
              <a:latin typeface="Consolas" panose="020B0609020204030204" pitchFamily="49" charset="0"/>
            </a:endParaRPr>
          </a:p>
        </p:txBody>
      </p:sp>
    </p:spTree>
    <p:extLst>
      <p:ext uri="{BB962C8B-B14F-4D97-AF65-F5344CB8AC3E}">
        <p14:creationId xmlns:p14="http://schemas.microsoft.com/office/powerpoint/2010/main" val="11843965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Checking Multiple Conditions</a:t>
            </a:r>
            <a:endParaRPr lang="en-CA" dirty="0"/>
          </a:p>
        </p:txBody>
      </p:sp>
      <p:sp>
        <p:nvSpPr>
          <p:cNvPr id="3" name="Content Placeholder 2"/>
          <p:cNvSpPr>
            <a:spLocks noGrp="1"/>
          </p:cNvSpPr>
          <p:nvPr>
            <p:ph idx="1"/>
          </p:nvPr>
        </p:nvSpPr>
        <p:spPr/>
        <p:txBody>
          <a:bodyPr/>
          <a:lstStyle/>
          <a:p>
            <a:r>
              <a:rPr lang="en-US" dirty="0"/>
              <a:t>There’s two general cases:</a:t>
            </a:r>
          </a:p>
          <a:p>
            <a:pPr lvl="1"/>
            <a:r>
              <a:rPr lang="en-US" dirty="0"/>
              <a:t>Zero or one of the conditions is true (no more than one so having one true case excludes the possibility of any other cases being true).</a:t>
            </a:r>
          </a:p>
          <a:p>
            <a:pPr lvl="2"/>
            <a:r>
              <a:rPr lang="en-US" dirty="0"/>
              <a:t>Example: getting a letter grade for a class during a particular semester, specifying the current city, town that you reside in.</a:t>
            </a:r>
          </a:p>
          <a:p>
            <a:pPr lvl="2"/>
            <a:r>
              <a:rPr lang="en-US" dirty="0"/>
              <a:t>VBA structure to use: </a:t>
            </a:r>
            <a:r>
              <a:rPr lang="en-US" dirty="0">
                <a:latin typeface="Consolas" panose="020B0609020204030204" pitchFamily="49" charset="0"/>
              </a:rPr>
              <a:t>IF-ELSEIF</a:t>
            </a:r>
          </a:p>
          <a:p>
            <a:pPr lvl="1"/>
            <a:r>
              <a:rPr lang="en-US" dirty="0"/>
              <a:t>Zero, one, two up to all of the cases can be true.</a:t>
            </a:r>
          </a:p>
          <a:p>
            <a:pPr lvl="2"/>
            <a:r>
              <a:rPr lang="en-US" dirty="0"/>
              <a:t>Example: for each class taken checking if a perfect score was awarded (letter grade ‘A’), checking if a person has ever lived in each of the cities, towns in a particular country (Have you ever lived in Calgary? Have you ever lived in Edmonton? Etc.)</a:t>
            </a:r>
          </a:p>
          <a:p>
            <a:pPr lvl="2"/>
            <a:r>
              <a:rPr lang="en-US" dirty="0"/>
              <a:t>VBA structure to use: Multiple and independent </a:t>
            </a:r>
            <a:r>
              <a:rPr lang="en-US" dirty="0">
                <a:latin typeface="Consolas" panose="020B0609020204030204" pitchFamily="49" charset="0"/>
              </a:rPr>
              <a:t>IF</a:t>
            </a:r>
            <a:r>
              <a:rPr lang="en-US" dirty="0"/>
              <a:t>s</a:t>
            </a:r>
          </a:p>
          <a:p>
            <a:pPr lvl="2"/>
            <a:endParaRPr lang="en-CA" dirty="0"/>
          </a:p>
        </p:txBody>
      </p:sp>
    </p:spTree>
    <p:extLst>
      <p:ext uri="{BB962C8B-B14F-4D97-AF65-F5344CB8AC3E}">
        <p14:creationId xmlns:p14="http://schemas.microsoft.com/office/powerpoint/2010/main" val="4296723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onsolas" panose="020B0609020204030204" pitchFamily="49" charset="0"/>
              </a:rPr>
              <a:t>IF-ELSEIF</a:t>
            </a:r>
            <a:r>
              <a:rPr lang="en-US" dirty="0"/>
              <a:t>, Multiple </a:t>
            </a:r>
            <a:r>
              <a:rPr lang="en-US" dirty="0">
                <a:latin typeface="Consolas" panose="020B0609020204030204" pitchFamily="49" charset="0"/>
              </a:rPr>
              <a:t>IF</a:t>
            </a:r>
            <a:r>
              <a:rPr lang="en-US" dirty="0"/>
              <a:t>s</a:t>
            </a:r>
            <a:endParaRPr lang="en-CA" dirty="0"/>
          </a:p>
        </p:txBody>
      </p:sp>
      <p:sp>
        <p:nvSpPr>
          <p:cNvPr id="3" name="Content Placeholder 2"/>
          <p:cNvSpPr>
            <a:spLocks noGrp="1"/>
          </p:cNvSpPr>
          <p:nvPr>
            <p:ph idx="1"/>
          </p:nvPr>
        </p:nvSpPr>
        <p:spPr/>
        <p:txBody>
          <a:bodyPr/>
          <a:lstStyle/>
          <a:p>
            <a:r>
              <a:rPr lang="en-US" b="1" dirty="0"/>
              <a:t>Name of the document containing example</a:t>
            </a:r>
            <a:r>
              <a:rPr lang="en-US" dirty="0"/>
              <a:t>: </a:t>
            </a:r>
            <a:r>
              <a:rPr lang="en-US" dirty="0">
                <a:latin typeface="Consolas" panose="020B0609020204030204" pitchFamily="49" charset="0"/>
              </a:rPr>
              <a:t>3multipleIfVSIFElseIF</a:t>
            </a:r>
          </a:p>
          <a:p>
            <a:r>
              <a:rPr lang="en-US" dirty="0"/>
              <a:t>Features: </a:t>
            </a:r>
          </a:p>
          <a:p>
            <a:pPr lvl="1"/>
            <a:r>
              <a:rPr lang="en-US" dirty="0"/>
              <a:t>Part I: Check for birth city</a:t>
            </a:r>
          </a:p>
          <a:p>
            <a:pPr lvl="2"/>
            <a:r>
              <a:rPr lang="en-US" dirty="0"/>
              <a:t>Prompts the user for the city that person was born in an reacts in different ways based on that information. One approach uses an </a:t>
            </a:r>
            <a:r>
              <a:rPr lang="en-US" dirty="0">
                <a:latin typeface="Consolas" panose="020B0609020204030204" pitchFamily="49" charset="0"/>
              </a:rPr>
              <a:t>IF-ELSEIF</a:t>
            </a:r>
            <a:r>
              <a:rPr lang="en-US" dirty="0"/>
              <a:t> structure, the other employs multiple and separate </a:t>
            </a:r>
            <a:r>
              <a:rPr lang="en-US" dirty="0">
                <a:latin typeface="Consolas" panose="020B0609020204030204" pitchFamily="49" charset="0"/>
              </a:rPr>
              <a:t>IF</a:t>
            </a:r>
            <a:r>
              <a:rPr lang="en-US" dirty="0"/>
              <a:t> structures.</a:t>
            </a:r>
          </a:p>
          <a:p>
            <a:pPr lvl="2"/>
            <a:r>
              <a:rPr lang="en-US" dirty="0"/>
              <a:t>Note: the use of the multiple IFs is not an appropriate solution in cases such as this but is included for learning purposes (to show how difficult it can be to check for the ‘none of the above’ case).</a:t>
            </a:r>
          </a:p>
          <a:p>
            <a:pPr lvl="1"/>
            <a:r>
              <a:rPr lang="en-US" dirty="0"/>
              <a:t>Part II: Check education level and if the person is a senior citizen</a:t>
            </a:r>
          </a:p>
          <a:p>
            <a:pPr lvl="2"/>
            <a:r>
              <a:rPr lang="en-US" dirty="0"/>
              <a:t>These two checks are independent, education level and the senior check are unrelated.</a:t>
            </a:r>
          </a:p>
          <a:p>
            <a:pPr lvl="2"/>
            <a:r>
              <a:rPr lang="en-US" dirty="0"/>
              <a:t>(Alternatively phrased): regardless of what the user enters for the years of education, the program will always check if the person is or is not a senior.</a:t>
            </a:r>
            <a:endParaRPr lang="en-CA" dirty="0"/>
          </a:p>
        </p:txBody>
      </p:sp>
    </p:spTree>
    <p:extLst>
      <p:ext uri="{BB962C8B-B14F-4D97-AF65-F5344CB8AC3E}">
        <p14:creationId xmlns:p14="http://schemas.microsoft.com/office/powerpoint/2010/main" val="37137252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Multiple Conditions: Checking City Of Birth </a:t>
            </a:r>
            <a:endParaRPr lang="en-CA" dirty="0"/>
          </a:p>
        </p:txBody>
      </p:sp>
      <p:sp>
        <p:nvSpPr>
          <p:cNvPr id="3" name="Content Placeholder 2"/>
          <p:cNvSpPr>
            <a:spLocks noGrp="1"/>
          </p:cNvSpPr>
          <p:nvPr>
            <p:ph idx="1"/>
          </p:nvPr>
        </p:nvSpPr>
        <p:spPr/>
        <p:txBody>
          <a:bodyPr/>
          <a:lstStyle/>
          <a:p>
            <a:r>
              <a:rPr lang="en-CA" dirty="0"/>
              <a:t>Solution using multiple </a:t>
            </a:r>
            <a:r>
              <a:rPr lang="en-CA" dirty="0">
                <a:latin typeface="Consolas" panose="020B0609020204030204" pitchFamily="49" charset="0"/>
              </a:rPr>
              <a:t>IF</a:t>
            </a:r>
            <a:r>
              <a:rPr lang="en-CA" dirty="0"/>
              <a:t>s </a:t>
            </a:r>
          </a:p>
          <a:p>
            <a:pPr marL="0" indent="0">
              <a:buNone/>
            </a:pPr>
            <a:r>
              <a:rPr lang="en-CA" sz="1600" dirty="0">
                <a:latin typeface="Consolas" panose="020B0609020204030204" pitchFamily="49" charset="0"/>
              </a:rPr>
              <a:t>   Dim </a:t>
            </a:r>
            <a:r>
              <a:rPr lang="en-CA" sz="1600" dirty="0" err="1">
                <a:latin typeface="Consolas" panose="020B0609020204030204" pitchFamily="49" charset="0"/>
              </a:rPr>
              <a:t>birthCity</a:t>
            </a:r>
            <a:r>
              <a:rPr lang="en-CA" sz="1600" dirty="0">
                <a:latin typeface="Consolas" panose="020B0609020204030204" pitchFamily="49" charset="0"/>
              </a:rPr>
              <a:t> As String</a:t>
            </a:r>
          </a:p>
          <a:p>
            <a:pPr marL="0" indent="0">
              <a:buNone/>
            </a:pPr>
            <a:r>
              <a:rPr lang="en-US" sz="1600" dirty="0">
                <a:latin typeface="Consolas" panose="020B0609020204030204" pitchFamily="49" charset="0"/>
              </a:rPr>
              <a:t>   </a:t>
            </a:r>
            <a:r>
              <a:rPr lang="en-US" sz="1600" dirty="0" err="1">
                <a:latin typeface="Consolas" panose="020B0609020204030204" pitchFamily="49" charset="0"/>
              </a:rPr>
              <a:t>birthCity</a:t>
            </a:r>
            <a:r>
              <a:rPr lang="en-US" sz="1600" dirty="0">
                <a:latin typeface="Consolas" panose="020B0609020204030204" pitchFamily="49" charset="0"/>
              </a:rPr>
              <a:t> = InputBox("City of birth")</a:t>
            </a:r>
          </a:p>
          <a:p>
            <a:pPr marL="0" indent="0">
              <a:buNone/>
            </a:pPr>
            <a:r>
              <a:rPr lang="en-US" sz="1600" dirty="0">
                <a:latin typeface="Consolas" panose="020B0609020204030204" pitchFamily="49" charset="0"/>
              </a:rPr>
              <a:t>   If (</a:t>
            </a:r>
            <a:r>
              <a:rPr lang="en-US" sz="1600" dirty="0" err="1">
                <a:latin typeface="Consolas" panose="020B0609020204030204" pitchFamily="49" charset="0"/>
              </a:rPr>
              <a:t>birthCity</a:t>
            </a:r>
            <a:r>
              <a:rPr lang="en-US" sz="1600" dirty="0">
                <a:latin typeface="Consolas" panose="020B0609020204030204" pitchFamily="49" charset="0"/>
              </a:rPr>
              <a:t> = "Calgary") Then</a:t>
            </a:r>
          </a:p>
          <a:p>
            <a:pPr marL="0" indent="0">
              <a:buNone/>
            </a:pPr>
            <a:r>
              <a:rPr lang="en-US" sz="1600" dirty="0">
                <a:latin typeface="Consolas" panose="020B0609020204030204" pitchFamily="49" charset="0"/>
              </a:rPr>
              <a:t>       MsgBox ("You are 'Part of the Energy'")</a:t>
            </a:r>
          </a:p>
          <a:p>
            <a:pPr marL="0" indent="0">
              <a:buNone/>
            </a:pPr>
            <a:r>
              <a:rPr lang="en-US" sz="1600" dirty="0">
                <a:latin typeface="Consolas" panose="020B0609020204030204" pitchFamily="49" charset="0"/>
              </a:rPr>
              <a:t>   End If</a:t>
            </a:r>
          </a:p>
          <a:p>
            <a:pPr marL="0" indent="0">
              <a:buNone/>
            </a:pPr>
            <a:r>
              <a:rPr lang="en-US" sz="1600" dirty="0">
                <a:latin typeface="Consolas" panose="020B0609020204030204" pitchFamily="49" charset="0"/>
              </a:rPr>
              <a:t>   If (</a:t>
            </a:r>
            <a:r>
              <a:rPr lang="en-US" sz="1600" dirty="0" err="1">
                <a:latin typeface="Consolas" panose="020B0609020204030204" pitchFamily="49" charset="0"/>
              </a:rPr>
              <a:t>birthCity</a:t>
            </a:r>
            <a:r>
              <a:rPr lang="en-US" sz="1600" dirty="0">
                <a:latin typeface="Consolas" panose="020B0609020204030204" pitchFamily="49" charset="0"/>
              </a:rPr>
              <a:t> = "Edmonton") Then</a:t>
            </a:r>
          </a:p>
          <a:p>
            <a:pPr marL="0" indent="0">
              <a:buNone/>
            </a:pPr>
            <a:r>
              <a:rPr lang="en-US" sz="1600" dirty="0">
                <a:latin typeface="Consolas" panose="020B0609020204030204" pitchFamily="49" charset="0"/>
              </a:rPr>
              <a:t>       MsgBox ("From the City of Champions")</a:t>
            </a:r>
          </a:p>
          <a:p>
            <a:pPr marL="0" indent="0">
              <a:buNone/>
            </a:pPr>
            <a:r>
              <a:rPr lang="en-US" sz="1600" dirty="0">
                <a:latin typeface="Consolas" panose="020B0609020204030204" pitchFamily="49" charset="0"/>
              </a:rPr>
              <a:t>   End If</a:t>
            </a:r>
          </a:p>
          <a:p>
            <a:pPr marL="0" indent="0">
              <a:buNone/>
            </a:pPr>
            <a:r>
              <a:rPr lang="en-US" sz="1600" dirty="0">
                <a:latin typeface="Consolas" panose="020B0609020204030204" pitchFamily="49" charset="0"/>
              </a:rPr>
              <a:t>   If (</a:t>
            </a:r>
            <a:r>
              <a:rPr lang="en-US" sz="1600" dirty="0" err="1">
                <a:latin typeface="Consolas" panose="020B0609020204030204" pitchFamily="49" charset="0"/>
              </a:rPr>
              <a:t>birthCity</a:t>
            </a:r>
            <a:r>
              <a:rPr lang="en-US" sz="1600" dirty="0">
                <a:latin typeface="Consolas" panose="020B0609020204030204" pitchFamily="49" charset="0"/>
              </a:rPr>
              <a:t> = "Dubai") Then</a:t>
            </a:r>
          </a:p>
          <a:p>
            <a:pPr marL="0" indent="0">
              <a:buNone/>
            </a:pPr>
            <a:r>
              <a:rPr lang="en-US" sz="1600" dirty="0">
                <a:latin typeface="Consolas" panose="020B0609020204030204" pitchFamily="49" charset="0"/>
              </a:rPr>
              <a:t>       MsgBox ("Definitely Dubai!")</a:t>
            </a:r>
          </a:p>
          <a:p>
            <a:pPr marL="0" indent="0">
              <a:buNone/>
            </a:pPr>
            <a:r>
              <a:rPr lang="en-US" sz="1600" dirty="0">
                <a:latin typeface="Consolas" panose="020B0609020204030204" pitchFamily="49" charset="0"/>
              </a:rPr>
              <a:t>   End If</a:t>
            </a:r>
          </a:p>
          <a:p>
            <a:pPr marL="0" indent="0">
              <a:buNone/>
            </a:pPr>
            <a:r>
              <a:rPr lang="en-US" sz="1600" dirty="0">
                <a:latin typeface="Consolas" panose="020B0609020204030204" pitchFamily="49" charset="0"/>
              </a:rPr>
              <a:t>   If (</a:t>
            </a:r>
            <a:r>
              <a:rPr lang="en-US" sz="1600" dirty="0" err="1">
                <a:latin typeface="Consolas" panose="020B0609020204030204" pitchFamily="49" charset="0"/>
              </a:rPr>
              <a:t>birthCity</a:t>
            </a:r>
            <a:r>
              <a:rPr lang="en-US" sz="1600" dirty="0">
                <a:latin typeface="Consolas" panose="020B0609020204030204" pitchFamily="49" charset="0"/>
              </a:rPr>
              <a:t> = "Fargo") Then</a:t>
            </a:r>
          </a:p>
          <a:p>
            <a:pPr marL="0" indent="0">
              <a:buNone/>
            </a:pPr>
            <a:r>
              <a:rPr lang="en-US" sz="1600" dirty="0">
                <a:latin typeface="Consolas" panose="020B0609020204030204" pitchFamily="49" charset="0"/>
              </a:rPr>
              <a:t>       MsgBox ("You're always warm")</a:t>
            </a:r>
          </a:p>
          <a:p>
            <a:pPr marL="0" indent="0">
              <a:buNone/>
            </a:pPr>
            <a:r>
              <a:rPr lang="en-US" sz="1600" dirty="0">
                <a:latin typeface="Consolas" panose="020B0609020204030204" pitchFamily="49" charset="0"/>
              </a:rPr>
              <a:t>   End If</a:t>
            </a:r>
          </a:p>
          <a:p>
            <a:pPr marL="0" indent="0">
              <a:buNone/>
            </a:pPr>
            <a:r>
              <a:rPr lang="en-US" sz="1600" dirty="0">
                <a:latin typeface="Consolas" panose="020B0609020204030204" pitchFamily="49" charset="0"/>
              </a:rPr>
              <a:t>   </a:t>
            </a:r>
            <a:endParaRPr lang="en-CA" sz="1600" dirty="0">
              <a:latin typeface="Consolas" panose="020B0609020204030204" pitchFamily="49" charset="0"/>
            </a:endParaRPr>
          </a:p>
        </p:txBody>
      </p:sp>
    </p:spTree>
    <p:extLst>
      <p:ext uri="{BB962C8B-B14F-4D97-AF65-F5344CB8AC3E}">
        <p14:creationId xmlns:p14="http://schemas.microsoft.com/office/powerpoint/2010/main" val="15444648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Multiple Conditions: Checking City Of Birth  (2)</a:t>
            </a:r>
            <a:endParaRPr lang="en-CA" dirty="0"/>
          </a:p>
        </p:txBody>
      </p:sp>
      <p:sp>
        <p:nvSpPr>
          <p:cNvPr id="3" name="Content Placeholder 2"/>
          <p:cNvSpPr>
            <a:spLocks noGrp="1"/>
          </p:cNvSpPr>
          <p:nvPr>
            <p:ph idx="1"/>
          </p:nvPr>
        </p:nvSpPr>
        <p:spPr/>
        <p:txBody>
          <a:bodyPr/>
          <a:lstStyle/>
          <a:p>
            <a:pPr marL="0" indent="0">
              <a:buNone/>
            </a:pPr>
            <a:r>
              <a:rPr lang="en-US" sz="1800" dirty="0">
                <a:solidFill>
                  <a:srgbClr val="FF0000"/>
                </a:solidFill>
                <a:latin typeface="Consolas" panose="020B0609020204030204" pitchFamily="49" charset="0"/>
              </a:rPr>
              <a:t>   ' When none of the cases in any of the previous IFs apply</a:t>
            </a:r>
          </a:p>
          <a:p>
            <a:pPr marL="0" indent="0">
              <a:buNone/>
            </a:pPr>
            <a:r>
              <a:rPr lang="en-US" sz="1800" dirty="0">
                <a:solidFill>
                  <a:srgbClr val="FF0000"/>
                </a:solidFill>
                <a:latin typeface="Consolas" panose="020B0609020204030204" pitchFamily="49" charset="0"/>
              </a:rPr>
              <a:t>   ' requires a very awkward solution</a:t>
            </a:r>
          </a:p>
          <a:p>
            <a:pPr marL="0" indent="0">
              <a:buNone/>
            </a:pPr>
            <a:r>
              <a:rPr lang="en-US" sz="1800" dirty="0">
                <a:latin typeface="Consolas" panose="020B0609020204030204" pitchFamily="49" charset="0"/>
              </a:rPr>
              <a:t>   If ((</a:t>
            </a:r>
            <a:r>
              <a:rPr lang="en-US" sz="1800" dirty="0" err="1">
                <a:latin typeface="Consolas" panose="020B0609020204030204" pitchFamily="49" charset="0"/>
              </a:rPr>
              <a:t>birthCity</a:t>
            </a:r>
            <a:r>
              <a:rPr lang="en-US" sz="1800" dirty="0">
                <a:latin typeface="Consolas" panose="020B0609020204030204" pitchFamily="49" charset="0"/>
              </a:rPr>
              <a:t> &lt;&gt; "Calgary") And _</a:t>
            </a:r>
          </a:p>
          <a:p>
            <a:pPr marL="0" indent="0">
              <a:buNone/>
            </a:pPr>
            <a:r>
              <a:rPr lang="en-US" sz="1800" dirty="0">
                <a:latin typeface="Consolas" panose="020B0609020204030204" pitchFamily="49" charset="0"/>
              </a:rPr>
              <a:t>       (</a:t>
            </a:r>
            <a:r>
              <a:rPr lang="en-US" sz="1800" dirty="0" err="1">
                <a:latin typeface="Consolas" panose="020B0609020204030204" pitchFamily="49" charset="0"/>
              </a:rPr>
              <a:t>birthCity</a:t>
            </a:r>
            <a:r>
              <a:rPr lang="en-US" sz="1800" dirty="0">
                <a:latin typeface="Consolas" panose="020B0609020204030204" pitchFamily="49" charset="0"/>
              </a:rPr>
              <a:t> &lt;&gt; "Edmonton") And _</a:t>
            </a:r>
          </a:p>
          <a:p>
            <a:pPr marL="0" indent="0">
              <a:buNone/>
            </a:pPr>
            <a:r>
              <a:rPr lang="en-US" sz="1800" dirty="0">
                <a:latin typeface="Consolas" panose="020B0609020204030204" pitchFamily="49" charset="0"/>
              </a:rPr>
              <a:t>       (</a:t>
            </a:r>
            <a:r>
              <a:rPr lang="en-US" sz="1800" dirty="0" err="1">
                <a:latin typeface="Consolas" panose="020B0609020204030204" pitchFamily="49" charset="0"/>
              </a:rPr>
              <a:t>birthCity</a:t>
            </a:r>
            <a:r>
              <a:rPr lang="en-US" sz="1800" dirty="0">
                <a:latin typeface="Consolas" panose="020B0609020204030204" pitchFamily="49" charset="0"/>
              </a:rPr>
              <a:t> &lt;&gt; "Dubai") And _</a:t>
            </a:r>
          </a:p>
          <a:p>
            <a:pPr marL="0" indent="0">
              <a:buNone/>
            </a:pPr>
            <a:r>
              <a:rPr lang="en-US" sz="1800" dirty="0">
                <a:latin typeface="Consolas" panose="020B0609020204030204" pitchFamily="49" charset="0"/>
              </a:rPr>
              <a:t>       (</a:t>
            </a:r>
            <a:r>
              <a:rPr lang="en-US" sz="1800" dirty="0" err="1">
                <a:latin typeface="Consolas" panose="020B0609020204030204" pitchFamily="49" charset="0"/>
              </a:rPr>
              <a:t>birthCity</a:t>
            </a:r>
            <a:r>
              <a:rPr lang="en-US" sz="1800" dirty="0">
                <a:latin typeface="Consolas" panose="020B0609020204030204" pitchFamily="49" charset="0"/>
              </a:rPr>
              <a:t> &lt;&gt; "Fargo")) Then</a:t>
            </a:r>
          </a:p>
          <a:p>
            <a:pPr marL="0" indent="0">
              <a:buNone/>
            </a:pPr>
            <a:r>
              <a:rPr lang="en-US" sz="1800" dirty="0">
                <a:latin typeface="Consolas" panose="020B0609020204030204" pitchFamily="49" charset="0"/>
              </a:rPr>
              <a:t>         MsgBox ("Multiple-IFs: Miscellaneous place")</a:t>
            </a:r>
          </a:p>
          <a:p>
            <a:pPr marL="0" indent="0">
              <a:buNone/>
            </a:pPr>
            <a:r>
              <a:rPr lang="en-US" sz="1800" dirty="0">
                <a:latin typeface="Consolas" panose="020B0609020204030204" pitchFamily="49" charset="0"/>
              </a:rPr>
              <a:t>   End If</a:t>
            </a:r>
            <a:endParaRPr lang="en-CA" sz="1800" dirty="0">
              <a:latin typeface="Consolas" panose="020B0609020204030204" pitchFamily="49" charset="0"/>
            </a:endParaRPr>
          </a:p>
          <a:p>
            <a:endParaRPr lang="en-CA" sz="1800" dirty="0"/>
          </a:p>
        </p:txBody>
      </p:sp>
    </p:spTree>
    <p:extLst>
      <p:ext uri="{BB962C8B-B14F-4D97-AF65-F5344CB8AC3E}">
        <p14:creationId xmlns:p14="http://schemas.microsoft.com/office/powerpoint/2010/main" val="6207035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Microsoft Introduction/Overview Of VBA</a:t>
            </a:r>
          </a:p>
        </p:txBody>
      </p:sp>
      <p:sp>
        <p:nvSpPr>
          <p:cNvPr id="3" name="Content Placeholder 2"/>
          <p:cNvSpPr>
            <a:spLocks noGrp="1"/>
          </p:cNvSpPr>
          <p:nvPr>
            <p:ph idx="1"/>
          </p:nvPr>
        </p:nvSpPr>
        <p:spPr/>
        <p:txBody>
          <a:bodyPr/>
          <a:lstStyle/>
          <a:p>
            <a:r>
              <a:rPr lang="en-US" dirty="0"/>
              <a:t>https://docs.microsoft.com/en-us/office/vba/library-reference/concepts/getting-started-with-vba-in-office</a:t>
            </a:r>
          </a:p>
        </p:txBody>
      </p:sp>
    </p:spTree>
    <p:extLst>
      <p:ext uri="{BB962C8B-B14F-4D97-AF65-F5344CB8AC3E}">
        <p14:creationId xmlns:p14="http://schemas.microsoft.com/office/powerpoint/2010/main" val="25835605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Multiple Conditions: Checking City Of Birth  (3)</a:t>
            </a:r>
            <a:endParaRPr lang="en-CA" dirty="0"/>
          </a:p>
        </p:txBody>
      </p:sp>
      <p:sp>
        <p:nvSpPr>
          <p:cNvPr id="3" name="Content Placeholder 2"/>
          <p:cNvSpPr>
            <a:spLocks noGrp="1"/>
          </p:cNvSpPr>
          <p:nvPr>
            <p:ph idx="1"/>
          </p:nvPr>
        </p:nvSpPr>
        <p:spPr/>
        <p:txBody>
          <a:bodyPr/>
          <a:lstStyle/>
          <a:p>
            <a:r>
              <a:rPr lang="en-CA" dirty="0"/>
              <a:t>Solution using </a:t>
            </a:r>
            <a:r>
              <a:rPr lang="en-CA" dirty="0">
                <a:latin typeface="Consolas" panose="020B0609020204030204" pitchFamily="49" charset="0"/>
              </a:rPr>
              <a:t>IF-ELSEIF</a:t>
            </a:r>
            <a:r>
              <a:rPr lang="en-CA" dirty="0"/>
              <a:t> (better approach)</a:t>
            </a:r>
          </a:p>
          <a:p>
            <a:pPr marL="234950" lvl="1" indent="0">
              <a:buNone/>
            </a:pPr>
            <a:r>
              <a:rPr lang="en-CA" sz="1800" dirty="0">
                <a:latin typeface="Consolas" panose="020B0609020204030204" pitchFamily="49" charset="0"/>
              </a:rPr>
              <a:t>   If (</a:t>
            </a:r>
            <a:r>
              <a:rPr lang="en-CA" sz="1800" dirty="0" err="1">
                <a:latin typeface="Consolas" panose="020B0609020204030204" pitchFamily="49" charset="0"/>
              </a:rPr>
              <a:t>birthCity</a:t>
            </a:r>
            <a:r>
              <a:rPr lang="en-CA" sz="1800" dirty="0">
                <a:latin typeface="Consolas" panose="020B0609020204030204" pitchFamily="49" charset="0"/>
              </a:rPr>
              <a:t> = "Calgary") Then</a:t>
            </a:r>
          </a:p>
          <a:p>
            <a:pPr marL="234950" lvl="1" indent="0">
              <a:buNone/>
            </a:pPr>
            <a:r>
              <a:rPr lang="en-CA" sz="1800" dirty="0">
                <a:latin typeface="Consolas" panose="020B0609020204030204" pitchFamily="49" charset="0"/>
              </a:rPr>
              <a:t>       MsgBox ("You are 'Part of the Energy'")</a:t>
            </a:r>
          </a:p>
          <a:p>
            <a:pPr marL="234950" lvl="1" indent="0">
              <a:buNone/>
            </a:pPr>
            <a:r>
              <a:rPr lang="en-CA" sz="1800" dirty="0">
                <a:latin typeface="Consolas" panose="020B0609020204030204" pitchFamily="49" charset="0"/>
              </a:rPr>
              <a:t>   </a:t>
            </a:r>
            <a:r>
              <a:rPr lang="en-CA" sz="1800" dirty="0" err="1">
                <a:latin typeface="Consolas" panose="020B0609020204030204" pitchFamily="49" charset="0"/>
              </a:rPr>
              <a:t>ElseIf</a:t>
            </a:r>
            <a:r>
              <a:rPr lang="en-CA" sz="1800" dirty="0">
                <a:latin typeface="Consolas" panose="020B0609020204030204" pitchFamily="49" charset="0"/>
              </a:rPr>
              <a:t> (</a:t>
            </a:r>
            <a:r>
              <a:rPr lang="en-CA" sz="1800" dirty="0" err="1">
                <a:latin typeface="Consolas" panose="020B0609020204030204" pitchFamily="49" charset="0"/>
              </a:rPr>
              <a:t>birthCity</a:t>
            </a:r>
            <a:r>
              <a:rPr lang="en-CA" sz="1800" dirty="0">
                <a:latin typeface="Consolas" panose="020B0609020204030204" pitchFamily="49" charset="0"/>
              </a:rPr>
              <a:t> = "Edmonton") Then</a:t>
            </a:r>
          </a:p>
          <a:p>
            <a:pPr marL="234950" lvl="1" indent="0">
              <a:buNone/>
            </a:pPr>
            <a:r>
              <a:rPr lang="en-CA" sz="1800" dirty="0">
                <a:latin typeface="Consolas" panose="020B0609020204030204" pitchFamily="49" charset="0"/>
              </a:rPr>
              <a:t>       MsgBox ("From the City of Champions")</a:t>
            </a:r>
          </a:p>
          <a:p>
            <a:pPr marL="234950" lvl="1" indent="0">
              <a:buNone/>
            </a:pPr>
            <a:r>
              <a:rPr lang="en-CA" sz="1800" dirty="0">
                <a:latin typeface="Consolas" panose="020B0609020204030204" pitchFamily="49" charset="0"/>
              </a:rPr>
              <a:t>   </a:t>
            </a:r>
            <a:r>
              <a:rPr lang="en-CA" sz="1800" dirty="0" err="1">
                <a:latin typeface="Consolas" panose="020B0609020204030204" pitchFamily="49" charset="0"/>
              </a:rPr>
              <a:t>ElseIf</a:t>
            </a:r>
            <a:r>
              <a:rPr lang="en-CA" sz="1800" dirty="0">
                <a:latin typeface="Consolas" panose="020B0609020204030204" pitchFamily="49" charset="0"/>
              </a:rPr>
              <a:t> (</a:t>
            </a:r>
            <a:r>
              <a:rPr lang="en-CA" sz="1800" dirty="0" err="1">
                <a:latin typeface="Consolas" panose="020B0609020204030204" pitchFamily="49" charset="0"/>
              </a:rPr>
              <a:t>birthCity</a:t>
            </a:r>
            <a:r>
              <a:rPr lang="en-CA" sz="1800" dirty="0">
                <a:latin typeface="Consolas" panose="020B0609020204030204" pitchFamily="49" charset="0"/>
              </a:rPr>
              <a:t> = "Dubai") Then</a:t>
            </a:r>
          </a:p>
          <a:p>
            <a:pPr marL="234950" lvl="1" indent="0">
              <a:buNone/>
            </a:pPr>
            <a:r>
              <a:rPr lang="en-CA" sz="1800" dirty="0">
                <a:latin typeface="Consolas" panose="020B0609020204030204" pitchFamily="49" charset="0"/>
              </a:rPr>
              <a:t>       MsgBox ("Definitely Dubai!")</a:t>
            </a:r>
          </a:p>
          <a:p>
            <a:pPr marL="234950" lvl="1" indent="0">
              <a:buNone/>
            </a:pPr>
            <a:r>
              <a:rPr lang="en-CA" sz="1800" dirty="0">
                <a:latin typeface="Consolas" panose="020B0609020204030204" pitchFamily="49" charset="0"/>
              </a:rPr>
              <a:t>   </a:t>
            </a:r>
            <a:r>
              <a:rPr lang="en-CA" sz="1800" dirty="0" err="1">
                <a:latin typeface="Consolas" panose="020B0609020204030204" pitchFamily="49" charset="0"/>
              </a:rPr>
              <a:t>ElseIf</a:t>
            </a:r>
            <a:r>
              <a:rPr lang="en-CA" sz="1800" dirty="0">
                <a:latin typeface="Consolas" panose="020B0609020204030204" pitchFamily="49" charset="0"/>
              </a:rPr>
              <a:t> (</a:t>
            </a:r>
            <a:r>
              <a:rPr lang="en-CA" sz="1800" dirty="0" err="1">
                <a:latin typeface="Consolas" panose="020B0609020204030204" pitchFamily="49" charset="0"/>
              </a:rPr>
              <a:t>birthCity</a:t>
            </a:r>
            <a:r>
              <a:rPr lang="en-CA" sz="1800" dirty="0">
                <a:latin typeface="Consolas" panose="020B0609020204030204" pitchFamily="49" charset="0"/>
              </a:rPr>
              <a:t> = "Fargo") Then</a:t>
            </a:r>
          </a:p>
          <a:p>
            <a:pPr marL="234950" lvl="1" indent="0">
              <a:buNone/>
            </a:pPr>
            <a:r>
              <a:rPr lang="en-CA" sz="1800" dirty="0">
                <a:latin typeface="Consolas" panose="020B0609020204030204" pitchFamily="49" charset="0"/>
              </a:rPr>
              <a:t>       MsgBox ("You're always warm")</a:t>
            </a:r>
          </a:p>
          <a:p>
            <a:pPr marL="234950" lvl="1" indent="0">
              <a:buNone/>
            </a:pPr>
            <a:r>
              <a:rPr lang="en-CA" sz="1800" dirty="0">
                <a:latin typeface="Consolas" panose="020B0609020204030204" pitchFamily="49" charset="0"/>
              </a:rPr>
              <a:t>   Else</a:t>
            </a:r>
          </a:p>
          <a:p>
            <a:pPr marL="234950" lvl="1" indent="0">
              <a:buNone/>
            </a:pPr>
            <a:r>
              <a:rPr lang="en-CA" sz="1800" dirty="0">
                <a:latin typeface="Consolas" panose="020B0609020204030204" pitchFamily="49" charset="0"/>
              </a:rPr>
              <a:t>       MsgBox ("IF-ELSEIFs: Miscellaneous place")</a:t>
            </a:r>
          </a:p>
          <a:p>
            <a:pPr marL="234950" lvl="1" indent="0">
              <a:buNone/>
            </a:pPr>
            <a:r>
              <a:rPr lang="en-CA" sz="1800" dirty="0">
                <a:latin typeface="Consolas" panose="020B0609020204030204" pitchFamily="49" charset="0"/>
              </a:rPr>
              <a:t>   End If</a:t>
            </a:r>
          </a:p>
          <a:p>
            <a:endParaRPr lang="en-CA" dirty="0"/>
          </a:p>
        </p:txBody>
      </p:sp>
    </p:spTree>
    <p:extLst>
      <p:ext uri="{BB962C8B-B14F-4D97-AF65-F5344CB8AC3E}">
        <p14:creationId xmlns:p14="http://schemas.microsoft.com/office/powerpoint/2010/main" val="6261349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Multiple Conditions: Education Level, Senior Citizen (Solution </a:t>
            </a:r>
            <a:r>
              <a:rPr lang="en-US" dirty="0" smtClean="0"/>
              <a:t>Has A </a:t>
            </a:r>
            <a:r>
              <a:rPr lang="en-US" dirty="0"/>
              <a:t>Bug) </a:t>
            </a:r>
            <a:endParaRPr lang="en-CA" dirty="0"/>
          </a:p>
        </p:txBody>
      </p:sp>
      <p:sp>
        <p:nvSpPr>
          <p:cNvPr id="3" name="Content Placeholder 2"/>
          <p:cNvSpPr>
            <a:spLocks noGrp="1"/>
          </p:cNvSpPr>
          <p:nvPr>
            <p:ph idx="1"/>
          </p:nvPr>
        </p:nvSpPr>
        <p:spPr/>
        <p:txBody>
          <a:bodyPr/>
          <a:lstStyle/>
          <a:p>
            <a:pPr>
              <a:tabLst>
                <a:tab pos="542925" algn="l"/>
              </a:tabLst>
            </a:pPr>
            <a:r>
              <a:rPr lang="en-US" dirty="0"/>
              <a:t>Student </a:t>
            </a:r>
            <a:r>
              <a:rPr lang="en-US" dirty="0" smtClean="0"/>
              <a:t>exercise #2: </a:t>
            </a:r>
            <a:r>
              <a:rPr lang="en-US" dirty="0"/>
              <a:t>find the bug in the following program.</a:t>
            </a:r>
          </a:p>
          <a:p>
            <a:pPr>
              <a:tabLst>
                <a:tab pos="542925" algn="l"/>
              </a:tabLst>
            </a:pPr>
            <a:endParaRPr lang="en-US" dirty="0"/>
          </a:p>
          <a:p>
            <a:pPr marL="0" indent="0">
              <a:buNone/>
              <a:tabLst>
                <a:tab pos="542925" algn="l"/>
              </a:tabLst>
            </a:pPr>
            <a:r>
              <a:rPr lang="en-US" sz="1800" dirty="0">
                <a:solidFill>
                  <a:srgbClr val="FF0000"/>
                </a:solidFill>
                <a:latin typeface="Consolas" panose="020B0609020204030204" pitchFamily="49" charset="0"/>
              </a:rPr>
              <a:t> </a:t>
            </a:r>
            <a:r>
              <a:rPr lang="en-US" sz="1800" dirty="0" smtClean="0">
                <a:solidFill>
                  <a:srgbClr val="FF0000"/>
                </a:solidFill>
                <a:latin typeface="Consolas" panose="020B0609020204030204" pitchFamily="49" charset="0"/>
              </a:rPr>
              <a:t>    </a:t>
            </a:r>
            <a:r>
              <a:rPr lang="en-US" sz="1800" dirty="0" smtClean="0">
                <a:latin typeface="Consolas" panose="020B0609020204030204" pitchFamily="49" charset="0"/>
              </a:rPr>
              <a:t>Dim </a:t>
            </a:r>
            <a:r>
              <a:rPr lang="en-US" sz="1800" dirty="0" err="1">
                <a:latin typeface="Consolas" panose="020B0609020204030204" pitchFamily="49" charset="0"/>
              </a:rPr>
              <a:t>gradeLevel</a:t>
            </a:r>
            <a:r>
              <a:rPr lang="en-US" sz="1800" dirty="0">
                <a:latin typeface="Consolas" panose="020B0609020204030204" pitchFamily="49" charset="0"/>
              </a:rPr>
              <a:t> As </a:t>
            </a:r>
            <a:r>
              <a:rPr lang="en-US" sz="1800" dirty="0" smtClean="0">
                <a:latin typeface="Consolas" panose="020B0609020204030204" pitchFamily="49" charset="0"/>
              </a:rPr>
              <a:t>Long</a:t>
            </a:r>
          </a:p>
          <a:p>
            <a:pPr marL="234950" lvl="1" indent="0">
              <a:buNone/>
            </a:pPr>
            <a:r>
              <a:rPr lang="en-US" sz="1800" dirty="0" smtClean="0">
                <a:latin typeface="Consolas" panose="020B0609020204030204" pitchFamily="49" charset="0"/>
              </a:rPr>
              <a:t>   Dim age As Long</a:t>
            </a:r>
          </a:p>
          <a:p>
            <a:pPr marL="234950" lvl="1" indent="0">
              <a:buNone/>
            </a:pPr>
            <a:r>
              <a:rPr lang="en-US" sz="1800" dirty="0" smtClean="0">
                <a:latin typeface="Consolas" panose="020B0609020204030204" pitchFamily="49" charset="0"/>
              </a:rPr>
              <a:t>   </a:t>
            </a:r>
            <a:r>
              <a:rPr lang="en-US" sz="1800" dirty="0" err="1">
                <a:latin typeface="Consolas" panose="020B0609020204030204" pitchFamily="49" charset="0"/>
              </a:rPr>
              <a:t>gradeLevel</a:t>
            </a:r>
            <a:r>
              <a:rPr lang="en-US" sz="1800" dirty="0">
                <a:latin typeface="Consolas" panose="020B0609020204030204" pitchFamily="49" charset="0"/>
              </a:rPr>
              <a:t> = InputBox("What is your highest grade level: ")</a:t>
            </a:r>
          </a:p>
          <a:p>
            <a:pPr marL="234950" lvl="1" indent="0">
              <a:buNone/>
            </a:pPr>
            <a:r>
              <a:rPr lang="en-US" sz="1800" dirty="0">
                <a:latin typeface="Consolas" panose="020B0609020204030204" pitchFamily="49" charset="0"/>
              </a:rPr>
              <a:t>   age = InputBox("What is your age: ")</a:t>
            </a:r>
          </a:p>
          <a:p>
            <a:pPr marL="234950" lvl="1" indent="0">
              <a:buNone/>
            </a:pPr>
            <a:r>
              <a:rPr lang="en-US" sz="1800" dirty="0">
                <a:latin typeface="Consolas" panose="020B0609020204030204" pitchFamily="49" charset="0"/>
              </a:rPr>
              <a:t>   If (</a:t>
            </a:r>
            <a:r>
              <a:rPr lang="en-US" sz="1800" dirty="0" err="1">
                <a:latin typeface="Consolas" panose="020B0609020204030204" pitchFamily="49" charset="0"/>
              </a:rPr>
              <a:t>gradeLevel</a:t>
            </a:r>
            <a:r>
              <a:rPr lang="en-US" sz="1800" dirty="0">
                <a:latin typeface="Consolas" panose="020B0609020204030204" pitchFamily="49" charset="0"/>
              </a:rPr>
              <a:t> &gt;= 13) Then</a:t>
            </a:r>
          </a:p>
          <a:p>
            <a:pPr marL="234950" lvl="1" indent="0">
              <a:buNone/>
            </a:pPr>
            <a:r>
              <a:rPr lang="en-US" sz="1800" dirty="0">
                <a:latin typeface="Consolas" panose="020B0609020204030204" pitchFamily="49" charset="0"/>
              </a:rPr>
              <a:t>       MsgBox ("College person!")</a:t>
            </a:r>
          </a:p>
          <a:p>
            <a:pPr marL="234950" lvl="1" indent="0">
              <a:buNone/>
            </a:pPr>
            <a:r>
              <a:rPr lang="en-US" sz="1800" dirty="0">
                <a:latin typeface="Consolas" panose="020B0609020204030204" pitchFamily="49" charset="0"/>
              </a:rPr>
              <a:t>   </a:t>
            </a:r>
            <a:r>
              <a:rPr lang="en-US" sz="1800" dirty="0" err="1">
                <a:latin typeface="Consolas" panose="020B0609020204030204" pitchFamily="49" charset="0"/>
              </a:rPr>
              <a:t>ElseIf</a:t>
            </a:r>
            <a:r>
              <a:rPr lang="en-US" sz="1800" dirty="0">
                <a:latin typeface="Consolas" panose="020B0609020204030204" pitchFamily="49" charset="0"/>
              </a:rPr>
              <a:t> (age &gt;= 65) Then</a:t>
            </a:r>
          </a:p>
          <a:p>
            <a:pPr marL="234950" lvl="1" indent="0">
              <a:buNone/>
            </a:pPr>
            <a:r>
              <a:rPr lang="en-US" sz="1800" dirty="0">
                <a:latin typeface="Consolas" panose="020B0609020204030204" pitchFamily="49" charset="0"/>
              </a:rPr>
              <a:t>       MsgBox ("Senior citizen")</a:t>
            </a:r>
          </a:p>
          <a:p>
            <a:pPr marL="234950" lvl="1" indent="0">
              <a:buNone/>
            </a:pPr>
            <a:r>
              <a:rPr lang="en-US" sz="1800" dirty="0">
                <a:latin typeface="Consolas" panose="020B0609020204030204" pitchFamily="49" charset="0"/>
              </a:rPr>
              <a:t>   End If</a:t>
            </a:r>
            <a:endParaRPr lang="en-CA" sz="1800" dirty="0">
              <a:latin typeface="Consolas" panose="020B0609020204030204" pitchFamily="49" charset="0"/>
            </a:endParaRPr>
          </a:p>
        </p:txBody>
      </p:sp>
    </p:spTree>
    <p:extLst>
      <p:ext uri="{BB962C8B-B14F-4D97-AF65-F5344CB8AC3E}">
        <p14:creationId xmlns:p14="http://schemas.microsoft.com/office/powerpoint/2010/main" val="24733524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 To Student Exercise #2</a:t>
            </a:r>
            <a:endParaRPr lang="en-CA" dirty="0"/>
          </a:p>
        </p:txBody>
      </p:sp>
      <p:sp>
        <p:nvSpPr>
          <p:cNvPr id="3" name="Content Placeholder 2"/>
          <p:cNvSpPr>
            <a:spLocks noGrp="1"/>
          </p:cNvSpPr>
          <p:nvPr>
            <p:ph idx="1"/>
          </p:nvPr>
        </p:nvSpPr>
        <p:spPr/>
        <p:txBody>
          <a:bodyPr/>
          <a:lstStyle/>
          <a:p>
            <a:r>
              <a:rPr lang="en-US" dirty="0" smtClean="0"/>
              <a:t>The two branches should be two independent occurrences.</a:t>
            </a:r>
          </a:p>
          <a:p>
            <a:pPr lvl="1"/>
            <a:r>
              <a:rPr lang="en-US" dirty="0" smtClean="0"/>
              <a:t>As is the program will only check if a person is a senior citizen if the person and received a college education.</a:t>
            </a:r>
          </a:p>
          <a:p>
            <a:pPr lvl="1"/>
            <a:r>
              <a:rPr lang="en-US" dirty="0" smtClean="0"/>
              <a:t>Example case missed: grade level completed = 13, age = 75</a:t>
            </a:r>
          </a:p>
          <a:p>
            <a:endParaRPr lang="en-US" dirty="0"/>
          </a:p>
          <a:p>
            <a:pPr marL="234950" lvl="1" indent="0">
              <a:buNone/>
            </a:pPr>
            <a:r>
              <a:rPr lang="en-US" sz="1800" dirty="0">
                <a:latin typeface="Consolas" panose="020B0609020204030204" pitchFamily="49" charset="0"/>
              </a:rPr>
              <a:t> </a:t>
            </a:r>
            <a:r>
              <a:rPr lang="en-US" sz="1800" dirty="0" smtClean="0">
                <a:latin typeface="Consolas" panose="020B0609020204030204" pitchFamily="49" charset="0"/>
              </a:rPr>
              <a:t>  If </a:t>
            </a:r>
            <a:r>
              <a:rPr lang="en-US" sz="1800" dirty="0">
                <a:latin typeface="Consolas" panose="020B0609020204030204" pitchFamily="49" charset="0"/>
              </a:rPr>
              <a:t>(</a:t>
            </a:r>
            <a:r>
              <a:rPr lang="en-US" sz="1800" dirty="0" err="1">
                <a:latin typeface="Consolas" panose="020B0609020204030204" pitchFamily="49" charset="0"/>
              </a:rPr>
              <a:t>gradeLevel</a:t>
            </a:r>
            <a:r>
              <a:rPr lang="en-US" sz="1800" dirty="0">
                <a:latin typeface="Consolas" panose="020B0609020204030204" pitchFamily="49" charset="0"/>
              </a:rPr>
              <a:t> &gt;= 13) Then</a:t>
            </a:r>
          </a:p>
          <a:p>
            <a:pPr marL="234950" lvl="1" indent="0">
              <a:buNone/>
            </a:pPr>
            <a:r>
              <a:rPr lang="en-US" sz="1800" dirty="0">
                <a:latin typeface="Consolas" panose="020B0609020204030204" pitchFamily="49" charset="0"/>
              </a:rPr>
              <a:t>       MsgBox ("College person!")</a:t>
            </a:r>
          </a:p>
          <a:p>
            <a:pPr marL="234950" lvl="1" indent="0">
              <a:buNone/>
            </a:pPr>
            <a:r>
              <a:rPr lang="en-US" sz="1800" dirty="0">
                <a:latin typeface="Consolas" panose="020B0609020204030204" pitchFamily="49" charset="0"/>
              </a:rPr>
              <a:t>   ElseIf (age &gt;= 65) Then</a:t>
            </a:r>
          </a:p>
          <a:p>
            <a:pPr marL="234950" lvl="1" indent="0">
              <a:buNone/>
            </a:pPr>
            <a:r>
              <a:rPr lang="en-US" sz="1800" dirty="0">
                <a:latin typeface="Consolas" panose="020B0609020204030204" pitchFamily="49" charset="0"/>
              </a:rPr>
              <a:t>       MsgBox ("Senior citizen")</a:t>
            </a:r>
          </a:p>
          <a:p>
            <a:pPr marL="234950" lvl="1" indent="0">
              <a:buNone/>
            </a:pPr>
            <a:r>
              <a:rPr lang="en-US" sz="1800" dirty="0">
                <a:latin typeface="Consolas" panose="020B0609020204030204" pitchFamily="49" charset="0"/>
              </a:rPr>
              <a:t>   End If</a:t>
            </a:r>
            <a:endParaRPr lang="en-CA" sz="1800" dirty="0"/>
          </a:p>
        </p:txBody>
      </p:sp>
      <p:sp>
        <p:nvSpPr>
          <p:cNvPr id="5" name="TextBox 4"/>
          <p:cNvSpPr txBox="1"/>
          <p:nvPr/>
        </p:nvSpPr>
        <p:spPr>
          <a:xfrm>
            <a:off x="2971800" y="3124200"/>
            <a:ext cx="533400" cy="369332"/>
          </a:xfrm>
          <a:prstGeom prst="rect">
            <a:avLst/>
          </a:prstGeom>
          <a:noFill/>
        </p:spPr>
        <p:txBody>
          <a:bodyPr wrap="square" rtlCol="0">
            <a:spAutoFit/>
          </a:bodyPr>
          <a:lstStyle/>
          <a:p>
            <a:r>
              <a:rPr lang="en-US" b="1" dirty="0" smtClean="0">
                <a:solidFill>
                  <a:srgbClr val="FF0000"/>
                </a:solidFill>
              </a:rPr>
              <a:t>1</a:t>
            </a:r>
            <a:r>
              <a:rPr lang="en-CA" b="1" dirty="0" smtClean="0">
                <a:solidFill>
                  <a:srgbClr val="FF0000"/>
                </a:solidFill>
              </a:rPr>
              <a:t>3</a:t>
            </a:r>
            <a:endParaRPr lang="en-CA" b="1" dirty="0">
              <a:solidFill>
                <a:srgbClr val="FF0000"/>
              </a:solidFill>
            </a:endParaRPr>
          </a:p>
        </p:txBody>
      </p:sp>
      <p:sp>
        <p:nvSpPr>
          <p:cNvPr id="7" name="Freeform 6"/>
          <p:cNvSpPr/>
          <p:nvPr/>
        </p:nvSpPr>
        <p:spPr>
          <a:xfrm>
            <a:off x="3384331" y="3146340"/>
            <a:ext cx="1870841" cy="668915"/>
          </a:xfrm>
          <a:custGeom>
            <a:avLst/>
            <a:gdLst>
              <a:gd name="connsiteX0" fmla="*/ 0 w 1870841"/>
              <a:gd name="connsiteY0" fmla="*/ 153908 h 668915"/>
              <a:gd name="connsiteX1" fmla="*/ 147145 w 1870841"/>
              <a:gd name="connsiteY1" fmla="*/ 111867 h 668915"/>
              <a:gd name="connsiteX2" fmla="*/ 273269 w 1870841"/>
              <a:gd name="connsiteY2" fmla="*/ 69826 h 668915"/>
              <a:gd name="connsiteX3" fmla="*/ 336331 w 1870841"/>
              <a:gd name="connsiteY3" fmla="*/ 59315 h 668915"/>
              <a:gd name="connsiteX4" fmla="*/ 409903 w 1870841"/>
              <a:gd name="connsiteY4" fmla="*/ 38294 h 668915"/>
              <a:gd name="connsiteX5" fmla="*/ 557048 w 1870841"/>
              <a:gd name="connsiteY5" fmla="*/ 17274 h 668915"/>
              <a:gd name="connsiteX6" fmla="*/ 998483 w 1870841"/>
              <a:gd name="connsiteY6" fmla="*/ 6763 h 668915"/>
              <a:gd name="connsiteX7" fmla="*/ 1618593 w 1870841"/>
              <a:gd name="connsiteY7" fmla="*/ 27784 h 668915"/>
              <a:gd name="connsiteX8" fmla="*/ 1650124 w 1870841"/>
              <a:gd name="connsiteY8" fmla="*/ 38294 h 668915"/>
              <a:gd name="connsiteX9" fmla="*/ 1744717 w 1870841"/>
              <a:gd name="connsiteY9" fmla="*/ 101357 h 668915"/>
              <a:gd name="connsiteX10" fmla="*/ 1776248 w 1870841"/>
              <a:gd name="connsiteY10" fmla="*/ 122377 h 668915"/>
              <a:gd name="connsiteX11" fmla="*/ 1839310 w 1870841"/>
              <a:gd name="connsiteY11" fmla="*/ 174929 h 668915"/>
              <a:gd name="connsiteX12" fmla="*/ 1870841 w 1870841"/>
              <a:gd name="connsiteY12" fmla="*/ 301053 h 668915"/>
              <a:gd name="connsiteX13" fmla="*/ 1849821 w 1870841"/>
              <a:gd name="connsiteY13" fmla="*/ 427177 h 668915"/>
              <a:gd name="connsiteX14" fmla="*/ 1786759 w 1870841"/>
              <a:gd name="connsiteY14" fmla="*/ 500750 h 668915"/>
              <a:gd name="connsiteX15" fmla="*/ 1776248 w 1870841"/>
              <a:gd name="connsiteY15" fmla="*/ 532281 h 668915"/>
              <a:gd name="connsiteX16" fmla="*/ 1681655 w 1870841"/>
              <a:gd name="connsiteY16" fmla="*/ 584832 h 668915"/>
              <a:gd name="connsiteX17" fmla="*/ 1608083 w 1870841"/>
              <a:gd name="connsiteY17" fmla="*/ 626874 h 668915"/>
              <a:gd name="connsiteX18" fmla="*/ 1576552 w 1870841"/>
              <a:gd name="connsiteY18" fmla="*/ 637384 h 668915"/>
              <a:gd name="connsiteX19" fmla="*/ 1534510 w 1870841"/>
              <a:gd name="connsiteY19" fmla="*/ 668915 h 6689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870841" h="668915">
                <a:moveTo>
                  <a:pt x="0" y="153908"/>
                </a:moveTo>
                <a:cubicBezTo>
                  <a:pt x="49048" y="139894"/>
                  <a:pt x="99783" y="130812"/>
                  <a:pt x="147145" y="111867"/>
                </a:cubicBezTo>
                <a:cubicBezTo>
                  <a:pt x="201355" y="90183"/>
                  <a:pt x="211328" y="84120"/>
                  <a:pt x="273269" y="69826"/>
                </a:cubicBezTo>
                <a:cubicBezTo>
                  <a:pt x="294034" y="65034"/>
                  <a:pt x="315566" y="64107"/>
                  <a:pt x="336331" y="59315"/>
                </a:cubicBezTo>
                <a:cubicBezTo>
                  <a:pt x="361183" y="53580"/>
                  <a:pt x="385051" y="44029"/>
                  <a:pt x="409903" y="38294"/>
                </a:cubicBezTo>
                <a:cubicBezTo>
                  <a:pt x="434897" y="32526"/>
                  <a:pt x="539203" y="17988"/>
                  <a:pt x="557048" y="17274"/>
                </a:cubicBezTo>
                <a:cubicBezTo>
                  <a:pt x="704117" y="11391"/>
                  <a:pt x="851338" y="10267"/>
                  <a:pt x="998483" y="6763"/>
                </a:cubicBezTo>
                <a:cubicBezTo>
                  <a:pt x="1039157" y="7516"/>
                  <a:pt x="1431926" y="-18881"/>
                  <a:pt x="1618593" y="27784"/>
                </a:cubicBezTo>
                <a:cubicBezTo>
                  <a:pt x="1629341" y="30471"/>
                  <a:pt x="1639614" y="34791"/>
                  <a:pt x="1650124" y="38294"/>
                </a:cubicBezTo>
                <a:lnTo>
                  <a:pt x="1744717" y="101357"/>
                </a:lnTo>
                <a:cubicBezTo>
                  <a:pt x="1755227" y="108364"/>
                  <a:pt x="1767316" y="113445"/>
                  <a:pt x="1776248" y="122377"/>
                </a:cubicBezTo>
                <a:cubicBezTo>
                  <a:pt x="1816711" y="162840"/>
                  <a:pt x="1795412" y="145663"/>
                  <a:pt x="1839310" y="174929"/>
                </a:cubicBezTo>
                <a:cubicBezTo>
                  <a:pt x="1867070" y="258208"/>
                  <a:pt x="1856688" y="216135"/>
                  <a:pt x="1870841" y="301053"/>
                </a:cubicBezTo>
                <a:cubicBezTo>
                  <a:pt x="1869855" y="308942"/>
                  <a:pt x="1861395" y="404029"/>
                  <a:pt x="1849821" y="427177"/>
                </a:cubicBezTo>
                <a:cubicBezTo>
                  <a:pt x="1836337" y="454145"/>
                  <a:pt x="1807796" y="479713"/>
                  <a:pt x="1786759" y="500750"/>
                </a:cubicBezTo>
                <a:cubicBezTo>
                  <a:pt x="1783255" y="511260"/>
                  <a:pt x="1784082" y="524447"/>
                  <a:pt x="1776248" y="532281"/>
                </a:cubicBezTo>
                <a:cubicBezTo>
                  <a:pt x="1740107" y="568421"/>
                  <a:pt x="1721305" y="571616"/>
                  <a:pt x="1681655" y="584832"/>
                </a:cubicBezTo>
                <a:cubicBezTo>
                  <a:pt x="1649990" y="605942"/>
                  <a:pt x="1645419" y="610873"/>
                  <a:pt x="1608083" y="626874"/>
                </a:cubicBezTo>
                <a:cubicBezTo>
                  <a:pt x="1597900" y="631238"/>
                  <a:pt x="1587062" y="633881"/>
                  <a:pt x="1576552" y="637384"/>
                </a:cubicBezTo>
                <a:cubicBezTo>
                  <a:pt x="1540898" y="661153"/>
                  <a:pt x="1553954" y="649473"/>
                  <a:pt x="1534510" y="668915"/>
                </a:cubicBezTo>
              </a:path>
            </a:pathLst>
          </a:custGeom>
          <a:noFill/>
          <a:ln>
            <a:solidFill>
              <a:srgbClr val="FF00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 name="Freeform 7"/>
          <p:cNvSpPr/>
          <p:nvPr/>
        </p:nvSpPr>
        <p:spPr>
          <a:xfrm>
            <a:off x="1975945" y="3844060"/>
            <a:ext cx="3615558" cy="1274478"/>
          </a:xfrm>
          <a:custGeom>
            <a:avLst/>
            <a:gdLst>
              <a:gd name="connsiteX0" fmla="*/ 2974427 w 3615558"/>
              <a:gd name="connsiteY0" fmla="*/ 13237 h 1274478"/>
              <a:gd name="connsiteX1" fmla="*/ 3405352 w 3615558"/>
              <a:gd name="connsiteY1" fmla="*/ 13237 h 1274478"/>
              <a:gd name="connsiteX2" fmla="*/ 3447393 w 3615558"/>
              <a:gd name="connsiteY2" fmla="*/ 23747 h 1274478"/>
              <a:gd name="connsiteX3" fmla="*/ 3510455 w 3615558"/>
              <a:gd name="connsiteY3" fmla="*/ 44768 h 1274478"/>
              <a:gd name="connsiteX4" fmla="*/ 3552496 w 3615558"/>
              <a:gd name="connsiteY4" fmla="*/ 107830 h 1274478"/>
              <a:gd name="connsiteX5" fmla="*/ 3584027 w 3615558"/>
              <a:gd name="connsiteY5" fmla="*/ 181402 h 1274478"/>
              <a:gd name="connsiteX6" fmla="*/ 3615558 w 3615558"/>
              <a:gd name="connsiteY6" fmla="*/ 307526 h 1274478"/>
              <a:gd name="connsiteX7" fmla="*/ 3594538 w 3615558"/>
              <a:gd name="connsiteY7" fmla="*/ 433650 h 1274478"/>
              <a:gd name="connsiteX8" fmla="*/ 3573517 w 3615558"/>
              <a:gd name="connsiteY8" fmla="*/ 496712 h 1274478"/>
              <a:gd name="connsiteX9" fmla="*/ 3520965 w 3615558"/>
              <a:gd name="connsiteY9" fmla="*/ 549264 h 1274478"/>
              <a:gd name="connsiteX10" fmla="*/ 3426372 w 3615558"/>
              <a:gd name="connsiteY10" fmla="*/ 622837 h 1274478"/>
              <a:gd name="connsiteX11" fmla="*/ 3352800 w 3615558"/>
              <a:gd name="connsiteY11" fmla="*/ 654368 h 1274478"/>
              <a:gd name="connsiteX12" fmla="*/ 3321269 w 3615558"/>
              <a:gd name="connsiteY12" fmla="*/ 664878 h 1274478"/>
              <a:gd name="connsiteX13" fmla="*/ 3279227 w 3615558"/>
              <a:gd name="connsiteY13" fmla="*/ 685899 h 1274478"/>
              <a:gd name="connsiteX14" fmla="*/ 3195145 w 3615558"/>
              <a:gd name="connsiteY14" fmla="*/ 706919 h 1274478"/>
              <a:gd name="connsiteX15" fmla="*/ 3153103 w 3615558"/>
              <a:gd name="connsiteY15" fmla="*/ 738450 h 1274478"/>
              <a:gd name="connsiteX16" fmla="*/ 3121572 w 3615558"/>
              <a:gd name="connsiteY16" fmla="*/ 748961 h 1274478"/>
              <a:gd name="connsiteX17" fmla="*/ 3090041 w 3615558"/>
              <a:gd name="connsiteY17" fmla="*/ 769981 h 1274478"/>
              <a:gd name="connsiteX18" fmla="*/ 3026979 w 3615558"/>
              <a:gd name="connsiteY18" fmla="*/ 791002 h 1274478"/>
              <a:gd name="connsiteX19" fmla="*/ 2995448 w 3615558"/>
              <a:gd name="connsiteY19" fmla="*/ 801512 h 1274478"/>
              <a:gd name="connsiteX20" fmla="*/ 2963917 w 3615558"/>
              <a:gd name="connsiteY20" fmla="*/ 812023 h 1274478"/>
              <a:gd name="connsiteX21" fmla="*/ 2879834 w 3615558"/>
              <a:gd name="connsiteY21" fmla="*/ 833043 h 1274478"/>
              <a:gd name="connsiteX22" fmla="*/ 2848303 w 3615558"/>
              <a:gd name="connsiteY22" fmla="*/ 843554 h 1274478"/>
              <a:gd name="connsiteX23" fmla="*/ 2806262 w 3615558"/>
              <a:gd name="connsiteY23" fmla="*/ 854064 h 1274478"/>
              <a:gd name="connsiteX24" fmla="*/ 2774731 w 3615558"/>
              <a:gd name="connsiteY24" fmla="*/ 864574 h 1274478"/>
              <a:gd name="connsiteX25" fmla="*/ 2732689 w 3615558"/>
              <a:gd name="connsiteY25" fmla="*/ 875085 h 1274478"/>
              <a:gd name="connsiteX26" fmla="*/ 2690648 w 3615558"/>
              <a:gd name="connsiteY26" fmla="*/ 896106 h 1274478"/>
              <a:gd name="connsiteX27" fmla="*/ 2596055 w 3615558"/>
              <a:gd name="connsiteY27" fmla="*/ 927637 h 1274478"/>
              <a:gd name="connsiteX28" fmla="*/ 2554014 w 3615558"/>
              <a:gd name="connsiteY28" fmla="*/ 948657 h 1274478"/>
              <a:gd name="connsiteX29" fmla="*/ 2448910 w 3615558"/>
              <a:gd name="connsiteY29" fmla="*/ 980188 h 1274478"/>
              <a:gd name="connsiteX30" fmla="*/ 2406869 w 3615558"/>
              <a:gd name="connsiteY30" fmla="*/ 1001209 h 1274478"/>
              <a:gd name="connsiteX31" fmla="*/ 2343807 w 3615558"/>
              <a:gd name="connsiteY31" fmla="*/ 1022230 h 1274478"/>
              <a:gd name="connsiteX32" fmla="*/ 2312276 w 3615558"/>
              <a:gd name="connsiteY32" fmla="*/ 1032740 h 1274478"/>
              <a:gd name="connsiteX33" fmla="*/ 2238703 w 3615558"/>
              <a:gd name="connsiteY33" fmla="*/ 1064271 h 1274478"/>
              <a:gd name="connsiteX34" fmla="*/ 2165131 w 3615558"/>
              <a:gd name="connsiteY34" fmla="*/ 1074781 h 1274478"/>
              <a:gd name="connsiteX35" fmla="*/ 2102069 w 3615558"/>
              <a:gd name="connsiteY35" fmla="*/ 1085292 h 1274478"/>
              <a:gd name="connsiteX36" fmla="*/ 2060027 w 3615558"/>
              <a:gd name="connsiteY36" fmla="*/ 1095802 h 1274478"/>
              <a:gd name="connsiteX37" fmla="*/ 1944414 w 3615558"/>
              <a:gd name="connsiteY37" fmla="*/ 1116823 h 1274478"/>
              <a:gd name="connsiteX38" fmla="*/ 1839310 w 3615558"/>
              <a:gd name="connsiteY38" fmla="*/ 1127333 h 1274478"/>
              <a:gd name="connsiteX39" fmla="*/ 1734207 w 3615558"/>
              <a:gd name="connsiteY39" fmla="*/ 1148354 h 1274478"/>
              <a:gd name="connsiteX40" fmla="*/ 1650124 w 3615558"/>
              <a:gd name="connsiteY40" fmla="*/ 1169374 h 1274478"/>
              <a:gd name="connsiteX41" fmla="*/ 1524000 w 3615558"/>
              <a:gd name="connsiteY41" fmla="*/ 1179885 h 1274478"/>
              <a:gd name="connsiteX42" fmla="*/ 1292772 w 3615558"/>
              <a:gd name="connsiteY42" fmla="*/ 1211416 h 1274478"/>
              <a:gd name="connsiteX43" fmla="*/ 1156138 w 3615558"/>
              <a:gd name="connsiteY43" fmla="*/ 1221926 h 1274478"/>
              <a:gd name="connsiteX44" fmla="*/ 1040524 w 3615558"/>
              <a:gd name="connsiteY44" fmla="*/ 1232437 h 1274478"/>
              <a:gd name="connsiteX45" fmla="*/ 998483 w 3615558"/>
              <a:gd name="connsiteY45" fmla="*/ 1242947 h 1274478"/>
              <a:gd name="connsiteX46" fmla="*/ 935421 w 3615558"/>
              <a:gd name="connsiteY46" fmla="*/ 1253457 h 1274478"/>
              <a:gd name="connsiteX47" fmla="*/ 903889 w 3615558"/>
              <a:gd name="connsiteY47" fmla="*/ 1263968 h 1274478"/>
              <a:gd name="connsiteX48" fmla="*/ 819807 w 3615558"/>
              <a:gd name="connsiteY48" fmla="*/ 1274478 h 1274478"/>
              <a:gd name="connsiteX49" fmla="*/ 231227 w 3615558"/>
              <a:gd name="connsiteY49" fmla="*/ 1263968 h 1274478"/>
              <a:gd name="connsiteX50" fmla="*/ 157655 w 3615558"/>
              <a:gd name="connsiteY50" fmla="*/ 1253457 h 1274478"/>
              <a:gd name="connsiteX51" fmla="*/ 42041 w 3615558"/>
              <a:gd name="connsiteY51" fmla="*/ 1242947 h 1274478"/>
              <a:gd name="connsiteX52" fmla="*/ 0 w 3615558"/>
              <a:gd name="connsiteY52" fmla="*/ 1232437 h 1274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3615558" h="1274478">
                <a:moveTo>
                  <a:pt x="2974427" y="13237"/>
                </a:moveTo>
                <a:cubicBezTo>
                  <a:pt x="3172598" y="-4780"/>
                  <a:pt x="3111622" y="-4041"/>
                  <a:pt x="3405352" y="13237"/>
                </a:cubicBezTo>
                <a:cubicBezTo>
                  <a:pt x="3419772" y="14085"/>
                  <a:pt x="3433557" y="19596"/>
                  <a:pt x="3447393" y="23747"/>
                </a:cubicBezTo>
                <a:cubicBezTo>
                  <a:pt x="3468616" y="30114"/>
                  <a:pt x="3510455" y="44768"/>
                  <a:pt x="3510455" y="44768"/>
                </a:cubicBezTo>
                <a:cubicBezTo>
                  <a:pt x="3524469" y="65789"/>
                  <a:pt x="3544506" y="83863"/>
                  <a:pt x="3552496" y="107830"/>
                </a:cubicBezTo>
                <a:cubicBezTo>
                  <a:pt x="3586335" y="209341"/>
                  <a:pt x="3532069" y="51507"/>
                  <a:pt x="3584027" y="181402"/>
                </a:cubicBezTo>
                <a:cubicBezTo>
                  <a:pt x="3607822" y="240890"/>
                  <a:pt x="3605219" y="245489"/>
                  <a:pt x="3615558" y="307526"/>
                </a:cubicBezTo>
                <a:cubicBezTo>
                  <a:pt x="3608106" y="367141"/>
                  <a:pt x="3609418" y="384050"/>
                  <a:pt x="3594538" y="433650"/>
                </a:cubicBezTo>
                <a:cubicBezTo>
                  <a:pt x="3588171" y="454873"/>
                  <a:pt x="3585808" y="478276"/>
                  <a:pt x="3573517" y="496712"/>
                </a:cubicBezTo>
                <a:cubicBezTo>
                  <a:pt x="3534979" y="554519"/>
                  <a:pt x="3573517" y="505471"/>
                  <a:pt x="3520965" y="549264"/>
                </a:cubicBezTo>
                <a:cubicBezTo>
                  <a:pt x="3484692" y="579491"/>
                  <a:pt x="3479497" y="605129"/>
                  <a:pt x="3426372" y="622837"/>
                </a:cubicBezTo>
                <a:cubicBezTo>
                  <a:pt x="3352426" y="647485"/>
                  <a:pt x="3443713" y="615405"/>
                  <a:pt x="3352800" y="654368"/>
                </a:cubicBezTo>
                <a:cubicBezTo>
                  <a:pt x="3342617" y="658732"/>
                  <a:pt x="3331452" y="660514"/>
                  <a:pt x="3321269" y="664878"/>
                </a:cubicBezTo>
                <a:cubicBezTo>
                  <a:pt x="3306868" y="671050"/>
                  <a:pt x="3293628" y="679727"/>
                  <a:pt x="3279227" y="685899"/>
                </a:cubicBezTo>
                <a:cubicBezTo>
                  <a:pt x="3250949" y="698018"/>
                  <a:pt x="3225987" y="700751"/>
                  <a:pt x="3195145" y="706919"/>
                </a:cubicBezTo>
                <a:cubicBezTo>
                  <a:pt x="3181131" y="717429"/>
                  <a:pt x="3168312" y="729759"/>
                  <a:pt x="3153103" y="738450"/>
                </a:cubicBezTo>
                <a:cubicBezTo>
                  <a:pt x="3143484" y="743947"/>
                  <a:pt x="3131481" y="744006"/>
                  <a:pt x="3121572" y="748961"/>
                </a:cubicBezTo>
                <a:cubicBezTo>
                  <a:pt x="3110274" y="754610"/>
                  <a:pt x="3101584" y="764851"/>
                  <a:pt x="3090041" y="769981"/>
                </a:cubicBezTo>
                <a:cubicBezTo>
                  <a:pt x="3069793" y="778980"/>
                  <a:pt x="3048000" y="783995"/>
                  <a:pt x="3026979" y="791002"/>
                </a:cubicBezTo>
                <a:lnTo>
                  <a:pt x="2995448" y="801512"/>
                </a:lnTo>
                <a:cubicBezTo>
                  <a:pt x="2984938" y="805016"/>
                  <a:pt x="2974665" y="809336"/>
                  <a:pt x="2963917" y="812023"/>
                </a:cubicBezTo>
                <a:cubicBezTo>
                  <a:pt x="2935889" y="819030"/>
                  <a:pt x="2907241" y="823907"/>
                  <a:pt x="2879834" y="833043"/>
                </a:cubicBezTo>
                <a:cubicBezTo>
                  <a:pt x="2869324" y="836547"/>
                  <a:pt x="2858956" y="840510"/>
                  <a:pt x="2848303" y="843554"/>
                </a:cubicBezTo>
                <a:cubicBezTo>
                  <a:pt x="2834414" y="847522"/>
                  <a:pt x="2820151" y="850096"/>
                  <a:pt x="2806262" y="854064"/>
                </a:cubicBezTo>
                <a:cubicBezTo>
                  <a:pt x="2795609" y="857108"/>
                  <a:pt x="2785384" y="861530"/>
                  <a:pt x="2774731" y="864574"/>
                </a:cubicBezTo>
                <a:cubicBezTo>
                  <a:pt x="2760841" y="868542"/>
                  <a:pt x="2746215" y="870013"/>
                  <a:pt x="2732689" y="875085"/>
                </a:cubicBezTo>
                <a:cubicBezTo>
                  <a:pt x="2718019" y="880586"/>
                  <a:pt x="2704965" y="889743"/>
                  <a:pt x="2690648" y="896106"/>
                </a:cubicBezTo>
                <a:cubicBezTo>
                  <a:pt x="2525051" y="969704"/>
                  <a:pt x="2732682" y="876402"/>
                  <a:pt x="2596055" y="927637"/>
                </a:cubicBezTo>
                <a:cubicBezTo>
                  <a:pt x="2581385" y="933138"/>
                  <a:pt x="2568561" y="942838"/>
                  <a:pt x="2554014" y="948657"/>
                </a:cubicBezTo>
                <a:cubicBezTo>
                  <a:pt x="2511360" y="965718"/>
                  <a:pt x="2490210" y="969864"/>
                  <a:pt x="2448910" y="980188"/>
                </a:cubicBezTo>
                <a:cubicBezTo>
                  <a:pt x="2434896" y="987195"/>
                  <a:pt x="2421416" y="995390"/>
                  <a:pt x="2406869" y="1001209"/>
                </a:cubicBezTo>
                <a:cubicBezTo>
                  <a:pt x="2386296" y="1009438"/>
                  <a:pt x="2364828" y="1015223"/>
                  <a:pt x="2343807" y="1022230"/>
                </a:cubicBezTo>
                <a:cubicBezTo>
                  <a:pt x="2333297" y="1025733"/>
                  <a:pt x="2322185" y="1027785"/>
                  <a:pt x="2312276" y="1032740"/>
                </a:cubicBezTo>
                <a:cubicBezTo>
                  <a:pt x="2289485" y="1044136"/>
                  <a:pt x="2264479" y="1059116"/>
                  <a:pt x="2238703" y="1064271"/>
                </a:cubicBezTo>
                <a:cubicBezTo>
                  <a:pt x="2214411" y="1069129"/>
                  <a:pt x="2189616" y="1071014"/>
                  <a:pt x="2165131" y="1074781"/>
                </a:cubicBezTo>
                <a:cubicBezTo>
                  <a:pt x="2144068" y="1078021"/>
                  <a:pt x="2122966" y="1081113"/>
                  <a:pt x="2102069" y="1085292"/>
                </a:cubicBezTo>
                <a:cubicBezTo>
                  <a:pt x="2087904" y="1088125"/>
                  <a:pt x="2074128" y="1092668"/>
                  <a:pt x="2060027" y="1095802"/>
                </a:cubicBezTo>
                <a:cubicBezTo>
                  <a:pt x="2032361" y="1101950"/>
                  <a:pt x="1970482" y="1113564"/>
                  <a:pt x="1944414" y="1116823"/>
                </a:cubicBezTo>
                <a:cubicBezTo>
                  <a:pt x="1909477" y="1121190"/>
                  <a:pt x="1874248" y="1122966"/>
                  <a:pt x="1839310" y="1127333"/>
                </a:cubicBezTo>
                <a:cubicBezTo>
                  <a:pt x="1802594" y="1131922"/>
                  <a:pt x="1769406" y="1138297"/>
                  <a:pt x="1734207" y="1148354"/>
                </a:cubicBezTo>
                <a:cubicBezTo>
                  <a:pt x="1691266" y="1160623"/>
                  <a:pt x="1704610" y="1162964"/>
                  <a:pt x="1650124" y="1169374"/>
                </a:cubicBezTo>
                <a:cubicBezTo>
                  <a:pt x="1608226" y="1174303"/>
                  <a:pt x="1565909" y="1175049"/>
                  <a:pt x="1524000" y="1179885"/>
                </a:cubicBezTo>
                <a:cubicBezTo>
                  <a:pt x="1455356" y="1187806"/>
                  <a:pt x="1365325" y="1204506"/>
                  <a:pt x="1292772" y="1211416"/>
                </a:cubicBezTo>
                <a:cubicBezTo>
                  <a:pt x="1247299" y="1215747"/>
                  <a:pt x="1201659" y="1218132"/>
                  <a:pt x="1156138" y="1221926"/>
                </a:cubicBezTo>
                <a:lnTo>
                  <a:pt x="1040524" y="1232437"/>
                </a:lnTo>
                <a:cubicBezTo>
                  <a:pt x="1026510" y="1235940"/>
                  <a:pt x="1012647" y="1240114"/>
                  <a:pt x="998483" y="1242947"/>
                </a:cubicBezTo>
                <a:cubicBezTo>
                  <a:pt x="977586" y="1247126"/>
                  <a:pt x="956224" y="1248834"/>
                  <a:pt x="935421" y="1253457"/>
                </a:cubicBezTo>
                <a:cubicBezTo>
                  <a:pt x="924606" y="1255860"/>
                  <a:pt x="914790" y="1261986"/>
                  <a:pt x="903889" y="1263968"/>
                </a:cubicBezTo>
                <a:cubicBezTo>
                  <a:pt x="876099" y="1269021"/>
                  <a:pt x="847834" y="1270975"/>
                  <a:pt x="819807" y="1274478"/>
                </a:cubicBezTo>
                <a:lnTo>
                  <a:pt x="231227" y="1263968"/>
                </a:lnTo>
                <a:cubicBezTo>
                  <a:pt x="206466" y="1263182"/>
                  <a:pt x="182276" y="1256193"/>
                  <a:pt x="157655" y="1253457"/>
                </a:cubicBezTo>
                <a:cubicBezTo>
                  <a:pt x="119195" y="1249184"/>
                  <a:pt x="80579" y="1246450"/>
                  <a:pt x="42041" y="1242947"/>
                </a:cubicBezTo>
                <a:lnTo>
                  <a:pt x="0" y="1232437"/>
                </a:lnTo>
              </a:path>
            </a:pathLst>
          </a:custGeom>
          <a:noFill/>
          <a:ln>
            <a:solidFill>
              <a:srgbClr val="FF00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9" name="Rectangle 8"/>
          <p:cNvSpPr/>
          <p:nvPr/>
        </p:nvSpPr>
        <p:spPr>
          <a:xfrm>
            <a:off x="5867400" y="3837395"/>
            <a:ext cx="2667000" cy="1572805"/>
          </a:xfrm>
          <a:prstGeom prst="rect">
            <a:avLst/>
          </a:prstGeom>
          <a:solidFill>
            <a:srgbClr val="FFFFCC"/>
          </a:solidFill>
          <a:ln>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dirty="0" smtClean="0">
                <a:solidFill>
                  <a:schemeClr val="tx1"/>
                </a:solidFill>
              </a:rPr>
              <a:t>With the use of the </a:t>
            </a:r>
            <a:r>
              <a:rPr lang="en-US" dirty="0" smtClean="0">
                <a:solidFill>
                  <a:schemeClr val="tx1"/>
                </a:solidFill>
                <a:latin typeface="Consolas" panose="020B0609020204030204" pitchFamily="49" charset="0"/>
              </a:rPr>
              <a:t>ELSEIF</a:t>
            </a:r>
            <a:r>
              <a:rPr lang="en-US" dirty="0" smtClean="0">
                <a:solidFill>
                  <a:schemeClr val="tx1"/>
                </a:solidFill>
              </a:rPr>
              <a:t> the program doesn’t check 2</a:t>
            </a:r>
            <a:r>
              <a:rPr lang="en-US" baseline="30000" dirty="0" smtClean="0">
                <a:solidFill>
                  <a:schemeClr val="tx1"/>
                </a:solidFill>
              </a:rPr>
              <a:t>nd</a:t>
            </a:r>
            <a:r>
              <a:rPr lang="en-US" dirty="0" smtClean="0">
                <a:solidFill>
                  <a:schemeClr val="tx1"/>
                </a:solidFill>
              </a:rPr>
              <a:t> Boolean because the 1</a:t>
            </a:r>
            <a:r>
              <a:rPr lang="en-US" baseline="30000" dirty="0" smtClean="0">
                <a:solidFill>
                  <a:schemeClr val="tx1"/>
                </a:solidFill>
              </a:rPr>
              <a:t>st</a:t>
            </a:r>
            <a:r>
              <a:rPr lang="en-US" dirty="0" smtClean="0">
                <a:solidFill>
                  <a:schemeClr val="tx1"/>
                </a:solidFill>
              </a:rPr>
              <a:t> Boolean evaluates to true</a:t>
            </a:r>
            <a:endParaRPr lang="en-CA" dirty="0" smtClean="0">
              <a:solidFill>
                <a:schemeClr val="tx1"/>
              </a:solidFill>
            </a:endParaRPr>
          </a:p>
        </p:txBody>
      </p:sp>
    </p:spTree>
    <p:extLst>
      <p:ext uri="{BB962C8B-B14F-4D97-AF65-F5344CB8AC3E}">
        <p14:creationId xmlns:p14="http://schemas.microsoft.com/office/powerpoint/2010/main" val="58285758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Multiple Conditions: Education Level, Senior Citizen </a:t>
            </a:r>
            <a:endParaRPr lang="en-CA" dirty="0"/>
          </a:p>
        </p:txBody>
      </p:sp>
      <p:sp>
        <p:nvSpPr>
          <p:cNvPr id="3" name="Content Placeholder 2"/>
          <p:cNvSpPr>
            <a:spLocks noGrp="1"/>
          </p:cNvSpPr>
          <p:nvPr>
            <p:ph idx="1"/>
          </p:nvPr>
        </p:nvSpPr>
        <p:spPr/>
        <p:txBody>
          <a:bodyPr/>
          <a:lstStyle/>
          <a:p>
            <a:pPr marL="0" indent="0">
              <a:buNone/>
            </a:pPr>
            <a:r>
              <a:rPr lang="en-US" sz="1600" dirty="0">
                <a:latin typeface="Consolas" panose="020B0609020204030204" pitchFamily="49" charset="0"/>
              </a:rPr>
              <a:t>   </a:t>
            </a:r>
            <a:r>
              <a:rPr lang="en-US" sz="1600" dirty="0">
                <a:solidFill>
                  <a:srgbClr val="FF0000"/>
                </a:solidFill>
                <a:latin typeface="Consolas" panose="020B0609020204030204" pitchFamily="49" charset="0"/>
              </a:rPr>
              <a:t> ' Check for grade level and if senior have nothing to do</a:t>
            </a:r>
          </a:p>
          <a:p>
            <a:pPr marL="0" indent="0">
              <a:buNone/>
            </a:pPr>
            <a:r>
              <a:rPr lang="en-US" sz="1600" dirty="0">
                <a:solidFill>
                  <a:srgbClr val="FF0000"/>
                </a:solidFill>
                <a:latin typeface="Consolas" panose="020B0609020204030204" pitchFamily="49" charset="0"/>
              </a:rPr>
              <a:t>    ' with each other, both checks must always occur so using multiple</a:t>
            </a:r>
          </a:p>
          <a:p>
            <a:pPr marL="0" indent="0">
              <a:buNone/>
            </a:pPr>
            <a:r>
              <a:rPr lang="en-US" sz="1600" dirty="0">
                <a:solidFill>
                  <a:srgbClr val="FF0000"/>
                </a:solidFill>
                <a:latin typeface="Consolas" panose="020B0609020204030204" pitchFamily="49" charset="0"/>
              </a:rPr>
              <a:t>    '  Ifs is appropriate. </a:t>
            </a:r>
          </a:p>
          <a:p>
            <a:pPr marL="0" indent="0">
              <a:buNone/>
              <a:tabLst>
                <a:tab pos="542925" algn="l"/>
              </a:tabLst>
            </a:pPr>
            <a:r>
              <a:rPr lang="en-US" sz="1800" dirty="0">
                <a:solidFill>
                  <a:srgbClr val="FF0000"/>
                </a:solidFill>
                <a:latin typeface="Consolas" panose="020B0609020204030204" pitchFamily="49" charset="0"/>
              </a:rPr>
              <a:t>	</a:t>
            </a:r>
            <a:r>
              <a:rPr lang="en-US" sz="1600" dirty="0">
                <a:latin typeface="Consolas" panose="020B0609020204030204" pitchFamily="49" charset="0"/>
              </a:rPr>
              <a:t>Dim </a:t>
            </a:r>
            <a:r>
              <a:rPr lang="en-US" sz="1600" dirty="0" err="1">
                <a:latin typeface="Consolas" panose="020B0609020204030204" pitchFamily="49" charset="0"/>
              </a:rPr>
              <a:t>gradeLevel</a:t>
            </a:r>
            <a:r>
              <a:rPr lang="en-US" sz="1600" dirty="0">
                <a:latin typeface="Consolas" panose="020B0609020204030204" pitchFamily="49" charset="0"/>
              </a:rPr>
              <a:t> As Long</a:t>
            </a:r>
          </a:p>
          <a:p>
            <a:pPr marL="234950" lvl="1" indent="0">
              <a:buNone/>
            </a:pPr>
            <a:r>
              <a:rPr lang="en-US" sz="1600" dirty="0">
                <a:latin typeface="Consolas" panose="020B0609020204030204" pitchFamily="49" charset="0"/>
              </a:rPr>
              <a:t>   Dim age As Long</a:t>
            </a:r>
          </a:p>
          <a:p>
            <a:pPr marL="234950" lvl="1" indent="0">
              <a:buNone/>
            </a:pPr>
            <a:r>
              <a:rPr lang="en-US" sz="1600" dirty="0">
                <a:latin typeface="Consolas" panose="020B0609020204030204" pitchFamily="49" charset="0"/>
              </a:rPr>
              <a:t>   </a:t>
            </a:r>
            <a:r>
              <a:rPr lang="en-US" sz="1600" dirty="0" err="1">
                <a:latin typeface="Consolas" panose="020B0609020204030204" pitchFamily="49" charset="0"/>
              </a:rPr>
              <a:t>gradeLevel</a:t>
            </a:r>
            <a:r>
              <a:rPr lang="en-US" sz="1600" dirty="0">
                <a:latin typeface="Consolas" panose="020B0609020204030204" pitchFamily="49" charset="0"/>
              </a:rPr>
              <a:t> = InputBox("What is your highest grade level: ")</a:t>
            </a:r>
          </a:p>
          <a:p>
            <a:pPr marL="234950" lvl="1" indent="0">
              <a:buNone/>
            </a:pPr>
            <a:r>
              <a:rPr lang="en-US" sz="1600" dirty="0">
                <a:latin typeface="Consolas" panose="020B0609020204030204" pitchFamily="49" charset="0"/>
              </a:rPr>
              <a:t>   age = InputBox("What is your age: ")</a:t>
            </a:r>
          </a:p>
          <a:p>
            <a:pPr marL="234950" lvl="1" indent="0">
              <a:buNone/>
            </a:pPr>
            <a:r>
              <a:rPr lang="en-US" sz="1600" dirty="0">
                <a:latin typeface="Consolas" panose="020B0609020204030204" pitchFamily="49" charset="0"/>
              </a:rPr>
              <a:t>   If (</a:t>
            </a:r>
            <a:r>
              <a:rPr lang="en-US" sz="1600" dirty="0" err="1">
                <a:latin typeface="Consolas" panose="020B0609020204030204" pitchFamily="49" charset="0"/>
              </a:rPr>
              <a:t>gradeLevel</a:t>
            </a:r>
            <a:r>
              <a:rPr lang="en-US" sz="1600" dirty="0">
                <a:latin typeface="Consolas" panose="020B0609020204030204" pitchFamily="49" charset="0"/>
              </a:rPr>
              <a:t> &gt;= 13) Then</a:t>
            </a:r>
          </a:p>
          <a:p>
            <a:pPr marL="234950" lvl="1" indent="0">
              <a:buNone/>
            </a:pPr>
            <a:r>
              <a:rPr lang="en-US" sz="1600" dirty="0">
                <a:latin typeface="Consolas" panose="020B0609020204030204" pitchFamily="49" charset="0"/>
              </a:rPr>
              <a:t>       MsgBox ("College person!")</a:t>
            </a:r>
          </a:p>
          <a:p>
            <a:pPr marL="234950" lvl="1" indent="0">
              <a:buNone/>
            </a:pPr>
            <a:r>
              <a:rPr lang="en-US" sz="1600" dirty="0">
                <a:latin typeface="Consolas" panose="020B0609020204030204" pitchFamily="49" charset="0"/>
              </a:rPr>
              <a:t>   End If</a:t>
            </a:r>
          </a:p>
          <a:p>
            <a:pPr marL="234950" lvl="1" indent="0">
              <a:buNone/>
            </a:pPr>
            <a:r>
              <a:rPr lang="en-US" sz="1600" dirty="0">
                <a:latin typeface="Consolas" panose="020B0609020204030204" pitchFamily="49" charset="0"/>
              </a:rPr>
              <a:t>   If (age &gt;= 65) Then</a:t>
            </a:r>
          </a:p>
          <a:p>
            <a:pPr marL="234950" lvl="1" indent="0">
              <a:buNone/>
            </a:pPr>
            <a:r>
              <a:rPr lang="en-US" sz="1600" dirty="0">
                <a:latin typeface="Consolas" panose="020B0609020204030204" pitchFamily="49" charset="0"/>
              </a:rPr>
              <a:t>       MsgBox ("Senior citizen")</a:t>
            </a:r>
          </a:p>
          <a:p>
            <a:pPr marL="234950" lvl="1" indent="0">
              <a:buNone/>
            </a:pPr>
            <a:r>
              <a:rPr lang="en-US" sz="1600" dirty="0">
                <a:latin typeface="Consolas" panose="020B0609020204030204" pitchFamily="49" charset="0"/>
              </a:rPr>
              <a:t>   End If</a:t>
            </a:r>
            <a:endParaRPr lang="en-CA" sz="1600" dirty="0">
              <a:latin typeface="Consolas" panose="020B0609020204030204" pitchFamily="49" charset="0"/>
            </a:endParaRPr>
          </a:p>
        </p:txBody>
      </p:sp>
    </p:spTree>
    <p:extLst>
      <p:ext uri="{BB962C8B-B14F-4D97-AF65-F5344CB8AC3E}">
        <p14:creationId xmlns:p14="http://schemas.microsoft.com/office/powerpoint/2010/main" val="371053133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Multiple Conditions: </a:t>
            </a:r>
            <a:r>
              <a:rPr lang="en-US" dirty="0" smtClean="0"/>
              <a:t>Grading Program </a:t>
            </a:r>
            <a:r>
              <a:rPr lang="en-US" dirty="0" smtClean="0"/>
              <a:t>(Solution Has A </a:t>
            </a:r>
            <a:r>
              <a:rPr lang="en-US" dirty="0"/>
              <a:t>Bug) </a:t>
            </a:r>
            <a:endParaRPr lang="en-CA" dirty="0"/>
          </a:p>
        </p:txBody>
      </p:sp>
      <p:sp>
        <p:nvSpPr>
          <p:cNvPr id="3" name="Content Placeholder 2"/>
          <p:cNvSpPr>
            <a:spLocks noGrp="1"/>
          </p:cNvSpPr>
          <p:nvPr>
            <p:ph idx="1"/>
          </p:nvPr>
        </p:nvSpPr>
        <p:spPr/>
        <p:txBody>
          <a:bodyPr/>
          <a:lstStyle/>
          <a:p>
            <a:pPr>
              <a:tabLst>
                <a:tab pos="542925" algn="l"/>
              </a:tabLst>
            </a:pPr>
            <a:r>
              <a:rPr lang="en-US" dirty="0"/>
              <a:t>Student </a:t>
            </a:r>
            <a:r>
              <a:rPr lang="en-US" dirty="0" smtClean="0"/>
              <a:t>exercise #3: </a:t>
            </a:r>
            <a:r>
              <a:rPr lang="en-US" dirty="0"/>
              <a:t>find the bug in the following program.</a:t>
            </a:r>
          </a:p>
          <a:p>
            <a:pPr>
              <a:tabLst>
                <a:tab pos="542925" algn="l"/>
              </a:tabLst>
            </a:pPr>
            <a:endParaRPr lang="en-US" dirty="0"/>
          </a:p>
          <a:p>
            <a:pPr marL="0" indent="0">
              <a:buNone/>
              <a:tabLst>
                <a:tab pos="542925" algn="l"/>
              </a:tabLst>
            </a:pPr>
            <a:r>
              <a:rPr lang="en-US" sz="1800" dirty="0">
                <a:solidFill>
                  <a:srgbClr val="FF0000"/>
                </a:solidFill>
                <a:latin typeface="Consolas" panose="020B0609020204030204" pitchFamily="49" charset="0"/>
              </a:rPr>
              <a:t> </a:t>
            </a:r>
            <a:r>
              <a:rPr lang="en-US" sz="1800" dirty="0" smtClean="0">
                <a:solidFill>
                  <a:srgbClr val="FF0000"/>
                </a:solidFill>
                <a:latin typeface="Consolas" panose="020B0609020204030204" pitchFamily="49" charset="0"/>
              </a:rPr>
              <a:t>    </a:t>
            </a:r>
            <a:r>
              <a:rPr lang="en-US" sz="1800" dirty="0" smtClean="0">
                <a:latin typeface="Consolas" panose="020B0609020204030204" pitchFamily="49" charset="0"/>
              </a:rPr>
              <a:t>Dim </a:t>
            </a:r>
            <a:r>
              <a:rPr lang="en-US" sz="1800" dirty="0" err="1" smtClean="0">
                <a:latin typeface="Consolas" panose="020B0609020204030204" pitchFamily="49" charset="0"/>
              </a:rPr>
              <a:t>gradePoint</a:t>
            </a:r>
            <a:r>
              <a:rPr lang="en-US" sz="1800" dirty="0" smtClean="0">
                <a:latin typeface="Consolas" panose="020B0609020204030204" pitchFamily="49" charset="0"/>
              </a:rPr>
              <a:t> As Double</a:t>
            </a:r>
          </a:p>
          <a:p>
            <a:pPr marL="234950" lvl="1" indent="0">
              <a:buNone/>
            </a:pPr>
            <a:r>
              <a:rPr lang="en-US" sz="1800" dirty="0" smtClean="0">
                <a:latin typeface="Consolas" panose="020B0609020204030204" pitchFamily="49" charset="0"/>
              </a:rPr>
              <a:t>   </a:t>
            </a:r>
            <a:r>
              <a:rPr lang="en-US" sz="1800" dirty="0" err="1" smtClean="0">
                <a:latin typeface="Consolas" panose="020B0609020204030204" pitchFamily="49" charset="0"/>
              </a:rPr>
              <a:t>gradePoint</a:t>
            </a:r>
            <a:r>
              <a:rPr lang="en-US" sz="1800" dirty="0" smtClean="0">
                <a:latin typeface="Consolas" panose="020B0609020204030204" pitchFamily="49" charset="0"/>
              </a:rPr>
              <a:t> </a:t>
            </a:r>
            <a:r>
              <a:rPr lang="en-US" sz="1800" dirty="0">
                <a:latin typeface="Consolas" panose="020B0609020204030204" pitchFamily="49" charset="0"/>
              </a:rPr>
              <a:t>= </a:t>
            </a:r>
            <a:r>
              <a:rPr lang="en-US" sz="1800" dirty="0">
                <a:latin typeface="Consolas" panose="020B0609020204030204" pitchFamily="49" charset="0"/>
              </a:rPr>
              <a:t>InputBox("Type </a:t>
            </a:r>
            <a:r>
              <a:rPr lang="en-US" sz="1800" dirty="0" smtClean="0">
                <a:latin typeface="Consolas" panose="020B0609020204030204" pitchFamily="49" charset="0"/>
              </a:rPr>
              <a:t>in the grade point: </a:t>
            </a:r>
            <a:r>
              <a:rPr lang="en-US" sz="1800" dirty="0">
                <a:latin typeface="Consolas" panose="020B0609020204030204" pitchFamily="49" charset="0"/>
              </a:rPr>
              <a:t>")</a:t>
            </a:r>
          </a:p>
          <a:p>
            <a:pPr marL="234950" lvl="1" indent="0">
              <a:buNone/>
            </a:pPr>
            <a:r>
              <a:rPr lang="en-US" sz="1800" dirty="0" smtClean="0">
                <a:latin typeface="Consolas" panose="020B0609020204030204" pitchFamily="49" charset="0"/>
              </a:rPr>
              <a:t>   If </a:t>
            </a:r>
            <a:r>
              <a:rPr lang="en-US" sz="1800" dirty="0">
                <a:latin typeface="Consolas" panose="020B0609020204030204" pitchFamily="49" charset="0"/>
              </a:rPr>
              <a:t>(</a:t>
            </a:r>
            <a:r>
              <a:rPr lang="en-US" sz="1800" dirty="0" err="1" smtClean="0">
                <a:latin typeface="Consolas" panose="020B0609020204030204" pitchFamily="49" charset="0"/>
              </a:rPr>
              <a:t>gradePoint</a:t>
            </a:r>
            <a:r>
              <a:rPr lang="en-US" sz="1800" dirty="0" smtClean="0">
                <a:latin typeface="Consolas" panose="020B0609020204030204" pitchFamily="49" charset="0"/>
              </a:rPr>
              <a:t> </a:t>
            </a:r>
            <a:r>
              <a:rPr lang="en-US" sz="1800" dirty="0">
                <a:latin typeface="Consolas" panose="020B0609020204030204" pitchFamily="49" charset="0"/>
              </a:rPr>
              <a:t>=</a:t>
            </a:r>
            <a:r>
              <a:rPr lang="en-US" sz="1800" dirty="0" smtClean="0">
                <a:latin typeface="Consolas" panose="020B0609020204030204" pitchFamily="49" charset="0"/>
              </a:rPr>
              <a:t>= 0) </a:t>
            </a:r>
            <a:r>
              <a:rPr lang="en-US" sz="1800" dirty="0">
                <a:latin typeface="Consolas" panose="020B0609020204030204" pitchFamily="49" charset="0"/>
              </a:rPr>
              <a:t>Then</a:t>
            </a:r>
          </a:p>
          <a:p>
            <a:pPr marL="234950" lvl="1" indent="0">
              <a:buNone/>
            </a:pPr>
            <a:r>
              <a:rPr lang="en-US" sz="1800" dirty="0">
                <a:latin typeface="Consolas" panose="020B0609020204030204" pitchFamily="49" charset="0"/>
              </a:rPr>
              <a:t>       MsgBox </a:t>
            </a:r>
            <a:r>
              <a:rPr lang="en-US" sz="1800" dirty="0">
                <a:latin typeface="Consolas" panose="020B0609020204030204" pitchFamily="49" charset="0"/>
              </a:rPr>
              <a:t>("Failing </a:t>
            </a:r>
            <a:r>
              <a:rPr lang="en-US" sz="1800" dirty="0" smtClean="0">
                <a:latin typeface="Consolas" panose="020B0609020204030204" pitchFamily="49" charset="0"/>
              </a:rPr>
              <a:t>grade")</a:t>
            </a:r>
            <a:endParaRPr lang="en-US" sz="1800" dirty="0">
              <a:latin typeface="Consolas" panose="020B0609020204030204" pitchFamily="49" charset="0"/>
            </a:endParaRPr>
          </a:p>
          <a:p>
            <a:pPr marL="234950" lvl="1" indent="0">
              <a:buNone/>
            </a:pPr>
            <a:r>
              <a:rPr lang="en-US" sz="1800" dirty="0">
                <a:latin typeface="Consolas" panose="020B0609020204030204" pitchFamily="49" charset="0"/>
              </a:rPr>
              <a:t>   ElseIf </a:t>
            </a:r>
            <a:r>
              <a:rPr lang="en-US" sz="1800" dirty="0">
                <a:latin typeface="Consolas" panose="020B0609020204030204" pitchFamily="49" charset="0"/>
              </a:rPr>
              <a:t>(</a:t>
            </a:r>
            <a:r>
              <a:rPr lang="en-US" sz="1800" dirty="0" err="1">
                <a:latin typeface="Consolas" panose="020B0609020204030204" pitchFamily="49" charset="0"/>
              </a:rPr>
              <a:t>gradePoint</a:t>
            </a:r>
            <a:r>
              <a:rPr lang="en-US" sz="1800" dirty="0">
                <a:latin typeface="Consolas" panose="020B0609020204030204" pitchFamily="49" charset="0"/>
              </a:rPr>
              <a:t> </a:t>
            </a:r>
            <a:r>
              <a:rPr lang="en-US" sz="1800" dirty="0" smtClean="0">
                <a:latin typeface="Consolas" panose="020B0609020204030204" pitchFamily="49" charset="0"/>
              </a:rPr>
              <a:t>&gt; 0) </a:t>
            </a:r>
            <a:r>
              <a:rPr lang="en-US" sz="1800" dirty="0">
                <a:latin typeface="Consolas" panose="020B0609020204030204" pitchFamily="49" charset="0"/>
              </a:rPr>
              <a:t>Then</a:t>
            </a:r>
          </a:p>
          <a:p>
            <a:pPr marL="234950" lvl="1" indent="0">
              <a:buNone/>
            </a:pPr>
            <a:r>
              <a:rPr lang="en-US" sz="1800" dirty="0">
                <a:latin typeface="Consolas" panose="020B0609020204030204" pitchFamily="49" charset="0"/>
              </a:rPr>
              <a:t> </a:t>
            </a:r>
            <a:r>
              <a:rPr lang="en-US" sz="1800" dirty="0" smtClean="0">
                <a:latin typeface="Consolas" panose="020B0609020204030204" pitchFamily="49" charset="0"/>
              </a:rPr>
              <a:t>      MsgBox (</a:t>
            </a:r>
            <a:r>
              <a:rPr lang="en-US" sz="1800" dirty="0">
                <a:latin typeface="Consolas" panose="020B0609020204030204" pitchFamily="49" charset="0"/>
              </a:rPr>
              <a:t>"</a:t>
            </a:r>
            <a:r>
              <a:rPr lang="en-US" sz="1800" dirty="0" smtClean="0">
                <a:latin typeface="Consolas" panose="020B0609020204030204" pitchFamily="49" charset="0"/>
              </a:rPr>
              <a:t>Minimal pass")</a:t>
            </a:r>
          </a:p>
          <a:p>
            <a:pPr marL="234950" lvl="1" indent="0">
              <a:buNone/>
            </a:pPr>
            <a:r>
              <a:rPr lang="en-US" sz="1800" dirty="0">
                <a:latin typeface="Consolas" panose="020B0609020204030204" pitchFamily="49" charset="0"/>
              </a:rPr>
              <a:t> </a:t>
            </a:r>
            <a:r>
              <a:rPr lang="en-US" sz="1800" dirty="0" smtClean="0">
                <a:latin typeface="Consolas" panose="020B0609020204030204" pitchFamily="49" charset="0"/>
              </a:rPr>
              <a:t>  ElseIf </a:t>
            </a:r>
            <a:r>
              <a:rPr lang="en-US" sz="1800" dirty="0">
                <a:latin typeface="Consolas" panose="020B0609020204030204" pitchFamily="49" charset="0"/>
              </a:rPr>
              <a:t>(</a:t>
            </a:r>
            <a:r>
              <a:rPr lang="en-US" sz="1800" dirty="0" err="1">
                <a:latin typeface="Consolas" panose="020B0609020204030204" pitchFamily="49" charset="0"/>
              </a:rPr>
              <a:t>gradePoint</a:t>
            </a:r>
            <a:r>
              <a:rPr lang="en-US" sz="1800" dirty="0">
                <a:latin typeface="Consolas" panose="020B0609020204030204" pitchFamily="49" charset="0"/>
              </a:rPr>
              <a:t> </a:t>
            </a:r>
            <a:r>
              <a:rPr lang="en-US" sz="1800" dirty="0" smtClean="0">
                <a:latin typeface="Consolas" panose="020B0609020204030204" pitchFamily="49" charset="0"/>
              </a:rPr>
              <a:t>&gt; 1) </a:t>
            </a:r>
            <a:r>
              <a:rPr lang="en-US" sz="1800" dirty="0">
                <a:latin typeface="Consolas" panose="020B0609020204030204" pitchFamily="49" charset="0"/>
              </a:rPr>
              <a:t>Then</a:t>
            </a:r>
          </a:p>
          <a:p>
            <a:pPr marL="234950" lvl="1" indent="0">
              <a:buNone/>
            </a:pPr>
            <a:r>
              <a:rPr lang="en-US" sz="1800" dirty="0">
                <a:latin typeface="Consolas" panose="020B0609020204030204" pitchFamily="49" charset="0"/>
              </a:rPr>
              <a:t>       MsgBox </a:t>
            </a:r>
            <a:r>
              <a:rPr lang="en-US" sz="1800" dirty="0" smtClean="0">
                <a:latin typeface="Consolas" panose="020B0609020204030204" pitchFamily="49" charset="0"/>
              </a:rPr>
              <a:t>(</a:t>
            </a:r>
            <a:r>
              <a:rPr lang="en-US" sz="1800" dirty="0">
                <a:latin typeface="Consolas" panose="020B0609020204030204" pitchFamily="49" charset="0"/>
              </a:rPr>
              <a:t>"</a:t>
            </a:r>
            <a:r>
              <a:rPr lang="en-US" sz="1800" dirty="0" smtClean="0">
                <a:latin typeface="Consolas" panose="020B0609020204030204" pitchFamily="49" charset="0"/>
              </a:rPr>
              <a:t>Satisfactory")</a:t>
            </a:r>
          </a:p>
          <a:p>
            <a:pPr marL="234950" lvl="1" indent="0">
              <a:buNone/>
            </a:pPr>
            <a:r>
              <a:rPr lang="en-US" sz="1800" dirty="0">
                <a:latin typeface="Consolas" panose="020B0609020204030204" pitchFamily="49" charset="0"/>
              </a:rPr>
              <a:t> </a:t>
            </a:r>
            <a:r>
              <a:rPr lang="en-US" sz="1800" dirty="0" smtClean="0">
                <a:latin typeface="Consolas" panose="020B0609020204030204" pitchFamily="49" charset="0"/>
              </a:rPr>
              <a:t>  ElseIf </a:t>
            </a:r>
            <a:r>
              <a:rPr lang="en-US" sz="1800" dirty="0">
                <a:latin typeface="Consolas" panose="020B0609020204030204" pitchFamily="49" charset="0"/>
              </a:rPr>
              <a:t>(</a:t>
            </a:r>
            <a:r>
              <a:rPr lang="en-US" sz="1800" dirty="0" err="1">
                <a:latin typeface="Consolas" panose="020B0609020204030204" pitchFamily="49" charset="0"/>
              </a:rPr>
              <a:t>gradePoint</a:t>
            </a:r>
            <a:r>
              <a:rPr lang="en-US" sz="1800" dirty="0">
                <a:latin typeface="Consolas" panose="020B0609020204030204" pitchFamily="49" charset="0"/>
              </a:rPr>
              <a:t> &gt; </a:t>
            </a:r>
            <a:r>
              <a:rPr lang="en-US" sz="1800" dirty="0" smtClean="0">
                <a:latin typeface="Consolas" panose="020B0609020204030204" pitchFamily="49" charset="0"/>
              </a:rPr>
              <a:t>2) </a:t>
            </a:r>
            <a:r>
              <a:rPr lang="en-US" sz="1800" dirty="0">
                <a:latin typeface="Consolas" panose="020B0609020204030204" pitchFamily="49" charset="0"/>
              </a:rPr>
              <a:t>Then</a:t>
            </a:r>
          </a:p>
          <a:p>
            <a:pPr marL="234950" lvl="1" indent="0">
              <a:buNone/>
            </a:pPr>
            <a:r>
              <a:rPr lang="en-US" sz="1800" dirty="0">
                <a:latin typeface="Consolas" panose="020B0609020204030204" pitchFamily="49" charset="0"/>
              </a:rPr>
              <a:t>       MsgBox </a:t>
            </a:r>
            <a:r>
              <a:rPr lang="en-US" sz="1800" dirty="0" smtClean="0">
                <a:latin typeface="Consolas" panose="020B0609020204030204" pitchFamily="49" charset="0"/>
              </a:rPr>
              <a:t>(</a:t>
            </a:r>
            <a:r>
              <a:rPr lang="en-US" sz="1800" dirty="0">
                <a:latin typeface="Consolas" panose="020B0609020204030204" pitchFamily="49" charset="0"/>
              </a:rPr>
              <a:t>"</a:t>
            </a:r>
            <a:r>
              <a:rPr lang="en-US" sz="1800" dirty="0" smtClean="0">
                <a:latin typeface="Consolas" panose="020B0609020204030204" pitchFamily="49" charset="0"/>
              </a:rPr>
              <a:t>Excellent")</a:t>
            </a:r>
          </a:p>
          <a:p>
            <a:pPr marL="234950" lvl="1" indent="0">
              <a:buNone/>
            </a:pPr>
            <a:r>
              <a:rPr lang="en-US" sz="1800" dirty="0">
                <a:latin typeface="Consolas" panose="020B0609020204030204" pitchFamily="49" charset="0"/>
              </a:rPr>
              <a:t> </a:t>
            </a:r>
            <a:r>
              <a:rPr lang="en-US" sz="1800" dirty="0" smtClean="0">
                <a:latin typeface="Consolas" panose="020B0609020204030204" pitchFamily="49" charset="0"/>
              </a:rPr>
              <a:t>  ElseIf </a:t>
            </a:r>
            <a:r>
              <a:rPr lang="en-US" sz="1800" dirty="0">
                <a:latin typeface="Consolas" panose="020B0609020204030204" pitchFamily="49" charset="0"/>
              </a:rPr>
              <a:t>(</a:t>
            </a:r>
            <a:r>
              <a:rPr lang="en-US" sz="1800" dirty="0" err="1">
                <a:latin typeface="Consolas" panose="020B0609020204030204" pitchFamily="49" charset="0"/>
              </a:rPr>
              <a:t>gradePoint</a:t>
            </a:r>
            <a:r>
              <a:rPr lang="en-US" sz="1800" dirty="0">
                <a:latin typeface="Consolas" panose="020B0609020204030204" pitchFamily="49" charset="0"/>
              </a:rPr>
              <a:t> &gt; </a:t>
            </a:r>
            <a:r>
              <a:rPr lang="en-US" sz="1800" dirty="0" smtClean="0">
                <a:latin typeface="Consolas" panose="020B0609020204030204" pitchFamily="49" charset="0"/>
              </a:rPr>
              <a:t>3) </a:t>
            </a:r>
            <a:r>
              <a:rPr lang="en-US" sz="1800" dirty="0">
                <a:latin typeface="Consolas" panose="020B0609020204030204" pitchFamily="49" charset="0"/>
              </a:rPr>
              <a:t>Then</a:t>
            </a:r>
          </a:p>
          <a:p>
            <a:pPr marL="234950" lvl="1" indent="0">
              <a:buNone/>
            </a:pPr>
            <a:r>
              <a:rPr lang="en-US" sz="1800" dirty="0">
                <a:latin typeface="Consolas" panose="020B0609020204030204" pitchFamily="49" charset="0"/>
              </a:rPr>
              <a:t>       MsgBox </a:t>
            </a:r>
            <a:r>
              <a:rPr lang="en-US" sz="1800" dirty="0" smtClean="0">
                <a:latin typeface="Consolas" panose="020B0609020204030204" pitchFamily="49" charset="0"/>
              </a:rPr>
              <a:t>(</a:t>
            </a:r>
            <a:r>
              <a:rPr lang="en-US" sz="1800" dirty="0">
                <a:latin typeface="Consolas" panose="020B0609020204030204" pitchFamily="49" charset="0"/>
              </a:rPr>
              <a:t>"</a:t>
            </a:r>
            <a:r>
              <a:rPr lang="en-US" sz="1800" dirty="0" smtClean="0">
                <a:latin typeface="Consolas" panose="020B0609020204030204" pitchFamily="49" charset="0"/>
              </a:rPr>
              <a:t>Perfect")</a:t>
            </a:r>
          </a:p>
          <a:p>
            <a:pPr marL="234950" lvl="1" indent="0">
              <a:buNone/>
            </a:pPr>
            <a:r>
              <a:rPr lang="en-US" sz="1800" dirty="0" smtClean="0">
                <a:latin typeface="Consolas" panose="020B0609020204030204" pitchFamily="49" charset="0"/>
              </a:rPr>
              <a:t>   </a:t>
            </a:r>
            <a:r>
              <a:rPr lang="en-US" sz="1800" dirty="0">
                <a:latin typeface="Consolas" panose="020B0609020204030204" pitchFamily="49" charset="0"/>
              </a:rPr>
              <a:t>End If</a:t>
            </a:r>
            <a:endParaRPr lang="en-CA" sz="1800" dirty="0">
              <a:latin typeface="Consolas" panose="020B0609020204030204" pitchFamily="49" charset="0"/>
            </a:endParaRPr>
          </a:p>
        </p:txBody>
      </p:sp>
      <p:sp>
        <p:nvSpPr>
          <p:cNvPr id="5" name="Rectangle 4"/>
          <p:cNvSpPr/>
          <p:nvPr/>
        </p:nvSpPr>
        <p:spPr>
          <a:xfrm>
            <a:off x="5867400" y="3837395"/>
            <a:ext cx="2971800" cy="2487205"/>
          </a:xfrm>
          <a:prstGeom prst="rect">
            <a:avLst/>
          </a:prstGeom>
          <a:solidFill>
            <a:srgbClr val="FFFFCC"/>
          </a:solidFill>
          <a:ln>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b="1" dirty="0" smtClean="0">
                <a:solidFill>
                  <a:schemeClr val="tx1"/>
                </a:solidFill>
              </a:rPr>
              <a:t>Grading scales</a:t>
            </a:r>
          </a:p>
          <a:p>
            <a:pPr marL="185738" indent="-92075">
              <a:buFont typeface="Arial" panose="020B0604020202020204" pitchFamily="34" charset="0"/>
              <a:buChar char="•"/>
            </a:pPr>
            <a:r>
              <a:rPr lang="en-US" dirty="0" smtClean="0">
                <a:solidFill>
                  <a:schemeClr val="tx1"/>
                </a:solidFill>
              </a:rPr>
              <a:t>GPA over 3.0 is ‘Perfect’</a:t>
            </a:r>
          </a:p>
          <a:p>
            <a:pPr marL="185738" indent="-92075">
              <a:buFont typeface="Arial" panose="020B0604020202020204" pitchFamily="34" charset="0"/>
              <a:buChar char="•"/>
            </a:pPr>
            <a:r>
              <a:rPr lang="en-US" dirty="0">
                <a:solidFill>
                  <a:schemeClr val="tx1"/>
                </a:solidFill>
              </a:rPr>
              <a:t>GPA over </a:t>
            </a:r>
            <a:r>
              <a:rPr lang="en-US" dirty="0" smtClean="0">
                <a:solidFill>
                  <a:schemeClr val="tx1"/>
                </a:solidFill>
              </a:rPr>
              <a:t>2.0 </a:t>
            </a:r>
            <a:r>
              <a:rPr lang="en-US" dirty="0">
                <a:solidFill>
                  <a:schemeClr val="tx1"/>
                </a:solidFill>
              </a:rPr>
              <a:t>is </a:t>
            </a:r>
            <a:r>
              <a:rPr lang="en-US" dirty="0" smtClean="0">
                <a:solidFill>
                  <a:schemeClr val="tx1"/>
                </a:solidFill>
              </a:rPr>
              <a:t>‘Excellent</a:t>
            </a:r>
          </a:p>
          <a:p>
            <a:pPr marL="185738" indent="-92075">
              <a:buFont typeface="Arial" panose="020B0604020202020204" pitchFamily="34" charset="0"/>
              <a:buChar char="•"/>
            </a:pPr>
            <a:r>
              <a:rPr lang="en-US" dirty="0">
                <a:solidFill>
                  <a:schemeClr val="tx1"/>
                </a:solidFill>
              </a:rPr>
              <a:t>GPA over </a:t>
            </a:r>
            <a:r>
              <a:rPr lang="en-US" dirty="0" smtClean="0">
                <a:solidFill>
                  <a:schemeClr val="tx1"/>
                </a:solidFill>
              </a:rPr>
              <a:t>1.0 </a:t>
            </a:r>
            <a:r>
              <a:rPr lang="en-US" dirty="0">
                <a:solidFill>
                  <a:schemeClr val="tx1"/>
                </a:solidFill>
              </a:rPr>
              <a:t>is </a:t>
            </a:r>
            <a:r>
              <a:rPr lang="en-US" dirty="0" smtClean="0">
                <a:solidFill>
                  <a:schemeClr val="tx1"/>
                </a:solidFill>
              </a:rPr>
              <a:t>‘Satisfactory’</a:t>
            </a:r>
          </a:p>
          <a:p>
            <a:pPr marL="185738" indent="-92075">
              <a:buFont typeface="Arial" panose="020B0604020202020204" pitchFamily="34" charset="0"/>
              <a:buChar char="•"/>
            </a:pPr>
            <a:r>
              <a:rPr lang="en-US" dirty="0">
                <a:solidFill>
                  <a:schemeClr val="tx1"/>
                </a:solidFill>
              </a:rPr>
              <a:t>GPA over </a:t>
            </a:r>
            <a:r>
              <a:rPr lang="en-US" dirty="0" smtClean="0">
                <a:solidFill>
                  <a:schemeClr val="tx1"/>
                </a:solidFill>
              </a:rPr>
              <a:t>0.0 </a:t>
            </a:r>
            <a:r>
              <a:rPr lang="en-US" dirty="0">
                <a:solidFill>
                  <a:schemeClr val="tx1"/>
                </a:solidFill>
              </a:rPr>
              <a:t>is </a:t>
            </a:r>
            <a:r>
              <a:rPr lang="en-US" dirty="0" smtClean="0">
                <a:solidFill>
                  <a:schemeClr val="tx1"/>
                </a:solidFill>
              </a:rPr>
              <a:t>a passing grade</a:t>
            </a:r>
          </a:p>
          <a:p>
            <a:pPr marL="185738" indent="-92075">
              <a:buFont typeface="Arial" panose="020B0604020202020204" pitchFamily="34" charset="0"/>
              <a:buChar char="•"/>
            </a:pPr>
            <a:r>
              <a:rPr lang="en-US" dirty="0">
                <a:solidFill>
                  <a:schemeClr val="tx1"/>
                </a:solidFill>
              </a:rPr>
              <a:t>GPA </a:t>
            </a:r>
            <a:r>
              <a:rPr lang="en-US" dirty="0" smtClean="0">
                <a:solidFill>
                  <a:schemeClr val="tx1"/>
                </a:solidFill>
              </a:rPr>
              <a:t>of 0.0 is a failing grade</a:t>
            </a:r>
            <a:endParaRPr lang="en-CA" dirty="0" smtClean="0">
              <a:solidFill>
                <a:schemeClr val="tx1"/>
              </a:solidFill>
            </a:endParaRPr>
          </a:p>
        </p:txBody>
      </p:sp>
    </p:spTree>
    <p:extLst>
      <p:ext uri="{BB962C8B-B14F-4D97-AF65-F5344CB8AC3E}">
        <p14:creationId xmlns:p14="http://schemas.microsoft.com/office/powerpoint/2010/main" val="35786009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 To Student Exercise #2</a:t>
            </a:r>
            <a:endParaRPr lang="en-CA" dirty="0"/>
          </a:p>
        </p:txBody>
      </p:sp>
      <p:sp>
        <p:nvSpPr>
          <p:cNvPr id="3" name="Content Placeholder 2"/>
          <p:cNvSpPr>
            <a:spLocks noGrp="1"/>
          </p:cNvSpPr>
          <p:nvPr>
            <p:ph idx="1"/>
          </p:nvPr>
        </p:nvSpPr>
        <p:spPr/>
        <p:txBody>
          <a:bodyPr/>
          <a:lstStyle/>
          <a:p>
            <a:r>
              <a:rPr lang="en-US" dirty="0" smtClean="0"/>
              <a:t>The range for the 1</a:t>
            </a:r>
            <a:r>
              <a:rPr lang="en-US" baseline="30000" dirty="0" smtClean="0"/>
              <a:t>st</a:t>
            </a:r>
            <a:r>
              <a:rPr lang="en-US" dirty="0" smtClean="0"/>
              <a:t> Boolean expression includes the range for the 2</a:t>
            </a:r>
            <a:r>
              <a:rPr lang="en-US" baseline="30000" dirty="0" smtClean="0"/>
              <a:t>nd</a:t>
            </a:r>
            <a:r>
              <a:rPr lang="en-US" dirty="0" smtClean="0"/>
              <a:t> Boolean expression.</a:t>
            </a:r>
          </a:p>
          <a:p>
            <a:pPr lvl="1"/>
            <a:r>
              <a:rPr lang="en-US" dirty="0" smtClean="0"/>
              <a:t>As such any GPA over 0  will always be treated as minimal pass</a:t>
            </a:r>
          </a:p>
          <a:p>
            <a:pPr lvl="1"/>
            <a:endParaRPr lang="en-US" dirty="0" smtClean="0"/>
          </a:p>
          <a:p>
            <a:pPr marL="234950" lvl="1" indent="0">
              <a:buNone/>
            </a:pPr>
            <a:r>
              <a:rPr lang="en-US" sz="1800" dirty="0" smtClean="0">
                <a:latin typeface="Consolas" panose="020B0609020204030204" pitchFamily="49" charset="0"/>
              </a:rPr>
              <a:t>   If </a:t>
            </a:r>
            <a:r>
              <a:rPr lang="en-US" sz="1800" dirty="0">
                <a:latin typeface="Consolas" panose="020B0609020204030204" pitchFamily="49" charset="0"/>
              </a:rPr>
              <a:t>(</a:t>
            </a:r>
            <a:r>
              <a:rPr lang="en-US" sz="1800" dirty="0" err="1">
                <a:latin typeface="Consolas" panose="020B0609020204030204" pitchFamily="49" charset="0"/>
              </a:rPr>
              <a:t>gradePoint</a:t>
            </a:r>
            <a:r>
              <a:rPr lang="en-US" sz="1800" dirty="0">
                <a:latin typeface="Consolas" panose="020B0609020204030204" pitchFamily="49" charset="0"/>
              </a:rPr>
              <a:t> == 0) Then</a:t>
            </a:r>
          </a:p>
          <a:p>
            <a:pPr marL="234950" lvl="1" indent="0">
              <a:buNone/>
            </a:pPr>
            <a:r>
              <a:rPr lang="en-US" sz="1800" dirty="0">
                <a:latin typeface="Consolas" panose="020B0609020204030204" pitchFamily="49" charset="0"/>
              </a:rPr>
              <a:t>       MsgBox ("Failing grade")</a:t>
            </a:r>
          </a:p>
          <a:p>
            <a:pPr marL="234950" lvl="1" indent="0">
              <a:buNone/>
            </a:pPr>
            <a:r>
              <a:rPr lang="en-US" sz="1800" dirty="0">
                <a:latin typeface="Consolas" panose="020B0609020204030204" pitchFamily="49" charset="0"/>
              </a:rPr>
              <a:t>   ElseIf (</a:t>
            </a:r>
            <a:r>
              <a:rPr lang="en-US" sz="1800" dirty="0" err="1">
                <a:latin typeface="Consolas" panose="020B0609020204030204" pitchFamily="49" charset="0"/>
              </a:rPr>
              <a:t>gradePoint</a:t>
            </a:r>
            <a:r>
              <a:rPr lang="en-US" sz="1800" dirty="0">
                <a:latin typeface="Consolas" panose="020B0609020204030204" pitchFamily="49" charset="0"/>
              </a:rPr>
              <a:t> &gt; 0) Then</a:t>
            </a:r>
          </a:p>
          <a:p>
            <a:pPr marL="234950" lvl="1" indent="0">
              <a:buNone/>
            </a:pPr>
            <a:r>
              <a:rPr lang="en-US" sz="1800" dirty="0">
                <a:latin typeface="Consolas" panose="020B0609020204030204" pitchFamily="49" charset="0"/>
              </a:rPr>
              <a:t>       MsgBox ("Minimal pass")</a:t>
            </a:r>
          </a:p>
          <a:p>
            <a:pPr marL="234950" lvl="1" indent="0">
              <a:buNone/>
            </a:pPr>
            <a:r>
              <a:rPr lang="en-US" sz="1800" dirty="0">
                <a:latin typeface="Consolas" panose="020B0609020204030204" pitchFamily="49" charset="0"/>
              </a:rPr>
              <a:t>   ElseIf (</a:t>
            </a:r>
            <a:r>
              <a:rPr lang="en-US" sz="1800" dirty="0" err="1">
                <a:latin typeface="Consolas" panose="020B0609020204030204" pitchFamily="49" charset="0"/>
              </a:rPr>
              <a:t>gradePoint</a:t>
            </a:r>
            <a:r>
              <a:rPr lang="en-US" sz="1800" dirty="0">
                <a:latin typeface="Consolas" panose="020B0609020204030204" pitchFamily="49" charset="0"/>
              </a:rPr>
              <a:t> &gt; 1) Then</a:t>
            </a:r>
          </a:p>
          <a:p>
            <a:pPr marL="234950" lvl="1" indent="0">
              <a:buNone/>
            </a:pPr>
            <a:r>
              <a:rPr lang="en-US" sz="1800" dirty="0">
                <a:latin typeface="Consolas" panose="020B0609020204030204" pitchFamily="49" charset="0"/>
              </a:rPr>
              <a:t>       MsgBox ("Satisfactory")</a:t>
            </a:r>
          </a:p>
          <a:p>
            <a:pPr marL="234950" lvl="1" indent="0">
              <a:buNone/>
            </a:pPr>
            <a:r>
              <a:rPr lang="en-US" sz="1800" dirty="0">
                <a:latin typeface="Consolas" panose="020B0609020204030204" pitchFamily="49" charset="0"/>
              </a:rPr>
              <a:t>   ElseIf (</a:t>
            </a:r>
            <a:r>
              <a:rPr lang="en-US" sz="1800" dirty="0" err="1">
                <a:latin typeface="Consolas" panose="020B0609020204030204" pitchFamily="49" charset="0"/>
              </a:rPr>
              <a:t>gradePoint</a:t>
            </a:r>
            <a:r>
              <a:rPr lang="en-US" sz="1800" dirty="0">
                <a:latin typeface="Consolas" panose="020B0609020204030204" pitchFamily="49" charset="0"/>
              </a:rPr>
              <a:t> &gt; 2) Then</a:t>
            </a:r>
          </a:p>
          <a:p>
            <a:pPr marL="234950" lvl="1" indent="0">
              <a:buNone/>
            </a:pPr>
            <a:r>
              <a:rPr lang="en-US" sz="1800" dirty="0">
                <a:latin typeface="Consolas" panose="020B0609020204030204" pitchFamily="49" charset="0"/>
              </a:rPr>
              <a:t>       MsgBox ("Excellent")</a:t>
            </a:r>
          </a:p>
          <a:p>
            <a:pPr marL="234950" lvl="1" indent="0">
              <a:buNone/>
            </a:pPr>
            <a:r>
              <a:rPr lang="en-US" sz="1800" dirty="0">
                <a:latin typeface="Consolas" panose="020B0609020204030204" pitchFamily="49" charset="0"/>
              </a:rPr>
              <a:t>   ElseIf (</a:t>
            </a:r>
            <a:r>
              <a:rPr lang="en-US" sz="1800" dirty="0" err="1">
                <a:latin typeface="Consolas" panose="020B0609020204030204" pitchFamily="49" charset="0"/>
              </a:rPr>
              <a:t>gradePoint</a:t>
            </a:r>
            <a:r>
              <a:rPr lang="en-US" sz="1800" dirty="0">
                <a:latin typeface="Consolas" panose="020B0609020204030204" pitchFamily="49" charset="0"/>
              </a:rPr>
              <a:t> &gt; 3) Then</a:t>
            </a:r>
          </a:p>
          <a:p>
            <a:pPr marL="234950" lvl="1" indent="0">
              <a:buNone/>
            </a:pPr>
            <a:r>
              <a:rPr lang="en-US" sz="1800" dirty="0">
                <a:latin typeface="Consolas" panose="020B0609020204030204" pitchFamily="49" charset="0"/>
              </a:rPr>
              <a:t>       MsgBox ("Perfect")</a:t>
            </a:r>
          </a:p>
          <a:p>
            <a:pPr marL="234950" lvl="1" indent="0">
              <a:buNone/>
            </a:pPr>
            <a:r>
              <a:rPr lang="en-US" sz="1800" dirty="0">
                <a:latin typeface="Consolas" panose="020B0609020204030204" pitchFamily="49" charset="0"/>
              </a:rPr>
              <a:t>   End If</a:t>
            </a:r>
            <a:endParaRPr lang="en-CA" sz="1800" dirty="0">
              <a:latin typeface="Consolas" panose="020B0609020204030204" pitchFamily="49" charset="0"/>
            </a:endParaRPr>
          </a:p>
          <a:p>
            <a:endParaRPr lang="en-US" dirty="0"/>
          </a:p>
        </p:txBody>
      </p:sp>
      <p:sp>
        <p:nvSpPr>
          <p:cNvPr id="5" name="TextBox 4"/>
          <p:cNvSpPr txBox="1"/>
          <p:nvPr/>
        </p:nvSpPr>
        <p:spPr>
          <a:xfrm>
            <a:off x="2438400" y="2743200"/>
            <a:ext cx="533400" cy="369332"/>
          </a:xfrm>
          <a:prstGeom prst="rect">
            <a:avLst/>
          </a:prstGeom>
          <a:noFill/>
        </p:spPr>
        <p:txBody>
          <a:bodyPr wrap="square" rtlCol="0">
            <a:spAutoFit/>
          </a:bodyPr>
          <a:lstStyle/>
          <a:p>
            <a:r>
              <a:rPr lang="en-US" b="1" dirty="0" smtClean="0">
                <a:solidFill>
                  <a:srgbClr val="FF0000"/>
                </a:solidFill>
              </a:rPr>
              <a:t>4.3</a:t>
            </a:r>
            <a:endParaRPr lang="en-CA" b="1" dirty="0">
              <a:solidFill>
                <a:srgbClr val="FF0000"/>
              </a:solidFill>
            </a:endParaRPr>
          </a:p>
        </p:txBody>
      </p:sp>
      <p:sp>
        <p:nvSpPr>
          <p:cNvPr id="9" name="Rectangle 8"/>
          <p:cNvSpPr/>
          <p:nvPr/>
        </p:nvSpPr>
        <p:spPr>
          <a:xfrm>
            <a:off x="5864154" y="4493999"/>
            <a:ext cx="2819400" cy="1953805"/>
          </a:xfrm>
          <a:prstGeom prst="rect">
            <a:avLst/>
          </a:prstGeom>
          <a:solidFill>
            <a:srgbClr val="FFFFCC"/>
          </a:solidFill>
          <a:ln>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dirty="0" smtClean="0">
                <a:solidFill>
                  <a:schemeClr val="tx1"/>
                </a:solidFill>
              </a:rPr>
              <a:t>Because the most general case (widest range of possibilities) is checked first, grade points that should appear for the other grades get treated as the first case.</a:t>
            </a:r>
            <a:endParaRPr lang="en-CA" dirty="0" smtClean="0">
              <a:solidFill>
                <a:schemeClr val="tx1"/>
              </a:solidFill>
            </a:endParaRPr>
          </a:p>
        </p:txBody>
      </p:sp>
      <p:sp>
        <p:nvSpPr>
          <p:cNvPr id="4" name="Freeform 3"/>
          <p:cNvSpPr/>
          <p:nvPr/>
        </p:nvSpPr>
        <p:spPr>
          <a:xfrm>
            <a:off x="263471" y="2835406"/>
            <a:ext cx="2061275" cy="1050301"/>
          </a:xfrm>
          <a:custGeom>
            <a:avLst/>
            <a:gdLst>
              <a:gd name="connsiteX0" fmla="*/ 2061275 w 2061275"/>
              <a:gd name="connsiteY0" fmla="*/ 47279 h 1050301"/>
              <a:gd name="connsiteX1" fmla="*/ 914400 w 2061275"/>
              <a:gd name="connsiteY1" fmla="*/ 16282 h 1050301"/>
              <a:gd name="connsiteX2" fmla="*/ 759417 w 2061275"/>
              <a:gd name="connsiteY2" fmla="*/ 47279 h 1050301"/>
              <a:gd name="connsiteX3" fmla="*/ 604434 w 2061275"/>
              <a:gd name="connsiteY3" fmla="*/ 93774 h 1050301"/>
              <a:gd name="connsiteX4" fmla="*/ 495946 w 2061275"/>
              <a:gd name="connsiteY4" fmla="*/ 140269 h 1050301"/>
              <a:gd name="connsiteX5" fmla="*/ 356461 w 2061275"/>
              <a:gd name="connsiteY5" fmla="*/ 202262 h 1050301"/>
              <a:gd name="connsiteX6" fmla="*/ 263471 w 2061275"/>
              <a:gd name="connsiteY6" fmla="*/ 264255 h 1050301"/>
              <a:gd name="connsiteX7" fmla="*/ 185980 w 2061275"/>
              <a:gd name="connsiteY7" fmla="*/ 357245 h 1050301"/>
              <a:gd name="connsiteX8" fmla="*/ 154983 w 2061275"/>
              <a:gd name="connsiteY8" fmla="*/ 403740 h 1050301"/>
              <a:gd name="connsiteX9" fmla="*/ 108488 w 2061275"/>
              <a:gd name="connsiteY9" fmla="*/ 465733 h 1050301"/>
              <a:gd name="connsiteX10" fmla="*/ 46495 w 2061275"/>
              <a:gd name="connsiteY10" fmla="*/ 558723 h 1050301"/>
              <a:gd name="connsiteX11" fmla="*/ 15498 w 2061275"/>
              <a:gd name="connsiteY11" fmla="*/ 651713 h 1050301"/>
              <a:gd name="connsiteX12" fmla="*/ 0 w 2061275"/>
              <a:gd name="connsiteY12" fmla="*/ 698208 h 1050301"/>
              <a:gd name="connsiteX13" fmla="*/ 77492 w 2061275"/>
              <a:gd name="connsiteY13" fmla="*/ 806696 h 1050301"/>
              <a:gd name="connsiteX14" fmla="*/ 123987 w 2061275"/>
              <a:gd name="connsiteY14" fmla="*/ 837692 h 1050301"/>
              <a:gd name="connsiteX15" fmla="*/ 247973 w 2061275"/>
              <a:gd name="connsiteY15" fmla="*/ 915184 h 1050301"/>
              <a:gd name="connsiteX16" fmla="*/ 340963 w 2061275"/>
              <a:gd name="connsiteY16" fmla="*/ 961679 h 1050301"/>
              <a:gd name="connsiteX17" fmla="*/ 402956 w 2061275"/>
              <a:gd name="connsiteY17" fmla="*/ 992675 h 1050301"/>
              <a:gd name="connsiteX18" fmla="*/ 557939 w 2061275"/>
              <a:gd name="connsiteY18" fmla="*/ 1039170 h 1050301"/>
              <a:gd name="connsiteX19" fmla="*/ 759417 w 2061275"/>
              <a:gd name="connsiteY19" fmla="*/ 1008174 h 1050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061275" h="1050301">
                <a:moveTo>
                  <a:pt x="2061275" y="47279"/>
                </a:moveTo>
                <a:cubicBezTo>
                  <a:pt x="1728073" y="30337"/>
                  <a:pt x="1283756" y="-28041"/>
                  <a:pt x="914400" y="16282"/>
                </a:cubicBezTo>
                <a:cubicBezTo>
                  <a:pt x="862091" y="22559"/>
                  <a:pt x="810322" y="33704"/>
                  <a:pt x="759417" y="47279"/>
                </a:cubicBezTo>
                <a:cubicBezTo>
                  <a:pt x="453552" y="128843"/>
                  <a:pt x="902289" y="34201"/>
                  <a:pt x="604434" y="93774"/>
                </a:cubicBezTo>
                <a:cubicBezTo>
                  <a:pt x="478956" y="177424"/>
                  <a:pt x="646063" y="73551"/>
                  <a:pt x="495946" y="140269"/>
                </a:cubicBezTo>
                <a:cubicBezTo>
                  <a:pt x="323584" y="216874"/>
                  <a:pt x="501846" y="165914"/>
                  <a:pt x="356461" y="202262"/>
                </a:cubicBezTo>
                <a:cubicBezTo>
                  <a:pt x="325464" y="222926"/>
                  <a:pt x="284135" y="233258"/>
                  <a:pt x="263471" y="264255"/>
                </a:cubicBezTo>
                <a:cubicBezTo>
                  <a:pt x="186518" y="379686"/>
                  <a:pt x="285417" y="237921"/>
                  <a:pt x="185980" y="357245"/>
                </a:cubicBezTo>
                <a:cubicBezTo>
                  <a:pt x="174055" y="371554"/>
                  <a:pt x="165810" y="388583"/>
                  <a:pt x="154983" y="403740"/>
                </a:cubicBezTo>
                <a:cubicBezTo>
                  <a:pt x="139969" y="424759"/>
                  <a:pt x="123301" y="444572"/>
                  <a:pt x="108488" y="465733"/>
                </a:cubicBezTo>
                <a:cubicBezTo>
                  <a:pt x="87125" y="496252"/>
                  <a:pt x="46495" y="558723"/>
                  <a:pt x="46495" y="558723"/>
                </a:cubicBezTo>
                <a:lnTo>
                  <a:pt x="15498" y="651713"/>
                </a:lnTo>
                <a:lnTo>
                  <a:pt x="0" y="698208"/>
                </a:lnTo>
                <a:cubicBezTo>
                  <a:pt x="46495" y="837689"/>
                  <a:pt x="-5165" y="765367"/>
                  <a:pt x="77492" y="806696"/>
                </a:cubicBezTo>
                <a:cubicBezTo>
                  <a:pt x="94152" y="815026"/>
                  <a:pt x="108489" y="827360"/>
                  <a:pt x="123987" y="837692"/>
                </a:cubicBezTo>
                <a:cubicBezTo>
                  <a:pt x="198338" y="949221"/>
                  <a:pt x="93053" y="811906"/>
                  <a:pt x="247973" y="915184"/>
                </a:cubicBezTo>
                <a:cubicBezTo>
                  <a:pt x="337323" y="974749"/>
                  <a:pt x="251133" y="923180"/>
                  <a:pt x="340963" y="961679"/>
                </a:cubicBezTo>
                <a:cubicBezTo>
                  <a:pt x="362198" y="970780"/>
                  <a:pt x="381505" y="984095"/>
                  <a:pt x="402956" y="992675"/>
                </a:cubicBezTo>
                <a:cubicBezTo>
                  <a:pt x="465848" y="1017832"/>
                  <a:pt x="497043" y="1023946"/>
                  <a:pt x="557939" y="1039170"/>
                </a:cubicBezTo>
                <a:cubicBezTo>
                  <a:pt x="764568" y="1023276"/>
                  <a:pt x="759417" y="1091030"/>
                  <a:pt x="759417" y="1008174"/>
                </a:cubicBezTo>
              </a:path>
            </a:pathLst>
          </a:custGeom>
          <a:noFill/>
          <a:ln>
            <a:solidFill>
              <a:srgbClr val="FF00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TextBox 9"/>
          <p:cNvSpPr txBox="1"/>
          <p:nvPr/>
        </p:nvSpPr>
        <p:spPr>
          <a:xfrm>
            <a:off x="2705100" y="3436283"/>
            <a:ext cx="533400" cy="369332"/>
          </a:xfrm>
          <a:prstGeom prst="rect">
            <a:avLst/>
          </a:prstGeom>
          <a:noFill/>
        </p:spPr>
        <p:txBody>
          <a:bodyPr wrap="square" rtlCol="0">
            <a:spAutoFit/>
          </a:bodyPr>
          <a:lstStyle/>
          <a:p>
            <a:r>
              <a:rPr lang="en-US" b="1" dirty="0" smtClean="0">
                <a:solidFill>
                  <a:srgbClr val="FF0000"/>
                </a:solidFill>
              </a:rPr>
              <a:t>4.3</a:t>
            </a:r>
            <a:endParaRPr lang="en-CA" b="1" dirty="0">
              <a:solidFill>
                <a:srgbClr val="FF0000"/>
              </a:solidFill>
            </a:endParaRPr>
          </a:p>
        </p:txBody>
      </p:sp>
      <p:sp>
        <p:nvSpPr>
          <p:cNvPr id="6" name="Freeform 5"/>
          <p:cNvSpPr/>
          <p:nvPr/>
        </p:nvSpPr>
        <p:spPr>
          <a:xfrm>
            <a:off x="3146156" y="3642102"/>
            <a:ext cx="1943001" cy="418671"/>
          </a:xfrm>
          <a:custGeom>
            <a:avLst/>
            <a:gdLst>
              <a:gd name="connsiteX0" fmla="*/ 0 w 1943001"/>
              <a:gd name="connsiteY0" fmla="*/ 0 h 418671"/>
              <a:gd name="connsiteX1" fmla="*/ 1937288 w 1943001"/>
              <a:gd name="connsiteY1" fmla="*/ 139484 h 418671"/>
              <a:gd name="connsiteX2" fmla="*/ 1921790 w 1943001"/>
              <a:gd name="connsiteY2" fmla="*/ 185979 h 418671"/>
              <a:gd name="connsiteX3" fmla="*/ 1875295 w 1943001"/>
              <a:gd name="connsiteY3" fmla="*/ 232474 h 418671"/>
              <a:gd name="connsiteX4" fmla="*/ 1782305 w 1943001"/>
              <a:gd name="connsiteY4" fmla="*/ 263471 h 418671"/>
              <a:gd name="connsiteX5" fmla="*/ 1720312 w 1943001"/>
              <a:gd name="connsiteY5" fmla="*/ 294467 h 418671"/>
              <a:gd name="connsiteX6" fmla="*/ 1627322 w 1943001"/>
              <a:gd name="connsiteY6" fmla="*/ 325464 h 418671"/>
              <a:gd name="connsiteX7" fmla="*/ 1534332 w 1943001"/>
              <a:gd name="connsiteY7" fmla="*/ 371959 h 418671"/>
              <a:gd name="connsiteX8" fmla="*/ 1487837 w 1943001"/>
              <a:gd name="connsiteY8" fmla="*/ 402956 h 418671"/>
              <a:gd name="connsiteX9" fmla="*/ 1410346 w 1943001"/>
              <a:gd name="connsiteY9" fmla="*/ 418454 h 418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43001" h="418671">
                <a:moveTo>
                  <a:pt x="0" y="0"/>
                </a:moveTo>
                <a:cubicBezTo>
                  <a:pt x="645763" y="46495"/>
                  <a:pt x="1292864" y="77121"/>
                  <a:pt x="1937288" y="139484"/>
                </a:cubicBezTo>
                <a:cubicBezTo>
                  <a:pt x="1953549" y="141058"/>
                  <a:pt x="1930852" y="172386"/>
                  <a:pt x="1921790" y="185979"/>
                </a:cubicBezTo>
                <a:cubicBezTo>
                  <a:pt x="1909632" y="204216"/>
                  <a:pt x="1894455" y="221830"/>
                  <a:pt x="1875295" y="232474"/>
                </a:cubicBezTo>
                <a:cubicBezTo>
                  <a:pt x="1846733" y="248342"/>
                  <a:pt x="1811529" y="248859"/>
                  <a:pt x="1782305" y="263471"/>
                </a:cubicBezTo>
                <a:cubicBezTo>
                  <a:pt x="1761641" y="273803"/>
                  <a:pt x="1741763" y="285887"/>
                  <a:pt x="1720312" y="294467"/>
                </a:cubicBezTo>
                <a:cubicBezTo>
                  <a:pt x="1689976" y="306602"/>
                  <a:pt x="1627322" y="325464"/>
                  <a:pt x="1627322" y="325464"/>
                </a:cubicBezTo>
                <a:cubicBezTo>
                  <a:pt x="1494073" y="414297"/>
                  <a:pt x="1662664" y="307793"/>
                  <a:pt x="1534332" y="371959"/>
                </a:cubicBezTo>
                <a:cubicBezTo>
                  <a:pt x="1517672" y="380289"/>
                  <a:pt x="1504497" y="394626"/>
                  <a:pt x="1487837" y="402956"/>
                </a:cubicBezTo>
                <a:cubicBezTo>
                  <a:pt x="1450307" y="421721"/>
                  <a:pt x="1445810" y="418454"/>
                  <a:pt x="1410346" y="418454"/>
                </a:cubicBezTo>
              </a:path>
            </a:pathLst>
          </a:custGeom>
          <a:noFill/>
          <a:ln>
            <a:solidFill>
              <a:srgbClr val="FF00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 name="Freeform 10"/>
          <p:cNvSpPr/>
          <p:nvPr/>
        </p:nvSpPr>
        <p:spPr>
          <a:xfrm>
            <a:off x="1983783" y="4153546"/>
            <a:ext cx="3815132" cy="2634712"/>
          </a:xfrm>
          <a:custGeom>
            <a:avLst/>
            <a:gdLst>
              <a:gd name="connsiteX0" fmla="*/ 2588217 w 3815132"/>
              <a:gd name="connsiteY0" fmla="*/ 0 h 2634712"/>
              <a:gd name="connsiteX1" fmla="*/ 3812583 w 3815132"/>
              <a:gd name="connsiteY1" fmla="*/ 1720312 h 2634712"/>
              <a:gd name="connsiteX2" fmla="*/ 3797085 w 3815132"/>
              <a:gd name="connsiteY2" fmla="*/ 1766807 h 2634712"/>
              <a:gd name="connsiteX3" fmla="*/ 3673098 w 3815132"/>
              <a:gd name="connsiteY3" fmla="*/ 1921790 h 2634712"/>
              <a:gd name="connsiteX4" fmla="*/ 3580109 w 3815132"/>
              <a:gd name="connsiteY4" fmla="*/ 2014779 h 2634712"/>
              <a:gd name="connsiteX5" fmla="*/ 3533614 w 3815132"/>
              <a:gd name="connsiteY5" fmla="*/ 2061274 h 2634712"/>
              <a:gd name="connsiteX6" fmla="*/ 3409627 w 3815132"/>
              <a:gd name="connsiteY6" fmla="*/ 2154264 h 2634712"/>
              <a:gd name="connsiteX7" fmla="*/ 3363132 w 3815132"/>
              <a:gd name="connsiteY7" fmla="*/ 2185261 h 2634712"/>
              <a:gd name="connsiteX8" fmla="*/ 3192651 w 3815132"/>
              <a:gd name="connsiteY8" fmla="*/ 2262752 h 2634712"/>
              <a:gd name="connsiteX9" fmla="*/ 3099661 w 3815132"/>
              <a:gd name="connsiteY9" fmla="*/ 2324746 h 2634712"/>
              <a:gd name="connsiteX10" fmla="*/ 3006671 w 3815132"/>
              <a:gd name="connsiteY10" fmla="*/ 2371240 h 2634712"/>
              <a:gd name="connsiteX11" fmla="*/ 2836190 w 3815132"/>
              <a:gd name="connsiteY11" fmla="*/ 2433234 h 2634712"/>
              <a:gd name="connsiteX12" fmla="*/ 2681207 w 3815132"/>
              <a:gd name="connsiteY12" fmla="*/ 2479729 h 2634712"/>
              <a:gd name="connsiteX13" fmla="*/ 2526224 w 3815132"/>
              <a:gd name="connsiteY13" fmla="*/ 2526223 h 2634712"/>
              <a:gd name="connsiteX14" fmla="*/ 2402237 w 3815132"/>
              <a:gd name="connsiteY14" fmla="*/ 2557220 h 2634712"/>
              <a:gd name="connsiteX15" fmla="*/ 2309248 w 3815132"/>
              <a:gd name="connsiteY15" fmla="*/ 2572718 h 2634712"/>
              <a:gd name="connsiteX16" fmla="*/ 2169763 w 3815132"/>
              <a:gd name="connsiteY16" fmla="*/ 2603715 h 2634712"/>
              <a:gd name="connsiteX17" fmla="*/ 2123268 w 3815132"/>
              <a:gd name="connsiteY17" fmla="*/ 2619213 h 2634712"/>
              <a:gd name="connsiteX18" fmla="*/ 1952786 w 3815132"/>
              <a:gd name="connsiteY18" fmla="*/ 2634712 h 2634712"/>
              <a:gd name="connsiteX19" fmla="*/ 1286359 w 3815132"/>
              <a:gd name="connsiteY19" fmla="*/ 2603715 h 2634712"/>
              <a:gd name="connsiteX20" fmla="*/ 1224366 w 3815132"/>
              <a:gd name="connsiteY20" fmla="*/ 2588217 h 2634712"/>
              <a:gd name="connsiteX21" fmla="*/ 1100380 w 3815132"/>
              <a:gd name="connsiteY21" fmla="*/ 2557220 h 2634712"/>
              <a:gd name="connsiteX22" fmla="*/ 1053885 w 3815132"/>
              <a:gd name="connsiteY22" fmla="*/ 2526223 h 2634712"/>
              <a:gd name="connsiteX23" fmla="*/ 929898 w 3815132"/>
              <a:gd name="connsiteY23" fmla="*/ 2495227 h 2634712"/>
              <a:gd name="connsiteX24" fmla="*/ 0 w 3815132"/>
              <a:gd name="connsiteY24" fmla="*/ 2479729 h 26347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3815132" h="2634712">
                <a:moveTo>
                  <a:pt x="2588217" y="0"/>
                </a:moveTo>
                <a:cubicBezTo>
                  <a:pt x="2996339" y="573437"/>
                  <a:pt x="3415135" y="1139426"/>
                  <a:pt x="3812583" y="1720312"/>
                </a:cubicBezTo>
                <a:cubicBezTo>
                  <a:pt x="3821808" y="1733795"/>
                  <a:pt x="3803520" y="1751791"/>
                  <a:pt x="3797085" y="1766807"/>
                </a:cubicBezTo>
                <a:cubicBezTo>
                  <a:pt x="3759135" y="1855357"/>
                  <a:pt x="3758420" y="1836468"/>
                  <a:pt x="3673098" y="1921790"/>
                </a:cubicBezTo>
                <a:lnTo>
                  <a:pt x="3580109" y="2014779"/>
                </a:lnTo>
                <a:cubicBezTo>
                  <a:pt x="3564611" y="2030277"/>
                  <a:pt x="3551148" y="2048123"/>
                  <a:pt x="3533614" y="2061274"/>
                </a:cubicBezTo>
                <a:cubicBezTo>
                  <a:pt x="3492285" y="2092271"/>
                  <a:pt x="3452612" y="2125607"/>
                  <a:pt x="3409627" y="2154264"/>
                </a:cubicBezTo>
                <a:cubicBezTo>
                  <a:pt x="3394129" y="2164596"/>
                  <a:pt x="3379484" y="2176342"/>
                  <a:pt x="3363132" y="2185261"/>
                </a:cubicBezTo>
                <a:cubicBezTo>
                  <a:pt x="3254234" y="2244660"/>
                  <a:pt x="3272481" y="2236142"/>
                  <a:pt x="3192651" y="2262752"/>
                </a:cubicBezTo>
                <a:cubicBezTo>
                  <a:pt x="3104515" y="2350888"/>
                  <a:pt x="3189377" y="2279888"/>
                  <a:pt x="3099661" y="2324746"/>
                </a:cubicBezTo>
                <a:cubicBezTo>
                  <a:pt x="2979493" y="2384830"/>
                  <a:pt x="3123531" y="2332288"/>
                  <a:pt x="3006671" y="2371240"/>
                </a:cubicBezTo>
                <a:cubicBezTo>
                  <a:pt x="2909205" y="2436218"/>
                  <a:pt x="3013754" y="2374047"/>
                  <a:pt x="2836190" y="2433234"/>
                </a:cubicBezTo>
                <a:cubicBezTo>
                  <a:pt x="2722993" y="2470966"/>
                  <a:pt x="2774898" y="2456305"/>
                  <a:pt x="2681207" y="2479729"/>
                </a:cubicBezTo>
                <a:cubicBezTo>
                  <a:pt x="2596392" y="2536271"/>
                  <a:pt x="2668695" y="2497729"/>
                  <a:pt x="2526224" y="2526223"/>
                </a:cubicBezTo>
                <a:cubicBezTo>
                  <a:pt x="2484450" y="2534578"/>
                  <a:pt x="2443566" y="2546888"/>
                  <a:pt x="2402237" y="2557220"/>
                </a:cubicBezTo>
                <a:cubicBezTo>
                  <a:pt x="2371751" y="2564841"/>
                  <a:pt x="2340244" y="2567552"/>
                  <a:pt x="2309248" y="2572718"/>
                </a:cubicBezTo>
                <a:cubicBezTo>
                  <a:pt x="2204586" y="2607607"/>
                  <a:pt x="2333409" y="2567350"/>
                  <a:pt x="2169763" y="2603715"/>
                </a:cubicBezTo>
                <a:cubicBezTo>
                  <a:pt x="2153815" y="2607259"/>
                  <a:pt x="2139440" y="2616903"/>
                  <a:pt x="2123268" y="2619213"/>
                </a:cubicBezTo>
                <a:cubicBezTo>
                  <a:pt x="2066780" y="2627283"/>
                  <a:pt x="2009613" y="2629546"/>
                  <a:pt x="1952786" y="2634712"/>
                </a:cubicBezTo>
                <a:cubicBezTo>
                  <a:pt x="1735355" y="2628672"/>
                  <a:pt x="1505003" y="2643467"/>
                  <a:pt x="1286359" y="2603715"/>
                </a:cubicBezTo>
                <a:cubicBezTo>
                  <a:pt x="1265402" y="2599905"/>
                  <a:pt x="1245159" y="2592838"/>
                  <a:pt x="1224366" y="2588217"/>
                </a:cubicBezTo>
                <a:cubicBezTo>
                  <a:pt x="1112157" y="2563281"/>
                  <a:pt x="1183462" y="2584913"/>
                  <a:pt x="1100380" y="2557220"/>
                </a:cubicBezTo>
                <a:cubicBezTo>
                  <a:pt x="1084882" y="2546888"/>
                  <a:pt x="1071390" y="2532589"/>
                  <a:pt x="1053885" y="2526223"/>
                </a:cubicBezTo>
                <a:cubicBezTo>
                  <a:pt x="1013849" y="2511665"/>
                  <a:pt x="970313" y="2508698"/>
                  <a:pt x="929898" y="2495227"/>
                </a:cubicBezTo>
                <a:cubicBezTo>
                  <a:pt x="604046" y="2386612"/>
                  <a:pt x="899740" y="2479729"/>
                  <a:pt x="0" y="2479729"/>
                </a:cubicBezTo>
              </a:path>
            </a:pathLst>
          </a:custGeom>
          <a:noFill/>
          <a:ln>
            <a:solidFill>
              <a:srgbClr val="FF00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132042434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One Solution For Student Exercise #3</a:t>
            </a:r>
            <a:endParaRPr lang="en-CA" dirty="0"/>
          </a:p>
        </p:txBody>
      </p:sp>
      <p:sp>
        <p:nvSpPr>
          <p:cNvPr id="3" name="Content Placeholder 2"/>
          <p:cNvSpPr>
            <a:spLocks noGrp="1"/>
          </p:cNvSpPr>
          <p:nvPr>
            <p:ph idx="1"/>
          </p:nvPr>
        </p:nvSpPr>
        <p:spPr/>
        <p:txBody>
          <a:bodyPr/>
          <a:lstStyle/>
          <a:p>
            <a:r>
              <a:rPr lang="en-US" dirty="0" smtClean="0"/>
              <a:t>Check the most specific cases (smaller range of possibilities first)</a:t>
            </a:r>
          </a:p>
          <a:p>
            <a:pPr marL="234950" lvl="1" indent="0">
              <a:buNone/>
            </a:pPr>
            <a:r>
              <a:rPr lang="en-US" sz="1800" dirty="0" smtClean="0">
                <a:latin typeface="Consolas" panose="020B0609020204030204" pitchFamily="49" charset="0"/>
              </a:rPr>
              <a:t>   If </a:t>
            </a:r>
            <a:r>
              <a:rPr lang="en-US" sz="1800" dirty="0">
                <a:latin typeface="Consolas" panose="020B0609020204030204" pitchFamily="49" charset="0"/>
              </a:rPr>
              <a:t>(</a:t>
            </a:r>
            <a:r>
              <a:rPr lang="en-US" sz="1800" dirty="0" err="1">
                <a:latin typeface="Consolas" panose="020B0609020204030204" pitchFamily="49" charset="0"/>
              </a:rPr>
              <a:t>gradePoint</a:t>
            </a:r>
            <a:r>
              <a:rPr lang="en-US" sz="1800" dirty="0">
                <a:latin typeface="Consolas" panose="020B0609020204030204" pitchFamily="49" charset="0"/>
              </a:rPr>
              <a:t> == 0) Then</a:t>
            </a:r>
          </a:p>
          <a:p>
            <a:pPr marL="234950" lvl="1" indent="0">
              <a:buNone/>
            </a:pPr>
            <a:r>
              <a:rPr lang="en-US" sz="1800" dirty="0">
                <a:latin typeface="Consolas" panose="020B0609020204030204" pitchFamily="49" charset="0"/>
              </a:rPr>
              <a:t>       MsgBox ("Failing grade</a:t>
            </a:r>
            <a:r>
              <a:rPr lang="en-US" sz="1800" dirty="0" smtClean="0">
                <a:latin typeface="Consolas" panose="020B0609020204030204" pitchFamily="49" charset="0"/>
              </a:rPr>
              <a:t>")</a:t>
            </a:r>
          </a:p>
          <a:p>
            <a:pPr marL="234950" lvl="1" indent="0">
              <a:buNone/>
            </a:pPr>
            <a:r>
              <a:rPr lang="en-US" sz="1800" dirty="0">
                <a:latin typeface="Consolas" panose="020B0609020204030204" pitchFamily="49" charset="0"/>
              </a:rPr>
              <a:t> </a:t>
            </a:r>
            <a:r>
              <a:rPr lang="en-US" sz="1800" dirty="0" smtClean="0">
                <a:latin typeface="Consolas" panose="020B0609020204030204" pitchFamily="49" charset="0"/>
              </a:rPr>
              <a:t>  ElseIf </a:t>
            </a:r>
            <a:r>
              <a:rPr lang="en-US" sz="1800" dirty="0">
                <a:latin typeface="Consolas" panose="020B0609020204030204" pitchFamily="49" charset="0"/>
              </a:rPr>
              <a:t>(</a:t>
            </a:r>
            <a:r>
              <a:rPr lang="en-US" sz="1800" dirty="0" err="1">
                <a:latin typeface="Consolas" panose="020B0609020204030204" pitchFamily="49" charset="0"/>
              </a:rPr>
              <a:t>gradePoint</a:t>
            </a:r>
            <a:r>
              <a:rPr lang="en-US" sz="1800" dirty="0">
                <a:latin typeface="Consolas" panose="020B0609020204030204" pitchFamily="49" charset="0"/>
              </a:rPr>
              <a:t> &gt; 3) Then</a:t>
            </a:r>
          </a:p>
          <a:p>
            <a:pPr marL="234950" lvl="1" indent="0">
              <a:buNone/>
            </a:pPr>
            <a:r>
              <a:rPr lang="en-US" sz="1800" dirty="0">
                <a:latin typeface="Consolas" panose="020B0609020204030204" pitchFamily="49" charset="0"/>
              </a:rPr>
              <a:t>       MsgBox ("Perfect</a:t>
            </a:r>
            <a:r>
              <a:rPr lang="en-US" sz="1800" dirty="0" smtClean="0">
                <a:latin typeface="Consolas" panose="020B0609020204030204" pitchFamily="49" charset="0"/>
              </a:rPr>
              <a:t>")</a:t>
            </a:r>
          </a:p>
          <a:p>
            <a:pPr marL="234950" lvl="1" indent="0">
              <a:buNone/>
            </a:pPr>
            <a:r>
              <a:rPr lang="en-US" sz="1800" dirty="0">
                <a:latin typeface="Consolas" panose="020B0609020204030204" pitchFamily="49" charset="0"/>
              </a:rPr>
              <a:t> </a:t>
            </a:r>
            <a:r>
              <a:rPr lang="en-US" sz="1800" dirty="0" smtClean="0">
                <a:latin typeface="Consolas" panose="020B0609020204030204" pitchFamily="49" charset="0"/>
              </a:rPr>
              <a:t>  ElseIf </a:t>
            </a:r>
            <a:r>
              <a:rPr lang="en-US" sz="1800" dirty="0">
                <a:latin typeface="Consolas" panose="020B0609020204030204" pitchFamily="49" charset="0"/>
              </a:rPr>
              <a:t>(</a:t>
            </a:r>
            <a:r>
              <a:rPr lang="en-US" sz="1800" dirty="0" err="1">
                <a:latin typeface="Consolas" panose="020B0609020204030204" pitchFamily="49" charset="0"/>
              </a:rPr>
              <a:t>gradePoint</a:t>
            </a:r>
            <a:r>
              <a:rPr lang="en-US" sz="1800" dirty="0">
                <a:latin typeface="Consolas" panose="020B0609020204030204" pitchFamily="49" charset="0"/>
              </a:rPr>
              <a:t> &gt; 2) Then</a:t>
            </a:r>
          </a:p>
          <a:p>
            <a:pPr marL="234950" lvl="1" indent="0">
              <a:buNone/>
            </a:pPr>
            <a:r>
              <a:rPr lang="en-US" sz="1800" dirty="0">
                <a:latin typeface="Consolas" panose="020B0609020204030204" pitchFamily="49" charset="0"/>
              </a:rPr>
              <a:t>       MsgBox ("Excellent</a:t>
            </a:r>
            <a:r>
              <a:rPr lang="en-US" sz="1800" dirty="0" smtClean="0">
                <a:latin typeface="Consolas" panose="020B0609020204030204" pitchFamily="49" charset="0"/>
              </a:rPr>
              <a:t>")</a:t>
            </a:r>
          </a:p>
          <a:p>
            <a:pPr marL="234950" lvl="1" indent="0">
              <a:buNone/>
            </a:pPr>
            <a:r>
              <a:rPr lang="en-US" sz="1800" dirty="0">
                <a:latin typeface="Consolas" panose="020B0609020204030204" pitchFamily="49" charset="0"/>
              </a:rPr>
              <a:t> </a:t>
            </a:r>
            <a:r>
              <a:rPr lang="en-US" sz="1800" dirty="0" smtClean="0">
                <a:latin typeface="Consolas" panose="020B0609020204030204" pitchFamily="49" charset="0"/>
              </a:rPr>
              <a:t>  ElseIf </a:t>
            </a:r>
            <a:r>
              <a:rPr lang="en-US" sz="1800" dirty="0">
                <a:latin typeface="Consolas" panose="020B0609020204030204" pitchFamily="49" charset="0"/>
              </a:rPr>
              <a:t>(</a:t>
            </a:r>
            <a:r>
              <a:rPr lang="en-US" sz="1800" dirty="0" err="1">
                <a:latin typeface="Consolas" panose="020B0609020204030204" pitchFamily="49" charset="0"/>
              </a:rPr>
              <a:t>gradePoint</a:t>
            </a:r>
            <a:r>
              <a:rPr lang="en-US" sz="1800" dirty="0">
                <a:latin typeface="Consolas" panose="020B0609020204030204" pitchFamily="49" charset="0"/>
              </a:rPr>
              <a:t> &gt; 1) Then</a:t>
            </a:r>
          </a:p>
          <a:p>
            <a:pPr marL="234950" lvl="1" indent="0">
              <a:buNone/>
            </a:pPr>
            <a:r>
              <a:rPr lang="en-US" sz="1800" dirty="0">
                <a:latin typeface="Consolas" panose="020B0609020204030204" pitchFamily="49" charset="0"/>
              </a:rPr>
              <a:t>       MsgBox ("Satisfactory")</a:t>
            </a:r>
          </a:p>
          <a:p>
            <a:pPr marL="234950" lvl="1" indent="0">
              <a:buNone/>
            </a:pPr>
            <a:r>
              <a:rPr lang="en-US" sz="1800" dirty="0">
                <a:latin typeface="Consolas" panose="020B0609020204030204" pitchFamily="49" charset="0"/>
              </a:rPr>
              <a:t>   ElseIf (</a:t>
            </a:r>
            <a:r>
              <a:rPr lang="en-US" sz="1800" dirty="0" err="1">
                <a:latin typeface="Consolas" panose="020B0609020204030204" pitchFamily="49" charset="0"/>
              </a:rPr>
              <a:t>gradePoint</a:t>
            </a:r>
            <a:r>
              <a:rPr lang="en-US" sz="1800" dirty="0">
                <a:latin typeface="Consolas" panose="020B0609020204030204" pitchFamily="49" charset="0"/>
              </a:rPr>
              <a:t> &gt; 0) Then</a:t>
            </a:r>
          </a:p>
          <a:p>
            <a:pPr marL="234950" lvl="1" indent="0">
              <a:buNone/>
            </a:pPr>
            <a:r>
              <a:rPr lang="en-US" sz="1800" dirty="0">
                <a:latin typeface="Consolas" panose="020B0609020204030204" pitchFamily="49" charset="0"/>
              </a:rPr>
              <a:t>       MsgBox ("Minimal pass")</a:t>
            </a:r>
          </a:p>
          <a:p>
            <a:pPr marL="234950" lvl="1" indent="0">
              <a:buNone/>
            </a:pPr>
            <a:r>
              <a:rPr lang="en-US" sz="1800" dirty="0" smtClean="0">
                <a:latin typeface="Consolas" panose="020B0609020204030204" pitchFamily="49" charset="0"/>
              </a:rPr>
              <a:t>End </a:t>
            </a:r>
            <a:r>
              <a:rPr lang="en-US" sz="1800" dirty="0">
                <a:latin typeface="Consolas" panose="020B0609020204030204" pitchFamily="49" charset="0"/>
              </a:rPr>
              <a:t>If</a:t>
            </a:r>
            <a:endParaRPr lang="en-CA" sz="1800" dirty="0">
              <a:latin typeface="Consolas" panose="020B0609020204030204" pitchFamily="49" charset="0"/>
            </a:endParaRPr>
          </a:p>
          <a:p>
            <a:endParaRPr lang="en-US" dirty="0"/>
          </a:p>
        </p:txBody>
      </p:sp>
    </p:spTree>
    <p:extLst>
      <p:ext uri="{BB962C8B-B14F-4D97-AF65-F5344CB8AC3E}">
        <p14:creationId xmlns:p14="http://schemas.microsoft.com/office/powerpoint/2010/main" val="96104208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Solution For Student Exercise #3</a:t>
            </a:r>
            <a:endParaRPr lang="en-CA" dirty="0"/>
          </a:p>
        </p:txBody>
      </p:sp>
      <p:sp>
        <p:nvSpPr>
          <p:cNvPr id="3" name="Content Placeholder 2"/>
          <p:cNvSpPr>
            <a:spLocks noGrp="1"/>
          </p:cNvSpPr>
          <p:nvPr>
            <p:ph idx="1"/>
          </p:nvPr>
        </p:nvSpPr>
        <p:spPr/>
        <p:txBody>
          <a:bodyPr/>
          <a:lstStyle/>
          <a:p>
            <a:r>
              <a:rPr lang="en-US" dirty="0" smtClean="0"/>
              <a:t>Specify the upper and lower bounds for the ranges.</a:t>
            </a:r>
          </a:p>
          <a:p>
            <a:pPr marL="234950" lvl="1" indent="0">
              <a:buNone/>
            </a:pPr>
            <a:r>
              <a:rPr lang="en-US" sz="1800" dirty="0" smtClean="0">
                <a:latin typeface="Consolas" panose="020B0609020204030204" pitchFamily="49" charset="0"/>
              </a:rPr>
              <a:t>   If </a:t>
            </a:r>
            <a:r>
              <a:rPr lang="en-US" sz="1800" dirty="0">
                <a:latin typeface="Consolas" panose="020B0609020204030204" pitchFamily="49" charset="0"/>
              </a:rPr>
              <a:t>(</a:t>
            </a:r>
            <a:r>
              <a:rPr lang="en-US" sz="1800" dirty="0" err="1">
                <a:latin typeface="Consolas" panose="020B0609020204030204" pitchFamily="49" charset="0"/>
              </a:rPr>
              <a:t>gradePoint</a:t>
            </a:r>
            <a:r>
              <a:rPr lang="en-US" sz="1800" dirty="0">
                <a:latin typeface="Consolas" panose="020B0609020204030204" pitchFamily="49" charset="0"/>
              </a:rPr>
              <a:t> == 0) Then</a:t>
            </a:r>
          </a:p>
          <a:p>
            <a:pPr marL="234950" lvl="1" indent="0">
              <a:buNone/>
            </a:pPr>
            <a:r>
              <a:rPr lang="en-US" sz="1800" dirty="0">
                <a:latin typeface="Consolas" panose="020B0609020204030204" pitchFamily="49" charset="0"/>
              </a:rPr>
              <a:t>       MsgBox ("Failing grade</a:t>
            </a:r>
            <a:r>
              <a:rPr lang="en-US" sz="1800" dirty="0" smtClean="0">
                <a:latin typeface="Consolas" panose="020B0609020204030204" pitchFamily="49" charset="0"/>
              </a:rPr>
              <a:t>")</a:t>
            </a:r>
          </a:p>
          <a:p>
            <a:pPr marL="234950" lvl="1" indent="0">
              <a:buNone/>
            </a:pPr>
            <a:r>
              <a:rPr lang="en-US" sz="1800" dirty="0">
                <a:latin typeface="Consolas" panose="020B0609020204030204" pitchFamily="49" charset="0"/>
              </a:rPr>
              <a:t> </a:t>
            </a:r>
            <a:r>
              <a:rPr lang="en-US" sz="1800" dirty="0" smtClean="0">
                <a:latin typeface="Consolas" panose="020B0609020204030204" pitchFamily="49" charset="0"/>
              </a:rPr>
              <a:t>  ElseIf ((</a:t>
            </a:r>
            <a:r>
              <a:rPr lang="en-US" sz="1800" dirty="0" err="1">
                <a:latin typeface="Consolas" panose="020B0609020204030204" pitchFamily="49" charset="0"/>
              </a:rPr>
              <a:t>gradePoint</a:t>
            </a:r>
            <a:r>
              <a:rPr lang="en-US" sz="1800" dirty="0">
                <a:latin typeface="Consolas" panose="020B0609020204030204" pitchFamily="49" charset="0"/>
              </a:rPr>
              <a:t> &gt; 0) </a:t>
            </a:r>
            <a:r>
              <a:rPr lang="en-US" sz="1800" dirty="0" smtClean="0">
                <a:latin typeface="Consolas" panose="020B0609020204030204" pitchFamily="49" charset="0"/>
              </a:rPr>
              <a:t>and (</a:t>
            </a:r>
            <a:r>
              <a:rPr lang="en-US" sz="1800" dirty="0" err="1" smtClean="0">
                <a:latin typeface="Consolas" panose="020B0609020204030204" pitchFamily="49" charset="0"/>
              </a:rPr>
              <a:t>gradePoint</a:t>
            </a:r>
            <a:r>
              <a:rPr lang="en-US" sz="1800" dirty="0" smtClean="0">
                <a:latin typeface="Consolas" panose="020B0609020204030204" pitchFamily="49" charset="0"/>
              </a:rPr>
              <a:t> &lt;= 1)) Then</a:t>
            </a:r>
            <a:endParaRPr lang="en-US" sz="1800" dirty="0">
              <a:latin typeface="Consolas" panose="020B0609020204030204" pitchFamily="49" charset="0"/>
            </a:endParaRPr>
          </a:p>
          <a:p>
            <a:pPr marL="234950" lvl="1" indent="0">
              <a:buNone/>
            </a:pPr>
            <a:r>
              <a:rPr lang="en-US" sz="1800" dirty="0">
                <a:latin typeface="Consolas" panose="020B0609020204030204" pitchFamily="49" charset="0"/>
              </a:rPr>
              <a:t>       MsgBox ("Minimal pass")</a:t>
            </a:r>
          </a:p>
          <a:p>
            <a:pPr marL="234950" lvl="1" indent="0">
              <a:buNone/>
            </a:pPr>
            <a:r>
              <a:rPr lang="en-US" sz="1800" dirty="0">
                <a:latin typeface="Consolas" panose="020B0609020204030204" pitchFamily="49" charset="0"/>
              </a:rPr>
              <a:t>   ElseIf </a:t>
            </a:r>
            <a:r>
              <a:rPr lang="en-US" sz="1800" dirty="0" smtClean="0">
                <a:latin typeface="Consolas" panose="020B0609020204030204" pitchFamily="49" charset="0"/>
              </a:rPr>
              <a:t>((</a:t>
            </a:r>
            <a:r>
              <a:rPr lang="en-US" sz="1800" dirty="0" err="1">
                <a:latin typeface="Consolas" panose="020B0609020204030204" pitchFamily="49" charset="0"/>
              </a:rPr>
              <a:t>gradePoint</a:t>
            </a:r>
            <a:r>
              <a:rPr lang="en-US" sz="1800" dirty="0">
                <a:latin typeface="Consolas" panose="020B0609020204030204" pitchFamily="49" charset="0"/>
              </a:rPr>
              <a:t> &gt; 1</a:t>
            </a:r>
            <a:r>
              <a:rPr lang="en-US" sz="1800" dirty="0" smtClean="0">
                <a:latin typeface="Consolas" panose="020B0609020204030204" pitchFamily="49" charset="0"/>
              </a:rPr>
              <a:t>) and </a:t>
            </a:r>
            <a:r>
              <a:rPr lang="en-US" sz="1800" dirty="0" err="1" smtClean="0">
                <a:latin typeface="Consolas" panose="020B0609020204030204" pitchFamily="49" charset="0"/>
              </a:rPr>
              <a:t>gradePoint</a:t>
            </a:r>
            <a:r>
              <a:rPr lang="en-US" sz="1800" dirty="0" smtClean="0">
                <a:latin typeface="Consolas" panose="020B0609020204030204" pitchFamily="49" charset="0"/>
              </a:rPr>
              <a:t> &lt;= 2)) </a:t>
            </a:r>
            <a:r>
              <a:rPr lang="en-US" sz="1800" dirty="0">
                <a:latin typeface="Consolas" panose="020B0609020204030204" pitchFamily="49" charset="0"/>
              </a:rPr>
              <a:t>Then</a:t>
            </a:r>
          </a:p>
          <a:p>
            <a:pPr marL="234950" lvl="1" indent="0">
              <a:buNone/>
            </a:pPr>
            <a:r>
              <a:rPr lang="en-US" sz="1800" dirty="0">
                <a:latin typeface="Consolas" panose="020B0609020204030204" pitchFamily="49" charset="0"/>
              </a:rPr>
              <a:t>       MsgBox ("Satisfactory")</a:t>
            </a:r>
          </a:p>
          <a:p>
            <a:pPr marL="234950" lvl="1" indent="0">
              <a:buNone/>
            </a:pPr>
            <a:r>
              <a:rPr lang="en-US" sz="1800" dirty="0">
                <a:latin typeface="Consolas" panose="020B0609020204030204" pitchFamily="49" charset="0"/>
              </a:rPr>
              <a:t>   ElseIf </a:t>
            </a:r>
            <a:r>
              <a:rPr lang="en-US" sz="1800" dirty="0" smtClean="0">
                <a:latin typeface="Consolas" panose="020B0609020204030204" pitchFamily="49" charset="0"/>
              </a:rPr>
              <a:t>((</a:t>
            </a:r>
            <a:r>
              <a:rPr lang="en-US" sz="1800" dirty="0" err="1">
                <a:latin typeface="Consolas" panose="020B0609020204030204" pitchFamily="49" charset="0"/>
              </a:rPr>
              <a:t>gradePoint</a:t>
            </a:r>
            <a:r>
              <a:rPr lang="en-US" sz="1800" dirty="0">
                <a:latin typeface="Consolas" panose="020B0609020204030204" pitchFamily="49" charset="0"/>
              </a:rPr>
              <a:t> &gt; 2</a:t>
            </a:r>
            <a:r>
              <a:rPr lang="en-US" sz="1800" dirty="0" smtClean="0">
                <a:latin typeface="Consolas" panose="020B0609020204030204" pitchFamily="49" charset="0"/>
              </a:rPr>
              <a:t>) and (</a:t>
            </a:r>
            <a:r>
              <a:rPr lang="en-US" sz="1800" dirty="0" err="1" smtClean="0">
                <a:latin typeface="Consolas" panose="020B0609020204030204" pitchFamily="49" charset="0"/>
              </a:rPr>
              <a:t>gradePoint</a:t>
            </a:r>
            <a:r>
              <a:rPr lang="en-US" sz="1800" dirty="0" smtClean="0">
                <a:latin typeface="Consolas" panose="020B0609020204030204" pitchFamily="49" charset="0"/>
              </a:rPr>
              <a:t> &lt; 3)) </a:t>
            </a:r>
            <a:r>
              <a:rPr lang="en-US" sz="1800" dirty="0">
                <a:latin typeface="Consolas" panose="020B0609020204030204" pitchFamily="49" charset="0"/>
              </a:rPr>
              <a:t>Then</a:t>
            </a:r>
          </a:p>
          <a:p>
            <a:pPr marL="234950" lvl="1" indent="0">
              <a:buNone/>
            </a:pPr>
            <a:r>
              <a:rPr lang="en-US" sz="1800" dirty="0">
                <a:latin typeface="Consolas" panose="020B0609020204030204" pitchFamily="49" charset="0"/>
              </a:rPr>
              <a:t>       MsgBox ("Excellent")</a:t>
            </a:r>
          </a:p>
          <a:p>
            <a:pPr marL="234950" lvl="1" indent="0">
              <a:buNone/>
            </a:pPr>
            <a:r>
              <a:rPr lang="en-US" sz="1800" dirty="0">
                <a:latin typeface="Consolas" panose="020B0609020204030204" pitchFamily="49" charset="0"/>
              </a:rPr>
              <a:t>   ElseIf (</a:t>
            </a:r>
            <a:r>
              <a:rPr lang="en-US" sz="1800" dirty="0" err="1">
                <a:latin typeface="Consolas" panose="020B0609020204030204" pitchFamily="49" charset="0"/>
              </a:rPr>
              <a:t>gradePoint</a:t>
            </a:r>
            <a:r>
              <a:rPr lang="en-US" sz="1800" dirty="0">
                <a:latin typeface="Consolas" panose="020B0609020204030204" pitchFamily="49" charset="0"/>
              </a:rPr>
              <a:t> &gt; 3) Then</a:t>
            </a:r>
          </a:p>
          <a:p>
            <a:pPr marL="234950" lvl="1" indent="0">
              <a:buNone/>
            </a:pPr>
            <a:r>
              <a:rPr lang="en-US" sz="1800" dirty="0">
                <a:latin typeface="Consolas" panose="020B0609020204030204" pitchFamily="49" charset="0"/>
              </a:rPr>
              <a:t>       MsgBox ("Perfect")</a:t>
            </a:r>
          </a:p>
          <a:p>
            <a:pPr marL="234950" lvl="1" indent="0">
              <a:buNone/>
            </a:pPr>
            <a:r>
              <a:rPr lang="en-US" sz="1800" dirty="0">
                <a:latin typeface="Consolas" panose="020B0609020204030204" pitchFamily="49" charset="0"/>
              </a:rPr>
              <a:t>   End If</a:t>
            </a:r>
            <a:endParaRPr lang="en-US" dirty="0"/>
          </a:p>
        </p:txBody>
      </p:sp>
    </p:spTree>
    <p:extLst>
      <p:ext uri="{BB962C8B-B14F-4D97-AF65-F5344CB8AC3E}">
        <p14:creationId xmlns:p14="http://schemas.microsoft.com/office/powerpoint/2010/main" val="214476298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Second </a:t>
            </a:r>
            <a:r>
              <a:rPr lang="en-US" dirty="0"/>
              <a:t>Tutorial </a:t>
            </a:r>
            <a:r>
              <a:rPr lang="en-US" dirty="0" smtClean="0"/>
              <a:t>(Wednesday </a:t>
            </a:r>
            <a:r>
              <a:rPr lang="en-US" dirty="0"/>
              <a:t>or </a:t>
            </a:r>
            <a:r>
              <a:rPr lang="en-US" dirty="0" smtClean="0"/>
              <a:t>Thursday)</a:t>
            </a:r>
            <a:endParaRPr lang="en-CA" dirty="0"/>
          </a:p>
        </p:txBody>
      </p:sp>
    </p:spTree>
    <p:extLst>
      <p:ext uri="{BB962C8B-B14F-4D97-AF65-F5344CB8AC3E}">
        <p14:creationId xmlns:p14="http://schemas.microsoft.com/office/powerpoint/2010/main" val="30744200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Tutorial</a:t>
            </a:r>
            <a:endParaRPr lang="en-CA" dirty="0"/>
          </a:p>
        </p:txBody>
      </p:sp>
      <p:sp>
        <p:nvSpPr>
          <p:cNvPr id="3" name="Content Placeholder 2"/>
          <p:cNvSpPr>
            <a:spLocks noGrp="1"/>
          </p:cNvSpPr>
          <p:nvPr>
            <p:ph idx="1"/>
          </p:nvPr>
        </p:nvSpPr>
        <p:spPr/>
        <p:txBody>
          <a:bodyPr/>
          <a:lstStyle/>
          <a:p>
            <a:r>
              <a:rPr lang="en-US" dirty="0"/>
              <a:t>No new teaching will occur but the TA will be available for help. During this "Open Tutorial" </a:t>
            </a:r>
            <a:endParaRPr lang="en-US" dirty="0" smtClean="0"/>
          </a:p>
          <a:p>
            <a:r>
              <a:rPr lang="en-US" dirty="0"/>
              <a:t>A</a:t>
            </a:r>
            <a:r>
              <a:rPr lang="en-US" dirty="0" smtClean="0"/>
              <a:t>ny </a:t>
            </a:r>
            <a:r>
              <a:rPr lang="en-US" dirty="0"/>
              <a:t>CPSC 203 student can ask for help and not just the students who are registered in a particular tutorial. </a:t>
            </a:r>
            <a:endParaRPr lang="en-US" dirty="0" smtClean="0"/>
          </a:p>
          <a:p>
            <a:r>
              <a:rPr lang="en-US" dirty="0" smtClean="0"/>
              <a:t>The </a:t>
            </a:r>
            <a:r>
              <a:rPr lang="en-US" dirty="0"/>
              <a:t>purpose is to provide extra help because the next workbook exercise is the first one in which you need to write a program from scratch.</a:t>
            </a:r>
            <a:endParaRPr lang="en-CA" dirty="0"/>
          </a:p>
        </p:txBody>
      </p:sp>
    </p:spTree>
    <p:extLst>
      <p:ext uri="{BB962C8B-B14F-4D97-AF65-F5344CB8AC3E}">
        <p14:creationId xmlns:p14="http://schemas.microsoft.com/office/powerpoint/2010/main" val="36848422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First Tutorial (Monday or Tuesday)</a:t>
            </a:r>
            <a:endParaRPr lang="en-CA" dirty="0"/>
          </a:p>
        </p:txBody>
      </p:sp>
    </p:spTree>
    <p:extLst>
      <p:ext uri="{BB962C8B-B14F-4D97-AF65-F5344CB8AC3E}">
        <p14:creationId xmlns:p14="http://schemas.microsoft.com/office/powerpoint/2010/main" val="35237552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9F1DA17-58C8-4B96-B084-B95D7B568036}"/>
              </a:ext>
            </a:extLst>
          </p:cNvPr>
          <p:cNvSpPr>
            <a:spLocks noGrp="1"/>
          </p:cNvSpPr>
          <p:nvPr>
            <p:ph type="title"/>
          </p:nvPr>
        </p:nvSpPr>
        <p:spPr>
          <a:xfrm>
            <a:off x="457200" y="233816"/>
            <a:ext cx="8229600" cy="944562"/>
          </a:xfrm>
        </p:spPr>
        <p:txBody>
          <a:bodyPr/>
          <a:lstStyle/>
          <a:p>
            <a:r>
              <a:rPr lang="en-CA" dirty="0"/>
              <a:t>Activities In Tutorial</a:t>
            </a:r>
          </a:p>
        </p:txBody>
      </p:sp>
      <p:sp>
        <p:nvSpPr>
          <p:cNvPr id="3" name="Content Placeholder 2">
            <a:extLst>
              <a:ext uri="{FF2B5EF4-FFF2-40B4-BE49-F238E27FC236}">
                <a16:creationId xmlns="" xmlns:a16="http://schemas.microsoft.com/office/drawing/2014/main" id="{BD8E68A7-B819-40EA-89E7-3E1D5EF581F1}"/>
              </a:ext>
            </a:extLst>
          </p:cNvPr>
          <p:cNvSpPr>
            <a:spLocks noGrp="1"/>
          </p:cNvSpPr>
          <p:nvPr>
            <p:ph idx="1"/>
          </p:nvPr>
        </p:nvSpPr>
        <p:spPr/>
        <p:txBody>
          <a:bodyPr/>
          <a:lstStyle/>
          <a:p>
            <a:r>
              <a:rPr lang="en-CA" dirty="0"/>
              <a:t>TA demos:</a:t>
            </a:r>
          </a:p>
          <a:p>
            <a:pPr lvl="1"/>
            <a:r>
              <a:rPr lang="en-CA" dirty="0"/>
              <a:t>Used for more complex features (typically multiple steps are required).</a:t>
            </a:r>
          </a:p>
          <a:p>
            <a:pPr lvl="1"/>
            <a:r>
              <a:rPr lang="en-CA" dirty="0"/>
              <a:t>The tutorial instructor will show on the projector/instructor  computer each step for running the feature in Excel.</a:t>
            </a:r>
          </a:p>
          <a:p>
            <a:pPr lvl="1"/>
            <a:r>
              <a:rPr lang="en-CA" dirty="0"/>
              <a:t>Unless otherwise specified the tutorial material will take the form of a TA demonstrating the use of features in Excel.</a:t>
            </a:r>
          </a:p>
          <a:p>
            <a:pPr lvl="1"/>
            <a:r>
              <a:rPr lang="en-CA" dirty="0"/>
              <a:t>Slides titled “Lecture Review” are covered for the second time and dealing with less complex material.</a:t>
            </a:r>
          </a:p>
          <a:p>
            <a:pPr lvl="2"/>
            <a:r>
              <a:rPr lang="en-CA" dirty="0"/>
              <a:t>For this reason they will only be covered briefly in tutorial.</a:t>
            </a:r>
          </a:p>
          <a:p>
            <a:r>
              <a:rPr lang="en-CA" dirty="0"/>
              <a:t>Student exercises:</a:t>
            </a:r>
          </a:p>
          <a:p>
            <a:pPr lvl="1"/>
            <a:r>
              <a:rPr lang="en-CA" dirty="0"/>
              <a:t>Used instead of TA demos for simpler features.</a:t>
            </a:r>
          </a:p>
          <a:p>
            <a:pPr lvl="1"/>
            <a:r>
              <a:rPr lang="en-CA" dirty="0"/>
              <a:t>You will have already been given a summary of how to invoke the feature and the purpose of the exercise is to give you a chance to try it out and get help if needed.</a:t>
            </a:r>
          </a:p>
        </p:txBody>
      </p:sp>
    </p:spTree>
    <p:extLst>
      <p:ext uri="{BB962C8B-B14F-4D97-AF65-F5344CB8AC3E}">
        <p14:creationId xmlns:p14="http://schemas.microsoft.com/office/powerpoint/2010/main" val="40350025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Student Exercise #1</a:t>
            </a:r>
            <a:endParaRPr lang="en-CA" dirty="0"/>
          </a:p>
        </p:txBody>
      </p:sp>
      <p:sp>
        <p:nvSpPr>
          <p:cNvPr id="3" name="Content Placeholder 2"/>
          <p:cNvSpPr>
            <a:spLocks noGrp="1"/>
          </p:cNvSpPr>
          <p:nvPr>
            <p:ph idx="1"/>
          </p:nvPr>
        </p:nvSpPr>
        <p:spPr/>
        <p:txBody>
          <a:bodyPr/>
          <a:lstStyle/>
          <a:p>
            <a:r>
              <a:rPr lang="en-US" sz="2000" dirty="0"/>
              <a:t>(You may need to review the lecture notes on collections before trying this exercise)</a:t>
            </a:r>
          </a:p>
          <a:p>
            <a:r>
              <a:rPr lang="en-US" sz="2000" dirty="0"/>
              <a:t>Using the starting document called “1</a:t>
            </a:r>
            <a:r>
              <a:rPr lang="en-US" sz="2000" dirty="0">
                <a:latin typeface="Consolas" panose="020B0609020204030204" pitchFamily="49" charset="0"/>
              </a:rPr>
              <a:t>sorting_table</a:t>
            </a:r>
            <a:r>
              <a:rPr lang="en-CA" sz="2000" dirty="0">
                <a:latin typeface="Consolas" panose="020B0609020204030204" pitchFamily="49" charset="0"/>
              </a:rPr>
              <a:t>_starting</a:t>
            </a:r>
            <a:r>
              <a:rPr lang="en-US" sz="2000" dirty="0"/>
              <a:t>” write a VBA program that will sort the first table (ascending order, assumes there is a header) if the document contains more than one table.</a:t>
            </a:r>
          </a:p>
          <a:p>
            <a:r>
              <a:rPr lang="en-US" sz="2000" dirty="0"/>
              <a:t>If the cut-off for the number of tables hasn’t been met then the program should display a popup message box with a brief description of why sorting didn’t occur as well as the number of tables in the document.</a:t>
            </a:r>
          </a:p>
          <a:p>
            <a:r>
              <a:rPr lang="en-US" sz="2000" dirty="0"/>
              <a:t>(JT’s comment: test your program by seeing what happens if it contains: no tables, 1 table, 2 or more tables).</a:t>
            </a:r>
          </a:p>
          <a:p>
            <a:r>
              <a:rPr lang="en-US" sz="2000" dirty="0"/>
              <a:t>Document containing the solution: 1</a:t>
            </a:r>
            <a:r>
              <a:rPr lang="en-US" sz="2000" dirty="0">
                <a:latin typeface="Consolas" panose="020B0609020204030204" pitchFamily="49" charset="0"/>
              </a:rPr>
              <a:t>sorting_table</a:t>
            </a:r>
            <a:r>
              <a:rPr lang="en-CA" sz="2000" dirty="0">
                <a:latin typeface="Consolas" panose="020B0609020204030204" pitchFamily="49" charset="0"/>
              </a:rPr>
              <a:t>_solution</a:t>
            </a:r>
          </a:p>
        </p:txBody>
      </p:sp>
    </p:spTree>
    <p:extLst>
      <p:ext uri="{BB962C8B-B14F-4D97-AF65-F5344CB8AC3E}">
        <p14:creationId xmlns:p14="http://schemas.microsoft.com/office/powerpoint/2010/main" val="33923073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Branching: Alternate Courses Of Execution</a:t>
            </a:r>
            <a:endParaRPr lang="en-CA" dirty="0"/>
          </a:p>
        </p:txBody>
      </p:sp>
      <p:sp>
        <p:nvSpPr>
          <p:cNvPr id="3" name="Content Placeholder 2"/>
          <p:cNvSpPr>
            <a:spLocks noGrp="1"/>
          </p:cNvSpPr>
          <p:nvPr>
            <p:ph idx="1"/>
          </p:nvPr>
        </p:nvSpPr>
        <p:spPr/>
        <p:txBody>
          <a:bodyPr/>
          <a:lstStyle/>
          <a:p>
            <a:r>
              <a:rPr lang="en-US" dirty="0"/>
              <a:t>What you will know from lecture: </a:t>
            </a:r>
          </a:p>
          <a:p>
            <a:pPr lvl="1"/>
            <a:r>
              <a:rPr lang="en-US" dirty="0"/>
              <a:t>Branching allows for alternative courses of execution.</a:t>
            </a:r>
          </a:p>
          <a:p>
            <a:pPr lvl="1"/>
            <a:r>
              <a:rPr lang="en-US" dirty="0"/>
              <a:t>Each alternative executes one or more VBA instructions.</a:t>
            </a:r>
          </a:p>
          <a:p>
            <a:pPr lvl="1"/>
            <a:r>
              <a:rPr lang="en-US" dirty="0"/>
              <a:t>Branching can be implemented in different ways depending upon the programming language what you will have learned is variations of the </a:t>
            </a:r>
            <a:r>
              <a:rPr lang="en-US" dirty="0">
                <a:latin typeface="Consolas" panose="020B0609020204030204" pitchFamily="49" charset="0"/>
              </a:rPr>
              <a:t>IF </a:t>
            </a:r>
            <a:r>
              <a:rPr lang="en-US" dirty="0"/>
              <a:t>structure.</a:t>
            </a:r>
            <a:endParaRPr lang="en-CA" dirty="0"/>
          </a:p>
        </p:txBody>
      </p:sp>
    </p:spTree>
    <p:extLst>
      <p:ext uri="{BB962C8B-B14F-4D97-AF65-F5344CB8AC3E}">
        <p14:creationId xmlns:p14="http://schemas.microsoft.com/office/powerpoint/2010/main" val="16456181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onsolas" panose="020B0609020204030204" pitchFamily="49" charset="0"/>
              </a:rPr>
              <a:t>IF-THEN</a:t>
            </a:r>
            <a:r>
              <a:rPr lang="en-US" dirty="0"/>
              <a:t> ; </a:t>
            </a:r>
            <a:r>
              <a:rPr lang="en-US" dirty="0">
                <a:latin typeface="Consolas" panose="020B0609020204030204" pitchFamily="49" charset="0"/>
              </a:rPr>
              <a:t>IF-THEN, ELSE</a:t>
            </a:r>
            <a:endParaRPr lang="en-CA" dirty="0">
              <a:latin typeface="Consolas" panose="020B0609020204030204" pitchFamily="49" charset="0"/>
            </a:endParaRPr>
          </a:p>
        </p:txBody>
      </p:sp>
      <p:sp>
        <p:nvSpPr>
          <p:cNvPr id="3" name="Content Placeholder 2"/>
          <p:cNvSpPr>
            <a:spLocks noGrp="1"/>
          </p:cNvSpPr>
          <p:nvPr>
            <p:ph idx="1"/>
          </p:nvPr>
        </p:nvSpPr>
        <p:spPr/>
        <p:txBody>
          <a:bodyPr/>
          <a:lstStyle/>
          <a:p>
            <a:r>
              <a:rPr lang="en-US" dirty="0"/>
              <a:t>A Boolean expression (results in either a true or false value) will determine the instruction or instructions that will execute.</a:t>
            </a:r>
          </a:p>
          <a:p>
            <a:r>
              <a:rPr lang="en-US" dirty="0">
                <a:latin typeface="Consolas" panose="020B0609020204030204" pitchFamily="49" charset="0"/>
              </a:rPr>
              <a:t>IF-THEN</a:t>
            </a:r>
            <a:r>
              <a:rPr lang="en-US" dirty="0"/>
              <a:t> executes an instruction or instructions (body of the </a:t>
            </a:r>
            <a:r>
              <a:rPr lang="en-US" dirty="0">
                <a:latin typeface="Consolas" panose="020B0609020204030204" pitchFamily="49" charset="0"/>
              </a:rPr>
              <a:t>IF</a:t>
            </a:r>
            <a:r>
              <a:rPr lang="en-US" dirty="0"/>
              <a:t>) when the Boolean expression evaluates to true.</a:t>
            </a:r>
          </a:p>
          <a:p>
            <a:pPr lvl="1"/>
            <a:r>
              <a:rPr lang="en-US" dirty="0"/>
              <a:t>E.g. </a:t>
            </a:r>
          </a:p>
          <a:p>
            <a:pPr marL="457200" lvl="2" indent="0">
              <a:buNone/>
            </a:pPr>
            <a:r>
              <a:rPr lang="en-US" dirty="0">
                <a:latin typeface="Consolas" panose="020B0609020204030204" pitchFamily="49" charset="0"/>
              </a:rPr>
              <a:t>If (true) </a:t>
            </a:r>
            <a:r>
              <a:rPr lang="en-US" dirty="0"/>
              <a:t>Then	</a:t>
            </a:r>
          </a:p>
          <a:p>
            <a:pPr lvl="2"/>
            <a:r>
              <a:rPr lang="en-US" dirty="0"/>
              <a:t>The above examples always executes the body because the Boolean expression is always true (the expression is a constant value that is true).</a:t>
            </a:r>
          </a:p>
          <a:p>
            <a:r>
              <a:rPr lang="en-US" dirty="0">
                <a:latin typeface="Consolas" panose="020B0609020204030204" pitchFamily="49" charset="0"/>
              </a:rPr>
              <a:t>IF-THEN, ELSE</a:t>
            </a:r>
            <a:r>
              <a:rPr lang="en-US" dirty="0"/>
              <a:t> reacts for both the true and the false cases.</a:t>
            </a:r>
          </a:p>
          <a:p>
            <a:pPr lvl="1"/>
            <a:r>
              <a:rPr lang="en-US" dirty="0"/>
              <a:t>E.g. </a:t>
            </a:r>
          </a:p>
          <a:p>
            <a:pPr marL="457200" lvl="2" indent="0">
              <a:buNone/>
            </a:pPr>
            <a:r>
              <a:rPr lang="en-US" dirty="0">
                <a:latin typeface="Consolas" panose="020B0609020204030204" pitchFamily="49" charset="0"/>
              </a:rPr>
              <a:t>If (num &gt;= 0) </a:t>
            </a:r>
            <a:r>
              <a:rPr lang="en-US" dirty="0"/>
              <a:t>Then</a:t>
            </a:r>
          </a:p>
          <a:p>
            <a:pPr marL="457200" lvl="2" indent="0">
              <a:buNone/>
            </a:pPr>
            <a:r>
              <a:rPr lang="en-US" dirty="0"/>
              <a:t>Else	</a:t>
            </a:r>
          </a:p>
          <a:p>
            <a:pPr lvl="2"/>
            <a:r>
              <a:rPr lang="en-US" dirty="0"/>
              <a:t>Executes the </a:t>
            </a:r>
            <a:r>
              <a:rPr lang="en-US" dirty="0">
                <a:latin typeface="Consolas" panose="020B0609020204030204" pitchFamily="49" charset="0"/>
              </a:rPr>
              <a:t>IF</a:t>
            </a:r>
            <a:r>
              <a:rPr lang="en-US" dirty="0"/>
              <a:t>-body when </a:t>
            </a:r>
            <a:r>
              <a:rPr lang="en-US" dirty="0">
                <a:latin typeface="Consolas" panose="020B0609020204030204" pitchFamily="49" charset="0"/>
              </a:rPr>
              <a:t>num</a:t>
            </a:r>
            <a:r>
              <a:rPr lang="en-US" dirty="0"/>
              <a:t> is  positive and the </a:t>
            </a:r>
            <a:r>
              <a:rPr lang="en-US" dirty="0">
                <a:latin typeface="Consolas" panose="020B0609020204030204" pitchFamily="49" charset="0"/>
              </a:rPr>
              <a:t>Else</a:t>
            </a:r>
            <a:r>
              <a:rPr lang="en-US" dirty="0"/>
              <a:t>-body when </a:t>
            </a:r>
            <a:r>
              <a:rPr lang="en-US" dirty="0">
                <a:latin typeface="Consolas" panose="020B0609020204030204" pitchFamily="49" charset="0"/>
              </a:rPr>
              <a:t>num</a:t>
            </a:r>
            <a:r>
              <a:rPr lang="en-US" dirty="0"/>
              <a:t> is not positive.</a:t>
            </a:r>
            <a:endParaRPr lang="en-CA" dirty="0"/>
          </a:p>
        </p:txBody>
      </p:sp>
    </p:spTree>
    <p:extLst>
      <p:ext uri="{BB962C8B-B14F-4D97-AF65-F5344CB8AC3E}">
        <p14:creationId xmlns:p14="http://schemas.microsoft.com/office/powerpoint/2010/main" val="28613451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Branches: Depending Upon The # Of Images</a:t>
            </a:r>
            <a:endParaRPr lang="en-CA" dirty="0"/>
          </a:p>
        </p:txBody>
      </p:sp>
      <p:sp>
        <p:nvSpPr>
          <p:cNvPr id="3" name="Content Placeholder 2"/>
          <p:cNvSpPr>
            <a:spLocks noGrp="1"/>
          </p:cNvSpPr>
          <p:nvPr>
            <p:ph idx="1"/>
          </p:nvPr>
        </p:nvSpPr>
        <p:spPr/>
        <p:txBody>
          <a:bodyPr/>
          <a:lstStyle/>
          <a:p>
            <a:r>
              <a:rPr lang="en-US" b="1" dirty="0"/>
              <a:t>Name of the document containing example</a:t>
            </a:r>
            <a:r>
              <a:rPr lang="en-US" dirty="0"/>
              <a:t>: </a:t>
            </a:r>
            <a:r>
              <a:rPr lang="en-US" dirty="0">
                <a:latin typeface="Consolas" panose="020B0609020204030204" pitchFamily="49" charset="0"/>
              </a:rPr>
              <a:t>1ifElse</a:t>
            </a:r>
          </a:p>
          <a:p>
            <a:r>
              <a:rPr lang="en-US" dirty="0"/>
              <a:t>Features: checks if the number of images (‘</a:t>
            </a:r>
            <a:r>
              <a:rPr lang="en-US" dirty="0">
                <a:latin typeface="Consolas" panose="020B0609020204030204" pitchFamily="49" charset="0"/>
              </a:rPr>
              <a:t>InlineShapes</a:t>
            </a:r>
            <a:r>
              <a:rPr lang="en-US" dirty="0"/>
              <a:t>’ in VBA) is above the defined cut-off value).</a:t>
            </a:r>
          </a:p>
          <a:p>
            <a:pPr lvl="1"/>
            <a:r>
              <a:rPr lang="en-US" dirty="0" err="1">
                <a:latin typeface="Consolas" panose="020B0609020204030204" pitchFamily="49" charset="0"/>
              </a:rPr>
              <a:t>ifThenExample</a:t>
            </a:r>
            <a:r>
              <a:rPr lang="en-US" dirty="0"/>
              <a:t>: The first program reacts (popup appears) if the cut-off has been met.</a:t>
            </a:r>
          </a:p>
          <a:p>
            <a:pPr lvl="1"/>
            <a:r>
              <a:rPr lang="en-US" dirty="0" err="1"/>
              <a:t>ifThenElseExample</a:t>
            </a:r>
            <a:r>
              <a:rPr lang="en-US" dirty="0"/>
              <a:t>: The second program reacts one way if the cut-off has been met (popup appears) and another way (different popup appears)</a:t>
            </a:r>
          </a:p>
          <a:p>
            <a:pPr lvl="1"/>
            <a:r>
              <a:rPr lang="en-US" dirty="0"/>
              <a:t>After the branch has been completed both programs will then execute any remaining instructions after the branching structure (after the ‘</a:t>
            </a:r>
            <a:r>
              <a:rPr lang="en-US" dirty="0">
                <a:latin typeface="Consolas" panose="020B0609020204030204" pitchFamily="49" charset="0"/>
              </a:rPr>
              <a:t>End If</a:t>
            </a:r>
            <a:r>
              <a:rPr lang="en-US" dirty="0"/>
              <a:t>’)</a:t>
            </a:r>
          </a:p>
          <a:p>
            <a:pPr lvl="1"/>
            <a:r>
              <a:rPr lang="en-US" dirty="0"/>
              <a:t>Also:</a:t>
            </a:r>
          </a:p>
          <a:p>
            <a:pPr lvl="2"/>
            <a:r>
              <a:rPr lang="en-US" dirty="0"/>
              <a:t>shows an example of defining a named constant (specifies the cut-off value),</a:t>
            </a:r>
          </a:p>
          <a:p>
            <a:pPr lvl="2"/>
            <a:r>
              <a:rPr lang="en-US" dirty="0"/>
              <a:t>shows the use of the line continuation character (string argument for the </a:t>
            </a:r>
            <a:r>
              <a:rPr lang="en-US" dirty="0">
                <a:latin typeface="Consolas" panose="020B0609020204030204" pitchFamily="49" charset="0"/>
              </a:rPr>
              <a:t>MsgBox</a:t>
            </a:r>
            <a:r>
              <a:rPr lang="en-US" dirty="0"/>
              <a:t> in the body of the </a:t>
            </a:r>
            <a:r>
              <a:rPr lang="en-US" dirty="0">
                <a:latin typeface="Consolas" panose="020B0609020204030204" pitchFamily="49" charset="0"/>
              </a:rPr>
              <a:t>ELSE</a:t>
            </a:r>
            <a:r>
              <a:rPr lang="en-US" dirty="0"/>
              <a:t>-branch in the second program). </a:t>
            </a:r>
            <a:r>
              <a:rPr lang="en-US" dirty="0">
                <a:latin typeface="Consolas" panose="020B0609020204030204" pitchFamily="49" charset="0"/>
              </a:rPr>
              <a:t> </a:t>
            </a:r>
          </a:p>
          <a:p>
            <a:pPr marL="0" indent="0">
              <a:buNone/>
            </a:pPr>
            <a:r>
              <a:rPr lang="en-US" sz="1600" dirty="0">
                <a:latin typeface="Consolas" panose="020B0609020204030204" pitchFamily="49" charset="0"/>
              </a:rPr>
              <a:t>    </a:t>
            </a:r>
          </a:p>
        </p:txBody>
      </p:sp>
    </p:spTree>
    <p:extLst>
      <p:ext uri="{BB962C8B-B14F-4D97-AF65-F5344CB8AC3E}">
        <p14:creationId xmlns:p14="http://schemas.microsoft.com/office/powerpoint/2010/main" val="1163807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Branches: Depending Upon The # Of Images </a:t>
            </a:r>
            <a:r>
              <a:rPr lang="en-US" dirty="0">
                <a:latin typeface="Consolas" panose="020B0609020204030204" pitchFamily="49" charset="0"/>
              </a:rPr>
              <a:t>IF-Then</a:t>
            </a:r>
            <a:r>
              <a:rPr lang="en-US" dirty="0">
                <a:latin typeface="+mn-lt"/>
              </a:rPr>
              <a:t> </a:t>
            </a:r>
            <a:r>
              <a:rPr lang="en-US" dirty="0"/>
              <a:t>Version</a:t>
            </a:r>
            <a:endParaRPr lang="en-CA" dirty="0"/>
          </a:p>
        </p:txBody>
      </p:sp>
      <p:sp>
        <p:nvSpPr>
          <p:cNvPr id="3" name="Content Placeholder 2"/>
          <p:cNvSpPr>
            <a:spLocks noGrp="1"/>
          </p:cNvSpPr>
          <p:nvPr>
            <p:ph idx="1"/>
          </p:nvPr>
        </p:nvSpPr>
        <p:spPr/>
        <p:txBody>
          <a:bodyPr/>
          <a:lstStyle/>
          <a:p>
            <a:pPr marL="0" indent="0">
              <a:buNone/>
            </a:pPr>
            <a:r>
              <a:rPr lang="en-US" sz="1600" dirty="0">
                <a:solidFill>
                  <a:srgbClr val="FF0000"/>
                </a:solidFill>
                <a:latin typeface="Consolas" panose="020B0609020204030204" pitchFamily="49" charset="0"/>
              </a:rPr>
              <a:t>' First program (IF-THEN)</a:t>
            </a:r>
          </a:p>
          <a:p>
            <a:pPr marL="0" indent="0">
              <a:buNone/>
            </a:pPr>
            <a:r>
              <a:rPr lang="en-CA" sz="1600" dirty="0">
                <a:latin typeface="Consolas" panose="020B0609020204030204" pitchFamily="49" charset="0"/>
              </a:rPr>
              <a:t>Sub </a:t>
            </a:r>
            <a:r>
              <a:rPr lang="en-CA" sz="1600" dirty="0" err="1">
                <a:latin typeface="Consolas" panose="020B0609020204030204" pitchFamily="49" charset="0"/>
              </a:rPr>
              <a:t>ifThenExample</a:t>
            </a:r>
            <a:r>
              <a:rPr lang="en-CA" sz="1600" dirty="0">
                <a:latin typeface="Consolas" panose="020B0609020204030204" pitchFamily="49" charset="0"/>
              </a:rPr>
              <a:t>()</a:t>
            </a:r>
          </a:p>
          <a:p>
            <a:pPr marL="0" indent="0">
              <a:buNone/>
            </a:pPr>
            <a:r>
              <a:rPr lang="en-CA" sz="1600" dirty="0">
                <a:latin typeface="Consolas" panose="020B0609020204030204" pitchFamily="49" charset="0"/>
              </a:rPr>
              <a:t>    Const CUT_OFF As Long = 2</a:t>
            </a:r>
          </a:p>
          <a:p>
            <a:pPr marL="0" indent="0">
              <a:buNone/>
            </a:pPr>
            <a:r>
              <a:rPr lang="en-CA" sz="1600" dirty="0">
                <a:latin typeface="Consolas" panose="020B0609020204030204" pitchFamily="49" charset="0"/>
              </a:rPr>
              <a:t>    Dim </a:t>
            </a:r>
            <a:r>
              <a:rPr lang="en-CA" sz="1600" dirty="0" err="1">
                <a:latin typeface="Consolas" panose="020B0609020204030204" pitchFamily="49" charset="0"/>
              </a:rPr>
              <a:t>numShapes</a:t>
            </a:r>
            <a:r>
              <a:rPr lang="en-CA" sz="1600" dirty="0">
                <a:latin typeface="Consolas" panose="020B0609020204030204" pitchFamily="49" charset="0"/>
              </a:rPr>
              <a:t> As Long</a:t>
            </a:r>
          </a:p>
          <a:p>
            <a:pPr marL="0" indent="0">
              <a:buNone/>
            </a:pPr>
            <a:r>
              <a:rPr lang="en-CA" sz="1600" dirty="0">
                <a:latin typeface="Consolas" panose="020B0609020204030204" pitchFamily="49" charset="0"/>
              </a:rPr>
              <a:t>    </a:t>
            </a:r>
            <a:r>
              <a:rPr lang="en-CA" sz="1600" dirty="0" err="1">
                <a:latin typeface="Consolas" panose="020B0609020204030204" pitchFamily="49" charset="0"/>
              </a:rPr>
              <a:t>numShapes</a:t>
            </a:r>
            <a:r>
              <a:rPr lang="en-CA" sz="1600" dirty="0">
                <a:latin typeface="Consolas" panose="020B0609020204030204" pitchFamily="49" charset="0"/>
              </a:rPr>
              <a:t> = </a:t>
            </a:r>
            <a:r>
              <a:rPr lang="en-CA" sz="1600" dirty="0" err="1">
                <a:latin typeface="Consolas" panose="020B0609020204030204" pitchFamily="49" charset="0"/>
              </a:rPr>
              <a:t>ActiveDocument.InlineShapes.Count</a:t>
            </a:r>
            <a:endParaRPr lang="en-CA" sz="1600" dirty="0">
              <a:latin typeface="Consolas" panose="020B0609020204030204" pitchFamily="49" charset="0"/>
            </a:endParaRPr>
          </a:p>
          <a:p>
            <a:pPr marL="0" indent="0">
              <a:buNone/>
            </a:pPr>
            <a:r>
              <a:rPr lang="en-CA" sz="1600" dirty="0">
                <a:latin typeface="Consolas" panose="020B0609020204030204" pitchFamily="49" charset="0"/>
              </a:rPr>
              <a:t>    If (</a:t>
            </a:r>
            <a:r>
              <a:rPr lang="en-CA" sz="1600" dirty="0" err="1">
                <a:latin typeface="Consolas" panose="020B0609020204030204" pitchFamily="49" charset="0"/>
              </a:rPr>
              <a:t>numShapes</a:t>
            </a:r>
            <a:r>
              <a:rPr lang="en-CA" sz="1600" dirty="0">
                <a:latin typeface="Consolas" panose="020B0609020204030204" pitchFamily="49" charset="0"/>
              </a:rPr>
              <a:t> &gt; CUT_OFF) Then</a:t>
            </a:r>
          </a:p>
          <a:p>
            <a:pPr marL="0" indent="0">
              <a:buNone/>
            </a:pPr>
            <a:r>
              <a:rPr lang="en-CA" sz="1600" dirty="0">
                <a:latin typeface="Consolas" panose="020B0609020204030204" pitchFamily="49" charset="0"/>
              </a:rPr>
              <a:t>        MsgBox ("&gt;" &amp; CUT_OFF &amp; " pics in active Word doc")</a:t>
            </a:r>
          </a:p>
          <a:p>
            <a:pPr marL="0" indent="0">
              <a:buNone/>
            </a:pPr>
            <a:r>
              <a:rPr lang="en-CA" sz="1600" dirty="0">
                <a:latin typeface="Consolas" panose="020B0609020204030204" pitchFamily="49" charset="0"/>
              </a:rPr>
              <a:t>    End If</a:t>
            </a:r>
          </a:p>
          <a:p>
            <a:pPr marL="0" indent="0">
              <a:buNone/>
            </a:pPr>
            <a:r>
              <a:rPr lang="en-CA" sz="1600" dirty="0">
                <a:latin typeface="Consolas" panose="020B0609020204030204" pitchFamily="49" charset="0"/>
              </a:rPr>
              <a:t>    MsgBox ("Branching structure over: End program")</a:t>
            </a:r>
          </a:p>
          <a:p>
            <a:pPr marL="0" indent="0">
              <a:buNone/>
            </a:pPr>
            <a:r>
              <a:rPr lang="en-CA" sz="1600" dirty="0">
                <a:latin typeface="Consolas" panose="020B0609020204030204" pitchFamily="49" charset="0"/>
              </a:rPr>
              <a:t>End Sub</a:t>
            </a:r>
            <a:r>
              <a:rPr lang="en-US" sz="1600" dirty="0">
                <a:latin typeface="Consolas" panose="020B0609020204030204" pitchFamily="49" charset="0"/>
              </a:rPr>
              <a:t>    </a:t>
            </a:r>
          </a:p>
        </p:txBody>
      </p:sp>
    </p:spTree>
    <p:extLst>
      <p:ext uri="{BB962C8B-B14F-4D97-AF65-F5344CB8AC3E}">
        <p14:creationId xmlns:p14="http://schemas.microsoft.com/office/powerpoint/2010/main" val="27270051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a:solidFill>
            <a:srgbClr val="FF0000"/>
          </a:solidFill>
          <a:tailEnd type="triangle"/>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80935</TotalTime>
  <Words>2548</Words>
  <Application>Microsoft Office PowerPoint</Application>
  <PresentationFormat>On-screen Show (4:3)</PresentationFormat>
  <Paragraphs>275</Paragraphs>
  <Slides>29</Slides>
  <Notes>1</Notes>
  <HiddenSlides>5</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Calibri</vt:lpstr>
      <vt:lpstr>Consolas</vt:lpstr>
      <vt:lpstr>Office Theme</vt:lpstr>
      <vt:lpstr>VBA: Tutorial Week 3</vt:lpstr>
      <vt:lpstr>Microsoft Introduction/Overview Of VBA</vt:lpstr>
      <vt:lpstr>First Tutorial (Monday or Tuesday)</vt:lpstr>
      <vt:lpstr>Activities In Tutorial</vt:lpstr>
      <vt:lpstr>Student Exercise #1</vt:lpstr>
      <vt:lpstr>Branching: Alternate Courses Of Execution</vt:lpstr>
      <vt:lpstr>IF-THEN ; IF-THEN, ELSE</vt:lpstr>
      <vt:lpstr>Branches: Depending Upon The # Of Images</vt:lpstr>
      <vt:lpstr>Branches: Depending Upon The # Of Images IF-Then Version</vt:lpstr>
      <vt:lpstr>Branches: Depending Upon The # Of Images IF-Then, Else Version</vt:lpstr>
      <vt:lpstr>Logic And Branching</vt:lpstr>
      <vt:lpstr>Logic &amp; Branching</vt:lpstr>
      <vt:lpstr>Logic &amp; Branching: Error Checking Age</vt:lpstr>
      <vt:lpstr>Error Checking A Value: IF With OR</vt:lpstr>
      <vt:lpstr>Error Checking A Value: IF With AND</vt:lpstr>
      <vt:lpstr>Checking Multiple Conditions</vt:lpstr>
      <vt:lpstr>IF-ELSEIF, Multiple IFs</vt:lpstr>
      <vt:lpstr>Multiple Conditions: Checking City Of Birth </vt:lpstr>
      <vt:lpstr>Multiple Conditions: Checking City Of Birth  (2)</vt:lpstr>
      <vt:lpstr>Multiple Conditions: Checking City Of Birth  (3)</vt:lpstr>
      <vt:lpstr>Multiple Conditions: Education Level, Senior Citizen (Solution Has A Bug) </vt:lpstr>
      <vt:lpstr>Solution To Student Exercise #2</vt:lpstr>
      <vt:lpstr>Multiple Conditions: Education Level, Senior Citizen </vt:lpstr>
      <vt:lpstr>Multiple Conditions: Grading Program (Solution Has A Bug) </vt:lpstr>
      <vt:lpstr>Solution To Student Exercise #2</vt:lpstr>
      <vt:lpstr>One Solution For Student Exercise #3</vt:lpstr>
      <vt:lpstr>Another Solution For Student Exercise #3</vt:lpstr>
      <vt:lpstr>Second Tutorial (Wednesday or Thursday)</vt:lpstr>
      <vt:lpstr>Open Tutorial</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VBA Part III</dc:title>
  <dc:creator>James Tam</dc:creator>
  <cp:keywords>VBA</cp:keywords>
  <cp:lastModifiedBy>Microsoft account</cp:lastModifiedBy>
  <cp:revision>1660</cp:revision>
  <dcterms:created xsi:type="dcterms:W3CDTF">2014-05-13T22:22:53Z</dcterms:created>
  <dcterms:modified xsi:type="dcterms:W3CDTF">2022-03-10T05:15:36Z</dcterms:modified>
</cp:coreProperties>
</file>