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345" r:id="rId2"/>
    <p:sldId id="486" r:id="rId3"/>
    <p:sldId id="489" r:id="rId4"/>
    <p:sldId id="490" r:id="rId5"/>
    <p:sldId id="492" r:id="rId6"/>
    <p:sldId id="493" r:id="rId7"/>
    <p:sldId id="494" r:id="rId8"/>
    <p:sldId id="495" r:id="rId9"/>
    <p:sldId id="496" r:id="rId10"/>
    <p:sldId id="491" r:id="rId11"/>
    <p:sldId id="497" r:id="rId12"/>
    <p:sldId id="498" r:id="rId13"/>
    <p:sldId id="499" r:id="rId14"/>
    <p:sldId id="476" r:id="rId15"/>
    <p:sldId id="473" r:id="rId16"/>
    <p:sldId id="474" r:id="rId17"/>
    <p:sldId id="475" r:id="rId18"/>
    <p:sldId id="477" r:id="rId19"/>
    <p:sldId id="437" r:id="rId20"/>
    <p:sldId id="438" r:id="rId21"/>
    <p:sldId id="439" r:id="rId22"/>
    <p:sldId id="440" r:id="rId23"/>
    <p:sldId id="441" r:id="rId24"/>
    <p:sldId id="442" r:id="rId25"/>
    <p:sldId id="443" r:id="rId26"/>
    <p:sldId id="444" r:id="rId27"/>
    <p:sldId id="445" r:id="rId2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521415D9-36F7-43E2-AB2F-B90AF26B5E84}">
      <p14:sectionLst xmlns:p14="http://schemas.microsoft.com/office/powerpoint/2010/main">
        <p14:section name="Default Section" id="{7CA7B79D-645B-4F7F-B897-291FC32D7EEB}">
          <p14:sldIdLst>
            <p14:sldId id="345"/>
            <p14:sldId id="486"/>
            <p14:sldId id="489"/>
            <p14:sldId id="490"/>
            <p14:sldId id="492"/>
            <p14:sldId id="493"/>
            <p14:sldId id="494"/>
            <p14:sldId id="495"/>
            <p14:sldId id="496"/>
            <p14:sldId id="491"/>
            <p14:sldId id="497"/>
            <p14:sldId id="498"/>
            <p14:sldId id="499"/>
            <p14:sldId id="476"/>
            <p14:sldId id="473"/>
            <p14:sldId id="474"/>
            <p14:sldId id="475"/>
            <p14:sldId id="477"/>
            <p14:sldId id="437"/>
            <p14:sldId id="438"/>
            <p14:sldId id="439"/>
            <p14:sldId id="440"/>
            <p14:sldId id="441"/>
            <p14:sldId id="442"/>
            <p14:sldId id="443"/>
            <p14:sldId id="444"/>
            <p14:sldId id="44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mes Tam" initials="JT"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CC"/>
    <a:srgbClr val="FCD5B5"/>
    <a:srgbClr val="01FF01"/>
    <a:srgbClr val="00FF03"/>
    <a:srgbClr val="33FF33"/>
    <a:srgbClr val="666633"/>
    <a:srgbClr val="4A7E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70" autoAdjust="0"/>
    <p:restoredTop sz="90777" autoAdjust="0"/>
  </p:normalViewPr>
  <p:slideViewPr>
    <p:cSldViewPr>
      <p:cViewPr varScale="1">
        <p:scale>
          <a:sx n="106" d="100"/>
          <a:sy n="106" d="100"/>
        </p:scale>
        <p:origin x="238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70" d="100"/>
          <a:sy n="70" d="100"/>
        </p:scale>
        <p:origin x="1698" y="5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C8F5F55-D563-4ECD-A54E-CB0576638D2A}" type="datetimeFigureOut">
              <a:rPr lang="en-US"/>
              <a:pPr>
                <a:defRPr/>
              </a:pPr>
              <a:t>3/4/2022</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dirty="0" smtClean="0"/>
              <a:t>VBA program writing </a:t>
            </a:r>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BCB07625-2B3F-429B-81FA-E1271FD8F1A2}" type="slidenum">
              <a:rPr lang="en-US"/>
              <a:pPr>
                <a:defRPr/>
              </a:pPr>
              <a:t>‹#›</a:t>
            </a:fld>
            <a:endParaRPr lang="en-US" dirty="0"/>
          </a:p>
        </p:txBody>
      </p:sp>
    </p:spTree>
    <p:extLst>
      <p:ext uri="{BB962C8B-B14F-4D97-AF65-F5344CB8AC3E}">
        <p14:creationId xmlns:p14="http://schemas.microsoft.com/office/powerpoint/2010/main" val="341167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3D3AB2D-9B2F-44A8-A39C-161117D20690}" type="datetimeFigureOut">
              <a:rPr lang="en-US"/>
              <a:pPr>
                <a:defRPr/>
              </a:pPr>
              <a:t>3/4/2022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9B4E02C4-9896-428F-9970-3367E6A4601D}" type="slidenum">
              <a:rPr lang="en-US"/>
              <a:pPr>
                <a:defRPr/>
              </a:pPr>
              <a:t>‹#›</a:t>
            </a:fld>
            <a:endParaRPr lang="en-US" dirty="0"/>
          </a:p>
        </p:txBody>
      </p:sp>
    </p:spTree>
    <p:extLst>
      <p:ext uri="{BB962C8B-B14F-4D97-AF65-F5344CB8AC3E}">
        <p14:creationId xmlns:p14="http://schemas.microsoft.com/office/powerpoint/2010/main" val="14290703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a:defRPr/>
            </a:pPr>
            <a:fld id="{9B4E02C4-9896-428F-9970-3367E6A4601D}" type="slidenum">
              <a:rPr lang="en-US" smtClean="0"/>
              <a:pPr>
                <a:defRPr/>
              </a:pPr>
              <a:t>1</a:t>
            </a:fld>
            <a:endParaRPr lang="en-US" dirty="0"/>
          </a:p>
        </p:txBody>
      </p:sp>
    </p:spTree>
    <p:extLst>
      <p:ext uri="{BB962C8B-B14F-4D97-AF65-F5344CB8AC3E}">
        <p14:creationId xmlns:p14="http://schemas.microsoft.com/office/powerpoint/2010/main" val="28251394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CC2E759F-4072-4BFB-B27A-D6F21B6E9FD4}" type="datetimeFigureOut">
              <a:rPr lang="en-US"/>
              <a:pPr>
                <a:defRPr/>
              </a:pPr>
              <a:t>3/4/2022</a:t>
            </a:fld>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6E6DA8A3-4D99-442E-B427-E62712AFE535}" type="slidenum">
              <a:rPr lang="en-US"/>
              <a:pPr>
                <a:defRPr/>
              </a:pPr>
              <a:t>‹#›</a:t>
            </a:fld>
            <a:endParaRPr lang="en-US" dirty="0"/>
          </a:p>
        </p:txBody>
      </p:sp>
    </p:spTree>
    <p:extLst>
      <p:ext uri="{BB962C8B-B14F-4D97-AF65-F5344CB8AC3E}">
        <p14:creationId xmlns:p14="http://schemas.microsoft.com/office/powerpoint/2010/main" val="1745317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575B726-F111-4CCD-93ED-7A80565E52CB}" type="datetimeFigureOut">
              <a:rPr lang="en-US"/>
              <a:pPr>
                <a:defRPr/>
              </a:pPr>
              <a:t>3/4/2022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987EA2C-5101-4EFF-9EC5-E785960973D7}" type="slidenum">
              <a:rPr lang="en-US"/>
              <a:pPr>
                <a:defRPr/>
              </a:pPr>
              <a:t>‹#›</a:t>
            </a:fld>
            <a:endParaRPr lang="en-US" dirty="0"/>
          </a:p>
        </p:txBody>
      </p:sp>
    </p:spTree>
    <p:extLst>
      <p:ext uri="{BB962C8B-B14F-4D97-AF65-F5344CB8AC3E}">
        <p14:creationId xmlns:p14="http://schemas.microsoft.com/office/powerpoint/2010/main" val="3441819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3854EE7-F009-4335-B6A3-EBA92AA66B12}" type="datetimeFigureOut">
              <a:rPr lang="en-US"/>
              <a:pPr>
                <a:defRPr/>
              </a:pPr>
              <a:t>3/4/2022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C8B70FF-9A41-4090-AA79-9B7A7E5CC8FD}" type="slidenum">
              <a:rPr lang="en-US"/>
              <a:pPr>
                <a:defRPr/>
              </a:pPr>
              <a:t>‹#›</a:t>
            </a:fld>
            <a:endParaRPr lang="en-US" dirty="0"/>
          </a:p>
        </p:txBody>
      </p:sp>
    </p:spTree>
    <p:extLst>
      <p:ext uri="{BB962C8B-B14F-4D97-AF65-F5344CB8AC3E}">
        <p14:creationId xmlns:p14="http://schemas.microsoft.com/office/powerpoint/2010/main" val="36191925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87110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T Default content slid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lvl1pPr>
              <a:defRPr sz="3200"/>
            </a:lvl1pPr>
          </a:lstStyle>
          <a:p>
            <a:r>
              <a:rPr lang="en-US" dirty="0"/>
              <a:t>Click to edit Master title style</a:t>
            </a:r>
          </a:p>
        </p:txBody>
      </p:sp>
      <p:sp>
        <p:nvSpPr>
          <p:cNvPr id="3" name="Content Placeholder 2"/>
          <p:cNvSpPr>
            <a:spLocks noGrp="1"/>
          </p:cNvSpPr>
          <p:nvPr>
            <p:ph idx="1"/>
          </p:nvPr>
        </p:nvSpPr>
        <p:spPr>
          <a:xfrm>
            <a:off x="457200" y="1447800"/>
            <a:ext cx="8229600" cy="5029200"/>
          </a:xfrm>
        </p:spPr>
        <p:txBody>
          <a:bodyPr/>
          <a:lstStyle>
            <a:lvl1pPr marL="234950" indent="-234950">
              <a:defRPr sz="2400"/>
            </a:lvl1pPr>
            <a:lvl2pPr marL="457200" indent="-222250">
              <a:defRPr sz="2000"/>
            </a:lvl2pPr>
            <a:lvl3pPr marL="574675" indent="-117475">
              <a:defRPr sz="1800"/>
            </a:lvl3pPr>
            <a:lvl4pPr marL="796925" indent="-104775">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4" name="TextBox 1"/>
          <p:cNvSpPr txBox="1"/>
          <p:nvPr userDrawn="1"/>
        </p:nvSpPr>
        <p:spPr>
          <a:xfrm>
            <a:off x="-8641" y="6567100"/>
            <a:ext cx="3124200" cy="276999"/>
          </a:xfrm>
          <a:prstGeom prst="rect">
            <a:avLst/>
          </a:prstGeom>
          <a:noFill/>
        </p:spPr>
        <p:txBody>
          <a:bodyPr wrap="square" rtlCol="0">
            <a:spAutoFit/>
          </a:bodyPr>
          <a:ls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a:lstStyle>
          <a:p>
            <a:r>
              <a:rPr lang="en-CA" sz="1200" dirty="0" smtClean="0"/>
              <a:t>VBA</a:t>
            </a:r>
            <a:r>
              <a:rPr lang="en-CA" sz="1200" baseline="0" dirty="0" smtClean="0"/>
              <a:t> tutorial notes by James Tam</a:t>
            </a:r>
            <a:endParaRPr lang="en-CA" sz="1200" dirty="0"/>
          </a:p>
        </p:txBody>
      </p:sp>
    </p:spTree>
    <p:extLst>
      <p:ext uri="{BB962C8B-B14F-4D97-AF65-F5344CB8AC3E}">
        <p14:creationId xmlns:p14="http://schemas.microsoft.com/office/powerpoint/2010/main" val="2717570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8FCCB139-380D-4534-91A4-ADF6145E05ED}" type="datetimeFigureOut">
              <a:rPr lang="en-US"/>
              <a:pPr>
                <a:defRPr/>
              </a:pPr>
              <a:t>3/4/2022</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5C64F80-319D-403A-8D96-089B24B4C470}" type="slidenum">
              <a:rPr lang="en-US"/>
              <a:pPr>
                <a:defRPr/>
              </a:pPr>
              <a:t>‹#›</a:t>
            </a:fld>
            <a:endParaRPr lang="en-US" dirty="0"/>
          </a:p>
        </p:txBody>
      </p:sp>
    </p:spTree>
    <p:extLst>
      <p:ext uri="{BB962C8B-B14F-4D97-AF65-F5344CB8AC3E}">
        <p14:creationId xmlns:p14="http://schemas.microsoft.com/office/powerpoint/2010/main" val="725722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lvl1pPr>
              <a:defRPr sz="3200"/>
            </a:lvl1pPr>
          </a:lstStyle>
          <a:p>
            <a:r>
              <a:rPr lang="en-US" dirty="0"/>
              <a:t>Click to edit Master title style</a:t>
            </a:r>
          </a:p>
        </p:txBody>
      </p:sp>
      <p:sp>
        <p:nvSpPr>
          <p:cNvPr id="3" name="Content Placeholder 2"/>
          <p:cNvSpPr>
            <a:spLocks noGrp="1"/>
          </p:cNvSpPr>
          <p:nvPr>
            <p:ph sz="half" idx="1"/>
          </p:nvPr>
        </p:nvSpPr>
        <p:spPr>
          <a:xfrm>
            <a:off x="4572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8" name="Content Placeholder 2"/>
          <p:cNvSpPr>
            <a:spLocks noGrp="1"/>
          </p:cNvSpPr>
          <p:nvPr>
            <p:ph sz="half" idx="10"/>
          </p:nvPr>
        </p:nvSpPr>
        <p:spPr>
          <a:xfrm>
            <a:off x="4724400" y="1600200"/>
            <a:ext cx="3886200" cy="4876800"/>
          </a:xfrm>
        </p:spPr>
        <p:txBody>
          <a:bodyPr/>
          <a:lstStyle>
            <a:lvl1pPr marL="234950" indent="-234950">
              <a:defRPr sz="2400"/>
            </a:lvl1pPr>
            <a:lvl2pPr marL="404813" indent="-169863">
              <a:defRPr sz="2000"/>
            </a:lvl2pPr>
            <a:lvl3pPr marL="574675" indent="-117475">
              <a:defRPr sz="1800"/>
            </a:lvl3pPr>
            <a:lvl4pPr marL="692150" indent="-117475">
              <a:defRPr sz="16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extLst>
      <p:ext uri="{BB962C8B-B14F-4D97-AF65-F5344CB8AC3E}">
        <p14:creationId xmlns:p14="http://schemas.microsoft.com/office/powerpoint/2010/main" val="2304080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757CFE7-1502-4140-B567-DADD2AE6AB9A}" type="datetimeFigureOut">
              <a:rPr lang="en-US"/>
              <a:pPr>
                <a:defRPr/>
              </a:pPr>
              <a:t>3/4/2022</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52AA62E8-8E50-45E3-829D-A7DD03C5D566}" type="slidenum">
              <a:rPr lang="en-US"/>
              <a:pPr>
                <a:defRPr/>
              </a:pPr>
              <a:t>‹#›</a:t>
            </a:fld>
            <a:endParaRPr lang="en-US" dirty="0"/>
          </a:p>
        </p:txBody>
      </p:sp>
    </p:spTree>
    <p:extLst>
      <p:ext uri="{BB962C8B-B14F-4D97-AF65-F5344CB8AC3E}">
        <p14:creationId xmlns:p14="http://schemas.microsoft.com/office/powerpoint/2010/main" val="1902561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0E8D219-40AC-4219-9BA5-E507B4BD3CC6}" type="datetimeFigureOut">
              <a:rPr lang="en-US"/>
              <a:pPr>
                <a:defRPr/>
              </a:pPr>
              <a:t>3/4/2022</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D4C60446-AB74-482B-94FF-0452AC1673C5}" type="slidenum">
              <a:rPr lang="en-US"/>
              <a:pPr>
                <a:defRPr/>
              </a:pPr>
              <a:t>‹#›</a:t>
            </a:fld>
            <a:endParaRPr lang="en-US" dirty="0"/>
          </a:p>
        </p:txBody>
      </p:sp>
    </p:spTree>
    <p:extLst>
      <p:ext uri="{BB962C8B-B14F-4D97-AF65-F5344CB8AC3E}">
        <p14:creationId xmlns:p14="http://schemas.microsoft.com/office/powerpoint/2010/main" val="102899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ADEA38E2-7CEB-4353-825D-8594AB0D3952}" type="datetimeFigureOut">
              <a:rPr lang="en-US"/>
              <a:pPr>
                <a:defRPr/>
              </a:pPr>
              <a:t>3/4/2022</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FF6EC17F-EC8E-4E68-9CBB-1841F8F6D456}" type="slidenum">
              <a:rPr lang="en-US"/>
              <a:pPr>
                <a:defRPr/>
              </a:pPr>
              <a:t>‹#›</a:t>
            </a:fld>
            <a:endParaRPr lang="en-US" dirty="0"/>
          </a:p>
        </p:txBody>
      </p:sp>
    </p:spTree>
    <p:extLst>
      <p:ext uri="{BB962C8B-B14F-4D97-AF65-F5344CB8AC3E}">
        <p14:creationId xmlns:p14="http://schemas.microsoft.com/office/powerpoint/2010/main" val="1407913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D061546-5421-4572-805D-18520E3AD78E}" type="datetimeFigureOut">
              <a:rPr lang="en-US"/>
              <a:pPr>
                <a:defRPr/>
              </a:pPr>
              <a:t>3/4/2022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D5179AA-C6E2-44EE-91AC-04B943046916}" type="slidenum">
              <a:rPr lang="en-US"/>
              <a:pPr>
                <a:defRPr/>
              </a:pPr>
              <a:t>‹#›</a:t>
            </a:fld>
            <a:endParaRPr lang="en-US" dirty="0"/>
          </a:p>
        </p:txBody>
      </p:sp>
    </p:spTree>
    <p:extLst>
      <p:ext uri="{BB962C8B-B14F-4D97-AF65-F5344CB8AC3E}">
        <p14:creationId xmlns:p14="http://schemas.microsoft.com/office/powerpoint/2010/main" val="1552960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9F4A17A0-B459-4E22-88A0-7D3A99A920A9}" type="datetimeFigureOut">
              <a:rPr lang="en-US"/>
              <a:pPr>
                <a:defRPr/>
              </a:pPr>
              <a:t>3/4/2022</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6910DBF-A6D8-49A1-A62B-88D9F0E11816}" type="slidenum">
              <a:rPr lang="en-US"/>
              <a:pPr>
                <a:defRPr/>
              </a:pPr>
              <a:t>‹#›</a:t>
            </a:fld>
            <a:endParaRPr lang="en-US" dirty="0"/>
          </a:p>
        </p:txBody>
      </p:sp>
    </p:spTree>
    <p:extLst>
      <p:ext uri="{BB962C8B-B14F-4D97-AF65-F5344CB8AC3E}">
        <p14:creationId xmlns:p14="http://schemas.microsoft.com/office/powerpoint/2010/main" val="28246475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28600"/>
            <a:ext cx="8229600" cy="944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bwMode="auto">
          <a:xfrm>
            <a:off x="457200" y="1524000"/>
            <a:ext cx="822960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p:txBody>
      </p:sp>
    </p:spTree>
  </p:cSld>
  <p:clrMap bg1="lt1" tx1="dk1" bg2="lt2" tx2="dk2" accent1="accent1" accent2="accent2" accent3="accent3" accent4="accent4" accent5="accent5" accent6="accent6" hlink="hlink" folHlink="folHlink"/>
  <p:sldLayoutIdLst>
    <p:sldLayoutId id="2147483741" r:id="rId1"/>
    <p:sldLayoutId id="2147483737" r:id="rId2"/>
    <p:sldLayoutId id="2147483742" r:id="rId3"/>
    <p:sldLayoutId id="2147483738" r:id="rId4"/>
    <p:sldLayoutId id="2147483743" r:id="rId5"/>
    <p:sldLayoutId id="2147483744" r:id="rId6"/>
    <p:sldLayoutId id="2147483745" r:id="rId7"/>
    <p:sldLayoutId id="2147483746" r:id="rId8"/>
    <p:sldLayoutId id="2147483747" r:id="rId9"/>
    <p:sldLayoutId id="2147483748" r:id="rId10"/>
    <p:sldLayoutId id="2147483749" r:id="rId11"/>
    <p:sldLayoutId id="2147483740"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3">
        <p:tmplLst>
          <p:tmpl lvl="1">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3"/>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3200">
          <a:solidFill>
            <a:schemeClr val="tx1"/>
          </a:solidFill>
          <a:latin typeface="Calibri" pitchFamily="34" charset="0"/>
        </a:defRPr>
      </a:lvl6pPr>
      <a:lvl7pPr marL="914400" algn="ctr" rtl="0" fontAlgn="base">
        <a:spcBef>
          <a:spcPct val="0"/>
        </a:spcBef>
        <a:spcAft>
          <a:spcPct val="0"/>
        </a:spcAft>
        <a:defRPr sz="3200">
          <a:solidFill>
            <a:schemeClr val="tx1"/>
          </a:solidFill>
          <a:latin typeface="Calibri" pitchFamily="34" charset="0"/>
        </a:defRPr>
      </a:lvl7pPr>
      <a:lvl8pPr marL="1371600" algn="ctr" rtl="0" fontAlgn="base">
        <a:spcBef>
          <a:spcPct val="0"/>
        </a:spcBef>
        <a:spcAft>
          <a:spcPct val="0"/>
        </a:spcAft>
        <a:defRPr sz="3200">
          <a:solidFill>
            <a:schemeClr val="tx1"/>
          </a:solidFill>
          <a:latin typeface="Calibri" pitchFamily="34" charset="0"/>
        </a:defRPr>
      </a:lvl8pPr>
      <a:lvl9pPr marL="1828800" algn="ctr" rtl="0" fontAlgn="base">
        <a:spcBef>
          <a:spcPct val="0"/>
        </a:spcBef>
        <a:spcAft>
          <a:spcPct val="0"/>
        </a:spcAft>
        <a:defRPr sz="32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396875" indent="-168275"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2pPr>
      <a:lvl3pPr marL="685800" indent="-168275" algn="l" rtl="0" eaLnBrk="0" fontAlgn="base" hangingPunct="0">
        <a:spcBef>
          <a:spcPct val="20000"/>
        </a:spcBef>
        <a:spcAft>
          <a:spcPct val="0"/>
        </a:spcAft>
        <a:buFont typeface="Arial" charset="0"/>
        <a:buChar char="•"/>
        <a:defRPr kern="1200">
          <a:solidFill>
            <a:schemeClr val="tx1"/>
          </a:solidFill>
          <a:latin typeface="+mn-lt"/>
          <a:ea typeface="+mn-ea"/>
          <a:cs typeface="+mn-cs"/>
        </a:defRPr>
      </a:lvl3pPr>
      <a:lvl4pPr marL="974725" indent="-169863" algn="l" rtl="0" eaLnBrk="0" fontAlgn="base" hangingPunct="0">
        <a:spcBef>
          <a:spcPct val="20000"/>
        </a:spcBef>
        <a:spcAft>
          <a:spcPct val="0"/>
        </a:spcAft>
        <a:buFont typeface="Arial"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pages.cpsc.ucalgary.ca/~tamj/2020/203F/assignments/workbook_exercise4/case1B_has_typo_3_images.docx" TargetMode="External"/><Relationship Id="rId2" Type="http://schemas.openxmlformats.org/officeDocument/2006/relationships/hyperlink" Target="https://pages.cpsc.ucalgary.ca/~tamj/2020/203F/assignments/workbook_exercise4/case1A_has_typo_zero_images.docx" TargetMode="External"/><Relationship Id="rId1" Type="http://schemas.openxmlformats.org/officeDocument/2006/relationships/slideLayout" Target="../slideLayouts/slideLayout2.xml"/><Relationship Id="rId4" Type="http://schemas.openxmlformats.org/officeDocument/2006/relationships/hyperlink" Target="https://pages.cpsc.ucalgary.ca/~tamj/2020/203F/assignments/workbook_exercise4/case3_no_typos_3_images.docx"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pages.cpsc.ucalgary.ca/~tamj/2022/203W/assignments/workbook_exercise4/case1A.mp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VBA: Tutorial Week 2</a:t>
            </a:r>
            <a:endParaRPr lang="en-US" dirty="0"/>
          </a:p>
        </p:txBody>
      </p:sp>
      <p:sp>
        <p:nvSpPr>
          <p:cNvPr id="4" name="Rectangle 3"/>
          <p:cNvSpPr/>
          <p:nvPr/>
        </p:nvSpPr>
        <p:spPr>
          <a:xfrm>
            <a:off x="381000" y="6248400"/>
            <a:ext cx="7467600" cy="369332"/>
          </a:xfrm>
          <a:prstGeom prst="rect">
            <a:avLst/>
          </a:prstGeom>
        </p:spPr>
        <p:txBody>
          <a:bodyPr wrap="square">
            <a:spAutoFit/>
          </a:bodyPr>
          <a:lstStyle/>
          <a:p>
            <a:r>
              <a:rPr lang="en-US" dirty="0"/>
              <a:t>Official resource for MS-Office products: https://support.office.com</a:t>
            </a:r>
            <a:endParaRPr lang="en-CA" dirty="0"/>
          </a:p>
        </p:txBody>
      </p:sp>
      <p:sp>
        <p:nvSpPr>
          <p:cNvPr id="5" name="Subtitle 2"/>
          <p:cNvSpPr>
            <a:spLocks noGrp="1"/>
          </p:cNvSpPr>
          <p:nvPr>
            <p:ph type="subTitle" idx="1"/>
          </p:nvPr>
        </p:nvSpPr>
        <p:spPr>
          <a:xfrm>
            <a:off x="1371600" y="3886200"/>
            <a:ext cx="6400800" cy="2209800"/>
          </a:xfrm>
        </p:spPr>
        <p:txBody>
          <a:bodyPr/>
          <a:lstStyle/>
          <a:p>
            <a:pPr marL="342900" indent="-342900" algn="l">
              <a:buFont typeface="Arial" panose="020B0604020202020204" pitchFamily="34" charset="0"/>
              <a:buChar char="•"/>
            </a:pPr>
            <a:r>
              <a:rPr lang="en-US" sz="1800" dirty="0" smtClean="0"/>
              <a:t>Going over the requirements of Workbook exercise #4</a:t>
            </a:r>
          </a:p>
          <a:p>
            <a:pPr marL="342900" indent="-342900" algn="l">
              <a:buFont typeface="Arial" panose="020B0604020202020204" pitchFamily="34" charset="0"/>
              <a:buChar char="•"/>
            </a:pPr>
            <a:r>
              <a:rPr lang="en-US" sz="1800" dirty="0" smtClean="0"/>
              <a:t>Displaying the number of spelling mistakes</a:t>
            </a:r>
          </a:p>
          <a:p>
            <a:pPr marL="342900" indent="-342900" algn="l">
              <a:buFont typeface="Arial" panose="020B0604020202020204" pitchFamily="34" charset="0"/>
              <a:buChar char="•"/>
            </a:pPr>
            <a:r>
              <a:rPr lang="en-US" sz="1800" dirty="0"/>
              <a:t>C</a:t>
            </a:r>
            <a:r>
              <a:rPr lang="en-US" sz="1800" dirty="0" smtClean="0"/>
              <a:t>hanging </a:t>
            </a:r>
            <a:r>
              <a:rPr lang="en-US" sz="1800" dirty="0"/>
              <a:t>font </a:t>
            </a:r>
            <a:r>
              <a:rPr lang="en-US" sz="1800" dirty="0" smtClean="0"/>
              <a:t>properties</a:t>
            </a:r>
          </a:p>
          <a:p>
            <a:pPr marL="342900" indent="-342900" algn="l">
              <a:buFont typeface="Arial" panose="020B0604020202020204" pitchFamily="34" charset="0"/>
              <a:buChar char="•"/>
            </a:pPr>
            <a:r>
              <a:rPr lang="en-US" sz="1800" dirty="0" smtClean="0"/>
              <a:t>Writing </a:t>
            </a:r>
            <a:r>
              <a:rPr lang="en-US" sz="1800" dirty="0"/>
              <a:t>text to a </a:t>
            </a:r>
            <a:r>
              <a:rPr lang="en-US" sz="1800" dirty="0" smtClean="0"/>
              <a:t>document</a:t>
            </a:r>
          </a:p>
          <a:p>
            <a:pPr marL="342900" indent="-342900" algn="l">
              <a:buFont typeface="Arial" panose="020B0604020202020204" pitchFamily="34" charset="0"/>
              <a:buChar char="•"/>
            </a:pPr>
            <a:r>
              <a:rPr lang="en-US" sz="1800" dirty="0"/>
              <a:t>F</a:t>
            </a:r>
            <a:r>
              <a:rPr lang="en-US" sz="1800" dirty="0" smtClean="0"/>
              <a:t>inding </a:t>
            </a:r>
            <a:r>
              <a:rPr lang="en-US" sz="1800" dirty="0"/>
              <a:t>things in a document (text strings, font effects, </a:t>
            </a:r>
            <a:r>
              <a:rPr lang="en-US" sz="1800" dirty="0" smtClean="0"/>
              <a:t>formatting </a:t>
            </a:r>
            <a:r>
              <a:rPr lang="en-US" sz="1800" dirty="0"/>
              <a:t>styles in </a:t>
            </a:r>
            <a:r>
              <a:rPr lang="en-US" sz="1800"/>
              <a:t>Word</a:t>
            </a:r>
            <a:r>
              <a:rPr lang="en-US" sz="1800" smtClean="0"/>
              <a:t>)</a:t>
            </a:r>
            <a:endParaRPr lang="en-US" sz="1800" dirty="0" smtClean="0"/>
          </a:p>
        </p:txBody>
      </p:sp>
    </p:spTree>
    <p:extLst>
      <p:ext uri="{BB962C8B-B14F-4D97-AF65-F5344CB8AC3E}">
        <p14:creationId xmlns:p14="http://schemas.microsoft.com/office/powerpoint/2010/main" val="1659180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Your Program (2)</a:t>
            </a:r>
            <a:endParaRPr lang="en-CA" dirty="0"/>
          </a:p>
        </p:txBody>
      </p:sp>
      <p:sp>
        <p:nvSpPr>
          <p:cNvPr id="3" name="Content Placeholder 2"/>
          <p:cNvSpPr>
            <a:spLocks noGrp="1"/>
          </p:cNvSpPr>
          <p:nvPr>
            <p:ph idx="1"/>
          </p:nvPr>
        </p:nvSpPr>
        <p:spPr/>
        <p:txBody>
          <a:bodyPr/>
          <a:lstStyle/>
          <a:p>
            <a:r>
              <a:rPr lang="en-US" dirty="0" smtClean="0"/>
              <a:t>Based upon the number of typographical errors in the document and the number of inline shapes the program will display different popups.</a:t>
            </a:r>
          </a:p>
          <a:p>
            <a:pPr lvl="1"/>
            <a:r>
              <a:rPr lang="en-US" b="1" dirty="0"/>
              <a:t>Case 1</a:t>
            </a:r>
            <a:r>
              <a:rPr lang="en-US" dirty="0"/>
              <a:t>: If there are </a:t>
            </a:r>
            <a:r>
              <a:rPr lang="en-US" u="sng" dirty="0"/>
              <a:t>any typographical errors</a:t>
            </a:r>
            <a:r>
              <a:rPr lang="en-US" dirty="0"/>
              <a:t> then the number of inline shapes will not have an effect, the following message will appear</a:t>
            </a:r>
            <a:r>
              <a:rPr lang="en-US" dirty="0" smtClean="0"/>
              <a:t>:</a:t>
            </a:r>
          </a:p>
          <a:p>
            <a:pPr lvl="1"/>
            <a:endParaRPr lang="en-US" dirty="0"/>
          </a:p>
          <a:p>
            <a:pPr marL="457200" lvl="2" indent="0">
              <a:buNone/>
            </a:pPr>
            <a:r>
              <a:rPr lang="en-US" sz="1600" b="1" dirty="0">
                <a:latin typeface="Consolas" panose="020B0609020204030204" pitchFamily="49" charset="0"/>
              </a:rPr>
              <a:t>Format:</a:t>
            </a:r>
          </a:p>
          <a:p>
            <a:pPr marL="457200" lvl="2" indent="0">
              <a:buNone/>
            </a:pPr>
            <a:r>
              <a:rPr lang="en-US" sz="1600" dirty="0">
                <a:latin typeface="Consolas" panose="020B0609020204030204" pitchFamily="49" charset="0"/>
              </a:rPr>
              <a:t>&lt;"Num typos: "&gt; &lt;</a:t>
            </a:r>
            <a:r>
              <a:rPr lang="en-US" sz="1600" i="1" dirty="0">
                <a:latin typeface="Consolas" panose="020B0609020204030204" pitchFamily="49" charset="0"/>
              </a:rPr>
              <a:t>Actual # typographical mistakes</a:t>
            </a:r>
            <a:r>
              <a:rPr lang="en-US" sz="1600" dirty="0">
                <a:latin typeface="Consolas" panose="020B0609020204030204" pitchFamily="49" charset="0"/>
              </a:rPr>
              <a:t>&gt; &lt;", Num inline shapes: not counted"&gt;</a:t>
            </a:r>
          </a:p>
          <a:p>
            <a:pPr marL="457200" lvl="2" indent="0">
              <a:buNone/>
            </a:pPr>
            <a:endParaRPr lang="en-US" sz="1600" dirty="0">
              <a:latin typeface="Consolas" panose="020B0609020204030204" pitchFamily="49" charset="0"/>
            </a:endParaRPr>
          </a:p>
          <a:p>
            <a:pPr marL="457200" lvl="2" indent="0">
              <a:buNone/>
            </a:pPr>
            <a:r>
              <a:rPr lang="en-US" sz="1600" b="1" dirty="0">
                <a:latin typeface="Consolas" panose="020B0609020204030204" pitchFamily="49" charset="0"/>
              </a:rPr>
              <a:t>Actual message:</a:t>
            </a:r>
          </a:p>
          <a:p>
            <a:pPr lvl="1"/>
            <a:endParaRPr lang="en-US" dirty="0" smtClean="0"/>
          </a:p>
          <a:p>
            <a:pPr lvl="1"/>
            <a:endParaRPr lang="en-CA" dirty="0"/>
          </a:p>
        </p:txBody>
      </p:sp>
      <p:pic>
        <p:nvPicPr>
          <p:cNvPr id="1026" name="Picture 2" descr="https://pages.cpsc.ucalgary.ca/~tamj/2022/203W/assignments/workbook_exercise4/index_files/image00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5105400"/>
            <a:ext cx="2209800" cy="10934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40897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Your Program (3)</a:t>
            </a:r>
            <a:endParaRPr lang="en-CA" dirty="0"/>
          </a:p>
        </p:txBody>
      </p:sp>
      <p:sp>
        <p:nvSpPr>
          <p:cNvPr id="3" name="Content Placeholder 2"/>
          <p:cNvSpPr>
            <a:spLocks noGrp="1"/>
          </p:cNvSpPr>
          <p:nvPr>
            <p:ph idx="1"/>
          </p:nvPr>
        </p:nvSpPr>
        <p:spPr/>
        <p:txBody>
          <a:bodyPr/>
          <a:lstStyle/>
          <a:p>
            <a:pPr lvl="1"/>
            <a:r>
              <a:rPr lang="en-US" b="1" dirty="0" smtClean="0"/>
              <a:t>Case 2</a:t>
            </a:r>
            <a:r>
              <a:rPr lang="en-US" dirty="0" smtClean="0"/>
              <a:t>: </a:t>
            </a:r>
            <a:r>
              <a:rPr lang="en-US" dirty="0"/>
              <a:t>If there are </a:t>
            </a:r>
            <a:r>
              <a:rPr lang="en-US" u="sng" dirty="0" smtClean="0"/>
              <a:t>no </a:t>
            </a:r>
            <a:r>
              <a:rPr lang="en-US" u="sng" dirty="0"/>
              <a:t>typographical errors</a:t>
            </a:r>
            <a:r>
              <a:rPr lang="en-US" dirty="0"/>
              <a:t> </a:t>
            </a:r>
            <a:r>
              <a:rPr lang="en-US" dirty="0" smtClean="0"/>
              <a:t>and the </a:t>
            </a:r>
            <a:r>
              <a:rPr lang="en-US" u="sng" dirty="0" smtClean="0"/>
              <a:t>number of inline shapes is fewer than 3</a:t>
            </a:r>
            <a:r>
              <a:rPr lang="en-US" b="1" u="sng" dirty="0" smtClean="0"/>
              <a:t> </a:t>
            </a:r>
            <a:r>
              <a:rPr lang="en-US" dirty="0" smtClean="0"/>
              <a:t>the </a:t>
            </a:r>
            <a:r>
              <a:rPr lang="en-US" dirty="0"/>
              <a:t>following message will appear:</a:t>
            </a:r>
          </a:p>
          <a:p>
            <a:pPr lvl="1"/>
            <a:endParaRPr lang="en-US" dirty="0"/>
          </a:p>
          <a:p>
            <a:pPr marL="457200" lvl="2" indent="0">
              <a:buNone/>
            </a:pPr>
            <a:r>
              <a:rPr lang="en-US" sz="1600" b="1" dirty="0">
                <a:latin typeface="Consolas" panose="020B0609020204030204" pitchFamily="49" charset="0"/>
              </a:rPr>
              <a:t>Format:</a:t>
            </a:r>
          </a:p>
          <a:p>
            <a:pPr marL="457200" lvl="2" indent="0">
              <a:buNone/>
            </a:pPr>
            <a:r>
              <a:rPr lang="en-US" sz="1600" dirty="0">
                <a:latin typeface="Consolas" panose="020B0609020204030204" pitchFamily="49" charset="0"/>
              </a:rPr>
              <a:t>&lt;"Num typos: "&gt; &lt;</a:t>
            </a:r>
            <a:r>
              <a:rPr lang="en-US" sz="1600" i="1" dirty="0">
                <a:latin typeface="Consolas" panose="020B0609020204030204" pitchFamily="49" charset="0"/>
              </a:rPr>
              <a:t>Actual # typographical mistakes</a:t>
            </a:r>
            <a:r>
              <a:rPr lang="en-US" sz="1600" dirty="0">
                <a:latin typeface="Consolas" panose="020B0609020204030204" pitchFamily="49" charset="0"/>
              </a:rPr>
              <a:t>&gt; &lt;", Num inline shapes: too low</a:t>
            </a:r>
            <a:r>
              <a:rPr lang="en-US" sz="1600" dirty="0" smtClean="0">
                <a:latin typeface="Consolas" panose="020B0609020204030204" pitchFamily="49" charset="0"/>
              </a:rPr>
              <a:t>"&gt;</a:t>
            </a:r>
          </a:p>
          <a:p>
            <a:pPr marL="457200" lvl="2" indent="0">
              <a:buNone/>
            </a:pPr>
            <a:endParaRPr lang="en-US" sz="1600" dirty="0">
              <a:latin typeface="Consolas" panose="020B0609020204030204" pitchFamily="49" charset="0"/>
            </a:endParaRPr>
          </a:p>
          <a:p>
            <a:pPr marL="457200" lvl="2" indent="0">
              <a:buNone/>
            </a:pPr>
            <a:r>
              <a:rPr lang="en-US" sz="1600" b="1" dirty="0">
                <a:latin typeface="Consolas" panose="020B0609020204030204" pitchFamily="49" charset="0"/>
              </a:rPr>
              <a:t>Actual message:</a:t>
            </a:r>
          </a:p>
          <a:p>
            <a:pPr marL="457200" lvl="2" indent="0">
              <a:buNone/>
            </a:pPr>
            <a:endParaRPr lang="en-US" dirty="0" smtClean="0"/>
          </a:p>
          <a:p>
            <a:pPr lvl="1"/>
            <a:endParaRPr lang="en-CA" dirty="0"/>
          </a:p>
        </p:txBody>
      </p:sp>
      <p:pic>
        <p:nvPicPr>
          <p:cNvPr id="2050" name="Picture 2" descr="https://pages.cpsc.ucalgary.ca/~tamj/2022/203W/assignments/workbook_exercise4/index_files/image006.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962400"/>
            <a:ext cx="2505075" cy="13430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42179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Your Program (4)</a:t>
            </a:r>
            <a:endParaRPr lang="en-CA" dirty="0"/>
          </a:p>
        </p:txBody>
      </p:sp>
      <p:sp>
        <p:nvSpPr>
          <p:cNvPr id="3" name="Content Placeholder 2"/>
          <p:cNvSpPr>
            <a:spLocks noGrp="1"/>
          </p:cNvSpPr>
          <p:nvPr>
            <p:ph idx="1"/>
          </p:nvPr>
        </p:nvSpPr>
        <p:spPr/>
        <p:txBody>
          <a:bodyPr/>
          <a:lstStyle/>
          <a:p>
            <a:pPr lvl="1"/>
            <a:r>
              <a:rPr lang="en-US" b="1" dirty="0" smtClean="0"/>
              <a:t>Case 3</a:t>
            </a:r>
            <a:r>
              <a:rPr lang="en-US" dirty="0" smtClean="0"/>
              <a:t>: </a:t>
            </a:r>
            <a:r>
              <a:rPr lang="en-US" dirty="0"/>
              <a:t>If there are </a:t>
            </a:r>
            <a:r>
              <a:rPr lang="en-US" u="sng" dirty="0" smtClean="0"/>
              <a:t>no </a:t>
            </a:r>
            <a:r>
              <a:rPr lang="en-US" u="sng" dirty="0"/>
              <a:t>typographical errors</a:t>
            </a:r>
            <a:r>
              <a:rPr lang="en-US" dirty="0"/>
              <a:t> </a:t>
            </a:r>
            <a:r>
              <a:rPr lang="en-US" dirty="0" smtClean="0"/>
              <a:t>and the </a:t>
            </a:r>
            <a:r>
              <a:rPr lang="en-US" u="sng" dirty="0" smtClean="0"/>
              <a:t>number of inline shapes is 3 or greater</a:t>
            </a:r>
            <a:r>
              <a:rPr lang="en-US" dirty="0" smtClean="0"/>
              <a:t> following </a:t>
            </a:r>
            <a:r>
              <a:rPr lang="en-US" dirty="0"/>
              <a:t>message will appear:</a:t>
            </a:r>
          </a:p>
          <a:p>
            <a:pPr lvl="1"/>
            <a:endParaRPr lang="en-US" dirty="0"/>
          </a:p>
          <a:p>
            <a:pPr marL="457200" lvl="2" indent="0">
              <a:buNone/>
            </a:pPr>
            <a:r>
              <a:rPr lang="en-US" sz="1600" b="1" dirty="0">
                <a:latin typeface="Consolas" panose="020B0609020204030204" pitchFamily="49" charset="0"/>
              </a:rPr>
              <a:t>Format:</a:t>
            </a:r>
          </a:p>
          <a:p>
            <a:pPr marL="457200" lvl="2" indent="0">
              <a:buNone/>
            </a:pPr>
            <a:r>
              <a:rPr lang="en-US" sz="1600" dirty="0">
                <a:latin typeface="Consolas" panose="020B0609020204030204" pitchFamily="49" charset="0"/>
              </a:rPr>
              <a:t>&lt;"Num typos: "&gt; &lt;</a:t>
            </a:r>
            <a:r>
              <a:rPr lang="en-US" sz="1600" i="1" dirty="0">
                <a:latin typeface="Consolas" panose="020B0609020204030204" pitchFamily="49" charset="0"/>
              </a:rPr>
              <a:t># typographical mistakes</a:t>
            </a:r>
            <a:r>
              <a:rPr lang="en-US" sz="1600" dirty="0">
                <a:latin typeface="Consolas" panose="020B0609020204030204" pitchFamily="49" charset="0"/>
              </a:rPr>
              <a:t>&gt; &lt;", Num inline shapes: "&gt; &lt;</a:t>
            </a:r>
            <a:r>
              <a:rPr lang="en-US" sz="1600" i="1" dirty="0">
                <a:latin typeface="Consolas" panose="020B0609020204030204" pitchFamily="49" charset="0"/>
              </a:rPr>
              <a:t># of inline shapes</a:t>
            </a:r>
            <a:r>
              <a:rPr lang="en-US" sz="1600" dirty="0" smtClean="0">
                <a:latin typeface="Consolas" panose="020B0609020204030204" pitchFamily="49" charset="0"/>
              </a:rPr>
              <a:t>&gt;</a:t>
            </a:r>
          </a:p>
          <a:p>
            <a:pPr marL="457200" lvl="2" indent="0">
              <a:buNone/>
            </a:pPr>
            <a:endParaRPr lang="en-US" sz="1600" dirty="0">
              <a:latin typeface="Consolas" panose="020B0609020204030204" pitchFamily="49" charset="0"/>
            </a:endParaRPr>
          </a:p>
          <a:p>
            <a:pPr marL="457200" lvl="2" indent="0">
              <a:buNone/>
            </a:pPr>
            <a:r>
              <a:rPr lang="en-US" sz="1600" b="1" dirty="0">
                <a:latin typeface="Consolas" panose="020B0609020204030204" pitchFamily="49" charset="0"/>
              </a:rPr>
              <a:t>Actual message:</a:t>
            </a:r>
          </a:p>
          <a:p>
            <a:pPr marL="457200" lvl="2" indent="0">
              <a:buNone/>
            </a:pPr>
            <a:endParaRPr lang="en-US" dirty="0" smtClean="0"/>
          </a:p>
          <a:p>
            <a:pPr lvl="1"/>
            <a:endParaRPr lang="en-CA" dirty="0"/>
          </a:p>
        </p:txBody>
      </p:sp>
      <p:pic>
        <p:nvPicPr>
          <p:cNvPr id="3074" name="Picture 2" descr="https://pages.cpsc.ucalgary.ca/~tamj/2022/203W/assignments/workbook_exercise4/index_files/image008.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86200"/>
            <a:ext cx="2219325" cy="1352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83824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 Tutorial (Wednesday or Thursday)</a:t>
            </a:r>
            <a:endParaRPr lang="en-CA" dirty="0"/>
          </a:p>
        </p:txBody>
      </p:sp>
    </p:spTree>
    <p:extLst>
      <p:ext uri="{BB962C8B-B14F-4D97-AF65-F5344CB8AC3E}">
        <p14:creationId xmlns:p14="http://schemas.microsoft.com/office/powerpoint/2010/main" val="24986689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9F1DA17-58C8-4B96-B084-B95D7B568036}"/>
              </a:ext>
            </a:extLst>
          </p:cNvPr>
          <p:cNvSpPr>
            <a:spLocks noGrp="1"/>
          </p:cNvSpPr>
          <p:nvPr>
            <p:ph type="title"/>
          </p:nvPr>
        </p:nvSpPr>
        <p:spPr>
          <a:xfrm>
            <a:off x="457200" y="233816"/>
            <a:ext cx="8229600" cy="944562"/>
          </a:xfrm>
        </p:spPr>
        <p:txBody>
          <a:bodyPr/>
          <a:lstStyle/>
          <a:p>
            <a:r>
              <a:rPr lang="en-CA" dirty="0"/>
              <a:t>Activities In Tutorial</a:t>
            </a:r>
          </a:p>
        </p:txBody>
      </p:sp>
      <p:sp>
        <p:nvSpPr>
          <p:cNvPr id="3" name="Content Placeholder 2">
            <a:extLst>
              <a:ext uri="{FF2B5EF4-FFF2-40B4-BE49-F238E27FC236}">
                <a16:creationId xmlns="" xmlns:a16="http://schemas.microsoft.com/office/drawing/2014/main" id="{BD8E68A7-B819-40EA-89E7-3E1D5EF581F1}"/>
              </a:ext>
            </a:extLst>
          </p:cNvPr>
          <p:cNvSpPr>
            <a:spLocks noGrp="1"/>
          </p:cNvSpPr>
          <p:nvPr>
            <p:ph idx="1"/>
          </p:nvPr>
        </p:nvSpPr>
        <p:spPr/>
        <p:txBody>
          <a:bodyPr/>
          <a:lstStyle/>
          <a:p>
            <a:r>
              <a:rPr lang="en-CA" dirty="0"/>
              <a:t>TA demos:</a:t>
            </a:r>
          </a:p>
          <a:p>
            <a:pPr lvl="1"/>
            <a:r>
              <a:rPr lang="en-CA" dirty="0"/>
              <a:t>Used for more complex features (typically multiple steps are required).</a:t>
            </a:r>
          </a:p>
          <a:p>
            <a:pPr lvl="1"/>
            <a:r>
              <a:rPr lang="en-CA" dirty="0"/>
              <a:t>The tutorial instructor will show on the projector/instructor  computer each step for running the feature in </a:t>
            </a:r>
            <a:r>
              <a:rPr lang="en-CA" dirty="0" smtClean="0"/>
              <a:t>Excel.</a:t>
            </a:r>
          </a:p>
          <a:p>
            <a:pPr lvl="1"/>
            <a:r>
              <a:rPr lang="en-CA" dirty="0" smtClean="0"/>
              <a:t>Unless otherwise specified the tutorial material will take the form of a TA demonstrating the use of features in Excel.</a:t>
            </a:r>
          </a:p>
          <a:p>
            <a:pPr lvl="1"/>
            <a:r>
              <a:rPr lang="en-CA" dirty="0" smtClean="0"/>
              <a:t>Slides titled “Lecture Review” are covered for the second time and dealing with less complex material.</a:t>
            </a:r>
          </a:p>
          <a:p>
            <a:pPr lvl="2"/>
            <a:r>
              <a:rPr lang="en-CA" dirty="0" smtClean="0"/>
              <a:t>For this reason they will only be covered briefly in tutorial.</a:t>
            </a:r>
            <a:endParaRPr lang="en-CA" dirty="0"/>
          </a:p>
          <a:p>
            <a:r>
              <a:rPr lang="en-CA" dirty="0"/>
              <a:t>Student exercises:</a:t>
            </a:r>
          </a:p>
          <a:p>
            <a:pPr lvl="1"/>
            <a:r>
              <a:rPr lang="en-CA" dirty="0"/>
              <a:t>Used instead of TA demos for simpler features.</a:t>
            </a:r>
          </a:p>
          <a:p>
            <a:pPr lvl="1"/>
            <a:r>
              <a:rPr lang="en-CA" dirty="0"/>
              <a:t>You will have already been given a summary of how to invoke the feature and the purpose of the exercise is to give you a chance to try it out and get help if needed.</a:t>
            </a:r>
          </a:p>
        </p:txBody>
      </p:sp>
    </p:spTree>
    <p:extLst>
      <p:ext uri="{BB962C8B-B14F-4D97-AF65-F5344CB8AC3E}">
        <p14:creationId xmlns:p14="http://schemas.microsoft.com/office/powerpoint/2010/main" val="40350025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Writing Text To A Document</a:t>
            </a:r>
            <a:endParaRPr lang="en-US" dirty="0"/>
          </a:p>
        </p:txBody>
      </p:sp>
      <p:sp>
        <p:nvSpPr>
          <p:cNvPr id="3" name="Content Placeholder 2"/>
          <p:cNvSpPr>
            <a:spLocks noGrp="1"/>
          </p:cNvSpPr>
          <p:nvPr>
            <p:ph idx="1"/>
          </p:nvPr>
        </p:nvSpPr>
        <p:spPr>
          <a:xfrm>
            <a:off x="457200" y="1447800"/>
            <a:ext cx="4953000" cy="5029200"/>
          </a:xfrm>
        </p:spPr>
        <p:txBody>
          <a:bodyPr/>
          <a:lstStyle/>
          <a:p>
            <a:r>
              <a:rPr lang="en-US" dirty="0" smtClean="0"/>
              <a:t>The following program will write the number of typographical mistakes at the top of the currently active Word document.</a:t>
            </a:r>
          </a:p>
          <a:p>
            <a:r>
              <a:rPr lang="en-US" dirty="0" smtClean="0"/>
              <a:t>The written text will have the following font characteristics:</a:t>
            </a:r>
          </a:p>
          <a:p>
            <a:pPr lvl="1"/>
            <a:r>
              <a:rPr lang="en-US" dirty="0" smtClean="0"/>
              <a:t>Bolded text</a:t>
            </a:r>
          </a:p>
          <a:p>
            <a:pPr lvl="1"/>
            <a:r>
              <a:rPr lang="en-US" dirty="0" smtClean="0"/>
              <a:t>Dark red in color</a:t>
            </a:r>
          </a:p>
          <a:p>
            <a:pPr lvl="1"/>
            <a:r>
              <a:rPr lang="en-US" dirty="0" smtClean="0"/>
              <a:t>24 point</a:t>
            </a:r>
            <a:endParaRPr lang="en-US" dirty="0"/>
          </a:p>
        </p:txBody>
      </p:sp>
      <p:pic>
        <p:nvPicPr>
          <p:cNvPr id="4" name="Picture 3"/>
          <p:cNvPicPr>
            <a:picLocks noChangeAspect="1"/>
          </p:cNvPicPr>
          <p:nvPr/>
        </p:nvPicPr>
        <p:blipFill>
          <a:blip r:embed="rId2"/>
          <a:stretch>
            <a:fillRect/>
          </a:stretch>
        </p:blipFill>
        <p:spPr>
          <a:xfrm>
            <a:off x="6096000" y="1447800"/>
            <a:ext cx="2171700" cy="2905125"/>
          </a:xfrm>
          <a:prstGeom prst="rect">
            <a:avLst/>
          </a:prstGeom>
        </p:spPr>
      </p:pic>
    </p:spTree>
    <p:extLst>
      <p:ext uri="{BB962C8B-B14F-4D97-AF65-F5344CB8AC3E}">
        <p14:creationId xmlns:p14="http://schemas.microsoft.com/office/powerpoint/2010/main" val="14916238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a:t>
            </a:r>
            <a:endParaRPr lang="en-US" dirty="0"/>
          </a:p>
        </p:txBody>
      </p:sp>
      <p:sp>
        <p:nvSpPr>
          <p:cNvPr id="3" name="Content Placeholder 2"/>
          <p:cNvSpPr>
            <a:spLocks noGrp="1"/>
          </p:cNvSpPr>
          <p:nvPr>
            <p:ph idx="1"/>
          </p:nvPr>
        </p:nvSpPr>
        <p:spPr/>
        <p:txBody>
          <a:bodyPr/>
          <a:lstStyle/>
          <a:p>
            <a:r>
              <a:rPr lang="en-US" b="1" dirty="0" smtClean="0"/>
              <a:t>Example name: </a:t>
            </a:r>
            <a:r>
              <a:rPr lang="en-US" dirty="0" smtClean="0">
                <a:latin typeface="Consolas" panose="020B0609020204030204" pitchFamily="49" charset="0"/>
              </a:rPr>
              <a:t>1TypoCountFormattingFonts</a:t>
            </a:r>
          </a:p>
          <a:p>
            <a:pPr marL="0" indent="0">
              <a:buNone/>
            </a:pPr>
            <a:r>
              <a:rPr lang="en-US" sz="2000" dirty="0" smtClean="0"/>
              <a:t>          </a:t>
            </a:r>
            <a:r>
              <a:rPr lang="en-US" sz="2000" dirty="0" smtClean="0">
                <a:latin typeface="Consolas" panose="020B0609020204030204" pitchFamily="49" charset="0"/>
              </a:rPr>
              <a:t>Dim </a:t>
            </a:r>
            <a:r>
              <a:rPr lang="en-US" sz="2000" dirty="0" err="1">
                <a:latin typeface="Consolas" panose="020B0609020204030204" pitchFamily="49" charset="0"/>
              </a:rPr>
              <a:t>numTypos</a:t>
            </a:r>
            <a:r>
              <a:rPr lang="en-US" sz="2000" dirty="0">
                <a:latin typeface="Consolas" panose="020B0609020204030204" pitchFamily="49" charset="0"/>
              </a:rPr>
              <a:t> As Long</a:t>
            </a:r>
          </a:p>
          <a:p>
            <a:pPr marL="0" indent="0">
              <a:buNone/>
            </a:pPr>
            <a:r>
              <a:rPr lang="en-US" sz="2000" dirty="0">
                <a:latin typeface="Consolas" panose="020B0609020204030204" pitchFamily="49" charset="0"/>
              </a:rPr>
              <a:t>    Dim message As String</a:t>
            </a:r>
          </a:p>
          <a:p>
            <a:pPr marL="0" indent="0">
              <a:buNone/>
            </a:pPr>
            <a:r>
              <a:rPr lang="en-US" sz="2000" dirty="0">
                <a:latin typeface="Consolas" panose="020B0609020204030204" pitchFamily="49" charset="0"/>
              </a:rPr>
              <a:t>    </a:t>
            </a:r>
          </a:p>
          <a:p>
            <a:pPr marL="0" indent="0">
              <a:buNone/>
            </a:pPr>
            <a:r>
              <a:rPr lang="en-US" sz="2000" dirty="0">
                <a:latin typeface="Consolas" panose="020B0609020204030204" pitchFamily="49" charset="0"/>
              </a:rPr>
              <a:t>    </a:t>
            </a:r>
            <a:r>
              <a:rPr lang="en-US" sz="2000" dirty="0" err="1">
                <a:latin typeface="Consolas" panose="020B0609020204030204" pitchFamily="49" charset="0"/>
              </a:rPr>
              <a:t>numTypos</a:t>
            </a:r>
            <a:r>
              <a:rPr lang="en-US" sz="2000" dirty="0">
                <a:latin typeface="Consolas" panose="020B0609020204030204" pitchFamily="49" charset="0"/>
              </a:rPr>
              <a:t> = </a:t>
            </a:r>
            <a:r>
              <a:rPr lang="en-US" sz="2000" dirty="0" err="1">
                <a:latin typeface="Consolas" panose="020B0609020204030204" pitchFamily="49" charset="0"/>
              </a:rPr>
              <a:t>ActiveDocument.SpellingErrors.Count</a:t>
            </a:r>
            <a:endParaRPr lang="en-US" sz="2000" dirty="0">
              <a:latin typeface="Consolas" panose="020B0609020204030204" pitchFamily="49" charset="0"/>
            </a:endParaRPr>
          </a:p>
          <a:p>
            <a:pPr marL="0" indent="0">
              <a:buNone/>
            </a:pPr>
            <a:r>
              <a:rPr lang="en-US" sz="2000" dirty="0">
                <a:latin typeface="Consolas" panose="020B0609020204030204" pitchFamily="49" charset="0"/>
              </a:rPr>
              <a:t>    message = "# typos = " &amp; </a:t>
            </a:r>
            <a:r>
              <a:rPr lang="en-US" sz="2000" dirty="0" err="1">
                <a:latin typeface="Consolas" panose="020B0609020204030204" pitchFamily="49" charset="0"/>
              </a:rPr>
              <a:t>numTypos</a:t>
            </a:r>
            <a:endParaRPr lang="en-US" sz="2000" dirty="0">
              <a:latin typeface="Consolas" panose="020B0609020204030204" pitchFamily="49" charset="0"/>
            </a:endParaRPr>
          </a:p>
          <a:p>
            <a:pPr marL="0" indent="0">
              <a:buNone/>
            </a:pPr>
            <a:r>
              <a:rPr lang="en-US" sz="2000" dirty="0">
                <a:latin typeface="Consolas" panose="020B0609020204030204" pitchFamily="49" charset="0"/>
              </a:rPr>
              <a:t>    MsgBox (message)</a:t>
            </a:r>
          </a:p>
          <a:p>
            <a:pPr marL="0" indent="0">
              <a:buNone/>
            </a:pPr>
            <a:r>
              <a:rPr lang="en-US" sz="2000" dirty="0" smtClean="0">
                <a:latin typeface="Consolas" panose="020B0609020204030204" pitchFamily="49" charset="0"/>
              </a:rPr>
              <a:t>    </a:t>
            </a:r>
            <a:r>
              <a:rPr lang="en-US" sz="2000" dirty="0" err="1" smtClean="0">
                <a:latin typeface="Consolas" panose="020B0609020204030204" pitchFamily="49" charset="0"/>
              </a:rPr>
              <a:t>Selection.Font.Bold</a:t>
            </a:r>
            <a:r>
              <a:rPr lang="en-US" sz="2000" dirty="0" smtClean="0">
                <a:latin typeface="Consolas" panose="020B0609020204030204" pitchFamily="49" charset="0"/>
              </a:rPr>
              <a:t> </a:t>
            </a:r>
            <a:r>
              <a:rPr lang="en-US" sz="2000" dirty="0">
                <a:latin typeface="Consolas" panose="020B0609020204030204" pitchFamily="49" charset="0"/>
              </a:rPr>
              <a:t>= True</a:t>
            </a:r>
          </a:p>
          <a:p>
            <a:pPr marL="0" indent="0">
              <a:buNone/>
            </a:pPr>
            <a:r>
              <a:rPr lang="en-US" sz="2000" dirty="0">
                <a:latin typeface="Consolas" panose="020B0609020204030204" pitchFamily="49" charset="0"/>
              </a:rPr>
              <a:t>    </a:t>
            </a:r>
            <a:r>
              <a:rPr lang="en-US" sz="2000" dirty="0" err="1">
                <a:latin typeface="Consolas" panose="020B0609020204030204" pitchFamily="49" charset="0"/>
              </a:rPr>
              <a:t>Selection.Font.ColorIndex</a:t>
            </a:r>
            <a:r>
              <a:rPr lang="en-US" sz="2000" dirty="0">
                <a:latin typeface="Consolas" panose="020B0609020204030204" pitchFamily="49" charset="0"/>
              </a:rPr>
              <a:t> = </a:t>
            </a:r>
            <a:r>
              <a:rPr lang="en-US" sz="2000" dirty="0" err="1">
                <a:latin typeface="Consolas" panose="020B0609020204030204" pitchFamily="49" charset="0"/>
              </a:rPr>
              <a:t>wdDarkRed</a:t>
            </a:r>
            <a:endParaRPr lang="en-US" sz="2000" dirty="0">
              <a:latin typeface="Consolas" panose="020B0609020204030204" pitchFamily="49" charset="0"/>
            </a:endParaRPr>
          </a:p>
          <a:p>
            <a:pPr marL="0" indent="0">
              <a:buNone/>
            </a:pPr>
            <a:r>
              <a:rPr lang="en-US" sz="2000" dirty="0">
                <a:latin typeface="Consolas" panose="020B0609020204030204" pitchFamily="49" charset="0"/>
              </a:rPr>
              <a:t>    </a:t>
            </a:r>
            <a:r>
              <a:rPr lang="en-US" sz="2000" dirty="0" err="1">
                <a:latin typeface="Consolas" panose="020B0609020204030204" pitchFamily="49" charset="0"/>
              </a:rPr>
              <a:t>Selection.Font.Size</a:t>
            </a:r>
            <a:r>
              <a:rPr lang="en-US" sz="2000" dirty="0">
                <a:latin typeface="Consolas" panose="020B0609020204030204" pitchFamily="49" charset="0"/>
              </a:rPr>
              <a:t> = 24</a:t>
            </a:r>
          </a:p>
          <a:p>
            <a:pPr marL="0" indent="0">
              <a:buNone/>
            </a:pPr>
            <a:endParaRPr lang="en-US" sz="1800" dirty="0">
              <a:latin typeface="Consolas" panose="020B0609020204030204" pitchFamily="49" charset="0"/>
            </a:endParaRPr>
          </a:p>
        </p:txBody>
      </p:sp>
    </p:spTree>
    <p:extLst>
      <p:ext uri="{BB962C8B-B14F-4D97-AF65-F5344CB8AC3E}">
        <p14:creationId xmlns:p14="http://schemas.microsoft.com/office/powerpoint/2010/main" val="879891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Exercise #1</a:t>
            </a:r>
            <a:endParaRPr lang="en-US" dirty="0"/>
          </a:p>
        </p:txBody>
      </p:sp>
      <p:sp>
        <p:nvSpPr>
          <p:cNvPr id="3" name="Content Placeholder 2"/>
          <p:cNvSpPr>
            <a:spLocks noGrp="1"/>
          </p:cNvSpPr>
          <p:nvPr>
            <p:ph idx="1"/>
          </p:nvPr>
        </p:nvSpPr>
        <p:spPr/>
        <p:txBody>
          <a:bodyPr/>
          <a:lstStyle/>
          <a:p>
            <a:r>
              <a:rPr lang="en-US" sz="2000" b="1" dirty="0" smtClean="0"/>
              <a:t>Starting document</a:t>
            </a:r>
            <a:r>
              <a:rPr lang="en-US" sz="2000" dirty="0" smtClean="0"/>
              <a:t>:  </a:t>
            </a:r>
            <a:r>
              <a:rPr lang="en-US" sz="2000" dirty="0" smtClean="0">
                <a:latin typeface="Consolas" panose="020B0609020204030204" pitchFamily="49" charset="0"/>
              </a:rPr>
              <a:t>exercise1_starting</a:t>
            </a:r>
          </a:p>
          <a:p>
            <a:r>
              <a:rPr lang="en-US" sz="2000" b="1" dirty="0" smtClean="0"/>
              <a:t>Document with solution</a:t>
            </a:r>
            <a:r>
              <a:rPr lang="en-US" sz="2000" dirty="0"/>
              <a:t>:  </a:t>
            </a:r>
            <a:r>
              <a:rPr lang="en-US" sz="2000" dirty="0" smtClean="0">
                <a:latin typeface="Consolas" panose="020B0609020204030204" pitchFamily="49" charset="0"/>
              </a:rPr>
              <a:t>exercise1_solution</a:t>
            </a:r>
            <a:endParaRPr lang="en-US" sz="2000" dirty="0" smtClean="0"/>
          </a:p>
          <a:p>
            <a:r>
              <a:rPr lang="en-US" sz="2000" dirty="0" smtClean="0"/>
              <a:t>Open the starting document and add the following capabilities to the starting program:</a:t>
            </a:r>
          </a:p>
          <a:p>
            <a:pPr lvl="1"/>
            <a:r>
              <a:rPr lang="en-US" sz="1800" dirty="0" smtClean="0"/>
              <a:t>Selected Text will have the following font effects applied:</a:t>
            </a:r>
          </a:p>
          <a:p>
            <a:pPr lvl="2"/>
            <a:r>
              <a:rPr lang="en-US" dirty="0" smtClean="0"/>
              <a:t>Bold the text</a:t>
            </a:r>
          </a:p>
          <a:p>
            <a:pPr lvl="2"/>
            <a:r>
              <a:rPr lang="en-US" dirty="0" smtClean="0"/>
              <a:t>Change the color of the text to violet</a:t>
            </a:r>
          </a:p>
          <a:p>
            <a:pPr lvl="2"/>
            <a:r>
              <a:rPr lang="en-US" dirty="0" smtClean="0"/>
              <a:t>Change the font to Arial</a:t>
            </a:r>
          </a:p>
        </p:txBody>
      </p:sp>
    </p:spTree>
    <p:extLst>
      <p:ext uri="{BB962C8B-B14F-4D97-AF65-F5344CB8AC3E}">
        <p14:creationId xmlns:p14="http://schemas.microsoft.com/office/powerpoint/2010/main" val="4108090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Exercise #2</a:t>
            </a:r>
            <a:endParaRPr lang="en-US" dirty="0"/>
          </a:p>
        </p:txBody>
      </p:sp>
      <p:sp>
        <p:nvSpPr>
          <p:cNvPr id="3" name="Content Placeholder 2"/>
          <p:cNvSpPr>
            <a:spLocks noGrp="1"/>
          </p:cNvSpPr>
          <p:nvPr>
            <p:ph idx="1"/>
          </p:nvPr>
        </p:nvSpPr>
        <p:spPr/>
        <p:txBody>
          <a:bodyPr/>
          <a:lstStyle/>
          <a:p>
            <a:r>
              <a:rPr lang="en-US" sz="2000" b="1" dirty="0" smtClean="0"/>
              <a:t>Starting </a:t>
            </a:r>
            <a:r>
              <a:rPr lang="en-US" sz="2000" b="1" dirty="0"/>
              <a:t>document</a:t>
            </a:r>
            <a:r>
              <a:rPr lang="en-US" sz="2000" dirty="0"/>
              <a:t>:  </a:t>
            </a:r>
            <a:r>
              <a:rPr lang="en-US" sz="2000" dirty="0" smtClean="0">
                <a:latin typeface="Consolas" panose="020B0609020204030204" pitchFamily="49" charset="0"/>
              </a:rPr>
              <a:t>exercise2_starting</a:t>
            </a:r>
          </a:p>
          <a:p>
            <a:r>
              <a:rPr lang="en-US" sz="2000" b="1" dirty="0" smtClean="0"/>
              <a:t>Document with solution</a:t>
            </a:r>
            <a:r>
              <a:rPr lang="en-US" sz="2000" dirty="0"/>
              <a:t>:  </a:t>
            </a:r>
            <a:r>
              <a:rPr lang="en-US" sz="2000" dirty="0" smtClean="0">
                <a:latin typeface="Consolas" panose="020B0609020204030204" pitchFamily="49" charset="0"/>
              </a:rPr>
              <a:t>exercise2_solution</a:t>
            </a:r>
            <a:endParaRPr lang="en-US" sz="2000" dirty="0" smtClean="0"/>
          </a:p>
          <a:p>
            <a:r>
              <a:rPr lang="en-US" sz="2000" dirty="0" smtClean="0"/>
              <a:t>Open the starting document and add the following capabilities to the starting program:</a:t>
            </a:r>
          </a:p>
          <a:p>
            <a:pPr lvl="1"/>
            <a:r>
              <a:rPr lang="en-US" sz="1800" dirty="0" smtClean="0"/>
              <a:t>Modify all the text in Word document in the following way:</a:t>
            </a:r>
          </a:p>
          <a:p>
            <a:pPr lvl="2"/>
            <a:r>
              <a:rPr lang="en-US" sz="1600" dirty="0" smtClean="0"/>
              <a:t>Underline the text with a dotted line.</a:t>
            </a:r>
          </a:p>
          <a:p>
            <a:pPr lvl="2"/>
            <a:r>
              <a:rPr lang="en-US" sz="1600" dirty="0" smtClean="0"/>
              <a:t>Change the color of the text to bright green.</a:t>
            </a:r>
          </a:p>
          <a:p>
            <a:pPr lvl="2"/>
            <a:r>
              <a:rPr lang="en-US" sz="1600" dirty="0" smtClean="0"/>
              <a:t>Prompt the user for a font name and the selected text will be changed to this type of font.</a:t>
            </a:r>
          </a:p>
          <a:p>
            <a:pPr lvl="2"/>
            <a:r>
              <a:rPr lang="en-US" sz="1600" dirty="0" smtClean="0"/>
              <a:t>Prompt the user for a name.</a:t>
            </a:r>
          </a:p>
          <a:p>
            <a:pPr lvl="1"/>
            <a:r>
              <a:rPr lang="en-US" sz="1800" dirty="0" smtClean="0"/>
              <a:t>Write the name (that the user was prompted to enter in the starting program) after the last part of the text in </a:t>
            </a:r>
            <a:r>
              <a:rPr lang="en-US" sz="1800" dirty="0"/>
              <a:t>the document “</a:t>
            </a:r>
            <a:r>
              <a:rPr lang="en-US" sz="1800" dirty="0" err="1"/>
              <a:t>Ip</a:t>
            </a:r>
            <a:r>
              <a:rPr lang="en-US" sz="1800" dirty="0"/>
              <a:t> Man 2</a:t>
            </a:r>
            <a:r>
              <a:rPr lang="en-US" sz="1800" dirty="0" smtClean="0"/>
              <a:t>”</a:t>
            </a:r>
          </a:p>
          <a:p>
            <a:pPr lvl="1"/>
            <a:r>
              <a:rPr lang="en-US" sz="1800" dirty="0" smtClean="0"/>
              <a:t>After this is done automatically close and save the document without a user prompt.</a:t>
            </a:r>
          </a:p>
          <a:p>
            <a:pPr lvl="1"/>
            <a:r>
              <a:rPr lang="en-US" sz="1800" dirty="0" smtClean="0"/>
              <a:t>JT: this exercise may appear fairly daunting for beginners but you can refer to the lecture notes: VBA Part II (focus on the </a:t>
            </a:r>
            <a:r>
              <a:rPr lang="en-US" sz="1800" dirty="0" smtClean="0">
                <a:latin typeface="Consolas" panose="020B0609020204030204" pitchFamily="49" charset="0"/>
              </a:rPr>
              <a:t>ActiveDocument</a:t>
            </a:r>
            <a:r>
              <a:rPr lang="en-US" sz="1800" dirty="0" smtClean="0"/>
              <a:t> and the </a:t>
            </a:r>
            <a:r>
              <a:rPr lang="en-US" sz="1800" dirty="0" smtClean="0">
                <a:latin typeface="Consolas" panose="020B0609020204030204" pitchFamily="49" charset="0"/>
              </a:rPr>
              <a:t>Selection</a:t>
            </a:r>
            <a:r>
              <a:rPr lang="en-US" sz="1800" dirty="0" smtClean="0"/>
              <a:t> objects)</a:t>
            </a:r>
            <a:endParaRPr lang="en-US" sz="1800" dirty="0"/>
          </a:p>
        </p:txBody>
      </p:sp>
    </p:spTree>
    <p:extLst>
      <p:ext uri="{BB962C8B-B14F-4D97-AF65-F5344CB8AC3E}">
        <p14:creationId xmlns:p14="http://schemas.microsoft.com/office/powerpoint/2010/main" val="426031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(Replacing) Text In A Document</a:t>
            </a:r>
            <a:endParaRPr lang="en-US" dirty="0"/>
          </a:p>
        </p:txBody>
      </p:sp>
      <p:sp>
        <p:nvSpPr>
          <p:cNvPr id="3" name="Content Placeholder 2"/>
          <p:cNvSpPr>
            <a:spLocks noGrp="1"/>
          </p:cNvSpPr>
          <p:nvPr>
            <p:ph idx="1"/>
          </p:nvPr>
        </p:nvSpPr>
        <p:spPr/>
        <p:txBody>
          <a:bodyPr/>
          <a:lstStyle/>
          <a:p>
            <a:r>
              <a:rPr lang="en-US" dirty="0" smtClean="0"/>
              <a:t>It can be done via the </a:t>
            </a:r>
            <a:r>
              <a:rPr lang="en-US" dirty="0" smtClean="0">
                <a:latin typeface="Consolas" panose="020B0609020204030204" pitchFamily="49" charset="0"/>
              </a:rPr>
              <a:t>ActiveDocument</a:t>
            </a:r>
            <a:r>
              <a:rPr lang="en-US" dirty="0" smtClean="0"/>
              <a:t> object</a:t>
            </a:r>
          </a:p>
          <a:p>
            <a:r>
              <a:rPr lang="en-US" dirty="0" smtClean="0"/>
              <a:t>(This will perform the ‘find’ in the currently active Word document).</a:t>
            </a:r>
          </a:p>
          <a:p>
            <a:r>
              <a:rPr lang="en-US" dirty="0" smtClean="0"/>
              <a:t>If you have multiple Word documents open this may not always be the document containing your VBA program.</a:t>
            </a:r>
          </a:p>
          <a:p>
            <a:pPr lvl="1"/>
            <a:r>
              <a:rPr lang="en-US" dirty="0" smtClean="0"/>
              <a:t>Close all Word documents except for your program to avoid confusion!</a:t>
            </a:r>
            <a:endParaRPr lang="en-US" dirty="0"/>
          </a:p>
        </p:txBody>
      </p:sp>
      <p:pic>
        <p:nvPicPr>
          <p:cNvPr id="4" name="Picture 3"/>
          <p:cNvPicPr>
            <a:picLocks noChangeAspect="1"/>
          </p:cNvPicPr>
          <p:nvPr/>
        </p:nvPicPr>
        <p:blipFill>
          <a:blip r:embed="rId2"/>
          <a:stretch>
            <a:fillRect/>
          </a:stretch>
        </p:blipFill>
        <p:spPr>
          <a:xfrm>
            <a:off x="762000" y="3920532"/>
            <a:ext cx="3139740" cy="2556468"/>
          </a:xfrm>
          <a:prstGeom prst="rect">
            <a:avLst/>
          </a:prstGeom>
        </p:spPr>
      </p:pic>
    </p:spTree>
    <p:extLst>
      <p:ext uri="{BB962C8B-B14F-4D97-AF65-F5344CB8AC3E}">
        <p14:creationId xmlns:p14="http://schemas.microsoft.com/office/powerpoint/2010/main" val="473718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Tutorial (Monday or Tuesday)</a:t>
            </a:r>
            <a:endParaRPr lang="en-CA" dirty="0"/>
          </a:p>
        </p:txBody>
      </p:sp>
    </p:spTree>
    <p:extLst>
      <p:ext uri="{BB962C8B-B14F-4D97-AF65-F5344CB8AC3E}">
        <p14:creationId xmlns:p14="http://schemas.microsoft.com/office/powerpoint/2010/main" val="352375524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Things In A Document</a:t>
            </a:r>
            <a:endParaRPr lang="en-CA" dirty="0"/>
          </a:p>
        </p:txBody>
      </p:sp>
      <p:sp>
        <p:nvSpPr>
          <p:cNvPr id="3" name="Content Placeholder 2"/>
          <p:cNvSpPr>
            <a:spLocks noGrp="1"/>
          </p:cNvSpPr>
          <p:nvPr>
            <p:ph idx="1"/>
          </p:nvPr>
        </p:nvSpPr>
        <p:spPr/>
        <p:txBody>
          <a:bodyPr/>
          <a:lstStyle/>
          <a:p>
            <a:r>
              <a:rPr lang="en-US" dirty="0" smtClean="0"/>
              <a:t>It’s done through the ‘</a:t>
            </a:r>
            <a:r>
              <a:rPr lang="en-US" dirty="0" smtClean="0">
                <a:latin typeface="Consolas" panose="020B0609020204030204" pitchFamily="49" charset="0"/>
              </a:rPr>
              <a:t>Find</a:t>
            </a:r>
            <a:r>
              <a:rPr lang="en-US" dirty="0" smtClean="0"/>
              <a:t>’ method and the find is done in the </a:t>
            </a:r>
            <a:r>
              <a:rPr lang="en-US" dirty="0" smtClean="0">
                <a:latin typeface="Consolas" panose="020B0609020204030204" pitchFamily="49" charset="0"/>
              </a:rPr>
              <a:t>ActiveDocument</a:t>
            </a:r>
            <a:r>
              <a:rPr lang="en-US" dirty="0" smtClean="0"/>
              <a:t> object.</a:t>
            </a:r>
          </a:p>
          <a:p>
            <a:pPr lvl="1"/>
            <a:r>
              <a:rPr lang="en-US" dirty="0" smtClean="0"/>
              <a:t>i.e. </a:t>
            </a:r>
            <a:r>
              <a:rPr lang="en-US" dirty="0"/>
              <a:t>some form of  </a:t>
            </a:r>
            <a:r>
              <a:rPr lang="en-US" dirty="0">
                <a:latin typeface="Consolas" panose="020B0609020204030204" pitchFamily="49" charset="0"/>
              </a:rPr>
              <a:t>With </a:t>
            </a:r>
            <a:r>
              <a:rPr lang="en-US" dirty="0" err="1" smtClean="0">
                <a:latin typeface="Consolas" panose="020B0609020204030204" pitchFamily="49" charset="0"/>
              </a:rPr>
              <a:t>ActiveDocument.Content.Find</a:t>
            </a:r>
            <a:endParaRPr lang="en-US" dirty="0" smtClean="0">
              <a:latin typeface="Consolas" panose="020B0609020204030204" pitchFamily="49" charset="0"/>
            </a:endParaRPr>
          </a:p>
          <a:p>
            <a:pPr lvl="1"/>
            <a:r>
              <a:rPr lang="en-US" dirty="0" smtClean="0"/>
              <a:t>Some types of things that a VBA program can find:</a:t>
            </a:r>
          </a:p>
          <a:p>
            <a:pPr lvl="2"/>
            <a:r>
              <a:rPr lang="en-US" dirty="0" smtClean="0"/>
              <a:t>Text</a:t>
            </a:r>
          </a:p>
          <a:p>
            <a:pPr lvl="2"/>
            <a:r>
              <a:rPr lang="en-US" dirty="0" smtClean="0"/>
              <a:t>Font effects</a:t>
            </a:r>
          </a:p>
          <a:p>
            <a:pPr lvl="2"/>
            <a:r>
              <a:rPr lang="en-US" dirty="0" smtClean="0"/>
              <a:t>Styles (you have created)</a:t>
            </a:r>
            <a:endParaRPr lang="en-CA" dirty="0"/>
          </a:p>
        </p:txBody>
      </p:sp>
    </p:spTree>
    <p:extLst>
      <p:ext uri="{BB962C8B-B14F-4D97-AF65-F5344CB8AC3E}">
        <p14:creationId xmlns:p14="http://schemas.microsoft.com/office/powerpoint/2010/main" val="40762462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Text: V1</a:t>
            </a:r>
            <a:endParaRPr lang="en-CA" dirty="0"/>
          </a:p>
        </p:txBody>
      </p:sp>
      <p:sp>
        <p:nvSpPr>
          <p:cNvPr id="3" name="Content Placeholder 2"/>
          <p:cNvSpPr>
            <a:spLocks noGrp="1"/>
          </p:cNvSpPr>
          <p:nvPr>
            <p:ph idx="1"/>
          </p:nvPr>
        </p:nvSpPr>
        <p:spPr/>
        <p:txBody>
          <a:bodyPr/>
          <a:lstStyle/>
          <a:p>
            <a:r>
              <a:rPr lang="en-US" b="1" dirty="0" smtClean="0"/>
              <a:t>Name of the document containing the example</a:t>
            </a:r>
            <a:r>
              <a:rPr lang="en-US" dirty="0" smtClean="0"/>
              <a:t>: </a:t>
            </a:r>
            <a:r>
              <a:rPr lang="en-US" dirty="0">
                <a:latin typeface="Consolas" panose="020B0609020204030204" pitchFamily="49" charset="0"/>
              </a:rPr>
              <a:t>2</a:t>
            </a:r>
            <a:r>
              <a:rPr lang="en-US" dirty="0" smtClean="0">
                <a:latin typeface="Consolas" panose="020B0609020204030204" pitchFamily="49" charset="0"/>
              </a:rPr>
              <a:t>findReplaceOneCaseSensitive</a:t>
            </a:r>
          </a:p>
          <a:p>
            <a:pPr lvl="1"/>
            <a:r>
              <a:rPr lang="en-US" dirty="0" smtClean="0"/>
              <a:t>Features: replaces first instance, case sensitive find, find and replacement strings are constant strings (always the same)</a:t>
            </a:r>
          </a:p>
          <a:p>
            <a:pPr lvl="1"/>
            <a:endParaRPr lang="en-US" dirty="0" smtClean="0"/>
          </a:p>
          <a:p>
            <a:pPr marL="234950" lvl="1" indent="0">
              <a:buNone/>
            </a:pPr>
            <a:r>
              <a:rPr lang="en-CA" sz="1600" dirty="0" smtClean="0">
                <a:latin typeface="Consolas" panose="020B0609020204030204" pitchFamily="49" charset="0"/>
              </a:rPr>
              <a:t>Sub </a:t>
            </a:r>
            <a:r>
              <a:rPr lang="en-CA" sz="1600" dirty="0" err="1" smtClean="0">
                <a:latin typeface="Consolas" panose="020B0609020204030204" pitchFamily="49" charset="0"/>
              </a:rPr>
              <a:t>findReplaceOneCaseSensitive</a:t>
            </a:r>
            <a:r>
              <a:rPr lang="en-CA" sz="1600" dirty="0" smtClean="0">
                <a:latin typeface="Consolas" panose="020B0609020204030204" pitchFamily="49" charset="0"/>
              </a:rPr>
              <a:t>()</a:t>
            </a:r>
          </a:p>
          <a:p>
            <a:pPr marL="234950" lvl="1" indent="0">
              <a:buNone/>
            </a:pPr>
            <a:r>
              <a:rPr lang="en-CA" sz="1600" dirty="0" smtClean="0">
                <a:latin typeface="Consolas" panose="020B0609020204030204" pitchFamily="49" charset="0"/>
              </a:rPr>
              <a:t>   With </a:t>
            </a:r>
            <a:r>
              <a:rPr lang="en-CA" sz="1600" dirty="0" err="1" smtClean="0">
                <a:latin typeface="Consolas" panose="020B0609020204030204" pitchFamily="49" charset="0"/>
              </a:rPr>
              <a:t>ActiveDocument.Content.Find</a:t>
            </a:r>
            <a:endParaRPr lang="en-CA" sz="1600" dirty="0" smtClean="0">
              <a:latin typeface="Consolas" panose="020B0609020204030204" pitchFamily="49" charset="0"/>
            </a:endParaRPr>
          </a:p>
          <a:p>
            <a:pPr marL="234950" lvl="1" indent="0">
              <a:buNone/>
            </a:pPr>
            <a:r>
              <a:rPr lang="en-CA" sz="1600" dirty="0" smtClean="0">
                <a:latin typeface="Consolas" panose="020B0609020204030204" pitchFamily="49" charset="0"/>
              </a:rPr>
              <a:t>       .Text = "cool"</a:t>
            </a:r>
          </a:p>
          <a:p>
            <a:pPr marL="234950" lvl="1" indent="0">
              <a:buNone/>
            </a:pPr>
            <a:r>
              <a:rPr lang="en-CA" sz="1600" dirty="0" smtClean="0">
                <a:latin typeface="Consolas" panose="020B0609020204030204" pitchFamily="49" charset="0"/>
              </a:rPr>
              <a:t>       .Replacement.Text = "</a:t>
            </a:r>
            <a:r>
              <a:rPr lang="en-CA" sz="1600" dirty="0" err="1" smtClean="0">
                <a:latin typeface="Consolas" panose="020B0609020204030204" pitchFamily="49" charset="0"/>
              </a:rPr>
              <a:t>kewl</a:t>
            </a:r>
            <a:r>
              <a:rPr lang="en-CA" sz="1600" dirty="0" smtClean="0">
                <a:latin typeface="Consolas" panose="020B0609020204030204" pitchFamily="49" charset="0"/>
              </a:rPr>
              <a:t>"</a:t>
            </a:r>
          </a:p>
          <a:p>
            <a:pPr marL="234950" lvl="1" indent="0">
              <a:buNone/>
            </a:pPr>
            <a:r>
              <a:rPr lang="en-CA" sz="1600" dirty="0" smtClean="0">
                <a:latin typeface="Consolas" panose="020B0609020204030204" pitchFamily="49" charset="0"/>
              </a:rPr>
              <a:t>       .Execute MatchCase:=True, Replace:=</a:t>
            </a:r>
            <a:r>
              <a:rPr lang="en-CA" sz="1600" dirty="0" err="1" smtClean="0">
                <a:latin typeface="Consolas" panose="020B0609020204030204" pitchFamily="49" charset="0"/>
              </a:rPr>
              <a:t>wdReplaceOne</a:t>
            </a:r>
            <a:endParaRPr lang="en-CA" sz="1600" dirty="0" smtClean="0">
              <a:latin typeface="Consolas" panose="020B0609020204030204" pitchFamily="49" charset="0"/>
            </a:endParaRPr>
          </a:p>
          <a:p>
            <a:pPr marL="234950" lvl="1" indent="0">
              <a:buNone/>
            </a:pPr>
            <a:r>
              <a:rPr lang="en-CA" sz="1600" dirty="0" smtClean="0">
                <a:latin typeface="Consolas" panose="020B0609020204030204" pitchFamily="49" charset="0"/>
              </a:rPr>
              <a:t>   End With</a:t>
            </a:r>
          </a:p>
          <a:p>
            <a:pPr marL="234950" lvl="1" indent="0">
              <a:buNone/>
            </a:pPr>
            <a:r>
              <a:rPr lang="en-CA" sz="1600" dirty="0" smtClean="0">
                <a:latin typeface="Consolas" panose="020B0609020204030204" pitchFamily="49" charset="0"/>
              </a:rPr>
              <a:t>End Sub</a:t>
            </a:r>
            <a:endParaRPr lang="en-CA" sz="1600" dirty="0">
              <a:latin typeface="Consolas" panose="020B0609020204030204" pitchFamily="49" charset="0"/>
            </a:endParaRPr>
          </a:p>
        </p:txBody>
      </p:sp>
    </p:spTree>
    <p:extLst>
      <p:ext uri="{BB962C8B-B14F-4D97-AF65-F5344CB8AC3E}">
        <p14:creationId xmlns:p14="http://schemas.microsoft.com/office/powerpoint/2010/main" val="33618931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Finding Text: V2</a:t>
            </a:r>
            <a:endParaRPr lang="en-CA" dirty="0"/>
          </a:p>
        </p:txBody>
      </p:sp>
      <p:sp>
        <p:nvSpPr>
          <p:cNvPr id="3" name="Content Placeholder 2"/>
          <p:cNvSpPr>
            <a:spLocks noGrp="1"/>
          </p:cNvSpPr>
          <p:nvPr>
            <p:ph idx="1"/>
          </p:nvPr>
        </p:nvSpPr>
        <p:spPr/>
        <p:txBody>
          <a:bodyPr/>
          <a:lstStyle/>
          <a:p>
            <a:r>
              <a:rPr lang="en-US" b="1" dirty="0" smtClean="0"/>
              <a:t>Name of the document containing the example</a:t>
            </a:r>
            <a:r>
              <a:rPr lang="en-US" dirty="0" smtClean="0"/>
              <a:t>: </a:t>
            </a:r>
            <a:r>
              <a:rPr lang="en-US" dirty="0">
                <a:latin typeface="Consolas" panose="020B0609020204030204" pitchFamily="49" charset="0"/>
              </a:rPr>
              <a:t>3</a:t>
            </a:r>
            <a:r>
              <a:rPr lang="en-US" dirty="0" smtClean="0">
                <a:latin typeface="Consolas" panose="020B0609020204030204" pitchFamily="49" charset="0"/>
              </a:rPr>
              <a:t>findReplaceAllCaseInsensitive</a:t>
            </a:r>
          </a:p>
          <a:p>
            <a:pPr lvl="1"/>
            <a:r>
              <a:rPr lang="en-US" dirty="0" smtClean="0"/>
              <a:t>Features: replaces all instances, case insensitive find, find and replacement strings are variable (depend upon user input)</a:t>
            </a:r>
          </a:p>
          <a:p>
            <a:pPr lvl="1"/>
            <a:endParaRPr lang="en-US" dirty="0" smtClean="0"/>
          </a:p>
          <a:p>
            <a:pPr marL="234950" lvl="1" indent="0">
              <a:buNone/>
            </a:pPr>
            <a:r>
              <a:rPr lang="en-CA" sz="1600" dirty="0" smtClean="0">
                <a:latin typeface="Consolas" panose="020B0609020204030204" pitchFamily="49" charset="0"/>
              </a:rPr>
              <a:t>Sub </a:t>
            </a:r>
            <a:r>
              <a:rPr lang="en-CA" sz="1600" dirty="0" err="1">
                <a:latin typeface="Consolas" panose="020B0609020204030204" pitchFamily="49" charset="0"/>
              </a:rPr>
              <a:t>findReplaceAllCaseInsensitive</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Dim </a:t>
            </a:r>
            <a:r>
              <a:rPr lang="en-CA" sz="1600" dirty="0" err="1">
                <a:latin typeface="Consolas" panose="020B0609020204030204" pitchFamily="49" charset="0"/>
              </a:rPr>
              <a:t>findWord</a:t>
            </a:r>
            <a:r>
              <a:rPr lang="en-CA" sz="1600" dirty="0">
                <a:latin typeface="Consolas" panose="020B0609020204030204" pitchFamily="49" charset="0"/>
              </a:rPr>
              <a:t> As String</a:t>
            </a:r>
          </a:p>
          <a:p>
            <a:pPr marL="234950" lvl="1" indent="0">
              <a:buNone/>
            </a:pPr>
            <a:r>
              <a:rPr lang="en-CA" sz="1600" dirty="0">
                <a:latin typeface="Consolas" panose="020B0609020204030204" pitchFamily="49" charset="0"/>
              </a:rPr>
              <a:t>    Dim </a:t>
            </a:r>
            <a:r>
              <a:rPr lang="en-CA" sz="1600" dirty="0" err="1">
                <a:latin typeface="Consolas" panose="020B0609020204030204" pitchFamily="49" charset="0"/>
              </a:rPr>
              <a:t>replacementWord</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findWord</a:t>
            </a:r>
            <a:r>
              <a:rPr lang="en-CA" sz="1600" dirty="0">
                <a:latin typeface="Consolas" panose="020B0609020204030204" pitchFamily="49" charset="0"/>
              </a:rPr>
              <a:t> = InputBox("Word to find (try '</a:t>
            </a:r>
            <a:r>
              <a:rPr lang="en-CA" sz="1600" dirty="0" err="1">
                <a:latin typeface="Consolas" panose="020B0609020204030204" pitchFamily="49" charset="0"/>
              </a:rPr>
              <a:t>cOoL</a:t>
            </a:r>
            <a:r>
              <a:rPr lang="en-CA" sz="1600" dirty="0">
                <a:latin typeface="Consolas" panose="020B0609020204030204" pitchFamily="49" charset="0"/>
              </a:rPr>
              <a:t>': ")</a:t>
            </a:r>
          </a:p>
          <a:p>
            <a:pPr marL="234950" lvl="1" indent="0">
              <a:buNone/>
            </a:pPr>
            <a:r>
              <a:rPr lang="en-CA" sz="1600" dirty="0">
                <a:latin typeface="Consolas" panose="020B0609020204030204" pitchFamily="49" charset="0"/>
              </a:rPr>
              <a:t>    </a:t>
            </a:r>
            <a:r>
              <a:rPr lang="en-CA" sz="1600" dirty="0" err="1">
                <a:latin typeface="Consolas" panose="020B0609020204030204" pitchFamily="49" charset="0"/>
              </a:rPr>
              <a:t>replacementWord</a:t>
            </a:r>
            <a:r>
              <a:rPr lang="en-CA" sz="1600" dirty="0">
                <a:latin typeface="Consolas" panose="020B0609020204030204" pitchFamily="49" charset="0"/>
              </a:rPr>
              <a:t> = InputBox("Replacement </a:t>
            </a:r>
            <a:r>
              <a:rPr lang="en-CA" sz="1600" dirty="0" smtClean="0">
                <a:latin typeface="Consolas" panose="020B0609020204030204" pitchFamily="49" charset="0"/>
              </a:rPr>
              <a:t>word (try </a:t>
            </a:r>
            <a:r>
              <a:rPr lang="en-CA" sz="1600" dirty="0">
                <a:latin typeface="Consolas" panose="020B0609020204030204" pitchFamily="49" charset="0"/>
              </a:rPr>
              <a:t>'</a:t>
            </a:r>
            <a:r>
              <a:rPr lang="en-CA" sz="1600" dirty="0" err="1" smtClean="0">
                <a:latin typeface="Consolas" panose="020B0609020204030204" pitchFamily="49" charset="0"/>
              </a:rPr>
              <a:t>aBx</a:t>
            </a:r>
            <a:r>
              <a:rPr lang="en-CA" sz="1600" dirty="0" smtClean="0">
                <a:latin typeface="Consolas" panose="020B0609020204030204" pitchFamily="49" charset="0"/>
              </a:rPr>
              <a:t>': </a:t>
            </a:r>
            <a:r>
              <a:rPr lang="en-CA" sz="1600" dirty="0">
                <a:latin typeface="Consolas" panose="020B0609020204030204" pitchFamily="49" charset="0"/>
              </a:rPr>
              <a:t>")</a:t>
            </a:r>
          </a:p>
          <a:p>
            <a:pPr marL="234950" lvl="1" indent="0">
              <a:buNone/>
            </a:pPr>
            <a:r>
              <a:rPr lang="en-CA" sz="1600" dirty="0">
                <a:latin typeface="Consolas" panose="020B0609020204030204" pitchFamily="49" charset="0"/>
              </a:rPr>
              <a:t>    With </a:t>
            </a:r>
            <a:r>
              <a:rPr lang="en-CA" sz="1600" dirty="0" err="1">
                <a:latin typeface="Consolas" panose="020B0609020204030204" pitchFamily="49" charset="0"/>
              </a:rPr>
              <a:t>ActiveDocument.Content.Find</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.Text = </a:t>
            </a:r>
            <a:r>
              <a:rPr lang="en-CA" sz="1600" dirty="0" err="1">
                <a:latin typeface="Consolas" panose="020B0609020204030204" pitchFamily="49" charset="0"/>
              </a:rPr>
              <a:t>findWord</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.Replacement.Text = </a:t>
            </a:r>
            <a:r>
              <a:rPr lang="en-CA" sz="1600" dirty="0" err="1">
                <a:latin typeface="Consolas" panose="020B0609020204030204" pitchFamily="49" charset="0"/>
              </a:rPr>
              <a:t>replacementWord</a:t>
            </a:r>
            <a:endParaRPr lang="en-CA" sz="1600" dirty="0">
              <a:latin typeface="Consolas" panose="020B0609020204030204" pitchFamily="49" charset="0"/>
            </a:endParaRPr>
          </a:p>
          <a:p>
            <a:pPr marL="234950" lvl="1" indent="0">
              <a:buNone/>
            </a:pPr>
            <a:r>
              <a:rPr lang="en-CA" sz="1600" dirty="0">
                <a:latin typeface="Consolas" panose="020B0609020204030204" pitchFamily="49" charset="0"/>
              </a:rPr>
              <a:t>        .Execute MatchCase:=False, Replace:=wdReplaceAll</a:t>
            </a:r>
          </a:p>
          <a:p>
            <a:pPr marL="234950" lvl="1" indent="0">
              <a:buNone/>
            </a:pPr>
            <a:r>
              <a:rPr lang="en-CA" sz="1600" dirty="0">
                <a:latin typeface="Consolas" panose="020B0609020204030204" pitchFamily="49" charset="0"/>
              </a:rPr>
              <a:t>    End With</a:t>
            </a:r>
          </a:p>
          <a:p>
            <a:pPr marL="234950" lvl="1" indent="0">
              <a:buNone/>
            </a:pPr>
            <a:r>
              <a:rPr lang="en-CA" sz="1600" dirty="0">
                <a:latin typeface="Consolas" panose="020B0609020204030204" pitchFamily="49" charset="0"/>
              </a:rPr>
              <a:t>End Sub</a:t>
            </a:r>
          </a:p>
        </p:txBody>
      </p:sp>
    </p:spTree>
    <p:extLst>
      <p:ext uri="{BB962C8B-B14F-4D97-AF65-F5344CB8AC3E}">
        <p14:creationId xmlns:p14="http://schemas.microsoft.com/office/powerpoint/2010/main" val="269456274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To A Document</a:t>
            </a:r>
            <a:endParaRPr lang="en-CA" dirty="0"/>
          </a:p>
        </p:txBody>
      </p:sp>
      <p:sp>
        <p:nvSpPr>
          <p:cNvPr id="3" name="Content Placeholder 2"/>
          <p:cNvSpPr>
            <a:spLocks noGrp="1"/>
          </p:cNvSpPr>
          <p:nvPr>
            <p:ph idx="1"/>
          </p:nvPr>
        </p:nvSpPr>
        <p:spPr/>
        <p:txBody>
          <a:bodyPr/>
          <a:lstStyle/>
          <a:p>
            <a:r>
              <a:rPr lang="en-US" dirty="0" smtClean="0"/>
              <a:t>It is accomplished using the </a:t>
            </a:r>
            <a:r>
              <a:rPr lang="en-US" dirty="0" smtClean="0">
                <a:latin typeface="Consolas" panose="020B0609020204030204" pitchFamily="49" charset="0"/>
              </a:rPr>
              <a:t>Selection</a:t>
            </a:r>
            <a:r>
              <a:rPr lang="en-US" dirty="0" smtClean="0"/>
              <a:t> object and the </a:t>
            </a:r>
            <a:r>
              <a:rPr lang="en-US" dirty="0" err="1" smtClean="0">
                <a:latin typeface="Consolas" panose="020B0609020204030204" pitchFamily="49" charset="0"/>
              </a:rPr>
              <a:t>TypeText</a:t>
            </a:r>
            <a:r>
              <a:rPr lang="en-US" dirty="0" smtClean="0"/>
              <a:t> method</a:t>
            </a:r>
          </a:p>
          <a:p>
            <a:r>
              <a:rPr lang="en-US" b="1" dirty="0" smtClean="0"/>
              <a:t>To move the selection to the start of the document </a:t>
            </a:r>
            <a:r>
              <a:rPr lang="en-US" dirty="0" smtClean="0"/>
              <a:t>(write text at the start):  </a:t>
            </a:r>
            <a:r>
              <a:rPr lang="en-US" dirty="0">
                <a:latin typeface="Consolas" panose="020B0609020204030204" pitchFamily="49" charset="0"/>
              </a:rPr>
              <a:t>Selection.HomeKey Unit:=wdStory</a:t>
            </a:r>
          </a:p>
          <a:p>
            <a:r>
              <a:rPr lang="en-US" b="1" dirty="0"/>
              <a:t>To move the selection to the </a:t>
            </a:r>
            <a:r>
              <a:rPr lang="en-US" b="1" dirty="0" smtClean="0"/>
              <a:t>end </a:t>
            </a:r>
            <a:r>
              <a:rPr lang="en-US" b="1" dirty="0"/>
              <a:t>of the document </a:t>
            </a:r>
            <a:r>
              <a:rPr lang="en-US" dirty="0"/>
              <a:t>(write text </a:t>
            </a:r>
            <a:r>
              <a:rPr lang="en-US" dirty="0" smtClean="0"/>
              <a:t>at the end):  </a:t>
            </a:r>
            <a:r>
              <a:rPr lang="en-US" dirty="0">
                <a:latin typeface="Consolas" panose="020B0609020204030204" pitchFamily="49" charset="0"/>
              </a:rPr>
              <a:t> Selection.EndKey Unit:=</a:t>
            </a:r>
            <a:r>
              <a:rPr lang="en-US" dirty="0" smtClean="0">
                <a:latin typeface="Consolas" panose="020B0609020204030204" pitchFamily="49" charset="0"/>
              </a:rPr>
              <a:t>wdStory</a:t>
            </a:r>
          </a:p>
          <a:p>
            <a:r>
              <a:rPr lang="en-CA" dirty="0" err="1" smtClean="0">
                <a:latin typeface="Consolas" panose="020B0609020204030204" pitchFamily="49" charset="0"/>
              </a:rPr>
              <a:t>vbCr</a:t>
            </a:r>
            <a:r>
              <a:rPr lang="en-CA" dirty="0" smtClean="0">
                <a:latin typeface="Consolas" panose="020B0609020204030204" pitchFamily="49" charset="0"/>
              </a:rPr>
              <a:t> </a:t>
            </a:r>
          </a:p>
          <a:p>
            <a:pPr lvl="1"/>
            <a:r>
              <a:rPr lang="en-CA" dirty="0" smtClean="0"/>
              <a:t>It is a Visual basic constant.</a:t>
            </a:r>
          </a:p>
          <a:p>
            <a:pPr lvl="1"/>
            <a:r>
              <a:rPr lang="en-US" dirty="0" smtClean="0"/>
              <a:t>Stands for ‘Visual Basic’ carriage return.</a:t>
            </a:r>
          </a:p>
          <a:p>
            <a:pPr lvl="1"/>
            <a:r>
              <a:rPr lang="en-US" dirty="0" smtClean="0"/>
              <a:t>Each </a:t>
            </a:r>
            <a:r>
              <a:rPr lang="en-US" dirty="0" err="1"/>
              <a:t>each</a:t>
            </a:r>
            <a:r>
              <a:rPr lang="en-US" dirty="0"/>
              <a:t> </a:t>
            </a:r>
            <a:r>
              <a:rPr lang="en-US" dirty="0" err="1" smtClean="0">
                <a:latin typeface="Consolas" panose="020B0609020204030204" pitchFamily="49" charset="0"/>
              </a:rPr>
              <a:t>vbCr</a:t>
            </a:r>
            <a:r>
              <a:rPr lang="en-US" dirty="0" smtClean="0">
                <a:latin typeface="+mj-lt"/>
              </a:rPr>
              <a:t> is </a:t>
            </a:r>
            <a:r>
              <a:rPr lang="en-US" dirty="0" smtClean="0"/>
              <a:t>equivalent to hitting enter.</a:t>
            </a:r>
          </a:p>
          <a:p>
            <a:pPr lvl="1"/>
            <a:r>
              <a:rPr lang="en-US" dirty="0" smtClean="0"/>
              <a:t>Example</a:t>
            </a:r>
            <a:r>
              <a:rPr lang="en-US" dirty="0"/>
              <a:t>: </a:t>
            </a:r>
            <a:r>
              <a:rPr lang="en-US" dirty="0" smtClean="0"/>
              <a:t>"</a:t>
            </a:r>
            <a:r>
              <a:rPr lang="en-US" dirty="0" smtClean="0">
                <a:latin typeface="Consolas" panose="020B0609020204030204" pitchFamily="49" charset="0"/>
              </a:rPr>
              <a:t>hi" &amp; </a:t>
            </a:r>
            <a:r>
              <a:rPr lang="en-US" dirty="0" err="1" smtClean="0">
                <a:latin typeface="Consolas" panose="020B0609020204030204" pitchFamily="49" charset="0"/>
              </a:rPr>
              <a:t>vbCr</a:t>
            </a:r>
            <a:r>
              <a:rPr lang="en-US" dirty="0" smtClean="0">
                <a:latin typeface="Consolas" panose="020B0609020204030204" pitchFamily="49" charset="0"/>
              </a:rPr>
              <a:t> &amp; "there"</a:t>
            </a:r>
          </a:p>
          <a:p>
            <a:pPr lvl="2"/>
            <a:r>
              <a:rPr lang="en-US" dirty="0" smtClean="0"/>
              <a:t>This puts ‘hi’ and ‘there’ on separate lines</a:t>
            </a:r>
          </a:p>
          <a:p>
            <a:pPr lvl="1"/>
            <a:endParaRPr lang="en-CA" dirty="0"/>
          </a:p>
        </p:txBody>
      </p:sp>
    </p:spTree>
    <p:extLst>
      <p:ext uri="{BB962C8B-B14F-4D97-AF65-F5344CB8AC3E}">
        <p14:creationId xmlns:p14="http://schemas.microsoft.com/office/powerpoint/2010/main" val="25240576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Writing A Text String To A Document </a:t>
            </a:r>
            <a:endParaRPr lang="en-CA" dirty="0"/>
          </a:p>
        </p:txBody>
      </p:sp>
      <p:sp>
        <p:nvSpPr>
          <p:cNvPr id="3" name="Content Placeholder 2"/>
          <p:cNvSpPr>
            <a:spLocks noGrp="1"/>
          </p:cNvSpPr>
          <p:nvPr>
            <p:ph idx="1"/>
          </p:nvPr>
        </p:nvSpPr>
        <p:spPr/>
        <p:txBody>
          <a:bodyPr/>
          <a:lstStyle/>
          <a:p>
            <a:r>
              <a:rPr lang="en-US" b="1" dirty="0"/>
              <a:t>Name of the document </a:t>
            </a:r>
            <a:r>
              <a:rPr lang="en-US" b="1" dirty="0" smtClean="0"/>
              <a:t>containing the example</a:t>
            </a:r>
            <a:r>
              <a:rPr lang="en-US" dirty="0" smtClean="0"/>
              <a:t>: </a:t>
            </a:r>
            <a:r>
              <a:rPr lang="en-US" dirty="0">
                <a:latin typeface="Consolas" panose="020B0609020204030204" pitchFamily="49" charset="0"/>
              </a:rPr>
              <a:t>4</a:t>
            </a:r>
            <a:r>
              <a:rPr lang="en-US" dirty="0" smtClean="0">
                <a:latin typeface="Consolas" panose="020B0609020204030204" pitchFamily="49" charset="0"/>
              </a:rPr>
              <a:t>writingToDocument</a:t>
            </a:r>
            <a:endParaRPr lang="en-US" dirty="0">
              <a:latin typeface="Consolas" panose="020B0609020204030204" pitchFamily="49" charset="0"/>
            </a:endParaRPr>
          </a:p>
          <a:p>
            <a:r>
              <a:rPr lang="en-US" dirty="0" smtClean="0"/>
              <a:t>Features</a:t>
            </a:r>
            <a:r>
              <a:rPr lang="en-US" dirty="0"/>
              <a:t>: </a:t>
            </a:r>
            <a:r>
              <a:rPr lang="en-US" dirty="0" smtClean="0"/>
              <a:t>writes the current location, at the start and end of the document. Spaces and carriage returns are concatenated into the text to be written.</a:t>
            </a:r>
          </a:p>
          <a:p>
            <a:endParaRPr lang="en-US" dirty="0" smtClean="0"/>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Sub </a:t>
            </a:r>
            <a:r>
              <a:rPr lang="en-US" sz="1600" dirty="0" err="1">
                <a:latin typeface="Consolas" panose="020B0609020204030204" pitchFamily="49" charset="0"/>
              </a:rPr>
              <a:t>writingToDocument</a:t>
            </a:r>
            <a:r>
              <a:rPr lang="en-US" sz="1600" dirty="0">
                <a:latin typeface="Consolas" panose="020B0609020204030204" pitchFamily="49" charset="0"/>
              </a:rPr>
              <a:t>()</a:t>
            </a:r>
          </a:p>
          <a:p>
            <a:pPr marL="234950" lvl="1" indent="0">
              <a:buNone/>
            </a:pPr>
            <a:r>
              <a:rPr lang="en-US" sz="1600" dirty="0">
                <a:latin typeface="Consolas" panose="020B0609020204030204" pitchFamily="49" charset="0"/>
              </a:rPr>
              <a:t>    Dim </a:t>
            </a:r>
            <a:r>
              <a:rPr lang="en-US" sz="1600" dirty="0" err="1">
                <a:latin typeface="Consolas" panose="020B0609020204030204" pitchFamily="49" charset="0"/>
              </a:rPr>
              <a:t>textInsertAtEnd</a:t>
            </a:r>
            <a:r>
              <a:rPr lang="en-US" sz="1600" dirty="0">
                <a:latin typeface="Consolas" panose="020B0609020204030204" pitchFamily="49" charset="0"/>
              </a:rPr>
              <a:t> As String</a:t>
            </a:r>
          </a:p>
          <a:p>
            <a:pPr marL="234950" lvl="1" indent="0">
              <a:buNone/>
            </a:pPr>
            <a:r>
              <a:rPr lang="en-US" sz="1600" dirty="0">
                <a:latin typeface="Consolas" panose="020B0609020204030204" pitchFamily="49" charset="0"/>
              </a:rPr>
              <a:t>    </a:t>
            </a:r>
            <a:r>
              <a:rPr lang="en-US" sz="1600" dirty="0" err="1">
                <a:latin typeface="Consolas" panose="020B0609020204030204" pitchFamily="49" charset="0"/>
              </a:rPr>
              <a:t>textInsertAtEnd</a:t>
            </a:r>
            <a:r>
              <a:rPr lang="en-US" sz="1600" dirty="0">
                <a:latin typeface="Consolas" panose="020B0609020204030204" pitchFamily="49" charset="0"/>
              </a:rPr>
              <a:t> = </a:t>
            </a:r>
            <a:r>
              <a:rPr lang="en-US" sz="1600" dirty="0" err="1">
                <a:latin typeface="Consolas" panose="020B0609020204030204" pitchFamily="49" charset="0"/>
              </a:rPr>
              <a:t>InputBox</a:t>
            </a:r>
            <a:r>
              <a:rPr lang="en-US" sz="1600" dirty="0" smtClean="0">
                <a:latin typeface="Consolas" panose="020B0609020204030204" pitchFamily="49" charset="0"/>
              </a:rPr>
              <a:t>("Type </a:t>
            </a:r>
            <a:r>
              <a:rPr lang="en-US" sz="1600" dirty="0">
                <a:latin typeface="Consolas" panose="020B0609020204030204" pitchFamily="49" charset="0"/>
              </a:rPr>
              <a:t>in text to insert at </a:t>
            </a:r>
            <a:r>
              <a:rPr lang="en-US" sz="1600" dirty="0" smtClean="0">
                <a:latin typeface="Consolas" panose="020B0609020204030204" pitchFamily="49" charset="0"/>
              </a:rPr>
              <a:t>end: </a:t>
            </a:r>
            <a:r>
              <a:rPr lang="en-US" sz="1600" dirty="0">
                <a:latin typeface="Consolas" panose="020B0609020204030204" pitchFamily="49" charset="0"/>
              </a:rPr>
              <a:t>")</a:t>
            </a:r>
          </a:p>
          <a:p>
            <a:pPr marL="234950" lvl="1" indent="0">
              <a:buNone/>
            </a:pPr>
            <a:r>
              <a:rPr lang="en-US" sz="1600" dirty="0" smtClean="0">
                <a:latin typeface="Consolas" panose="020B0609020204030204" pitchFamily="49" charset="0"/>
              </a:rPr>
              <a:t>    Selection.TypeText </a:t>
            </a:r>
            <a:r>
              <a:rPr lang="en-US" sz="1600" dirty="0">
                <a:latin typeface="Consolas" panose="020B0609020204030204" pitchFamily="49" charset="0"/>
              </a:rPr>
              <a:t>("Inserted </a:t>
            </a:r>
            <a:r>
              <a:rPr lang="en-US" sz="1600" dirty="0" smtClean="0">
                <a:latin typeface="Consolas" panose="020B0609020204030204" pitchFamily="49" charset="0"/>
              </a:rPr>
              <a:t>where the </a:t>
            </a:r>
            <a:r>
              <a:rPr lang="en-US" sz="1600" dirty="0">
                <a:latin typeface="Consolas" panose="020B0609020204030204" pitchFamily="49" charset="0"/>
              </a:rPr>
              <a:t>cursor was located")</a:t>
            </a:r>
          </a:p>
          <a:p>
            <a:pPr marL="234950" lvl="1" indent="0">
              <a:buNone/>
            </a:pPr>
            <a:r>
              <a:rPr lang="en-US" sz="1600" dirty="0" smtClean="0">
                <a:latin typeface="Consolas" panose="020B0609020204030204" pitchFamily="49" charset="0"/>
              </a:rPr>
              <a:t>    Selection.HomeKey </a:t>
            </a:r>
            <a:r>
              <a:rPr lang="en-US" sz="1600" dirty="0">
                <a:latin typeface="Consolas" panose="020B0609020204030204" pitchFamily="49" charset="0"/>
              </a:rPr>
              <a:t>Unit:=wdStory</a:t>
            </a:r>
          </a:p>
          <a:p>
            <a:pPr marL="234950" lvl="1" indent="0">
              <a:buNone/>
            </a:pPr>
            <a:r>
              <a:rPr lang="en-US" sz="1600" dirty="0">
                <a:latin typeface="Consolas" panose="020B0609020204030204" pitchFamily="49" charset="0"/>
              </a:rPr>
              <a:t>    Selection.TypeText ("New text inserted at the very top")</a:t>
            </a:r>
          </a:p>
          <a:p>
            <a:pPr marL="234950" lvl="1" indent="0">
              <a:buNone/>
            </a:pPr>
            <a:r>
              <a:rPr lang="en-US" sz="1600" dirty="0" smtClean="0">
                <a:latin typeface="Consolas" panose="020B0609020204030204" pitchFamily="49" charset="0"/>
              </a:rPr>
              <a:t>    Selection.EndKey </a:t>
            </a:r>
            <a:r>
              <a:rPr lang="en-US" sz="1600" dirty="0">
                <a:latin typeface="Consolas" panose="020B0609020204030204" pitchFamily="49" charset="0"/>
              </a:rPr>
              <a:t>Unit:=wdStory</a:t>
            </a:r>
          </a:p>
          <a:p>
            <a:pPr marL="234950" lvl="1" indent="0">
              <a:buNone/>
            </a:pPr>
            <a:r>
              <a:rPr lang="en-US" sz="1600" dirty="0" smtClean="0">
                <a:latin typeface="Consolas" panose="020B0609020204030204" pitchFamily="49" charset="0"/>
              </a:rPr>
              <a:t>    Selection.TypeText </a:t>
            </a:r>
            <a:r>
              <a:rPr lang="en-US" sz="1600" dirty="0">
                <a:latin typeface="Consolas" panose="020B0609020204030204" pitchFamily="49" charset="0"/>
              </a:rPr>
              <a:t>("   " &amp; </a:t>
            </a:r>
            <a:r>
              <a:rPr lang="en-US" sz="1600" dirty="0" err="1">
                <a:latin typeface="Consolas" panose="020B0609020204030204" pitchFamily="49" charset="0"/>
              </a:rPr>
              <a:t>textInsertAtEnd</a:t>
            </a:r>
            <a:r>
              <a:rPr lang="en-US" sz="1600" dirty="0">
                <a:latin typeface="Consolas" panose="020B0609020204030204" pitchFamily="49" charset="0"/>
              </a:rPr>
              <a:t> &amp; </a:t>
            </a:r>
            <a:r>
              <a:rPr lang="en-US" sz="1600" dirty="0" err="1">
                <a:latin typeface="Consolas" panose="020B0609020204030204" pitchFamily="49" charset="0"/>
              </a:rPr>
              <a:t>vbCr</a:t>
            </a:r>
            <a:r>
              <a:rPr lang="en-US" sz="1600" dirty="0">
                <a:latin typeface="Consolas" panose="020B0609020204030204" pitchFamily="49" charset="0"/>
              </a:rPr>
              <a:t> &amp; </a:t>
            </a:r>
            <a:r>
              <a:rPr lang="en-US" sz="1600" dirty="0" err="1">
                <a:latin typeface="Consolas" panose="020B0609020204030204" pitchFamily="49" charset="0"/>
              </a:rPr>
              <a:t>vbCr</a:t>
            </a:r>
            <a:r>
              <a:rPr lang="en-US" sz="1600" dirty="0">
                <a:latin typeface="Consolas" panose="020B0609020204030204" pitchFamily="49" charset="0"/>
              </a:rPr>
              <a:t>)</a:t>
            </a:r>
          </a:p>
          <a:p>
            <a:pPr marL="234950" lvl="1" indent="0">
              <a:buNone/>
            </a:pPr>
            <a:r>
              <a:rPr lang="en-US" sz="1600" dirty="0">
                <a:latin typeface="Consolas" panose="020B0609020204030204" pitchFamily="49" charset="0"/>
              </a:rPr>
              <a:t>End </a:t>
            </a:r>
            <a:r>
              <a:rPr lang="en-US" sz="1600" dirty="0" smtClean="0">
                <a:latin typeface="Consolas" panose="020B0609020204030204" pitchFamily="49" charset="0"/>
              </a:rPr>
              <a:t>Sub</a:t>
            </a:r>
            <a:endParaRPr lang="en-US" sz="1600" dirty="0">
              <a:latin typeface="Consolas" panose="020B0609020204030204" pitchFamily="49" charset="0"/>
            </a:endParaRPr>
          </a:p>
          <a:p>
            <a:pPr marL="234950" lvl="1" indent="0">
              <a:buNone/>
            </a:pPr>
            <a:endParaRPr lang="en-CA" sz="1600" dirty="0">
              <a:latin typeface="Consolas" panose="020B0609020204030204" pitchFamily="49" charset="0"/>
            </a:endParaRPr>
          </a:p>
        </p:txBody>
      </p:sp>
    </p:spTree>
    <p:extLst>
      <p:ext uri="{BB962C8B-B14F-4D97-AF65-F5344CB8AC3E}">
        <p14:creationId xmlns:p14="http://schemas.microsoft.com/office/powerpoint/2010/main" val="41087606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Visually Highlighting Written Text</a:t>
            </a:r>
            <a:endParaRPr lang="en-CA" dirty="0"/>
          </a:p>
        </p:txBody>
      </p:sp>
      <p:sp>
        <p:nvSpPr>
          <p:cNvPr id="3" name="Content Placeholder 2"/>
          <p:cNvSpPr>
            <a:spLocks noGrp="1"/>
          </p:cNvSpPr>
          <p:nvPr>
            <p:ph idx="1"/>
          </p:nvPr>
        </p:nvSpPr>
        <p:spPr/>
        <p:txBody>
          <a:bodyPr/>
          <a:lstStyle/>
          <a:p>
            <a:r>
              <a:rPr lang="en-US" dirty="0" smtClean="0"/>
              <a:t>To make text stand out font effects (color, bolding, size, font type can be applied to the written text).</a:t>
            </a:r>
          </a:p>
          <a:p>
            <a:r>
              <a:rPr lang="en-US" dirty="0" smtClean="0"/>
              <a:t>This can be done via the attributes of the </a:t>
            </a:r>
            <a:r>
              <a:rPr lang="en-US" dirty="0" smtClean="0">
                <a:latin typeface="Consolas" panose="020B0609020204030204" pitchFamily="49" charset="0"/>
              </a:rPr>
              <a:t>Font</a:t>
            </a:r>
            <a:r>
              <a:rPr lang="en-US" dirty="0" smtClean="0"/>
              <a:t> attribute of the </a:t>
            </a:r>
            <a:r>
              <a:rPr lang="en-US" dirty="0" smtClean="0">
                <a:latin typeface="Consolas" panose="020B0609020204030204" pitchFamily="49" charset="0"/>
              </a:rPr>
              <a:t>Selection</a:t>
            </a:r>
            <a:r>
              <a:rPr lang="en-US" dirty="0" smtClean="0"/>
              <a:t> object.</a:t>
            </a:r>
            <a:endParaRPr lang="en-CA" dirty="0"/>
          </a:p>
        </p:txBody>
      </p:sp>
    </p:spTree>
    <p:extLst>
      <p:ext uri="{BB962C8B-B14F-4D97-AF65-F5344CB8AC3E}">
        <p14:creationId xmlns:p14="http://schemas.microsoft.com/office/powerpoint/2010/main" val="16845869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Highlighting Written Text</a:t>
            </a:r>
            <a:endParaRPr lang="en-CA" dirty="0"/>
          </a:p>
        </p:txBody>
      </p:sp>
      <p:sp>
        <p:nvSpPr>
          <p:cNvPr id="3" name="Content Placeholder 2"/>
          <p:cNvSpPr>
            <a:spLocks noGrp="1"/>
          </p:cNvSpPr>
          <p:nvPr>
            <p:ph idx="1"/>
          </p:nvPr>
        </p:nvSpPr>
        <p:spPr/>
        <p:txBody>
          <a:bodyPr/>
          <a:lstStyle/>
          <a:p>
            <a:r>
              <a:rPr lang="en-US" b="1" dirty="0"/>
              <a:t>Name of the document </a:t>
            </a:r>
            <a:r>
              <a:rPr lang="en-US" b="1" dirty="0" smtClean="0"/>
              <a:t>containing the example</a:t>
            </a:r>
            <a:r>
              <a:rPr lang="en-US" dirty="0" smtClean="0"/>
              <a:t>: </a:t>
            </a:r>
            <a:r>
              <a:rPr lang="en-US" dirty="0">
                <a:latin typeface="Consolas" panose="020B0609020204030204" pitchFamily="49" charset="0"/>
              </a:rPr>
              <a:t>5</a:t>
            </a:r>
            <a:r>
              <a:rPr lang="en-US" dirty="0" smtClean="0">
                <a:latin typeface="Consolas" panose="020B0609020204030204" pitchFamily="49" charset="0"/>
              </a:rPr>
              <a:t>modifyingFontText</a:t>
            </a:r>
          </a:p>
          <a:p>
            <a:r>
              <a:rPr lang="en-US" dirty="0" smtClean="0"/>
              <a:t>Features: highlights inserted text by increasing the font size, changing the color and changing the font to the type specified by the user.</a:t>
            </a:r>
          </a:p>
          <a:p>
            <a:endParaRPr lang="en-US" dirty="0" smtClean="0"/>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Sub </a:t>
            </a:r>
            <a:r>
              <a:rPr lang="en-US" sz="1600" dirty="0" err="1">
                <a:latin typeface="Consolas" panose="020B0609020204030204" pitchFamily="49" charset="0"/>
              </a:rPr>
              <a:t>modifyingFontText</a:t>
            </a:r>
            <a:r>
              <a:rPr lang="en-US" sz="1600" dirty="0">
                <a:latin typeface="Consolas" panose="020B0609020204030204" pitchFamily="49" charset="0"/>
              </a:rPr>
              <a:t>()</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a:latin typeface="Consolas" panose="020B0609020204030204" pitchFamily="49" charset="0"/>
              </a:rPr>
              <a:t>Dim </a:t>
            </a:r>
            <a:r>
              <a:rPr lang="en-US" sz="1600" dirty="0" err="1">
                <a:latin typeface="Consolas" panose="020B0609020204030204" pitchFamily="49" charset="0"/>
              </a:rPr>
              <a:t>insertionText</a:t>
            </a:r>
            <a:r>
              <a:rPr lang="en-US" sz="1600" dirty="0">
                <a:latin typeface="Consolas" panose="020B0609020204030204" pitchFamily="49" charset="0"/>
              </a:rPr>
              <a:t> As String</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Dim </a:t>
            </a:r>
            <a:r>
              <a:rPr lang="en-US" sz="1600" dirty="0" err="1">
                <a:latin typeface="Consolas" panose="020B0609020204030204" pitchFamily="49" charset="0"/>
              </a:rPr>
              <a:t>newFontSize</a:t>
            </a:r>
            <a:r>
              <a:rPr lang="en-US" sz="1600" dirty="0">
                <a:latin typeface="Consolas" panose="020B0609020204030204" pitchFamily="49" charset="0"/>
              </a:rPr>
              <a:t> As Long</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Dim </a:t>
            </a:r>
            <a:r>
              <a:rPr lang="en-US" sz="1600" dirty="0" err="1">
                <a:latin typeface="Consolas" panose="020B0609020204030204" pitchFamily="49" charset="0"/>
              </a:rPr>
              <a:t>newFontName</a:t>
            </a:r>
            <a:r>
              <a:rPr lang="en-US" sz="1600" dirty="0">
                <a:latin typeface="Consolas" panose="020B0609020204030204" pitchFamily="49" charset="0"/>
              </a:rPr>
              <a:t> As String</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insertionText</a:t>
            </a:r>
            <a:r>
              <a:rPr lang="en-US" sz="1600" dirty="0" smtClean="0">
                <a:latin typeface="Consolas" panose="020B0609020204030204" pitchFamily="49" charset="0"/>
              </a:rPr>
              <a:t> </a:t>
            </a:r>
            <a:r>
              <a:rPr lang="en-US" sz="1600" dirty="0">
                <a:latin typeface="Consolas" panose="020B0609020204030204" pitchFamily="49" charset="0"/>
              </a:rPr>
              <a:t>= InputBox("Type in text to insert: ")</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newFontSize</a:t>
            </a:r>
            <a:r>
              <a:rPr lang="en-US" sz="1600" dirty="0" smtClean="0">
                <a:latin typeface="Consolas" panose="020B0609020204030204" pitchFamily="49" charset="0"/>
              </a:rPr>
              <a:t> </a:t>
            </a:r>
            <a:r>
              <a:rPr lang="en-US" sz="1600" dirty="0">
                <a:latin typeface="Consolas" panose="020B0609020204030204" pitchFamily="49" charset="0"/>
              </a:rPr>
              <a:t>= InputBox("Size of the </a:t>
            </a:r>
            <a:r>
              <a:rPr lang="en-US" sz="1600" dirty="0" smtClean="0">
                <a:latin typeface="Consolas" panose="020B0609020204030204" pitchFamily="49" charset="0"/>
              </a:rPr>
              <a:t>font: </a:t>
            </a:r>
            <a:r>
              <a:rPr lang="en-US" sz="1600" dirty="0">
                <a:latin typeface="Consolas" panose="020B0609020204030204" pitchFamily="49" charset="0"/>
              </a:rPr>
              <a:t>")</a:t>
            </a:r>
          </a:p>
          <a:p>
            <a:pPr marL="0" indent="0">
              <a:buNone/>
            </a:pPr>
            <a:r>
              <a:rPr lang="en-US" sz="1600" dirty="0">
                <a:latin typeface="Consolas" panose="020B0609020204030204" pitchFamily="49" charset="0"/>
              </a:rPr>
              <a:t>   </a:t>
            </a:r>
            <a:r>
              <a:rPr lang="en-US" sz="1600" dirty="0" smtClean="0">
                <a:latin typeface="Consolas" panose="020B0609020204030204" pitchFamily="49" charset="0"/>
              </a:rPr>
              <a:t>   </a:t>
            </a:r>
            <a:r>
              <a:rPr lang="en-US" sz="1600" dirty="0" err="1" smtClean="0">
                <a:latin typeface="Consolas" panose="020B0609020204030204" pitchFamily="49" charset="0"/>
              </a:rPr>
              <a:t>newFontName</a:t>
            </a:r>
            <a:r>
              <a:rPr lang="en-US" sz="1600" dirty="0" smtClean="0">
                <a:latin typeface="Consolas" panose="020B0609020204030204" pitchFamily="49" charset="0"/>
              </a:rPr>
              <a:t> </a:t>
            </a:r>
            <a:r>
              <a:rPr lang="en-US" sz="1600" dirty="0">
                <a:latin typeface="Consolas" panose="020B0609020204030204" pitchFamily="49" charset="0"/>
              </a:rPr>
              <a:t>= InputBox("Name of </a:t>
            </a:r>
            <a:r>
              <a:rPr lang="en-US" sz="1600" dirty="0" smtClean="0">
                <a:latin typeface="Consolas" panose="020B0609020204030204" pitchFamily="49" charset="0"/>
              </a:rPr>
              <a:t>font (e.g</a:t>
            </a:r>
            <a:r>
              <a:rPr lang="en-US" sz="1600" dirty="0">
                <a:latin typeface="Consolas" panose="020B0609020204030204" pitchFamily="49" charset="0"/>
              </a:rPr>
              <a:t>. Arial black): ")</a:t>
            </a:r>
          </a:p>
          <a:p>
            <a:pPr marL="0" indent="0">
              <a:buNone/>
            </a:pPr>
            <a:r>
              <a:rPr lang="en-US" sz="1600" dirty="0">
                <a:latin typeface="Consolas" panose="020B0609020204030204" pitchFamily="49" charset="0"/>
              </a:rPr>
              <a:t>    </a:t>
            </a:r>
          </a:p>
          <a:p>
            <a:pPr marL="0" indent="0">
              <a:buNone/>
            </a:pPr>
            <a:r>
              <a:rPr lang="en-US" sz="1600" dirty="0">
                <a:latin typeface="Consolas" panose="020B0609020204030204" pitchFamily="49" charset="0"/>
              </a:rPr>
              <a:t>    </a:t>
            </a:r>
          </a:p>
        </p:txBody>
      </p:sp>
    </p:spTree>
    <p:extLst>
      <p:ext uri="{BB962C8B-B14F-4D97-AF65-F5344CB8AC3E}">
        <p14:creationId xmlns:p14="http://schemas.microsoft.com/office/powerpoint/2010/main" val="38031464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Highlighting Written </a:t>
            </a:r>
            <a:r>
              <a:rPr lang="en-US" dirty="0" smtClean="0"/>
              <a:t>Text: 2</a:t>
            </a:r>
            <a:endParaRPr lang="en-CA" dirty="0"/>
          </a:p>
        </p:txBody>
      </p:sp>
      <p:sp>
        <p:nvSpPr>
          <p:cNvPr id="3" name="Content Placeholder 2"/>
          <p:cNvSpPr>
            <a:spLocks noGrp="1"/>
          </p:cNvSpPr>
          <p:nvPr>
            <p:ph idx="1"/>
          </p:nvPr>
        </p:nvSpPr>
        <p:spPr/>
        <p:txBody>
          <a:bodyPr/>
          <a:lstStyle/>
          <a:p>
            <a:pPr marL="0" indent="0">
              <a:buNone/>
            </a:pPr>
            <a:r>
              <a:rPr lang="en-US" sz="1600" dirty="0" smtClean="0">
                <a:latin typeface="Consolas" panose="020B0609020204030204" pitchFamily="49" charset="0"/>
              </a:rPr>
              <a:t>    </a:t>
            </a:r>
            <a:r>
              <a:rPr lang="en-US" sz="1600" dirty="0" err="1" smtClean="0">
                <a:latin typeface="Consolas" panose="020B0609020204030204" pitchFamily="49" charset="0"/>
              </a:rPr>
              <a:t>insertionText</a:t>
            </a:r>
            <a:r>
              <a:rPr lang="en-US" sz="1600" dirty="0" smtClean="0">
                <a:latin typeface="Consolas" panose="020B0609020204030204" pitchFamily="49" charset="0"/>
              </a:rPr>
              <a:t> </a:t>
            </a:r>
            <a:r>
              <a:rPr lang="en-US" sz="1600" dirty="0">
                <a:latin typeface="Consolas" panose="020B0609020204030204" pitchFamily="49" charset="0"/>
              </a:rPr>
              <a:t>= </a:t>
            </a:r>
            <a:r>
              <a:rPr lang="en-US" sz="1600" dirty="0" err="1">
                <a:latin typeface="Consolas" panose="020B0609020204030204" pitchFamily="49" charset="0"/>
              </a:rPr>
              <a:t>vbCr</a:t>
            </a:r>
            <a:r>
              <a:rPr lang="en-US" sz="1600" dirty="0">
                <a:latin typeface="Consolas" panose="020B0609020204030204" pitchFamily="49" charset="0"/>
              </a:rPr>
              <a:t> &amp; </a:t>
            </a:r>
            <a:r>
              <a:rPr lang="en-US" sz="1600" dirty="0" err="1">
                <a:latin typeface="Consolas" panose="020B0609020204030204" pitchFamily="49" charset="0"/>
              </a:rPr>
              <a:t>insertionText</a:t>
            </a:r>
            <a:r>
              <a:rPr lang="en-US" sz="1600" dirty="0">
                <a:latin typeface="Consolas" panose="020B0609020204030204" pitchFamily="49" charset="0"/>
              </a:rPr>
              <a:t> &amp; </a:t>
            </a:r>
            <a:r>
              <a:rPr lang="en-US" sz="1600" dirty="0" err="1" smtClean="0">
                <a:latin typeface="Consolas" panose="020B0609020204030204" pitchFamily="49" charset="0"/>
              </a:rPr>
              <a:t>vbCr</a:t>
            </a:r>
            <a:endParaRPr lang="en-US" sz="1600" dirty="0">
              <a:latin typeface="Consolas" panose="020B0609020204030204" pitchFamily="49" charset="0"/>
            </a:endParaRPr>
          </a:p>
          <a:p>
            <a:pPr marL="0" indent="0">
              <a:buNone/>
            </a:pPr>
            <a:r>
              <a:rPr lang="en-US" sz="1600" dirty="0" smtClean="0">
                <a:solidFill>
                  <a:srgbClr val="FF0000"/>
                </a:solidFill>
                <a:latin typeface="Consolas" panose="020B0609020204030204" pitchFamily="49" charset="0"/>
              </a:rPr>
              <a:t>    'Order </a:t>
            </a:r>
            <a:r>
              <a:rPr lang="en-US" sz="1600" dirty="0">
                <a:solidFill>
                  <a:srgbClr val="FF0000"/>
                </a:solidFill>
                <a:latin typeface="Consolas" panose="020B0609020204030204" pitchFamily="49" charset="0"/>
              </a:rPr>
              <a:t>is </a:t>
            </a:r>
            <a:r>
              <a:rPr lang="en-US" sz="1600" dirty="0" err="1" smtClean="0">
                <a:solidFill>
                  <a:srgbClr val="FF0000"/>
                </a:solidFill>
                <a:latin typeface="Consolas" panose="020B0609020204030204" pitchFamily="49" charset="0"/>
              </a:rPr>
              <a:t>cruical</a:t>
            </a:r>
            <a:r>
              <a:rPr lang="en-US" sz="1600" dirty="0">
                <a:solidFill>
                  <a:srgbClr val="FF0000"/>
                </a:solidFill>
                <a:latin typeface="Consolas" panose="020B0609020204030204" pitchFamily="49" charset="0"/>
              </a:rPr>
              <a:t>! </a:t>
            </a:r>
            <a:r>
              <a:rPr lang="en-US" sz="1600" dirty="0" smtClean="0">
                <a:solidFill>
                  <a:srgbClr val="FF0000"/>
                </a:solidFill>
                <a:latin typeface="Consolas" panose="020B0609020204030204" pitchFamily="49" charset="0"/>
              </a:rPr>
              <a:t>Right </a:t>
            </a:r>
            <a:r>
              <a:rPr lang="en-US" sz="1600" dirty="0">
                <a:solidFill>
                  <a:srgbClr val="FF0000"/>
                </a:solidFill>
                <a:latin typeface="Consolas" panose="020B0609020204030204" pitchFamily="49" charset="0"/>
              </a:rPr>
              <a:t>after moving the selection to the top is </a:t>
            </a:r>
            <a:r>
              <a:rPr lang="en-US" sz="1600" dirty="0" smtClean="0">
                <a:solidFill>
                  <a:srgbClr val="FF0000"/>
                </a:solidFill>
                <a:latin typeface="Consolas" panose="020B0609020204030204" pitchFamily="49" charset="0"/>
              </a:rPr>
              <a:t>  </a:t>
            </a:r>
          </a:p>
          <a:p>
            <a:pPr marL="0" indent="0">
              <a:buNone/>
            </a:pPr>
            <a:r>
              <a:rPr lang="en-US" sz="1600" dirty="0">
                <a:solidFill>
                  <a:srgbClr val="FF0000"/>
                </a:solidFill>
                <a:latin typeface="Consolas" panose="020B0609020204030204" pitchFamily="49" charset="0"/>
              </a:rPr>
              <a:t> </a:t>
            </a:r>
            <a:r>
              <a:rPr lang="en-US" sz="1600" dirty="0" smtClean="0">
                <a:solidFill>
                  <a:srgbClr val="FF0000"/>
                </a:solidFill>
                <a:latin typeface="Consolas" panose="020B0609020204030204" pitchFamily="49" charset="0"/>
              </a:rPr>
              <a:t>   'when </a:t>
            </a:r>
            <a:r>
              <a:rPr lang="en-US" sz="1600" dirty="0">
                <a:solidFill>
                  <a:srgbClr val="FF0000"/>
                </a:solidFill>
                <a:latin typeface="Consolas" panose="020B0609020204030204" pitchFamily="49" charset="0"/>
              </a:rPr>
              <a:t>the statements </a:t>
            </a:r>
            <a:r>
              <a:rPr lang="en-US" sz="1600" dirty="0" smtClean="0">
                <a:solidFill>
                  <a:srgbClr val="FF0000"/>
                </a:solidFill>
                <a:latin typeface="Consolas" panose="020B0609020204030204" pitchFamily="49" charset="0"/>
              </a:rPr>
              <a:t>to apply </a:t>
            </a:r>
            <a:r>
              <a:rPr lang="en-US" sz="1600" dirty="0">
                <a:solidFill>
                  <a:srgbClr val="FF0000"/>
                </a:solidFill>
                <a:latin typeface="Consolas" panose="020B0609020204030204" pitchFamily="49" charset="0"/>
              </a:rPr>
              <a:t>the font formatting effects should </a:t>
            </a:r>
            <a:endParaRPr lang="en-US" sz="1600" dirty="0" smtClean="0">
              <a:solidFill>
                <a:srgbClr val="FF0000"/>
              </a:solidFill>
              <a:latin typeface="Consolas" panose="020B0609020204030204" pitchFamily="49" charset="0"/>
            </a:endParaRPr>
          </a:p>
          <a:p>
            <a:pPr marL="0" indent="0">
              <a:buNone/>
            </a:pPr>
            <a:r>
              <a:rPr lang="en-US" sz="1600" dirty="0">
                <a:solidFill>
                  <a:srgbClr val="FF0000"/>
                </a:solidFill>
                <a:latin typeface="Consolas" panose="020B0609020204030204" pitchFamily="49" charset="0"/>
              </a:rPr>
              <a:t> </a:t>
            </a:r>
            <a:r>
              <a:rPr lang="en-US" sz="1600" dirty="0" smtClean="0">
                <a:solidFill>
                  <a:srgbClr val="FF0000"/>
                </a:solidFill>
                <a:latin typeface="Consolas" panose="020B0609020204030204" pitchFamily="49" charset="0"/>
              </a:rPr>
              <a:t>   'occur</a:t>
            </a:r>
            <a:r>
              <a:rPr lang="en-US" sz="1600" dirty="0">
                <a:solidFill>
                  <a:srgbClr val="FF0000"/>
                </a:solidFill>
                <a:latin typeface="Consolas" panose="020B0609020204030204" pitchFamily="49" charset="0"/>
              </a:rPr>
              <a:t>. Inserting other VBA instructions </a:t>
            </a:r>
            <a:r>
              <a:rPr lang="en-US" sz="1600" dirty="0" smtClean="0">
                <a:solidFill>
                  <a:srgbClr val="FF0000"/>
                </a:solidFill>
                <a:latin typeface="Consolas" panose="020B0609020204030204" pitchFamily="49" charset="0"/>
              </a:rPr>
              <a:t>between may </a:t>
            </a:r>
            <a:r>
              <a:rPr lang="en-US" sz="1600" dirty="0">
                <a:solidFill>
                  <a:srgbClr val="FF0000"/>
                </a:solidFill>
                <a:latin typeface="Consolas" panose="020B0609020204030204" pitchFamily="49" charset="0"/>
              </a:rPr>
              <a:t>change the </a:t>
            </a:r>
            <a:r>
              <a:rPr lang="en-US" sz="1600" dirty="0" smtClean="0">
                <a:solidFill>
                  <a:srgbClr val="FF0000"/>
                </a:solidFill>
                <a:latin typeface="Consolas" panose="020B0609020204030204" pitchFamily="49" charset="0"/>
              </a:rPr>
              <a:t>  </a:t>
            </a:r>
          </a:p>
          <a:p>
            <a:pPr marL="0" indent="0">
              <a:buNone/>
            </a:pPr>
            <a:r>
              <a:rPr lang="en-US" sz="1600" dirty="0">
                <a:solidFill>
                  <a:srgbClr val="FF0000"/>
                </a:solidFill>
                <a:latin typeface="Consolas" panose="020B0609020204030204" pitchFamily="49" charset="0"/>
              </a:rPr>
              <a:t> </a:t>
            </a:r>
            <a:r>
              <a:rPr lang="en-US" sz="1600" dirty="0" smtClean="0">
                <a:solidFill>
                  <a:srgbClr val="FF0000"/>
                </a:solidFill>
                <a:latin typeface="Consolas" panose="020B0609020204030204" pitchFamily="49" charset="0"/>
              </a:rPr>
              <a:t>   'selection</a:t>
            </a:r>
            <a:r>
              <a:rPr lang="en-US" sz="1600" dirty="0">
                <a:solidFill>
                  <a:srgbClr val="FF0000"/>
                </a:solidFill>
                <a:latin typeface="Consolas" panose="020B0609020204030204" pitchFamily="49" charset="0"/>
              </a:rPr>
              <a:t>.</a:t>
            </a:r>
          </a:p>
          <a:p>
            <a:pPr marL="0" indent="0">
              <a:buNone/>
            </a:pPr>
            <a:r>
              <a:rPr lang="en-US" sz="1600" dirty="0">
                <a:latin typeface="Consolas" panose="020B0609020204030204" pitchFamily="49" charset="0"/>
              </a:rPr>
              <a:t>    Selection.HomeKey Unit:=wdStory</a:t>
            </a:r>
          </a:p>
          <a:p>
            <a:pPr marL="0" indent="0">
              <a:buNone/>
            </a:pPr>
            <a:r>
              <a:rPr lang="en-US" sz="1600" dirty="0">
                <a:latin typeface="Consolas" panose="020B0609020204030204" pitchFamily="49" charset="0"/>
              </a:rPr>
              <a:t>    </a:t>
            </a:r>
            <a:r>
              <a:rPr lang="en-US" sz="1600" dirty="0" err="1">
                <a:latin typeface="Consolas" panose="020B0609020204030204" pitchFamily="49" charset="0"/>
              </a:rPr>
              <a:t>Selection.Font.Bold</a:t>
            </a:r>
            <a:r>
              <a:rPr lang="en-US" sz="1600" dirty="0">
                <a:latin typeface="Consolas" panose="020B0609020204030204" pitchFamily="49" charset="0"/>
              </a:rPr>
              <a:t> = True</a:t>
            </a:r>
          </a:p>
          <a:p>
            <a:pPr marL="0" indent="0">
              <a:buNone/>
            </a:pPr>
            <a:r>
              <a:rPr lang="en-US" sz="1600" dirty="0">
                <a:latin typeface="Consolas" panose="020B0609020204030204" pitchFamily="49" charset="0"/>
              </a:rPr>
              <a:t>    </a:t>
            </a:r>
            <a:r>
              <a:rPr lang="en-US" sz="1600" dirty="0" err="1">
                <a:latin typeface="Consolas" panose="020B0609020204030204" pitchFamily="49" charset="0"/>
              </a:rPr>
              <a:t>Selection.Font.Size</a:t>
            </a:r>
            <a:r>
              <a:rPr lang="en-US" sz="1600" dirty="0">
                <a:latin typeface="Consolas" panose="020B0609020204030204" pitchFamily="49" charset="0"/>
              </a:rPr>
              <a:t> = </a:t>
            </a:r>
            <a:r>
              <a:rPr lang="en-US" sz="1600" dirty="0" err="1">
                <a:latin typeface="Consolas" panose="020B0609020204030204" pitchFamily="49" charset="0"/>
              </a:rPr>
              <a:t>newFontSize</a:t>
            </a:r>
            <a:endParaRPr lang="en-US" sz="1600" dirty="0">
              <a:latin typeface="Consolas" panose="020B0609020204030204" pitchFamily="49" charset="0"/>
            </a:endParaRPr>
          </a:p>
          <a:p>
            <a:pPr marL="0" indent="0">
              <a:buNone/>
            </a:pPr>
            <a:r>
              <a:rPr lang="en-US" sz="1600" dirty="0">
                <a:latin typeface="Consolas" panose="020B0609020204030204" pitchFamily="49" charset="0"/>
              </a:rPr>
              <a:t>    </a:t>
            </a:r>
            <a:r>
              <a:rPr lang="en-US" sz="1600" dirty="0" err="1">
                <a:latin typeface="Consolas" panose="020B0609020204030204" pitchFamily="49" charset="0"/>
              </a:rPr>
              <a:t>Selection.Font.Name</a:t>
            </a:r>
            <a:r>
              <a:rPr lang="en-US" sz="1600" dirty="0">
                <a:latin typeface="Consolas" panose="020B0609020204030204" pitchFamily="49" charset="0"/>
              </a:rPr>
              <a:t> = </a:t>
            </a:r>
            <a:r>
              <a:rPr lang="en-US" sz="1600" dirty="0" err="1">
                <a:latin typeface="Consolas" panose="020B0609020204030204" pitchFamily="49" charset="0"/>
              </a:rPr>
              <a:t>newFontName</a:t>
            </a:r>
            <a:endParaRPr lang="en-US" sz="1600" dirty="0">
              <a:latin typeface="Consolas" panose="020B0609020204030204" pitchFamily="49" charset="0"/>
            </a:endParaRPr>
          </a:p>
          <a:p>
            <a:pPr marL="0" indent="0">
              <a:buNone/>
            </a:pPr>
            <a:r>
              <a:rPr lang="en-US" sz="1600" dirty="0">
                <a:latin typeface="Consolas" panose="020B0609020204030204" pitchFamily="49" charset="0"/>
              </a:rPr>
              <a:t>    </a:t>
            </a:r>
            <a:r>
              <a:rPr lang="en-US" sz="1600" dirty="0" err="1">
                <a:latin typeface="Consolas" panose="020B0609020204030204" pitchFamily="49" charset="0"/>
              </a:rPr>
              <a:t>Selection.Font.ColorIndex</a:t>
            </a:r>
            <a:r>
              <a:rPr lang="en-US" sz="1600" dirty="0">
                <a:latin typeface="Consolas" panose="020B0609020204030204" pitchFamily="49" charset="0"/>
              </a:rPr>
              <a:t> = </a:t>
            </a:r>
            <a:r>
              <a:rPr lang="en-US" sz="1600" dirty="0" smtClean="0">
                <a:latin typeface="Consolas" panose="020B0609020204030204" pitchFamily="49" charset="0"/>
              </a:rPr>
              <a:t>wdBrightGreen</a:t>
            </a:r>
          </a:p>
          <a:p>
            <a:pPr marL="0" indent="0">
              <a:buNone/>
            </a:pPr>
            <a:r>
              <a:rPr lang="en-US" sz="1600" dirty="0" smtClean="0">
                <a:latin typeface="Consolas" panose="020B0609020204030204" pitchFamily="49" charset="0"/>
              </a:rPr>
              <a:t>    </a:t>
            </a:r>
            <a:r>
              <a:rPr lang="en-US" sz="1600" dirty="0" err="1" smtClean="0">
                <a:latin typeface="Consolas" panose="020B0609020204030204" pitchFamily="49" charset="0"/>
              </a:rPr>
              <a:t>Selection.TypeText</a:t>
            </a:r>
            <a:r>
              <a:rPr lang="en-US" sz="1600" dirty="0" smtClean="0">
                <a:latin typeface="Consolas" panose="020B0609020204030204" pitchFamily="49" charset="0"/>
              </a:rPr>
              <a:t> (</a:t>
            </a:r>
            <a:r>
              <a:rPr lang="en-US" sz="1600" dirty="0" err="1" smtClean="0">
                <a:latin typeface="Consolas" panose="020B0609020204030204" pitchFamily="49" charset="0"/>
              </a:rPr>
              <a:t>insertionText</a:t>
            </a:r>
            <a:r>
              <a:rPr lang="en-US" sz="1600" dirty="0" smtClean="0">
                <a:latin typeface="Consolas" panose="020B0609020204030204" pitchFamily="49" charset="0"/>
              </a:rPr>
              <a:t>)</a:t>
            </a:r>
          </a:p>
          <a:p>
            <a:pPr marL="0" indent="0">
              <a:buNone/>
            </a:pPr>
            <a:r>
              <a:rPr lang="en-US" sz="1600" dirty="0" smtClean="0">
                <a:latin typeface="Consolas" panose="020B0609020204030204" pitchFamily="49" charset="0"/>
              </a:rPr>
              <a:t>End </a:t>
            </a:r>
            <a:r>
              <a:rPr lang="en-US" sz="1600" dirty="0">
                <a:latin typeface="Consolas" panose="020B0609020204030204" pitchFamily="49" charset="0"/>
              </a:rPr>
              <a:t>Sub</a:t>
            </a:r>
          </a:p>
          <a:p>
            <a:endParaRPr lang="en-CA" sz="1600" dirty="0">
              <a:latin typeface="Consolas" panose="020B0609020204030204" pitchFamily="49" charset="0"/>
            </a:endParaRPr>
          </a:p>
        </p:txBody>
      </p:sp>
    </p:spTree>
    <p:extLst>
      <p:ext uri="{BB962C8B-B14F-4D97-AF65-F5344CB8AC3E}">
        <p14:creationId xmlns:p14="http://schemas.microsoft.com/office/powerpoint/2010/main" val="4190499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Workbook Exercise #4</a:t>
            </a:r>
            <a:endParaRPr lang="en-CA" dirty="0"/>
          </a:p>
        </p:txBody>
      </p:sp>
      <p:sp>
        <p:nvSpPr>
          <p:cNvPr id="3" name="Content Placeholder 2"/>
          <p:cNvSpPr>
            <a:spLocks noGrp="1"/>
          </p:cNvSpPr>
          <p:nvPr>
            <p:ph idx="1"/>
          </p:nvPr>
        </p:nvSpPr>
        <p:spPr/>
        <p:txBody>
          <a:bodyPr/>
          <a:lstStyle/>
          <a:p>
            <a:r>
              <a:rPr lang="en-US" dirty="0" smtClean="0"/>
              <a:t>This is the first graded component where you must write a program from scratch.</a:t>
            </a:r>
          </a:p>
          <a:p>
            <a:r>
              <a:rPr lang="en-US" dirty="0" smtClean="0"/>
              <a:t>Don’t underestimate the time and level of challenge required by the previous assignments.</a:t>
            </a:r>
          </a:p>
          <a:p>
            <a:r>
              <a:rPr lang="en-US" dirty="0" smtClean="0"/>
              <a:t>Start as soon as you possible.</a:t>
            </a:r>
          </a:p>
          <a:p>
            <a:pPr lvl="1"/>
            <a:r>
              <a:rPr lang="en-US" dirty="0" smtClean="0"/>
              <a:t>Even if not all the programming concepts have been covered yet, implement the parts that you have been taught.</a:t>
            </a:r>
          </a:p>
          <a:p>
            <a:pPr lvl="1"/>
            <a:r>
              <a:rPr lang="en-US" dirty="0" smtClean="0"/>
              <a:t>Don’t wait until “everything has been fully covered” before starting or you may not have enough time.</a:t>
            </a:r>
          </a:p>
          <a:p>
            <a:r>
              <a:rPr lang="en-US" dirty="0" smtClean="0"/>
              <a:t>To ease the transition to implementing the assignment the solution for this workbook is smaller and less complex than the solution required for the assignment.</a:t>
            </a:r>
            <a:endParaRPr lang="en-CA" dirty="0"/>
          </a:p>
        </p:txBody>
      </p:sp>
    </p:spTree>
    <p:extLst>
      <p:ext uri="{BB962C8B-B14F-4D97-AF65-F5344CB8AC3E}">
        <p14:creationId xmlns:p14="http://schemas.microsoft.com/office/powerpoint/2010/main" val="20069229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Starting The Workbook Exercise</a:t>
            </a:r>
            <a:endParaRPr lang="en-CA" dirty="0"/>
          </a:p>
        </p:txBody>
      </p:sp>
      <p:sp>
        <p:nvSpPr>
          <p:cNvPr id="3" name="Content Placeholder 2"/>
          <p:cNvSpPr>
            <a:spLocks noGrp="1"/>
          </p:cNvSpPr>
          <p:nvPr>
            <p:ph idx="1"/>
          </p:nvPr>
        </p:nvSpPr>
        <p:spPr/>
        <p:txBody>
          <a:bodyPr/>
          <a:lstStyle/>
          <a:p>
            <a:r>
              <a:rPr lang="en-CA" dirty="0"/>
              <a:t>Write a VBA program called </a:t>
            </a:r>
            <a:r>
              <a:rPr lang="en-CA" dirty="0" smtClean="0"/>
              <a:t>"</a:t>
            </a:r>
            <a:r>
              <a:rPr lang="en-CA" dirty="0" smtClean="0">
                <a:latin typeface="Consolas" panose="020B0609020204030204" pitchFamily="49" charset="0"/>
              </a:rPr>
              <a:t>exercise4VBA</a:t>
            </a:r>
            <a:r>
              <a:rPr lang="en-CA" dirty="0" smtClean="0"/>
              <a:t>"</a:t>
            </a:r>
          </a:p>
          <a:p>
            <a:pPr lvl="1"/>
            <a:r>
              <a:rPr lang="en-US" dirty="0" smtClean="0"/>
              <a:t>This will be the name of the Word document i.e. the full name is </a:t>
            </a:r>
            <a:r>
              <a:rPr lang="en-CA" dirty="0" smtClean="0">
                <a:latin typeface="Consolas" panose="020B0609020204030204" pitchFamily="49" charset="0"/>
              </a:rPr>
              <a:t>exercise4VBA.docm</a:t>
            </a:r>
          </a:p>
          <a:p>
            <a:pPr lvl="1"/>
            <a:r>
              <a:rPr lang="en-US" dirty="0"/>
              <a:t>This will be the name of </a:t>
            </a:r>
            <a:r>
              <a:rPr lang="en-US" dirty="0" smtClean="0"/>
              <a:t>the subroutine (i.e. the name that you give to your program)</a:t>
            </a:r>
          </a:p>
          <a:p>
            <a:pPr lvl="1"/>
            <a:endParaRPr lang="en-US" dirty="0" smtClean="0"/>
          </a:p>
          <a:p>
            <a:pPr lvl="1"/>
            <a:endParaRPr lang="en-CA" dirty="0"/>
          </a:p>
        </p:txBody>
      </p:sp>
      <p:pic>
        <p:nvPicPr>
          <p:cNvPr id="4" name="Picture 3"/>
          <p:cNvPicPr>
            <a:picLocks noChangeAspect="1"/>
          </p:cNvPicPr>
          <p:nvPr/>
        </p:nvPicPr>
        <p:blipFill>
          <a:blip r:embed="rId2"/>
          <a:stretch>
            <a:fillRect/>
          </a:stretch>
        </p:blipFill>
        <p:spPr>
          <a:xfrm>
            <a:off x="990600" y="3244387"/>
            <a:ext cx="3949989" cy="3232614"/>
          </a:xfrm>
          <a:prstGeom prst="rect">
            <a:avLst/>
          </a:prstGeom>
        </p:spPr>
      </p:pic>
      <p:sp>
        <p:nvSpPr>
          <p:cNvPr id="5" name="Freeform 4"/>
          <p:cNvSpPr/>
          <p:nvPr/>
        </p:nvSpPr>
        <p:spPr>
          <a:xfrm>
            <a:off x="770445" y="3553482"/>
            <a:ext cx="1150822" cy="443165"/>
          </a:xfrm>
          <a:custGeom>
            <a:avLst/>
            <a:gdLst>
              <a:gd name="connsiteX0" fmla="*/ 154229 w 1150822"/>
              <a:gd name="connsiteY0" fmla="*/ 402069 h 443165"/>
              <a:gd name="connsiteX1" fmla="*/ 236422 w 1150822"/>
              <a:gd name="connsiteY1" fmla="*/ 412343 h 443165"/>
              <a:gd name="connsiteX2" fmla="*/ 298067 w 1150822"/>
              <a:gd name="connsiteY2" fmla="*/ 422617 h 443165"/>
              <a:gd name="connsiteX3" fmla="*/ 503551 w 1150822"/>
              <a:gd name="connsiteY3" fmla="*/ 432891 h 443165"/>
              <a:gd name="connsiteX4" fmla="*/ 616566 w 1150822"/>
              <a:gd name="connsiteY4" fmla="*/ 443165 h 443165"/>
              <a:gd name="connsiteX5" fmla="*/ 1037807 w 1150822"/>
              <a:gd name="connsiteY5" fmla="*/ 432891 h 443165"/>
              <a:gd name="connsiteX6" fmla="*/ 1078903 w 1150822"/>
              <a:gd name="connsiteY6" fmla="*/ 422617 h 443165"/>
              <a:gd name="connsiteX7" fmla="*/ 1140548 w 1150822"/>
              <a:gd name="connsiteY7" fmla="*/ 350698 h 443165"/>
              <a:gd name="connsiteX8" fmla="*/ 1150822 w 1150822"/>
              <a:gd name="connsiteY8" fmla="*/ 309601 h 443165"/>
              <a:gd name="connsiteX9" fmla="*/ 1130274 w 1150822"/>
              <a:gd name="connsiteY9" fmla="*/ 186311 h 443165"/>
              <a:gd name="connsiteX10" fmla="*/ 1109726 w 1150822"/>
              <a:gd name="connsiteY10" fmla="*/ 155489 h 443165"/>
              <a:gd name="connsiteX11" fmla="*/ 1078903 w 1150822"/>
              <a:gd name="connsiteY11" fmla="*/ 124666 h 443165"/>
              <a:gd name="connsiteX12" fmla="*/ 1037807 w 1150822"/>
              <a:gd name="connsiteY12" fmla="*/ 73296 h 443165"/>
              <a:gd name="connsiteX13" fmla="*/ 1017258 w 1150822"/>
              <a:gd name="connsiteY13" fmla="*/ 52747 h 443165"/>
              <a:gd name="connsiteX14" fmla="*/ 935065 w 1150822"/>
              <a:gd name="connsiteY14" fmla="*/ 21925 h 443165"/>
              <a:gd name="connsiteX15" fmla="*/ 719308 w 1150822"/>
              <a:gd name="connsiteY15" fmla="*/ 11651 h 443165"/>
              <a:gd name="connsiteX16" fmla="*/ 493276 w 1150822"/>
              <a:gd name="connsiteY16" fmla="*/ 21925 h 443165"/>
              <a:gd name="connsiteX17" fmla="*/ 369986 w 1150822"/>
              <a:gd name="connsiteY17" fmla="*/ 42473 h 443165"/>
              <a:gd name="connsiteX18" fmla="*/ 236422 w 1150822"/>
              <a:gd name="connsiteY18" fmla="*/ 63021 h 443165"/>
              <a:gd name="connsiteX19" fmla="*/ 143955 w 1150822"/>
              <a:gd name="connsiteY19" fmla="*/ 83570 h 443165"/>
              <a:gd name="connsiteX20" fmla="*/ 113133 w 1150822"/>
              <a:gd name="connsiteY20" fmla="*/ 124666 h 443165"/>
              <a:gd name="connsiteX21" fmla="*/ 72036 w 1150822"/>
              <a:gd name="connsiteY21" fmla="*/ 145215 h 443165"/>
              <a:gd name="connsiteX22" fmla="*/ 30939 w 1150822"/>
              <a:gd name="connsiteY22" fmla="*/ 176037 h 443165"/>
              <a:gd name="connsiteX23" fmla="*/ 117 w 1150822"/>
              <a:gd name="connsiteY23" fmla="*/ 237682 h 443165"/>
              <a:gd name="connsiteX24" fmla="*/ 20665 w 1150822"/>
              <a:gd name="connsiteY24" fmla="*/ 299327 h 443165"/>
              <a:gd name="connsiteX25" fmla="*/ 30939 w 1150822"/>
              <a:gd name="connsiteY25" fmla="*/ 330149 h 443165"/>
              <a:gd name="connsiteX26" fmla="*/ 92584 w 1150822"/>
              <a:gd name="connsiteY26" fmla="*/ 360972 h 443165"/>
              <a:gd name="connsiteX27" fmla="*/ 123407 w 1150822"/>
              <a:gd name="connsiteY27" fmla="*/ 371246 h 443165"/>
              <a:gd name="connsiteX28" fmla="*/ 154229 w 1150822"/>
              <a:gd name="connsiteY28" fmla="*/ 391794 h 443165"/>
              <a:gd name="connsiteX29" fmla="*/ 226148 w 1150822"/>
              <a:gd name="connsiteY29" fmla="*/ 412343 h 443165"/>
              <a:gd name="connsiteX30" fmla="*/ 215874 w 1150822"/>
              <a:gd name="connsiteY30" fmla="*/ 412343 h 443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50822" h="443165">
                <a:moveTo>
                  <a:pt x="154229" y="402069"/>
                </a:moveTo>
                <a:lnTo>
                  <a:pt x="236422" y="412343"/>
                </a:lnTo>
                <a:cubicBezTo>
                  <a:pt x="257044" y="415289"/>
                  <a:pt x="277297" y="421019"/>
                  <a:pt x="298067" y="422617"/>
                </a:cubicBezTo>
                <a:cubicBezTo>
                  <a:pt x="366445" y="427877"/>
                  <a:pt x="435113" y="428476"/>
                  <a:pt x="503551" y="432891"/>
                </a:cubicBezTo>
                <a:cubicBezTo>
                  <a:pt x="541300" y="435326"/>
                  <a:pt x="578894" y="439740"/>
                  <a:pt x="616566" y="443165"/>
                </a:cubicBezTo>
                <a:cubicBezTo>
                  <a:pt x="756980" y="439740"/>
                  <a:pt x="897490" y="439127"/>
                  <a:pt x="1037807" y="432891"/>
                </a:cubicBezTo>
                <a:cubicBezTo>
                  <a:pt x="1051913" y="432264"/>
                  <a:pt x="1066929" y="430101"/>
                  <a:pt x="1078903" y="422617"/>
                </a:cubicBezTo>
                <a:cubicBezTo>
                  <a:pt x="1107376" y="404821"/>
                  <a:pt x="1122864" y="377223"/>
                  <a:pt x="1140548" y="350698"/>
                </a:cubicBezTo>
                <a:cubicBezTo>
                  <a:pt x="1143973" y="336999"/>
                  <a:pt x="1150822" y="323722"/>
                  <a:pt x="1150822" y="309601"/>
                </a:cubicBezTo>
                <a:cubicBezTo>
                  <a:pt x="1150822" y="286815"/>
                  <a:pt x="1146349" y="218462"/>
                  <a:pt x="1130274" y="186311"/>
                </a:cubicBezTo>
                <a:cubicBezTo>
                  <a:pt x="1124752" y="175267"/>
                  <a:pt x="1117631" y="164975"/>
                  <a:pt x="1109726" y="155489"/>
                </a:cubicBezTo>
                <a:cubicBezTo>
                  <a:pt x="1100424" y="144327"/>
                  <a:pt x="1089177" y="134940"/>
                  <a:pt x="1078903" y="124666"/>
                </a:cubicBezTo>
                <a:cubicBezTo>
                  <a:pt x="1062607" y="75778"/>
                  <a:pt x="1080054" y="107094"/>
                  <a:pt x="1037807" y="73296"/>
                </a:cubicBezTo>
                <a:cubicBezTo>
                  <a:pt x="1030243" y="67245"/>
                  <a:pt x="1025318" y="58120"/>
                  <a:pt x="1017258" y="52747"/>
                </a:cubicBezTo>
                <a:cubicBezTo>
                  <a:pt x="996381" y="38829"/>
                  <a:pt x="960734" y="23979"/>
                  <a:pt x="935065" y="21925"/>
                </a:cubicBezTo>
                <a:cubicBezTo>
                  <a:pt x="863294" y="16183"/>
                  <a:pt x="791227" y="15076"/>
                  <a:pt x="719308" y="11651"/>
                </a:cubicBezTo>
                <a:cubicBezTo>
                  <a:pt x="607219" y="-7032"/>
                  <a:pt x="667660" y="-2987"/>
                  <a:pt x="493276" y="21925"/>
                </a:cubicBezTo>
                <a:cubicBezTo>
                  <a:pt x="452031" y="27817"/>
                  <a:pt x="411126" y="35891"/>
                  <a:pt x="369986" y="42473"/>
                </a:cubicBezTo>
                <a:cubicBezTo>
                  <a:pt x="325507" y="49590"/>
                  <a:pt x="280122" y="52095"/>
                  <a:pt x="236422" y="63021"/>
                </a:cubicBezTo>
                <a:cubicBezTo>
                  <a:pt x="178385" y="77532"/>
                  <a:pt x="209172" y="70527"/>
                  <a:pt x="143955" y="83570"/>
                </a:cubicBezTo>
                <a:cubicBezTo>
                  <a:pt x="133681" y="97269"/>
                  <a:pt x="126134" y="113522"/>
                  <a:pt x="113133" y="124666"/>
                </a:cubicBezTo>
                <a:cubicBezTo>
                  <a:pt x="101504" y="134634"/>
                  <a:pt x="85024" y="137098"/>
                  <a:pt x="72036" y="145215"/>
                </a:cubicBezTo>
                <a:cubicBezTo>
                  <a:pt x="57515" y="154290"/>
                  <a:pt x="44638" y="165763"/>
                  <a:pt x="30939" y="176037"/>
                </a:cubicBezTo>
                <a:cubicBezTo>
                  <a:pt x="22860" y="188156"/>
                  <a:pt x="-1908" y="219453"/>
                  <a:pt x="117" y="237682"/>
                </a:cubicBezTo>
                <a:cubicBezTo>
                  <a:pt x="2509" y="259209"/>
                  <a:pt x="13816" y="278779"/>
                  <a:pt x="20665" y="299327"/>
                </a:cubicBezTo>
                <a:cubicBezTo>
                  <a:pt x="24090" y="309601"/>
                  <a:pt x="20665" y="326724"/>
                  <a:pt x="30939" y="330149"/>
                </a:cubicBezTo>
                <a:cubicBezTo>
                  <a:pt x="108421" y="355978"/>
                  <a:pt x="12908" y="321135"/>
                  <a:pt x="92584" y="360972"/>
                </a:cubicBezTo>
                <a:cubicBezTo>
                  <a:pt x="102271" y="365815"/>
                  <a:pt x="113133" y="367821"/>
                  <a:pt x="123407" y="371246"/>
                </a:cubicBezTo>
                <a:cubicBezTo>
                  <a:pt x="133681" y="378095"/>
                  <a:pt x="143185" y="386272"/>
                  <a:pt x="154229" y="391794"/>
                </a:cubicBezTo>
                <a:cubicBezTo>
                  <a:pt x="174023" y="401691"/>
                  <a:pt x="206389" y="405757"/>
                  <a:pt x="226148" y="412343"/>
                </a:cubicBezTo>
                <a:cubicBezTo>
                  <a:pt x="229397" y="413426"/>
                  <a:pt x="219299" y="412343"/>
                  <a:pt x="215874" y="412343"/>
                </a:cubicBezTo>
              </a:path>
            </a:pathLst>
          </a:custGeom>
          <a:noFill/>
          <a:ln>
            <a:solidFill>
              <a:srgbClr val="FF0000"/>
            </a:solidFill>
            <a:prstDash val="sysDash"/>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Freeform 5"/>
          <p:cNvSpPr/>
          <p:nvPr/>
        </p:nvSpPr>
        <p:spPr>
          <a:xfrm>
            <a:off x="1524000" y="5181600"/>
            <a:ext cx="1600200" cy="443165"/>
          </a:xfrm>
          <a:custGeom>
            <a:avLst/>
            <a:gdLst>
              <a:gd name="connsiteX0" fmla="*/ 154229 w 1150822"/>
              <a:gd name="connsiteY0" fmla="*/ 402069 h 443165"/>
              <a:gd name="connsiteX1" fmla="*/ 236422 w 1150822"/>
              <a:gd name="connsiteY1" fmla="*/ 412343 h 443165"/>
              <a:gd name="connsiteX2" fmla="*/ 298067 w 1150822"/>
              <a:gd name="connsiteY2" fmla="*/ 422617 h 443165"/>
              <a:gd name="connsiteX3" fmla="*/ 503551 w 1150822"/>
              <a:gd name="connsiteY3" fmla="*/ 432891 h 443165"/>
              <a:gd name="connsiteX4" fmla="*/ 616566 w 1150822"/>
              <a:gd name="connsiteY4" fmla="*/ 443165 h 443165"/>
              <a:gd name="connsiteX5" fmla="*/ 1037807 w 1150822"/>
              <a:gd name="connsiteY5" fmla="*/ 432891 h 443165"/>
              <a:gd name="connsiteX6" fmla="*/ 1078903 w 1150822"/>
              <a:gd name="connsiteY6" fmla="*/ 422617 h 443165"/>
              <a:gd name="connsiteX7" fmla="*/ 1140548 w 1150822"/>
              <a:gd name="connsiteY7" fmla="*/ 350698 h 443165"/>
              <a:gd name="connsiteX8" fmla="*/ 1150822 w 1150822"/>
              <a:gd name="connsiteY8" fmla="*/ 309601 h 443165"/>
              <a:gd name="connsiteX9" fmla="*/ 1130274 w 1150822"/>
              <a:gd name="connsiteY9" fmla="*/ 186311 h 443165"/>
              <a:gd name="connsiteX10" fmla="*/ 1109726 w 1150822"/>
              <a:gd name="connsiteY10" fmla="*/ 155489 h 443165"/>
              <a:gd name="connsiteX11" fmla="*/ 1078903 w 1150822"/>
              <a:gd name="connsiteY11" fmla="*/ 124666 h 443165"/>
              <a:gd name="connsiteX12" fmla="*/ 1037807 w 1150822"/>
              <a:gd name="connsiteY12" fmla="*/ 73296 h 443165"/>
              <a:gd name="connsiteX13" fmla="*/ 1017258 w 1150822"/>
              <a:gd name="connsiteY13" fmla="*/ 52747 h 443165"/>
              <a:gd name="connsiteX14" fmla="*/ 935065 w 1150822"/>
              <a:gd name="connsiteY14" fmla="*/ 21925 h 443165"/>
              <a:gd name="connsiteX15" fmla="*/ 719308 w 1150822"/>
              <a:gd name="connsiteY15" fmla="*/ 11651 h 443165"/>
              <a:gd name="connsiteX16" fmla="*/ 493276 w 1150822"/>
              <a:gd name="connsiteY16" fmla="*/ 21925 h 443165"/>
              <a:gd name="connsiteX17" fmla="*/ 369986 w 1150822"/>
              <a:gd name="connsiteY17" fmla="*/ 42473 h 443165"/>
              <a:gd name="connsiteX18" fmla="*/ 236422 w 1150822"/>
              <a:gd name="connsiteY18" fmla="*/ 63021 h 443165"/>
              <a:gd name="connsiteX19" fmla="*/ 143955 w 1150822"/>
              <a:gd name="connsiteY19" fmla="*/ 83570 h 443165"/>
              <a:gd name="connsiteX20" fmla="*/ 113133 w 1150822"/>
              <a:gd name="connsiteY20" fmla="*/ 124666 h 443165"/>
              <a:gd name="connsiteX21" fmla="*/ 72036 w 1150822"/>
              <a:gd name="connsiteY21" fmla="*/ 145215 h 443165"/>
              <a:gd name="connsiteX22" fmla="*/ 30939 w 1150822"/>
              <a:gd name="connsiteY22" fmla="*/ 176037 h 443165"/>
              <a:gd name="connsiteX23" fmla="*/ 117 w 1150822"/>
              <a:gd name="connsiteY23" fmla="*/ 237682 h 443165"/>
              <a:gd name="connsiteX24" fmla="*/ 20665 w 1150822"/>
              <a:gd name="connsiteY24" fmla="*/ 299327 h 443165"/>
              <a:gd name="connsiteX25" fmla="*/ 30939 w 1150822"/>
              <a:gd name="connsiteY25" fmla="*/ 330149 h 443165"/>
              <a:gd name="connsiteX26" fmla="*/ 92584 w 1150822"/>
              <a:gd name="connsiteY26" fmla="*/ 360972 h 443165"/>
              <a:gd name="connsiteX27" fmla="*/ 123407 w 1150822"/>
              <a:gd name="connsiteY27" fmla="*/ 371246 h 443165"/>
              <a:gd name="connsiteX28" fmla="*/ 154229 w 1150822"/>
              <a:gd name="connsiteY28" fmla="*/ 391794 h 443165"/>
              <a:gd name="connsiteX29" fmla="*/ 226148 w 1150822"/>
              <a:gd name="connsiteY29" fmla="*/ 412343 h 443165"/>
              <a:gd name="connsiteX30" fmla="*/ 215874 w 1150822"/>
              <a:gd name="connsiteY30" fmla="*/ 412343 h 4431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150822" h="443165">
                <a:moveTo>
                  <a:pt x="154229" y="402069"/>
                </a:moveTo>
                <a:lnTo>
                  <a:pt x="236422" y="412343"/>
                </a:lnTo>
                <a:cubicBezTo>
                  <a:pt x="257044" y="415289"/>
                  <a:pt x="277297" y="421019"/>
                  <a:pt x="298067" y="422617"/>
                </a:cubicBezTo>
                <a:cubicBezTo>
                  <a:pt x="366445" y="427877"/>
                  <a:pt x="435113" y="428476"/>
                  <a:pt x="503551" y="432891"/>
                </a:cubicBezTo>
                <a:cubicBezTo>
                  <a:pt x="541300" y="435326"/>
                  <a:pt x="578894" y="439740"/>
                  <a:pt x="616566" y="443165"/>
                </a:cubicBezTo>
                <a:cubicBezTo>
                  <a:pt x="756980" y="439740"/>
                  <a:pt x="897490" y="439127"/>
                  <a:pt x="1037807" y="432891"/>
                </a:cubicBezTo>
                <a:cubicBezTo>
                  <a:pt x="1051913" y="432264"/>
                  <a:pt x="1066929" y="430101"/>
                  <a:pt x="1078903" y="422617"/>
                </a:cubicBezTo>
                <a:cubicBezTo>
                  <a:pt x="1107376" y="404821"/>
                  <a:pt x="1122864" y="377223"/>
                  <a:pt x="1140548" y="350698"/>
                </a:cubicBezTo>
                <a:cubicBezTo>
                  <a:pt x="1143973" y="336999"/>
                  <a:pt x="1150822" y="323722"/>
                  <a:pt x="1150822" y="309601"/>
                </a:cubicBezTo>
                <a:cubicBezTo>
                  <a:pt x="1150822" y="286815"/>
                  <a:pt x="1146349" y="218462"/>
                  <a:pt x="1130274" y="186311"/>
                </a:cubicBezTo>
                <a:cubicBezTo>
                  <a:pt x="1124752" y="175267"/>
                  <a:pt x="1117631" y="164975"/>
                  <a:pt x="1109726" y="155489"/>
                </a:cubicBezTo>
                <a:cubicBezTo>
                  <a:pt x="1100424" y="144327"/>
                  <a:pt x="1089177" y="134940"/>
                  <a:pt x="1078903" y="124666"/>
                </a:cubicBezTo>
                <a:cubicBezTo>
                  <a:pt x="1062607" y="75778"/>
                  <a:pt x="1080054" y="107094"/>
                  <a:pt x="1037807" y="73296"/>
                </a:cubicBezTo>
                <a:cubicBezTo>
                  <a:pt x="1030243" y="67245"/>
                  <a:pt x="1025318" y="58120"/>
                  <a:pt x="1017258" y="52747"/>
                </a:cubicBezTo>
                <a:cubicBezTo>
                  <a:pt x="996381" y="38829"/>
                  <a:pt x="960734" y="23979"/>
                  <a:pt x="935065" y="21925"/>
                </a:cubicBezTo>
                <a:cubicBezTo>
                  <a:pt x="863294" y="16183"/>
                  <a:pt x="791227" y="15076"/>
                  <a:pt x="719308" y="11651"/>
                </a:cubicBezTo>
                <a:cubicBezTo>
                  <a:pt x="607219" y="-7032"/>
                  <a:pt x="667660" y="-2987"/>
                  <a:pt x="493276" y="21925"/>
                </a:cubicBezTo>
                <a:cubicBezTo>
                  <a:pt x="452031" y="27817"/>
                  <a:pt x="411126" y="35891"/>
                  <a:pt x="369986" y="42473"/>
                </a:cubicBezTo>
                <a:cubicBezTo>
                  <a:pt x="325507" y="49590"/>
                  <a:pt x="280122" y="52095"/>
                  <a:pt x="236422" y="63021"/>
                </a:cubicBezTo>
                <a:cubicBezTo>
                  <a:pt x="178385" y="77532"/>
                  <a:pt x="209172" y="70527"/>
                  <a:pt x="143955" y="83570"/>
                </a:cubicBezTo>
                <a:cubicBezTo>
                  <a:pt x="133681" y="97269"/>
                  <a:pt x="126134" y="113522"/>
                  <a:pt x="113133" y="124666"/>
                </a:cubicBezTo>
                <a:cubicBezTo>
                  <a:pt x="101504" y="134634"/>
                  <a:pt x="85024" y="137098"/>
                  <a:pt x="72036" y="145215"/>
                </a:cubicBezTo>
                <a:cubicBezTo>
                  <a:pt x="57515" y="154290"/>
                  <a:pt x="44638" y="165763"/>
                  <a:pt x="30939" y="176037"/>
                </a:cubicBezTo>
                <a:cubicBezTo>
                  <a:pt x="22860" y="188156"/>
                  <a:pt x="-1908" y="219453"/>
                  <a:pt x="117" y="237682"/>
                </a:cubicBezTo>
                <a:cubicBezTo>
                  <a:pt x="2509" y="259209"/>
                  <a:pt x="13816" y="278779"/>
                  <a:pt x="20665" y="299327"/>
                </a:cubicBezTo>
                <a:cubicBezTo>
                  <a:pt x="24090" y="309601"/>
                  <a:pt x="20665" y="326724"/>
                  <a:pt x="30939" y="330149"/>
                </a:cubicBezTo>
                <a:cubicBezTo>
                  <a:pt x="108421" y="355978"/>
                  <a:pt x="12908" y="321135"/>
                  <a:pt x="92584" y="360972"/>
                </a:cubicBezTo>
                <a:cubicBezTo>
                  <a:pt x="102271" y="365815"/>
                  <a:pt x="113133" y="367821"/>
                  <a:pt x="123407" y="371246"/>
                </a:cubicBezTo>
                <a:cubicBezTo>
                  <a:pt x="133681" y="378095"/>
                  <a:pt x="143185" y="386272"/>
                  <a:pt x="154229" y="391794"/>
                </a:cubicBezTo>
                <a:cubicBezTo>
                  <a:pt x="174023" y="401691"/>
                  <a:pt x="206389" y="405757"/>
                  <a:pt x="226148" y="412343"/>
                </a:cubicBezTo>
                <a:cubicBezTo>
                  <a:pt x="229397" y="413426"/>
                  <a:pt x="219299" y="412343"/>
                  <a:pt x="215874" y="412343"/>
                </a:cubicBezTo>
              </a:path>
            </a:pathLst>
          </a:custGeom>
          <a:noFill/>
          <a:ln>
            <a:solidFill>
              <a:srgbClr val="FF0000"/>
            </a:solidFill>
            <a:prstDash val="sysDash"/>
            <a:tailEnd type="non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85289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Minimum Number Of Tests</a:t>
            </a:r>
            <a:endParaRPr lang="en-CA" dirty="0"/>
          </a:p>
        </p:txBody>
      </p:sp>
      <p:sp>
        <p:nvSpPr>
          <p:cNvPr id="3" name="Content Placeholder 2"/>
          <p:cNvSpPr>
            <a:spLocks noGrp="1"/>
          </p:cNvSpPr>
          <p:nvPr>
            <p:ph idx="1"/>
          </p:nvPr>
        </p:nvSpPr>
        <p:spPr/>
        <p:txBody>
          <a:bodyPr/>
          <a:lstStyle/>
          <a:p>
            <a:r>
              <a:rPr lang="en-US" u="sng" dirty="0" smtClean="0"/>
              <a:t>As a minimum</a:t>
            </a:r>
            <a:r>
              <a:rPr lang="en-US" dirty="0" smtClean="0"/>
              <a:t> use the test files provided in the description of the exercise to verify features of the program:</a:t>
            </a:r>
          </a:p>
          <a:p>
            <a:pPr lvl="1"/>
            <a:r>
              <a:rPr lang="en-US" u="sng" dirty="0" smtClean="0">
                <a:hlinkClick r:id="rId2"/>
              </a:rPr>
              <a:t>case1A_has_typo_zero_shapes</a:t>
            </a:r>
            <a:r>
              <a:rPr lang="en-US" dirty="0" smtClean="0"/>
              <a:t> </a:t>
            </a:r>
            <a:r>
              <a:rPr lang="en-US" dirty="0"/>
              <a:t>(at least one spelling mistake and no inline </a:t>
            </a:r>
            <a:r>
              <a:rPr lang="en-US" dirty="0" smtClean="0"/>
              <a:t>shapes)</a:t>
            </a:r>
          </a:p>
          <a:p>
            <a:pPr lvl="1"/>
            <a:r>
              <a:rPr lang="en-US" u="sng" dirty="0" smtClean="0">
                <a:hlinkClick r:id="rId3"/>
              </a:rPr>
              <a:t>case1B_has_typo_3_shapes</a:t>
            </a:r>
            <a:r>
              <a:rPr lang="en-US" dirty="0" smtClean="0"/>
              <a:t> </a:t>
            </a:r>
            <a:r>
              <a:rPr lang="en-US" dirty="0"/>
              <a:t>(at least one spelling mistake and multiple inline </a:t>
            </a:r>
            <a:r>
              <a:rPr lang="en-US" dirty="0" smtClean="0"/>
              <a:t>shapes)</a:t>
            </a:r>
          </a:p>
          <a:p>
            <a:pPr lvl="1"/>
            <a:r>
              <a:rPr lang="en-US" u="sng" dirty="0" smtClean="0">
                <a:solidFill>
                  <a:srgbClr val="0000FF"/>
                </a:solidFill>
              </a:rPr>
              <a:t>case2_no_typos_1_shape</a:t>
            </a:r>
            <a:r>
              <a:rPr lang="en-US" dirty="0" smtClean="0"/>
              <a:t> </a:t>
            </a:r>
            <a:r>
              <a:rPr lang="en-US" dirty="0"/>
              <a:t>(no spelling mistakes and a single inline image</a:t>
            </a:r>
            <a:r>
              <a:rPr lang="en-US" dirty="0" smtClean="0"/>
              <a:t>)</a:t>
            </a:r>
          </a:p>
          <a:p>
            <a:pPr lvl="1"/>
            <a:r>
              <a:rPr lang="en-US" u="sng" dirty="0" smtClean="0">
                <a:hlinkClick r:id="rId4"/>
              </a:rPr>
              <a:t>case3_no_typos_3_shapes</a:t>
            </a:r>
            <a:r>
              <a:rPr lang="en-US" dirty="0" smtClean="0"/>
              <a:t> </a:t>
            </a:r>
            <a:r>
              <a:rPr lang="en-US" dirty="0"/>
              <a:t>(no spelling mistakes and multiple inline </a:t>
            </a:r>
            <a:r>
              <a:rPr lang="en-US" dirty="0" smtClean="0"/>
              <a:t>shapes)</a:t>
            </a:r>
            <a:endParaRPr lang="en-US" dirty="0"/>
          </a:p>
          <a:p>
            <a:pPr lvl="1"/>
            <a:endParaRPr lang="en-CA" dirty="0"/>
          </a:p>
        </p:txBody>
      </p:sp>
    </p:spTree>
    <p:extLst>
      <p:ext uri="{BB962C8B-B14F-4D97-AF65-F5344CB8AC3E}">
        <p14:creationId xmlns:p14="http://schemas.microsoft.com/office/powerpoint/2010/main" val="21829402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Your Program</a:t>
            </a:r>
            <a:endParaRPr lang="en-CA" dirty="0"/>
          </a:p>
        </p:txBody>
      </p:sp>
      <p:sp>
        <p:nvSpPr>
          <p:cNvPr id="3" name="Content Placeholder 2"/>
          <p:cNvSpPr>
            <a:spLocks noGrp="1"/>
          </p:cNvSpPr>
          <p:nvPr>
            <p:ph idx="1"/>
          </p:nvPr>
        </p:nvSpPr>
        <p:spPr/>
        <p:txBody>
          <a:bodyPr/>
          <a:lstStyle/>
          <a:p>
            <a:r>
              <a:rPr lang="en-US" dirty="0" smtClean="0"/>
              <a:t>The Word document containing the test data (such as the 4 Word documents that you have been provided) must be the currently active Word document.</a:t>
            </a:r>
          </a:p>
          <a:p>
            <a:r>
              <a:rPr lang="en-US" dirty="0" smtClean="0"/>
              <a:t>You can make a Word document active by clicking on its window.</a:t>
            </a:r>
            <a:endParaRPr lang="en-CA" dirty="0"/>
          </a:p>
        </p:txBody>
      </p:sp>
      <p:pic>
        <p:nvPicPr>
          <p:cNvPr id="4" name="Picture 3"/>
          <p:cNvPicPr>
            <a:picLocks noChangeAspect="1"/>
          </p:cNvPicPr>
          <p:nvPr/>
        </p:nvPicPr>
        <p:blipFill>
          <a:blip r:embed="rId2"/>
          <a:stretch>
            <a:fillRect/>
          </a:stretch>
        </p:blipFill>
        <p:spPr>
          <a:xfrm>
            <a:off x="838200" y="3379309"/>
            <a:ext cx="5229225" cy="3206459"/>
          </a:xfrm>
          <a:prstGeom prst="rect">
            <a:avLst/>
          </a:prstGeom>
        </p:spPr>
      </p:pic>
      <p:grpSp>
        <p:nvGrpSpPr>
          <p:cNvPr id="6" name="Group 5"/>
          <p:cNvGrpSpPr/>
          <p:nvPr/>
        </p:nvGrpSpPr>
        <p:grpSpPr>
          <a:xfrm>
            <a:off x="3810000" y="3083489"/>
            <a:ext cx="2429004" cy="1377367"/>
            <a:chOff x="3810000" y="3083489"/>
            <a:chExt cx="2429004" cy="1377367"/>
          </a:xfrm>
        </p:grpSpPr>
        <p:sp>
          <p:nvSpPr>
            <p:cNvPr id="5" name="Right Arrow 4"/>
            <p:cNvSpPr/>
            <p:nvPr/>
          </p:nvSpPr>
          <p:spPr>
            <a:xfrm rot="13304482">
              <a:off x="4259800" y="3738255"/>
              <a:ext cx="457200" cy="381000"/>
            </a:xfrm>
            <a:prstGeom prst="rightArrow">
              <a:avLst/>
            </a:prstGeom>
            <a:solidFill>
              <a:schemeClr val="bg1"/>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endParaRPr lang="en-CA" dirty="0" smtClean="0"/>
            </a:p>
          </p:txBody>
        </p:sp>
        <p:grpSp>
          <p:nvGrpSpPr>
            <p:cNvPr id="20" name="Group 19"/>
            <p:cNvGrpSpPr/>
            <p:nvPr/>
          </p:nvGrpSpPr>
          <p:grpSpPr>
            <a:xfrm>
              <a:off x="3810000" y="3083489"/>
              <a:ext cx="2429004" cy="1377367"/>
              <a:chOff x="3810000" y="3083489"/>
              <a:chExt cx="2429004" cy="1377367"/>
            </a:xfrm>
          </p:grpSpPr>
          <p:cxnSp>
            <p:nvCxnSpPr>
              <p:cNvPr id="7" name="Straight Connector 6"/>
              <p:cNvCxnSpPr/>
              <p:nvPr/>
            </p:nvCxnSpPr>
            <p:spPr>
              <a:xfrm flipV="1">
                <a:off x="4467852" y="3379309"/>
                <a:ext cx="104148" cy="308126"/>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648200" y="3505200"/>
                <a:ext cx="304800" cy="30480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740302" y="3962400"/>
                <a:ext cx="495811"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038599" y="4086739"/>
                <a:ext cx="304800" cy="272707"/>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467852" y="4205748"/>
                <a:ext cx="0" cy="255108"/>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810000" y="3962400"/>
                <a:ext cx="380999" cy="0"/>
              </a:xfrm>
              <a:prstGeom prst="line">
                <a:avLst/>
              </a:prstGeom>
              <a:ln>
                <a:prstDash val="sysDash"/>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5200153" y="3083489"/>
                <a:ext cx="1038851" cy="713861"/>
              </a:xfrm>
              <a:prstGeom prst="rect">
                <a:avLst/>
              </a:prstGeom>
              <a:solidFill>
                <a:srgbClr val="FFFFCC"/>
              </a:solidFill>
              <a:ln>
                <a:solidFill>
                  <a:schemeClr val="tx1"/>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dirty="0" smtClean="0">
                    <a:solidFill>
                      <a:schemeClr val="tx1"/>
                    </a:solidFill>
                  </a:rPr>
                  <a:t>Click here!</a:t>
                </a:r>
                <a:endParaRPr lang="en-CA" dirty="0" smtClean="0">
                  <a:solidFill>
                    <a:schemeClr val="tx1"/>
                  </a:solidFill>
                </a:endParaRPr>
              </a:p>
            </p:txBody>
          </p:sp>
        </p:grpSp>
      </p:grpSp>
    </p:spTree>
    <p:extLst>
      <p:ext uri="{BB962C8B-B14F-4D97-AF65-F5344CB8AC3E}">
        <p14:creationId xmlns:p14="http://schemas.microsoft.com/office/powerpoint/2010/main" val="2120497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Your Program (2)</a:t>
            </a:r>
            <a:endParaRPr lang="en-CA" dirty="0"/>
          </a:p>
        </p:txBody>
      </p:sp>
      <p:sp>
        <p:nvSpPr>
          <p:cNvPr id="3" name="Content Placeholder 2"/>
          <p:cNvSpPr>
            <a:spLocks noGrp="1"/>
          </p:cNvSpPr>
          <p:nvPr>
            <p:ph idx="1"/>
          </p:nvPr>
        </p:nvSpPr>
        <p:spPr/>
        <p:txBody>
          <a:bodyPr/>
          <a:lstStyle/>
          <a:p>
            <a:r>
              <a:rPr lang="en-US" dirty="0" smtClean="0"/>
              <a:t>When you run your solution to the exercise do not do so via the Word document containing the program.</a:t>
            </a:r>
          </a:p>
          <a:p>
            <a:pPr lvl="1"/>
            <a:r>
              <a:rPr lang="en-US" dirty="0" smtClean="0">
                <a:solidFill>
                  <a:srgbClr val="FF0000"/>
                </a:solidFill>
              </a:rPr>
              <a:t>NO! </a:t>
            </a:r>
            <a:r>
              <a:rPr lang="en-US" dirty="0" smtClean="0">
                <a:solidFill>
                  <a:srgbClr val="FF0000"/>
                </a:solidFill>
                <a:sym typeface="Wingdings" panose="05000000000000000000" pitchFamily="2" charset="2"/>
              </a:rPr>
              <a:t></a:t>
            </a:r>
            <a:endParaRPr lang="en-US" dirty="0" smtClean="0">
              <a:solidFill>
                <a:srgbClr val="FF0000"/>
              </a:solidFill>
            </a:endParaRPr>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smtClean="0"/>
          </a:p>
          <a:p>
            <a:pPr lvl="1"/>
            <a:r>
              <a:rPr lang="en-US" b="1" dirty="0" smtClean="0">
                <a:solidFill>
                  <a:srgbClr val="00B050"/>
                </a:solidFill>
              </a:rPr>
              <a:t>YES </a:t>
            </a:r>
            <a:r>
              <a:rPr lang="en-US" b="1" dirty="0" smtClean="0">
                <a:solidFill>
                  <a:srgbClr val="00B050"/>
                </a:solidFill>
                <a:sym typeface="Wingdings" panose="05000000000000000000" pitchFamily="2" charset="2"/>
              </a:rPr>
              <a:t></a:t>
            </a:r>
            <a:endParaRPr lang="en-CA" b="1" dirty="0">
              <a:solidFill>
                <a:srgbClr val="00B050"/>
              </a:solidFill>
            </a:endParaRPr>
          </a:p>
        </p:txBody>
      </p:sp>
      <p:pic>
        <p:nvPicPr>
          <p:cNvPr id="4" name="Picture 3"/>
          <p:cNvPicPr>
            <a:picLocks noChangeAspect="1"/>
          </p:cNvPicPr>
          <p:nvPr/>
        </p:nvPicPr>
        <p:blipFill>
          <a:blip r:embed="rId2"/>
          <a:stretch>
            <a:fillRect/>
          </a:stretch>
        </p:blipFill>
        <p:spPr>
          <a:xfrm>
            <a:off x="990601" y="2590800"/>
            <a:ext cx="3352800" cy="2055871"/>
          </a:xfrm>
          <a:prstGeom prst="rect">
            <a:avLst/>
          </a:prstGeom>
        </p:spPr>
      </p:pic>
      <p:pic>
        <p:nvPicPr>
          <p:cNvPr id="5" name="Picture 4"/>
          <p:cNvPicPr>
            <a:picLocks noChangeAspect="1"/>
          </p:cNvPicPr>
          <p:nvPr/>
        </p:nvPicPr>
        <p:blipFill>
          <a:blip r:embed="rId3"/>
          <a:stretch>
            <a:fillRect/>
          </a:stretch>
        </p:blipFill>
        <p:spPr>
          <a:xfrm>
            <a:off x="1003444" y="5181600"/>
            <a:ext cx="4914900" cy="1066800"/>
          </a:xfrm>
          <a:prstGeom prst="rect">
            <a:avLst/>
          </a:prstGeom>
          <a:ln>
            <a:solidFill>
              <a:schemeClr val="tx1"/>
            </a:solidFill>
          </a:ln>
        </p:spPr>
      </p:pic>
      <p:sp>
        <p:nvSpPr>
          <p:cNvPr id="6" name="Right Brace 5"/>
          <p:cNvSpPr/>
          <p:nvPr/>
        </p:nvSpPr>
        <p:spPr>
          <a:xfrm>
            <a:off x="4572000" y="2743200"/>
            <a:ext cx="457200" cy="17526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7" name="TextBox 6"/>
          <p:cNvSpPr txBox="1"/>
          <p:nvPr/>
        </p:nvSpPr>
        <p:spPr>
          <a:xfrm>
            <a:off x="5029200" y="2743200"/>
            <a:ext cx="2133600" cy="1477328"/>
          </a:xfrm>
          <a:prstGeom prst="rect">
            <a:avLst/>
          </a:prstGeom>
          <a:noFill/>
        </p:spPr>
        <p:txBody>
          <a:bodyPr wrap="square" rtlCol="0">
            <a:spAutoFit/>
          </a:bodyPr>
          <a:lstStyle/>
          <a:p>
            <a:r>
              <a:rPr lang="en-US" dirty="0" smtClean="0"/>
              <a:t>If you click here to run the program then this Word document becomes the active one.</a:t>
            </a:r>
            <a:endParaRPr lang="en-CA" dirty="0"/>
          </a:p>
        </p:txBody>
      </p:sp>
    </p:spTree>
    <p:extLst>
      <p:ext uri="{BB962C8B-B14F-4D97-AF65-F5344CB8AC3E}">
        <p14:creationId xmlns:p14="http://schemas.microsoft.com/office/powerpoint/2010/main" val="28453187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Running Your Program (3)</a:t>
            </a:r>
            <a:endParaRPr lang="en-CA" dirty="0"/>
          </a:p>
        </p:txBody>
      </p:sp>
      <p:sp>
        <p:nvSpPr>
          <p:cNvPr id="3" name="Content Placeholder 2"/>
          <p:cNvSpPr>
            <a:spLocks noGrp="1"/>
          </p:cNvSpPr>
          <p:nvPr>
            <p:ph idx="1"/>
          </p:nvPr>
        </p:nvSpPr>
        <p:spPr/>
        <p:txBody>
          <a:bodyPr/>
          <a:lstStyle/>
          <a:p>
            <a:r>
              <a:rPr lang="en-US" dirty="0" smtClean="0"/>
              <a:t>If are still unclear about how to make the proper Word document the active one when running your program then you can view the sequence of events in this sample run of a solution.</a:t>
            </a:r>
          </a:p>
          <a:p>
            <a:pPr lvl="1"/>
            <a:r>
              <a:rPr lang="en-US" sz="1400" dirty="0" smtClean="0">
                <a:hlinkClick r:id="rId2"/>
              </a:rPr>
              <a:t>https://pages.cpsc.ucalgary.ca/~tamj/2022/203W/assignments/workbook_exercise4/case1A.mp4</a:t>
            </a:r>
            <a:endParaRPr lang="en-US" sz="1400" dirty="0" smtClean="0"/>
          </a:p>
          <a:p>
            <a:r>
              <a:rPr lang="en-US" dirty="0" smtClean="0"/>
              <a:t>This link is also provided in the description of the exercise.</a:t>
            </a:r>
          </a:p>
          <a:p>
            <a:endParaRPr lang="en-CA" dirty="0"/>
          </a:p>
        </p:txBody>
      </p:sp>
      <p:pic>
        <p:nvPicPr>
          <p:cNvPr id="4" name="Picture 3"/>
          <p:cNvPicPr>
            <a:picLocks noChangeAspect="1"/>
          </p:cNvPicPr>
          <p:nvPr/>
        </p:nvPicPr>
        <p:blipFill>
          <a:blip r:embed="rId3"/>
          <a:stretch>
            <a:fillRect/>
          </a:stretch>
        </p:blipFill>
        <p:spPr>
          <a:xfrm>
            <a:off x="762000" y="3733800"/>
            <a:ext cx="6619875" cy="1771650"/>
          </a:xfrm>
          <a:prstGeom prst="rect">
            <a:avLst/>
          </a:prstGeom>
        </p:spPr>
      </p:pic>
    </p:spTree>
    <p:extLst>
      <p:ext uri="{BB962C8B-B14F-4D97-AF65-F5344CB8AC3E}">
        <p14:creationId xmlns:p14="http://schemas.microsoft.com/office/powerpoint/2010/main" val="15183645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Of Your Program</a:t>
            </a:r>
            <a:endParaRPr lang="en-CA" dirty="0"/>
          </a:p>
        </p:txBody>
      </p:sp>
      <p:sp>
        <p:nvSpPr>
          <p:cNvPr id="3" name="Content Placeholder 2"/>
          <p:cNvSpPr>
            <a:spLocks noGrp="1"/>
          </p:cNvSpPr>
          <p:nvPr>
            <p:ph idx="1"/>
          </p:nvPr>
        </p:nvSpPr>
        <p:spPr/>
        <p:txBody>
          <a:bodyPr/>
          <a:lstStyle/>
          <a:p>
            <a:r>
              <a:rPr lang="en-US" sz="2000" dirty="0" smtClean="0"/>
              <a:t>These popups will always appear regardless of the Word document that is the currently active one used as the test input file.</a:t>
            </a:r>
          </a:p>
          <a:p>
            <a:pPr lvl="1"/>
            <a:r>
              <a:rPr lang="en-US" sz="1800" dirty="0" smtClean="0"/>
              <a:t>Count of the number of typographical errors in the document.</a:t>
            </a:r>
          </a:p>
          <a:p>
            <a:pPr lvl="2"/>
            <a:r>
              <a:rPr lang="en-US" sz="1600" b="1" dirty="0" smtClean="0"/>
              <a:t>Required format of the message</a:t>
            </a:r>
            <a:r>
              <a:rPr lang="en-US" sz="1600" b="1" baseline="30000" dirty="0" smtClean="0"/>
              <a:t>1</a:t>
            </a:r>
            <a:r>
              <a:rPr lang="en-US" sz="1600" b="1" dirty="0" smtClean="0"/>
              <a:t>:</a:t>
            </a:r>
          </a:p>
          <a:p>
            <a:pPr marL="457200" lvl="2" indent="0">
              <a:buNone/>
            </a:pPr>
            <a:r>
              <a:rPr lang="en-CA" sz="1600" dirty="0">
                <a:latin typeface="Consolas" panose="020B0609020204030204" pitchFamily="49" charset="0"/>
              </a:rPr>
              <a:t>&lt;"Num typos: "&gt; &lt;</a:t>
            </a:r>
            <a:r>
              <a:rPr lang="en-CA" sz="1600" i="1" dirty="0">
                <a:latin typeface="Consolas" panose="020B0609020204030204" pitchFamily="49" charset="0"/>
              </a:rPr>
              <a:t>Actual # typographical mistakes</a:t>
            </a:r>
            <a:r>
              <a:rPr lang="en-CA" sz="1600" dirty="0">
                <a:latin typeface="Consolas" panose="020B0609020204030204" pitchFamily="49" charset="0"/>
              </a:rPr>
              <a:t>&gt;</a:t>
            </a:r>
            <a:endParaRPr lang="en-US" sz="1600" dirty="0" smtClean="0">
              <a:latin typeface="Consolas" panose="020B0609020204030204" pitchFamily="49" charset="0"/>
            </a:endParaRPr>
          </a:p>
          <a:p>
            <a:pPr lvl="2"/>
            <a:r>
              <a:rPr lang="en-US" sz="1600" b="1" dirty="0" smtClean="0"/>
              <a:t>Example message</a:t>
            </a:r>
            <a:r>
              <a:rPr lang="en-US" sz="1600" b="1" dirty="0" smtClean="0"/>
              <a:t>:</a:t>
            </a:r>
          </a:p>
          <a:p>
            <a:pPr lvl="2"/>
            <a:endParaRPr lang="en-US" sz="1600" b="1" dirty="0"/>
          </a:p>
          <a:p>
            <a:pPr lvl="2"/>
            <a:endParaRPr lang="en-US" sz="1600" b="1" dirty="0" smtClean="0"/>
          </a:p>
          <a:p>
            <a:pPr lvl="2"/>
            <a:endParaRPr lang="en-US" sz="1600" b="1" dirty="0" smtClean="0"/>
          </a:p>
          <a:p>
            <a:pPr lvl="1"/>
            <a:r>
              <a:rPr lang="en-US" sz="1800" dirty="0" smtClean="0"/>
              <a:t>Count of the number of </a:t>
            </a:r>
            <a:r>
              <a:rPr lang="en-US" sz="1800" dirty="0" smtClean="0">
                <a:latin typeface="Consolas" panose="020B0609020204030204" pitchFamily="49" charset="0"/>
              </a:rPr>
              <a:t>InlineShapes</a:t>
            </a:r>
            <a:r>
              <a:rPr lang="en-US" sz="1800" dirty="0" smtClean="0"/>
              <a:t> in the document.</a:t>
            </a:r>
          </a:p>
          <a:p>
            <a:pPr lvl="2"/>
            <a:r>
              <a:rPr lang="en-US" sz="1600" b="1" dirty="0"/>
              <a:t>Required format of the </a:t>
            </a:r>
            <a:r>
              <a:rPr lang="en-US" sz="1600" b="1" dirty="0" smtClean="0"/>
              <a:t>message</a:t>
            </a:r>
            <a:r>
              <a:rPr lang="en-US" sz="1600" b="1" baseline="30000" dirty="0"/>
              <a:t>1</a:t>
            </a:r>
            <a:r>
              <a:rPr lang="en-US" sz="1600" b="1" dirty="0" smtClean="0"/>
              <a:t>:</a:t>
            </a:r>
            <a:endParaRPr lang="en-US" sz="1600" b="1" dirty="0"/>
          </a:p>
          <a:p>
            <a:pPr marL="457200" lvl="2" indent="0">
              <a:buNone/>
            </a:pPr>
            <a:r>
              <a:rPr lang="en-US" sz="1600" dirty="0"/>
              <a:t>&lt;"</a:t>
            </a:r>
            <a:r>
              <a:rPr lang="en-US" sz="1600" dirty="0" err="1"/>
              <a:t>Num</a:t>
            </a:r>
            <a:r>
              <a:rPr lang="en-US" sz="1600" dirty="0"/>
              <a:t> inline shapes: "&gt; &lt;</a:t>
            </a:r>
            <a:r>
              <a:rPr lang="en-US" sz="1600" i="1" dirty="0"/>
              <a:t># of inline shapes</a:t>
            </a:r>
            <a:r>
              <a:rPr lang="en-US" sz="1600" dirty="0" smtClean="0"/>
              <a:t>&gt;</a:t>
            </a:r>
          </a:p>
          <a:p>
            <a:pPr marL="457200" lvl="2" indent="0">
              <a:buNone/>
            </a:pPr>
            <a:r>
              <a:rPr lang="en-US" sz="1600" b="1" dirty="0" smtClean="0"/>
              <a:t>Example </a:t>
            </a:r>
            <a:r>
              <a:rPr lang="en-US" sz="1600" b="1" dirty="0"/>
              <a:t>message:</a:t>
            </a:r>
          </a:p>
          <a:p>
            <a:pPr lvl="1"/>
            <a:endParaRPr lang="en-US" dirty="0" smtClean="0"/>
          </a:p>
          <a:p>
            <a:pPr lvl="1"/>
            <a:endParaRPr lang="en-US" dirty="0" smtClean="0"/>
          </a:p>
          <a:p>
            <a:pPr lvl="1"/>
            <a:endParaRPr lang="en-US" dirty="0"/>
          </a:p>
          <a:p>
            <a:pPr marL="0" indent="0">
              <a:buNone/>
            </a:pPr>
            <a:r>
              <a:rPr lang="en-US" sz="1600" baseline="30000" dirty="0" smtClean="0"/>
              <a:t>1 The Angled brackets don’t appear in the actual popup.</a:t>
            </a:r>
            <a:endParaRPr lang="en-CA" sz="1600" baseline="30000" dirty="0"/>
          </a:p>
        </p:txBody>
      </p:sp>
      <p:pic>
        <p:nvPicPr>
          <p:cNvPr id="4098" name="Picture 2" descr="https://pages.cpsc.ucalgary.ca/~tamj/2022/203W/assignments/workbook_exercise4/index.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3352800"/>
            <a:ext cx="762000" cy="779585"/>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s://pages.cpsc.ucalgary.ca/~tamj/2022/203W/assignments/workbook_exercise4/index.2.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50131" y="5410200"/>
            <a:ext cx="947738" cy="8347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890891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tailEnd type="triangle"/>
        </a:ln>
      </a:spPr>
      <a:bodyPr rtlCol="0" anchor="t" anchorCtr="0"/>
      <a:lstStyle>
        <a:defPP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80878</TotalTime>
  <Words>1883</Words>
  <Application>Microsoft Office PowerPoint</Application>
  <PresentationFormat>On-screen Show (4:3)</PresentationFormat>
  <Paragraphs>222</Paragraphs>
  <Slides>27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Consolas</vt:lpstr>
      <vt:lpstr>Wingdings</vt:lpstr>
      <vt:lpstr>Office Theme</vt:lpstr>
      <vt:lpstr>VBA: Tutorial Week 2</vt:lpstr>
      <vt:lpstr>First Tutorial (Monday or Tuesday)</vt:lpstr>
      <vt:lpstr>Workbook Exercise #4</vt:lpstr>
      <vt:lpstr>Starting The Workbook Exercise</vt:lpstr>
      <vt:lpstr>Minimum Number Of Tests</vt:lpstr>
      <vt:lpstr>Running Your Program</vt:lpstr>
      <vt:lpstr>Running Your Program (2)</vt:lpstr>
      <vt:lpstr>Running Your Program (3)</vt:lpstr>
      <vt:lpstr>Features Of Your Program</vt:lpstr>
      <vt:lpstr>Features Of Your Program (2)</vt:lpstr>
      <vt:lpstr>Features Of Your Program (3)</vt:lpstr>
      <vt:lpstr>Features Of Your Program (4)</vt:lpstr>
      <vt:lpstr>Second Tutorial (Wednesday or Thursday)</vt:lpstr>
      <vt:lpstr>Activities In Tutorial</vt:lpstr>
      <vt:lpstr>Example: Writing Text To A Document</vt:lpstr>
      <vt:lpstr>Example 1</vt:lpstr>
      <vt:lpstr>Student Exercise #1</vt:lpstr>
      <vt:lpstr>Student Exercise #2</vt:lpstr>
      <vt:lpstr>Finding (Replacing) Text In A Document</vt:lpstr>
      <vt:lpstr>Finding Things In A Document</vt:lpstr>
      <vt:lpstr>Finding Text: V1</vt:lpstr>
      <vt:lpstr>Finding Text: V2</vt:lpstr>
      <vt:lpstr>Writing To A Document</vt:lpstr>
      <vt:lpstr>Writing A Text String To A Document </vt:lpstr>
      <vt:lpstr>Visually Highlighting Written Text</vt:lpstr>
      <vt:lpstr>Highlighting Written Text</vt:lpstr>
      <vt:lpstr>Highlighting Written Text: 2</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Font formatting, VBA collections</dc:title>
  <dc:creator>James Tam</dc:creator>
  <cp:keywords>VBA Word week 2</cp:keywords>
  <cp:lastModifiedBy>work</cp:lastModifiedBy>
  <cp:revision>1645</cp:revision>
  <dcterms:created xsi:type="dcterms:W3CDTF">2014-05-13T22:22:53Z</dcterms:created>
  <dcterms:modified xsi:type="dcterms:W3CDTF">2022-03-05T00:53:56Z</dcterms:modified>
</cp:coreProperties>
</file>