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handoutMasterIdLst>
    <p:handoutMasterId r:id="rId57"/>
  </p:handoutMasterIdLst>
  <p:sldIdLst>
    <p:sldId id="345" r:id="rId2"/>
    <p:sldId id="384" r:id="rId3"/>
    <p:sldId id="386" r:id="rId4"/>
    <p:sldId id="401" r:id="rId5"/>
    <p:sldId id="387" r:id="rId6"/>
    <p:sldId id="388" r:id="rId7"/>
    <p:sldId id="389" r:id="rId8"/>
    <p:sldId id="390" r:id="rId9"/>
    <p:sldId id="391" r:id="rId10"/>
    <p:sldId id="392" r:id="rId11"/>
    <p:sldId id="393" r:id="rId12"/>
    <p:sldId id="394" r:id="rId13"/>
    <p:sldId id="395" r:id="rId14"/>
    <p:sldId id="396" r:id="rId15"/>
    <p:sldId id="397" r:id="rId16"/>
    <p:sldId id="398" r:id="rId17"/>
    <p:sldId id="399" r:id="rId18"/>
    <p:sldId id="400" r:id="rId19"/>
    <p:sldId id="353" r:id="rId20"/>
    <p:sldId id="354" r:id="rId21"/>
    <p:sldId id="355" r:id="rId22"/>
    <p:sldId id="403" r:id="rId23"/>
    <p:sldId id="358" r:id="rId24"/>
    <p:sldId id="346" r:id="rId25"/>
    <p:sldId id="347" r:id="rId26"/>
    <p:sldId id="348" r:id="rId27"/>
    <p:sldId id="349" r:id="rId28"/>
    <p:sldId id="350" r:id="rId29"/>
    <p:sldId id="351" r:id="rId30"/>
    <p:sldId id="402" r:id="rId31"/>
    <p:sldId id="359" r:id="rId32"/>
    <p:sldId id="360" r:id="rId33"/>
    <p:sldId id="361" r:id="rId34"/>
    <p:sldId id="362" r:id="rId35"/>
    <p:sldId id="363" r:id="rId36"/>
    <p:sldId id="364" r:id="rId37"/>
    <p:sldId id="365" r:id="rId38"/>
    <p:sldId id="366" r:id="rId39"/>
    <p:sldId id="367" r:id="rId40"/>
    <p:sldId id="368" r:id="rId41"/>
    <p:sldId id="369" r:id="rId42"/>
    <p:sldId id="370" r:id="rId43"/>
    <p:sldId id="371" r:id="rId44"/>
    <p:sldId id="372" r:id="rId45"/>
    <p:sldId id="373" r:id="rId46"/>
    <p:sldId id="374" r:id="rId47"/>
    <p:sldId id="376" r:id="rId48"/>
    <p:sldId id="377" r:id="rId49"/>
    <p:sldId id="378" r:id="rId50"/>
    <p:sldId id="379" r:id="rId51"/>
    <p:sldId id="380" r:id="rId52"/>
    <p:sldId id="404" r:id="rId53"/>
    <p:sldId id="381" r:id="rId54"/>
    <p:sldId id="382" r:id="rId5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521415D9-36F7-43E2-AB2F-B90AF26B5E84}">
      <p14:sectionLst xmlns:p14="http://schemas.microsoft.com/office/powerpoint/2010/main">
        <p14:section name="Default Section" id="{7CA7B79D-645B-4F7F-B897-291FC32D7EEB}">
          <p14:sldIdLst>
            <p14:sldId id="345"/>
            <p14:sldId id="384"/>
            <p14:sldId id="386"/>
            <p14:sldId id="401"/>
            <p14:sldId id="387"/>
            <p14:sldId id="388"/>
            <p14:sldId id="389"/>
            <p14:sldId id="390"/>
            <p14:sldId id="391"/>
            <p14:sldId id="392"/>
            <p14:sldId id="393"/>
            <p14:sldId id="394"/>
            <p14:sldId id="395"/>
            <p14:sldId id="396"/>
            <p14:sldId id="397"/>
            <p14:sldId id="398"/>
            <p14:sldId id="399"/>
            <p14:sldId id="400"/>
            <p14:sldId id="353"/>
            <p14:sldId id="354"/>
            <p14:sldId id="355"/>
            <p14:sldId id="403"/>
            <p14:sldId id="358"/>
            <p14:sldId id="346"/>
            <p14:sldId id="347"/>
            <p14:sldId id="348"/>
            <p14:sldId id="349"/>
            <p14:sldId id="350"/>
            <p14:sldId id="351"/>
            <p14:sldId id="402"/>
            <p14:sldId id="359"/>
            <p14:sldId id="360"/>
            <p14:sldId id="361"/>
            <p14:sldId id="362"/>
            <p14:sldId id="363"/>
            <p14:sldId id="364"/>
            <p14:sldId id="365"/>
            <p14:sldId id="366"/>
            <p14:sldId id="367"/>
            <p14:sldId id="368"/>
            <p14:sldId id="369"/>
            <p14:sldId id="370"/>
            <p14:sldId id="371"/>
            <p14:sldId id="372"/>
            <p14:sldId id="373"/>
            <p14:sldId id="374"/>
            <p14:sldId id="376"/>
            <p14:sldId id="377"/>
            <p14:sldId id="378"/>
            <p14:sldId id="379"/>
            <p14:sldId id="380"/>
            <p14:sldId id="404"/>
            <p14:sldId id="381"/>
            <p14:sldId id="38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Tam" initials="JT"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666633"/>
    <a:srgbClr val="00FF03"/>
    <a:srgbClr val="33FF33"/>
    <a:srgbClr val="4A7EBB"/>
    <a:srgbClr val="01FF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813" autoAdjust="0"/>
    <p:restoredTop sz="90777" autoAdjust="0"/>
  </p:normalViewPr>
  <p:slideViewPr>
    <p:cSldViewPr>
      <p:cViewPr varScale="1">
        <p:scale>
          <a:sx n="88" d="100"/>
          <a:sy n="88" d="100"/>
        </p:scale>
        <p:origin x="822"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1698" y="5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C8F5F55-D563-4ECD-A54E-CB0576638D2A}" type="datetimeFigureOut">
              <a:rPr lang="en-US"/>
              <a:pPr>
                <a:defRPr/>
              </a:pPr>
              <a:t>4/1/2022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smtClean="0"/>
              <a:t>VBA program writing </a:t>
            </a: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CB07625-2B3F-429B-81FA-E1271FD8F1A2}" type="slidenum">
              <a:rPr lang="en-US"/>
              <a:pPr>
                <a:defRPr/>
              </a:pPr>
              <a:t>‹#›</a:t>
            </a:fld>
            <a:endParaRPr lang="en-US" dirty="0"/>
          </a:p>
        </p:txBody>
      </p:sp>
    </p:spTree>
    <p:extLst>
      <p:ext uri="{BB962C8B-B14F-4D97-AF65-F5344CB8AC3E}">
        <p14:creationId xmlns:p14="http://schemas.microsoft.com/office/powerpoint/2010/main" val="341167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3D3AB2D-9B2F-44A8-A39C-161117D20690}" type="datetimeFigureOut">
              <a:rPr lang="en-US"/>
              <a:pPr>
                <a:defRPr/>
              </a:pPr>
              <a:t>4/1/2022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4E02C4-9896-428F-9970-3367E6A4601D}" type="slidenum">
              <a:rPr lang="en-US"/>
              <a:pPr>
                <a:defRPr/>
              </a:pPr>
              <a:t>‹#›</a:t>
            </a:fld>
            <a:endParaRPr lang="en-US" dirty="0"/>
          </a:p>
        </p:txBody>
      </p:sp>
    </p:spTree>
    <p:extLst>
      <p:ext uri="{BB962C8B-B14F-4D97-AF65-F5344CB8AC3E}">
        <p14:creationId xmlns:p14="http://schemas.microsoft.com/office/powerpoint/2010/main" val="14290703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a:defRPr/>
            </a:pPr>
            <a:fld id="{9B4E02C4-9896-428F-9970-3367E6A4601D}" type="slidenum">
              <a:rPr lang="en-US" smtClean="0"/>
              <a:pPr>
                <a:defRPr/>
              </a:pPr>
              <a:t>1</a:t>
            </a:fld>
            <a:endParaRPr lang="en-US" dirty="0"/>
          </a:p>
        </p:txBody>
      </p:sp>
    </p:spTree>
    <p:extLst>
      <p:ext uri="{BB962C8B-B14F-4D97-AF65-F5344CB8AC3E}">
        <p14:creationId xmlns:p14="http://schemas.microsoft.com/office/powerpoint/2010/main" val="2825139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C2E759F-4072-4BFB-B27A-D6F21B6E9FD4}" type="datetimeFigureOut">
              <a:rPr lang="en-US"/>
              <a:pPr>
                <a:defRPr/>
              </a:pPr>
              <a:t>4/1/2022</a:t>
            </a:fld>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E6DA8A3-4D99-442E-B427-E62712AFE535}" type="slidenum">
              <a:rPr lang="en-US"/>
              <a:pPr>
                <a:defRPr/>
              </a:pPr>
              <a:t>‹#›</a:t>
            </a:fld>
            <a:endParaRPr lang="en-US" dirty="0"/>
          </a:p>
        </p:txBody>
      </p:sp>
    </p:spTree>
    <p:extLst>
      <p:ext uri="{BB962C8B-B14F-4D97-AF65-F5344CB8AC3E}">
        <p14:creationId xmlns:p14="http://schemas.microsoft.com/office/powerpoint/2010/main" val="1745317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75B726-F111-4CCD-93ED-7A80565E52CB}" type="datetimeFigureOut">
              <a:rPr lang="en-US"/>
              <a:pPr>
                <a:defRPr/>
              </a:pPr>
              <a:t>4/1/2022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87EA2C-5101-4EFF-9EC5-E785960973D7}" type="slidenum">
              <a:rPr lang="en-US"/>
              <a:pPr>
                <a:defRPr/>
              </a:pPr>
              <a:t>‹#›</a:t>
            </a:fld>
            <a:endParaRPr lang="en-US" dirty="0"/>
          </a:p>
        </p:txBody>
      </p:sp>
    </p:spTree>
    <p:extLst>
      <p:ext uri="{BB962C8B-B14F-4D97-AF65-F5344CB8AC3E}">
        <p14:creationId xmlns:p14="http://schemas.microsoft.com/office/powerpoint/2010/main" val="344181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3854EE7-F009-4335-B6A3-EBA92AA66B12}" type="datetimeFigureOut">
              <a:rPr lang="en-US"/>
              <a:pPr>
                <a:defRPr/>
              </a:pPr>
              <a:t>4/1/2022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C8B70FF-9A41-4090-AA79-9B7A7E5CC8FD}" type="slidenum">
              <a:rPr lang="en-US"/>
              <a:pPr>
                <a:defRPr/>
              </a:pPr>
              <a:t>‹#›</a:t>
            </a:fld>
            <a:endParaRPr lang="en-US" dirty="0"/>
          </a:p>
        </p:txBody>
      </p:sp>
    </p:spTree>
    <p:extLst>
      <p:ext uri="{BB962C8B-B14F-4D97-AF65-F5344CB8AC3E}">
        <p14:creationId xmlns:p14="http://schemas.microsoft.com/office/powerpoint/2010/main" val="3619192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8711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p:cSld name="JT Default 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lvl1pPr>
              <a:defRPr sz="3200"/>
            </a:lvl1pPr>
          </a:lstStyle>
          <a:p>
            <a:r>
              <a:rPr lang="en-US" dirty="0"/>
              <a:t>Click to edit Master title style</a:t>
            </a:r>
          </a:p>
        </p:txBody>
      </p:sp>
      <p:sp>
        <p:nvSpPr>
          <p:cNvPr id="3" name="Content Placeholder 2"/>
          <p:cNvSpPr>
            <a:spLocks noGrp="1"/>
          </p:cNvSpPr>
          <p:nvPr>
            <p:ph idx="1"/>
          </p:nvPr>
        </p:nvSpPr>
        <p:spPr>
          <a:xfrm>
            <a:off x="457200" y="1447800"/>
            <a:ext cx="8229600" cy="5029200"/>
          </a:xfrm>
        </p:spPr>
        <p:txBody>
          <a:bodyPr/>
          <a:lstStyle>
            <a:lvl1pPr marL="234950" indent="-234950">
              <a:defRPr sz="2400"/>
            </a:lvl1pPr>
            <a:lvl2pPr marL="457200" indent="-222250">
              <a:defRPr sz="2000"/>
            </a:lvl2pPr>
            <a:lvl3pPr marL="574675" indent="-117475">
              <a:defRPr sz="1800"/>
            </a:lvl3pPr>
            <a:lvl4pPr marL="796925" indent="-104775">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TextBox 1"/>
          <p:cNvSpPr txBox="1"/>
          <p:nvPr userDrawn="1"/>
        </p:nvSpPr>
        <p:spPr>
          <a:xfrm>
            <a:off x="-8641" y="6567100"/>
            <a:ext cx="3124200" cy="276999"/>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r>
              <a:rPr lang="en-CA" sz="1200" dirty="0" smtClean="0"/>
              <a:t>VBA</a:t>
            </a:r>
            <a:r>
              <a:rPr lang="en-CA" sz="1200" baseline="0" dirty="0" smtClean="0"/>
              <a:t> tutorial notes by James Tam</a:t>
            </a:r>
            <a:endParaRPr lang="en-CA" sz="1200" dirty="0"/>
          </a:p>
        </p:txBody>
      </p:sp>
    </p:spTree>
    <p:extLst>
      <p:ext uri="{BB962C8B-B14F-4D97-AF65-F5344CB8AC3E}">
        <p14:creationId xmlns:p14="http://schemas.microsoft.com/office/powerpoint/2010/main" val="27175705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FCCB139-380D-4534-91A4-ADF6145E05ED}" type="datetimeFigureOut">
              <a:rPr lang="en-US"/>
              <a:pPr>
                <a:defRPr/>
              </a:pPr>
              <a:t>4/1/2022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C64F80-319D-403A-8D96-089B24B4C470}" type="slidenum">
              <a:rPr lang="en-US"/>
              <a:pPr>
                <a:defRPr/>
              </a:pPr>
              <a:t>‹#›</a:t>
            </a:fld>
            <a:endParaRPr lang="en-US" dirty="0"/>
          </a:p>
        </p:txBody>
      </p:sp>
    </p:spTree>
    <p:extLst>
      <p:ext uri="{BB962C8B-B14F-4D97-AF65-F5344CB8AC3E}">
        <p14:creationId xmlns:p14="http://schemas.microsoft.com/office/powerpoint/2010/main" val="72572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lvl1pPr>
              <a:defRPr sz="3200"/>
            </a:lvl1pPr>
          </a:lstStyle>
          <a:p>
            <a:r>
              <a:rPr lang="en-US" dirty="0"/>
              <a:t>Click to edit Master title style</a:t>
            </a:r>
          </a:p>
        </p:txBody>
      </p:sp>
      <p:sp>
        <p:nvSpPr>
          <p:cNvPr id="3" name="Content Placeholder 2"/>
          <p:cNvSpPr>
            <a:spLocks noGrp="1"/>
          </p:cNvSpPr>
          <p:nvPr>
            <p:ph sz="half" idx="1"/>
          </p:nvPr>
        </p:nvSpPr>
        <p:spPr>
          <a:xfrm>
            <a:off x="4572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Content Placeholder 2"/>
          <p:cNvSpPr>
            <a:spLocks noGrp="1"/>
          </p:cNvSpPr>
          <p:nvPr>
            <p:ph sz="half" idx="10"/>
          </p:nvPr>
        </p:nvSpPr>
        <p:spPr>
          <a:xfrm>
            <a:off x="47244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304080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757CFE7-1502-4140-B567-DADD2AE6AB9A}" type="datetimeFigureOut">
              <a:rPr lang="en-US"/>
              <a:pPr>
                <a:defRPr/>
              </a:pPr>
              <a:t>4/1/2022</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2AA62E8-8E50-45E3-829D-A7DD03C5D566}" type="slidenum">
              <a:rPr lang="en-US"/>
              <a:pPr>
                <a:defRPr/>
              </a:pPr>
              <a:t>‹#›</a:t>
            </a:fld>
            <a:endParaRPr lang="en-US" dirty="0"/>
          </a:p>
        </p:txBody>
      </p:sp>
    </p:spTree>
    <p:extLst>
      <p:ext uri="{BB962C8B-B14F-4D97-AF65-F5344CB8AC3E}">
        <p14:creationId xmlns:p14="http://schemas.microsoft.com/office/powerpoint/2010/main" val="190256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0E8D219-40AC-4219-9BA5-E507B4BD3CC6}" type="datetimeFigureOut">
              <a:rPr lang="en-US"/>
              <a:pPr>
                <a:defRPr/>
              </a:pPr>
              <a:t>4/1/2022</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4C60446-AB74-482B-94FF-0452AC1673C5}" type="slidenum">
              <a:rPr lang="en-US"/>
              <a:pPr>
                <a:defRPr/>
              </a:pPr>
              <a:t>‹#›</a:t>
            </a:fld>
            <a:endParaRPr lang="en-US" dirty="0"/>
          </a:p>
        </p:txBody>
      </p:sp>
    </p:spTree>
    <p:extLst>
      <p:ext uri="{BB962C8B-B14F-4D97-AF65-F5344CB8AC3E}">
        <p14:creationId xmlns:p14="http://schemas.microsoft.com/office/powerpoint/2010/main" val="10289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DEA38E2-7CEB-4353-825D-8594AB0D3952}" type="datetimeFigureOut">
              <a:rPr lang="en-US"/>
              <a:pPr>
                <a:defRPr/>
              </a:pPr>
              <a:t>4/1/2022</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F6EC17F-EC8E-4E68-9CBB-1841F8F6D456}" type="slidenum">
              <a:rPr lang="en-US"/>
              <a:pPr>
                <a:defRPr/>
              </a:pPr>
              <a:t>‹#›</a:t>
            </a:fld>
            <a:endParaRPr lang="en-US" dirty="0"/>
          </a:p>
        </p:txBody>
      </p:sp>
    </p:spTree>
    <p:extLst>
      <p:ext uri="{BB962C8B-B14F-4D97-AF65-F5344CB8AC3E}">
        <p14:creationId xmlns:p14="http://schemas.microsoft.com/office/powerpoint/2010/main" val="140791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D061546-5421-4572-805D-18520E3AD78E}" type="datetimeFigureOut">
              <a:rPr lang="en-US"/>
              <a:pPr>
                <a:defRPr/>
              </a:pPr>
              <a:t>4/1/2022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D5179AA-C6E2-44EE-91AC-04B943046916}" type="slidenum">
              <a:rPr lang="en-US"/>
              <a:pPr>
                <a:defRPr/>
              </a:pPr>
              <a:t>‹#›</a:t>
            </a:fld>
            <a:endParaRPr lang="en-US" dirty="0"/>
          </a:p>
        </p:txBody>
      </p:sp>
    </p:spTree>
    <p:extLst>
      <p:ext uri="{BB962C8B-B14F-4D97-AF65-F5344CB8AC3E}">
        <p14:creationId xmlns:p14="http://schemas.microsoft.com/office/powerpoint/2010/main" val="155296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F4A17A0-B459-4E22-88A0-7D3A99A920A9}" type="datetimeFigureOut">
              <a:rPr lang="en-US"/>
              <a:pPr>
                <a:defRPr/>
              </a:pPr>
              <a:t>4/1/2022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6910DBF-A6D8-49A1-A62B-88D9F0E11816}" type="slidenum">
              <a:rPr lang="en-US"/>
              <a:pPr>
                <a:defRPr/>
              </a:pPr>
              <a:t>‹#›</a:t>
            </a:fld>
            <a:endParaRPr lang="en-US" dirty="0"/>
          </a:p>
        </p:txBody>
      </p:sp>
    </p:spTree>
    <p:extLst>
      <p:ext uri="{BB962C8B-B14F-4D97-AF65-F5344CB8AC3E}">
        <p14:creationId xmlns:p14="http://schemas.microsoft.com/office/powerpoint/2010/main" val="282464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28600"/>
            <a:ext cx="82296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Text Placeholder 2"/>
          <p:cNvSpPr>
            <a:spLocks noGrp="1"/>
          </p:cNvSpPr>
          <p:nvPr>
            <p:ph type="body" idx="1"/>
          </p:nvPr>
        </p:nvSpPr>
        <p:spPr bwMode="auto">
          <a:xfrm>
            <a:off x="457200" y="15240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Tree>
  </p:cSld>
  <p:clrMap bg1="lt1" tx1="dk1" bg2="lt2" tx2="dk2" accent1="accent1" accent2="accent2" accent3="accent3" accent4="accent4" accent5="accent5" accent6="accent6" hlink="hlink" folHlink="folHlink"/>
  <p:sldLayoutIdLst>
    <p:sldLayoutId id="2147483741" r:id="rId1"/>
    <p:sldLayoutId id="2147483737" r:id="rId2"/>
    <p:sldLayoutId id="2147483742" r:id="rId3"/>
    <p:sldLayoutId id="2147483738" r:id="rId4"/>
    <p:sldLayoutId id="2147483743" r:id="rId5"/>
    <p:sldLayoutId id="2147483744" r:id="rId6"/>
    <p:sldLayoutId id="2147483745" r:id="rId7"/>
    <p:sldLayoutId id="2147483746" r:id="rId8"/>
    <p:sldLayoutId id="2147483747" r:id="rId9"/>
    <p:sldLayoutId id="2147483748" r:id="rId10"/>
    <p:sldLayoutId id="2147483749" r:id="rId11"/>
    <p:sldLayoutId id="2147483740"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3200">
          <a:solidFill>
            <a:schemeClr val="tx1"/>
          </a:solidFill>
          <a:latin typeface="Calibri" pitchFamily="34" charset="0"/>
        </a:defRPr>
      </a:lvl6pPr>
      <a:lvl7pPr marL="914400" algn="ctr" rtl="0" fontAlgn="base">
        <a:spcBef>
          <a:spcPct val="0"/>
        </a:spcBef>
        <a:spcAft>
          <a:spcPct val="0"/>
        </a:spcAft>
        <a:defRPr sz="3200">
          <a:solidFill>
            <a:schemeClr val="tx1"/>
          </a:solidFill>
          <a:latin typeface="Calibri" pitchFamily="34" charset="0"/>
        </a:defRPr>
      </a:lvl7pPr>
      <a:lvl8pPr marL="1371600" algn="ctr" rtl="0" fontAlgn="base">
        <a:spcBef>
          <a:spcPct val="0"/>
        </a:spcBef>
        <a:spcAft>
          <a:spcPct val="0"/>
        </a:spcAft>
        <a:defRPr sz="3200">
          <a:solidFill>
            <a:schemeClr val="tx1"/>
          </a:solidFill>
          <a:latin typeface="Calibri" pitchFamily="34" charset="0"/>
        </a:defRPr>
      </a:lvl8pPr>
      <a:lvl9pPr marL="1828800" algn="ctr" rtl="0" fontAlgn="base">
        <a:spcBef>
          <a:spcPct val="0"/>
        </a:spcBef>
        <a:spcAft>
          <a:spcPct val="0"/>
        </a:spcAft>
        <a:defRPr sz="32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396875" indent="-168275"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685800" indent="-168275"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974725" indent="-169863"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file:///F:\work%20home\203W%202022\www\notes\pdf\vba_part1.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A0GuUGfvI5c&amp;feature=youtu.be"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VBA: Tutorial Week 6</a:t>
            </a:r>
            <a:endParaRPr lang="en-US" dirty="0"/>
          </a:p>
        </p:txBody>
      </p:sp>
      <p:sp>
        <p:nvSpPr>
          <p:cNvPr id="4" name="Rectangle 3"/>
          <p:cNvSpPr/>
          <p:nvPr/>
        </p:nvSpPr>
        <p:spPr>
          <a:xfrm>
            <a:off x="381000" y="6248400"/>
            <a:ext cx="7467600" cy="369332"/>
          </a:xfrm>
          <a:prstGeom prst="rect">
            <a:avLst/>
          </a:prstGeom>
        </p:spPr>
        <p:txBody>
          <a:bodyPr wrap="square">
            <a:spAutoFit/>
          </a:bodyPr>
          <a:lstStyle/>
          <a:p>
            <a:r>
              <a:rPr lang="en-US" dirty="0"/>
              <a:t>Official resource for MS-Office products: https://support.office.com</a:t>
            </a:r>
            <a:endParaRPr lang="en-CA" dirty="0"/>
          </a:p>
        </p:txBody>
      </p:sp>
      <p:sp>
        <p:nvSpPr>
          <p:cNvPr id="5" name="Subtitle 2"/>
          <p:cNvSpPr>
            <a:spLocks noGrp="1"/>
          </p:cNvSpPr>
          <p:nvPr>
            <p:ph type="subTitle" idx="1"/>
          </p:nvPr>
        </p:nvSpPr>
        <p:spPr>
          <a:xfrm>
            <a:off x="1371600" y="3600450"/>
            <a:ext cx="6400800" cy="2495550"/>
          </a:xfrm>
        </p:spPr>
        <p:txBody>
          <a:bodyPr/>
          <a:lstStyle/>
          <a:p>
            <a:pPr marL="342900" indent="-342900" algn="l">
              <a:buFont typeface="Arial" panose="020B0604020202020204" pitchFamily="34" charset="0"/>
              <a:buChar char="•"/>
            </a:pPr>
            <a:r>
              <a:rPr lang="en-US" sz="1600" dirty="0" smtClean="0"/>
              <a:t>Going over the Assignment 4 requirements.</a:t>
            </a:r>
          </a:p>
          <a:p>
            <a:pPr marL="342900" indent="-342900" algn="l">
              <a:buFont typeface="Arial" panose="020B0604020202020204" pitchFamily="34" charset="0"/>
              <a:buChar char="•"/>
            </a:pPr>
            <a:r>
              <a:rPr lang="en-US" sz="1600" dirty="0" smtClean="0"/>
              <a:t>Formatting cells: setting the fill color, changing fonts and font effects</a:t>
            </a:r>
          </a:p>
          <a:p>
            <a:pPr marL="342900" indent="-342900" algn="l">
              <a:buFont typeface="Arial" panose="020B0604020202020204" pitchFamily="34" charset="0"/>
              <a:buChar char="•"/>
            </a:pPr>
            <a:r>
              <a:rPr lang="en-US" sz="1600" dirty="0" smtClean="0"/>
              <a:t>Accessing cell data</a:t>
            </a:r>
          </a:p>
          <a:p>
            <a:pPr marL="342900" indent="-342900" algn="l">
              <a:buFont typeface="Arial" panose="020B0604020202020204" pitchFamily="34" charset="0"/>
              <a:buChar char="•"/>
            </a:pPr>
            <a:r>
              <a:rPr lang="en-US" sz="1600" dirty="0" smtClean="0"/>
              <a:t>Inserting and simple configuring of chart properties</a:t>
            </a:r>
          </a:p>
          <a:p>
            <a:pPr marL="342900" indent="-342900" algn="l">
              <a:buFont typeface="Arial" panose="020B0604020202020204" pitchFamily="34" charset="0"/>
              <a:buChar char="•"/>
            </a:pPr>
            <a:r>
              <a:rPr lang="en-US" sz="1600" dirty="0" smtClean="0"/>
              <a:t>Accessing </a:t>
            </a:r>
            <a:r>
              <a:rPr lang="en-US" sz="1600" dirty="0"/>
              <a:t>specific </a:t>
            </a:r>
            <a:r>
              <a:rPr lang="en-US" sz="1600" dirty="0" smtClean="0"/>
              <a:t>worksheets in the currently active workbook</a:t>
            </a:r>
            <a:endParaRPr lang="en-CA" sz="1600" dirty="0"/>
          </a:p>
          <a:p>
            <a:pPr marL="342900" indent="-342900" algn="l">
              <a:buFont typeface="Arial" panose="020B0604020202020204" pitchFamily="34" charset="0"/>
              <a:buChar char="•"/>
            </a:pPr>
            <a:r>
              <a:rPr lang="en-US" sz="1600" dirty="0" smtClean="0"/>
              <a:t>Data </a:t>
            </a:r>
            <a:r>
              <a:rPr lang="en-US" sz="1600" dirty="0" smtClean="0"/>
              <a:t>analysis: </a:t>
            </a:r>
            <a:r>
              <a:rPr lang="en-US" sz="1600" dirty="0"/>
              <a:t>counting occurrences, specifying search </a:t>
            </a:r>
            <a:r>
              <a:rPr lang="en-US" sz="1600" dirty="0" smtClean="0"/>
              <a:t>criteria</a:t>
            </a:r>
            <a:endParaRPr lang="en-CA" sz="1600" dirty="0"/>
          </a:p>
          <a:p>
            <a:pPr marL="342900" indent="-342900" algn="l">
              <a:buFont typeface="Arial" panose="020B0604020202020204" pitchFamily="34" charset="0"/>
              <a:buChar char="•"/>
            </a:pPr>
            <a:r>
              <a:rPr lang="en-US" sz="1600" dirty="0" smtClean="0"/>
              <a:t>Sorting spreadsheets</a:t>
            </a:r>
            <a:endParaRPr lang="en-CA" sz="1600" dirty="0"/>
          </a:p>
          <a:p>
            <a:pPr marL="342900" indent="-342900" algn="l">
              <a:buFont typeface="Arial" panose="020B0604020202020204" pitchFamily="34" charset="0"/>
              <a:buChar char="•"/>
            </a:pPr>
            <a:r>
              <a:rPr lang="en-US" sz="1600" smtClean="0"/>
              <a:t>A return to nested </a:t>
            </a:r>
            <a:r>
              <a:rPr lang="en-US" sz="1600" dirty="0"/>
              <a:t>loops</a:t>
            </a:r>
            <a:endParaRPr lang="en-CA" sz="1600" dirty="0"/>
          </a:p>
          <a:p>
            <a:pPr marL="342900" indent="-342900" algn="l">
              <a:buFont typeface="Arial" panose="020B0604020202020204" pitchFamily="34" charset="0"/>
              <a:buChar char="•"/>
            </a:pPr>
            <a:endParaRPr lang="en-US" sz="1600" dirty="0" smtClean="0"/>
          </a:p>
          <a:p>
            <a:pPr marL="342900" indent="-342900" algn="l">
              <a:buFont typeface="Arial" panose="020B0604020202020204" pitchFamily="34" charset="0"/>
              <a:buChar char="•"/>
            </a:pPr>
            <a:endParaRPr lang="en-US" sz="1600" dirty="0" smtClean="0"/>
          </a:p>
          <a:p>
            <a:pPr marL="342900" indent="-342900" algn="l">
              <a:buFont typeface="Arial" panose="020B0604020202020204" pitchFamily="34" charset="0"/>
              <a:buChar char="•"/>
            </a:pPr>
            <a:endParaRPr lang="en-US" sz="1600" dirty="0"/>
          </a:p>
        </p:txBody>
      </p:sp>
    </p:spTree>
    <p:extLst>
      <p:ext uri="{BB962C8B-B14F-4D97-AF65-F5344CB8AC3E}">
        <p14:creationId xmlns:p14="http://schemas.microsoft.com/office/powerpoint/2010/main" val="165918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Feature #5</a:t>
            </a:r>
            <a:endParaRPr lang="en-CA" dirty="0"/>
          </a:p>
        </p:txBody>
      </p:sp>
      <p:sp>
        <p:nvSpPr>
          <p:cNvPr id="3" name="Content Placeholder 2"/>
          <p:cNvSpPr>
            <a:spLocks noGrp="1"/>
          </p:cNvSpPr>
          <p:nvPr>
            <p:ph idx="1"/>
          </p:nvPr>
        </p:nvSpPr>
        <p:spPr/>
        <p:txBody>
          <a:bodyPr/>
          <a:lstStyle/>
          <a:p>
            <a:r>
              <a:rPr lang="en-US" dirty="0"/>
              <a:t>The data in the spreadsheet is sorted by date (earliest to latest</a:t>
            </a:r>
            <a:r>
              <a:rPr lang="en-US" dirty="0" smtClean="0"/>
              <a:t>).</a:t>
            </a:r>
            <a:endParaRPr lang="en-CA" dirty="0"/>
          </a:p>
        </p:txBody>
      </p:sp>
    </p:spTree>
    <p:extLst>
      <p:ext uri="{BB962C8B-B14F-4D97-AF65-F5344CB8AC3E}">
        <p14:creationId xmlns:p14="http://schemas.microsoft.com/office/powerpoint/2010/main" val="4199957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Feature #6</a:t>
            </a:r>
            <a:endParaRPr lang="en-CA" dirty="0"/>
          </a:p>
        </p:txBody>
      </p:sp>
      <p:sp>
        <p:nvSpPr>
          <p:cNvPr id="3" name="Content Placeholder 2"/>
          <p:cNvSpPr>
            <a:spLocks noGrp="1"/>
          </p:cNvSpPr>
          <p:nvPr>
            <p:ph idx="1"/>
          </p:nvPr>
        </p:nvSpPr>
        <p:spPr/>
        <p:txBody>
          <a:bodyPr/>
          <a:lstStyle/>
          <a:p>
            <a:r>
              <a:rPr lang="en-US" dirty="0"/>
              <a:t>The date in which infection data appears in the spreadsheet (i.e. the entry of a date in the rows of Column </a:t>
            </a:r>
            <a:r>
              <a:rPr lang="en-US" dirty="0">
                <a:latin typeface="Consolas" panose="020B0609020204030204" pitchFamily="49" charset="0"/>
              </a:rPr>
              <a:t>B</a:t>
            </a:r>
            <a:r>
              <a:rPr lang="en-US" dirty="0"/>
              <a:t> signify that an infection occurred on that date) will be written into Column </a:t>
            </a:r>
            <a:r>
              <a:rPr lang="en-US" dirty="0">
                <a:latin typeface="Consolas" panose="020B0609020204030204" pitchFamily="49" charset="0"/>
              </a:rPr>
              <a:t>I</a:t>
            </a:r>
            <a:r>
              <a:rPr lang="en-US" dirty="0"/>
              <a:t>. </a:t>
            </a:r>
            <a:endParaRPr lang="en-US" dirty="0" smtClean="0"/>
          </a:p>
          <a:p>
            <a:r>
              <a:rPr lang="en-US" dirty="0" smtClean="0"/>
              <a:t>Regardless </a:t>
            </a:r>
            <a:r>
              <a:rPr lang="en-US" dirty="0"/>
              <a:t>of the number of infections that occurred on a particular day, the date information is only written into Column </a:t>
            </a:r>
            <a:r>
              <a:rPr lang="en-US" dirty="0" smtClean="0">
                <a:latin typeface="Consolas" panose="020B0609020204030204" pitchFamily="49" charset="0"/>
              </a:rPr>
              <a:t>I</a:t>
            </a:r>
            <a:r>
              <a:rPr lang="en-US" dirty="0"/>
              <a:t> once</a:t>
            </a:r>
            <a:r>
              <a:rPr lang="en-US" dirty="0" smtClean="0"/>
              <a:t>.</a:t>
            </a:r>
          </a:p>
          <a:p>
            <a:endParaRPr lang="en-CA" dirty="0"/>
          </a:p>
        </p:txBody>
      </p:sp>
      <p:pic>
        <p:nvPicPr>
          <p:cNvPr id="1026" name="Picture 2" descr="F:\work home\203W 2022\www\assignments\assignment4\pics\tabulating_infection_data.PNG"/>
          <p:cNvPicPr>
            <a:picLocks noChangeAspect="1" noChangeArrowheads="1"/>
          </p:cNvPicPr>
          <p:nvPr/>
        </p:nvPicPr>
        <p:blipFill rotWithShape="1">
          <a:blip r:embed="rId2">
            <a:extLst>
              <a:ext uri="{28A0092B-C50C-407E-A947-70E740481C1C}">
                <a14:useLocalDpi xmlns:a14="http://schemas.microsoft.com/office/drawing/2010/main" val="0"/>
              </a:ext>
            </a:extLst>
          </a:blip>
          <a:srcRect r="9193"/>
          <a:stretch/>
        </p:blipFill>
        <p:spPr bwMode="auto">
          <a:xfrm>
            <a:off x="762000" y="3886200"/>
            <a:ext cx="7315200" cy="157941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5364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Feature #7</a:t>
            </a:r>
            <a:endParaRPr lang="en-CA" dirty="0"/>
          </a:p>
        </p:txBody>
      </p:sp>
      <p:sp>
        <p:nvSpPr>
          <p:cNvPr id="3" name="Content Placeholder 2"/>
          <p:cNvSpPr>
            <a:spLocks noGrp="1"/>
          </p:cNvSpPr>
          <p:nvPr>
            <p:ph idx="1"/>
          </p:nvPr>
        </p:nvSpPr>
        <p:spPr/>
        <p:txBody>
          <a:bodyPr/>
          <a:lstStyle/>
          <a:p>
            <a:r>
              <a:rPr lang="en-US" dirty="0"/>
              <a:t>(Nesting is mandatory) </a:t>
            </a:r>
            <a:endParaRPr lang="en-US" dirty="0" smtClean="0"/>
          </a:p>
          <a:p>
            <a:pPr lvl="1"/>
            <a:r>
              <a:rPr lang="en-US" dirty="0" smtClean="0"/>
              <a:t>You will have an outer loop.</a:t>
            </a:r>
          </a:p>
          <a:p>
            <a:pPr lvl="1"/>
            <a:r>
              <a:rPr lang="en-US" dirty="0" smtClean="0"/>
              <a:t>The body of the outer loop contains a nested inner loop or a nested branching structure.</a:t>
            </a:r>
            <a:endParaRPr lang="en-US" dirty="0"/>
          </a:p>
          <a:p>
            <a:r>
              <a:rPr lang="en-US" dirty="0" smtClean="0"/>
              <a:t>The </a:t>
            </a:r>
            <a:r>
              <a:rPr lang="en-US" dirty="0"/>
              <a:t>number of new infections for a particular date are written into the rows of Column </a:t>
            </a:r>
            <a:r>
              <a:rPr lang="en-US" dirty="0">
                <a:latin typeface="Consolas" panose="020B0609020204030204" pitchFamily="49" charset="0"/>
              </a:rPr>
              <a:t>J</a:t>
            </a:r>
            <a:r>
              <a:rPr lang="en-US" dirty="0"/>
              <a:t> with the first date appearing at Cell </a:t>
            </a:r>
            <a:r>
              <a:rPr lang="en-US" dirty="0">
                <a:latin typeface="Consolas" panose="020B0609020204030204" pitchFamily="49" charset="0"/>
              </a:rPr>
              <a:t>J3</a:t>
            </a:r>
            <a:r>
              <a:rPr lang="en-US" dirty="0"/>
              <a:t>. </a:t>
            </a:r>
            <a:endParaRPr lang="en-US" dirty="0" smtClean="0"/>
          </a:p>
          <a:p>
            <a:r>
              <a:rPr lang="en-US" dirty="0" smtClean="0"/>
              <a:t>Because </a:t>
            </a:r>
            <a:r>
              <a:rPr lang="en-US" dirty="0"/>
              <a:t>the date only appears once in Column </a:t>
            </a:r>
            <a:r>
              <a:rPr lang="en-US" dirty="0">
                <a:latin typeface="Consolas" panose="020B0609020204030204" pitchFamily="49" charset="0"/>
              </a:rPr>
              <a:t>I</a:t>
            </a:r>
            <a:r>
              <a:rPr lang="en-US" dirty="0"/>
              <a:t> the number of infections for a particular day will appear only once on one row. </a:t>
            </a:r>
            <a:endParaRPr lang="en-CA" dirty="0"/>
          </a:p>
        </p:txBody>
      </p:sp>
      <p:pic>
        <p:nvPicPr>
          <p:cNvPr id="2050" name="Picture 2" descr="F:\work home\203W 2022\www\assignments\assignment4\pics\new_infections_colum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422" y="5257800"/>
            <a:ext cx="3771900" cy="134302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234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Feature #8</a:t>
            </a:r>
            <a:endParaRPr lang="en-CA" dirty="0"/>
          </a:p>
        </p:txBody>
      </p:sp>
      <p:sp>
        <p:nvSpPr>
          <p:cNvPr id="3" name="Content Placeholder 2"/>
          <p:cNvSpPr>
            <a:spLocks noGrp="1"/>
          </p:cNvSpPr>
          <p:nvPr>
            <p:ph idx="1"/>
          </p:nvPr>
        </p:nvSpPr>
        <p:spPr/>
        <p:txBody>
          <a:bodyPr/>
          <a:lstStyle/>
          <a:p>
            <a:r>
              <a:rPr lang="en-US" dirty="0" smtClean="0"/>
              <a:t>(As with the previous feature nesting </a:t>
            </a:r>
            <a:r>
              <a:rPr lang="en-US" dirty="0"/>
              <a:t>is </a:t>
            </a:r>
            <a:r>
              <a:rPr lang="en-US" dirty="0" smtClean="0"/>
              <a:t>mandatory).</a:t>
            </a:r>
          </a:p>
          <a:p>
            <a:r>
              <a:rPr lang="en-US" dirty="0" smtClean="0"/>
              <a:t>The </a:t>
            </a:r>
            <a:r>
              <a:rPr lang="en-US" dirty="0"/>
              <a:t>number of people who passed away on particular date will be written into the rows of Column </a:t>
            </a:r>
            <a:r>
              <a:rPr lang="en-US" dirty="0">
                <a:latin typeface="Consolas" panose="020B0609020204030204" pitchFamily="49" charset="0"/>
              </a:rPr>
              <a:t>K</a:t>
            </a:r>
            <a:r>
              <a:rPr lang="en-US" dirty="0"/>
              <a:t>. </a:t>
            </a:r>
            <a:endParaRPr lang="en-US" dirty="0" smtClean="0"/>
          </a:p>
          <a:p>
            <a:r>
              <a:rPr lang="en-US" dirty="0" smtClean="0"/>
              <a:t>Similar </a:t>
            </a:r>
            <a:r>
              <a:rPr lang="en-US" dirty="0"/>
              <a:t>to new infections only the total number of people who passed away on a particular date will be written and written once</a:t>
            </a:r>
            <a:r>
              <a:rPr lang="en-US" dirty="0" smtClean="0"/>
              <a:t>.</a:t>
            </a:r>
          </a:p>
          <a:p>
            <a:endParaRPr lang="en-CA" dirty="0"/>
          </a:p>
        </p:txBody>
      </p:sp>
      <p:pic>
        <p:nvPicPr>
          <p:cNvPr id="4" name="Picture 3"/>
          <p:cNvPicPr>
            <a:picLocks noChangeAspect="1"/>
          </p:cNvPicPr>
          <p:nvPr/>
        </p:nvPicPr>
        <p:blipFill>
          <a:blip r:embed="rId2"/>
          <a:stretch>
            <a:fillRect/>
          </a:stretch>
        </p:blipFill>
        <p:spPr>
          <a:xfrm>
            <a:off x="762000" y="3940629"/>
            <a:ext cx="3657600" cy="1752600"/>
          </a:xfrm>
          <a:prstGeom prst="rect">
            <a:avLst/>
          </a:prstGeom>
        </p:spPr>
      </p:pic>
    </p:spTree>
    <p:extLst>
      <p:ext uri="{BB962C8B-B14F-4D97-AF65-F5344CB8AC3E}">
        <p14:creationId xmlns:p14="http://schemas.microsoft.com/office/powerpoint/2010/main" val="316951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Feature #9</a:t>
            </a:r>
            <a:endParaRPr lang="en-CA" dirty="0"/>
          </a:p>
        </p:txBody>
      </p:sp>
      <p:sp>
        <p:nvSpPr>
          <p:cNvPr id="3" name="Content Placeholder 2"/>
          <p:cNvSpPr>
            <a:spLocks noGrp="1"/>
          </p:cNvSpPr>
          <p:nvPr>
            <p:ph idx="1"/>
          </p:nvPr>
        </p:nvSpPr>
        <p:spPr/>
        <p:txBody>
          <a:bodyPr/>
          <a:lstStyle/>
          <a:p>
            <a:r>
              <a:rPr lang="en-US" dirty="0"/>
              <a:t>(To get credit for this feature the previous 3 features need to correctly and completely implemented). </a:t>
            </a:r>
            <a:endParaRPr lang="en-US" dirty="0" smtClean="0"/>
          </a:p>
          <a:p>
            <a:r>
              <a:rPr lang="en-US" dirty="0" smtClean="0"/>
              <a:t>Insert </a:t>
            </a:r>
            <a:r>
              <a:rPr lang="en-US" dirty="0"/>
              <a:t>a chart that graphs: the date, number of infections for each date, the number who passed away on each date</a:t>
            </a:r>
            <a:r>
              <a:rPr lang="en-US" dirty="0" smtClean="0"/>
              <a:t>.</a:t>
            </a:r>
            <a:endParaRPr lang="en-CA" dirty="0"/>
          </a:p>
          <a:p>
            <a:r>
              <a:rPr lang="en-US" dirty="0" smtClean="0"/>
              <a:t>Whether </a:t>
            </a:r>
            <a:r>
              <a:rPr lang="en-US" dirty="0"/>
              <a:t>one chart is used for new infections and deaths, or one chart graphs infections over time while the other graphs deaths over time the same credit will be awarded</a:t>
            </a:r>
            <a:r>
              <a:rPr lang="en-US" dirty="0" smtClean="0"/>
              <a:t>.</a:t>
            </a:r>
          </a:p>
          <a:p>
            <a:r>
              <a:rPr lang="en-US" dirty="0"/>
              <a:t>Acceptable charts include: line, bar or column</a:t>
            </a:r>
            <a:r>
              <a:rPr lang="en-US" dirty="0" smtClean="0"/>
              <a:t>.</a:t>
            </a:r>
          </a:p>
          <a:p>
            <a:r>
              <a:rPr lang="en-US" dirty="0"/>
              <a:t>I</a:t>
            </a:r>
            <a:r>
              <a:rPr lang="en-US" dirty="0" smtClean="0"/>
              <a:t>t's </a:t>
            </a:r>
            <a:r>
              <a:rPr lang="en-US" dirty="0"/>
              <a:t>best to stick to one of the 3 specified types and use a 2D </a:t>
            </a:r>
            <a:r>
              <a:rPr lang="en-US" dirty="0" smtClean="0"/>
              <a:t>graph </a:t>
            </a:r>
            <a:r>
              <a:rPr lang="en-US" dirty="0"/>
              <a:t>only.</a:t>
            </a:r>
            <a:endParaRPr lang="en-US" dirty="0" smtClean="0"/>
          </a:p>
          <a:p>
            <a:endParaRPr lang="en-CA" dirty="0"/>
          </a:p>
        </p:txBody>
      </p:sp>
    </p:spTree>
    <p:extLst>
      <p:ext uri="{BB962C8B-B14F-4D97-AF65-F5344CB8AC3E}">
        <p14:creationId xmlns:p14="http://schemas.microsoft.com/office/powerpoint/2010/main" val="2141506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Feature #10</a:t>
            </a:r>
            <a:endParaRPr lang="en-CA" dirty="0"/>
          </a:p>
        </p:txBody>
      </p:sp>
      <p:sp>
        <p:nvSpPr>
          <p:cNvPr id="3" name="Content Placeholder 2"/>
          <p:cNvSpPr>
            <a:spLocks noGrp="1"/>
          </p:cNvSpPr>
          <p:nvPr>
            <p:ph idx="1"/>
          </p:nvPr>
        </p:nvSpPr>
        <p:spPr/>
        <p:txBody>
          <a:bodyPr/>
          <a:lstStyle/>
          <a:p>
            <a:r>
              <a:rPr lang="en-US" dirty="0"/>
              <a:t>(Requires the previous feature to be complete and correct). The chart title must be changed to include the text "Alberta Covid statistics". </a:t>
            </a:r>
            <a:endParaRPr lang="en-US" dirty="0" smtClean="0"/>
          </a:p>
          <a:p>
            <a:r>
              <a:rPr lang="en-US" dirty="0" smtClean="0"/>
              <a:t>If </a:t>
            </a:r>
            <a:r>
              <a:rPr lang="en-US" dirty="0"/>
              <a:t>you have a separate chart for new infections and deaths then each chart can include this text plus more specific information e.g. "Alberta Covid statistics: New infections" and "Alberta Covid statistics: Number of people who passed away".</a:t>
            </a:r>
            <a:endParaRPr lang="en-CA" dirty="0"/>
          </a:p>
        </p:txBody>
      </p:sp>
    </p:spTree>
    <p:extLst>
      <p:ext uri="{BB962C8B-B14F-4D97-AF65-F5344CB8AC3E}">
        <p14:creationId xmlns:p14="http://schemas.microsoft.com/office/powerpoint/2010/main" val="3619167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Where Does It All End?</a:t>
            </a:r>
            <a:endParaRPr lang="en-CA" dirty="0"/>
          </a:p>
        </p:txBody>
      </p:sp>
      <p:sp>
        <p:nvSpPr>
          <p:cNvPr id="3" name="Content Placeholder 2"/>
          <p:cNvSpPr>
            <a:spLocks noGrp="1"/>
          </p:cNvSpPr>
          <p:nvPr>
            <p:ph idx="1"/>
          </p:nvPr>
        </p:nvSpPr>
        <p:spPr/>
        <p:txBody>
          <a:bodyPr/>
          <a:lstStyle/>
          <a:p>
            <a:r>
              <a:rPr lang="en-US" dirty="0"/>
              <a:t> The end of the infection data will always be followed by an empty row in the spreadsheet. </a:t>
            </a:r>
            <a:endParaRPr lang="en-US" dirty="0" smtClean="0"/>
          </a:p>
          <a:p>
            <a:endParaRPr lang="en-US" dirty="0"/>
          </a:p>
          <a:p>
            <a:endParaRPr lang="en-US" dirty="0" smtClean="0"/>
          </a:p>
          <a:p>
            <a:endParaRPr lang="en-US" dirty="0"/>
          </a:p>
          <a:p>
            <a:endParaRPr lang="en-US" dirty="0" smtClean="0"/>
          </a:p>
          <a:p>
            <a:endParaRPr lang="en-US" dirty="0"/>
          </a:p>
          <a:p>
            <a:r>
              <a:rPr lang="en-US" dirty="0" smtClean="0"/>
              <a:t>(As shown in lecture on March 31, reducing the number of cases can make it easier to trace/debug a program). </a:t>
            </a:r>
          </a:p>
          <a:p>
            <a:endParaRPr lang="en-CA" dirty="0"/>
          </a:p>
        </p:txBody>
      </p:sp>
      <p:pic>
        <p:nvPicPr>
          <p:cNvPr id="4" name="Picture 3"/>
          <p:cNvPicPr>
            <a:picLocks noChangeAspect="1"/>
          </p:cNvPicPr>
          <p:nvPr/>
        </p:nvPicPr>
        <p:blipFill>
          <a:blip r:embed="rId2"/>
          <a:stretch>
            <a:fillRect/>
          </a:stretch>
        </p:blipFill>
        <p:spPr>
          <a:xfrm>
            <a:off x="752475" y="2470067"/>
            <a:ext cx="6667500" cy="1492333"/>
          </a:xfrm>
          <a:prstGeom prst="rect">
            <a:avLst/>
          </a:prstGeom>
        </p:spPr>
      </p:pic>
      <p:cxnSp>
        <p:nvCxnSpPr>
          <p:cNvPr id="6" name="Straight Arrow Connector 5"/>
          <p:cNvCxnSpPr>
            <a:stCxn id="8" idx="1"/>
          </p:cNvCxnSpPr>
          <p:nvPr/>
        </p:nvCxnSpPr>
        <p:spPr>
          <a:xfrm flipH="1">
            <a:off x="6846620" y="2386013"/>
            <a:ext cx="868630" cy="99406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715250" y="2062847"/>
            <a:ext cx="1333500" cy="646331"/>
          </a:xfrm>
          <a:prstGeom prst="rect">
            <a:avLst/>
          </a:prstGeom>
          <a:noFill/>
        </p:spPr>
        <p:txBody>
          <a:bodyPr wrap="square" rtlCol="0">
            <a:spAutoFit/>
          </a:bodyPr>
          <a:lstStyle/>
          <a:p>
            <a:r>
              <a:rPr lang="en-US" b="1" dirty="0" smtClean="0">
                <a:solidFill>
                  <a:srgbClr val="FF0000"/>
                </a:solidFill>
              </a:rPr>
              <a:t>Last row of Covid data</a:t>
            </a:r>
            <a:endParaRPr lang="en-CA" b="1" dirty="0">
              <a:solidFill>
                <a:srgbClr val="FF0000"/>
              </a:solidFill>
            </a:endParaRPr>
          </a:p>
        </p:txBody>
      </p:sp>
    </p:spTree>
    <p:extLst>
      <p:ext uri="{BB962C8B-B14F-4D97-AF65-F5344CB8AC3E}">
        <p14:creationId xmlns:p14="http://schemas.microsoft.com/office/powerpoint/2010/main" val="3804876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Documentation Requirements</a:t>
            </a:r>
            <a:endParaRPr lang="en-CA" dirty="0"/>
          </a:p>
        </p:txBody>
      </p:sp>
      <p:sp>
        <p:nvSpPr>
          <p:cNvPr id="3" name="Content Placeholder 2"/>
          <p:cNvSpPr>
            <a:spLocks noGrp="1"/>
          </p:cNvSpPr>
          <p:nvPr>
            <p:ph idx="1"/>
          </p:nvPr>
        </p:nvSpPr>
        <p:spPr/>
        <p:txBody>
          <a:bodyPr/>
          <a:lstStyle/>
          <a:p>
            <a:r>
              <a:rPr lang="en-US" dirty="0"/>
              <a:t>Contact information: your full name, student identification </a:t>
            </a:r>
            <a:r>
              <a:rPr lang="en-US" dirty="0" smtClean="0"/>
              <a:t>number, tutorial number (</a:t>
            </a:r>
            <a:r>
              <a:rPr lang="en-US" b="1" dirty="0" smtClean="0"/>
              <a:t>New </a:t>
            </a:r>
            <a:r>
              <a:rPr lang="en-US" b="1" dirty="0"/>
              <a:t>for </a:t>
            </a:r>
            <a:r>
              <a:rPr lang="en-US" b="1" dirty="0" smtClean="0"/>
              <a:t>A4)</a:t>
            </a:r>
            <a:endParaRPr lang="en-US" dirty="0" smtClean="0"/>
          </a:p>
          <a:p>
            <a:r>
              <a:rPr lang="en-US" b="1" dirty="0"/>
              <a:t>New for A4:</a:t>
            </a:r>
            <a:r>
              <a:rPr lang="en-US" dirty="0"/>
              <a:t> Demonstrate some evidence of a versioning system. The program that you submit must specify at least one version number (a date is acceptable</a:t>
            </a:r>
            <a:r>
              <a:rPr lang="en-US" dirty="0" smtClean="0"/>
              <a:t>).</a:t>
            </a:r>
          </a:p>
          <a:p>
            <a:r>
              <a:rPr lang="en-US" dirty="0"/>
              <a:t>If your program includes more than one version then list the features completed for each version</a:t>
            </a:r>
            <a:r>
              <a:rPr lang="en-US" dirty="0" smtClean="0"/>
              <a:t>.</a:t>
            </a:r>
          </a:p>
          <a:p>
            <a:r>
              <a:rPr lang="en-US" dirty="0"/>
              <a:t>More information about versioning (and documentation) is provided in [</a:t>
            </a:r>
            <a:r>
              <a:rPr lang="en-US" dirty="0">
                <a:hlinkClick r:id="rId2"/>
              </a:rPr>
              <a:t>the VBA Part I notes and lectures</a:t>
            </a:r>
            <a:r>
              <a:rPr lang="en-US" dirty="0"/>
              <a:t>]</a:t>
            </a:r>
          </a:p>
          <a:p>
            <a:endParaRPr lang="en-US" dirty="0" smtClean="0"/>
          </a:p>
          <a:p>
            <a:endParaRPr lang="en-CA" dirty="0"/>
          </a:p>
        </p:txBody>
      </p:sp>
    </p:spTree>
    <p:extLst>
      <p:ext uri="{BB962C8B-B14F-4D97-AF65-F5344CB8AC3E}">
        <p14:creationId xmlns:p14="http://schemas.microsoft.com/office/powerpoint/2010/main" val="2734443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Style Requirements</a:t>
            </a:r>
            <a:endParaRPr lang="en-CA" dirty="0"/>
          </a:p>
        </p:txBody>
      </p:sp>
      <p:sp>
        <p:nvSpPr>
          <p:cNvPr id="3" name="Content Placeholder 2"/>
          <p:cNvSpPr>
            <a:spLocks noGrp="1"/>
          </p:cNvSpPr>
          <p:nvPr>
            <p:ph idx="1"/>
          </p:nvPr>
        </p:nvSpPr>
        <p:spPr/>
        <p:txBody>
          <a:bodyPr/>
          <a:lstStyle/>
          <a:p>
            <a:r>
              <a:rPr lang="en-US" dirty="0"/>
              <a:t>Each level of code indenting is consistently 1 tab. </a:t>
            </a:r>
          </a:p>
          <a:p>
            <a:r>
              <a:rPr lang="en-US" dirty="0"/>
              <a:t>Good naming conventions (e.g. variables, sub-routines, the name of Word document containing the VBA program and constants if applicable) are followed</a:t>
            </a:r>
            <a:r>
              <a:rPr lang="en-US" dirty="0" smtClean="0"/>
              <a:t>.</a:t>
            </a:r>
          </a:p>
          <a:p>
            <a:r>
              <a:rPr lang="en-US" b="1" dirty="0"/>
              <a:t>New for A4:</a:t>
            </a:r>
            <a:r>
              <a:rPr lang="en-US" dirty="0"/>
              <a:t> The use of named constants (One of many possible examples: Const EMPTY_CELL As String = "") as appropriate. </a:t>
            </a:r>
            <a:endParaRPr lang="en-US" dirty="0" smtClean="0"/>
          </a:p>
          <a:p>
            <a:pPr lvl="1"/>
            <a:r>
              <a:rPr lang="en-US" dirty="0" smtClean="0"/>
              <a:t>Named </a:t>
            </a:r>
            <a:r>
              <a:rPr lang="en-US" dirty="0"/>
              <a:t>constants were first introduced in the first VBA programming set of notes. Examples have been shown in some of the subsequent Word examples and many were shown in the two "VBA Extras" lectures.</a:t>
            </a:r>
            <a:endParaRPr lang="en-US" dirty="0" smtClean="0"/>
          </a:p>
          <a:p>
            <a:endParaRPr lang="en-CA" dirty="0"/>
          </a:p>
        </p:txBody>
      </p:sp>
    </p:spTree>
    <p:extLst>
      <p:ext uri="{BB962C8B-B14F-4D97-AF65-F5344CB8AC3E}">
        <p14:creationId xmlns:p14="http://schemas.microsoft.com/office/powerpoint/2010/main" val="38499174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Changing Fonts, Font Effects, Fill Color</a:t>
            </a:r>
            <a:endParaRPr lang="en-CA" dirty="0"/>
          </a:p>
        </p:txBody>
      </p:sp>
      <p:sp>
        <p:nvSpPr>
          <p:cNvPr id="3" name="Content Placeholder 2"/>
          <p:cNvSpPr>
            <a:spLocks noGrp="1"/>
          </p:cNvSpPr>
          <p:nvPr>
            <p:ph idx="1"/>
          </p:nvPr>
        </p:nvSpPr>
        <p:spPr/>
        <p:txBody>
          <a:bodyPr/>
          <a:lstStyle/>
          <a:p>
            <a:r>
              <a:rPr lang="en-US" sz="1800" dirty="0" smtClean="0">
                <a:latin typeface="+mj-lt"/>
              </a:rPr>
              <a:t>Font changes can be made via the Cells or the Range object</a:t>
            </a:r>
          </a:p>
          <a:p>
            <a:r>
              <a:rPr lang="en-US" sz="1800" b="1" dirty="0" smtClean="0">
                <a:latin typeface="Consolas" panose="020B0609020204030204" pitchFamily="49" charset="0"/>
              </a:rPr>
              <a:t>Spreadsheet name</a:t>
            </a:r>
            <a:r>
              <a:rPr lang="en-US" sz="1800" dirty="0">
                <a:latin typeface="Consolas" panose="020B0609020204030204" pitchFamily="49" charset="0"/>
              </a:rPr>
              <a:t>: </a:t>
            </a:r>
            <a:r>
              <a:rPr lang="en-US" sz="1800" dirty="0" smtClean="0">
                <a:latin typeface="Consolas" panose="020B0609020204030204" pitchFamily="49" charset="0"/>
              </a:rPr>
              <a:t>1_formatting_cells</a:t>
            </a:r>
          </a:p>
          <a:p>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Sub </a:t>
            </a:r>
            <a:r>
              <a:rPr lang="en-US" sz="1800" dirty="0" err="1">
                <a:latin typeface="Consolas" panose="020B0609020204030204" pitchFamily="49" charset="0"/>
              </a:rPr>
              <a:t>formattingEffects</a:t>
            </a:r>
            <a:r>
              <a:rPr lang="en-US" sz="1800" dirty="0">
                <a:latin typeface="Consolas" panose="020B0609020204030204" pitchFamily="49" charset="0"/>
              </a:rPr>
              <a:t>()</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colorChoice</a:t>
            </a:r>
            <a:r>
              <a:rPr lang="en-US" sz="1800" dirty="0">
                <a:latin typeface="Consolas" panose="020B0609020204030204" pitchFamily="49" charset="0"/>
              </a:rPr>
              <a:t> As String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colorChoiceInvalid</a:t>
            </a:r>
            <a:r>
              <a:rPr lang="en-US" sz="1800" dirty="0">
                <a:latin typeface="Consolas" panose="020B0609020204030204" pitchFamily="49" charset="0"/>
              </a:rPr>
              <a:t> As Boolean</a:t>
            </a:r>
          </a:p>
          <a:p>
            <a:pPr marL="234950" lvl="1" indent="0">
              <a:buNone/>
            </a:pPr>
            <a:r>
              <a:rPr lang="en-US" sz="1800" dirty="0">
                <a:latin typeface="Consolas" panose="020B0609020204030204" pitchFamily="49" charset="0"/>
              </a:rPr>
              <a:t>    Range("B2:D5").</a:t>
            </a:r>
            <a:r>
              <a:rPr lang="en-US" sz="1800" dirty="0" err="1">
                <a:latin typeface="Consolas" panose="020B0609020204030204" pitchFamily="49" charset="0"/>
              </a:rPr>
              <a:t>Font.Name</a:t>
            </a:r>
            <a:r>
              <a:rPr lang="en-US" sz="1800" dirty="0">
                <a:latin typeface="Consolas" panose="020B0609020204030204" pitchFamily="49" charset="0"/>
              </a:rPr>
              <a:t> = "Arial Black"</a:t>
            </a:r>
          </a:p>
          <a:p>
            <a:pPr marL="234950" lvl="1" indent="0">
              <a:buNone/>
            </a:pPr>
            <a:r>
              <a:rPr lang="en-US" sz="1800" dirty="0">
                <a:latin typeface="Consolas" panose="020B0609020204030204" pitchFamily="49" charset="0"/>
              </a:rPr>
              <a:t>    Cells(1, 1).</a:t>
            </a:r>
            <a:r>
              <a:rPr lang="en-US" sz="1800" dirty="0" err="1">
                <a:latin typeface="Consolas" panose="020B0609020204030204" pitchFamily="49" charset="0"/>
              </a:rPr>
              <a:t>Font.Size</a:t>
            </a:r>
            <a:r>
              <a:rPr lang="en-US" sz="1800" dirty="0">
                <a:latin typeface="Consolas" panose="020B0609020204030204" pitchFamily="49" charset="0"/>
              </a:rPr>
              <a:t> = 24</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colorChoiceInvalid</a:t>
            </a:r>
            <a:r>
              <a:rPr lang="en-US" sz="1800" dirty="0">
                <a:latin typeface="Consolas" panose="020B0609020204030204" pitchFamily="49" charset="0"/>
              </a:rPr>
              <a:t> = </a:t>
            </a:r>
            <a:r>
              <a:rPr lang="en-US" sz="1800" dirty="0" smtClean="0">
                <a:latin typeface="Consolas" panose="020B0609020204030204" pitchFamily="49" charset="0"/>
              </a:rPr>
              <a:t>True</a:t>
            </a:r>
          </a:p>
          <a:p>
            <a:endParaRPr lang="en-CA" sz="1800" dirty="0">
              <a:latin typeface="Consolas" panose="020B0609020204030204" pitchFamily="49" charset="0"/>
            </a:endParaRPr>
          </a:p>
        </p:txBody>
      </p:sp>
    </p:spTree>
    <p:extLst>
      <p:ext uri="{BB962C8B-B14F-4D97-AF65-F5344CB8AC3E}">
        <p14:creationId xmlns:p14="http://schemas.microsoft.com/office/powerpoint/2010/main" val="15987825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Tutorial: Monday Or Tuesday</a:t>
            </a:r>
            <a:endParaRPr lang="en-CA" dirty="0"/>
          </a:p>
        </p:txBody>
      </p:sp>
    </p:spTree>
    <p:extLst>
      <p:ext uri="{BB962C8B-B14F-4D97-AF65-F5344CB8AC3E}">
        <p14:creationId xmlns:p14="http://schemas.microsoft.com/office/powerpoint/2010/main" val="1904348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Changing </a:t>
            </a:r>
            <a:r>
              <a:rPr lang="en-US" dirty="0"/>
              <a:t>Fonts, Font Effects, Fill </a:t>
            </a:r>
            <a:r>
              <a:rPr lang="en-US" dirty="0" smtClean="0"/>
              <a:t>Color (2)</a:t>
            </a:r>
            <a:endParaRPr lang="en-CA" dirty="0"/>
          </a:p>
        </p:txBody>
      </p:sp>
      <p:sp>
        <p:nvSpPr>
          <p:cNvPr id="3" name="Content Placeholder 2"/>
          <p:cNvSpPr>
            <a:spLocks noGrp="1"/>
          </p:cNvSpPr>
          <p:nvPr>
            <p:ph idx="1"/>
          </p:nvPr>
        </p:nvSpPr>
        <p:spPr/>
        <p:txBody>
          <a:bodyPr/>
          <a:lstStyle/>
          <a:p>
            <a:pPr marL="234950" lvl="1" indent="0">
              <a:buNone/>
            </a:pPr>
            <a:r>
              <a:rPr lang="en-US" sz="1800" dirty="0" smtClean="0">
                <a:latin typeface="Consolas" panose="020B0609020204030204" pitchFamily="49" charset="0"/>
              </a:rPr>
              <a:t>    </a:t>
            </a:r>
            <a:r>
              <a:rPr lang="en-US" sz="1800" dirty="0">
                <a:latin typeface="Consolas" panose="020B0609020204030204" pitchFamily="49" charset="0"/>
              </a:rPr>
              <a:t>Do While (</a:t>
            </a:r>
            <a:r>
              <a:rPr lang="en-US" sz="1800" dirty="0" err="1">
                <a:latin typeface="Consolas" panose="020B0609020204030204" pitchFamily="49" charset="0"/>
              </a:rPr>
              <a:t>colorChoiceInvalid</a:t>
            </a:r>
            <a:r>
              <a:rPr lang="en-US" sz="1800" dirty="0">
                <a:latin typeface="Consolas" panose="020B0609020204030204" pitchFamily="49" charset="0"/>
              </a:rPr>
              <a:t> = True)</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colorChoiceInvalid</a:t>
            </a:r>
            <a:r>
              <a:rPr lang="en-US" sz="1800" dirty="0">
                <a:latin typeface="Consolas" panose="020B0609020204030204" pitchFamily="49" charset="0"/>
              </a:rPr>
              <a:t> = False</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colorChoice</a:t>
            </a:r>
            <a:r>
              <a:rPr lang="en-US" sz="1800" dirty="0">
                <a:latin typeface="Consolas" panose="020B0609020204030204" pitchFamily="49" charset="0"/>
              </a:rPr>
              <a:t> = InputBox("Color (</a:t>
            </a:r>
            <a:r>
              <a:rPr lang="en-US" sz="1800" dirty="0" err="1">
                <a:latin typeface="Consolas" panose="020B0609020204030204" pitchFamily="49" charset="0"/>
              </a:rPr>
              <a:t>red,blue,green</a:t>
            </a:r>
            <a:r>
              <a:rPr lang="en-US" sz="1800" dirty="0">
                <a:latin typeface="Consolas" panose="020B0609020204030204" pitchFamily="49" charset="0"/>
              </a:rPr>
              <a:t>): ")</a:t>
            </a:r>
          </a:p>
          <a:p>
            <a:pPr marL="234950" lvl="1" indent="0">
              <a:buNone/>
            </a:pPr>
            <a:r>
              <a:rPr lang="en-US" sz="1800" dirty="0">
                <a:latin typeface="Consolas" panose="020B0609020204030204" pitchFamily="49" charset="0"/>
              </a:rPr>
              <a:t>        If ((</a:t>
            </a:r>
            <a:r>
              <a:rPr lang="en-US" sz="1800" dirty="0" err="1">
                <a:latin typeface="Consolas" panose="020B0609020204030204" pitchFamily="49" charset="0"/>
              </a:rPr>
              <a:t>colorChoice</a:t>
            </a:r>
            <a:r>
              <a:rPr lang="en-US" sz="1800" dirty="0">
                <a:latin typeface="Consolas" panose="020B0609020204030204" pitchFamily="49" charset="0"/>
              </a:rPr>
              <a:t> &lt;&gt; "red") And _</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colorChoice</a:t>
            </a:r>
            <a:r>
              <a:rPr lang="en-US" sz="1800" dirty="0">
                <a:latin typeface="Consolas" panose="020B0609020204030204" pitchFamily="49" charset="0"/>
              </a:rPr>
              <a:t> &lt;&gt; "blue") And _</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colorChoice</a:t>
            </a:r>
            <a:r>
              <a:rPr lang="en-US" sz="1800" dirty="0">
                <a:latin typeface="Consolas" panose="020B0609020204030204" pitchFamily="49" charset="0"/>
              </a:rPr>
              <a:t> &lt;&gt; "green")) Then</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colorChoiceInvalid</a:t>
            </a:r>
            <a:r>
              <a:rPr lang="en-US" sz="1800" dirty="0">
                <a:latin typeface="Consolas" panose="020B0609020204030204" pitchFamily="49" charset="0"/>
              </a:rPr>
              <a:t> = True</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colorChoice</a:t>
            </a:r>
            <a:r>
              <a:rPr lang="en-US" sz="1800" dirty="0">
                <a:latin typeface="Consolas" panose="020B0609020204030204" pitchFamily="49" charset="0"/>
              </a:rPr>
              <a:t> = "red") Then</a:t>
            </a:r>
          </a:p>
          <a:p>
            <a:pPr marL="234950" lvl="1" indent="0">
              <a:buNone/>
            </a:pPr>
            <a:r>
              <a:rPr lang="en-US" sz="1800" dirty="0">
                <a:latin typeface="Consolas" panose="020B0609020204030204" pitchFamily="49" charset="0"/>
              </a:rPr>
              <a:t>            Range("C3:E7").</a:t>
            </a:r>
            <a:r>
              <a:rPr lang="en-US" sz="1800" dirty="0" err="1">
                <a:latin typeface="Consolas" panose="020B0609020204030204" pitchFamily="49" charset="0"/>
              </a:rPr>
              <a:t>Interior.Color</a:t>
            </a:r>
            <a:r>
              <a:rPr lang="en-US" sz="1800" dirty="0">
                <a:latin typeface="Consolas" panose="020B0609020204030204" pitchFamily="49" charset="0"/>
              </a:rPr>
              <a:t> = vbRed</a:t>
            </a:r>
          </a:p>
          <a:p>
            <a:pPr marL="234950" lvl="1" indent="0">
              <a:buNone/>
            </a:pPr>
            <a:r>
              <a:rPr lang="en-US" sz="1800" dirty="0">
                <a:latin typeface="Consolas" panose="020B0609020204030204" pitchFamily="49" charset="0"/>
              </a:rPr>
              <a:t>            Range("C3:E7").</a:t>
            </a:r>
            <a:r>
              <a:rPr lang="en-US" sz="1800" dirty="0" err="1">
                <a:latin typeface="Consolas" panose="020B0609020204030204" pitchFamily="49" charset="0"/>
              </a:rPr>
              <a:t>Font.Color</a:t>
            </a:r>
            <a:r>
              <a:rPr lang="en-US" sz="1800" dirty="0">
                <a:latin typeface="Consolas" panose="020B0609020204030204" pitchFamily="49" charset="0"/>
              </a:rPr>
              <a:t> = </a:t>
            </a:r>
            <a:r>
              <a:rPr lang="en-US" sz="1800" dirty="0" err="1">
                <a:latin typeface="Consolas" panose="020B0609020204030204" pitchFamily="49" charset="0"/>
              </a:rPr>
              <a:t>vbWhite</a:t>
            </a: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            Range("C3:E7").Font.Bold = True</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colorChoice</a:t>
            </a:r>
            <a:r>
              <a:rPr lang="en-US" sz="1800" dirty="0">
                <a:latin typeface="Consolas" panose="020B0609020204030204" pitchFamily="49" charset="0"/>
              </a:rPr>
              <a:t> = "blue") Then</a:t>
            </a:r>
          </a:p>
          <a:p>
            <a:pPr marL="234950" lvl="1" indent="0">
              <a:buNone/>
            </a:pPr>
            <a:r>
              <a:rPr lang="en-US" sz="1800" dirty="0">
                <a:latin typeface="Consolas" panose="020B0609020204030204" pitchFamily="49" charset="0"/>
              </a:rPr>
              <a:t>            Range("C3:E7").</a:t>
            </a:r>
            <a:r>
              <a:rPr lang="en-US" sz="1800" dirty="0" err="1">
                <a:latin typeface="Consolas" panose="020B0609020204030204" pitchFamily="49" charset="0"/>
              </a:rPr>
              <a:t>Interior.Color</a:t>
            </a:r>
            <a:r>
              <a:rPr lang="en-US" sz="1800" dirty="0">
                <a:latin typeface="Consolas" panose="020B0609020204030204" pitchFamily="49" charset="0"/>
              </a:rPr>
              <a:t> = </a:t>
            </a:r>
            <a:r>
              <a:rPr lang="en-US" sz="1800" dirty="0" err="1">
                <a:latin typeface="Consolas" panose="020B0609020204030204" pitchFamily="49" charset="0"/>
              </a:rPr>
              <a:t>vbBlue</a:t>
            </a: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            Range("C3:E7").</a:t>
            </a:r>
            <a:r>
              <a:rPr lang="en-US" sz="1800" dirty="0" err="1">
                <a:latin typeface="Consolas" panose="020B0609020204030204" pitchFamily="49" charset="0"/>
              </a:rPr>
              <a:t>Font.Color</a:t>
            </a:r>
            <a:r>
              <a:rPr lang="en-US" sz="1800" dirty="0">
                <a:latin typeface="Consolas" panose="020B0609020204030204" pitchFamily="49" charset="0"/>
              </a:rPr>
              <a:t> = vbYellow</a:t>
            </a:r>
          </a:p>
          <a:p>
            <a:pPr marL="234950" lvl="1" indent="0">
              <a:buNone/>
            </a:pPr>
            <a:r>
              <a:rPr lang="en-US" sz="1800" dirty="0">
                <a:latin typeface="Consolas" panose="020B0609020204030204" pitchFamily="49" charset="0"/>
              </a:rPr>
              <a:t>            Range("C3:E7").Font.Bold = </a:t>
            </a:r>
            <a:r>
              <a:rPr lang="en-US" sz="1800" dirty="0" smtClean="0">
                <a:latin typeface="Consolas" panose="020B0609020204030204" pitchFamily="49" charset="0"/>
              </a:rPr>
              <a:t>True</a:t>
            </a:r>
            <a:endParaRPr lang="en-CA" dirty="0"/>
          </a:p>
        </p:txBody>
      </p:sp>
    </p:spTree>
    <p:extLst>
      <p:ext uri="{BB962C8B-B14F-4D97-AF65-F5344CB8AC3E}">
        <p14:creationId xmlns:p14="http://schemas.microsoft.com/office/powerpoint/2010/main" val="14416856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Changing </a:t>
            </a:r>
            <a:r>
              <a:rPr lang="en-US" dirty="0"/>
              <a:t>Fonts, Font Effects, Fill Color </a:t>
            </a:r>
            <a:r>
              <a:rPr lang="en-US" dirty="0" smtClean="0"/>
              <a:t>(3)</a:t>
            </a:r>
            <a:endParaRPr lang="en-CA" dirty="0"/>
          </a:p>
        </p:txBody>
      </p:sp>
      <p:sp>
        <p:nvSpPr>
          <p:cNvPr id="3" name="Content Placeholder 2"/>
          <p:cNvSpPr>
            <a:spLocks noGrp="1"/>
          </p:cNvSpPr>
          <p:nvPr>
            <p:ph idx="1"/>
          </p:nvPr>
        </p:nvSpPr>
        <p:spPr/>
        <p:txBody>
          <a:bodyPr/>
          <a:lstStyle/>
          <a:p>
            <a:pPr marL="234950" lvl="1" indent="0">
              <a:buNone/>
            </a:pPr>
            <a:r>
              <a:rPr lang="en-US" sz="1800" dirty="0" smtClean="0">
                <a:latin typeface="Consolas" panose="020B0609020204030204" pitchFamily="49" charset="0"/>
              </a:rPr>
              <a:t>        </a:t>
            </a:r>
            <a:r>
              <a:rPr lang="en-US" sz="1800" dirty="0">
                <a:latin typeface="Consolas" panose="020B0609020204030204" pitchFamily="49" charset="0"/>
              </a:rPr>
              <a:t>ElseIf (</a:t>
            </a:r>
            <a:r>
              <a:rPr lang="en-US" sz="1800" dirty="0" err="1">
                <a:latin typeface="Consolas" panose="020B0609020204030204" pitchFamily="49" charset="0"/>
              </a:rPr>
              <a:t>colorChoice</a:t>
            </a:r>
            <a:r>
              <a:rPr lang="en-US" sz="1800" dirty="0">
                <a:latin typeface="Consolas" panose="020B0609020204030204" pitchFamily="49" charset="0"/>
              </a:rPr>
              <a:t> = "green") Then</a:t>
            </a:r>
          </a:p>
          <a:p>
            <a:pPr marL="234950" lvl="1" indent="0">
              <a:buNone/>
            </a:pPr>
            <a:r>
              <a:rPr lang="en-US" sz="1800" dirty="0">
                <a:latin typeface="Consolas" panose="020B0609020204030204" pitchFamily="49" charset="0"/>
              </a:rPr>
              <a:t>            Range("C3:E7").</a:t>
            </a:r>
            <a:r>
              <a:rPr lang="en-US" sz="1800" dirty="0" err="1">
                <a:latin typeface="Consolas" panose="020B0609020204030204" pitchFamily="49" charset="0"/>
              </a:rPr>
              <a:t>Interior.Color</a:t>
            </a:r>
            <a:r>
              <a:rPr lang="en-US" sz="1800" dirty="0">
                <a:latin typeface="Consolas" panose="020B0609020204030204" pitchFamily="49" charset="0"/>
              </a:rPr>
              <a:t> = </a:t>
            </a:r>
            <a:r>
              <a:rPr lang="en-US" sz="1800" dirty="0" err="1">
                <a:latin typeface="Consolas" panose="020B0609020204030204" pitchFamily="49" charset="0"/>
              </a:rPr>
              <a:t>vbGreen</a:t>
            </a: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            Range("C3:E7").</a:t>
            </a:r>
            <a:r>
              <a:rPr lang="en-US" sz="1800" dirty="0" err="1">
                <a:latin typeface="Consolas" panose="020B0609020204030204" pitchFamily="49" charset="0"/>
              </a:rPr>
              <a:t>Font.Color</a:t>
            </a:r>
            <a:r>
              <a:rPr lang="en-US" sz="1800" dirty="0">
                <a:latin typeface="Consolas" panose="020B0609020204030204" pitchFamily="49" charset="0"/>
              </a:rPr>
              <a:t> = </a:t>
            </a:r>
            <a:r>
              <a:rPr lang="en-US" sz="1800" dirty="0" err="1">
                <a:latin typeface="Consolas" panose="020B0609020204030204" pitchFamily="49" charset="0"/>
              </a:rPr>
              <a:t>vbBlue</a:t>
            </a: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        End If</a:t>
            </a:r>
          </a:p>
          <a:p>
            <a:pPr marL="234950" lvl="1" indent="0">
              <a:buNone/>
            </a:pPr>
            <a:r>
              <a:rPr lang="en-US" sz="1800" dirty="0">
                <a:latin typeface="Consolas" panose="020B0609020204030204" pitchFamily="49" charset="0"/>
              </a:rPr>
              <a:t>    Loop</a:t>
            </a:r>
          </a:p>
          <a:p>
            <a:pPr marL="234950" lvl="1" indent="0">
              <a:buNone/>
            </a:pPr>
            <a:r>
              <a:rPr lang="en-US" sz="1800" dirty="0">
                <a:latin typeface="Consolas" panose="020B0609020204030204" pitchFamily="49" charset="0"/>
              </a:rPr>
              <a:t>End Sub</a:t>
            </a:r>
          </a:p>
          <a:p>
            <a:endParaRPr lang="en-CA" dirty="0"/>
          </a:p>
          <a:p>
            <a:endParaRPr lang="en-CA" dirty="0"/>
          </a:p>
        </p:txBody>
      </p:sp>
    </p:spTree>
    <p:extLst>
      <p:ext uri="{BB962C8B-B14F-4D97-AF65-F5344CB8AC3E}">
        <p14:creationId xmlns:p14="http://schemas.microsoft.com/office/powerpoint/2010/main" val="19908612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Accessing Worksheets</a:t>
            </a:r>
            <a:endParaRPr lang="en-CA" dirty="0"/>
          </a:p>
        </p:txBody>
      </p:sp>
      <p:sp>
        <p:nvSpPr>
          <p:cNvPr id="3" name="Content Placeholder 2"/>
          <p:cNvSpPr>
            <a:spLocks noGrp="1"/>
          </p:cNvSpPr>
          <p:nvPr>
            <p:ph idx="1"/>
          </p:nvPr>
        </p:nvSpPr>
        <p:spPr/>
        <p:txBody>
          <a:bodyPr/>
          <a:lstStyle/>
          <a:p>
            <a:r>
              <a:rPr lang="en-US" dirty="0" smtClean="0"/>
              <a:t>Much like with a VBA program where instructions typically affect the currently active document, programs written for Excel will affect the </a:t>
            </a:r>
            <a:r>
              <a:rPr lang="en-US" i="1" dirty="0" smtClean="0"/>
              <a:t>currently active worksheet</a:t>
            </a:r>
            <a:r>
              <a:rPr lang="en-US" dirty="0" smtClean="0"/>
              <a:t>.</a:t>
            </a:r>
          </a:p>
          <a:p>
            <a:r>
              <a:rPr lang="en-US" dirty="0" smtClean="0"/>
              <a:t>Worksheets can either be accessed by the </a:t>
            </a:r>
            <a:r>
              <a:rPr lang="en-US" b="1" dirty="0" smtClean="0">
                <a:solidFill>
                  <a:srgbClr val="0000FF"/>
                </a:solidFill>
              </a:rPr>
              <a:t>name </a:t>
            </a:r>
            <a:r>
              <a:rPr lang="en-US" dirty="0" smtClean="0"/>
              <a:t>or the </a:t>
            </a:r>
            <a:r>
              <a:rPr lang="en-US" i="1" dirty="0" smtClean="0"/>
              <a:t>order in which the sheet was added</a:t>
            </a:r>
            <a:r>
              <a:rPr lang="en-US" dirty="0" smtClean="0"/>
              <a:t> to the spreadsheet (not the left-right ordering).</a:t>
            </a:r>
            <a:endParaRPr lang="en-CA" dirty="0"/>
          </a:p>
        </p:txBody>
      </p:sp>
      <p:pic>
        <p:nvPicPr>
          <p:cNvPr id="4" name="Picture 3"/>
          <p:cNvPicPr>
            <a:picLocks noChangeAspect="1"/>
          </p:cNvPicPr>
          <p:nvPr/>
        </p:nvPicPr>
        <p:blipFill>
          <a:blip r:embed="rId2"/>
          <a:stretch>
            <a:fillRect/>
          </a:stretch>
        </p:blipFill>
        <p:spPr>
          <a:xfrm>
            <a:off x="914400" y="3810000"/>
            <a:ext cx="4804269" cy="1380699"/>
          </a:xfrm>
          <a:prstGeom prst="rect">
            <a:avLst/>
          </a:prstGeom>
          <a:ln>
            <a:solidFill>
              <a:schemeClr val="tx1"/>
            </a:solidFill>
          </a:ln>
        </p:spPr>
      </p:pic>
      <p:sp>
        <p:nvSpPr>
          <p:cNvPr id="5" name="Oval 4"/>
          <p:cNvSpPr/>
          <p:nvPr/>
        </p:nvSpPr>
        <p:spPr>
          <a:xfrm>
            <a:off x="2286000" y="4648200"/>
            <a:ext cx="3432669" cy="685800"/>
          </a:xfrm>
          <a:prstGeom prst="ellipse">
            <a:avLst/>
          </a:prstGeom>
          <a:noFill/>
          <a:ln>
            <a:solidFill>
              <a:srgbClr val="0000FF"/>
            </a:solidFill>
            <a:prstDash val="dash"/>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CA" dirty="0" smtClean="0"/>
          </a:p>
        </p:txBody>
      </p:sp>
    </p:spTree>
    <p:extLst>
      <p:ext uri="{BB962C8B-B14F-4D97-AF65-F5344CB8AC3E}">
        <p14:creationId xmlns:p14="http://schemas.microsoft.com/office/powerpoint/2010/main" val="202098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Accessing Specific Worksheets</a:t>
            </a:r>
            <a:endParaRPr lang="en-CA" dirty="0"/>
          </a:p>
        </p:txBody>
      </p:sp>
      <p:sp>
        <p:nvSpPr>
          <p:cNvPr id="3" name="Content Placeholder 2"/>
          <p:cNvSpPr>
            <a:spLocks noGrp="1"/>
          </p:cNvSpPr>
          <p:nvPr>
            <p:ph idx="1"/>
          </p:nvPr>
        </p:nvSpPr>
        <p:spPr/>
        <p:txBody>
          <a:bodyPr/>
          <a:lstStyle/>
          <a:p>
            <a:r>
              <a:rPr lang="en-US" b="1" dirty="0" smtClean="0"/>
              <a:t>Spreadsheet name</a:t>
            </a:r>
            <a:r>
              <a:rPr lang="en-US" dirty="0"/>
              <a:t>: </a:t>
            </a:r>
            <a:r>
              <a:rPr lang="en-US" dirty="0">
                <a:latin typeface="Consolas" panose="020B0609020204030204" pitchFamily="49" charset="0"/>
              </a:rPr>
              <a:t>2_accessing_worksheets_by_user_input</a:t>
            </a:r>
            <a:endParaRPr lang="en-US" dirty="0" smtClean="0">
              <a:latin typeface="Consolas" panose="020B0609020204030204" pitchFamily="49" charset="0"/>
            </a:endParaRPr>
          </a:p>
          <a:p>
            <a:pPr marL="234950" lvl="1" indent="0">
              <a:buNone/>
            </a:pPr>
            <a:r>
              <a:rPr lang="en-US" sz="1800" dirty="0">
                <a:latin typeface="Consolas" panose="020B0609020204030204" pitchFamily="49" charset="0"/>
              </a:rPr>
              <a:t>Sub </a:t>
            </a:r>
            <a:r>
              <a:rPr lang="en-US" sz="1800" dirty="0" err="1">
                <a:latin typeface="Consolas" panose="020B0609020204030204" pitchFamily="49" charset="0"/>
              </a:rPr>
              <a:t>accessingWorksheets</a:t>
            </a:r>
            <a:r>
              <a:rPr lang="en-US" sz="1800" dirty="0">
                <a:latin typeface="Consolas" panose="020B0609020204030204" pitchFamily="49" charset="0"/>
              </a:rPr>
              <a:t>()</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worksheetName</a:t>
            </a:r>
            <a:r>
              <a:rPr lang="en-US" sz="1800" dirty="0">
                <a:latin typeface="Consolas" panose="020B0609020204030204" pitchFamily="49" charset="0"/>
              </a:rPr>
              <a:t> As String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worksheetNumber</a:t>
            </a:r>
            <a:r>
              <a:rPr lang="en-US" sz="1800" dirty="0">
                <a:latin typeface="Consolas" panose="020B0609020204030204" pitchFamily="49" charset="0"/>
              </a:rPr>
              <a:t> As Long</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worksheetName</a:t>
            </a:r>
            <a:r>
              <a:rPr lang="en-US" sz="1800" dirty="0">
                <a:latin typeface="Consolas" panose="020B0609020204030204" pitchFamily="49" charset="0"/>
              </a:rPr>
              <a:t> = InputBox("Worksheet name to change (Grade </a:t>
            </a:r>
            <a:endParaRPr lang="en-US" sz="1800" dirty="0" smtClean="0">
              <a:latin typeface="Consolas" panose="020B0609020204030204" pitchFamily="49" charset="0"/>
            </a:endParaRP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data</a:t>
            </a:r>
            <a:r>
              <a:rPr lang="en-US" sz="1800" dirty="0">
                <a:latin typeface="Consolas" panose="020B0609020204030204" pitchFamily="49" charset="0"/>
              </a:rPr>
              <a:t>, Students, Sheet2): ")</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worksheetNumber</a:t>
            </a:r>
            <a:r>
              <a:rPr lang="en-US" sz="1800" dirty="0">
                <a:latin typeface="Consolas" panose="020B0609020204030204" pitchFamily="49" charset="0"/>
              </a:rPr>
              <a:t> = InputBox("Worksheet number to change (</a:t>
            </a:r>
            <a:r>
              <a:rPr lang="en-US" sz="1800" dirty="0" smtClean="0">
                <a:latin typeface="Consolas" panose="020B0609020204030204" pitchFamily="49" charset="0"/>
              </a:rPr>
              <a:t>1-</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3</a:t>
            </a:r>
            <a:r>
              <a:rPr lang="en-US" sz="1800" dirty="0">
                <a:latin typeface="Consolas" panose="020B0609020204030204" pitchFamily="49" charset="0"/>
              </a:rPr>
              <a:t>): ")</a:t>
            </a:r>
          </a:p>
          <a:p>
            <a:pPr marL="234950" lvl="1" indent="0">
              <a:buNone/>
            </a:pPr>
            <a:r>
              <a:rPr lang="en-US" sz="1800" dirty="0">
                <a:latin typeface="Consolas" panose="020B0609020204030204" pitchFamily="49" charset="0"/>
              </a:rPr>
              <a:t>    Worksheets(</a:t>
            </a:r>
            <a:r>
              <a:rPr lang="en-US" sz="1800" dirty="0" err="1">
                <a:latin typeface="Consolas" panose="020B0609020204030204" pitchFamily="49" charset="0"/>
              </a:rPr>
              <a:t>worksheetName</a:t>
            </a:r>
            <a:r>
              <a:rPr lang="en-US" sz="1800" dirty="0">
                <a:latin typeface="Consolas" panose="020B0609020204030204" pitchFamily="49" charset="0"/>
              </a:rPr>
              <a:t>).Range("A1") = "Made change to </a:t>
            </a:r>
            <a:endParaRPr lang="en-US" sz="1800" dirty="0" smtClean="0">
              <a:latin typeface="Consolas" panose="020B0609020204030204" pitchFamily="49" charset="0"/>
            </a:endParaRP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worksheet </a:t>
            </a:r>
            <a:r>
              <a:rPr lang="en-US" sz="1800" dirty="0">
                <a:latin typeface="Consolas" panose="020B0609020204030204" pitchFamily="49" charset="0"/>
              </a:rPr>
              <a:t>" &amp; </a:t>
            </a:r>
            <a:r>
              <a:rPr lang="en-US" sz="1800" dirty="0" err="1">
                <a:latin typeface="Consolas" panose="020B0609020204030204" pitchFamily="49" charset="0"/>
              </a:rPr>
              <a:t>worksheetName</a:t>
            </a: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    Worksheets(</a:t>
            </a:r>
            <a:r>
              <a:rPr lang="en-US" sz="1800" dirty="0" err="1">
                <a:latin typeface="Consolas" panose="020B0609020204030204" pitchFamily="49" charset="0"/>
              </a:rPr>
              <a:t>worksheetNumber</a:t>
            </a:r>
            <a:r>
              <a:rPr lang="en-US" sz="1800" dirty="0">
                <a:latin typeface="Consolas" panose="020B0609020204030204" pitchFamily="49" charset="0"/>
              </a:rPr>
              <a:t>).Range("B1") = "Made change to </a:t>
            </a:r>
            <a:endParaRPr lang="en-US" sz="1800" dirty="0" smtClean="0">
              <a:latin typeface="Consolas" panose="020B0609020204030204" pitchFamily="49" charset="0"/>
            </a:endParaRP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worksheet </a:t>
            </a:r>
            <a:r>
              <a:rPr lang="en-US" sz="1800" dirty="0">
                <a:latin typeface="Consolas" panose="020B0609020204030204" pitchFamily="49" charset="0"/>
              </a:rPr>
              <a:t>#" &amp; </a:t>
            </a:r>
            <a:r>
              <a:rPr lang="en-US" sz="1800" dirty="0" err="1">
                <a:latin typeface="Consolas" panose="020B0609020204030204" pitchFamily="49" charset="0"/>
              </a:rPr>
              <a:t>worksheetNumber</a:t>
            </a: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End Sub</a:t>
            </a:r>
            <a:endParaRPr lang="en-CA" sz="1800" dirty="0">
              <a:latin typeface="Consolas" panose="020B0609020204030204" pitchFamily="49" charset="0"/>
            </a:endParaRPr>
          </a:p>
        </p:txBody>
      </p:sp>
    </p:spTree>
    <p:extLst>
      <p:ext uri="{BB962C8B-B14F-4D97-AF65-F5344CB8AC3E}">
        <p14:creationId xmlns:p14="http://schemas.microsoft.com/office/powerpoint/2010/main" val="19631031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Commonly Used Charts To Represent Proportions</a:t>
            </a:r>
            <a:endParaRPr lang="en-CA" dirty="0"/>
          </a:p>
        </p:txBody>
      </p:sp>
      <p:sp>
        <p:nvSpPr>
          <p:cNvPr id="3" name="Content Placeholder 2"/>
          <p:cNvSpPr>
            <a:spLocks noGrp="1"/>
          </p:cNvSpPr>
          <p:nvPr>
            <p:ph idx="1"/>
          </p:nvPr>
        </p:nvSpPr>
        <p:spPr/>
        <p:txBody>
          <a:bodyPr/>
          <a:lstStyle/>
          <a:p>
            <a:r>
              <a:rPr lang="en-US" dirty="0" smtClean="0"/>
              <a:t>Pie chart</a:t>
            </a:r>
          </a:p>
          <a:p>
            <a:endParaRPr lang="en-US" dirty="0"/>
          </a:p>
          <a:p>
            <a:endParaRPr lang="en-US" dirty="0" smtClean="0"/>
          </a:p>
          <a:p>
            <a:endParaRPr lang="en-US" dirty="0"/>
          </a:p>
          <a:p>
            <a:endParaRPr lang="en-US" dirty="0" smtClean="0"/>
          </a:p>
          <a:p>
            <a:pPr marL="0" indent="0">
              <a:buNone/>
            </a:pPr>
            <a:endParaRPr lang="en-US" dirty="0" smtClean="0"/>
          </a:p>
          <a:p>
            <a:r>
              <a:rPr lang="en-US" dirty="0" smtClean="0"/>
              <a:t>Donut chart</a:t>
            </a:r>
            <a:endParaRPr lang="en-CA"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81400" y="1600200"/>
            <a:ext cx="2362200" cy="1989614"/>
          </a:xfrm>
          <a:prstGeom prst="rect">
            <a:avLst/>
          </a:prstGeom>
          <a:noFill/>
          <a:ln>
            <a:solidFill>
              <a:schemeClr val="tx1"/>
            </a:solidFill>
          </a:ln>
        </p:spPr>
      </p:pic>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7351" t="3430" r="17351" b="3433"/>
          <a:stretch/>
        </p:blipFill>
        <p:spPr>
          <a:xfrm>
            <a:off x="3543300" y="4267200"/>
            <a:ext cx="2438400" cy="2072640"/>
          </a:xfrm>
          <a:prstGeom prst="rect">
            <a:avLst/>
          </a:prstGeom>
          <a:ln>
            <a:solidFill>
              <a:schemeClr val="tx1"/>
            </a:solidFill>
          </a:ln>
        </p:spPr>
      </p:pic>
    </p:spTree>
    <p:extLst>
      <p:ext uri="{BB962C8B-B14F-4D97-AF65-F5344CB8AC3E}">
        <p14:creationId xmlns:p14="http://schemas.microsoft.com/office/powerpoint/2010/main" val="3985654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Pie And Donut Charts: When Not To Use</a:t>
            </a:r>
            <a:endParaRPr lang="en-CA" dirty="0"/>
          </a:p>
        </p:txBody>
      </p:sp>
      <p:sp>
        <p:nvSpPr>
          <p:cNvPr id="3" name="Content Placeholder 2"/>
          <p:cNvSpPr>
            <a:spLocks noGrp="1"/>
          </p:cNvSpPr>
          <p:nvPr>
            <p:ph idx="1"/>
          </p:nvPr>
        </p:nvSpPr>
        <p:spPr/>
        <p:txBody>
          <a:bodyPr/>
          <a:lstStyle/>
          <a:p>
            <a:r>
              <a:rPr lang="en-US" dirty="0" smtClean="0"/>
              <a:t>These types of representations are poor at representing exact numeric values (e.g. what was the grade for student #6?).</a:t>
            </a:r>
          </a:p>
          <a:p>
            <a:pPr lvl="1"/>
            <a:r>
              <a:rPr lang="en-US" dirty="0" smtClean="0"/>
              <a:t>Yet they are sometimes used this way in real life!</a:t>
            </a:r>
            <a:endParaRPr lang="en-CA"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843215"/>
            <a:ext cx="3077004" cy="2524477"/>
          </a:xfrm>
          <a:prstGeom prst="rect">
            <a:avLst/>
          </a:prstGeom>
          <a:ln>
            <a:solidFill>
              <a:schemeClr val="tx1"/>
            </a:solidFill>
          </a:ln>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2795583"/>
            <a:ext cx="2886478" cy="2572109"/>
          </a:xfrm>
          <a:prstGeom prst="rect">
            <a:avLst/>
          </a:prstGeom>
          <a:ln>
            <a:solidFill>
              <a:schemeClr val="tx1"/>
            </a:solidFill>
          </a:ln>
        </p:spPr>
      </p:pic>
    </p:spTree>
    <p:extLst>
      <p:ext uri="{BB962C8B-B14F-4D97-AF65-F5344CB8AC3E}">
        <p14:creationId xmlns:p14="http://schemas.microsoft.com/office/powerpoint/2010/main" val="2955881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Inserting Charts Representing Proportions</a:t>
            </a:r>
            <a:endParaRPr lang="en-CA" dirty="0"/>
          </a:p>
        </p:txBody>
      </p:sp>
      <p:sp>
        <p:nvSpPr>
          <p:cNvPr id="3" name="Content Placeholder 2"/>
          <p:cNvSpPr>
            <a:spLocks noGrp="1"/>
          </p:cNvSpPr>
          <p:nvPr>
            <p:ph idx="1"/>
          </p:nvPr>
        </p:nvSpPr>
        <p:spPr/>
        <p:txBody>
          <a:bodyPr/>
          <a:lstStyle/>
          <a:p>
            <a:r>
              <a:rPr lang="en-US" b="1" dirty="0" smtClean="0"/>
              <a:t>Spreadsheet name</a:t>
            </a:r>
            <a:r>
              <a:rPr lang="en-US" dirty="0"/>
              <a:t>: </a:t>
            </a:r>
            <a:r>
              <a:rPr lang="en-US" dirty="0" smtClean="0">
                <a:latin typeface="Consolas" panose="020B0609020204030204" pitchFamily="49" charset="0"/>
              </a:rPr>
              <a:t>3_inserting_portional_charts</a:t>
            </a:r>
          </a:p>
          <a:p>
            <a:pPr marL="0"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CA" sz="1600" dirty="0" smtClean="0">
                <a:latin typeface="Consolas" panose="020B0609020204030204" pitchFamily="49" charset="0"/>
              </a:rPr>
              <a:t>Sub </a:t>
            </a:r>
            <a:r>
              <a:rPr lang="en-CA" sz="1600" dirty="0" err="1">
                <a:latin typeface="Consolas" panose="020B0609020204030204" pitchFamily="49" charset="0"/>
              </a:rPr>
              <a:t>insertPieChart</a:t>
            </a:r>
            <a:r>
              <a:rPr lang="en-CA" sz="1600" dirty="0">
                <a:latin typeface="Consolas" panose="020B0609020204030204" pitchFamily="49" charset="0"/>
              </a:rPr>
              <a:t>()</a:t>
            </a:r>
          </a:p>
          <a:p>
            <a:pPr marL="234950" lvl="1" indent="0">
              <a:buNone/>
            </a:pPr>
            <a:r>
              <a:rPr lang="en-CA" sz="1600" dirty="0">
                <a:latin typeface="Consolas" panose="020B0609020204030204" pitchFamily="49" charset="0"/>
              </a:rPr>
              <a:t>    Range("A2:A14,C2:D14").Select</a:t>
            </a:r>
          </a:p>
          <a:p>
            <a:pPr marL="234950" lvl="1" indent="0">
              <a:buNone/>
            </a:pPr>
            <a:r>
              <a:rPr lang="en-CA" sz="1600" dirty="0">
                <a:latin typeface="Consolas" panose="020B0609020204030204" pitchFamily="49" charset="0"/>
              </a:rPr>
              <a:t>    ActiveSheet.Shapes.AddChart2(201, </a:t>
            </a:r>
            <a:r>
              <a:rPr lang="en-CA" sz="1600" dirty="0" err="1">
                <a:latin typeface="Consolas" panose="020B0609020204030204" pitchFamily="49" charset="0"/>
              </a:rPr>
              <a:t>xlPie</a:t>
            </a:r>
            <a:r>
              <a:rPr lang="en-CA" sz="1600" dirty="0">
                <a:latin typeface="Consolas" panose="020B0609020204030204" pitchFamily="49" charset="0"/>
              </a:rPr>
              <a:t>).Select</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ActiveChart.ChartTitle.Select</a:t>
            </a:r>
            <a:endParaRPr lang="en-CA" sz="1600" dirty="0">
              <a:latin typeface="Consolas" panose="020B0609020204030204" pitchFamily="49" charset="0"/>
            </a:endParaRP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ActiveChart.ChartTitle.Text</a:t>
            </a:r>
            <a:r>
              <a:rPr lang="en-CA" sz="1600" dirty="0">
                <a:latin typeface="Consolas" panose="020B0609020204030204" pitchFamily="49" charset="0"/>
              </a:rPr>
              <a:t> = "Proportion of infections by </a:t>
            </a:r>
            <a:r>
              <a:rPr lang="en-CA" sz="1600" dirty="0" smtClean="0">
                <a:latin typeface="Consolas" panose="020B0609020204030204" pitchFamily="49" charset="0"/>
              </a:rPr>
              <a:t>age"</a:t>
            </a:r>
            <a:endParaRPr lang="en-CA" sz="1600" dirty="0">
              <a:latin typeface="Consolas" panose="020B0609020204030204" pitchFamily="49" charset="0"/>
            </a:endParaRPr>
          </a:p>
          <a:p>
            <a:pPr marL="234950" lvl="1" indent="0">
              <a:buNone/>
            </a:pPr>
            <a:r>
              <a:rPr lang="en-CA" sz="1600" dirty="0">
                <a:latin typeface="Consolas" panose="020B0609020204030204" pitchFamily="49" charset="0"/>
              </a:rPr>
              <a:t>End </a:t>
            </a:r>
            <a:r>
              <a:rPr lang="en-CA" sz="1600" dirty="0" smtClean="0">
                <a:latin typeface="Consolas" panose="020B0609020204030204" pitchFamily="49" charset="0"/>
              </a:rPr>
              <a:t>Sub</a:t>
            </a:r>
          </a:p>
          <a:p>
            <a:pPr marL="234950" lvl="1" indent="0">
              <a:buNone/>
            </a:pPr>
            <a:endParaRPr lang="en-US" sz="1600" dirty="0">
              <a:latin typeface="Consolas" panose="020B0609020204030204" pitchFamily="49" charset="0"/>
            </a:endParaRPr>
          </a:p>
          <a:p>
            <a:pPr marL="234950" lvl="1" indent="0">
              <a:buNone/>
            </a:pPr>
            <a:r>
              <a:rPr lang="en-CA" sz="1600" dirty="0">
                <a:latin typeface="Consolas" panose="020B0609020204030204" pitchFamily="49" charset="0"/>
              </a:rPr>
              <a:t>Sub </a:t>
            </a:r>
            <a:r>
              <a:rPr lang="en-CA" sz="1600" dirty="0" err="1">
                <a:latin typeface="Consolas" panose="020B0609020204030204" pitchFamily="49" charset="0"/>
              </a:rPr>
              <a:t>insertDonutChart</a:t>
            </a:r>
            <a:r>
              <a:rPr lang="en-CA" sz="1600" dirty="0">
                <a:latin typeface="Consolas" panose="020B0609020204030204" pitchFamily="49" charset="0"/>
              </a:rPr>
              <a:t>()</a:t>
            </a:r>
          </a:p>
          <a:p>
            <a:pPr marL="234950" lvl="1" indent="0">
              <a:buNone/>
            </a:pPr>
            <a:r>
              <a:rPr lang="en-CA" sz="1600" dirty="0">
                <a:latin typeface="Consolas" panose="020B0609020204030204" pitchFamily="49" charset="0"/>
              </a:rPr>
              <a:t>    Range("A2:A14,C2:C14").Select</a:t>
            </a:r>
          </a:p>
          <a:p>
            <a:pPr marL="234950" lvl="1" indent="0">
              <a:buNone/>
            </a:pPr>
            <a:r>
              <a:rPr lang="en-CA" sz="1600" dirty="0">
                <a:latin typeface="Consolas" panose="020B0609020204030204" pitchFamily="49" charset="0"/>
              </a:rPr>
              <a:t>    ActiveSheet.Shapes.AddChart2(201, </a:t>
            </a:r>
            <a:r>
              <a:rPr lang="en-CA" sz="1600" dirty="0" err="1">
                <a:latin typeface="Consolas" panose="020B0609020204030204" pitchFamily="49" charset="0"/>
              </a:rPr>
              <a:t>xlDoughnut</a:t>
            </a:r>
            <a:r>
              <a:rPr lang="en-CA" sz="1600" dirty="0">
                <a:latin typeface="Consolas" panose="020B0609020204030204" pitchFamily="49" charset="0"/>
              </a:rPr>
              <a:t>).Select</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ActiveChart.ChartTitle.Select</a:t>
            </a:r>
            <a:endParaRPr lang="en-CA" sz="1600" dirty="0">
              <a:latin typeface="Consolas" panose="020B0609020204030204" pitchFamily="49" charset="0"/>
            </a:endParaRP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ActiveChart.ChartTitle.Text</a:t>
            </a:r>
            <a:r>
              <a:rPr lang="en-CA" sz="1600" dirty="0">
                <a:latin typeface="Consolas" panose="020B0609020204030204" pitchFamily="49" charset="0"/>
              </a:rPr>
              <a:t> = "Number of infections by </a:t>
            </a:r>
            <a:r>
              <a:rPr lang="en-CA" sz="1600" dirty="0" smtClean="0">
                <a:latin typeface="Consolas" panose="020B0609020204030204" pitchFamily="49" charset="0"/>
              </a:rPr>
              <a:t>age"</a:t>
            </a:r>
            <a:endParaRPr lang="en-CA" sz="1600" dirty="0">
              <a:latin typeface="Consolas" panose="020B0609020204030204" pitchFamily="49" charset="0"/>
            </a:endParaRPr>
          </a:p>
          <a:p>
            <a:pPr marL="234950" lvl="1" indent="0">
              <a:buNone/>
            </a:pPr>
            <a:r>
              <a:rPr lang="en-CA" sz="1600" dirty="0">
                <a:latin typeface="Consolas" panose="020B0609020204030204" pitchFamily="49" charset="0"/>
              </a:rPr>
              <a:t>End Sub</a:t>
            </a:r>
          </a:p>
        </p:txBody>
      </p:sp>
    </p:spTree>
    <p:extLst>
      <p:ext uri="{BB962C8B-B14F-4D97-AF65-F5344CB8AC3E}">
        <p14:creationId xmlns:p14="http://schemas.microsoft.com/office/powerpoint/2010/main" val="28572813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Inserting Charts Representing </a:t>
            </a:r>
            <a:r>
              <a:rPr lang="en-US" dirty="0" smtClean="0"/>
              <a:t>Quantities</a:t>
            </a:r>
            <a:endParaRPr lang="en-CA" dirty="0"/>
          </a:p>
        </p:txBody>
      </p:sp>
      <p:sp>
        <p:nvSpPr>
          <p:cNvPr id="3" name="Content Placeholder 2"/>
          <p:cNvSpPr>
            <a:spLocks noGrp="1"/>
          </p:cNvSpPr>
          <p:nvPr>
            <p:ph idx="1"/>
          </p:nvPr>
        </p:nvSpPr>
        <p:spPr/>
        <p:txBody>
          <a:bodyPr/>
          <a:lstStyle/>
          <a:p>
            <a:r>
              <a:rPr lang="en-US" dirty="0"/>
              <a:t>Some good choices include bar, column and line charts</a:t>
            </a:r>
            <a:endParaRPr lang="en-CA" dirty="0"/>
          </a:p>
          <a:p>
            <a:r>
              <a:rPr lang="en-US" b="1" dirty="0" smtClean="0"/>
              <a:t>Spreadsheet </a:t>
            </a:r>
            <a:r>
              <a:rPr lang="en-US" b="1" dirty="0"/>
              <a:t>name</a:t>
            </a:r>
            <a:r>
              <a:rPr lang="en-US" dirty="0"/>
              <a:t>: 4_inserting_quantitative_charts</a:t>
            </a:r>
            <a:endParaRPr lang="en-US" dirty="0" smtClean="0">
              <a:latin typeface="Consolas" panose="020B0609020204030204" pitchFamily="49" charset="0"/>
            </a:endParaRPr>
          </a:p>
          <a:p>
            <a:pPr lvl="1"/>
            <a:r>
              <a:rPr lang="en-US" dirty="0" smtClean="0">
                <a:latin typeface="Consolas" panose="020B0609020204030204" pitchFamily="49" charset="0"/>
              </a:rPr>
              <a:t>Bar chart</a:t>
            </a:r>
          </a:p>
          <a:p>
            <a:pPr marL="234950" lvl="1" indent="0">
              <a:buNone/>
            </a:pPr>
            <a:r>
              <a:rPr lang="en-US" sz="1600" dirty="0" smtClean="0">
                <a:latin typeface="Consolas" panose="020B0609020204030204" pitchFamily="49" charset="0"/>
              </a:rPr>
              <a:t>Sub </a:t>
            </a:r>
            <a:r>
              <a:rPr lang="en-US" sz="1600" dirty="0" err="1">
                <a:latin typeface="Consolas" panose="020B0609020204030204" pitchFamily="49" charset="0"/>
              </a:rPr>
              <a:t>insertBarChart</a:t>
            </a:r>
            <a:r>
              <a:rPr lang="en-US" sz="1600" dirty="0">
                <a:latin typeface="Consolas" panose="020B0609020204030204" pitchFamily="49" charset="0"/>
              </a:rPr>
              <a:t>()</a:t>
            </a:r>
          </a:p>
          <a:p>
            <a:pPr marL="234950" lvl="1" indent="0">
              <a:buNone/>
            </a:pPr>
            <a:r>
              <a:rPr lang="en-US" sz="1600" dirty="0">
                <a:latin typeface="Consolas" panose="020B0609020204030204" pitchFamily="49" charset="0"/>
              </a:rPr>
              <a:t>    Range("C2:D13").Select</a:t>
            </a:r>
          </a:p>
          <a:p>
            <a:pPr marL="234950" lvl="1" indent="0">
              <a:buNone/>
            </a:pPr>
            <a:r>
              <a:rPr lang="en-US" sz="1600" dirty="0">
                <a:latin typeface="Consolas" panose="020B0609020204030204" pitchFamily="49" charset="0"/>
              </a:rPr>
              <a:t>    ActiveSheet.Shapes.AddChart2(201, xl3DBarClustered).Select</a:t>
            </a:r>
          </a:p>
          <a:p>
            <a:pPr marL="234950" lvl="1" indent="0">
              <a:buNone/>
            </a:pPr>
            <a:r>
              <a:rPr lang="en-US" sz="1600" dirty="0">
                <a:latin typeface="Consolas" panose="020B0609020204030204" pitchFamily="49" charset="0"/>
              </a:rPr>
              <a:t>    </a:t>
            </a:r>
            <a:r>
              <a:rPr lang="en-US" sz="1600" dirty="0" err="1">
                <a:latin typeface="Consolas" panose="020B0609020204030204" pitchFamily="49" charset="0"/>
              </a:rPr>
              <a:t>ActiveChart.ChartTitle.Select</a:t>
            </a:r>
            <a:endParaRPr lang="en-US" sz="1600" dirty="0">
              <a:latin typeface="Consolas" panose="020B0609020204030204" pitchFamily="49" charset="0"/>
            </a:endParaRPr>
          </a:p>
          <a:p>
            <a:pPr marL="234950" lvl="1" indent="0">
              <a:buNone/>
            </a:pPr>
            <a:r>
              <a:rPr lang="en-US" sz="1600" dirty="0">
                <a:latin typeface="Consolas" panose="020B0609020204030204" pitchFamily="49" charset="0"/>
              </a:rPr>
              <a:t>    </a:t>
            </a:r>
            <a:r>
              <a:rPr lang="en-US" sz="1600" dirty="0" err="1">
                <a:latin typeface="Consolas" panose="020B0609020204030204" pitchFamily="49" charset="0"/>
              </a:rPr>
              <a:t>ActiveChart.ChartTitle.Text</a:t>
            </a:r>
            <a:r>
              <a:rPr lang="en-US" sz="1600" dirty="0">
                <a:latin typeface="Consolas" panose="020B0609020204030204" pitchFamily="49" charset="0"/>
              </a:rPr>
              <a:t> = "Number of </a:t>
            </a:r>
            <a:r>
              <a:rPr lang="en-US" sz="1600" dirty="0" smtClean="0">
                <a:latin typeface="Consolas" panose="020B0609020204030204" pitchFamily="49" charset="0"/>
              </a:rPr>
              <a:t>occurrences"</a:t>
            </a:r>
            <a:endParaRPr lang="en-US" sz="1600" dirty="0">
              <a:latin typeface="Consolas" panose="020B0609020204030204" pitchFamily="49" charset="0"/>
            </a:endParaRPr>
          </a:p>
          <a:p>
            <a:pPr marL="234950" lvl="1" indent="0">
              <a:buNone/>
            </a:pPr>
            <a:r>
              <a:rPr lang="en-US" sz="1600" dirty="0">
                <a:latin typeface="Consolas" panose="020B0609020204030204" pitchFamily="49" charset="0"/>
              </a:rPr>
              <a:t>End </a:t>
            </a:r>
            <a:r>
              <a:rPr lang="en-US" sz="1600" dirty="0" smtClean="0">
                <a:latin typeface="Consolas" panose="020B0609020204030204" pitchFamily="49" charset="0"/>
              </a:rPr>
              <a:t>Sub</a:t>
            </a:r>
            <a:endParaRPr lang="en-US" sz="1600" dirty="0">
              <a:latin typeface="Consolas" panose="020B0609020204030204" pitchFamily="49" charset="0"/>
            </a:endParaRPr>
          </a:p>
        </p:txBody>
      </p:sp>
      <p:pic>
        <p:nvPicPr>
          <p:cNvPr id="4" name="Picture 3"/>
          <p:cNvPicPr>
            <a:picLocks noChangeAspect="1"/>
          </p:cNvPicPr>
          <p:nvPr/>
        </p:nvPicPr>
        <p:blipFill>
          <a:blip r:embed="rId2"/>
          <a:stretch>
            <a:fillRect/>
          </a:stretch>
        </p:blipFill>
        <p:spPr>
          <a:xfrm>
            <a:off x="5257800" y="4496619"/>
            <a:ext cx="3657600" cy="2234381"/>
          </a:xfrm>
          <a:prstGeom prst="rect">
            <a:avLst/>
          </a:prstGeom>
        </p:spPr>
      </p:pic>
    </p:spTree>
    <p:extLst>
      <p:ext uri="{BB962C8B-B14F-4D97-AF65-F5344CB8AC3E}">
        <p14:creationId xmlns:p14="http://schemas.microsoft.com/office/powerpoint/2010/main" val="26472263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Inserting Charts Representing </a:t>
            </a:r>
            <a:r>
              <a:rPr lang="en-US" dirty="0" smtClean="0"/>
              <a:t>Quantities (2)</a:t>
            </a:r>
            <a:endParaRPr lang="en-CA" dirty="0"/>
          </a:p>
        </p:txBody>
      </p:sp>
      <p:sp>
        <p:nvSpPr>
          <p:cNvPr id="3" name="Content Placeholder 2"/>
          <p:cNvSpPr>
            <a:spLocks noGrp="1"/>
          </p:cNvSpPr>
          <p:nvPr>
            <p:ph idx="1"/>
          </p:nvPr>
        </p:nvSpPr>
        <p:spPr/>
        <p:txBody>
          <a:bodyPr/>
          <a:lstStyle/>
          <a:p>
            <a:pPr marL="234950" lvl="1" indent="0">
              <a:buNone/>
            </a:pPr>
            <a:r>
              <a:rPr lang="en-CA" sz="1600" dirty="0">
                <a:latin typeface="Consolas" panose="020B0609020204030204" pitchFamily="49" charset="0"/>
              </a:rPr>
              <a:t>Sub </a:t>
            </a:r>
            <a:r>
              <a:rPr lang="en-CA" sz="1600" dirty="0" err="1">
                <a:latin typeface="Consolas" panose="020B0609020204030204" pitchFamily="49" charset="0"/>
              </a:rPr>
              <a:t>insertColumnChart</a:t>
            </a:r>
            <a:r>
              <a:rPr lang="en-CA" sz="1600" dirty="0">
                <a:latin typeface="Consolas" panose="020B0609020204030204" pitchFamily="49" charset="0"/>
              </a:rPr>
              <a:t>()</a:t>
            </a:r>
          </a:p>
          <a:p>
            <a:pPr marL="234950" lvl="1" indent="0">
              <a:buNone/>
            </a:pPr>
            <a:r>
              <a:rPr lang="en-CA" sz="1600" dirty="0">
                <a:latin typeface="Consolas" panose="020B0609020204030204" pitchFamily="49" charset="0"/>
              </a:rPr>
              <a:t>    Range("C2:D13").Select</a:t>
            </a:r>
          </a:p>
          <a:p>
            <a:pPr marL="234950" lvl="1" indent="0">
              <a:buNone/>
            </a:pPr>
            <a:r>
              <a:rPr lang="en-CA" sz="1600" dirty="0">
                <a:latin typeface="Consolas" panose="020B0609020204030204" pitchFamily="49" charset="0"/>
              </a:rPr>
              <a:t>    ActiveSheet.Shapes.AddChart2(201, </a:t>
            </a:r>
            <a:r>
              <a:rPr lang="en-CA" sz="1600" dirty="0" err="1">
                <a:latin typeface="Consolas" panose="020B0609020204030204" pitchFamily="49" charset="0"/>
              </a:rPr>
              <a:t>xlColumnClustered</a:t>
            </a:r>
            <a:r>
              <a:rPr lang="en-CA" sz="1600" dirty="0">
                <a:latin typeface="Consolas" panose="020B0609020204030204" pitchFamily="49" charset="0"/>
              </a:rPr>
              <a:t>).Select</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ActiveChart.ChartTitle.Select</a:t>
            </a:r>
            <a:endParaRPr lang="en-CA" sz="1600" dirty="0">
              <a:latin typeface="Consolas" panose="020B0609020204030204" pitchFamily="49" charset="0"/>
            </a:endParaRPr>
          </a:p>
          <a:p>
            <a:pPr marL="234950" lvl="1"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err="1" smtClean="0">
                <a:latin typeface="Consolas" panose="020B0609020204030204" pitchFamily="49" charset="0"/>
              </a:rPr>
              <a:t>ActiveChart.ChartTitle.Text</a:t>
            </a:r>
            <a:r>
              <a:rPr lang="en-US" sz="1600" dirty="0" smtClean="0">
                <a:latin typeface="Consolas" panose="020B0609020204030204" pitchFamily="49" charset="0"/>
              </a:rPr>
              <a:t> </a:t>
            </a:r>
            <a:r>
              <a:rPr lang="en-US" sz="1600" dirty="0">
                <a:latin typeface="Consolas" panose="020B0609020204030204" pitchFamily="49" charset="0"/>
              </a:rPr>
              <a:t>= "Number of </a:t>
            </a:r>
            <a:r>
              <a:rPr lang="en-US" sz="1600" dirty="0" smtClean="0">
                <a:latin typeface="Consolas" panose="020B0609020204030204" pitchFamily="49" charset="0"/>
              </a:rPr>
              <a:t>occurrences"</a:t>
            </a:r>
          </a:p>
          <a:p>
            <a:pPr marL="234950" lvl="1" indent="0">
              <a:buNone/>
            </a:pPr>
            <a:r>
              <a:rPr lang="en-CA" sz="1600" dirty="0" smtClean="0">
                <a:latin typeface="Consolas" panose="020B0609020204030204" pitchFamily="49" charset="0"/>
              </a:rPr>
              <a:t>End Sub</a:t>
            </a:r>
          </a:p>
          <a:p>
            <a:pPr marL="234950" lvl="1" indent="0">
              <a:buNone/>
            </a:pPr>
            <a:endParaRPr lang="en-CA" sz="1600" dirty="0">
              <a:latin typeface="Consolas" panose="020B0609020204030204" pitchFamily="49" charset="0"/>
            </a:endParaRPr>
          </a:p>
        </p:txBody>
      </p:sp>
      <p:pic>
        <p:nvPicPr>
          <p:cNvPr id="4" name="Picture 3"/>
          <p:cNvPicPr>
            <a:picLocks noChangeAspect="1"/>
          </p:cNvPicPr>
          <p:nvPr/>
        </p:nvPicPr>
        <p:blipFill>
          <a:blip r:embed="rId2"/>
          <a:stretch>
            <a:fillRect/>
          </a:stretch>
        </p:blipFill>
        <p:spPr>
          <a:xfrm>
            <a:off x="4343400" y="3505200"/>
            <a:ext cx="4743450" cy="2914650"/>
          </a:xfrm>
          <a:prstGeom prst="rect">
            <a:avLst/>
          </a:prstGeom>
        </p:spPr>
      </p:pic>
    </p:spTree>
    <p:extLst>
      <p:ext uri="{BB962C8B-B14F-4D97-AF65-F5344CB8AC3E}">
        <p14:creationId xmlns:p14="http://schemas.microsoft.com/office/powerpoint/2010/main" val="40265875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Inserting Charts Representing Quantities </a:t>
            </a:r>
            <a:r>
              <a:rPr lang="en-US" dirty="0" smtClean="0"/>
              <a:t>(3)</a:t>
            </a:r>
            <a:endParaRPr lang="en-CA" dirty="0"/>
          </a:p>
        </p:txBody>
      </p:sp>
      <p:sp>
        <p:nvSpPr>
          <p:cNvPr id="3" name="Content Placeholder 2"/>
          <p:cNvSpPr>
            <a:spLocks noGrp="1"/>
          </p:cNvSpPr>
          <p:nvPr>
            <p:ph idx="1"/>
          </p:nvPr>
        </p:nvSpPr>
        <p:spPr/>
        <p:txBody>
          <a:bodyPr/>
          <a:lstStyle/>
          <a:p>
            <a:pPr marL="234950" lvl="1" indent="0">
              <a:buNone/>
            </a:pPr>
            <a:r>
              <a:rPr lang="en-CA" sz="1600" dirty="0">
                <a:latin typeface="Consolas" panose="020B0609020204030204" pitchFamily="49" charset="0"/>
              </a:rPr>
              <a:t>Sub </a:t>
            </a:r>
            <a:r>
              <a:rPr lang="en-CA" sz="1600" dirty="0" err="1">
                <a:latin typeface="Consolas" panose="020B0609020204030204" pitchFamily="49" charset="0"/>
              </a:rPr>
              <a:t>insertLineChart</a:t>
            </a:r>
            <a:r>
              <a:rPr lang="en-CA" sz="1600" dirty="0">
                <a:latin typeface="Consolas" panose="020B0609020204030204" pitchFamily="49" charset="0"/>
              </a:rPr>
              <a:t>()</a:t>
            </a:r>
          </a:p>
          <a:p>
            <a:pPr marL="234950" lvl="1" indent="0">
              <a:buNone/>
            </a:pPr>
            <a:r>
              <a:rPr lang="en-CA" sz="1600" dirty="0">
                <a:latin typeface="Consolas" panose="020B0609020204030204" pitchFamily="49" charset="0"/>
              </a:rPr>
              <a:t>    Range("C2:D13").Select</a:t>
            </a:r>
          </a:p>
          <a:p>
            <a:pPr marL="234950" lvl="1" indent="0">
              <a:buNone/>
            </a:pPr>
            <a:r>
              <a:rPr lang="en-CA" sz="1600" dirty="0">
                <a:latin typeface="Consolas" panose="020B0609020204030204" pitchFamily="49" charset="0"/>
              </a:rPr>
              <a:t>    ActiveSheet.Shapes.AddChart2(201, </a:t>
            </a:r>
            <a:r>
              <a:rPr lang="en-CA" sz="1600" dirty="0" err="1">
                <a:latin typeface="Consolas" panose="020B0609020204030204" pitchFamily="49" charset="0"/>
              </a:rPr>
              <a:t>xlLine</a:t>
            </a:r>
            <a:r>
              <a:rPr lang="en-CA" sz="1600" dirty="0">
                <a:latin typeface="Consolas" panose="020B0609020204030204" pitchFamily="49" charset="0"/>
              </a:rPr>
              <a:t>).Select</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ActiveChart.ChartTitle.Select</a:t>
            </a:r>
            <a:endParaRPr lang="en-CA" sz="1600" dirty="0">
              <a:latin typeface="Consolas" panose="020B0609020204030204" pitchFamily="49" charset="0"/>
            </a:endParaRPr>
          </a:p>
          <a:p>
            <a:pPr marL="234950" lvl="1" indent="0">
              <a:buNone/>
            </a:pPr>
            <a:r>
              <a:rPr lang="en-US" sz="1600" dirty="0" smtClean="0">
                <a:latin typeface="Consolas" panose="020B0609020204030204" pitchFamily="49" charset="0"/>
              </a:rPr>
              <a:t>    </a:t>
            </a:r>
            <a:r>
              <a:rPr lang="en-US" sz="1600" dirty="0" err="1" smtClean="0">
                <a:latin typeface="Consolas" panose="020B0609020204030204" pitchFamily="49" charset="0"/>
              </a:rPr>
              <a:t>ActiveChart.ChartTitle.Text</a:t>
            </a:r>
            <a:r>
              <a:rPr lang="en-US" sz="1600" dirty="0" smtClean="0">
                <a:latin typeface="Consolas" panose="020B0609020204030204" pitchFamily="49" charset="0"/>
              </a:rPr>
              <a:t> </a:t>
            </a:r>
            <a:r>
              <a:rPr lang="en-US" sz="1600" dirty="0">
                <a:latin typeface="Consolas" panose="020B0609020204030204" pitchFamily="49" charset="0"/>
              </a:rPr>
              <a:t>= "Number of occurrences"</a:t>
            </a:r>
            <a:endParaRPr lang="en-US" sz="1600" dirty="0" smtClean="0">
              <a:latin typeface="Consolas" panose="020B0609020204030204" pitchFamily="49" charset="0"/>
            </a:endParaRPr>
          </a:p>
          <a:p>
            <a:pPr marL="234950" lvl="1" indent="0">
              <a:buNone/>
            </a:pPr>
            <a:r>
              <a:rPr lang="en-CA" sz="1600" dirty="0" smtClean="0">
                <a:latin typeface="Consolas" panose="020B0609020204030204" pitchFamily="49" charset="0"/>
              </a:rPr>
              <a:t>End </a:t>
            </a:r>
            <a:r>
              <a:rPr lang="en-CA" sz="1600" dirty="0">
                <a:latin typeface="Consolas" panose="020B0609020204030204" pitchFamily="49" charset="0"/>
              </a:rPr>
              <a:t>Sub</a:t>
            </a:r>
          </a:p>
        </p:txBody>
      </p:sp>
      <p:pic>
        <p:nvPicPr>
          <p:cNvPr id="4" name="Picture 3"/>
          <p:cNvPicPr>
            <a:picLocks noChangeAspect="1"/>
          </p:cNvPicPr>
          <p:nvPr/>
        </p:nvPicPr>
        <p:blipFill>
          <a:blip r:embed="rId2"/>
          <a:stretch>
            <a:fillRect/>
          </a:stretch>
        </p:blipFill>
        <p:spPr>
          <a:xfrm>
            <a:off x="4343400" y="3505200"/>
            <a:ext cx="4686300" cy="2847975"/>
          </a:xfrm>
          <a:prstGeom prst="rect">
            <a:avLst/>
          </a:prstGeom>
        </p:spPr>
      </p:pic>
    </p:spTree>
    <p:extLst>
      <p:ext uri="{BB962C8B-B14F-4D97-AF65-F5344CB8AC3E}">
        <p14:creationId xmlns:p14="http://schemas.microsoft.com/office/powerpoint/2010/main" val="1299447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FYI For The Tutorial Instructor/TA</a:t>
            </a:r>
            <a:endParaRPr lang="en-CA" dirty="0"/>
          </a:p>
        </p:txBody>
      </p:sp>
      <p:sp>
        <p:nvSpPr>
          <p:cNvPr id="3" name="Content Placeholder 2"/>
          <p:cNvSpPr>
            <a:spLocks noGrp="1"/>
          </p:cNvSpPr>
          <p:nvPr>
            <p:ph idx="1"/>
          </p:nvPr>
        </p:nvSpPr>
        <p:spPr/>
        <p:txBody>
          <a:bodyPr/>
          <a:lstStyle/>
          <a:p>
            <a:r>
              <a:rPr lang="en-US" dirty="0" smtClean="0"/>
              <a:t>Since you will be playing a video with a voice narration make sure that you have enabled the “Share sound” option if you are using Zoom.</a:t>
            </a:r>
          </a:p>
          <a:p>
            <a:pPr lvl="1"/>
            <a:r>
              <a:rPr lang="en-US" dirty="0" smtClean="0"/>
              <a:t>You might want to use the pulldown (triangle) to ensure that audio is set to ‘stereo’ rather than ‘mono’.</a:t>
            </a:r>
            <a:endParaRPr lang="en-C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3276600"/>
            <a:ext cx="6096000" cy="2798164"/>
          </a:xfrm>
          <a:prstGeom prst="rect">
            <a:avLst/>
          </a:prstGeom>
        </p:spPr>
      </p:pic>
    </p:spTree>
    <p:extLst>
      <p:ext uri="{BB962C8B-B14F-4D97-AF65-F5344CB8AC3E}">
        <p14:creationId xmlns:p14="http://schemas.microsoft.com/office/powerpoint/2010/main" val="3169066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Tutorial: Wednesday Or Thursday</a:t>
            </a:r>
            <a:endParaRPr lang="en-CA" dirty="0"/>
          </a:p>
        </p:txBody>
      </p:sp>
    </p:spTree>
    <p:extLst>
      <p:ext uri="{BB962C8B-B14F-4D97-AF65-F5344CB8AC3E}">
        <p14:creationId xmlns:p14="http://schemas.microsoft.com/office/powerpoint/2010/main" val="36322708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1173162"/>
          </a:xfrm>
        </p:spPr>
        <p:txBody>
          <a:bodyPr/>
          <a:lstStyle/>
          <a:p>
            <a:r>
              <a:rPr lang="en-US" dirty="0" smtClean="0"/>
              <a:t>Counting The Number Of Rows In A Chart</a:t>
            </a:r>
            <a:endParaRPr lang="en-CA" dirty="0"/>
          </a:p>
        </p:txBody>
      </p:sp>
      <p:sp>
        <p:nvSpPr>
          <p:cNvPr id="3" name="Content Placeholder 2"/>
          <p:cNvSpPr>
            <a:spLocks noGrp="1"/>
          </p:cNvSpPr>
          <p:nvPr>
            <p:ph idx="1"/>
          </p:nvPr>
        </p:nvSpPr>
        <p:spPr>
          <a:xfrm>
            <a:off x="457200" y="1447800"/>
            <a:ext cx="6019800" cy="5029200"/>
          </a:xfrm>
        </p:spPr>
        <p:txBody>
          <a:bodyPr/>
          <a:lstStyle/>
          <a:p>
            <a:r>
              <a:rPr lang="en-US" dirty="0" smtClean="0"/>
              <a:t>With a small set of data you may be able to do this.</a:t>
            </a:r>
          </a:p>
          <a:p>
            <a:pPr lvl="1"/>
            <a:r>
              <a:rPr lang="en-US" dirty="0" smtClean="0"/>
              <a:t>What if you wanted to do this for many spreadsheets (instances of non-empty rows in 1000+ sheets).</a:t>
            </a:r>
          </a:p>
          <a:p>
            <a:r>
              <a:rPr lang="en-US" dirty="0" smtClean="0"/>
              <a:t>A loop can be used to step through row by row until an empty row has been encountered.</a:t>
            </a:r>
            <a:endParaRPr lang="en-CA" dirty="0"/>
          </a:p>
        </p:txBody>
      </p:sp>
      <p:pic>
        <p:nvPicPr>
          <p:cNvPr id="4" name="Picture 3"/>
          <p:cNvPicPr>
            <a:picLocks noChangeAspect="1"/>
          </p:cNvPicPr>
          <p:nvPr/>
        </p:nvPicPr>
        <p:blipFill>
          <a:blip r:embed="rId2"/>
          <a:stretch>
            <a:fillRect/>
          </a:stretch>
        </p:blipFill>
        <p:spPr>
          <a:xfrm>
            <a:off x="6705600" y="1"/>
            <a:ext cx="2438400" cy="1968562"/>
          </a:xfrm>
          <a:prstGeom prst="rect">
            <a:avLst/>
          </a:prstGeom>
        </p:spPr>
      </p:pic>
    </p:spTree>
    <p:extLst>
      <p:ext uri="{BB962C8B-B14F-4D97-AF65-F5344CB8AC3E}">
        <p14:creationId xmlns:p14="http://schemas.microsoft.com/office/powerpoint/2010/main" val="41813873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Counting Rows</a:t>
            </a:r>
            <a:endParaRPr lang="en-CA" dirty="0"/>
          </a:p>
        </p:txBody>
      </p:sp>
      <p:sp>
        <p:nvSpPr>
          <p:cNvPr id="3" name="Content Placeholder 2"/>
          <p:cNvSpPr>
            <a:spLocks noGrp="1"/>
          </p:cNvSpPr>
          <p:nvPr>
            <p:ph idx="1"/>
          </p:nvPr>
        </p:nvSpPr>
        <p:spPr/>
        <p:txBody>
          <a:bodyPr/>
          <a:lstStyle/>
          <a:p>
            <a:r>
              <a:rPr lang="en-US" b="1" dirty="0" smtClean="0"/>
              <a:t>Name of spreadsheet:</a:t>
            </a:r>
            <a:r>
              <a:rPr lang="en-US" dirty="0"/>
              <a:t> </a:t>
            </a:r>
            <a:r>
              <a:rPr lang="en-US" dirty="0">
                <a:latin typeface="Consolas" panose="020B0609020204030204" pitchFamily="49" charset="0"/>
              </a:rPr>
              <a:t>5_counting_rows_for_chart</a:t>
            </a:r>
            <a:endParaRPr lang="en-US" dirty="0" smtClean="0">
              <a:latin typeface="Consolas" panose="020B0609020204030204" pitchFamily="49" charset="0"/>
            </a:endParaRPr>
          </a:p>
          <a:p>
            <a:pPr marL="234950" lvl="1" indent="0">
              <a:buNone/>
            </a:pPr>
            <a:endParaRPr lang="en-US" sz="1800" dirty="0">
              <a:latin typeface="Consolas" panose="020B0609020204030204" pitchFamily="49" charset="0"/>
            </a:endParaRPr>
          </a:p>
          <a:p>
            <a:pPr marL="234950" lvl="1" indent="0">
              <a:buNone/>
            </a:pPr>
            <a:r>
              <a:rPr lang="en-US" sz="1800" dirty="0" smtClean="0">
                <a:latin typeface="Consolas" panose="020B0609020204030204" pitchFamily="49" charset="0"/>
              </a:rPr>
              <a:t>This program will only include in the chart the actual number of rows of data.</a:t>
            </a:r>
          </a:p>
          <a:p>
            <a:pPr marL="234950" lvl="1" indent="0">
              <a:buNone/>
            </a:pP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Sub </a:t>
            </a:r>
            <a:r>
              <a:rPr lang="en-US" sz="1800" dirty="0" err="1">
                <a:latin typeface="Consolas" panose="020B0609020204030204" pitchFamily="49" charset="0"/>
              </a:rPr>
              <a:t>countingRowsToShart</a:t>
            </a:r>
            <a:r>
              <a:rPr lang="en-US" sz="1800" dirty="0">
                <a:latin typeface="Consolas" panose="020B0609020204030204" pitchFamily="49" charset="0"/>
              </a:rPr>
              <a:t>()</a:t>
            </a:r>
          </a:p>
          <a:p>
            <a:pPr marL="234950" lvl="1" indent="0">
              <a:buNone/>
            </a:pPr>
            <a:r>
              <a:rPr lang="en-US" sz="1800" dirty="0">
                <a:latin typeface="Consolas" panose="020B0609020204030204" pitchFamily="49" charset="0"/>
              </a:rPr>
              <a:t>    Const LETTER_GRADE_COLUMN As Long = 3</a:t>
            </a:r>
          </a:p>
          <a:p>
            <a:pPr marL="234950" lvl="1" indent="0">
              <a:buNone/>
            </a:pPr>
            <a:r>
              <a:rPr lang="en-US" sz="1800" dirty="0">
                <a:latin typeface="Consolas" panose="020B0609020204030204" pitchFamily="49" charset="0"/>
              </a:rPr>
              <a:t>    Const START_ROW As Long = 1</a:t>
            </a:r>
          </a:p>
          <a:p>
            <a:pPr marL="234950" lvl="1" indent="0">
              <a:buNone/>
            </a:pPr>
            <a:r>
              <a:rPr lang="en-US" sz="1800" dirty="0">
                <a:latin typeface="Consolas" panose="020B0609020204030204" pitchFamily="49" charset="0"/>
              </a:rPr>
              <a:t>    Const EMPTY_ROW As String = ""</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rowData</a:t>
            </a:r>
            <a:r>
              <a:rPr lang="en-US" sz="1800" dirty="0">
                <a:latin typeface="Consolas" panose="020B0609020204030204" pitchFamily="49" charset="0"/>
              </a:rPr>
              <a:t> As String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currentRow</a:t>
            </a:r>
            <a:r>
              <a:rPr lang="en-US" sz="1800" dirty="0">
                <a:latin typeface="Consolas" panose="020B0609020204030204" pitchFamily="49" charset="0"/>
              </a:rPr>
              <a:t> As Long</a:t>
            </a:r>
          </a:p>
          <a:p>
            <a:pPr marL="234950" lvl="1" indent="0">
              <a:buNone/>
            </a:pPr>
            <a:r>
              <a:rPr lang="en-US" sz="1800" dirty="0">
                <a:latin typeface="Consolas" panose="020B0609020204030204" pitchFamily="49" charset="0"/>
              </a:rPr>
              <a:t>    Dim count As </a:t>
            </a:r>
            <a:r>
              <a:rPr lang="en-US" sz="1800" dirty="0" smtClean="0">
                <a:latin typeface="Consolas" panose="020B0609020204030204" pitchFamily="49" charset="0"/>
              </a:rPr>
              <a:t>Long</a:t>
            </a:r>
          </a:p>
        </p:txBody>
      </p:sp>
    </p:spTree>
    <p:extLst>
      <p:ext uri="{BB962C8B-B14F-4D97-AF65-F5344CB8AC3E}">
        <p14:creationId xmlns:p14="http://schemas.microsoft.com/office/powerpoint/2010/main" val="32905727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Counting </a:t>
            </a:r>
            <a:r>
              <a:rPr lang="en-US" dirty="0" smtClean="0"/>
              <a:t>Rows (2)</a:t>
            </a:r>
            <a:endParaRPr lang="en-CA" dirty="0"/>
          </a:p>
        </p:txBody>
      </p:sp>
      <p:sp>
        <p:nvSpPr>
          <p:cNvPr id="3" name="Content Placeholder 2"/>
          <p:cNvSpPr>
            <a:spLocks noGrp="1"/>
          </p:cNvSpPr>
          <p:nvPr>
            <p:ph idx="1"/>
          </p:nvPr>
        </p:nvSpPr>
        <p:spPr/>
        <p:txBody>
          <a:bodyPr/>
          <a:lstStyle/>
          <a:p>
            <a:pPr marL="234950" lvl="1" indent="0">
              <a:buNone/>
            </a:pPr>
            <a:r>
              <a:rPr lang="en-US" sz="1800" dirty="0" smtClean="0">
                <a:solidFill>
                  <a:srgbClr val="FF0000"/>
                </a:solidFill>
                <a:latin typeface="Consolas" panose="020B0609020204030204" pitchFamily="49" charset="0"/>
              </a:rPr>
              <a:t>    </a:t>
            </a:r>
            <a:r>
              <a:rPr lang="en-US" sz="1800" dirty="0">
                <a:solidFill>
                  <a:srgbClr val="FF0000"/>
                </a:solidFill>
                <a:latin typeface="Consolas" panose="020B0609020204030204" pitchFamily="49" charset="0"/>
              </a:rPr>
              <a:t>'Counting number of rows</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currentRow</a:t>
            </a:r>
            <a:r>
              <a:rPr lang="en-US" sz="1800" dirty="0">
                <a:latin typeface="Consolas" panose="020B0609020204030204" pitchFamily="49" charset="0"/>
              </a:rPr>
              <a:t> = START_ROW</a:t>
            </a:r>
          </a:p>
          <a:p>
            <a:pPr marL="234950" lvl="1" indent="0">
              <a:buNone/>
            </a:pPr>
            <a:r>
              <a:rPr lang="en-US" sz="1800" dirty="0">
                <a:latin typeface="Consolas" panose="020B0609020204030204" pitchFamily="49" charset="0"/>
              </a:rPr>
              <a:t>    count = 0</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rowData</a:t>
            </a:r>
            <a:r>
              <a:rPr lang="en-US" sz="1800" dirty="0">
                <a:latin typeface="Consolas" panose="020B0609020204030204" pitchFamily="49" charset="0"/>
              </a:rPr>
              <a:t> = Cells(</a:t>
            </a:r>
            <a:r>
              <a:rPr lang="en-US" sz="1800" dirty="0" err="1">
                <a:latin typeface="Consolas" panose="020B0609020204030204" pitchFamily="49" charset="0"/>
              </a:rPr>
              <a:t>currentRow</a:t>
            </a:r>
            <a:r>
              <a:rPr lang="en-US" sz="1800" dirty="0">
                <a:latin typeface="Consolas" panose="020B0609020204030204" pitchFamily="49" charset="0"/>
              </a:rPr>
              <a:t>, LETTER_GRADE_COLUMN)</a:t>
            </a:r>
          </a:p>
          <a:p>
            <a:pPr marL="234950" lvl="1" indent="0">
              <a:buNone/>
            </a:pPr>
            <a:r>
              <a:rPr lang="en-US" sz="1800" dirty="0">
                <a:latin typeface="Consolas" panose="020B0609020204030204" pitchFamily="49" charset="0"/>
              </a:rPr>
              <a:t>    Do While (</a:t>
            </a:r>
            <a:r>
              <a:rPr lang="en-US" sz="1800" dirty="0" err="1">
                <a:latin typeface="Consolas" panose="020B0609020204030204" pitchFamily="49" charset="0"/>
              </a:rPr>
              <a:t>rowData</a:t>
            </a:r>
            <a:r>
              <a:rPr lang="en-US" sz="1800" dirty="0">
                <a:latin typeface="Consolas" panose="020B0609020204030204" pitchFamily="49" charset="0"/>
              </a:rPr>
              <a:t> &lt;&gt; EMPTY_ROW)</a:t>
            </a:r>
          </a:p>
          <a:p>
            <a:pPr marL="234950" lvl="1" indent="0">
              <a:buNone/>
            </a:pPr>
            <a:r>
              <a:rPr lang="en-US" sz="1800" dirty="0">
                <a:latin typeface="Consolas" panose="020B0609020204030204" pitchFamily="49" charset="0"/>
              </a:rPr>
              <a:t>        count = count + 1</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currentRow</a:t>
            </a:r>
            <a:r>
              <a:rPr lang="en-US" sz="1800" dirty="0">
                <a:latin typeface="Consolas" panose="020B0609020204030204" pitchFamily="49" charset="0"/>
              </a:rPr>
              <a:t> = </a:t>
            </a:r>
            <a:r>
              <a:rPr lang="en-US" sz="1800" dirty="0" err="1">
                <a:latin typeface="Consolas" panose="020B0609020204030204" pitchFamily="49" charset="0"/>
              </a:rPr>
              <a:t>currentRow</a:t>
            </a:r>
            <a:r>
              <a:rPr lang="en-US" sz="1800" dirty="0">
                <a:latin typeface="Consolas" panose="020B0609020204030204" pitchFamily="49" charset="0"/>
              </a:rPr>
              <a:t> + 1</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rowData</a:t>
            </a:r>
            <a:r>
              <a:rPr lang="en-US" sz="1800" dirty="0">
                <a:latin typeface="Consolas" panose="020B0609020204030204" pitchFamily="49" charset="0"/>
              </a:rPr>
              <a:t> = Cells(</a:t>
            </a:r>
            <a:r>
              <a:rPr lang="en-US" sz="1800" dirty="0" err="1">
                <a:latin typeface="Consolas" panose="020B0609020204030204" pitchFamily="49" charset="0"/>
              </a:rPr>
              <a:t>currentRow</a:t>
            </a:r>
            <a:r>
              <a:rPr lang="en-US" sz="1800" dirty="0">
                <a:latin typeface="Consolas" panose="020B0609020204030204" pitchFamily="49" charset="0"/>
              </a:rPr>
              <a:t>, LETTER_GRADE_COLUMN)</a:t>
            </a:r>
          </a:p>
          <a:p>
            <a:pPr marL="234950" lvl="1" indent="0">
              <a:buNone/>
            </a:pPr>
            <a:r>
              <a:rPr lang="en-US" sz="1800" dirty="0">
                <a:latin typeface="Consolas" panose="020B0609020204030204" pitchFamily="49" charset="0"/>
              </a:rPr>
              <a:t>    Loop</a:t>
            </a:r>
          </a:p>
          <a:p>
            <a:pPr marL="234950" lvl="1" indent="0">
              <a:buNone/>
            </a:pPr>
            <a:r>
              <a:rPr lang="en-US" sz="1800" dirty="0">
                <a:latin typeface="Consolas" panose="020B0609020204030204" pitchFamily="49" charset="0"/>
              </a:rPr>
              <a:t>    </a:t>
            </a:r>
          </a:p>
          <a:p>
            <a:pPr marL="234950" lvl="1" indent="0">
              <a:buNone/>
            </a:pPr>
            <a:r>
              <a:rPr lang="en-US" sz="1800" dirty="0">
                <a:solidFill>
                  <a:srgbClr val="FF0000"/>
                </a:solidFill>
                <a:latin typeface="Consolas" panose="020B0609020204030204" pitchFamily="49" charset="0"/>
              </a:rPr>
              <a:t>    'Insert chart based on range. Will always start at C1</a:t>
            </a:r>
          </a:p>
          <a:p>
            <a:pPr marL="234950" lvl="1" indent="0">
              <a:buNone/>
            </a:pPr>
            <a:r>
              <a:rPr lang="en-US" sz="1800" dirty="0">
                <a:solidFill>
                  <a:srgbClr val="FF0000"/>
                </a:solidFill>
                <a:latin typeface="Consolas" panose="020B0609020204030204" pitchFamily="49" charset="0"/>
              </a:rPr>
              <a:t>    'but last row determined by number of rows</a:t>
            </a:r>
          </a:p>
          <a:p>
            <a:pPr marL="234950" lvl="1" indent="0">
              <a:buNone/>
            </a:pPr>
            <a:r>
              <a:rPr lang="en-US" sz="1800" dirty="0">
                <a:latin typeface="Consolas" panose="020B0609020204030204" pitchFamily="49" charset="0"/>
              </a:rPr>
              <a:t>    Range("C1" &amp; ":" &amp; "D" &amp; count).Select</a:t>
            </a:r>
          </a:p>
          <a:p>
            <a:pPr marL="234950" lvl="1" indent="0">
              <a:buNone/>
            </a:pPr>
            <a:r>
              <a:rPr lang="en-US" sz="1800" dirty="0">
                <a:latin typeface="Consolas" panose="020B0609020204030204" pitchFamily="49" charset="0"/>
              </a:rPr>
              <a:t>    ActiveSheet.Shapes.AddChart2(201, </a:t>
            </a:r>
            <a:r>
              <a:rPr lang="en-US" sz="1800" dirty="0" err="1">
                <a:latin typeface="Consolas" panose="020B0609020204030204" pitchFamily="49" charset="0"/>
              </a:rPr>
              <a:t>xlLineMarkers</a:t>
            </a:r>
            <a:r>
              <a:rPr lang="en-US" sz="1800" dirty="0">
                <a:latin typeface="Consolas" panose="020B0609020204030204" pitchFamily="49" charset="0"/>
              </a:rPr>
              <a:t>).Select</a:t>
            </a:r>
          </a:p>
          <a:p>
            <a:pPr marL="234950" lvl="1" indent="0">
              <a:buNone/>
            </a:pPr>
            <a:r>
              <a:rPr lang="en-US" sz="1800" dirty="0">
                <a:latin typeface="Consolas" panose="020B0609020204030204" pitchFamily="49" charset="0"/>
              </a:rPr>
              <a:t>End Sub</a:t>
            </a:r>
            <a:endParaRPr lang="en-CA" dirty="0"/>
          </a:p>
        </p:txBody>
      </p:sp>
    </p:spTree>
    <p:extLst>
      <p:ext uri="{BB962C8B-B14F-4D97-AF65-F5344CB8AC3E}">
        <p14:creationId xmlns:p14="http://schemas.microsoft.com/office/powerpoint/2010/main" val="28288663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a:t>
            </a:r>
            <a:endParaRPr lang="en-CA" dirty="0"/>
          </a:p>
        </p:txBody>
      </p:sp>
      <p:sp>
        <p:nvSpPr>
          <p:cNvPr id="3" name="Content Placeholder 2"/>
          <p:cNvSpPr>
            <a:spLocks noGrp="1"/>
          </p:cNvSpPr>
          <p:nvPr>
            <p:ph idx="1"/>
          </p:nvPr>
        </p:nvSpPr>
        <p:spPr/>
        <p:txBody>
          <a:bodyPr>
            <a:normAutofit/>
          </a:bodyPr>
          <a:lstStyle/>
          <a:p>
            <a:r>
              <a:rPr lang="en-US" sz="1800" b="1" dirty="0"/>
              <a:t>Program description:</a:t>
            </a:r>
          </a:p>
          <a:p>
            <a:pPr lvl="1"/>
            <a:r>
              <a:rPr lang="en-US" sz="1500" dirty="0"/>
              <a:t>Counts the number of rows containing data (headings and student data).</a:t>
            </a:r>
          </a:p>
          <a:p>
            <a:pPr lvl="1"/>
            <a:r>
              <a:rPr lang="en-US" sz="1500" dirty="0"/>
              <a:t>The count will be written to cell address that is specified by the user.</a:t>
            </a:r>
          </a:p>
          <a:p>
            <a:pPr lvl="1"/>
            <a:endParaRPr lang="en-US" sz="1500" dirty="0"/>
          </a:p>
          <a:p>
            <a:r>
              <a:rPr lang="en-US" sz="1800" b="1" dirty="0"/>
              <a:t>Spreadsheet containing the solution </a:t>
            </a:r>
            <a:r>
              <a:rPr lang="en-US" sz="1800" dirty="0"/>
              <a:t>(don’t look at it until you have at least made an attempt): </a:t>
            </a:r>
            <a:r>
              <a:rPr lang="en-US" sz="1800" dirty="0">
                <a:latin typeface="Consolas" panose="020B0609020204030204" pitchFamily="49" charset="0"/>
              </a:rPr>
              <a:t>Exercise1_counting_rows_writing_user_specified_location</a:t>
            </a:r>
            <a:endParaRPr lang="en-CA" sz="1800" dirty="0">
              <a:latin typeface="Consolas" panose="020B0609020204030204" pitchFamily="49" charset="0"/>
            </a:endParaRPr>
          </a:p>
        </p:txBody>
      </p:sp>
    </p:spTree>
    <p:extLst>
      <p:ext uri="{BB962C8B-B14F-4D97-AF65-F5344CB8AC3E}">
        <p14:creationId xmlns:p14="http://schemas.microsoft.com/office/powerpoint/2010/main" val="40612338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Counting Instances Of User Specified Search Criteria</a:t>
            </a:r>
            <a:endParaRPr lang="en-CA" dirty="0"/>
          </a:p>
        </p:txBody>
      </p:sp>
      <p:sp>
        <p:nvSpPr>
          <p:cNvPr id="3" name="Content Placeholder 2"/>
          <p:cNvSpPr>
            <a:spLocks noGrp="1"/>
          </p:cNvSpPr>
          <p:nvPr>
            <p:ph idx="1"/>
          </p:nvPr>
        </p:nvSpPr>
        <p:spPr/>
        <p:txBody>
          <a:bodyPr/>
          <a:lstStyle/>
          <a:p>
            <a:r>
              <a:rPr lang="en-US" b="1" dirty="0" smtClean="0"/>
              <a:t>Spreadsheet name</a:t>
            </a:r>
            <a:r>
              <a:rPr lang="en-US" dirty="0"/>
              <a:t>: </a:t>
            </a:r>
            <a:r>
              <a:rPr lang="en-US" sz="1800" dirty="0">
                <a:latin typeface="Consolas" panose="020B0609020204030204" pitchFamily="49" charset="0"/>
              </a:rPr>
              <a:t>6_searching_spreadsheets_with_user_critiera_writing_results</a:t>
            </a:r>
            <a:endParaRPr lang="en-US" sz="1800" dirty="0" smtClean="0">
              <a:latin typeface="Consolas" panose="020B0609020204030204" pitchFamily="49" charset="0"/>
            </a:endParaRPr>
          </a:p>
          <a:p>
            <a:pPr marL="234950" lvl="1" indent="0">
              <a:buNone/>
            </a:pP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Sub searchV1()</a:t>
            </a:r>
          </a:p>
          <a:p>
            <a:pPr marL="234950" lvl="1" indent="0">
              <a:buNone/>
            </a:pPr>
            <a:r>
              <a:rPr lang="en-US" sz="1800" dirty="0">
                <a:latin typeface="Consolas" panose="020B0609020204030204" pitchFamily="49" charset="0"/>
              </a:rPr>
              <a:t>    Const EMPTY_DATA As String = ""</a:t>
            </a:r>
          </a:p>
          <a:p>
            <a:pPr marL="234950" lvl="1" indent="0">
              <a:buNone/>
            </a:pPr>
            <a:r>
              <a:rPr lang="en-US" sz="1800" dirty="0">
                <a:latin typeface="Consolas" panose="020B0609020204030204" pitchFamily="49" charset="0"/>
              </a:rPr>
              <a:t>    Const MEMBERS_ROW As Long = 2</a:t>
            </a:r>
          </a:p>
          <a:p>
            <a:pPr marL="234950" lvl="1" indent="0">
              <a:buNone/>
            </a:pPr>
            <a:r>
              <a:rPr lang="en-US" sz="1800" dirty="0">
                <a:latin typeface="Consolas" panose="020B0609020204030204" pitchFamily="49" charset="0"/>
              </a:rPr>
              <a:t>    Const START_RESULTS_ROW As Long = 17</a:t>
            </a:r>
          </a:p>
          <a:p>
            <a:pPr marL="234950" lvl="1" indent="0">
              <a:buNone/>
            </a:pPr>
            <a:r>
              <a:rPr lang="en-US" sz="1800" dirty="0">
                <a:latin typeface="Consolas" panose="020B0609020204030204" pitchFamily="49" charset="0"/>
              </a:rPr>
              <a:t>    Const SEARCH_CRITERIA_COLUMN = 2</a:t>
            </a:r>
          </a:p>
          <a:p>
            <a:pPr marL="234950" lvl="1" indent="0">
              <a:buNone/>
            </a:pPr>
            <a:r>
              <a:rPr lang="en-US" sz="1800" dirty="0">
                <a:latin typeface="Consolas" panose="020B0609020204030204" pitchFamily="49" charset="0"/>
              </a:rPr>
              <a:t>    Const MEMBER_COLUMN As Long = 1</a:t>
            </a:r>
          </a:p>
          <a:p>
            <a:pPr marL="234950" lvl="1" indent="0">
              <a:buNone/>
            </a:pPr>
            <a:r>
              <a:rPr lang="en-US" sz="1800" dirty="0">
                <a:latin typeface="Consolas" panose="020B0609020204030204" pitchFamily="49" charset="0"/>
              </a:rPr>
              <a:t>    Const ETHNICITY_COLUMN As Long = 2</a:t>
            </a:r>
          </a:p>
          <a:p>
            <a:pPr marL="234950" lvl="1" indent="0">
              <a:buNone/>
            </a:pPr>
            <a:r>
              <a:rPr lang="en-US" sz="1800" dirty="0">
                <a:latin typeface="Consolas" panose="020B0609020204030204" pitchFamily="49" charset="0"/>
              </a:rPr>
              <a:t>    Const CITY_COLUMN As Long = 3</a:t>
            </a:r>
          </a:p>
          <a:p>
            <a:pPr marL="234950" lvl="1" indent="0">
              <a:buNone/>
            </a:pPr>
            <a:r>
              <a:rPr lang="en-US" sz="1800" dirty="0">
                <a:latin typeface="Consolas" panose="020B0609020204030204" pitchFamily="49" charset="0"/>
              </a:rPr>
              <a:t>    Const AGE_COLUMN As Long = 4</a:t>
            </a:r>
          </a:p>
          <a:p>
            <a:pPr marL="234950" lvl="1" indent="0">
              <a:buNone/>
            </a:pPr>
            <a:r>
              <a:rPr lang="en-US" sz="1800" dirty="0">
                <a:latin typeface="Consolas" panose="020B0609020204030204" pitchFamily="49" charset="0"/>
              </a:rPr>
              <a:t>    Const NUMBER_MATCHES_ROW As Long = 15</a:t>
            </a:r>
          </a:p>
          <a:p>
            <a:pPr marL="234950" lvl="1" indent="0">
              <a:buNone/>
            </a:pPr>
            <a:r>
              <a:rPr lang="en-US" sz="1800" dirty="0">
                <a:latin typeface="Consolas" panose="020B0609020204030204" pitchFamily="49" charset="0"/>
              </a:rPr>
              <a:t>    Const NUMBER_MATCHES_COLUMN As Long = </a:t>
            </a:r>
            <a:r>
              <a:rPr lang="en-US" sz="1800" dirty="0" smtClean="0">
                <a:latin typeface="Consolas" panose="020B0609020204030204" pitchFamily="49" charset="0"/>
              </a:rPr>
              <a:t>2</a:t>
            </a:r>
            <a:endParaRPr lang="en-US" sz="1800" dirty="0">
              <a:latin typeface="Consolas" panose="020B0609020204030204" pitchFamily="49" charset="0"/>
            </a:endParaRPr>
          </a:p>
        </p:txBody>
      </p:sp>
    </p:spTree>
    <p:extLst>
      <p:ext uri="{BB962C8B-B14F-4D97-AF65-F5344CB8AC3E}">
        <p14:creationId xmlns:p14="http://schemas.microsoft.com/office/powerpoint/2010/main" val="35419072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Counting Instances Of </a:t>
            </a:r>
            <a:r>
              <a:rPr lang="en-US" dirty="0" smtClean="0"/>
              <a:t>User Specified Search Criteria (2)</a:t>
            </a:r>
            <a:endParaRPr lang="en-CA" dirty="0"/>
          </a:p>
        </p:txBody>
      </p:sp>
      <p:sp>
        <p:nvSpPr>
          <p:cNvPr id="3" name="Content Placeholder 2"/>
          <p:cNvSpPr>
            <a:spLocks noGrp="1"/>
          </p:cNvSpPr>
          <p:nvPr>
            <p:ph idx="1"/>
          </p:nvPr>
        </p:nvSpPr>
        <p:spPr/>
        <p:txBody>
          <a:bodyPr/>
          <a:lstStyle/>
          <a:p>
            <a:pPr marL="234950" lvl="1" indent="0">
              <a:buNone/>
            </a:pPr>
            <a:r>
              <a:rPr lang="en-US" sz="1800" dirty="0" smtClean="0">
                <a:latin typeface="Consolas" panose="020B0609020204030204" pitchFamily="49" charset="0"/>
              </a:rPr>
              <a:t>    </a:t>
            </a:r>
            <a:r>
              <a:rPr lang="en-US" sz="1800" dirty="0">
                <a:latin typeface="Consolas" panose="020B0609020204030204" pitchFamily="49" charset="0"/>
              </a:rPr>
              <a:t>Dim count As Long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searchRow</a:t>
            </a:r>
            <a:r>
              <a:rPr lang="en-US" sz="1800" dirty="0">
                <a:latin typeface="Consolas" panose="020B0609020204030204" pitchFamily="49" charset="0"/>
              </a:rPr>
              <a:t> As Long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currentResultsRow</a:t>
            </a:r>
            <a:r>
              <a:rPr lang="en-US" sz="1800" dirty="0">
                <a:latin typeface="Consolas" panose="020B0609020204030204" pitchFamily="49" charset="0"/>
              </a:rPr>
              <a:t> As Long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desiredCity</a:t>
            </a:r>
            <a:r>
              <a:rPr lang="en-US" sz="1800" dirty="0">
                <a:latin typeface="Consolas" panose="020B0609020204030204" pitchFamily="49" charset="0"/>
              </a:rPr>
              <a:t> As String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currentMemberName</a:t>
            </a:r>
            <a:r>
              <a:rPr lang="en-US" sz="1800" dirty="0">
                <a:latin typeface="Consolas" panose="020B0609020204030204" pitchFamily="49" charset="0"/>
              </a:rPr>
              <a:t> As String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minAge</a:t>
            </a:r>
            <a:r>
              <a:rPr lang="en-US" sz="1800" dirty="0">
                <a:latin typeface="Consolas" panose="020B0609020204030204" pitchFamily="49" charset="0"/>
              </a:rPr>
              <a:t> As Long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maxAge</a:t>
            </a:r>
            <a:r>
              <a:rPr lang="en-US" sz="1800" dirty="0">
                <a:latin typeface="Consolas" panose="020B0609020204030204" pitchFamily="49" charset="0"/>
              </a:rPr>
              <a:t> As Long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currentMemberCity</a:t>
            </a:r>
            <a:r>
              <a:rPr lang="en-US" sz="1800" dirty="0">
                <a:latin typeface="Consolas" panose="020B0609020204030204" pitchFamily="49" charset="0"/>
              </a:rPr>
              <a:t> As String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currentMemberAge</a:t>
            </a:r>
            <a:r>
              <a:rPr lang="en-US" sz="1800" dirty="0">
                <a:latin typeface="Consolas" panose="020B0609020204030204" pitchFamily="49" charset="0"/>
              </a:rPr>
              <a:t> As </a:t>
            </a:r>
            <a:r>
              <a:rPr lang="en-US" sz="1800" dirty="0" smtClean="0">
                <a:latin typeface="Consolas" panose="020B0609020204030204" pitchFamily="49" charset="0"/>
              </a:rPr>
              <a:t>Long</a:t>
            </a:r>
            <a:endParaRPr lang="en-CA" sz="1800" dirty="0">
              <a:latin typeface="Consolas" panose="020B0609020204030204" pitchFamily="49" charset="0"/>
            </a:endParaRPr>
          </a:p>
          <a:p>
            <a:pPr marL="234950" lvl="1" indent="0">
              <a:buNone/>
            </a:pPr>
            <a:endParaRPr lang="en-US" sz="1800" dirty="0" smtClean="0">
              <a:latin typeface="Consolas" panose="020B0609020204030204" pitchFamily="49" charset="0"/>
            </a:endParaRP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a:t>
            </a:r>
            <a:r>
              <a:rPr lang="en-US" sz="1800" dirty="0" err="1" smtClean="0">
                <a:latin typeface="Consolas" panose="020B0609020204030204" pitchFamily="49" charset="0"/>
              </a:rPr>
              <a:t>desiredCity</a:t>
            </a:r>
            <a:r>
              <a:rPr lang="en-US" sz="1800" dirty="0" smtClean="0">
                <a:latin typeface="Consolas" panose="020B0609020204030204" pitchFamily="49" charset="0"/>
              </a:rPr>
              <a:t> </a:t>
            </a:r>
            <a:r>
              <a:rPr lang="en-US" sz="1800" dirty="0">
                <a:latin typeface="Consolas" panose="020B0609020204030204" pitchFamily="49" charset="0"/>
              </a:rPr>
              <a:t>= InputBox("City: ")</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a:t>
            </a:r>
            <a:r>
              <a:rPr lang="en-US" sz="1800" dirty="0" err="1" smtClean="0">
                <a:latin typeface="Consolas" panose="020B0609020204030204" pitchFamily="49" charset="0"/>
              </a:rPr>
              <a:t>minAge</a:t>
            </a:r>
            <a:r>
              <a:rPr lang="en-US" sz="1800" dirty="0" smtClean="0">
                <a:latin typeface="Consolas" panose="020B0609020204030204" pitchFamily="49" charset="0"/>
              </a:rPr>
              <a:t> </a:t>
            </a:r>
            <a:r>
              <a:rPr lang="en-US" sz="1800" dirty="0">
                <a:latin typeface="Consolas" panose="020B0609020204030204" pitchFamily="49" charset="0"/>
              </a:rPr>
              <a:t>= InputBox("Youngest age for search: ")</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a:t>
            </a:r>
            <a:r>
              <a:rPr lang="en-US" sz="1800" dirty="0" err="1" smtClean="0">
                <a:latin typeface="Consolas" panose="020B0609020204030204" pitchFamily="49" charset="0"/>
              </a:rPr>
              <a:t>maxAge</a:t>
            </a:r>
            <a:r>
              <a:rPr lang="en-US" sz="1800" dirty="0" smtClean="0">
                <a:latin typeface="Consolas" panose="020B0609020204030204" pitchFamily="49" charset="0"/>
              </a:rPr>
              <a:t> </a:t>
            </a:r>
            <a:r>
              <a:rPr lang="en-US" sz="1800" dirty="0">
                <a:latin typeface="Consolas" panose="020B0609020204030204" pitchFamily="49" charset="0"/>
              </a:rPr>
              <a:t>= InputBox("Oldest age for search: ")</a:t>
            </a:r>
            <a:endParaRPr lang="en-CA" sz="1800" dirty="0">
              <a:latin typeface="Consolas" panose="020B0609020204030204" pitchFamily="49" charset="0"/>
            </a:endParaRPr>
          </a:p>
        </p:txBody>
      </p:sp>
    </p:spTree>
    <p:extLst>
      <p:ext uri="{BB962C8B-B14F-4D97-AF65-F5344CB8AC3E}">
        <p14:creationId xmlns:p14="http://schemas.microsoft.com/office/powerpoint/2010/main" val="40113705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Counting Instances Of User Specified Search Criteria </a:t>
            </a:r>
            <a:r>
              <a:rPr lang="en-US" dirty="0" smtClean="0"/>
              <a:t>(3)</a:t>
            </a:r>
            <a:endParaRPr lang="en-CA" dirty="0"/>
          </a:p>
        </p:txBody>
      </p:sp>
      <p:sp>
        <p:nvSpPr>
          <p:cNvPr id="3" name="Content Placeholder 2"/>
          <p:cNvSpPr>
            <a:spLocks noGrp="1"/>
          </p:cNvSpPr>
          <p:nvPr>
            <p:ph idx="1"/>
          </p:nvPr>
        </p:nvSpPr>
        <p:spPr/>
        <p:txBody>
          <a:bodyPr/>
          <a:lstStyle/>
          <a:p>
            <a:pPr marL="222250" lvl="1" indent="0">
              <a:buNone/>
            </a:pPr>
            <a:r>
              <a:rPr lang="en-US" sz="1600" dirty="0">
                <a:latin typeface="Consolas" panose="020B0609020204030204" pitchFamily="49" charset="0"/>
              </a:rPr>
              <a:t> Do While (</a:t>
            </a:r>
            <a:r>
              <a:rPr lang="en-US" sz="1600" dirty="0" err="1">
                <a:latin typeface="Consolas" panose="020B0609020204030204" pitchFamily="49" charset="0"/>
              </a:rPr>
              <a:t>currentMemberName</a:t>
            </a:r>
            <a:r>
              <a:rPr lang="en-US" sz="1600" dirty="0">
                <a:latin typeface="Consolas" panose="020B0609020204030204" pitchFamily="49" charset="0"/>
              </a:rPr>
              <a:t> &lt;&gt; EMPTY_DATA)</a:t>
            </a:r>
          </a:p>
          <a:p>
            <a:pPr marL="222250" lvl="1" indent="0">
              <a:buNone/>
            </a:pPr>
            <a:r>
              <a:rPr lang="en-US" sz="1600" dirty="0" smtClean="0">
                <a:latin typeface="Consolas" panose="020B0609020204030204" pitchFamily="49" charset="0"/>
              </a:rPr>
              <a:t>     </a:t>
            </a:r>
            <a:r>
              <a:rPr lang="en-US" sz="1600" dirty="0" err="1" smtClean="0">
                <a:latin typeface="Consolas" panose="020B0609020204030204" pitchFamily="49" charset="0"/>
              </a:rPr>
              <a:t>currentMemberCity</a:t>
            </a:r>
            <a:r>
              <a:rPr lang="en-US" sz="1600" dirty="0" smtClean="0">
                <a:latin typeface="Consolas" panose="020B0609020204030204" pitchFamily="49" charset="0"/>
              </a:rPr>
              <a:t> </a:t>
            </a:r>
            <a:r>
              <a:rPr lang="en-US" sz="1600" dirty="0">
                <a:latin typeface="Consolas" panose="020B0609020204030204" pitchFamily="49" charset="0"/>
              </a:rPr>
              <a:t>= Cells(</a:t>
            </a:r>
            <a:r>
              <a:rPr lang="en-US" sz="1600" dirty="0" err="1">
                <a:latin typeface="Consolas" panose="020B0609020204030204" pitchFamily="49" charset="0"/>
              </a:rPr>
              <a:t>searchRow</a:t>
            </a:r>
            <a:r>
              <a:rPr lang="en-US" sz="1600" dirty="0">
                <a:latin typeface="Consolas" panose="020B0609020204030204" pitchFamily="49" charset="0"/>
              </a:rPr>
              <a:t>, CITY_COLUMN)</a:t>
            </a:r>
          </a:p>
          <a:p>
            <a:pPr marL="222250" lvl="1" indent="0">
              <a:buNone/>
            </a:pPr>
            <a:r>
              <a:rPr lang="en-US" sz="1600" dirty="0">
                <a:latin typeface="Consolas" panose="020B0609020204030204" pitchFamily="49" charset="0"/>
              </a:rPr>
              <a:t>     </a:t>
            </a:r>
            <a:r>
              <a:rPr lang="en-US" sz="1600" dirty="0" err="1" smtClean="0">
                <a:latin typeface="Consolas" panose="020B0609020204030204" pitchFamily="49" charset="0"/>
              </a:rPr>
              <a:t>currentMemberAge</a:t>
            </a:r>
            <a:r>
              <a:rPr lang="en-US" sz="1600" dirty="0" smtClean="0">
                <a:latin typeface="Consolas" panose="020B0609020204030204" pitchFamily="49" charset="0"/>
              </a:rPr>
              <a:t> </a:t>
            </a:r>
            <a:r>
              <a:rPr lang="en-US" sz="1600" dirty="0">
                <a:latin typeface="Consolas" panose="020B0609020204030204" pitchFamily="49" charset="0"/>
              </a:rPr>
              <a:t>= Cells(</a:t>
            </a:r>
            <a:r>
              <a:rPr lang="en-US" sz="1600" dirty="0" err="1">
                <a:latin typeface="Consolas" panose="020B0609020204030204" pitchFamily="49" charset="0"/>
              </a:rPr>
              <a:t>searchRow</a:t>
            </a:r>
            <a:r>
              <a:rPr lang="en-US" sz="1600" dirty="0">
                <a:latin typeface="Consolas" panose="020B0609020204030204" pitchFamily="49" charset="0"/>
              </a:rPr>
              <a:t>, </a:t>
            </a:r>
            <a:r>
              <a:rPr lang="en-US" sz="1600" dirty="0" smtClean="0">
                <a:latin typeface="Consolas" panose="020B0609020204030204" pitchFamily="49" charset="0"/>
              </a:rPr>
              <a:t>AGE_COLUMN</a:t>
            </a:r>
            <a:r>
              <a:rPr lang="en-US" sz="1600" dirty="0">
                <a:latin typeface="Consolas" panose="020B0609020204030204" pitchFamily="49" charset="0"/>
              </a:rPr>
              <a:t>)</a:t>
            </a:r>
            <a:r>
              <a:rPr lang="en-US" sz="1600" dirty="0" smtClean="0">
                <a:latin typeface="Consolas" panose="020B0609020204030204" pitchFamily="49" charset="0"/>
              </a:rPr>
              <a:t>   </a:t>
            </a:r>
            <a:endParaRPr lang="en-US" sz="1600" dirty="0">
              <a:latin typeface="Consolas" panose="020B0609020204030204" pitchFamily="49" charset="0"/>
            </a:endParaRPr>
          </a:p>
          <a:p>
            <a:pPr marL="222250" lvl="1" indent="0">
              <a:buNone/>
            </a:pPr>
            <a:r>
              <a:rPr lang="en-US" sz="1600" dirty="0" smtClean="0">
                <a:latin typeface="Consolas" panose="020B0609020204030204" pitchFamily="49" charset="0"/>
              </a:rPr>
              <a:t>     If </a:t>
            </a:r>
            <a:r>
              <a:rPr lang="en-US" sz="1600" dirty="0">
                <a:latin typeface="Consolas" panose="020B0609020204030204" pitchFamily="49" charset="0"/>
              </a:rPr>
              <a:t>((</a:t>
            </a:r>
            <a:r>
              <a:rPr lang="en-US" sz="1600" dirty="0" err="1">
                <a:latin typeface="Consolas" panose="020B0609020204030204" pitchFamily="49" charset="0"/>
              </a:rPr>
              <a:t>desiredCity</a:t>
            </a:r>
            <a:r>
              <a:rPr lang="en-US" sz="1600" dirty="0">
                <a:latin typeface="Consolas" panose="020B0609020204030204" pitchFamily="49" charset="0"/>
              </a:rPr>
              <a:t> = </a:t>
            </a:r>
            <a:r>
              <a:rPr lang="en-US" sz="1600" dirty="0" err="1">
                <a:latin typeface="Consolas" panose="020B0609020204030204" pitchFamily="49" charset="0"/>
              </a:rPr>
              <a:t>currentMemberCity</a:t>
            </a:r>
            <a:r>
              <a:rPr lang="en-US" sz="1600" dirty="0">
                <a:latin typeface="Consolas" panose="020B0609020204030204" pitchFamily="49" charset="0"/>
              </a:rPr>
              <a:t>) And _</a:t>
            </a:r>
          </a:p>
          <a:p>
            <a:pPr marL="222250" lvl="1" indent="0">
              <a:buNone/>
            </a:pPr>
            <a:r>
              <a:rPr lang="en-US" sz="1600" dirty="0">
                <a:latin typeface="Consolas" panose="020B0609020204030204" pitchFamily="49" charset="0"/>
              </a:rPr>
              <a:t>            ((</a:t>
            </a:r>
            <a:r>
              <a:rPr lang="en-US" sz="1600" dirty="0" err="1">
                <a:latin typeface="Consolas" panose="020B0609020204030204" pitchFamily="49" charset="0"/>
              </a:rPr>
              <a:t>currentMemberAge</a:t>
            </a:r>
            <a:r>
              <a:rPr lang="en-US" sz="1600" dirty="0">
                <a:latin typeface="Consolas" panose="020B0609020204030204" pitchFamily="49" charset="0"/>
              </a:rPr>
              <a:t> &gt;= </a:t>
            </a:r>
            <a:r>
              <a:rPr lang="en-US" sz="1600" dirty="0" err="1">
                <a:latin typeface="Consolas" panose="020B0609020204030204" pitchFamily="49" charset="0"/>
              </a:rPr>
              <a:t>minAge</a:t>
            </a:r>
            <a:r>
              <a:rPr lang="en-US" sz="1600" dirty="0">
                <a:latin typeface="Consolas" panose="020B0609020204030204" pitchFamily="49" charset="0"/>
              </a:rPr>
              <a:t>) And _</a:t>
            </a:r>
          </a:p>
          <a:p>
            <a:pPr marL="222250" lvl="1" indent="0">
              <a:buNone/>
            </a:pPr>
            <a:r>
              <a:rPr lang="en-US" sz="1600" dirty="0">
                <a:latin typeface="Consolas" panose="020B0609020204030204" pitchFamily="49" charset="0"/>
              </a:rPr>
              <a:t>             (</a:t>
            </a:r>
            <a:r>
              <a:rPr lang="en-US" sz="1600" dirty="0" err="1">
                <a:latin typeface="Consolas" panose="020B0609020204030204" pitchFamily="49" charset="0"/>
              </a:rPr>
              <a:t>currentMemberAge</a:t>
            </a:r>
            <a:r>
              <a:rPr lang="en-US" sz="1600" dirty="0">
                <a:latin typeface="Consolas" panose="020B0609020204030204" pitchFamily="49" charset="0"/>
              </a:rPr>
              <a:t> &lt;= </a:t>
            </a:r>
            <a:r>
              <a:rPr lang="en-US" sz="1600" dirty="0" err="1">
                <a:latin typeface="Consolas" panose="020B0609020204030204" pitchFamily="49" charset="0"/>
              </a:rPr>
              <a:t>maxAge</a:t>
            </a:r>
            <a:r>
              <a:rPr lang="en-US" sz="1600" dirty="0">
                <a:latin typeface="Consolas" panose="020B0609020204030204" pitchFamily="49" charset="0"/>
              </a:rPr>
              <a:t>))) Then</a:t>
            </a:r>
          </a:p>
          <a:p>
            <a:pPr marL="222250" lvl="1" indent="0">
              <a:buNone/>
            </a:pPr>
            <a:r>
              <a:rPr lang="en-US" sz="1600" dirty="0">
                <a:latin typeface="Consolas" panose="020B0609020204030204" pitchFamily="49" charset="0"/>
              </a:rPr>
              <a:t>            count = count + 1</a:t>
            </a:r>
          </a:p>
          <a:p>
            <a:pPr marL="222250" lvl="1" indent="0">
              <a:buNone/>
            </a:pPr>
            <a:r>
              <a:rPr lang="en-US" sz="1600" dirty="0" smtClean="0">
                <a:latin typeface="Consolas" panose="020B0609020204030204" pitchFamily="49" charset="0"/>
              </a:rPr>
              <a:t>         Cells(</a:t>
            </a:r>
            <a:r>
              <a:rPr lang="en-US" sz="1600" dirty="0" err="1" smtClean="0">
                <a:latin typeface="Consolas" panose="020B0609020204030204" pitchFamily="49" charset="0"/>
              </a:rPr>
              <a:t>currentResultsRow</a:t>
            </a:r>
            <a:r>
              <a:rPr lang="en-US" sz="1600" dirty="0">
                <a:latin typeface="Consolas" panose="020B0609020204030204" pitchFamily="49" charset="0"/>
              </a:rPr>
              <a:t>, MEMBER_COLUMN) = Cells(</a:t>
            </a:r>
            <a:r>
              <a:rPr lang="en-US" sz="1600" dirty="0" err="1">
                <a:latin typeface="Consolas" panose="020B0609020204030204" pitchFamily="49" charset="0"/>
              </a:rPr>
              <a:t>searchRow</a:t>
            </a:r>
            <a:r>
              <a:rPr lang="en-US" sz="1600" dirty="0">
                <a:latin typeface="Consolas" panose="020B0609020204030204" pitchFamily="49" charset="0"/>
              </a:rPr>
              <a:t>, </a:t>
            </a:r>
            <a:endParaRPr lang="en-US" sz="1600" dirty="0" smtClean="0">
              <a:latin typeface="Consolas" panose="020B0609020204030204" pitchFamily="49" charset="0"/>
            </a:endParaRPr>
          </a:p>
          <a:p>
            <a:pPr marL="222250" lvl="1" indent="0">
              <a:buNone/>
            </a:pPr>
            <a:r>
              <a:rPr lang="en-US" sz="1600" dirty="0">
                <a:latin typeface="Consolas" panose="020B0609020204030204" pitchFamily="49" charset="0"/>
              </a:rPr>
              <a:t> </a:t>
            </a:r>
            <a:r>
              <a:rPr lang="en-US" sz="1600" dirty="0" smtClean="0">
                <a:latin typeface="Consolas" panose="020B0609020204030204" pitchFamily="49" charset="0"/>
              </a:rPr>
              <a:t>          MEMBER_COLUMN</a:t>
            </a:r>
            <a:r>
              <a:rPr lang="en-US" sz="1600" dirty="0">
                <a:latin typeface="Consolas" panose="020B0609020204030204" pitchFamily="49" charset="0"/>
              </a:rPr>
              <a:t>)</a:t>
            </a:r>
          </a:p>
          <a:p>
            <a:pPr marL="222250" lvl="1" indent="0">
              <a:buNone/>
            </a:pPr>
            <a:r>
              <a:rPr lang="en-US" sz="1600" dirty="0">
                <a:latin typeface="Consolas" panose="020B0609020204030204" pitchFamily="49" charset="0"/>
              </a:rPr>
              <a:t>         </a:t>
            </a:r>
            <a:r>
              <a:rPr lang="en-US" sz="1600" dirty="0" smtClean="0">
                <a:latin typeface="Consolas" panose="020B0609020204030204" pitchFamily="49" charset="0"/>
              </a:rPr>
              <a:t>Cells(</a:t>
            </a:r>
            <a:r>
              <a:rPr lang="en-US" sz="1600" dirty="0" err="1" smtClean="0">
                <a:latin typeface="Consolas" panose="020B0609020204030204" pitchFamily="49" charset="0"/>
              </a:rPr>
              <a:t>currentResultsRow</a:t>
            </a:r>
            <a:r>
              <a:rPr lang="en-US" sz="1600" dirty="0">
                <a:latin typeface="Consolas" panose="020B0609020204030204" pitchFamily="49" charset="0"/>
              </a:rPr>
              <a:t>, SEARCH_CRITERIA_COLUMN) = </a:t>
            </a:r>
            <a:endParaRPr lang="en-US" sz="1600" dirty="0" smtClean="0">
              <a:latin typeface="Consolas" panose="020B0609020204030204" pitchFamily="49" charset="0"/>
            </a:endParaRPr>
          </a:p>
          <a:p>
            <a:pPr marL="222250" lvl="1"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err="1" smtClean="0">
                <a:latin typeface="Consolas" panose="020B0609020204030204" pitchFamily="49" charset="0"/>
              </a:rPr>
              <a:t>desiredCity</a:t>
            </a:r>
            <a:r>
              <a:rPr lang="en-US" sz="1600" dirty="0" smtClean="0">
                <a:latin typeface="Consolas" panose="020B0609020204030204" pitchFamily="49" charset="0"/>
              </a:rPr>
              <a:t> </a:t>
            </a:r>
            <a:r>
              <a:rPr lang="en-US" sz="1600" dirty="0">
                <a:latin typeface="Consolas" panose="020B0609020204030204" pitchFamily="49" charset="0"/>
              </a:rPr>
              <a:t>&amp; ", " &amp; </a:t>
            </a:r>
            <a:r>
              <a:rPr lang="en-US" sz="1600" dirty="0" err="1">
                <a:latin typeface="Consolas" panose="020B0609020204030204" pitchFamily="49" charset="0"/>
              </a:rPr>
              <a:t>currentMemberAge</a:t>
            </a:r>
            <a:endParaRPr lang="en-US" sz="1600" dirty="0">
              <a:latin typeface="Consolas" panose="020B0609020204030204" pitchFamily="49" charset="0"/>
            </a:endParaRPr>
          </a:p>
          <a:p>
            <a:pPr marL="222250" lvl="1" indent="0">
              <a:buNone/>
            </a:pPr>
            <a:r>
              <a:rPr lang="en-US" sz="1600" dirty="0">
                <a:latin typeface="Consolas" panose="020B0609020204030204" pitchFamily="49" charset="0"/>
              </a:rPr>
              <a:t>          </a:t>
            </a:r>
            <a:r>
              <a:rPr lang="en-US" sz="1600" dirty="0" err="1" smtClean="0">
                <a:latin typeface="Consolas" panose="020B0609020204030204" pitchFamily="49" charset="0"/>
              </a:rPr>
              <a:t>currentResultsRow</a:t>
            </a:r>
            <a:r>
              <a:rPr lang="en-US" sz="1600" dirty="0" smtClean="0">
                <a:latin typeface="Consolas" panose="020B0609020204030204" pitchFamily="49" charset="0"/>
              </a:rPr>
              <a:t> </a:t>
            </a:r>
            <a:r>
              <a:rPr lang="en-US" sz="1600" dirty="0">
                <a:latin typeface="Consolas" panose="020B0609020204030204" pitchFamily="49" charset="0"/>
              </a:rPr>
              <a:t>= </a:t>
            </a:r>
            <a:r>
              <a:rPr lang="en-US" sz="1600" dirty="0" err="1">
                <a:latin typeface="Consolas" panose="020B0609020204030204" pitchFamily="49" charset="0"/>
              </a:rPr>
              <a:t>currentResultsRow</a:t>
            </a:r>
            <a:r>
              <a:rPr lang="en-US" sz="1600" dirty="0">
                <a:latin typeface="Consolas" panose="020B0609020204030204" pitchFamily="49" charset="0"/>
              </a:rPr>
              <a:t> + 1</a:t>
            </a:r>
          </a:p>
          <a:p>
            <a:pPr marL="222250" lvl="1" indent="0">
              <a:buNone/>
            </a:pPr>
            <a:r>
              <a:rPr lang="en-US" sz="1600" dirty="0">
                <a:latin typeface="Consolas" panose="020B0609020204030204" pitchFamily="49" charset="0"/>
              </a:rPr>
              <a:t>        End </a:t>
            </a:r>
            <a:r>
              <a:rPr lang="en-US" sz="1600" dirty="0" smtClean="0">
                <a:latin typeface="Consolas" panose="020B0609020204030204" pitchFamily="49" charset="0"/>
              </a:rPr>
              <a:t>If</a:t>
            </a:r>
          </a:p>
          <a:p>
            <a:pPr marL="222250" lvl="1" indent="0">
              <a:buNone/>
            </a:pPr>
            <a:r>
              <a:rPr lang="en-US" sz="1600" dirty="0" smtClean="0">
                <a:latin typeface="Consolas" panose="020B0609020204030204" pitchFamily="49" charset="0"/>
              </a:rPr>
              <a:t>        </a:t>
            </a:r>
            <a:r>
              <a:rPr lang="en-US" sz="1600" dirty="0" err="1">
                <a:latin typeface="Consolas" panose="020B0609020204030204" pitchFamily="49" charset="0"/>
              </a:rPr>
              <a:t>searchRow</a:t>
            </a:r>
            <a:r>
              <a:rPr lang="en-US" sz="1600" dirty="0">
                <a:latin typeface="Consolas" panose="020B0609020204030204" pitchFamily="49" charset="0"/>
              </a:rPr>
              <a:t> = </a:t>
            </a:r>
            <a:r>
              <a:rPr lang="en-US" sz="1600" dirty="0" err="1">
                <a:latin typeface="Consolas" panose="020B0609020204030204" pitchFamily="49" charset="0"/>
              </a:rPr>
              <a:t>searchRow</a:t>
            </a:r>
            <a:r>
              <a:rPr lang="en-US" sz="1600" dirty="0">
                <a:latin typeface="Consolas" panose="020B0609020204030204" pitchFamily="49" charset="0"/>
              </a:rPr>
              <a:t> + 1</a:t>
            </a:r>
          </a:p>
          <a:p>
            <a:pPr marL="222250" lvl="1" indent="0">
              <a:buNone/>
            </a:pPr>
            <a:r>
              <a:rPr lang="en-US" sz="1600" dirty="0">
                <a:latin typeface="Consolas" panose="020B0609020204030204" pitchFamily="49" charset="0"/>
              </a:rPr>
              <a:t>        </a:t>
            </a:r>
            <a:r>
              <a:rPr lang="en-US" sz="1600" dirty="0" err="1">
                <a:latin typeface="Consolas" panose="020B0609020204030204" pitchFamily="49" charset="0"/>
              </a:rPr>
              <a:t>currentMemberName</a:t>
            </a:r>
            <a:r>
              <a:rPr lang="en-US" sz="1600" dirty="0">
                <a:latin typeface="Consolas" panose="020B0609020204030204" pitchFamily="49" charset="0"/>
              </a:rPr>
              <a:t> = Cells(</a:t>
            </a:r>
            <a:r>
              <a:rPr lang="en-US" sz="1600" dirty="0" err="1">
                <a:latin typeface="Consolas" panose="020B0609020204030204" pitchFamily="49" charset="0"/>
              </a:rPr>
              <a:t>searchRow</a:t>
            </a:r>
            <a:r>
              <a:rPr lang="en-US" sz="1600" dirty="0">
                <a:latin typeface="Consolas" panose="020B0609020204030204" pitchFamily="49" charset="0"/>
              </a:rPr>
              <a:t>, MEMBER_COLUMN)</a:t>
            </a:r>
          </a:p>
          <a:p>
            <a:pPr marL="222250" lvl="1" indent="0">
              <a:buNone/>
            </a:pPr>
            <a:r>
              <a:rPr lang="en-US" sz="1600" dirty="0">
                <a:latin typeface="Consolas" panose="020B0609020204030204" pitchFamily="49" charset="0"/>
              </a:rPr>
              <a:t>    Loop</a:t>
            </a:r>
            <a:endParaRPr lang="en-CA" sz="1600" dirty="0">
              <a:latin typeface="Consolas" panose="020B0609020204030204" pitchFamily="49" charset="0"/>
            </a:endParaRPr>
          </a:p>
        </p:txBody>
      </p:sp>
    </p:spTree>
    <p:extLst>
      <p:ext uri="{BB962C8B-B14F-4D97-AF65-F5344CB8AC3E}">
        <p14:creationId xmlns:p14="http://schemas.microsoft.com/office/powerpoint/2010/main" val="13787807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Counting Instances Of User Specified Search Criteria </a:t>
            </a:r>
            <a:r>
              <a:rPr lang="en-US" dirty="0" smtClean="0"/>
              <a:t>(4)</a:t>
            </a:r>
            <a:endParaRPr lang="en-CA" dirty="0"/>
          </a:p>
        </p:txBody>
      </p:sp>
      <p:sp>
        <p:nvSpPr>
          <p:cNvPr id="3" name="Content Placeholder 2"/>
          <p:cNvSpPr>
            <a:spLocks noGrp="1"/>
          </p:cNvSpPr>
          <p:nvPr>
            <p:ph idx="1"/>
          </p:nvPr>
        </p:nvSpPr>
        <p:spPr/>
        <p:txBody>
          <a:bodyPr/>
          <a:lstStyle/>
          <a:p>
            <a:pPr marL="234950" lvl="1" indent="0">
              <a:buNone/>
            </a:pPr>
            <a:r>
              <a:rPr lang="en-US" sz="1800" dirty="0">
                <a:solidFill>
                  <a:srgbClr val="FF0000"/>
                </a:solidFill>
                <a:latin typeface="Consolas" panose="020B0609020204030204" pitchFamily="49" charset="0"/>
              </a:rPr>
              <a:t> </a:t>
            </a:r>
            <a:r>
              <a:rPr lang="en-US" sz="1800" dirty="0" smtClean="0">
                <a:solidFill>
                  <a:srgbClr val="FF0000"/>
                </a:solidFill>
                <a:latin typeface="Consolas" panose="020B0609020204030204" pitchFamily="49" charset="0"/>
              </a:rPr>
              <a:t>  'Write </a:t>
            </a:r>
            <a:r>
              <a:rPr lang="en-US" sz="1800" dirty="0">
                <a:solidFill>
                  <a:srgbClr val="FF0000"/>
                </a:solidFill>
                <a:latin typeface="Consolas" panose="020B0609020204030204" pitchFamily="49" charset="0"/>
              </a:rPr>
              <a:t>out total number of matches </a:t>
            </a:r>
            <a:endParaRPr lang="en-US" sz="1800" dirty="0" smtClean="0">
              <a:solidFill>
                <a:srgbClr val="FF0000"/>
              </a:solidFill>
              <a:latin typeface="Consolas" panose="020B0609020204030204" pitchFamily="49" charset="0"/>
            </a:endParaRPr>
          </a:p>
          <a:p>
            <a:pPr marL="234950" lvl="1" indent="0">
              <a:buNone/>
            </a:pPr>
            <a:r>
              <a:rPr lang="en-US" sz="1800" dirty="0" smtClean="0">
                <a:latin typeface="Consolas" panose="020B0609020204030204" pitchFamily="49" charset="0"/>
              </a:rPr>
              <a:t>   Cells(NUMBER_MATCHES_ROW</a:t>
            </a:r>
            <a:r>
              <a:rPr lang="en-US" sz="1800" dirty="0">
                <a:latin typeface="Consolas" panose="020B0609020204030204" pitchFamily="49" charset="0"/>
              </a:rPr>
              <a:t>, NUMBER_MATCHES_COLUMN) = </a:t>
            </a:r>
            <a:r>
              <a:rPr lang="en-US" sz="1800" dirty="0" smtClean="0">
                <a:latin typeface="Consolas" panose="020B0609020204030204" pitchFamily="49" charset="0"/>
              </a:rPr>
              <a:t>count</a:t>
            </a:r>
          </a:p>
          <a:p>
            <a:pPr marL="234950" lvl="1" indent="0">
              <a:buNone/>
            </a:pPr>
            <a:r>
              <a:rPr lang="en-US" sz="1800" dirty="0" smtClean="0">
                <a:latin typeface="Consolas" panose="020B0609020204030204" pitchFamily="49" charset="0"/>
              </a:rPr>
              <a:t>End </a:t>
            </a:r>
            <a:r>
              <a:rPr lang="en-US" sz="1800" dirty="0">
                <a:latin typeface="Consolas" panose="020B0609020204030204" pitchFamily="49" charset="0"/>
              </a:rPr>
              <a:t>Sub</a:t>
            </a:r>
            <a:endParaRPr lang="en-CA" sz="1800" dirty="0">
              <a:latin typeface="Consolas" panose="020B0609020204030204" pitchFamily="49" charset="0"/>
            </a:endParaRPr>
          </a:p>
        </p:txBody>
      </p:sp>
    </p:spTree>
    <p:extLst>
      <p:ext uri="{BB962C8B-B14F-4D97-AF65-F5344CB8AC3E}">
        <p14:creationId xmlns:p14="http://schemas.microsoft.com/office/powerpoint/2010/main" val="23663736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a:t>
            </a:r>
            <a:endParaRPr lang="en-CA" dirty="0"/>
          </a:p>
        </p:txBody>
      </p:sp>
      <p:sp>
        <p:nvSpPr>
          <p:cNvPr id="3" name="Content Placeholder 2"/>
          <p:cNvSpPr>
            <a:spLocks noGrp="1"/>
          </p:cNvSpPr>
          <p:nvPr>
            <p:ph idx="1"/>
          </p:nvPr>
        </p:nvSpPr>
        <p:spPr/>
        <p:txBody>
          <a:bodyPr>
            <a:normAutofit/>
          </a:bodyPr>
          <a:lstStyle/>
          <a:p>
            <a:r>
              <a:rPr lang="en-US" b="1" dirty="0"/>
              <a:t>Program description:</a:t>
            </a:r>
          </a:p>
          <a:p>
            <a:pPr lvl="1"/>
            <a:r>
              <a:rPr lang="en-US" dirty="0"/>
              <a:t>Counts the number of occurrences of a Covid status (e.g. Recovered, Died) in the spreadsheet.</a:t>
            </a:r>
          </a:p>
          <a:p>
            <a:pPr lvl="1"/>
            <a:r>
              <a:rPr lang="en-US" dirty="0"/>
              <a:t>The status is entered by the user.</a:t>
            </a:r>
          </a:p>
          <a:p>
            <a:pPr lvl="1"/>
            <a:r>
              <a:rPr lang="en-US" dirty="0"/>
              <a:t>The count will be written to row 3, column 10 (Cell  J3).</a:t>
            </a:r>
          </a:p>
          <a:p>
            <a:r>
              <a:rPr lang="en-US" b="1" dirty="0"/>
              <a:t>Spreadsheet containing the solution </a:t>
            </a:r>
            <a:r>
              <a:rPr lang="en-US" dirty="0"/>
              <a:t>(don’t look at it until you have at least made an attempt): </a:t>
            </a:r>
            <a:r>
              <a:rPr lang="en-US" dirty="0">
                <a:latin typeface="Consolas" panose="020B0609020204030204" pitchFamily="49" charset="0"/>
              </a:rPr>
              <a:t>Exercise2_covid_data_counting_number_of_user_selected_occurance</a:t>
            </a:r>
            <a:endParaRPr lang="en-CA" dirty="0">
              <a:latin typeface="Consolas" panose="020B0609020204030204" pitchFamily="49" charset="0"/>
            </a:endParaRPr>
          </a:p>
        </p:txBody>
      </p:sp>
    </p:spTree>
    <p:extLst>
      <p:ext uri="{BB962C8B-B14F-4D97-AF65-F5344CB8AC3E}">
        <p14:creationId xmlns:p14="http://schemas.microsoft.com/office/powerpoint/2010/main" val="3802420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VBA Programming For Excel</a:t>
            </a:r>
            <a:endParaRPr lang="en-CA" dirty="0"/>
          </a:p>
        </p:txBody>
      </p:sp>
      <p:sp>
        <p:nvSpPr>
          <p:cNvPr id="3" name="Content Placeholder 2"/>
          <p:cNvSpPr>
            <a:spLocks noGrp="1"/>
          </p:cNvSpPr>
          <p:nvPr>
            <p:ph idx="1"/>
          </p:nvPr>
        </p:nvSpPr>
        <p:spPr/>
        <p:txBody>
          <a:bodyPr/>
          <a:lstStyle/>
          <a:p>
            <a:r>
              <a:rPr lang="en-US" dirty="0" smtClean="0"/>
              <a:t>Many of the programming tools or structures you have been taught during the VBA-Word lectures and tutorials are applicable (e.g. documentation, variables, constants, getting input via a MsgBox, showing output messages via an InputBox, branching, loops etc.).</a:t>
            </a:r>
          </a:p>
          <a:p>
            <a:r>
              <a:rPr lang="en-US" dirty="0" smtClean="0"/>
              <a:t>For this course: only a few things will be new such as Excel objects, methods/functions.</a:t>
            </a:r>
          </a:p>
          <a:p>
            <a:r>
              <a:rPr lang="en-US" dirty="0" smtClean="0"/>
              <a:t>This is why so much time was provided to complete A3 but far less time is provided for A4.</a:t>
            </a:r>
          </a:p>
          <a:p>
            <a:pPr lvl="1"/>
            <a:r>
              <a:rPr lang="en-US" dirty="0" smtClean="0"/>
              <a:t>For A3 you were learning many new tools for the first time.</a:t>
            </a:r>
          </a:p>
          <a:p>
            <a:pPr lvl="1"/>
            <a:r>
              <a:rPr lang="en-US" dirty="0" smtClean="0"/>
              <a:t>For A4 you are applying previous tools and only a few new ones.</a:t>
            </a:r>
            <a:endParaRPr lang="en-CA" dirty="0"/>
          </a:p>
        </p:txBody>
      </p:sp>
    </p:spTree>
    <p:extLst>
      <p:ext uri="{BB962C8B-B14F-4D97-AF65-F5344CB8AC3E}">
        <p14:creationId xmlns:p14="http://schemas.microsoft.com/office/powerpoint/2010/main" val="39454207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a:t>
            </a:r>
            <a:endParaRPr lang="en-CA" dirty="0"/>
          </a:p>
        </p:txBody>
      </p:sp>
      <p:sp>
        <p:nvSpPr>
          <p:cNvPr id="3" name="Content Placeholder 2"/>
          <p:cNvSpPr>
            <a:spLocks noGrp="1"/>
          </p:cNvSpPr>
          <p:nvPr>
            <p:ph idx="1"/>
          </p:nvPr>
        </p:nvSpPr>
        <p:spPr/>
        <p:txBody>
          <a:bodyPr>
            <a:normAutofit/>
          </a:bodyPr>
          <a:lstStyle/>
          <a:p>
            <a:r>
              <a:rPr lang="en-US" b="1" dirty="0"/>
              <a:t>Program description:</a:t>
            </a:r>
          </a:p>
          <a:p>
            <a:pPr lvl="1"/>
            <a:r>
              <a:rPr lang="en-US" dirty="0"/>
              <a:t>Starting with the solution to the previous exercise modify the program so the user can also select the location where results are written to the spreadsheet.</a:t>
            </a:r>
          </a:p>
          <a:p>
            <a:pPr lvl="1"/>
            <a:r>
              <a:rPr lang="en-US" dirty="0"/>
              <a:t>It’s your choice if the destination is determined by a (row, column) integer pair or through a cell address. </a:t>
            </a:r>
          </a:p>
          <a:p>
            <a:pPr marL="0" indent="0">
              <a:buNone/>
            </a:pPr>
            <a:r>
              <a:rPr lang="en-US" b="1" dirty="0"/>
              <a:t>Spreadsheet containing the solution </a:t>
            </a:r>
            <a:r>
              <a:rPr lang="en-US" dirty="0"/>
              <a:t>(don’t look at it until you have at least made an attempt): </a:t>
            </a:r>
            <a:r>
              <a:rPr lang="en-US" dirty="0">
                <a:latin typeface="Consolas" panose="020B0609020204030204" pitchFamily="49" charset="0"/>
              </a:rPr>
              <a:t>Exercise3_covid_data_user_selects_start_and_end_count_range_and output location</a:t>
            </a:r>
            <a:endParaRPr lang="en-CA" dirty="0">
              <a:latin typeface="Consolas" panose="020B0609020204030204" pitchFamily="49" charset="0"/>
            </a:endParaRPr>
          </a:p>
        </p:txBody>
      </p:sp>
    </p:spTree>
    <p:extLst>
      <p:ext uri="{BB962C8B-B14F-4D97-AF65-F5344CB8AC3E}">
        <p14:creationId xmlns:p14="http://schemas.microsoft.com/office/powerpoint/2010/main" val="13348400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Error Checking Input, Sorting Based On User Criteria</a:t>
            </a:r>
            <a:endParaRPr lang="en-CA" dirty="0"/>
          </a:p>
        </p:txBody>
      </p:sp>
      <p:sp>
        <p:nvSpPr>
          <p:cNvPr id="3" name="Content Placeholder 2"/>
          <p:cNvSpPr>
            <a:spLocks noGrp="1"/>
          </p:cNvSpPr>
          <p:nvPr>
            <p:ph idx="1"/>
          </p:nvPr>
        </p:nvSpPr>
        <p:spPr/>
        <p:txBody>
          <a:bodyPr/>
          <a:lstStyle/>
          <a:p>
            <a:r>
              <a:rPr lang="en-US" b="1" dirty="0" smtClean="0"/>
              <a:t>Name of </a:t>
            </a:r>
            <a:r>
              <a:rPr lang="en-US" b="1" dirty="0"/>
              <a:t>spreadsheet</a:t>
            </a:r>
            <a:r>
              <a:rPr lang="en-US" dirty="0"/>
              <a:t>: </a:t>
            </a:r>
            <a:r>
              <a:rPr lang="en-US" sz="2000" dirty="0">
                <a:latin typeface="Consolas" panose="020B0609020204030204" pitchFamily="49" charset="0"/>
              </a:rPr>
              <a:t>7_error_checking_input_sorting_by_user_criteria</a:t>
            </a:r>
            <a:endParaRPr lang="en-US" sz="2000" dirty="0" smtClean="0">
              <a:latin typeface="Consolas" panose="020B0609020204030204" pitchFamily="49" charset="0"/>
            </a:endParaRPr>
          </a:p>
          <a:p>
            <a:endParaRPr lang="en-US" dirty="0"/>
          </a:p>
          <a:p>
            <a:pPr marL="234950" lvl="1" indent="0">
              <a:buNone/>
            </a:pPr>
            <a:r>
              <a:rPr lang="en-CA" sz="1600" dirty="0">
                <a:latin typeface="Consolas" panose="020B0609020204030204" pitchFamily="49" charset="0"/>
              </a:rPr>
              <a:t>Sub </a:t>
            </a:r>
            <a:r>
              <a:rPr lang="en-CA" sz="1600" dirty="0" err="1">
                <a:latin typeface="Consolas" panose="020B0609020204030204" pitchFamily="49" charset="0"/>
              </a:rPr>
              <a:t>errorCheckingSortingGrades</a:t>
            </a:r>
            <a:r>
              <a:rPr lang="en-CA" sz="1600" dirty="0">
                <a:latin typeface="Consolas" panose="020B0609020204030204" pitchFamily="49" charset="0"/>
              </a:rPr>
              <a:t>()</a:t>
            </a:r>
          </a:p>
          <a:p>
            <a:pPr marL="234950" lvl="1" indent="0">
              <a:buNone/>
            </a:pPr>
            <a:r>
              <a:rPr lang="en-CA" sz="1600" dirty="0">
                <a:latin typeface="Consolas" panose="020B0609020204030204" pitchFamily="49" charset="0"/>
              </a:rPr>
              <a:t>    Dim </a:t>
            </a:r>
            <a:r>
              <a:rPr lang="en-CA" sz="1600" dirty="0" err="1">
                <a:latin typeface="Consolas" panose="020B0609020204030204" pitchFamily="49" charset="0"/>
              </a:rPr>
              <a:t>sortCriteria</a:t>
            </a:r>
            <a:r>
              <a:rPr lang="en-CA" sz="1600" dirty="0">
                <a:latin typeface="Consolas" panose="020B0609020204030204" pitchFamily="49" charset="0"/>
              </a:rPr>
              <a:t> As String</a:t>
            </a:r>
          </a:p>
          <a:p>
            <a:pPr marL="234950" lvl="1" indent="0">
              <a:buNone/>
            </a:pPr>
            <a:r>
              <a:rPr lang="en-CA" sz="1600" dirty="0">
                <a:latin typeface="Consolas" panose="020B0609020204030204" pitchFamily="49" charset="0"/>
              </a:rPr>
              <a:t>    Dim </a:t>
            </a:r>
            <a:r>
              <a:rPr lang="en-CA" sz="1600" dirty="0" err="1">
                <a:latin typeface="Consolas" panose="020B0609020204030204" pitchFamily="49" charset="0"/>
              </a:rPr>
              <a:t>sortKey</a:t>
            </a:r>
            <a:r>
              <a:rPr lang="en-CA" sz="1600" dirty="0">
                <a:latin typeface="Consolas" panose="020B0609020204030204" pitchFamily="49" charset="0"/>
              </a:rPr>
              <a:t> As String</a:t>
            </a:r>
          </a:p>
          <a:p>
            <a:pPr marL="234950" lvl="1" indent="0">
              <a:buNone/>
            </a:pPr>
            <a:r>
              <a:rPr lang="en-CA" sz="1600" dirty="0">
                <a:latin typeface="Consolas" panose="020B0609020204030204" pitchFamily="49" charset="0"/>
              </a:rPr>
              <a:t>    </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sortCriteria</a:t>
            </a:r>
            <a:r>
              <a:rPr lang="en-CA" sz="1600" dirty="0">
                <a:latin typeface="Consolas" panose="020B0609020204030204" pitchFamily="49" charset="0"/>
              </a:rPr>
              <a:t> = InputBox("Sort criteria: ID', </a:t>
            </a:r>
            <a:r>
              <a:rPr lang="en-CA" sz="1600">
                <a:latin typeface="Consolas" panose="020B0609020204030204" pitchFamily="49" charset="0"/>
              </a:rPr>
              <a:t>'Last </a:t>
            </a:r>
            <a:r>
              <a:rPr lang="en-CA" sz="1600" smtClean="0">
                <a:latin typeface="Consolas" panose="020B0609020204030204" pitchFamily="49" charset="0"/>
              </a:rPr>
              <a:t>Name</a:t>
            </a:r>
            <a:r>
              <a:rPr lang="en-CA" sz="1600" dirty="0">
                <a:latin typeface="Consolas" panose="020B0609020204030204" pitchFamily="49" charset="0"/>
              </a:rPr>
              <a:t>', 'GPA'")</a:t>
            </a:r>
          </a:p>
          <a:p>
            <a:pPr marL="234950" lvl="1" indent="0">
              <a:buNone/>
            </a:pPr>
            <a:r>
              <a:rPr lang="en-CA" sz="1600" dirty="0">
                <a:latin typeface="Consolas" panose="020B0609020204030204" pitchFamily="49" charset="0"/>
              </a:rPr>
              <a:t>    Do While ((</a:t>
            </a:r>
            <a:r>
              <a:rPr lang="en-CA" sz="1600" dirty="0" err="1">
                <a:latin typeface="Consolas" panose="020B0609020204030204" pitchFamily="49" charset="0"/>
              </a:rPr>
              <a:t>sortCriteria</a:t>
            </a:r>
            <a:r>
              <a:rPr lang="en-CA" sz="1600" dirty="0">
                <a:latin typeface="Consolas" panose="020B0609020204030204" pitchFamily="49" charset="0"/>
              </a:rPr>
              <a:t> &lt;&gt; "ID") And _</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sortCriteria</a:t>
            </a:r>
            <a:r>
              <a:rPr lang="en-CA" sz="1600" dirty="0">
                <a:latin typeface="Consolas" panose="020B0609020204030204" pitchFamily="49" charset="0"/>
              </a:rPr>
              <a:t> &lt;&gt; "Last Name") And _</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sortCriteria</a:t>
            </a:r>
            <a:r>
              <a:rPr lang="en-CA" sz="1600" dirty="0">
                <a:latin typeface="Consolas" panose="020B0609020204030204" pitchFamily="49" charset="0"/>
              </a:rPr>
              <a:t> &lt;&gt; "GPA"))</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sortCriteria</a:t>
            </a:r>
            <a:r>
              <a:rPr lang="en-CA" sz="1600" dirty="0">
                <a:latin typeface="Consolas" panose="020B0609020204030204" pitchFamily="49" charset="0"/>
              </a:rPr>
              <a:t> = InputBox("Sort criteria: ID', 'Last name', </a:t>
            </a:r>
            <a:endParaRPr lang="en-CA" sz="1600" dirty="0" smtClean="0">
              <a:latin typeface="Consolas" panose="020B0609020204030204" pitchFamily="49" charset="0"/>
            </a:endParaRPr>
          </a:p>
          <a:p>
            <a:pPr marL="234950" lvl="1" indent="0">
              <a:buNone/>
            </a:pPr>
            <a:r>
              <a:rPr lang="en-CA" sz="1600" dirty="0">
                <a:latin typeface="Consolas" panose="020B0609020204030204" pitchFamily="49" charset="0"/>
              </a:rPr>
              <a:t> </a:t>
            </a:r>
            <a:r>
              <a:rPr lang="en-CA" sz="1600" dirty="0" smtClean="0">
                <a:latin typeface="Consolas" panose="020B0609020204030204" pitchFamily="49" charset="0"/>
              </a:rPr>
              <a:t>         'GPA</a:t>
            </a:r>
            <a:r>
              <a:rPr lang="en-CA" sz="1600" dirty="0">
                <a:latin typeface="Consolas" panose="020B0609020204030204" pitchFamily="49" charset="0"/>
              </a:rPr>
              <a:t>'")</a:t>
            </a:r>
          </a:p>
          <a:p>
            <a:pPr marL="234950" lvl="1" indent="0">
              <a:buNone/>
            </a:pPr>
            <a:r>
              <a:rPr lang="en-CA" sz="1600" dirty="0">
                <a:latin typeface="Consolas" panose="020B0609020204030204" pitchFamily="49" charset="0"/>
              </a:rPr>
              <a:t>    </a:t>
            </a:r>
            <a:r>
              <a:rPr lang="en-CA" sz="1600" dirty="0" smtClean="0">
                <a:latin typeface="Consolas" panose="020B0609020204030204" pitchFamily="49" charset="0"/>
              </a:rPr>
              <a:t>Loop</a:t>
            </a:r>
            <a:endParaRPr lang="en-CA" sz="1600" dirty="0">
              <a:latin typeface="Consolas" panose="020B0609020204030204" pitchFamily="49" charset="0"/>
            </a:endParaRPr>
          </a:p>
        </p:txBody>
      </p:sp>
    </p:spTree>
    <p:extLst>
      <p:ext uri="{BB962C8B-B14F-4D97-AF65-F5344CB8AC3E}">
        <p14:creationId xmlns:p14="http://schemas.microsoft.com/office/powerpoint/2010/main" val="31398338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Error Checking Input, Sorting Based On User </a:t>
            </a:r>
            <a:r>
              <a:rPr lang="en-US" dirty="0" smtClean="0"/>
              <a:t>Criteria (2)</a:t>
            </a:r>
            <a:endParaRPr lang="en-CA" dirty="0"/>
          </a:p>
        </p:txBody>
      </p:sp>
      <p:sp>
        <p:nvSpPr>
          <p:cNvPr id="3" name="Content Placeholder 2"/>
          <p:cNvSpPr>
            <a:spLocks noGrp="1"/>
          </p:cNvSpPr>
          <p:nvPr>
            <p:ph idx="1"/>
          </p:nvPr>
        </p:nvSpPr>
        <p:spPr/>
        <p:txBody>
          <a:bodyPr/>
          <a:lstStyle/>
          <a:p>
            <a:pPr marL="234950" lvl="1" indent="0">
              <a:buNone/>
            </a:pPr>
            <a:r>
              <a:rPr lang="en-CA" sz="1600" dirty="0" smtClean="0">
                <a:latin typeface="Consolas" panose="020B0609020204030204" pitchFamily="49" charset="0"/>
              </a:rPr>
              <a:t>    </a:t>
            </a:r>
            <a:r>
              <a:rPr lang="en-CA" sz="1600" dirty="0">
                <a:latin typeface="Consolas" panose="020B0609020204030204" pitchFamily="49" charset="0"/>
              </a:rPr>
              <a:t>If (</a:t>
            </a:r>
            <a:r>
              <a:rPr lang="en-CA" sz="1600" dirty="0" err="1">
                <a:latin typeface="Consolas" panose="020B0609020204030204" pitchFamily="49" charset="0"/>
              </a:rPr>
              <a:t>sortCriteria</a:t>
            </a:r>
            <a:r>
              <a:rPr lang="en-CA" sz="1600" dirty="0">
                <a:latin typeface="Consolas" panose="020B0609020204030204" pitchFamily="49" charset="0"/>
              </a:rPr>
              <a:t> = "ID") Then</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sortKey</a:t>
            </a:r>
            <a:r>
              <a:rPr lang="en-CA" sz="1600" dirty="0">
                <a:latin typeface="Consolas" panose="020B0609020204030204" pitchFamily="49" charset="0"/>
              </a:rPr>
              <a:t> = "A1"</a:t>
            </a:r>
          </a:p>
          <a:p>
            <a:pPr marL="234950" lvl="1" indent="0">
              <a:buNone/>
            </a:pPr>
            <a:r>
              <a:rPr lang="en-CA" sz="1600" dirty="0">
                <a:latin typeface="Consolas" panose="020B0609020204030204" pitchFamily="49" charset="0"/>
              </a:rPr>
              <a:t>    ElseIf (</a:t>
            </a:r>
            <a:r>
              <a:rPr lang="en-CA" sz="1600" dirty="0" err="1">
                <a:latin typeface="Consolas" panose="020B0609020204030204" pitchFamily="49" charset="0"/>
              </a:rPr>
              <a:t>sortCriteria</a:t>
            </a:r>
            <a:r>
              <a:rPr lang="en-CA" sz="1600" dirty="0">
                <a:latin typeface="Consolas" panose="020B0609020204030204" pitchFamily="49" charset="0"/>
              </a:rPr>
              <a:t> = "Last Name") Then</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sortKey</a:t>
            </a:r>
            <a:r>
              <a:rPr lang="en-CA" sz="1600" dirty="0">
                <a:latin typeface="Consolas" panose="020B0609020204030204" pitchFamily="49" charset="0"/>
              </a:rPr>
              <a:t> = "B1"</a:t>
            </a:r>
          </a:p>
          <a:p>
            <a:pPr marL="234950" lvl="1" indent="0">
              <a:buNone/>
            </a:pPr>
            <a:r>
              <a:rPr lang="en-CA" sz="1600" dirty="0">
                <a:latin typeface="Consolas" panose="020B0609020204030204" pitchFamily="49" charset="0"/>
              </a:rPr>
              <a:t>    ElseIf (</a:t>
            </a:r>
            <a:r>
              <a:rPr lang="en-CA" sz="1600" dirty="0" err="1">
                <a:latin typeface="Consolas" panose="020B0609020204030204" pitchFamily="49" charset="0"/>
              </a:rPr>
              <a:t>sortCriteria</a:t>
            </a:r>
            <a:r>
              <a:rPr lang="en-CA" sz="1600" dirty="0">
                <a:latin typeface="Consolas" panose="020B0609020204030204" pitchFamily="49" charset="0"/>
              </a:rPr>
              <a:t> = "GPA") Then</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sortKey</a:t>
            </a:r>
            <a:r>
              <a:rPr lang="en-CA" sz="1600" dirty="0">
                <a:latin typeface="Consolas" panose="020B0609020204030204" pitchFamily="49" charset="0"/>
              </a:rPr>
              <a:t> = "E1"</a:t>
            </a:r>
          </a:p>
          <a:p>
            <a:pPr marL="234950" lvl="1" indent="0">
              <a:buNone/>
            </a:pPr>
            <a:r>
              <a:rPr lang="en-CA" sz="1600" dirty="0">
                <a:latin typeface="Consolas" panose="020B0609020204030204" pitchFamily="49" charset="0"/>
              </a:rPr>
              <a:t>    End If</a:t>
            </a:r>
          </a:p>
          <a:p>
            <a:pPr marL="234950" lvl="1" indent="0">
              <a:buNone/>
            </a:pPr>
            <a:r>
              <a:rPr lang="en-CA" sz="1600" dirty="0">
                <a:latin typeface="Consolas" panose="020B0609020204030204" pitchFamily="49" charset="0"/>
              </a:rPr>
              <a:t>   </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ActiveWorkbook.Worksheets</a:t>
            </a:r>
            <a:r>
              <a:rPr lang="en-CA" sz="1600" dirty="0">
                <a:latin typeface="Consolas" panose="020B0609020204030204" pitchFamily="49" charset="0"/>
              </a:rPr>
              <a:t>(1).</a:t>
            </a:r>
            <a:r>
              <a:rPr lang="en-CA" sz="1600" dirty="0" err="1">
                <a:latin typeface="Consolas" panose="020B0609020204030204" pitchFamily="49" charset="0"/>
              </a:rPr>
              <a:t>Sort.SortFields.Clear</a:t>
            </a:r>
            <a:endParaRPr lang="en-CA" sz="1600" dirty="0">
              <a:latin typeface="Consolas" panose="020B0609020204030204" pitchFamily="49" charset="0"/>
            </a:endParaRP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ActiveWorkbook.Worksheets</a:t>
            </a:r>
            <a:r>
              <a:rPr lang="en-CA" sz="1600" dirty="0">
                <a:latin typeface="Consolas" panose="020B0609020204030204" pitchFamily="49" charset="0"/>
              </a:rPr>
              <a:t>(1).</a:t>
            </a:r>
            <a:r>
              <a:rPr lang="en-CA" sz="1600" dirty="0" err="1">
                <a:latin typeface="Consolas" panose="020B0609020204030204" pitchFamily="49" charset="0"/>
              </a:rPr>
              <a:t>Sort.SortFields.Add</a:t>
            </a:r>
            <a:r>
              <a:rPr lang="en-CA" sz="1600" dirty="0">
                <a:latin typeface="Consolas" panose="020B0609020204030204" pitchFamily="49" charset="0"/>
              </a:rPr>
              <a:t> Key:= _</a:t>
            </a:r>
          </a:p>
          <a:p>
            <a:pPr marL="234950" lvl="1" indent="0">
              <a:buNone/>
            </a:pPr>
            <a:r>
              <a:rPr lang="en-CA" sz="1600" dirty="0">
                <a:latin typeface="Consolas" panose="020B0609020204030204" pitchFamily="49" charset="0"/>
              </a:rPr>
              <a:t>        Range(</a:t>
            </a:r>
            <a:r>
              <a:rPr lang="en-CA" sz="1600" dirty="0" err="1">
                <a:latin typeface="Consolas" panose="020B0609020204030204" pitchFamily="49" charset="0"/>
              </a:rPr>
              <a:t>sortKey</a:t>
            </a:r>
            <a:r>
              <a:rPr lang="en-CA" sz="1600" dirty="0">
                <a:latin typeface="Consolas" panose="020B0609020204030204" pitchFamily="49" charset="0"/>
              </a:rPr>
              <a:t>), Order:=</a:t>
            </a:r>
            <a:r>
              <a:rPr lang="en-CA" sz="1600" dirty="0" err="1">
                <a:latin typeface="Consolas" panose="020B0609020204030204" pitchFamily="49" charset="0"/>
              </a:rPr>
              <a:t>xlAscending</a:t>
            </a:r>
            <a:endParaRPr lang="en-CA" sz="1600" dirty="0">
              <a:latin typeface="Consolas" panose="020B0609020204030204" pitchFamily="49" charset="0"/>
            </a:endParaRPr>
          </a:p>
          <a:p>
            <a:pPr marL="234950" lvl="1" indent="0">
              <a:buNone/>
            </a:pPr>
            <a:r>
              <a:rPr lang="en-CA" sz="1600" dirty="0">
                <a:latin typeface="Consolas" panose="020B0609020204030204" pitchFamily="49" charset="0"/>
              </a:rPr>
              <a:t>    With </a:t>
            </a:r>
            <a:r>
              <a:rPr lang="en-CA" sz="1600" dirty="0" err="1">
                <a:latin typeface="Consolas" panose="020B0609020204030204" pitchFamily="49" charset="0"/>
              </a:rPr>
              <a:t>ActiveWorkbook.Worksheets</a:t>
            </a:r>
            <a:r>
              <a:rPr lang="en-CA" sz="1600" dirty="0">
                <a:latin typeface="Consolas" panose="020B0609020204030204" pitchFamily="49" charset="0"/>
              </a:rPr>
              <a:t>(1).Sort</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SetRange</a:t>
            </a:r>
            <a:r>
              <a:rPr lang="en-CA" sz="1600" dirty="0">
                <a:latin typeface="Consolas" panose="020B0609020204030204" pitchFamily="49" charset="0"/>
              </a:rPr>
              <a:t> Range("A1:F12")</a:t>
            </a:r>
          </a:p>
          <a:p>
            <a:pPr marL="234950" lvl="1" indent="0">
              <a:buNone/>
            </a:pPr>
            <a:r>
              <a:rPr lang="en-CA" sz="1600" dirty="0">
                <a:latin typeface="Consolas" panose="020B0609020204030204" pitchFamily="49" charset="0"/>
              </a:rPr>
              <a:t>        .Header = </a:t>
            </a:r>
            <a:r>
              <a:rPr lang="en-CA" sz="1600" dirty="0" err="1">
                <a:latin typeface="Consolas" panose="020B0609020204030204" pitchFamily="49" charset="0"/>
              </a:rPr>
              <a:t>xlYes</a:t>
            </a:r>
            <a:r>
              <a:rPr lang="en-CA" sz="1600" dirty="0">
                <a:latin typeface="Consolas" panose="020B0609020204030204" pitchFamily="49" charset="0"/>
              </a:rPr>
              <a:t> 'Options: x1No, x1yes</a:t>
            </a:r>
          </a:p>
          <a:p>
            <a:pPr marL="234950" lvl="1" indent="0">
              <a:buNone/>
            </a:pPr>
            <a:r>
              <a:rPr lang="en-CA" sz="1600" dirty="0">
                <a:latin typeface="Consolas" panose="020B0609020204030204" pitchFamily="49" charset="0"/>
              </a:rPr>
              <a:t>        .Apply</a:t>
            </a:r>
          </a:p>
          <a:p>
            <a:pPr marL="234950" lvl="1" indent="0">
              <a:buNone/>
            </a:pPr>
            <a:r>
              <a:rPr lang="en-CA" sz="1600" dirty="0">
                <a:latin typeface="Consolas" panose="020B0609020204030204" pitchFamily="49" charset="0"/>
              </a:rPr>
              <a:t>    End </a:t>
            </a:r>
            <a:r>
              <a:rPr lang="en-CA" sz="1600" dirty="0" smtClean="0">
                <a:latin typeface="Consolas" panose="020B0609020204030204" pitchFamily="49" charset="0"/>
              </a:rPr>
              <a:t>With</a:t>
            </a:r>
            <a:endParaRPr lang="en-CA" sz="1600" dirty="0">
              <a:latin typeface="Consolas" panose="020B0609020204030204" pitchFamily="49" charset="0"/>
            </a:endParaRPr>
          </a:p>
          <a:p>
            <a:pPr marL="234950" lvl="1" indent="0">
              <a:buNone/>
            </a:pPr>
            <a:r>
              <a:rPr lang="en-CA" sz="1600" dirty="0">
                <a:latin typeface="Consolas" panose="020B0609020204030204" pitchFamily="49" charset="0"/>
              </a:rPr>
              <a:t>End Sub</a:t>
            </a:r>
          </a:p>
          <a:p>
            <a:endParaRPr lang="en-CA" dirty="0"/>
          </a:p>
        </p:txBody>
      </p:sp>
      <p:sp>
        <p:nvSpPr>
          <p:cNvPr id="4" name="Rectangle 3"/>
          <p:cNvSpPr/>
          <p:nvPr/>
        </p:nvSpPr>
        <p:spPr>
          <a:xfrm>
            <a:off x="6858000" y="5027141"/>
            <a:ext cx="2209800" cy="1828800"/>
          </a:xfrm>
          <a:prstGeom prst="rect">
            <a:avLst/>
          </a:prstGeom>
          <a:solidFill>
            <a:schemeClr val="accent1">
              <a:lumMod val="50000"/>
            </a:schemeClr>
          </a:solid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b="1" dirty="0" smtClean="0">
                <a:solidFill>
                  <a:schemeClr val="bg1"/>
                </a:solidFill>
              </a:rPr>
              <a:t>Note: there is a recorded macro you can see in the VB editor that shows how to sort by multiple keys</a:t>
            </a:r>
            <a:endParaRPr lang="en-CA" b="1" dirty="0" smtClean="0">
              <a:solidFill>
                <a:schemeClr val="bg1"/>
              </a:solidFill>
            </a:endParaRPr>
          </a:p>
        </p:txBody>
      </p:sp>
    </p:spTree>
    <p:extLst>
      <p:ext uri="{BB962C8B-B14F-4D97-AF65-F5344CB8AC3E}">
        <p14:creationId xmlns:p14="http://schemas.microsoft.com/office/powerpoint/2010/main" val="2982611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Nesting</a:t>
            </a:r>
            <a:endParaRPr lang="en-CA" dirty="0"/>
          </a:p>
        </p:txBody>
      </p:sp>
      <p:sp>
        <p:nvSpPr>
          <p:cNvPr id="3" name="Content Placeholder 2"/>
          <p:cNvSpPr>
            <a:spLocks noGrp="1"/>
          </p:cNvSpPr>
          <p:nvPr>
            <p:ph idx="1"/>
          </p:nvPr>
        </p:nvSpPr>
        <p:spPr/>
        <p:txBody>
          <a:bodyPr/>
          <a:lstStyle/>
          <a:p>
            <a:r>
              <a:rPr lang="en-US" dirty="0" smtClean="0"/>
              <a:t>Two repeated processes.</a:t>
            </a:r>
          </a:p>
          <a:p>
            <a:pPr lvl="1"/>
            <a:r>
              <a:rPr lang="en-US" dirty="0" smtClean="0"/>
              <a:t>One is nested inside the other.</a:t>
            </a:r>
          </a:p>
          <a:p>
            <a:pPr lvl="1"/>
            <a:r>
              <a:rPr lang="en-US" dirty="0" smtClean="0"/>
              <a:t>That means that each time one process starts the nested/inner process starts from beginning to end.</a:t>
            </a:r>
          </a:p>
          <a:p>
            <a:r>
              <a:rPr lang="en-US" dirty="0" smtClean="0"/>
              <a:t>Examples of </a:t>
            </a:r>
            <a:r>
              <a:rPr lang="en-US" b="1" dirty="0" smtClean="0">
                <a:solidFill>
                  <a:srgbClr val="0000FF"/>
                </a:solidFill>
              </a:rPr>
              <a:t>nested loops </a:t>
            </a:r>
            <a:r>
              <a:rPr lang="en-US" dirty="0" smtClean="0"/>
              <a:t>(non-exhaustive list) from lecture.</a:t>
            </a:r>
          </a:p>
          <a:p>
            <a:pPr lvl="1"/>
            <a:r>
              <a:rPr lang="en-US" b="1" dirty="0"/>
              <a:t>Washing </a:t>
            </a:r>
            <a:r>
              <a:rPr lang="en-US" b="1" dirty="0" smtClean="0"/>
              <a:t>Dishes</a:t>
            </a:r>
            <a:endParaRPr lang="en-US" dirty="0" smtClean="0"/>
          </a:p>
          <a:p>
            <a:pPr marL="444500" lvl="2" indent="0">
              <a:buNone/>
            </a:pPr>
            <a:r>
              <a:rPr lang="en-US" sz="1400" dirty="0">
                <a:latin typeface="Comic Sans MS" panose="030F0702030302020204" pitchFamily="66" charset="0"/>
              </a:rPr>
              <a:t>While (there are dishes left unwashed)</a:t>
            </a:r>
          </a:p>
          <a:p>
            <a:pPr marL="444500" lvl="2" indent="0">
              <a:buNone/>
            </a:pPr>
            <a:r>
              <a:rPr lang="en-US" sz="1400" dirty="0">
                <a:latin typeface="Comic Sans MS" panose="030F0702030302020204" pitchFamily="66" charset="0"/>
              </a:rPr>
              <a:t>     Get a dirty dish</a:t>
            </a:r>
          </a:p>
          <a:p>
            <a:pPr marL="444500" lvl="2" indent="0">
              <a:buNone/>
            </a:pPr>
            <a:r>
              <a:rPr lang="en-US" sz="1400" dirty="0">
                <a:latin typeface="Comic Sans MS" panose="030F0702030302020204" pitchFamily="66" charset="0"/>
              </a:rPr>
              <a:t>    Apply soap to dish</a:t>
            </a:r>
          </a:p>
          <a:p>
            <a:pPr marL="444500" lvl="2" indent="0">
              <a:buNone/>
            </a:pPr>
            <a:r>
              <a:rPr lang="en-US" sz="1400" b="1" dirty="0">
                <a:solidFill>
                  <a:srgbClr val="0000FF"/>
                </a:solidFill>
                <a:latin typeface="Comic Sans MS" panose="030F0702030302020204" pitchFamily="66" charset="0"/>
              </a:rPr>
              <a:t>     while (dish is still dirty)</a:t>
            </a:r>
          </a:p>
          <a:p>
            <a:pPr marL="444500" lvl="2" indent="0">
              <a:buNone/>
            </a:pPr>
            <a:r>
              <a:rPr lang="en-US" sz="1400" dirty="0">
                <a:latin typeface="Comic Sans MS" panose="030F0702030302020204" pitchFamily="66" charset="0"/>
              </a:rPr>
              <a:t>         Rub dish with wet cleaning tool</a:t>
            </a:r>
          </a:p>
          <a:p>
            <a:pPr marL="444500" lvl="2" indent="0">
              <a:buNone/>
            </a:pPr>
            <a:r>
              <a:rPr lang="en-US" sz="1400" dirty="0">
                <a:latin typeface="Comic Sans MS" panose="030F0702030302020204" pitchFamily="66" charset="0"/>
              </a:rPr>
              <a:t>         If (more soap needed)</a:t>
            </a:r>
          </a:p>
          <a:p>
            <a:pPr marL="444500" lvl="2" indent="0">
              <a:buNone/>
            </a:pPr>
            <a:r>
              <a:rPr lang="en-US" sz="1400" dirty="0">
                <a:latin typeface="Comic Sans MS" panose="030F0702030302020204" pitchFamily="66" charset="0"/>
              </a:rPr>
              <a:t>              Apply soap to dish</a:t>
            </a:r>
          </a:p>
          <a:p>
            <a:pPr lvl="1"/>
            <a:endParaRPr lang="en-CA" dirty="0"/>
          </a:p>
        </p:txBody>
      </p:sp>
    </p:spTree>
    <p:extLst>
      <p:ext uri="{BB962C8B-B14F-4D97-AF65-F5344CB8AC3E}">
        <p14:creationId xmlns:p14="http://schemas.microsoft.com/office/powerpoint/2010/main" val="7042822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Nesting (2)</a:t>
            </a:r>
            <a:endParaRPr lang="en-CA" dirty="0"/>
          </a:p>
        </p:txBody>
      </p:sp>
      <p:sp>
        <p:nvSpPr>
          <p:cNvPr id="3" name="Content Placeholder 2"/>
          <p:cNvSpPr>
            <a:spLocks noGrp="1"/>
          </p:cNvSpPr>
          <p:nvPr>
            <p:ph idx="1"/>
          </p:nvPr>
        </p:nvSpPr>
        <p:spPr/>
        <p:txBody>
          <a:bodyPr/>
          <a:lstStyle/>
          <a:p>
            <a:r>
              <a:rPr lang="en-US" dirty="0"/>
              <a:t>Examples of </a:t>
            </a:r>
            <a:r>
              <a:rPr lang="en-US" b="1" dirty="0" smtClean="0">
                <a:solidFill>
                  <a:srgbClr val="0000FF"/>
                </a:solidFill>
              </a:rPr>
              <a:t>nested loops </a:t>
            </a:r>
            <a:r>
              <a:rPr lang="en-US" dirty="0"/>
              <a:t>(non-exhaustive list) from </a:t>
            </a:r>
            <a:r>
              <a:rPr lang="en-US" dirty="0" smtClean="0"/>
              <a:t>lecture (continued):</a:t>
            </a:r>
          </a:p>
          <a:p>
            <a:pPr lvl="1"/>
            <a:r>
              <a:rPr lang="en-US" b="1" dirty="0"/>
              <a:t>Martial </a:t>
            </a:r>
            <a:r>
              <a:rPr lang="en-US" b="1" dirty="0" smtClean="0"/>
              <a:t>Arts</a:t>
            </a:r>
          </a:p>
          <a:p>
            <a:pPr marL="444500" lvl="1" indent="0">
              <a:buNone/>
            </a:pPr>
            <a:r>
              <a:rPr lang="en-US" sz="1600" dirty="0">
                <a:latin typeface="Comic Sans MS" panose="030F0702030302020204" pitchFamily="66" charset="0"/>
              </a:rPr>
              <a:t>While (there is still a compass point with opponent)</a:t>
            </a:r>
          </a:p>
          <a:p>
            <a:pPr marL="444500" lvl="1" indent="0">
              <a:buNone/>
            </a:pPr>
            <a:r>
              <a:rPr lang="en-US" sz="1600" dirty="0">
                <a:latin typeface="Comic Sans MS" panose="030F0702030302020204" pitchFamily="66" charset="0"/>
              </a:rPr>
              <a:t>     Turn left to face opponent</a:t>
            </a:r>
          </a:p>
          <a:p>
            <a:pPr marL="444500" lvl="1" indent="0">
              <a:buNone/>
            </a:pPr>
            <a:r>
              <a:rPr lang="en-US" sz="1600" b="1" dirty="0">
                <a:solidFill>
                  <a:srgbClr val="0000FF"/>
                </a:solidFill>
                <a:latin typeface="Comic Sans MS" panose="030F0702030302020204" pitchFamily="66" charset="0"/>
              </a:rPr>
              <a:t>      while (opponent is still standing)</a:t>
            </a:r>
          </a:p>
          <a:p>
            <a:pPr marL="444500" lvl="1" indent="0">
              <a:buNone/>
            </a:pPr>
            <a:r>
              <a:rPr lang="en-US" sz="1600" dirty="0">
                <a:latin typeface="Comic Sans MS" panose="030F0702030302020204" pitchFamily="66" charset="0"/>
              </a:rPr>
              <a:t>          Throw right reverse punch</a:t>
            </a:r>
          </a:p>
          <a:p>
            <a:pPr marL="444500" lvl="1" indent="0">
              <a:buNone/>
            </a:pPr>
            <a:r>
              <a:rPr lang="en-US" sz="1600" dirty="0">
                <a:latin typeface="Comic Sans MS" panose="030F0702030302020204" pitchFamily="66" charset="0"/>
              </a:rPr>
              <a:t>           Left rising block</a:t>
            </a:r>
          </a:p>
          <a:p>
            <a:pPr marL="444500" lvl="1" indent="0">
              <a:buNone/>
            </a:pPr>
            <a:r>
              <a:rPr lang="en-US" sz="1600" dirty="0">
                <a:latin typeface="Comic Sans MS" panose="030F0702030302020204" pitchFamily="66" charset="0"/>
              </a:rPr>
              <a:t>           Throw right reverse punch</a:t>
            </a:r>
          </a:p>
          <a:p>
            <a:pPr marL="444500" lvl="1" indent="0">
              <a:buNone/>
            </a:pPr>
            <a:r>
              <a:rPr lang="en-US" sz="1600" dirty="0">
                <a:latin typeface="Comic Sans MS" panose="030F0702030302020204" pitchFamily="66" charset="0"/>
              </a:rPr>
              <a:t>      Assume guard position</a:t>
            </a:r>
          </a:p>
          <a:p>
            <a:pPr lvl="1"/>
            <a:endParaRPr lang="en-US" dirty="0" smtClean="0"/>
          </a:p>
          <a:p>
            <a:endParaRPr lang="en-US" dirty="0"/>
          </a:p>
          <a:p>
            <a:endParaRPr lang="en-CA" dirty="0"/>
          </a:p>
        </p:txBody>
      </p:sp>
    </p:spTree>
    <p:extLst>
      <p:ext uri="{BB962C8B-B14F-4D97-AF65-F5344CB8AC3E}">
        <p14:creationId xmlns:p14="http://schemas.microsoft.com/office/powerpoint/2010/main" val="15084870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Nesting (3)</a:t>
            </a:r>
            <a:endParaRPr lang="en-CA" dirty="0"/>
          </a:p>
        </p:txBody>
      </p:sp>
      <p:sp>
        <p:nvSpPr>
          <p:cNvPr id="3" name="Content Placeholder 2"/>
          <p:cNvSpPr>
            <a:spLocks noGrp="1"/>
          </p:cNvSpPr>
          <p:nvPr>
            <p:ph idx="1"/>
          </p:nvPr>
        </p:nvSpPr>
        <p:spPr/>
        <p:txBody>
          <a:bodyPr/>
          <a:lstStyle/>
          <a:p>
            <a:r>
              <a:rPr lang="en-US" dirty="0"/>
              <a:t>Examples of nested (non-exhaustive list) from lecture (continued):</a:t>
            </a:r>
          </a:p>
          <a:p>
            <a:pPr lvl="1"/>
            <a:r>
              <a:rPr lang="en-US" b="1" dirty="0"/>
              <a:t>Counting Covid Alberta </a:t>
            </a:r>
            <a:r>
              <a:rPr lang="en-US" b="1" dirty="0" smtClean="0"/>
              <a:t>Cases</a:t>
            </a:r>
          </a:p>
          <a:p>
            <a:pPr lvl="1"/>
            <a:endParaRPr lang="en-CA" dirty="0"/>
          </a:p>
        </p:txBody>
      </p:sp>
      <p:pic>
        <p:nvPicPr>
          <p:cNvPr id="4" name="Content Placeholder 3"/>
          <p:cNvPicPr>
            <a:picLocks noChangeAspect="1"/>
          </p:cNvPicPr>
          <p:nvPr/>
        </p:nvPicPr>
        <p:blipFill>
          <a:blip r:embed="rId2"/>
          <a:stretch>
            <a:fillRect/>
          </a:stretch>
        </p:blipFill>
        <p:spPr bwMode="auto">
          <a:xfrm>
            <a:off x="990600" y="2667000"/>
            <a:ext cx="6553200" cy="3265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90009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Nesting (4)</a:t>
            </a:r>
            <a:endParaRPr lang="en-CA" dirty="0"/>
          </a:p>
        </p:txBody>
      </p:sp>
      <p:sp>
        <p:nvSpPr>
          <p:cNvPr id="3" name="Content Placeholder 2"/>
          <p:cNvSpPr>
            <a:spLocks noGrp="1"/>
          </p:cNvSpPr>
          <p:nvPr>
            <p:ph idx="1"/>
          </p:nvPr>
        </p:nvSpPr>
        <p:spPr/>
        <p:txBody>
          <a:bodyPr/>
          <a:lstStyle/>
          <a:p>
            <a:r>
              <a:rPr lang="en-US" dirty="0" smtClean="0"/>
              <a:t>Another example: Workbook exercise</a:t>
            </a:r>
            <a:endParaRPr lang="en-CA" dirty="0"/>
          </a:p>
        </p:txBody>
      </p:sp>
      <p:pic>
        <p:nvPicPr>
          <p:cNvPr id="4" name="Picture 3"/>
          <p:cNvPicPr>
            <a:picLocks noChangeAspect="1"/>
          </p:cNvPicPr>
          <p:nvPr/>
        </p:nvPicPr>
        <p:blipFill>
          <a:blip r:embed="rId2"/>
          <a:stretch>
            <a:fillRect/>
          </a:stretch>
        </p:blipFill>
        <p:spPr>
          <a:xfrm>
            <a:off x="762000" y="1990725"/>
            <a:ext cx="5800725" cy="3943350"/>
          </a:xfrm>
          <a:prstGeom prst="rect">
            <a:avLst/>
          </a:prstGeom>
        </p:spPr>
      </p:pic>
    </p:spTree>
    <p:extLst>
      <p:ext uri="{BB962C8B-B14F-4D97-AF65-F5344CB8AC3E}">
        <p14:creationId xmlns:p14="http://schemas.microsoft.com/office/powerpoint/2010/main" val="38810553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Nesting</a:t>
            </a:r>
            <a:endParaRPr lang="en-CA" dirty="0"/>
          </a:p>
        </p:txBody>
      </p:sp>
      <p:sp>
        <p:nvSpPr>
          <p:cNvPr id="3" name="Content Placeholder 2"/>
          <p:cNvSpPr>
            <a:spLocks noGrp="1"/>
          </p:cNvSpPr>
          <p:nvPr>
            <p:ph idx="1"/>
          </p:nvPr>
        </p:nvSpPr>
        <p:spPr/>
        <p:txBody>
          <a:bodyPr/>
          <a:lstStyle/>
          <a:p>
            <a:r>
              <a:rPr lang="en-US" dirty="0" smtClean="0"/>
              <a:t>This program prompts the user for a North American country.</a:t>
            </a:r>
          </a:p>
          <a:p>
            <a:r>
              <a:rPr lang="en-US" dirty="0" smtClean="0"/>
              <a:t>It will re-prompt so long as the country name isn’t one of three possibilities.</a:t>
            </a:r>
          </a:p>
          <a:p>
            <a:r>
              <a:rPr lang="en-US" dirty="0" smtClean="0"/>
              <a:t>Each time the user enters a valid country the program will check if valid region has been entered (currently program only cross checks Canada with Canadian provinces).</a:t>
            </a:r>
          </a:p>
          <a:p>
            <a:r>
              <a:rPr lang="en-US" dirty="0" smtClean="0"/>
              <a:t>Again the program re-prompts for a region until a valid one has been entered.</a:t>
            </a:r>
          </a:p>
          <a:p>
            <a:r>
              <a:rPr lang="en-US" b="1" dirty="0" smtClean="0"/>
              <a:t>Spreadsheet </a:t>
            </a:r>
            <a:r>
              <a:rPr lang="en-US" b="1" dirty="0"/>
              <a:t>name</a:t>
            </a:r>
            <a:r>
              <a:rPr lang="en-US" dirty="0"/>
              <a:t>: </a:t>
            </a:r>
            <a:r>
              <a:rPr lang="en-US" dirty="0">
                <a:latin typeface="Consolas" panose="020B0609020204030204" pitchFamily="49" charset="0"/>
              </a:rPr>
              <a:t>8_nested_loops_country_city_count</a:t>
            </a:r>
            <a:endParaRPr lang="en-US" dirty="0"/>
          </a:p>
          <a:p>
            <a:endParaRPr lang="en-CA" dirty="0"/>
          </a:p>
        </p:txBody>
      </p:sp>
    </p:spTree>
    <p:extLst>
      <p:ext uri="{BB962C8B-B14F-4D97-AF65-F5344CB8AC3E}">
        <p14:creationId xmlns:p14="http://schemas.microsoft.com/office/powerpoint/2010/main" val="17012881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Nesting (2)</a:t>
            </a:r>
            <a:endParaRPr lang="en-CA" dirty="0"/>
          </a:p>
        </p:txBody>
      </p:sp>
      <p:sp>
        <p:nvSpPr>
          <p:cNvPr id="3" name="Content Placeholder 2"/>
          <p:cNvSpPr>
            <a:spLocks noGrp="1"/>
          </p:cNvSpPr>
          <p:nvPr>
            <p:ph idx="1"/>
          </p:nvPr>
        </p:nvSpPr>
        <p:spPr/>
        <p:txBody>
          <a:bodyPr/>
          <a:lstStyle/>
          <a:p>
            <a:pPr marL="234950" lvl="1" indent="0">
              <a:buNone/>
            </a:pPr>
            <a:r>
              <a:rPr lang="en-US" sz="1800" dirty="0">
                <a:latin typeface="Consolas" panose="020B0609020204030204" pitchFamily="49" charset="0"/>
              </a:rPr>
              <a:t>Sub </a:t>
            </a:r>
            <a:r>
              <a:rPr lang="en-US" sz="1800" dirty="0" err="1">
                <a:latin typeface="Consolas" panose="020B0609020204030204" pitchFamily="49" charset="0"/>
              </a:rPr>
              <a:t>countClients</a:t>
            </a:r>
            <a:r>
              <a:rPr lang="en-US" sz="1800" dirty="0">
                <a:latin typeface="Consolas" panose="020B0609020204030204" pitchFamily="49" charset="0"/>
              </a:rPr>
              <a:t>()</a:t>
            </a:r>
          </a:p>
          <a:p>
            <a:pPr marL="234950" lvl="1" indent="0">
              <a:buNone/>
            </a:pPr>
            <a:r>
              <a:rPr lang="en-US" sz="1800" dirty="0">
                <a:latin typeface="Consolas" panose="020B0609020204030204" pitchFamily="49" charset="0"/>
              </a:rPr>
              <a:t>    Const COUNTRY_COLUMN As Long = 1</a:t>
            </a:r>
          </a:p>
          <a:p>
            <a:pPr marL="234950" lvl="1" indent="0">
              <a:buNone/>
            </a:pPr>
            <a:r>
              <a:rPr lang="en-US" sz="1800" dirty="0">
                <a:latin typeface="Consolas" panose="020B0609020204030204" pitchFamily="49" charset="0"/>
              </a:rPr>
              <a:t>    Const REGION_COLUMN As Long = 2</a:t>
            </a:r>
          </a:p>
          <a:p>
            <a:pPr marL="234950" lvl="1" indent="0">
              <a:buNone/>
            </a:pPr>
            <a:r>
              <a:rPr lang="en-US" sz="1800" dirty="0">
                <a:latin typeface="Consolas" panose="020B0609020204030204" pitchFamily="49" charset="0"/>
              </a:rPr>
              <a:t>    Const NO_VALUE As String = ""</a:t>
            </a:r>
          </a:p>
          <a:p>
            <a:pPr marL="234950" lvl="1" indent="0">
              <a:buNone/>
            </a:pPr>
            <a:r>
              <a:rPr lang="en-US" sz="1800" dirty="0">
                <a:latin typeface="Consolas" panose="020B0609020204030204" pitchFamily="49" charset="0"/>
              </a:rPr>
              <a:t>    Const START_ROW As Long = </a:t>
            </a:r>
            <a:r>
              <a:rPr lang="en-US" sz="1800" dirty="0" smtClean="0">
                <a:latin typeface="Consolas" panose="020B0609020204030204" pitchFamily="49" charset="0"/>
              </a:rPr>
              <a:t>3    </a:t>
            </a: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    Dim country As String</a:t>
            </a:r>
          </a:p>
          <a:p>
            <a:pPr marL="234950" lvl="1" indent="0">
              <a:buNone/>
            </a:pPr>
            <a:r>
              <a:rPr lang="en-US" sz="1800" dirty="0">
                <a:latin typeface="Consolas" panose="020B0609020204030204" pitchFamily="49" charset="0"/>
              </a:rPr>
              <a:t>    Dim region As String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countryCount</a:t>
            </a:r>
            <a:r>
              <a:rPr lang="en-US" sz="1800" dirty="0">
                <a:latin typeface="Consolas" panose="020B0609020204030204" pitchFamily="49" charset="0"/>
              </a:rPr>
              <a:t> As Long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regionCount</a:t>
            </a:r>
            <a:r>
              <a:rPr lang="en-US" sz="1800" dirty="0">
                <a:latin typeface="Consolas" panose="020B0609020204030204" pitchFamily="49" charset="0"/>
              </a:rPr>
              <a:t> As Long</a:t>
            </a:r>
          </a:p>
          <a:p>
            <a:pPr marL="234950" lvl="1" indent="0">
              <a:buNone/>
            </a:pPr>
            <a:r>
              <a:rPr lang="en-US" sz="1800" dirty="0">
                <a:latin typeface="Consolas" panose="020B0609020204030204" pitchFamily="49" charset="0"/>
              </a:rPr>
              <a:t>    Dim row As Long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countryFromSS</a:t>
            </a:r>
            <a:r>
              <a:rPr lang="en-US" sz="1800" dirty="0">
                <a:latin typeface="Consolas" panose="020B0609020204030204" pitchFamily="49" charset="0"/>
              </a:rPr>
              <a:t> As String</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regionFromSS</a:t>
            </a:r>
            <a:r>
              <a:rPr lang="en-US" sz="1800" dirty="0">
                <a:latin typeface="Consolas" panose="020B0609020204030204" pitchFamily="49" charset="0"/>
              </a:rPr>
              <a:t> As </a:t>
            </a:r>
            <a:r>
              <a:rPr lang="en-US" sz="1800" dirty="0" smtClean="0">
                <a:latin typeface="Consolas" panose="020B0609020204030204" pitchFamily="49" charset="0"/>
              </a:rPr>
              <a:t>String</a:t>
            </a:r>
          </a:p>
          <a:p>
            <a:pPr marL="234950" lvl="1" indent="0">
              <a:buNone/>
            </a:pPr>
            <a:r>
              <a:rPr lang="en-CA" sz="1800" dirty="0">
                <a:latin typeface="Consolas" panose="020B0609020204030204" pitchFamily="49" charset="0"/>
              </a:rPr>
              <a:t> </a:t>
            </a:r>
            <a:r>
              <a:rPr lang="en-CA" sz="1800" dirty="0" smtClean="0">
                <a:latin typeface="Consolas" panose="020B0609020204030204" pitchFamily="49" charset="0"/>
              </a:rPr>
              <a:t>   country </a:t>
            </a:r>
            <a:r>
              <a:rPr lang="en-CA" sz="1800" dirty="0">
                <a:latin typeface="Consolas" panose="020B0609020204030204" pitchFamily="49" charset="0"/>
              </a:rPr>
              <a:t>= NO_VALUE</a:t>
            </a:r>
          </a:p>
          <a:p>
            <a:pPr marL="234950" lvl="1" indent="0">
              <a:buNone/>
            </a:pPr>
            <a:r>
              <a:rPr lang="en-CA" sz="1800" dirty="0">
                <a:latin typeface="Consolas" panose="020B0609020204030204" pitchFamily="49" charset="0"/>
              </a:rPr>
              <a:t>    region = NO_VALUE</a:t>
            </a:r>
          </a:p>
        </p:txBody>
      </p:sp>
    </p:spTree>
    <p:extLst>
      <p:ext uri="{BB962C8B-B14F-4D97-AF65-F5344CB8AC3E}">
        <p14:creationId xmlns:p14="http://schemas.microsoft.com/office/powerpoint/2010/main" val="21984153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r>
              <a:rPr lang="en-US" b="1" dirty="0" smtClean="0">
                <a:solidFill>
                  <a:srgbClr val="0000FF"/>
                </a:solidFill>
              </a:rPr>
              <a:t>Nesting</a:t>
            </a:r>
            <a:r>
              <a:rPr lang="en-US" dirty="0" smtClean="0"/>
              <a:t> (3)</a:t>
            </a:r>
            <a:endParaRPr lang="en-CA" dirty="0"/>
          </a:p>
        </p:txBody>
      </p:sp>
      <p:sp>
        <p:nvSpPr>
          <p:cNvPr id="3" name="Content Placeholder 2"/>
          <p:cNvSpPr>
            <a:spLocks noGrp="1"/>
          </p:cNvSpPr>
          <p:nvPr>
            <p:ph idx="1"/>
          </p:nvPr>
        </p:nvSpPr>
        <p:spPr/>
        <p:txBody>
          <a:bodyPr/>
          <a:lstStyle/>
          <a:p>
            <a:pPr marL="234950" lvl="1" indent="0">
              <a:buNone/>
            </a:pPr>
            <a:r>
              <a:rPr lang="en-US" sz="1600" dirty="0" smtClean="0">
                <a:latin typeface="Consolas" panose="020B0609020204030204" pitchFamily="49" charset="0"/>
              </a:rPr>
              <a:t>    Do </a:t>
            </a:r>
            <a:r>
              <a:rPr lang="en-US" sz="1600" dirty="0">
                <a:latin typeface="Consolas" panose="020B0609020204030204" pitchFamily="49" charset="0"/>
              </a:rPr>
              <a:t>While ((country &lt;&gt; "Canada") And _</a:t>
            </a:r>
          </a:p>
          <a:p>
            <a:pPr marL="234950" lvl="1" indent="0">
              <a:buNone/>
            </a:pPr>
            <a:r>
              <a:rPr lang="en-US" sz="1600" dirty="0">
                <a:latin typeface="Consolas" panose="020B0609020204030204" pitchFamily="49" charset="0"/>
              </a:rPr>
              <a:t>              (country &lt;&gt; "USA") And _</a:t>
            </a:r>
          </a:p>
          <a:p>
            <a:pPr marL="234950" lvl="1" indent="0">
              <a:buNone/>
            </a:pPr>
            <a:r>
              <a:rPr lang="en-US" sz="1600" dirty="0">
                <a:latin typeface="Consolas" panose="020B0609020204030204" pitchFamily="49" charset="0"/>
              </a:rPr>
              <a:t>              (country &lt;&gt; "Mexico"))</a:t>
            </a:r>
          </a:p>
          <a:p>
            <a:pPr marL="234950" lvl="1" indent="0">
              <a:buNone/>
            </a:pPr>
            <a:r>
              <a:rPr lang="en-US" sz="1600" dirty="0">
                <a:latin typeface="Consolas" panose="020B0609020204030204" pitchFamily="49" charset="0"/>
              </a:rPr>
              <a:t>        country = InputBox("North American </a:t>
            </a:r>
            <a:r>
              <a:rPr lang="en-US" sz="1600" dirty="0" smtClean="0">
                <a:latin typeface="Consolas" panose="020B0609020204030204" pitchFamily="49" charset="0"/>
              </a:rPr>
              <a:t>country: </a:t>
            </a:r>
            <a:r>
              <a:rPr lang="en-US" sz="1600" dirty="0">
                <a:latin typeface="Consolas" panose="020B0609020204030204" pitchFamily="49" charset="0"/>
              </a:rPr>
              <a:t>")</a:t>
            </a:r>
          </a:p>
          <a:p>
            <a:pPr marL="234950" lvl="1" indent="0">
              <a:buNone/>
            </a:pPr>
            <a:r>
              <a:rPr lang="en-US" sz="1600" dirty="0">
                <a:latin typeface="Consolas" panose="020B0609020204030204" pitchFamily="49" charset="0"/>
              </a:rPr>
              <a:t>        </a:t>
            </a:r>
            <a:r>
              <a:rPr lang="en-US" sz="1600" b="1" dirty="0">
                <a:solidFill>
                  <a:srgbClr val="0000FF"/>
                </a:solidFill>
                <a:latin typeface="Consolas" panose="020B0609020204030204" pitchFamily="49" charset="0"/>
              </a:rPr>
              <a:t>Do While (</a:t>
            </a:r>
            <a:r>
              <a:rPr lang="en-US" sz="1600" dirty="0">
                <a:latin typeface="Consolas" panose="020B0609020204030204" pitchFamily="49" charset="0"/>
              </a:rPr>
              <a:t>(region &lt;&gt; "British Columbia") And _</a:t>
            </a:r>
          </a:p>
          <a:p>
            <a:pPr marL="234950" lvl="1" indent="0">
              <a:buNone/>
            </a:pPr>
            <a:r>
              <a:rPr lang="en-US" sz="1600" dirty="0">
                <a:latin typeface="Consolas" panose="020B0609020204030204" pitchFamily="49" charset="0"/>
              </a:rPr>
              <a:t>                  (region &lt;&gt; "Alberta") And _</a:t>
            </a:r>
          </a:p>
          <a:p>
            <a:pPr marL="234950" lvl="1" indent="0">
              <a:buNone/>
            </a:pPr>
            <a:r>
              <a:rPr lang="en-US" sz="1600" dirty="0">
                <a:latin typeface="Consolas" panose="020B0609020204030204" pitchFamily="49" charset="0"/>
              </a:rPr>
              <a:t>                  (region &lt;&gt; "Saskatchewan") And _</a:t>
            </a:r>
          </a:p>
          <a:p>
            <a:pPr marL="234950" lvl="1" indent="0">
              <a:buNone/>
            </a:pPr>
            <a:r>
              <a:rPr lang="en-US" sz="1600" dirty="0">
                <a:latin typeface="Consolas" panose="020B0609020204030204" pitchFamily="49" charset="0"/>
              </a:rPr>
              <a:t>                  (region &lt;&gt; "Manitoba") And _</a:t>
            </a:r>
          </a:p>
          <a:p>
            <a:pPr marL="234950" lvl="1" indent="0">
              <a:buNone/>
            </a:pPr>
            <a:r>
              <a:rPr lang="en-US" sz="1600" dirty="0">
                <a:latin typeface="Consolas" panose="020B0609020204030204" pitchFamily="49" charset="0"/>
              </a:rPr>
              <a:t>                  (region &lt;&gt; "Ontario") And _</a:t>
            </a:r>
          </a:p>
          <a:p>
            <a:pPr marL="234950" lvl="1" indent="0">
              <a:buNone/>
            </a:pPr>
            <a:r>
              <a:rPr lang="en-US" sz="1600" dirty="0">
                <a:latin typeface="Consolas" panose="020B0609020204030204" pitchFamily="49" charset="0"/>
              </a:rPr>
              <a:t>                  (region &lt;&gt; "Quebec") And _</a:t>
            </a:r>
          </a:p>
          <a:p>
            <a:pPr marL="234950" lvl="1" indent="0">
              <a:buNone/>
            </a:pPr>
            <a:r>
              <a:rPr lang="en-US" sz="1600" dirty="0">
                <a:latin typeface="Consolas" panose="020B0609020204030204" pitchFamily="49" charset="0"/>
              </a:rPr>
              <a:t>                  (region &lt;&gt; "New </a:t>
            </a:r>
            <a:r>
              <a:rPr lang="en-US" sz="1600" dirty="0" err="1">
                <a:latin typeface="Consolas" panose="020B0609020204030204" pitchFamily="49" charset="0"/>
              </a:rPr>
              <a:t>burnswick</a:t>
            </a:r>
            <a:r>
              <a:rPr lang="en-US" sz="1600" dirty="0">
                <a:latin typeface="Consolas" panose="020B0609020204030204" pitchFamily="49" charset="0"/>
              </a:rPr>
              <a:t>") And _</a:t>
            </a:r>
          </a:p>
          <a:p>
            <a:pPr marL="234950" lvl="1" indent="0">
              <a:buNone/>
            </a:pPr>
            <a:r>
              <a:rPr lang="en-US" sz="1600" dirty="0">
                <a:latin typeface="Consolas" panose="020B0609020204030204" pitchFamily="49" charset="0"/>
              </a:rPr>
              <a:t>                  (region &lt;&gt; "Nova Scotia") And _</a:t>
            </a:r>
          </a:p>
          <a:p>
            <a:pPr marL="234950" lvl="1" indent="0">
              <a:buNone/>
            </a:pPr>
            <a:r>
              <a:rPr lang="en-US" sz="1600" dirty="0">
                <a:latin typeface="Consolas" panose="020B0609020204030204" pitchFamily="49" charset="0"/>
              </a:rPr>
              <a:t>                  (region &lt;&gt; "Prince Edward Island") And _</a:t>
            </a:r>
          </a:p>
          <a:p>
            <a:pPr marL="234950" lvl="1" indent="0">
              <a:buNone/>
            </a:pPr>
            <a:r>
              <a:rPr lang="en-US" sz="1600" dirty="0">
                <a:latin typeface="Consolas" panose="020B0609020204030204" pitchFamily="49" charset="0"/>
              </a:rPr>
              <a:t>                  (region &lt;&gt; "Newfoundland and Labrador")</a:t>
            </a:r>
            <a:r>
              <a:rPr lang="en-US" sz="1600" dirty="0">
                <a:solidFill>
                  <a:srgbClr val="0000FF"/>
                </a:solidFill>
                <a:latin typeface="Consolas" panose="020B0609020204030204" pitchFamily="49" charset="0"/>
              </a:rPr>
              <a:t>)</a:t>
            </a:r>
          </a:p>
          <a:p>
            <a:pPr marL="234950" lvl="1" indent="0">
              <a:buNone/>
            </a:pPr>
            <a:r>
              <a:rPr lang="en-US" sz="1600" dirty="0">
                <a:latin typeface="Consolas" panose="020B0609020204030204" pitchFamily="49" charset="0"/>
              </a:rPr>
              <a:t>              region = InputBox("Province to </a:t>
            </a:r>
            <a:r>
              <a:rPr lang="en-US" sz="1600" dirty="0" smtClean="0">
                <a:latin typeface="Consolas" panose="020B0609020204030204" pitchFamily="49" charset="0"/>
              </a:rPr>
              <a:t>count: </a:t>
            </a:r>
            <a:r>
              <a:rPr lang="en-US" sz="1600" dirty="0">
                <a:latin typeface="Consolas" panose="020B0609020204030204" pitchFamily="49" charset="0"/>
              </a:rPr>
              <a:t>")</a:t>
            </a:r>
          </a:p>
          <a:p>
            <a:pPr marL="234950" lvl="1" indent="0">
              <a:buNone/>
            </a:pPr>
            <a:r>
              <a:rPr lang="en-US" sz="1600" dirty="0">
                <a:latin typeface="Consolas" panose="020B0609020204030204" pitchFamily="49" charset="0"/>
              </a:rPr>
              <a:t>        Loop</a:t>
            </a:r>
          </a:p>
          <a:p>
            <a:pPr marL="234950" lvl="1" indent="0">
              <a:buNone/>
            </a:pPr>
            <a:r>
              <a:rPr lang="en-US" sz="1600" dirty="0">
                <a:latin typeface="Consolas" panose="020B0609020204030204" pitchFamily="49" charset="0"/>
              </a:rPr>
              <a:t>    Loop</a:t>
            </a:r>
            <a:endParaRPr lang="en-CA" sz="1600" dirty="0">
              <a:latin typeface="Consolas" panose="020B0609020204030204" pitchFamily="49" charset="0"/>
            </a:endParaRPr>
          </a:p>
        </p:txBody>
      </p:sp>
    </p:spTree>
    <p:extLst>
      <p:ext uri="{BB962C8B-B14F-4D97-AF65-F5344CB8AC3E}">
        <p14:creationId xmlns:p14="http://schemas.microsoft.com/office/powerpoint/2010/main" val="186087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Overview Video</a:t>
            </a:r>
            <a:endParaRPr lang="en-CA" dirty="0"/>
          </a:p>
        </p:txBody>
      </p:sp>
      <p:sp>
        <p:nvSpPr>
          <p:cNvPr id="3" name="Content Placeholder 2"/>
          <p:cNvSpPr>
            <a:spLocks noGrp="1"/>
          </p:cNvSpPr>
          <p:nvPr>
            <p:ph idx="1"/>
          </p:nvPr>
        </p:nvSpPr>
        <p:spPr/>
        <p:txBody>
          <a:bodyPr/>
          <a:lstStyle/>
          <a:p>
            <a:r>
              <a:rPr lang="en-US" dirty="0" smtClean="0"/>
              <a:t>This assignment allows you to work on a real world problem.</a:t>
            </a:r>
          </a:p>
          <a:p>
            <a:pPr lvl="1"/>
            <a:r>
              <a:rPr lang="en-US" dirty="0" smtClean="0"/>
              <a:t>Tracking actual Covid infection data in Alberta.</a:t>
            </a:r>
          </a:p>
          <a:p>
            <a:r>
              <a:rPr lang="en-US" dirty="0" smtClean="0"/>
              <a:t>(To the tutorial instructor: in the interests of time you may want to show only select parts).</a:t>
            </a:r>
          </a:p>
          <a:p>
            <a:pPr lvl="1"/>
            <a:r>
              <a:rPr lang="en-US" dirty="0" smtClean="0">
                <a:hlinkClick r:id="rId2"/>
              </a:rPr>
              <a:t>https</a:t>
            </a:r>
            <a:r>
              <a:rPr lang="en-US" dirty="0">
                <a:hlinkClick r:id="rId2"/>
              </a:rPr>
              <a:t>://</a:t>
            </a:r>
            <a:r>
              <a:rPr lang="en-US" dirty="0" smtClean="0">
                <a:hlinkClick r:id="rId2"/>
              </a:rPr>
              <a:t>www.youtube.com/watch?v=A0GuUGfvI5c&amp;feature=youtu.be</a:t>
            </a:r>
            <a:endParaRPr lang="en-CA" dirty="0"/>
          </a:p>
        </p:txBody>
      </p:sp>
    </p:spTree>
    <p:extLst>
      <p:ext uri="{BB962C8B-B14F-4D97-AF65-F5344CB8AC3E}">
        <p14:creationId xmlns:p14="http://schemas.microsoft.com/office/powerpoint/2010/main" val="423353570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Nesting (4)</a:t>
            </a:r>
            <a:endParaRPr lang="en-CA" dirty="0"/>
          </a:p>
        </p:txBody>
      </p:sp>
      <p:sp>
        <p:nvSpPr>
          <p:cNvPr id="3" name="Content Placeholder 2"/>
          <p:cNvSpPr>
            <a:spLocks noGrp="1"/>
          </p:cNvSpPr>
          <p:nvPr>
            <p:ph idx="1"/>
          </p:nvPr>
        </p:nvSpPr>
        <p:spPr/>
        <p:txBody>
          <a:bodyPr/>
          <a:lstStyle/>
          <a:p>
            <a:pPr marL="234950" lvl="1" indent="0">
              <a:buNone/>
            </a:pPr>
            <a:r>
              <a:rPr lang="en-US" sz="1600" dirty="0">
                <a:latin typeface="Consolas" panose="020B0609020204030204" pitchFamily="49" charset="0"/>
              </a:rPr>
              <a:t>    </a:t>
            </a:r>
            <a:r>
              <a:rPr lang="en-US" sz="1600" dirty="0" err="1" smtClean="0">
                <a:latin typeface="Consolas" panose="020B0609020204030204" pitchFamily="49" charset="0"/>
              </a:rPr>
              <a:t>countryCount</a:t>
            </a:r>
            <a:r>
              <a:rPr lang="en-US" sz="1600" dirty="0" smtClean="0">
                <a:latin typeface="Consolas" panose="020B0609020204030204" pitchFamily="49" charset="0"/>
              </a:rPr>
              <a:t> </a:t>
            </a:r>
            <a:r>
              <a:rPr lang="en-US" sz="1600" dirty="0">
                <a:latin typeface="Consolas" panose="020B0609020204030204" pitchFamily="49" charset="0"/>
              </a:rPr>
              <a:t>= 0</a:t>
            </a:r>
          </a:p>
          <a:p>
            <a:pPr marL="234950" lvl="1" indent="0">
              <a:buNone/>
            </a:pPr>
            <a:r>
              <a:rPr lang="en-US" sz="1600" dirty="0">
                <a:latin typeface="Consolas" panose="020B0609020204030204" pitchFamily="49" charset="0"/>
              </a:rPr>
              <a:t>    </a:t>
            </a:r>
            <a:r>
              <a:rPr lang="en-US" sz="1600" dirty="0" err="1">
                <a:latin typeface="Consolas" panose="020B0609020204030204" pitchFamily="49" charset="0"/>
              </a:rPr>
              <a:t>regionCount</a:t>
            </a:r>
            <a:r>
              <a:rPr lang="en-US" sz="1600" dirty="0">
                <a:latin typeface="Consolas" panose="020B0609020204030204" pitchFamily="49" charset="0"/>
              </a:rPr>
              <a:t> = 0</a:t>
            </a:r>
          </a:p>
          <a:p>
            <a:pPr marL="234950" lvl="1" indent="0">
              <a:buNone/>
            </a:pPr>
            <a:r>
              <a:rPr lang="en-US" sz="1600" dirty="0">
                <a:latin typeface="Consolas" panose="020B0609020204030204" pitchFamily="49" charset="0"/>
              </a:rPr>
              <a:t>    row = START_ROW</a:t>
            </a:r>
          </a:p>
          <a:p>
            <a:pPr marL="234950" lvl="1" indent="0">
              <a:buNone/>
            </a:pPr>
            <a:r>
              <a:rPr lang="en-US" sz="1600" dirty="0">
                <a:latin typeface="Consolas" panose="020B0609020204030204" pitchFamily="49" charset="0"/>
              </a:rPr>
              <a:t>    </a:t>
            </a:r>
            <a:r>
              <a:rPr lang="en-US" sz="1600" dirty="0" err="1">
                <a:latin typeface="Consolas" panose="020B0609020204030204" pitchFamily="49" charset="0"/>
              </a:rPr>
              <a:t>countryFromSS</a:t>
            </a:r>
            <a:r>
              <a:rPr lang="en-US" sz="1600" dirty="0">
                <a:latin typeface="Consolas" panose="020B0609020204030204" pitchFamily="49" charset="0"/>
              </a:rPr>
              <a:t> = Cells(row, COUNTRY_COLUMN)</a:t>
            </a:r>
          </a:p>
          <a:p>
            <a:pPr marL="234950" lvl="1" indent="0">
              <a:buNone/>
            </a:pPr>
            <a:r>
              <a:rPr lang="en-US" sz="1600" dirty="0">
                <a:latin typeface="Consolas" panose="020B0609020204030204" pitchFamily="49" charset="0"/>
              </a:rPr>
              <a:t>    Do While (</a:t>
            </a:r>
            <a:r>
              <a:rPr lang="en-US" sz="1600" dirty="0" err="1">
                <a:latin typeface="Consolas" panose="020B0609020204030204" pitchFamily="49" charset="0"/>
              </a:rPr>
              <a:t>countryFromSS</a:t>
            </a:r>
            <a:r>
              <a:rPr lang="en-US" sz="1600" dirty="0">
                <a:latin typeface="Consolas" panose="020B0609020204030204" pitchFamily="49" charset="0"/>
              </a:rPr>
              <a:t> &lt;&gt; NO_VALUE)</a:t>
            </a:r>
          </a:p>
          <a:p>
            <a:pPr marL="234950" lvl="1" indent="0">
              <a:buNone/>
            </a:pPr>
            <a:r>
              <a:rPr lang="en-US" sz="1600" dirty="0">
                <a:latin typeface="Consolas" panose="020B0609020204030204" pitchFamily="49" charset="0"/>
              </a:rPr>
              <a:t>        </a:t>
            </a:r>
            <a:r>
              <a:rPr lang="en-US" sz="1600" dirty="0" err="1">
                <a:latin typeface="Consolas" panose="020B0609020204030204" pitchFamily="49" charset="0"/>
              </a:rPr>
              <a:t>regionFromSS</a:t>
            </a:r>
            <a:r>
              <a:rPr lang="en-US" sz="1600" dirty="0">
                <a:latin typeface="Consolas" panose="020B0609020204030204" pitchFamily="49" charset="0"/>
              </a:rPr>
              <a:t> = Cells(row, REGION_COLUMN)</a:t>
            </a:r>
          </a:p>
          <a:p>
            <a:pPr marL="234950" lvl="1" indent="0">
              <a:buNone/>
            </a:pPr>
            <a:r>
              <a:rPr lang="en-US" sz="1600" dirty="0">
                <a:latin typeface="Consolas" panose="020B0609020204030204" pitchFamily="49" charset="0"/>
              </a:rPr>
              <a:t>        If (</a:t>
            </a:r>
            <a:r>
              <a:rPr lang="en-US" sz="1600" dirty="0" err="1">
                <a:latin typeface="Consolas" panose="020B0609020204030204" pitchFamily="49" charset="0"/>
              </a:rPr>
              <a:t>countryFromSS</a:t>
            </a:r>
            <a:r>
              <a:rPr lang="en-US" sz="1600" dirty="0">
                <a:latin typeface="Consolas" panose="020B0609020204030204" pitchFamily="49" charset="0"/>
              </a:rPr>
              <a:t> = country) Then</a:t>
            </a:r>
          </a:p>
          <a:p>
            <a:pPr marL="234950" lvl="1" indent="0">
              <a:buNone/>
            </a:pPr>
            <a:r>
              <a:rPr lang="en-US" sz="1600" dirty="0">
                <a:latin typeface="Consolas" panose="020B0609020204030204" pitchFamily="49" charset="0"/>
              </a:rPr>
              <a:t>            </a:t>
            </a:r>
            <a:r>
              <a:rPr lang="en-US" sz="1600" dirty="0" err="1">
                <a:latin typeface="Consolas" panose="020B0609020204030204" pitchFamily="49" charset="0"/>
              </a:rPr>
              <a:t>countryCount</a:t>
            </a:r>
            <a:r>
              <a:rPr lang="en-US" sz="1600" dirty="0">
                <a:latin typeface="Consolas" panose="020B0609020204030204" pitchFamily="49" charset="0"/>
              </a:rPr>
              <a:t> = </a:t>
            </a:r>
            <a:r>
              <a:rPr lang="en-US" sz="1600" dirty="0" err="1">
                <a:latin typeface="Consolas" panose="020B0609020204030204" pitchFamily="49" charset="0"/>
              </a:rPr>
              <a:t>countryCount</a:t>
            </a:r>
            <a:r>
              <a:rPr lang="en-US" sz="1600" dirty="0">
                <a:latin typeface="Consolas" panose="020B0609020204030204" pitchFamily="49" charset="0"/>
              </a:rPr>
              <a:t> + 1</a:t>
            </a:r>
          </a:p>
          <a:p>
            <a:pPr marL="234950" lvl="1" indent="0">
              <a:buNone/>
            </a:pPr>
            <a:r>
              <a:rPr lang="en-US" sz="1600" dirty="0">
                <a:latin typeface="Consolas" panose="020B0609020204030204" pitchFamily="49" charset="0"/>
              </a:rPr>
              <a:t>        End If</a:t>
            </a:r>
          </a:p>
          <a:p>
            <a:pPr marL="234950" lvl="1" indent="0">
              <a:buNone/>
            </a:pPr>
            <a:r>
              <a:rPr lang="en-US" sz="1600" dirty="0">
                <a:latin typeface="Consolas" panose="020B0609020204030204" pitchFamily="49" charset="0"/>
              </a:rPr>
              <a:t>        If (</a:t>
            </a:r>
            <a:r>
              <a:rPr lang="en-US" sz="1600" dirty="0" err="1">
                <a:latin typeface="Consolas" panose="020B0609020204030204" pitchFamily="49" charset="0"/>
              </a:rPr>
              <a:t>regionFromSS</a:t>
            </a:r>
            <a:r>
              <a:rPr lang="en-US" sz="1600" dirty="0">
                <a:latin typeface="Consolas" panose="020B0609020204030204" pitchFamily="49" charset="0"/>
              </a:rPr>
              <a:t> = region) Then</a:t>
            </a:r>
          </a:p>
          <a:p>
            <a:pPr marL="234950" lvl="1" indent="0">
              <a:buNone/>
            </a:pPr>
            <a:r>
              <a:rPr lang="en-US" sz="1600" dirty="0">
                <a:latin typeface="Consolas" panose="020B0609020204030204" pitchFamily="49" charset="0"/>
              </a:rPr>
              <a:t>            </a:t>
            </a:r>
            <a:r>
              <a:rPr lang="en-US" sz="1600" dirty="0" err="1">
                <a:latin typeface="Consolas" panose="020B0609020204030204" pitchFamily="49" charset="0"/>
              </a:rPr>
              <a:t>regionCount</a:t>
            </a:r>
            <a:r>
              <a:rPr lang="en-US" sz="1600" dirty="0">
                <a:latin typeface="Consolas" panose="020B0609020204030204" pitchFamily="49" charset="0"/>
              </a:rPr>
              <a:t> = </a:t>
            </a:r>
            <a:r>
              <a:rPr lang="en-US" sz="1600" dirty="0" err="1">
                <a:latin typeface="Consolas" panose="020B0609020204030204" pitchFamily="49" charset="0"/>
              </a:rPr>
              <a:t>regionCount</a:t>
            </a:r>
            <a:r>
              <a:rPr lang="en-US" sz="1600" dirty="0">
                <a:latin typeface="Consolas" panose="020B0609020204030204" pitchFamily="49" charset="0"/>
              </a:rPr>
              <a:t> + 1</a:t>
            </a:r>
          </a:p>
          <a:p>
            <a:pPr marL="234950" lvl="1" indent="0">
              <a:buNone/>
            </a:pPr>
            <a:r>
              <a:rPr lang="en-US" sz="1600" dirty="0">
                <a:latin typeface="Consolas" panose="020B0609020204030204" pitchFamily="49" charset="0"/>
              </a:rPr>
              <a:t>        End If</a:t>
            </a:r>
          </a:p>
          <a:p>
            <a:pPr marL="234950" lvl="1" indent="0">
              <a:buNone/>
            </a:pPr>
            <a:r>
              <a:rPr lang="en-US" sz="1600" dirty="0">
                <a:latin typeface="Consolas" panose="020B0609020204030204" pitchFamily="49" charset="0"/>
              </a:rPr>
              <a:t>        row = row + 1</a:t>
            </a:r>
          </a:p>
          <a:p>
            <a:pPr marL="234950" lvl="1" indent="0">
              <a:buNone/>
            </a:pPr>
            <a:r>
              <a:rPr lang="en-US" sz="1600" dirty="0">
                <a:latin typeface="Consolas" panose="020B0609020204030204" pitchFamily="49" charset="0"/>
              </a:rPr>
              <a:t>        </a:t>
            </a:r>
            <a:r>
              <a:rPr lang="en-US" sz="1600" dirty="0" err="1">
                <a:latin typeface="Consolas" panose="020B0609020204030204" pitchFamily="49" charset="0"/>
              </a:rPr>
              <a:t>countryFromSS</a:t>
            </a:r>
            <a:r>
              <a:rPr lang="en-US" sz="1600" dirty="0">
                <a:latin typeface="Consolas" panose="020B0609020204030204" pitchFamily="49" charset="0"/>
              </a:rPr>
              <a:t> = Cells(row, COUNTRY_COLUMN)</a:t>
            </a:r>
          </a:p>
          <a:p>
            <a:pPr marL="234950" lvl="1" indent="0">
              <a:buNone/>
            </a:pPr>
            <a:r>
              <a:rPr lang="en-US" sz="1600" dirty="0">
                <a:latin typeface="Consolas" panose="020B0609020204030204" pitchFamily="49" charset="0"/>
              </a:rPr>
              <a:t>    Loop</a:t>
            </a:r>
          </a:p>
          <a:p>
            <a:pPr marL="234950" lvl="1" indent="0">
              <a:buNone/>
            </a:pPr>
            <a:r>
              <a:rPr lang="en-US" sz="1600" dirty="0">
                <a:latin typeface="Consolas" panose="020B0609020204030204" pitchFamily="49" charset="0"/>
              </a:rPr>
              <a:t>    </a:t>
            </a:r>
            <a:endParaRPr lang="en-CA" sz="1600" dirty="0">
              <a:latin typeface="Consolas" panose="020B0609020204030204" pitchFamily="49" charset="0"/>
            </a:endParaRPr>
          </a:p>
        </p:txBody>
      </p:sp>
    </p:spTree>
    <p:extLst>
      <p:ext uri="{BB962C8B-B14F-4D97-AF65-F5344CB8AC3E}">
        <p14:creationId xmlns:p14="http://schemas.microsoft.com/office/powerpoint/2010/main" val="41024013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Nesting (4)</a:t>
            </a:r>
            <a:endParaRPr lang="en-CA" dirty="0"/>
          </a:p>
        </p:txBody>
      </p:sp>
      <p:sp>
        <p:nvSpPr>
          <p:cNvPr id="3" name="Content Placeholder 2"/>
          <p:cNvSpPr>
            <a:spLocks noGrp="1"/>
          </p:cNvSpPr>
          <p:nvPr>
            <p:ph idx="1"/>
          </p:nvPr>
        </p:nvSpPr>
        <p:spPr/>
        <p:txBody>
          <a:bodyPr/>
          <a:lstStyle/>
          <a:p>
            <a:pPr marL="234950" lvl="1" indent="0">
              <a:buNone/>
            </a:pPr>
            <a:r>
              <a:rPr lang="en-US" sz="1600" dirty="0" smtClean="0">
                <a:latin typeface="Consolas" panose="020B0609020204030204" pitchFamily="49" charset="0"/>
              </a:rPr>
              <a:t>    Range</a:t>
            </a:r>
            <a:r>
              <a:rPr lang="en-US" sz="1600" dirty="0">
                <a:latin typeface="Consolas" panose="020B0609020204030204" pitchFamily="49" charset="0"/>
              </a:rPr>
              <a:t>("F2") = "# clients from " &amp; country</a:t>
            </a:r>
          </a:p>
          <a:p>
            <a:pPr marL="234950" lvl="1" indent="0">
              <a:buNone/>
            </a:pPr>
            <a:r>
              <a:rPr lang="en-US" sz="1600" dirty="0">
                <a:latin typeface="Consolas" panose="020B0609020204030204" pitchFamily="49" charset="0"/>
              </a:rPr>
              <a:t>    Range("G2") = </a:t>
            </a:r>
            <a:r>
              <a:rPr lang="en-US" sz="1600" dirty="0" err="1">
                <a:latin typeface="Consolas" panose="020B0609020204030204" pitchFamily="49" charset="0"/>
              </a:rPr>
              <a:t>countryCount</a:t>
            </a:r>
            <a:endParaRPr lang="en-US" sz="1600" dirty="0">
              <a:latin typeface="Consolas" panose="020B0609020204030204" pitchFamily="49" charset="0"/>
            </a:endParaRPr>
          </a:p>
          <a:p>
            <a:pPr marL="234950" lvl="1" indent="0">
              <a:buNone/>
            </a:pPr>
            <a:r>
              <a:rPr lang="en-US" sz="1600" dirty="0">
                <a:latin typeface="Consolas" panose="020B0609020204030204" pitchFamily="49" charset="0"/>
              </a:rPr>
              <a:t>    Range("F3") = "# in " &amp; country &amp; " who live in " &amp; region</a:t>
            </a:r>
          </a:p>
          <a:p>
            <a:pPr marL="234950" lvl="1" indent="0">
              <a:buNone/>
            </a:pPr>
            <a:r>
              <a:rPr lang="en-US" sz="1600" dirty="0">
                <a:latin typeface="Consolas" panose="020B0609020204030204" pitchFamily="49" charset="0"/>
              </a:rPr>
              <a:t>    Range("G3") = </a:t>
            </a:r>
            <a:r>
              <a:rPr lang="en-US" sz="1600" dirty="0" err="1">
                <a:latin typeface="Consolas" panose="020B0609020204030204" pitchFamily="49" charset="0"/>
              </a:rPr>
              <a:t>regionCount</a:t>
            </a:r>
            <a:endParaRPr lang="en-US" sz="1600" dirty="0">
              <a:latin typeface="Consolas" panose="020B0609020204030204" pitchFamily="49" charset="0"/>
            </a:endParaRPr>
          </a:p>
          <a:p>
            <a:pPr marL="234950" lvl="1" indent="0">
              <a:buNone/>
            </a:pPr>
            <a:endParaRPr lang="en-US" sz="1600" dirty="0">
              <a:latin typeface="Consolas" panose="020B0609020204030204" pitchFamily="49" charset="0"/>
            </a:endParaRPr>
          </a:p>
          <a:p>
            <a:pPr marL="234950" lvl="1" indent="0">
              <a:buNone/>
            </a:pPr>
            <a:r>
              <a:rPr lang="en-US" sz="1600" dirty="0">
                <a:latin typeface="Consolas" panose="020B0609020204030204" pitchFamily="49" charset="0"/>
              </a:rPr>
              <a:t>End Sub</a:t>
            </a:r>
            <a:endParaRPr lang="en-CA" sz="1600" dirty="0">
              <a:latin typeface="Consolas" panose="020B0609020204030204" pitchFamily="49" charset="0"/>
            </a:endParaRPr>
          </a:p>
        </p:txBody>
      </p:sp>
    </p:spTree>
    <p:extLst>
      <p:ext uri="{BB962C8B-B14F-4D97-AF65-F5344CB8AC3E}">
        <p14:creationId xmlns:p14="http://schemas.microsoft.com/office/powerpoint/2010/main" val="4723963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(WB Ex 5) An Excellent Exercise To Help You Prepare For The Assignment: The Last Workbook Exercise</a:t>
            </a:r>
            <a:endParaRPr lang="en-CA" dirty="0"/>
          </a:p>
        </p:txBody>
      </p:sp>
      <p:sp>
        <p:nvSpPr>
          <p:cNvPr id="3" name="Content Placeholder 2"/>
          <p:cNvSpPr>
            <a:spLocks noGrp="1"/>
          </p:cNvSpPr>
          <p:nvPr>
            <p:ph idx="1"/>
          </p:nvPr>
        </p:nvSpPr>
        <p:spPr/>
        <p:txBody>
          <a:bodyPr>
            <a:normAutofit lnSpcReduction="10000"/>
          </a:bodyPr>
          <a:lstStyle/>
          <a:p>
            <a:r>
              <a:rPr lang="en-US" dirty="0" smtClean="0"/>
              <a:t>The last exercise is quite challenging (you already have 3 graded components assigned which included the basics of VBA programming).</a:t>
            </a:r>
          </a:p>
          <a:p>
            <a:r>
              <a:rPr lang="en-US" dirty="0" smtClean="0"/>
              <a:t>Similar to the full assignment the exercise requires that you implement a solution using nested loops.</a:t>
            </a:r>
          </a:p>
          <a:p>
            <a:pPr lvl="1"/>
            <a:r>
              <a:rPr lang="en-US" dirty="0" smtClean="0"/>
              <a:t>Workbook Exercise:</a:t>
            </a:r>
          </a:p>
          <a:p>
            <a:pPr lvl="2"/>
            <a:r>
              <a:rPr lang="en-US" dirty="0" smtClean="0"/>
              <a:t>Outer loop to traverse from the start of the days where visitors came to town until the end.</a:t>
            </a:r>
          </a:p>
          <a:p>
            <a:pPr lvl="2"/>
            <a:r>
              <a:rPr lang="en-US" dirty="0" smtClean="0"/>
              <a:t>Inner (nested) loop runs from start to finish each time the outer loop runs: traverses all the visitor information for a particular month.</a:t>
            </a:r>
          </a:p>
          <a:p>
            <a:pPr lvl="1"/>
            <a:r>
              <a:rPr lang="en-US" dirty="0" smtClean="0"/>
              <a:t>Assignment: </a:t>
            </a:r>
          </a:p>
          <a:p>
            <a:pPr lvl="2"/>
            <a:r>
              <a:rPr lang="en-US" dirty="0" smtClean="0"/>
              <a:t>Outer loop to traverse from the start of the Covid cases until the end (empty row).</a:t>
            </a:r>
          </a:p>
          <a:p>
            <a:pPr lvl="2"/>
            <a:r>
              <a:rPr lang="en-US" dirty="0" smtClean="0"/>
              <a:t>Inner (nested) loop runs from start to finish each time the outer loop runs: traverses or steps through all the Covid cases for a particular day.</a:t>
            </a:r>
          </a:p>
        </p:txBody>
      </p:sp>
    </p:spTree>
    <p:extLst>
      <p:ext uri="{BB962C8B-B14F-4D97-AF65-F5344CB8AC3E}">
        <p14:creationId xmlns:p14="http://schemas.microsoft.com/office/powerpoint/2010/main" val="29384578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3505200" cy="944562"/>
          </a:xfrm>
        </p:spPr>
        <p:txBody>
          <a:bodyPr/>
          <a:lstStyle/>
          <a:p>
            <a:r>
              <a:rPr lang="en-US" dirty="0" smtClean="0"/>
              <a:t>Exercise 4</a:t>
            </a:r>
            <a:endParaRPr lang="en-CA" dirty="0"/>
          </a:p>
        </p:txBody>
      </p:sp>
      <p:sp>
        <p:nvSpPr>
          <p:cNvPr id="3" name="Content Placeholder 2"/>
          <p:cNvSpPr>
            <a:spLocks noGrp="1"/>
          </p:cNvSpPr>
          <p:nvPr>
            <p:ph idx="1"/>
          </p:nvPr>
        </p:nvSpPr>
        <p:spPr/>
        <p:txBody>
          <a:bodyPr>
            <a:noAutofit/>
          </a:bodyPr>
          <a:lstStyle/>
          <a:p>
            <a:r>
              <a:rPr lang="en-US" b="1" dirty="0"/>
              <a:t>Program description:</a:t>
            </a:r>
          </a:p>
          <a:p>
            <a:pPr lvl="1"/>
            <a:r>
              <a:rPr lang="en-US" b="1" dirty="0">
                <a:solidFill>
                  <a:srgbClr val="FF0000"/>
                </a:solidFill>
              </a:rPr>
              <a:t>Using nested loops </a:t>
            </a:r>
            <a:r>
              <a:rPr lang="en-US" dirty="0"/>
              <a:t>the program will write the following information into the spreadsheet.</a:t>
            </a:r>
          </a:p>
          <a:p>
            <a:pPr lvl="1"/>
            <a:r>
              <a:rPr lang="en-US" dirty="0"/>
              <a:t>JT’s comment: this one is substantially more challenging than the previous exercises but solving it will help you find a solution to the graded components. </a:t>
            </a:r>
          </a:p>
          <a:p>
            <a:pPr lvl="1"/>
            <a:r>
              <a:rPr lang="en-US" dirty="0"/>
              <a:t>Along row 1 from column 1 – 10 write the number 1 into sheet.</a:t>
            </a:r>
          </a:p>
          <a:p>
            <a:pPr lvl="1"/>
            <a:r>
              <a:rPr lang="en-US" dirty="0"/>
              <a:t>Along row 2 from column 1 – 10 write the number 2 into sheet.</a:t>
            </a:r>
          </a:p>
          <a:p>
            <a:pPr lvl="1"/>
            <a:r>
              <a:rPr lang="en-US" dirty="0"/>
              <a:t>Along row 3 from column 1 – 10 write the number 3 into sheet.</a:t>
            </a:r>
          </a:p>
          <a:p>
            <a:pPr lvl="1"/>
            <a:r>
              <a:rPr lang="en-US" dirty="0"/>
              <a:t>Continue along this pattern up to and including row 10 where the number 10 will be written.</a:t>
            </a:r>
          </a:p>
          <a:p>
            <a:pPr marL="0" indent="0">
              <a:buNone/>
            </a:pPr>
            <a:r>
              <a:rPr lang="en-US" b="1" dirty="0"/>
              <a:t>Spreadsheet containing the solution </a:t>
            </a:r>
            <a:r>
              <a:rPr lang="en-US" dirty="0"/>
              <a:t>(don’t look at it until you have at least made an attempt): </a:t>
            </a:r>
            <a:r>
              <a:rPr lang="en-US" dirty="0">
                <a:latin typeface="Consolas" panose="020B0609020204030204" pitchFamily="49" charset="0"/>
              </a:rPr>
              <a:t>Exercise4_nested_loops_numbering_cells</a:t>
            </a:r>
            <a:endParaRPr lang="en-CA" dirty="0">
              <a:latin typeface="Consolas" panose="020B0609020204030204" pitchFamily="49" charset="0"/>
            </a:endParaRPr>
          </a:p>
        </p:txBody>
      </p:sp>
      <p:pic>
        <p:nvPicPr>
          <p:cNvPr id="4" name="Picture 3"/>
          <p:cNvPicPr>
            <a:picLocks noChangeAspect="1"/>
          </p:cNvPicPr>
          <p:nvPr/>
        </p:nvPicPr>
        <p:blipFill>
          <a:blip r:embed="rId2"/>
          <a:stretch>
            <a:fillRect/>
          </a:stretch>
        </p:blipFill>
        <p:spPr>
          <a:xfrm>
            <a:off x="4377896" y="-53181"/>
            <a:ext cx="4743450" cy="1600200"/>
          </a:xfrm>
          <a:prstGeom prst="rect">
            <a:avLst/>
          </a:prstGeom>
          <a:ln>
            <a:solidFill>
              <a:schemeClr val="tx1"/>
            </a:solidFill>
          </a:ln>
        </p:spPr>
      </p:pic>
    </p:spTree>
    <p:extLst>
      <p:ext uri="{BB962C8B-B14F-4D97-AF65-F5344CB8AC3E}">
        <p14:creationId xmlns:p14="http://schemas.microsoft.com/office/powerpoint/2010/main" val="118202372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5</a:t>
            </a:r>
            <a:endParaRPr lang="en-CA" dirty="0"/>
          </a:p>
        </p:txBody>
      </p:sp>
      <p:sp>
        <p:nvSpPr>
          <p:cNvPr id="3" name="Content Placeholder 2"/>
          <p:cNvSpPr>
            <a:spLocks noGrp="1"/>
          </p:cNvSpPr>
          <p:nvPr>
            <p:ph idx="1"/>
          </p:nvPr>
        </p:nvSpPr>
        <p:spPr/>
        <p:txBody>
          <a:bodyPr>
            <a:normAutofit/>
          </a:bodyPr>
          <a:lstStyle/>
          <a:p>
            <a:r>
              <a:rPr lang="en-US" sz="2000" b="1" dirty="0"/>
              <a:t>Program description: get and display the month and year</a:t>
            </a:r>
          </a:p>
          <a:p>
            <a:pPr lvl="1"/>
            <a:r>
              <a:rPr lang="en-US" sz="1800" b="1" dirty="0" smtClean="0">
                <a:solidFill>
                  <a:srgbClr val="FF0000"/>
                </a:solidFill>
              </a:rPr>
              <a:t>Branch nested within a loop</a:t>
            </a:r>
          </a:p>
          <a:p>
            <a:pPr lvl="1"/>
            <a:r>
              <a:rPr lang="en-US" sz="1800" dirty="0" smtClean="0"/>
              <a:t>Prompt </a:t>
            </a:r>
            <a:r>
              <a:rPr lang="en-US" sz="1800" dirty="0"/>
              <a:t>the user for a month as a numerical value from 1 – 12.</a:t>
            </a:r>
          </a:p>
          <a:p>
            <a:pPr lvl="1"/>
            <a:r>
              <a:rPr lang="en-US" sz="1800" dirty="0"/>
              <a:t>As long as value outside this range is entered the program will repeat the prompt.</a:t>
            </a:r>
          </a:p>
          <a:p>
            <a:pPr lvl="1"/>
            <a:r>
              <a:rPr lang="en-US" sz="1800" dirty="0"/>
              <a:t>After a valid value for the month has been entered the program will prompt for the day (again an integer value).</a:t>
            </a:r>
          </a:p>
          <a:p>
            <a:pPr lvl="1"/>
            <a:r>
              <a:rPr lang="en-US" sz="1800" dirty="0"/>
              <a:t>The program will repeatedly prompt for the day as long as a value outside the valid range has been entered.</a:t>
            </a:r>
          </a:p>
          <a:p>
            <a:pPr lvl="2"/>
            <a:r>
              <a:rPr lang="en-US" sz="1600" dirty="0"/>
              <a:t>The valid range depends upon the month:</a:t>
            </a:r>
          </a:p>
          <a:p>
            <a:pPr lvl="3"/>
            <a:r>
              <a:rPr lang="en-US" sz="1400" dirty="0"/>
              <a:t>February: ignore leap year and assume the maximum number of days is 28.</a:t>
            </a:r>
          </a:p>
          <a:p>
            <a:pPr lvl="3"/>
            <a:r>
              <a:rPr lang="en-US" sz="1400" dirty="0"/>
              <a:t>Month with 30 days: April, June, September, November</a:t>
            </a:r>
          </a:p>
          <a:p>
            <a:pPr lvl="3"/>
            <a:r>
              <a:rPr lang="en-US" sz="1400" dirty="0"/>
              <a:t>Months with 31 days: all other months</a:t>
            </a:r>
          </a:p>
          <a:p>
            <a:pPr marL="0" indent="0">
              <a:buNone/>
            </a:pPr>
            <a:r>
              <a:rPr lang="en-US" sz="2000" b="1" dirty="0"/>
              <a:t>Spreadsheet containing the solution </a:t>
            </a:r>
            <a:r>
              <a:rPr lang="en-US" sz="2000" dirty="0"/>
              <a:t>(don’t look at it until you have at least made an attempt):</a:t>
            </a:r>
            <a:r>
              <a:rPr lang="en-US" sz="2000" dirty="0">
                <a:latin typeface="Consolas" panose="020B0609020204030204" pitchFamily="49" charset="0"/>
              </a:rPr>
              <a:t>Exercise5_nested_loops_entering_month_day</a:t>
            </a:r>
            <a:endParaRPr lang="en-CA" sz="2000" dirty="0">
              <a:latin typeface="Consolas" panose="020B0609020204030204" pitchFamily="49" charset="0"/>
            </a:endParaRPr>
          </a:p>
        </p:txBody>
      </p:sp>
    </p:spTree>
    <p:extLst>
      <p:ext uri="{BB962C8B-B14F-4D97-AF65-F5344CB8AC3E}">
        <p14:creationId xmlns:p14="http://schemas.microsoft.com/office/powerpoint/2010/main" val="2112705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Feature #1</a:t>
            </a:r>
            <a:endParaRPr lang="en-CA" dirty="0"/>
          </a:p>
        </p:txBody>
      </p:sp>
      <p:sp>
        <p:nvSpPr>
          <p:cNvPr id="3" name="Content Placeholder 2"/>
          <p:cNvSpPr>
            <a:spLocks noGrp="1"/>
          </p:cNvSpPr>
          <p:nvPr>
            <p:ph idx="1"/>
          </p:nvPr>
        </p:nvSpPr>
        <p:spPr/>
        <p:txBody>
          <a:bodyPr/>
          <a:lstStyle/>
          <a:p>
            <a:r>
              <a:rPr lang="en-US" dirty="0"/>
              <a:t>Write the text "Total cases" into the cell </a:t>
            </a:r>
            <a:r>
              <a:rPr lang="en-US" dirty="0">
                <a:latin typeface="Consolas" panose="020B0609020204030204" pitchFamily="49" charset="0"/>
              </a:rPr>
              <a:t>I1</a:t>
            </a:r>
            <a:r>
              <a:rPr lang="en-US" dirty="0" smtClean="0"/>
              <a:t>.</a:t>
            </a:r>
          </a:p>
          <a:p>
            <a:endParaRPr lang="en-US" dirty="0"/>
          </a:p>
          <a:p>
            <a:endParaRPr lang="en-US" dirty="0" smtClean="0"/>
          </a:p>
          <a:p>
            <a:endParaRPr lang="en-US" dirty="0"/>
          </a:p>
          <a:p>
            <a:endParaRPr lang="en-US" dirty="0" smtClean="0"/>
          </a:p>
          <a:p>
            <a:endParaRPr lang="en-US" dirty="0"/>
          </a:p>
          <a:p>
            <a:endParaRPr lang="en-CA" dirty="0"/>
          </a:p>
        </p:txBody>
      </p:sp>
      <p:pic>
        <p:nvPicPr>
          <p:cNvPr id="4" name="Picture 3"/>
          <p:cNvPicPr>
            <a:picLocks noChangeAspect="1"/>
          </p:cNvPicPr>
          <p:nvPr/>
        </p:nvPicPr>
        <p:blipFill rotWithShape="1">
          <a:blip r:embed="rId2"/>
          <a:srcRect l="6452"/>
          <a:stretch/>
        </p:blipFill>
        <p:spPr>
          <a:xfrm>
            <a:off x="762000" y="1905000"/>
            <a:ext cx="4419600" cy="1691452"/>
          </a:xfrm>
          <a:prstGeom prst="rect">
            <a:avLst/>
          </a:prstGeom>
        </p:spPr>
      </p:pic>
    </p:spTree>
    <p:extLst>
      <p:ext uri="{BB962C8B-B14F-4D97-AF65-F5344CB8AC3E}">
        <p14:creationId xmlns:p14="http://schemas.microsoft.com/office/powerpoint/2010/main" val="2428428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Feature #2</a:t>
            </a:r>
            <a:endParaRPr lang="en-CA" dirty="0"/>
          </a:p>
        </p:txBody>
      </p:sp>
      <p:sp>
        <p:nvSpPr>
          <p:cNvPr id="3" name="Content Placeholder 2"/>
          <p:cNvSpPr>
            <a:spLocks noGrp="1"/>
          </p:cNvSpPr>
          <p:nvPr>
            <p:ph idx="1"/>
          </p:nvPr>
        </p:nvSpPr>
        <p:spPr/>
        <p:txBody>
          <a:bodyPr/>
          <a:lstStyle/>
          <a:p>
            <a:r>
              <a:rPr lang="en-US" dirty="0"/>
              <a:t>Counts the total number of Covid </a:t>
            </a:r>
            <a:r>
              <a:rPr lang="en-US" dirty="0" smtClean="0"/>
              <a:t>cases and </a:t>
            </a:r>
            <a:r>
              <a:rPr lang="en-US" dirty="0"/>
              <a:t>displays this information in a </a:t>
            </a:r>
            <a:r>
              <a:rPr lang="en-US" dirty="0" smtClean="0">
                <a:latin typeface="Consolas" panose="020B0609020204030204" pitchFamily="49" charset="0"/>
              </a:rPr>
              <a:t>MsgBox</a:t>
            </a:r>
            <a:r>
              <a:rPr lang="en-US" dirty="0" smtClean="0"/>
              <a:t>.</a:t>
            </a:r>
          </a:p>
          <a:p>
            <a:pPr lvl="1"/>
            <a:r>
              <a:rPr lang="en-US" dirty="0" smtClean="0"/>
              <a:t>It </a:t>
            </a:r>
            <a:r>
              <a:rPr lang="en-US" dirty="0"/>
              <a:t>includes all cases status such as 'Recovered', 'Active' etc</a:t>
            </a:r>
            <a:r>
              <a:rPr lang="en-US" dirty="0" smtClean="0"/>
              <a:t>.</a:t>
            </a:r>
          </a:p>
          <a:p>
            <a:pPr lvl="1"/>
            <a:r>
              <a:rPr lang="en-US" dirty="0"/>
              <a:t>The count must be conducted with a loop and variable is used to track the count.</a:t>
            </a:r>
            <a:endParaRPr lang="en-CA" dirty="0"/>
          </a:p>
        </p:txBody>
      </p:sp>
      <p:pic>
        <p:nvPicPr>
          <p:cNvPr id="4" name="Picture 3"/>
          <p:cNvPicPr>
            <a:picLocks noChangeAspect="1"/>
          </p:cNvPicPr>
          <p:nvPr/>
        </p:nvPicPr>
        <p:blipFill>
          <a:blip r:embed="rId2"/>
          <a:stretch>
            <a:fillRect/>
          </a:stretch>
        </p:blipFill>
        <p:spPr>
          <a:xfrm>
            <a:off x="990600" y="3352800"/>
            <a:ext cx="1752600" cy="1766400"/>
          </a:xfrm>
          <a:prstGeom prst="rect">
            <a:avLst/>
          </a:prstGeom>
        </p:spPr>
      </p:pic>
    </p:spTree>
    <p:extLst>
      <p:ext uri="{BB962C8B-B14F-4D97-AF65-F5344CB8AC3E}">
        <p14:creationId xmlns:p14="http://schemas.microsoft.com/office/powerpoint/2010/main" val="3775344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Feature #3</a:t>
            </a:r>
            <a:endParaRPr lang="en-CA" dirty="0"/>
          </a:p>
        </p:txBody>
      </p:sp>
      <p:sp>
        <p:nvSpPr>
          <p:cNvPr id="3" name="Content Placeholder 2"/>
          <p:cNvSpPr>
            <a:spLocks noGrp="1"/>
          </p:cNvSpPr>
          <p:nvPr>
            <p:ph idx="1"/>
          </p:nvPr>
        </p:nvSpPr>
        <p:spPr/>
        <p:txBody>
          <a:bodyPr/>
          <a:lstStyle/>
          <a:p>
            <a:r>
              <a:rPr lang="en-US" dirty="0"/>
              <a:t>Writes the count from the previous feature (i.e. the MsgBox output) to Cell </a:t>
            </a:r>
            <a:r>
              <a:rPr lang="en-US" dirty="0">
                <a:latin typeface="Consolas" panose="020B0609020204030204" pitchFamily="49" charset="0"/>
              </a:rPr>
              <a:t>J1</a:t>
            </a:r>
            <a:r>
              <a:rPr lang="en-US" dirty="0" smtClean="0"/>
              <a:t>.</a:t>
            </a:r>
          </a:p>
          <a:p>
            <a:endParaRPr lang="en-US" dirty="0"/>
          </a:p>
          <a:p>
            <a:endParaRPr lang="en-US" dirty="0" smtClean="0"/>
          </a:p>
          <a:p>
            <a:r>
              <a:rPr lang="en-US" dirty="0" smtClean="0"/>
              <a:t>Obviously what you write in the cell to the immediate left augments the number written into this cell.</a:t>
            </a:r>
          </a:p>
          <a:p>
            <a:endParaRPr lang="en-US" dirty="0" smtClean="0"/>
          </a:p>
          <a:p>
            <a:endParaRPr lang="en-CA" dirty="0"/>
          </a:p>
        </p:txBody>
      </p:sp>
      <p:pic>
        <p:nvPicPr>
          <p:cNvPr id="4" name="Picture 3"/>
          <p:cNvPicPr>
            <a:picLocks noChangeAspect="1"/>
          </p:cNvPicPr>
          <p:nvPr/>
        </p:nvPicPr>
        <p:blipFill>
          <a:blip r:embed="rId2"/>
          <a:stretch>
            <a:fillRect/>
          </a:stretch>
        </p:blipFill>
        <p:spPr>
          <a:xfrm>
            <a:off x="761999" y="2286000"/>
            <a:ext cx="2071991" cy="685800"/>
          </a:xfrm>
          <a:prstGeom prst="rect">
            <a:avLst/>
          </a:prstGeom>
        </p:spPr>
      </p:pic>
      <p:pic>
        <p:nvPicPr>
          <p:cNvPr id="5" name="Picture 4"/>
          <p:cNvPicPr>
            <a:picLocks noChangeAspect="1"/>
          </p:cNvPicPr>
          <p:nvPr/>
        </p:nvPicPr>
        <p:blipFill>
          <a:blip r:embed="rId3"/>
          <a:stretch>
            <a:fillRect/>
          </a:stretch>
        </p:blipFill>
        <p:spPr>
          <a:xfrm>
            <a:off x="761999" y="3962400"/>
            <a:ext cx="3511296" cy="685800"/>
          </a:xfrm>
          <a:prstGeom prst="rect">
            <a:avLst/>
          </a:prstGeom>
        </p:spPr>
      </p:pic>
    </p:spTree>
    <p:extLst>
      <p:ext uri="{BB962C8B-B14F-4D97-AF65-F5344CB8AC3E}">
        <p14:creationId xmlns:p14="http://schemas.microsoft.com/office/powerpoint/2010/main" val="25485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A4: Feature #4</a:t>
            </a:r>
            <a:endParaRPr lang="en-CA" dirty="0"/>
          </a:p>
        </p:txBody>
      </p:sp>
      <p:sp>
        <p:nvSpPr>
          <p:cNvPr id="3" name="Content Placeholder 2"/>
          <p:cNvSpPr>
            <a:spLocks noGrp="1"/>
          </p:cNvSpPr>
          <p:nvPr>
            <p:ph idx="1"/>
          </p:nvPr>
        </p:nvSpPr>
        <p:spPr/>
        <p:txBody>
          <a:bodyPr/>
          <a:lstStyle/>
          <a:p>
            <a:r>
              <a:rPr lang="en-US" dirty="0"/>
              <a:t>The two Cells </a:t>
            </a:r>
            <a:r>
              <a:rPr lang="en-US" dirty="0" smtClean="0"/>
              <a:t>(</a:t>
            </a:r>
            <a:r>
              <a:rPr lang="en-US" dirty="0" smtClean="0">
                <a:latin typeface="Consolas" panose="020B0609020204030204" pitchFamily="49" charset="0"/>
              </a:rPr>
              <a:t>I1</a:t>
            </a:r>
            <a:r>
              <a:rPr lang="en-US" dirty="0" smtClean="0"/>
              <a:t> and </a:t>
            </a:r>
            <a:r>
              <a:rPr lang="en-US" dirty="0">
                <a:latin typeface="Consolas" panose="020B0609020204030204" pitchFamily="49" charset="0"/>
              </a:rPr>
              <a:t>J1</a:t>
            </a:r>
            <a:r>
              <a:rPr lang="en-US" dirty="0" smtClean="0"/>
              <a:t>) where </a:t>
            </a:r>
            <a:r>
              <a:rPr lang="en-US" dirty="0"/>
              <a:t>the information written from the previous two features are bolded.</a:t>
            </a:r>
            <a:endParaRPr lang="en-CA" dirty="0"/>
          </a:p>
        </p:txBody>
      </p:sp>
    </p:spTree>
    <p:extLst>
      <p:ext uri="{BB962C8B-B14F-4D97-AF65-F5344CB8AC3E}">
        <p14:creationId xmlns:p14="http://schemas.microsoft.com/office/powerpoint/2010/main" val="3496751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tailEnd type="triangle"/>
        </a:ln>
      </a:spPr>
      <a:bodyPr rtlCol="0" anchor="t" anchorCtr="0"/>
      <a:lstStyle>
        <a:defPP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81945</TotalTime>
  <Words>3462</Words>
  <Application>Microsoft Office PowerPoint</Application>
  <PresentationFormat>On-screen Show (4:3)</PresentationFormat>
  <Paragraphs>441</Paragraphs>
  <Slides>54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54</vt:i4>
      </vt:variant>
    </vt:vector>
  </HeadingPairs>
  <TitlesOfParts>
    <vt:vector size="59" baseType="lpstr">
      <vt:lpstr>Arial</vt:lpstr>
      <vt:lpstr>Calibri</vt:lpstr>
      <vt:lpstr>Comic Sans MS</vt:lpstr>
      <vt:lpstr>Consolas</vt:lpstr>
      <vt:lpstr>Office Theme</vt:lpstr>
      <vt:lpstr>VBA: Tutorial Week 6</vt:lpstr>
      <vt:lpstr>First Tutorial: Monday Or Tuesday</vt:lpstr>
      <vt:lpstr>FYI For The Tutorial Instructor/TA</vt:lpstr>
      <vt:lpstr>VBA Programming For Excel</vt:lpstr>
      <vt:lpstr>A4: Overview Video</vt:lpstr>
      <vt:lpstr>A4: Feature #1</vt:lpstr>
      <vt:lpstr>A4: Feature #2</vt:lpstr>
      <vt:lpstr>A4: Feature #3</vt:lpstr>
      <vt:lpstr>A4: Feature #4</vt:lpstr>
      <vt:lpstr>A4: Feature #5</vt:lpstr>
      <vt:lpstr>A4: Feature #6</vt:lpstr>
      <vt:lpstr>A4: Feature #7</vt:lpstr>
      <vt:lpstr>A4: Feature #8</vt:lpstr>
      <vt:lpstr>A4: Feature #9</vt:lpstr>
      <vt:lpstr>A4: Feature #10</vt:lpstr>
      <vt:lpstr>A4: Where Does It All End?</vt:lpstr>
      <vt:lpstr>A4: Documentation Requirements</vt:lpstr>
      <vt:lpstr>A4: Style Requirements</vt:lpstr>
      <vt:lpstr>Example: Changing Fonts, Font Effects, Fill Color</vt:lpstr>
      <vt:lpstr>Example: Changing Fonts, Font Effects, Fill Color (2)</vt:lpstr>
      <vt:lpstr>Example: Changing Fonts, Font Effects, Fill Color (3)</vt:lpstr>
      <vt:lpstr>Accessing Worksheets</vt:lpstr>
      <vt:lpstr>Example: Accessing Specific Worksheets</vt:lpstr>
      <vt:lpstr>Commonly Used Charts To Represent Proportions</vt:lpstr>
      <vt:lpstr>Pie And Donut Charts: When Not To Use</vt:lpstr>
      <vt:lpstr>Example: Inserting Charts Representing Proportions</vt:lpstr>
      <vt:lpstr>Example: Inserting Charts Representing Quantities</vt:lpstr>
      <vt:lpstr>Example: Inserting Charts Representing Quantities (2)</vt:lpstr>
      <vt:lpstr>Example: Inserting Charts Representing Quantities (3)</vt:lpstr>
      <vt:lpstr>Second Tutorial: Wednesday Or Thursday</vt:lpstr>
      <vt:lpstr>Counting The Number Of Rows In A Chart</vt:lpstr>
      <vt:lpstr>Example: Counting Rows</vt:lpstr>
      <vt:lpstr>Example: Counting Rows (2)</vt:lpstr>
      <vt:lpstr>Exercise 1</vt:lpstr>
      <vt:lpstr>Example: Counting Instances Of User Specified Search Criteria</vt:lpstr>
      <vt:lpstr>Example: Counting Instances Of User Specified Search Criteria (2)</vt:lpstr>
      <vt:lpstr>Example: Counting Instances Of User Specified Search Criteria (3)</vt:lpstr>
      <vt:lpstr>Example: Counting Instances Of User Specified Search Criteria (4)</vt:lpstr>
      <vt:lpstr>Exercise 2</vt:lpstr>
      <vt:lpstr>Exercise 3</vt:lpstr>
      <vt:lpstr>Example: Error Checking Input, Sorting Based On User Criteria</vt:lpstr>
      <vt:lpstr>Example: Error Checking Input, Sorting Based On User Criteria (2)</vt:lpstr>
      <vt:lpstr>Nesting</vt:lpstr>
      <vt:lpstr>Nesting (2)</vt:lpstr>
      <vt:lpstr>Nesting (3)</vt:lpstr>
      <vt:lpstr>Nesting (4)</vt:lpstr>
      <vt:lpstr>Example: Nesting</vt:lpstr>
      <vt:lpstr>Example: Nesting (2)</vt:lpstr>
      <vt:lpstr>Example: Nesting (3)</vt:lpstr>
      <vt:lpstr>Example: Nesting (4)</vt:lpstr>
      <vt:lpstr>Example: Nesting (4)</vt:lpstr>
      <vt:lpstr>(WB Ex 5) An Excellent Exercise To Help You Prepare For The Assignment: The Last Workbook Exercise</vt:lpstr>
      <vt:lpstr>Exercise 4</vt:lpstr>
      <vt:lpstr>Exercise 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James Tam</dc:creator>
  <cp:keywords>VBA Extras tutorial</cp:keywords>
  <cp:lastModifiedBy>Microsoft account</cp:lastModifiedBy>
  <cp:revision>1761</cp:revision>
  <dcterms:created xsi:type="dcterms:W3CDTF">2014-05-13T22:22:53Z</dcterms:created>
  <dcterms:modified xsi:type="dcterms:W3CDTF">2022-04-02T04:21:59Z</dcterms:modified>
</cp:coreProperties>
</file>