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7"/>
  </p:notesMasterIdLst>
  <p:handoutMasterIdLst>
    <p:handoutMasterId r:id="rId28"/>
  </p:handoutMasterIdLst>
  <p:sldIdLst>
    <p:sldId id="345" r:id="rId2"/>
    <p:sldId id="514" r:id="rId3"/>
    <p:sldId id="525" r:id="rId4"/>
    <p:sldId id="524" r:id="rId5"/>
    <p:sldId id="436" r:id="rId6"/>
    <p:sldId id="495" r:id="rId7"/>
    <p:sldId id="490" r:id="rId8"/>
    <p:sldId id="491" r:id="rId9"/>
    <p:sldId id="492" r:id="rId10"/>
    <p:sldId id="493" r:id="rId11"/>
    <p:sldId id="438" r:id="rId12"/>
    <p:sldId id="496" r:id="rId13"/>
    <p:sldId id="437" r:id="rId14"/>
    <p:sldId id="441" r:id="rId15"/>
    <p:sldId id="442" r:id="rId16"/>
    <p:sldId id="439" r:id="rId17"/>
    <p:sldId id="440" r:id="rId18"/>
    <p:sldId id="516" r:id="rId19"/>
    <p:sldId id="517" r:id="rId20"/>
    <p:sldId id="518" r:id="rId21"/>
    <p:sldId id="519" r:id="rId22"/>
    <p:sldId id="522" r:id="rId23"/>
    <p:sldId id="523" r:id="rId24"/>
    <p:sldId id="520" r:id="rId25"/>
    <p:sldId id="521" r:id="rId26"/>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Calibri" pitchFamily="34" charset="0"/>
        <a:ea typeface="+mn-ea"/>
        <a:cs typeface="Arial" charset="0"/>
      </a:defRPr>
    </a:lvl1pPr>
    <a:lvl2pPr marL="457200" algn="l" rtl="0" fontAlgn="base">
      <a:spcBef>
        <a:spcPct val="0"/>
      </a:spcBef>
      <a:spcAft>
        <a:spcPct val="0"/>
      </a:spcAft>
      <a:defRPr kern="1200">
        <a:solidFill>
          <a:schemeClr val="tx1"/>
        </a:solidFill>
        <a:latin typeface="Calibri" pitchFamily="34" charset="0"/>
        <a:ea typeface="+mn-ea"/>
        <a:cs typeface="Arial" charset="0"/>
      </a:defRPr>
    </a:lvl2pPr>
    <a:lvl3pPr marL="914400" algn="l" rtl="0" fontAlgn="base">
      <a:spcBef>
        <a:spcPct val="0"/>
      </a:spcBef>
      <a:spcAft>
        <a:spcPct val="0"/>
      </a:spcAft>
      <a:defRPr kern="1200">
        <a:solidFill>
          <a:schemeClr val="tx1"/>
        </a:solidFill>
        <a:latin typeface="Calibri" pitchFamily="34" charset="0"/>
        <a:ea typeface="+mn-ea"/>
        <a:cs typeface="Arial" charset="0"/>
      </a:defRPr>
    </a:lvl3pPr>
    <a:lvl4pPr marL="1371600" algn="l" rtl="0" fontAlgn="base">
      <a:spcBef>
        <a:spcPct val="0"/>
      </a:spcBef>
      <a:spcAft>
        <a:spcPct val="0"/>
      </a:spcAft>
      <a:defRPr kern="1200">
        <a:solidFill>
          <a:schemeClr val="tx1"/>
        </a:solidFill>
        <a:latin typeface="Calibri" pitchFamily="34" charset="0"/>
        <a:ea typeface="+mn-ea"/>
        <a:cs typeface="Arial" charset="0"/>
      </a:defRPr>
    </a:lvl4pPr>
    <a:lvl5pPr marL="1828800" algn="l" rtl="0" fontAlgn="base">
      <a:spcBef>
        <a:spcPct val="0"/>
      </a:spcBef>
      <a:spcAft>
        <a:spcPct val="0"/>
      </a:spcAft>
      <a:defRPr kern="1200">
        <a:solidFill>
          <a:schemeClr val="tx1"/>
        </a:solidFill>
        <a:latin typeface="Calibri" pitchFamily="34" charset="0"/>
        <a:ea typeface="+mn-ea"/>
        <a:cs typeface="Arial" charset="0"/>
      </a:defRPr>
    </a:lvl5pPr>
    <a:lvl6pPr marL="2286000" algn="l" defTabSz="914400" rtl="0" eaLnBrk="1" latinLnBrk="0" hangingPunct="1">
      <a:defRPr kern="1200">
        <a:solidFill>
          <a:schemeClr val="tx1"/>
        </a:solidFill>
        <a:latin typeface="Calibri" pitchFamily="34" charset="0"/>
        <a:ea typeface="+mn-ea"/>
        <a:cs typeface="Arial" charset="0"/>
      </a:defRPr>
    </a:lvl6pPr>
    <a:lvl7pPr marL="2743200" algn="l" defTabSz="914400" rtl="0" eaLnBrk="1" latinLnBrk="0" hangingPunct="1">
      <a:defRPr kern="1200">
        <a:solidFill>
          <a:schemeClr val="tx1"/>
        </a:solidFill>
        <a:latin typeface="Calibri" pitchFamily="34" charset="0"/>
        <a:ea typeface="+mn-ea"/>
        <a:cs typeface="Arial" charset="0"/>
      </a:defRPr>
    </a:lvl7pPr>
    <a:lvl8pPr marL="3200400" algn="l" defTabSz="914400" rtl="0" eaLnBrk="1" latinLnBrk="0" hangingPunct="1">
      <a:defRPr kern="1200">
        <a:solidFill>
          <a:schemeClr val="tx1"/>
        </a:solidFill>
        <a:latin typeface="Calibri" pitchFamily="34" charset="0"/>
        <a:ea typeface="+mn-ea"/>
        <a:cs typeface="Arial" charset="0"/>
      </a:defRPr>
    </a:lvl8pPr>
    <a:lvl9pPr marL="3657600" algn="l" defTabSz="914400" rtl="0" eaLnBrk="1" latinLnBrk="0" hangingPunct="1">
      <a:defRPr kern="1200">
        <a:solidFill>
          <a:schemeClr val="tx1"/>
        </a:solidFill>
        <a:latin typeface="Calibri" pitchFamily="34" charset="0"/>
        <a:ea typeface="+mn-ea"/>
        <a:cs typeface="Arial" charset="0"/>
      </a:defRPr>
    </a:lvl9pPr>
  </p:defaultTextStyle>
  <p:extLst>
    <p:ext uri="{521415D9-36F7-43E2-AB2F-B90AF26B5E84}">
      <p14:sectionLst xmlns:p14="http://schemas.microsoft.com/office/powerpoint/2010/main">
        <p14:section name="Default Section" id="{7CA7B79D-645B-4F7F-B897-291FC32D7EEB}">
          <p14:sldIdLst>
            <p14:sldId id="345"/>
            <p14:sldId id="514"/>
            <p14:sldId id="525"/>
            <p14:sldId id="524"/>
            <p14:sldId id="436"/>
            <p14:sldId id="495"/>
            <p14:sldId id="490"/>
            <p14:sldId id="491"/>
            <p14:sldId id="492"/>
            <p14:sldId id="493"/>
            <p14:sldId id="438"/>
            <p14:sldId id="496"/>
            <p14:sldId id="437"/>
            <p14:sldId id="441"/>
            <p14:sldId id="442"/>
            <p14:sldId id="439"/>
            <p14:sldId id="440"/>
            <p14:sldId id="516"/>
            <p14:sldId id="517"/>
            <p14:sldId id="518"/>
            <p14:sldId id="519"/>
            <p14:sldId id="522"/>
            <p14:sldId id="523"/>
            <p14:sldId id="520"/>
            <p14:sldId id="521"/>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James Tam" initials="JT" lastIdx="10"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FFFCC"/>
    <a:srgbClr val="0000FF"/>
    <a:srgbClr val="666633"/>
    <a:srgbClr val="00FF03"/>
    <a:srgbClr val="33FF33"/>
    <a:srgbClr val="4A7EBB"/>
    <a:srgbClr val="01FF0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4870" autoAdjust="0"/>
    <p:restoredTop sz="90777" autoAdjust="0"/>
  </p:normalViewPr>
  <p:slideViewPr>
    <p:cSldViewPr>
      <p:cViewPr varScale="1">
        <p:scale>
          <a:sx n="88" d="100"/>
          <a:sy n="88" d="100"/>
        </p:scale>
        <p:origin x="1236" y="96"/>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notesViewPr>
    <p:cSldViewPr>
      <p:cViewPr varScale="1">
        <p:scale>
          <a:sx n="70" d="100"/>
          <a:sy n="70" d="100"/>
        </p:scale>
        <p:origin x="1698" y="54"/>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1C8F5F55-D563-4ECD-A54E-CB0576638D2A}" type="datetimeFigureOut">
              <a:rPr lang="en-US"/>
              <a:pPr>
                <a:defRPr/>
              </a:pPr>
              <a:t>3/16/2023</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r>
              <a:rPr lang="en-US" dirty="0"/>
              <a:t>VBA program writing </a:t>
            </a:r>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BCB07625-2B3F-429B-81FA-E1271FD8F1A2}" type="slidenum">
              <a:rPr lang="en-US"/>
              <a:pPr>
                <a:defRPr/>
              </a:pPr>
              <a:t>‹#›</a:t>
            </a:fld>
            <a:endParaRPr lang="en-US" dirty="0"/>
          </a:p>
        </p:txBody>
      </p:sp>
    </p:spTree>
    <p:extLst>
      <p:ext uri="{BB962C8B-B14F-4D97-AF65-F5344CB8AC3E}">
        <p14:creationId xmlns:p14="http://schemas.microsoft.com/office/powerpoint/2010/main" val="341167289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F3D3AB2D-9B2F-44A8-A39C-161117D20690}" type="datetimeFigureOut">
              <a:rPr lang="en-US"/>
              <a:pPr>
                <a:defRPr/>
              </a:pPr>
              <a:t>3/16/2023</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9B4E02C4-9896-428F-9970-3367E6A4601D}" type="slidenum">
              <a:rPr lang="en-US"/>
              <a:pPr>
                <a:defRPr/>
              </a:pPr>
              <a:t>‹#›</a:t>
            </a:fld>
            <a:endParaRPr lang="en-US" dirty="0"/>
          </a:p>
        </p:txBody>
      </p:sp>
    </p:spTree>
    <p:extLst>
      <p:ext uri="{BB962C8B-B14F-4D97-AF65-F5344CB8AC3E}">
        <p14:creationId xmlns:p14="http://schemas.microsoft.com/office/powerpoint/2010/main" val="142907031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pPr>
              <a:defRPr/>
            </a:pPr>
            <a:fld id="{9B4E02C4-9896-428F-9970-3367E6A4601D}" type="slidenum">
              <a:rPr lang="en-US" smtClean="0"/>
              <a:pPr>
                <a:defRPr/>
              </a:pPr>
              <a:t>1</a:t>
            </a:fld>
            <a:endParaRPr lang="en-US" dirty="0"/>
          </a:p>
        </p:txBody>
      </p:sp>
    </p:spTree>
    <p:extLst>
      <p:ext uri="{BB962C8B-B14F-4D97-AF65-F5344CB8AC3E}">
        <p14:creationId xmlns:p14="http://schemas.microsoft.com/office/powerpoint/2010/main" val="282513948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9B4E02C4-9896-428F-9970-3367E6A4601D}" type="slidenum">
              <a:rPr lang="en-US" smtClean="0"/>
              <a:pPr>
                <a:defRPr/>
              </a:pPr>
              <a:t>12</a:t>
            </a:fld>
            <a:endParaRPr lang="en-US" dirty="0"/>
          </a:p>
        </p:txBody>
      </p:sp>
    </p:spTree>
    <p:extLst>
      <p:ext uri="{BB962C8B-B14F-4D97-AF65-F5344CB8AC3E}">
        <p14:creationId xmlns:p14="http://schemas.microsoft.com/office/powerpoint/2010/main" val="76784523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9B4E02C4-9896-428F-9970-3367E6A4601D}" type="slidenum">
              <a:rPr lang="en-US" smtClean="0"/>
              <a:pPr>
                <a:defRPr/>
              </a:pPr>
              <a:t>14</a:t>
            </a:fld>
            <a:endParaRPr lang="en-US" dirty="0"/>
          </a:p>
        </p:txBody>
      </p:sp>
    </p:spTree>
    <p:extLst>
      <p:ext uri="{BB962C8B-B14F-4D97-AF65-F5344CB8AC3E}">
        <p14:creationId xmlns:p14="http://schemas.microsoft.com/office/powerpoint/2010/main" val="97515268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9B4E02C4-9896-428F-9970-3367E6A4601D}" type="slidenum">
              <a:rPr lang="en-US" smtClean="0"/>
              <a:pPr>
                <a:defRPr/>
              </a:pPr>
              <a:t>16</a:t>
            </a:fld>
            <a:endParaRPr lang="en-US" dirty="0"/>
          </a:p>
        </p:txBody>
      </p:sp>
    </p:spTree>
    <p:extLst>
      <p:ext uri="{BB962C8B-B14F-4D97-AF65-F5344CB8AC3E}">
        <p14:creationId xmlns:p14="http://schemas.microsoft.com/office/powerpoint/2010/main" val="314532600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dirty="0"/>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CC2E759F-4072-4BFB-B27A-D6F21B6E9FD4}" type="datetimeFigureOut">
              <a:rPr lang="en-US"/>
              <a:pPr>
                <a:defRPr/>
              </a:pPr>
              <a:t>3/16/2023</a:t>
            </a:fld>
            <a:endParaRPr lang="en-US"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6E6DA8A3-4D99-442E-B427-E62712AFE535}" type="slidenum">
              <a:rPr lang="en-US"/>
              <a:pPr>
                <a:defRPr/>
              </a:pPr>
              <a:t>‹#›</a:t>
            </a:fld>
            <a:endParaRPr lang="en-US" dirty="0"/>
          </a:p>
        </p:txBody>
      </p:sp>
    </p:spTree>
    <p:extLst>
      <p:ext uri="{BB962C8B-B14F-4D97-AF65-F5344CB8AC3E}">
        <p14:creationId xmlns:p14="http://schemas.microsoft.com/office/powerpoint/2010/main" val="17453173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4575B726-F111-4CCD-93ED-7A80565E52CB}" type="datetimeFigureOut">
              <a:rPr lang="en-US"/>
              <a:pPr>
                <a:defRPr/>
              </a:pPr>
              <a:t>3/16/2023</a:t>
            </a:fld>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F987EA2C-5101-4EFF-9EC5-E785960973D7}" type="slidenum">
              <a:rPr lang="en-US"/>
              <a:pPr>
                <a:defRPr/>
              </a:pPr>
              <a:t>‹#›</a:t>
            </a:fld>
            <a:endParaRPr lang="en-US" dirty="0"/>
          </a:p>
        </p:txBody>
      </p:sp>
    </p:spTree>
    <p:extLst>
      <p:ext uri="{BB962C8B-B14F-4D97-AF65-F5344CB8AC3E}">
        <p14:creationId xmlns:p14="http://schemas.microsoft.com/office/powerpoint/2010/main" val="34418193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A3854EE7-F009-4335-B6A3-EBA92AA66B12}" type="datetimeFigureOut">
              <a:rPr lang="en-US"/>
              <a:pPr>
                <a:defRPr/>
              </a:pPr>
              <a:t>3/16/2023</a:t>
            </a:fld>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EC8B70FF-9A41-4090-AA79-9B7A7E5CC8FD}" type="slidenum">
              <a:rPr lang="en-US"/>
              <a:pPr>
                <a:defRPr/>
              </a:pPr>
              <a:t>‹#›</a:t>
            </a:fld>
            <a:endParaRPr lang="en-US" dirty="0"/>
          </a:p>
        </p:txBody>
      </p:sp>
    </p:spTree>
    <p:extLst>
      <p:ext uri="{BB962C8B-B14F-4D97-AF65-F5344CB8AC3E}">
        <p14:creationId xmlns:p14="http://schemas.microsoft.com/office/powerpoint/2010/main" val="361919251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2871109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JT Default content slide">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4562"/>
          </a:xfrm>
        </p:spPr>
        <p:txBody>
          <a:bodyPr>
            <a:normAutofit/>
          </a:bodyPr>
          <a:lstStyle>
            <a:lvl1pPr>
              <a:defRPr sz="3200"/>
            </a:lvl1pPr>
          </a:lstStyle>
          <a:p>
            <a:r>
              <a:rPr lang="en-US" dirty="0"/>
              <a:t>Click to edit Master title style</a:t>
            </a:r>
          </a:p>
        </p:txBody>
      </p:sp>
      <p:sp>
        <p:nvSpPr>
          <p:cNvPr id="3" name="Content Placeholder 2"/>
          <p:cNvSpPr>
            <a:spLocks noGrp="1"/>
          </p:cNvSpPr>
          <p:nvPr>
            <p:ph idx="1"/>
          </p:nvPr>
        </p:nvSpPr>
        <p:spPr>
          <a:xfrm>
            <a:off x="457200" y="1447800"/>
            <a:ext cx="8229600" cy="5029200"/>
          </a:xfrm>
        </p:spPr>
        <p:txBody>
          <a:bodyPr/>
          <a:lstStyle>
            <a:lvl1pPr marL="234950" indent="-234950">
              <a:defRPr sz="2400"/>
            </a:lvl1pPr>
            <a:lvl2pPr marL="457200" indent="-222250">
              <a:defRPr sz="2000"/>
            </a:lvl2pPr>
            <a:lvl3pPr marL="574675" indent="-117475">
              <a:defRPr sz="1800"/>
            </a:lvl3pPr>
            <a:lvl4pPr marL="796925" indent="-104775">
              <a:defRPr sz="1600"/>
            </a:lvl4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4" name="TextBox 1"/>
          <p:cNvSpPr txBox="1"/>
          <p:nvPr userDrawn="1"/>
        </p:nvSpPr>
        <p:spPr>
          <a:xfrm>
            <a:off x="-8641" y="6567100"/>
            <a:ext cx="3124200" cy="276999"/>
          </a:xfrm>
          <a:prstGeom prst="rect">
            <a:avLst/>
          </a:prstGeom>
          <a:noFill/>
        </p:spPr>
        <p:txBody>
          <a:bodyPr wrap="square" rtlCol="0">
            <a:spAutoFit/>
          </a:bodyPr>
          <a:lstStyle>
            <a:defPPr>
              <a:defRPr lang="en-US"/>
            </a:defPPr>
            <a:lvl1pPr algn="l" rtl="0" fontAlgn="base">
              <a:spcBef>
                <a:spcPct val="0"/>
              </a:spcBef>
              <a:spcAft>
                <a:spcPct val="0"/>
              </a:spcAft>
              <a:defRPr kern="1200">
                <a:solidFill>
                  <a:schemeClr val="tx1"/>
                </a:solidFill>
                <a:latin typeface="Calibri" pitchFamily="34" charset="0"/>
                <a:ea typeface="+mn-ea"/>
                <a:cs typeface="Arial" charset="0"/>
              </a:defRPr>
            </a:lvl1pPr>
            <a:lvl2pPr marL="457200" algn="l" rtl="0" fontAlgn="base">
              <a:spcBef>
                <a:spcPct val="0"/>
              </a:spcBef>
              <a:spcAft>
                <a:spcPct val="0"/>
              </a:spcAft>
              <a:defRPr kern="1200">
                <a:solidFill>
                  <a:schemeClr val="tx1"/>
                </a:solidFill>
                <a:latin typeface="Calibri" pitchFamily="34" charset="0"/>
                <a:ea typeface="+mn-ea"/>
                <a:cs typeface="Arial" charset="0"/>
              </a:defRPr>
            </a:lvl2pPr>
            <a:lvl3pPr marL="914400" algn="l" rtl="0" fontAlgn="base">
              <a:spcBef>
                <a:spcPct val="0"/>
              </a:spcBef>
              <a:spcAft>
                <a:spcPct val="0"/>
              </a:spcAft>
              <a:defRPr kern="1200">
                <a:solidFill>
                  <a:schemeClr val="tx1"/>
                </a:solidFill>
                <a:latin typeface="Calibri" pitchFamily="34" charset="0"/>
                <a:ea typeface="+mn-ea"/>
                <a:cs typeface="Arial" charset="0"/>
              </a:defRPr>
            </a:lvl3pPr>
            <a:lvl4pPr marL="1371600" algn="l" rtl="0" fontAlgn="base">
              <a:spcBef>
                <a:spcPct val="0"/>
              </a:spcBef>
              <a:spcAft>
                <a:spcPct val="0"/>
              </a:spcAft>
              <a:defRPr kern="1200">
                <a:solidFill>
                  <a:schemeClr val="tx1"/>
                </a:solidFill>
                <a:latin typeface="Calibri" pitchFamily="34" charset="0"/>
                <a:ea typeface="+mn-ea"/>
                <a:cs typeface="Arial" charset="0"/>
              </a:defRPr>
            </a:lvl4pPr>
            <a:lvl5pPr marL="1828800" algn="l" rtl="0" fontAlgn="base">
              <a:spcBef>
                <a:spcPct val="0"/>
              </a:spcBef>
              <a:spcAft>
                <a:spcPct val="0"/>
              </a:spcAft>
              <a:defRPr kern="1200">
                <a:solidFill>
                  <a:schemeClr val="tx1"/>
                </a:solidFill>
                <a:latin typeface="Calibri" pitchFamily="34" charset="0"/>
                <a:ea typeface="+mn-ea"/>
                <a:cs typeface="Arial" charset="0"/>
              </a:defRPr>
            </a:lvl5pPr>
            <a:lvl6pPr marL="2286000" algn="l" defTabSz="914400" rtl="0" eaLnBrk="1" latinLnBrk="0" hangingPunct="1">
              <a:defRPr kern="1200">
                <a:solidFill>
                  <a:schemeClr val="tx1"/>
                </a:solidFill>
                <a:latin typeface="Calibri" pitchFamily="34" charset="0"/>
                <a:ea typeface="+mn-ea"/>
                <a:cs typeface="Arial" charset="0"/>
              </a:defRPr>
            </a:lvl6pPr>
            <a:lvl7pPr marL="2743200" algn="l" defTabSz="914400" rtl="0" eaLnBrk="1" latinLnBrk="0" hangingPunct="1">
              <a:defRPr kern="1200">
                <a:solidFill>
                  <a:schemeClr val="tx1"/>
                </a:solidFill>
                <a:latin typeface="Calibri" pitchFamily="34" charset="0"/>
                <a:ea typeface="+mn-ea"/>
                <a:cs typeface="Arial" charset="0"/>
              </a:defRPr>
            </a:lvl7pPr>
            <a:lvl8pPr marL="3200400" algn="l" defTabSz="914400" rtl="0" eaLnBrk="1" latinLnBrk="0" hangingPunct="1">
              <a:defRPr kern="1200">
                <a:solidFill>
                  <a:schemeClr val="tx1"/>
                </a:solidFill>
                <a:latin typeface="Calibri" pitchFamily="34" charset="0"/>
                <a:ea typeface="+mn-ea"/>
                <a:cs typeface="Arial" charset="0"/>
              </a:defRPr>
            </a:lvl8pPr>
            <a:lvl9pPr marL="3657600" algn="l" defTabSz="914400" rtl="0" eaLnBrk="1" latinLnBrk="0" hangingPunct="1">
              <a:defRPr kern="1200">
                <a:solidFill>
                  <a:schemeClr val="tx1"/>
                </a:solidFill>
                <a:latin typeface="Calibri" pitchFamily="34" charset="0"/>
                <a:ea typeface="+mn-ea"/>
                <a:cs typeface="Arial" charset="0"/>
              </a:defRPr>
            </a:lvl9pPr>
          </a:lstStyle>
          <a:p>
            <a:r>
              <a:rPr lang="en-CA" sz="1200" dirty="0"/>
              <a:t>VBA</a:t>
            </a:r>
            <a:r>
              <a:rPr lang="en-CA" sz="1200" baseline="0" dirty="0"/>
              <a:t> tutorial notes by James Tam</a:t>
            </a:r>
            <a:endParaRPr lang="en-CA" sz="1200" dirty="0"/>
          </a:p>
        </p:txBody>
      </p:sp>
    </p:spTree>
    <p:extLst>
      <p:ext uri="{BB962C8B-B14F-4D97-AF65-F5344CB8AC3E}">
        <p14:creationId xmlns:p14="http://schemas.microsoft.com/office/powerpoint/2010/main" val="27175705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8FCCB139-380D-4534-91A4-ADF6145E05ED}" type="datetimeFigureOut">
              <a:rPr lang="en-US"/>
              <a:pPr>
                <a:defRPr/>
              </a:pPr>
              <a:t>3/16/2023</a:t>
            </a:fld>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95C64F80-319D-403A-8D96-089B24B4C470}" type="slidenum">
              <a:rPr lang="en-US"/>
              <a:pPr>
                <a:defRPr/>
              </a:pPr>
              <a:t>‹#›</a:t>
            </a:fld>
            <a:endParaRPr lang="en-US" dirty="0"/>
          </a:p>
        </p:txBody>
      </p:sp>
    </p:spTree>
    <p:extLst>
      <p:ext uri="{BB962C8B-B14F-4D97-AF65-F5344CB8AC3E}">
        <p14:creationId xmlns:p14="http://schemas.microsoft.com/office/powerpoint/2010/main" val="7257223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143000"/>
          </a:xfrm>
        </p:spPr>
        <p:txBody>
          <a:bodyPr/>
          <a:lstStyle>
            <a:lvl1pPr>
              <a:defRPr sz="3200"/>
            </a:lvl1pPr>
          </a:lstStyle>
          <a:p>
            <a:r>
              <a:rPr lang="en-US" dirty="0"/>
              <a:t>Click to edit Master title style</a:t>
            </a:r>
          </a:p>
        </p:txBody>
      </p:sp>
      <p:sp>
        <p:nvSpPr>
          <p:cNvPr id="3" name="Content Placeholder 2"/>
          <p:cNvSpPr>
            <a:spLocks noGrp="1"/>
          </p:cNvSpPr>
          <p:nvPr>
            <p:ph sz="half" idx="1"/>
          </p:nvPr>
        </p:nvSpPr>
        <p:spPr>
          <a:xfrm>
            <a:off x="457200" y="1600200"/>
            <a:ext cx="3886200" cy="4876800"/>
          </a:xfrm>
        </p:spPr>
        <p:txBody>
          <a:bodyPr/>
          <a:lstStyle>
            <a:lvl1pPr marL="234950" indent="-234950">
              <a:defRPr sz="2400"/>
            </a:lvl1pPr>
            <a:lvl2pPr marL="404813" indent="-169863">
              <a:defRPr sz="2000"/>
            </a:lvl2pPr>
            <a:lvl3pPr marL="574675" indent="-117475">
              <a:defRPr sz="1800"/>
            </a:lvl3pPr>
            <a:lvl4pPr marL="692150" indent="-117475">
              <a:defRPr sz="16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8" name="Content Placeholder 2"/>
          <p:cNvSpPr>
            <a:spLocks noGrp="1"/>
          </p:cNvSpPr>
          <p:nvPr>
            <p:ph sz="half" idx="10"/>
          </p:nvPr>
        </p:nvSpPr>
        <p:spPr>
          <a:xfrm>
            <a:off x="4724400" y="1600200"/>
            <a:ext cx="3886200" cy="4876800"/>
          </a:xfrm>
        </p:spPr>
        <p:txBody>
          <a:bodyPr/>
          <a:lstStyle>
            <a:lvl1pPr marL="234950" indent="-234950">
              <a:defRPr sz="2400"/>
            </a:lvl1pPr>
            <a:lvl2pPr marL="404813" indent="-169863">
              <a:defRPr sz="2000"/>
            </a:lvl2pPr>
            <a:lvl3pPr marL="574675" indent="-117475">
              <a:defRPr sz="1800"/>
            </a:lvl3pPr>
            <a:lvl4pPr marL="692150" indent="-117475">
              <a:defRPr sz="16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Tree>
    <p:extLst>
      <p:ext uri="{BB962C8B-B14F-4D97-AF65-F5344CB8AC3E}">
        <p14:creationId xmlns:p14="http://schemas.microsoft.com/office/powerpoint/2010/main" val="23040807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4757CFE7-1502-4140-B567-DADD2AE6AB9A}" type="datetimeFigureOut">
              <a:rPr lang="en-US"/>
              <a:pPr>
                <a:defRPr/>
              </a:pPr>
              <a:t>3/16/2023</a:t>
            </a:fld>
            <a:endParaRPr lang="en-US" dirty="0"/>
          </a:p>
        </p:txBody>
      </p:sp>
      <p:sp>
        <p:nvSpPr>
          <p:cNvPr id="8" name="Footer Placeholder 7"/>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dirty="0"/>
          </a:p>
        </p:txBody>
      </p:sp>
      <p:sp>
        <p:nvSpPr>
          <p:cNvPr id="9" name="Slide Number Placeholder 8"/>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52AA62E8-8E50-45E3-829D-A7DD03C5D566}" type="slidenum">
              <a:rPr lang="en-US"/>
              <a:pPr>
                <a:defRPr/>
              </a:pPr>
              <a:t>‹#›</a:t>
            </a:fld>
            <a:endParaRPr lang="en-US" dirty="0"/>
          </a:p>
        </p:txBody>
      </p:sp>
    </p:spTree>
    <p:extLst>
      <p:ext uri="{BB962C8B-B14F-4D97-AF65-F5344CB8AC3E}">
        <p14:creationId xmlns:p14="http://schemas.microsoft.com/office/powerpoint/2010/main" val="19025617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B0E8D219-40AC-4219-9BA5-E507B4BD3CC6}" type="datetimeFigureOut">
              <a:rPr lang="en-US"/>
              <a:pPr>
                <a:defRPr/>
              </a:pPr>
              <a:t>3/16/2023</a:t>
            </a:fld>
            <a:endParaRPr lang="en-US" dirty="0"/>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dirty="0"/>
          </a:p>
        </p:txBody>
      </p:sp>
      <p:sp>
        <p:nvSpPr>
          <p:cNvPr id="5" name="Slide Number Placeholder 4"/>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D4C60446-AB74-482B-94FF-0452AC1673C5}" type="slidenum">
              <a:rPr lang="en-US"/>
              <a:pPr>
                <a:defRPr/>
              </a:pPr>
              <a:t>‹#›</a:t>
            </a:fld>
            <a:endParaRPr lang="en-US" dirty="0"/>
          </a:p>
        </p:txBody>
      </p:sp>
    </p:spTree>
    <p:extLst>
      <p:ext uri="{BB962C8B-B14F-4D97-AF65-F5344CB8AC3E}">
        <p14:creationId xmlns:p14="http://schemas.microsoft.com/office/powerpoint/2010/main" val="1028995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ADEA38E2-7CEB-4353-825D-8594AB0D3952}" type="datetimeFigureOut">
              <a:rPr lang="en-US"/>
              <a:pPr>
                <a:defRPr/>
              </a:pPr>
              <a:t>3/16/2023</a:t>
            </a:fld>
            <a:endParaRPr lang="en-US" dirty="0"/>
          </a:p>
        </p:txBody>
      </p:sp>
      <p:sp>
        <p:nvSpPr>
          <p:cNvPr id="3" name="Footer Placeholder 2"/>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dirty="0"/>
          </a:p>
        </p:txBody>
      </p:sp>
      <p:sp>
        <p:nvSpPr>
          <p:cNvPr id="4" name="Slide Number Placeholder 3"/>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FF6EC17F-EC8E-4E68-9CBB-1841F8F6D456}" type="slidenum">
              <a:rPr lang="en-US"/>
              <a:pPr>
                <a:defRPr/>
              </a:pPr>
              <a:t>‹#›</a:t>
            </a:fld>
            <a:endParaRPr lang="en-US" dirty="0"/>
          </a:p>
        </p:txBody>
      </p:sp>
    </p:spTree>
    <p:extLst>
      <p:ext uri="{BB962C8B-B14F-4D97-AF65-F5344CB8AC3E}">
        <p14:creationId xmlns:p14="http://schemas.microsoft.com/office/powerpoint/2010/main" val="14079134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4D061546-5421-4572-805D-18520E3AD78E}" type="datetimeFigureOut">
              <a:rPr lang="en-US"/>
              <a:pPr>
                <a:defRPr/>
              </a:pPr>
              <a:t>3/16/2023</a:t>
            </a:fld>
            <a:endParaRPr lang="en-US" dirty="0"/>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dirty="0"/>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BD5179AA-C6E2-44EE-91AC-04B943046916}" type="slidenum">
              <a:rPr lang="en-US"/>
              <a:pPr>
                <a:defRPr/>
              </a:pPr>
              <a:t>‹#›</a:t>
            </a:fld>
            <a:endParaRPr lang="en-US" dirty="0"/>
          </a:p>
        </p:txBody>
      </p:sp>
    </p:spTree>
    <p:extLst>
      <p:ext uri="{BB962C8B-B14F-4D97-AF65-F5344CB8AC3E}">
        <p14:creationId xmlns:p14="http://schemas.microsoft.com/office/powerpoint/2010/main" val="15529602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9F4A17A0-B459-4E22-88A0-7D3A99A920A9}" type="datetimeFigureOut">
              <a:rPr lang="en-US"/>
              <a:pPr>
                <a:defRPr/>
              </a:pPr>
              <a:t>3/16/2023</a:t>
            </a:fld>
            <a:endParaRPr lang="en-US" dirty="0"/>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dirty="0"/>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B6910DBF-A6D8-49A1-A62B-88D9F0E11816}" type="slidenum">
              <a:rPr lang="en-US"/>
              <a:pPr>
                <a:defRPr/>
              </a:pPr>
              <a:t>‹#›</a:t>
            </a:fld>
            <a:endParaRPr lang="en-US" dirty="0"/>
          </a:p>
        </p:txBody>
      </p:sp>
    </p:spTree>
    <p:extLst>
      <p:ext uri="{BB962C8B-B14F-4D97-AF65-F5344CB8AC3E}">
        <p14:creationId xmlns:p14="http://schemas.microsoft.com/office/powerpoint/2010/main" val="28246475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28600"/>
            <a:ext cx="8229600" cy="944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3" name="Text Placeholder 2"/>
          <p:cNvSpPr>
            <a:spLocks noGrp="1"/>
          </p:cNvSpPr>
          <p:nvPr>
            <p:ph type="body" idx="1"/>
          </p:nvPr>
        </p:nvSpPr>
        <p:spPr bwMode="auto">
          <a:xfrm>
            <a:off x="457200" y="1524000"/>
            <a:ext cx="8229600" cy="502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p:txBody>
      </p:sp>
    </p:spTree>
  </p:cSld>
  <p:clrMap bg1="lt1" tx1="dk1" bg2="lt2" tx2="dk2" accent1="accent1" accent2="accent2" accent3="accent3" accent4="accent4" accent5="accent5" accent6="accent6" hlink="hlink" folHlink="folHlink"/>
  <p:sldLayoutIdLst>
    <p:sldLayoutId id="2147483741" r:id="rId1"/>
    <p:sldLayoutId id="2147483737" r:id="rId2"/>
    <p:sldLayoutId id="2147483742" r:id="rId3"/>
    <p:sldLayoutId id="2147483738" r:id="rId4"/>
    <p:sldLayoutId id="2147483743" r:id="rId5"/>
    <p:sldLayoutId id="2147483744" r:id="rId6"/>
    <p:sldLayoutId id="2147483745" r:id="rId7"/>
    <p:sldLayoutId id="2147483746" r:id="rId8"/>
    <p:sldLayoutId id="2147483747" r:id="rId9"/>
    <p:sldLayoutId id="2147483748" r:id="rId10"/>
    <p:sldLayoutId id="2147483749" r:id="rId11"/>
    <p:sldLayoutId id="2147483740" r:id="rId12"/>
  </p:sldLayoutIdLs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3">
        <p:tmplLst>
          <p:tmpl lvl="1">
            <p:tnLst>
              <p:par>
                <p:cTn presetID="1" presetClass="entr" presetSubtype="0" fill="hold" nodeType="clickEffect">
                  <p:stCondLst>
                    <p:cond delay="0"/>
                  </p:stCondLst>
                  <p:childTnLst>
                    <p:set>
                      <p:cBhvr>
                        <p:cTn dur="1" fill="hold">
                          <p:stCondLst>
                            <p:cond delay="0"/>
                          </p:stCondLst>
                        </p:cTn>
                        <p:tgtEl>
                          <p:spTgt spid="3"/>
                        </p:tgtEl>
                        <p:attrNameLst>
                          <p:attrName>style.visibility</p:attrName>
                        </p:attrNameLst>
                      </p:cBhvr>
                      <p:to>
                        <p:strVal val="visible"/>
                      </p:to>
                    </p:set>
                  </p:childTnLst>
                </p:cTn>
              </p:par>
            </p:tnLst>
          </p:tmpl>
          <p:tmpl lvl="2">
            <p:tnLst>
              <p:par>
                <p:cTn presetID="1" presetClass="entr" presetSubtype="0" fill="hold" nodeType="clickEffect">
                  <p:stCondLst>
                    <p:cond delay="0"/>
                  </p:stCondLst>
                  <p:childTnLst>
                    <p:set>
                      <p:cBhvr>
                        <p:cTn dur="1" fill="hold">
                          <p:stCondLst>
                            <p:cond delay="0"/>
                          </p:stCondLst>
                        </p:cTn>
                        <p:tgtEl>
                          <p:spTgt spid="3"/>
                        </p:tgtEl>
                        <p:attrNameLst>
                          <p:attrName>style.visibility</p:attrName>
                        </p:attrNameLst>
                      </p:cBhvr>
                      <p:to>
                        <p:strVal val="visible"/>
                      </p:to>
                    </p:set>
                  </p:childTnLst>
                </p:cTn>
              </p:par>
            </p:tnLst>
          </p:tmpl>
          <p:tmpl lvl="3">
            <p:tnLst>
              <p:par>
                <p:cTn presetID="1" presetClass="entr" presetSubtype="0" fill="hold" nodeType="clickEffect">
                  <p:stCondLst>
                    <p:cond delay="0"/>
                  </p:stCondLst>
                  <p:childTnLst>
                    <p:set>
                      <p:cBhvr>
                        <p:cTn dur="1" fill="hold">
                          <p:stCondLst>
                            <p:cond delay="0"/>
                          </p:stCondLst>
                        </p:cTn>
                        <p:tgtEl>
                          <p:spTgt spid="3"/>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3"/>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3"/>
                        </p:tgtEl>
                        <p:attrNameLst>
                          <p:attrName>style.visibility</p:attrName>
                        </p:attrNameLst>
                      </p:cBhvr>
                      <p:to>
                        <p:strVal val="visible"/>
                      </p:to>
                    </p:set>
                  </p:childTnLst>
                </p:cTn>
              </p:par>
            </p:tnLst>
          </p:tmpl>
        </p:tmplLst>
      </p:bldP>
    </p:bldLst>
  </p:timing>
  <p:txStyles>
    <p:titleStyle>
      <a:lvl1pPr algn="ctr" rtl="0" eaLnBrk="0" fontAlgn="base" hangingPunct="0">
        <a:spcBef>
          <a:spcPct val="0"/>
        </a:spcBef>
        <a:spcAft>
          <a:spcPct val="0"/>
        </a:spcAft>
        <a:defRPr sz="3200" kern="1200">
          <a:solidFill>
            <a:schemeClr val="tx1"/>
          </a:solidFill>
          <a:latin typeface="+mj-lt"/>
          <a:ea typeface="+mj-ea"/>
          <a:cs typeface="+mj-cs"/>
        </a:defRPr>
      </a:lvl1pPr>
      <a:lvl2pPr algn="ctr" rtl="0" eaLnBrk="0" fontAlgn="base" hangingPunct="0">
        <a:spcBef>
          <a:spcPct val="0"/>
        </a:spcBef>
        <a:spcAft>
          <a:spcPct val="0"/>
        </a:spcAft>
        <a:defRPr sz="3200">
          <a:solidFill>
            <a:schemeClr val="tx1"/>
          </a:solidFill>
          <a:latin typeface="Calibri" pitchFamily="34" charset="0"/>
        </a:defRPr>
      </a:lvl2pPr>
      <a:lvl3pPr algn="ctr" rtl="0" eaLnBrk="0" fontAlgn="base" hangingPunct="0">
        <a:spcBef>
          <a:spcPct val="0"/>
        </a:spcBef>
        <a:spcAft>
          <a:spcPct val="0"/>
        </a:spcAft>
        <a:defRPr sz="3200">
          <a:solidFill>
            <a:schemeClr val="tx1"/>
          </a:solidFill>
          <a:latin typeface="Calibri" pitchFamily="34" charset="0"/>
        </a:defRPr>
      </a:lvl3pPr>
      <a:lvl4pPr algn="ctr" rtl="0" eaLnBrk="0" fontAlgn="base" hangingPunct="0">
        <a:spcBef>
          <a:spcPct val="0"/>
        </a:spcBef>
        <a:spcAft>
          <a:spcPct val="0"/>
        </a:spcAft>
        <a:defRPr sz="3200">
          <a:solidFill>
            <a:schemeClr val="tx1"/>
          </a:solidFill>
          <a:latin typeface="Calibri" pitchFamily="34" charset="0"/>
        </a:defRPr>
      </a:lvl4pPr>
      <a:lvl5pPr algn="ctr" rtl="0" eaLnBrk="0" fontAlgn="base" hangingPunct="0">
        <a:spcBef>
          <a:spcPct val="0"/>
        </a:spcBef>
        <a:spcAft>
          <a:spcPct val="0"/>
        </a:spcAft>
        <a:defRPr sz="3200">
          <a:solidFill>
            <a:schemeClr val="tx1"/>
          </a:solidFill>
          <a:latin typeface="Calibri" pitchFamily="34" charset="0"/>
        </a:defRPr>
      </a:lvl5pPr>
      <a:lvl6pPr marL="457200" algn="ctr" rtl="0" fontAlgn="base">
        <a:spcBef>
          <a:spcPct val="0"/>
        </a:spcBef>
        <a:spcAft>
          <a:spcPct val="0"/>
        </a:spcAft>
        <a:defRPr sz="3200">
          <a:solidFill>
            <a:schemeClr val="tx1"/>
          </a:solidFill>
          <a:latin typeface="Calibri" pitchFamily="34" charset="0"/>
        </a:defRPr>
      </a:lvl6pPr>
      <a:lvl7pPr marL="914400" algn="ctr" rtl="0" fontAlgn="base">
        <a:spcBef>
          <a:spcPct val="0"/>
        </a:spcBef>
        <a:spcAft>
          <a:spcPct val="0"/>
        </a:spcAft>
        <a:defRPr sz="3200">
          <a:solidFill>
            <a:schemeClr val="tx1"/>
          </a:solidFill>
          <a:latin typeface="Calibri" pitchFamily="34" charset="0"/>
        </a:defRPr>
      </a:lvl7pPr>
      <a:lvl8pPr marL="1371600" algn="ctr" rtl="0" fontAlgn="base">
        <a:spcBef>
          <a:spcPct val="0"/>
        </a:spcBef>
        <a:spcAft>
          <a:spcPct val="0"/>
        </a:spcAft>
        <a:defRPr sz="3200">
          <a:solidFill>
            <a:schemeClr val="tx1"/>
          </a:solidFill>
          <a:latin typeface="Calibri" pitchFamily="34" charset="0"/>
        </a:defRPr>
      </a:lvl8pPr>
      <a:lvl9pPr marL="1828800" algn="ctr" rtl="0" fontAlgn="base">
        <a:spcBef>
          <a:spcPct val="0"/>
        </a:spcBef>
        <a:spcAft>
          <a:spcPct val="0"/>
        </a:spcAft>
        <a:defRPr sz="3200">
          <a:solidFill>
            <a:schemeClr val="tx1"/>
          </a:solidFill>
          <a:latin typeface="Calibri" pitchFamily="34" charset="0"/>
        </a:defRPr>
      </a:lvl9pPr>
    </p:titleStyle>
    <p:bodyStyle>
      <a:lvl1pPr marL="2286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1pPr>
      <a:lvl2pPr marL="396875" indent="-168275"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2pPr>
      <a:lvl3pPr marL="685800" indent="-168275" algn="l" rtl="0" eaLnBrk="0" fontAlgn="base" hangingPunct="0">
        <a:spcBef>
          <a:spcPct val="20000"/>
        </a:spcBef>
        <a:spcAft>
          <a:spcPct val="0"/>
        </a:spcAft>
        <a:buFont typeface="Arial" charset="0"/>
        <a:buChar char="•"/>
        <a:defRPr kern="1200">
          <a:solidFill>
            <a:schemeClr val="tx1"/>
          </a:solidFill>
          <a:latin typeface="+mn-lt"/>
          <a:ea typeface="+mn-ea"/>
          <a:cs typeface="+mn-cs"/>
        </a:defRPr>
      </a:lvl3pPr>
      <a:lvl4pPr marL="974725" indent="-169863" algn="l" rtl="0" eaLnBrk="0" fontAlgn="base" hangingPunct="0">
        <a:spcBef>
          <a:spcPct val="20000"/>
        </a:spcBef>
        <a:spcAft>
          <a:spcPct val="0"/>
        </a:spcAft>
        <a:buFont typeface="Arial" charset="0"/>
        <a:buChar char="–"/>
        <a:defRPr sz="16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pages.cpsc.ucalgary.ca/~tamj/2022/203W/assignments/misconduct.html"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bg>
      <p:bgPr>
        <a:solidFill>
          <a:schemeClr val="accent6">
            <a:lumMod val="40000"/>
            <a:lumOff val="60000"/>
          </a:schemeClr>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VBA: Tutorial Week </a:t>
            </a:r>
            <a:r>
              <a:rPr lang="en-US" dirty="0" smtClean="0"/>
              <a:t>4</a:t>
            </a:r>
            <a:endParaRPr lang="en-US" dirty="0"/>
          </a:p>
        </p:txBody>
      </p:sp>
      <p:sp>
        <p:nvSpPr>
          <p:cNvPr id="4" name="Rectangle 3"/>
          <p:cNvSpPr/>
          <p:nvPr/>
        </p:nvSpPr>
        <p:spPr>
          <a:xfrm>
            <a:off x="381000" y="6248400"/>
            <a:ext cx="7467600" cy="369332"/>
          </a:xfrm>
          <a:prstGeom prst="rect">
            <a:avLst/>
          </a:prstGeom>
        </p:spPr>
        <p:txBody>
          <a:bodyPr wrap="square">
            <a:spAutoFit/>
          </a:bodyPr>
          <a:lstStyle/>
          <a:p>
            <a:r>
              <a:rPr lang="en-US" dirty="0"/>
              <a:t>Official resource for MS-Office products: https://support.office.com</a:t>
            </a:r>
            <a:endParaRPr lang="en-CA" dirty="0"/>
          </a:p>
        </p:txBody>
      </p:sp>
      <p:sp>
        <p:nvSpPr>
          <p:cNvPr id="5" name="Subtitle 2"/>
          <p:cNvSpPr>
            <a:spLocks noGrp="1"/>
          </p:cNvSpPr>
          <p:nvPr>
            <p:ph type="subTitle" idx="1"/>
          </p:nvPr>
        </p:nvSpPr>
        <p:spPr>
          <a:xfrm>
            <a:off x="1371600" y="3886200"/>
            <a:ext cx="6400800" cy="2209800"/>
          </a:xfrm>
        </p:spPr>
        <p:txBody>
          <a:bodyPr/>
          <a:lstStyle/>
          <a:p>
            <a:pPr marL="342900" indent="-342900" algn="l">
              <a:buFont typeface="Arial" panose="020B0604020202020204" pitchFamily="34" charset="0"/>
              <a:buChar char="•"/>
            </a:pPr>
            <a:r>
              <a:rPr lang="en-US" sz="1600" dirty="0" smtClean="0"/>
              <a:t>Non-linear</a:t>
            </a:r>
            <a:r>
              <a:rPr lang="en-US" sz="1600" dirty="0"/>
              <a:t>, non-sequential programming </a:t>
            </a:r>
            <a:r>
              <a:rPr lang="en-US" sz="1600" dirty="0" smtClean="0"/>
              <a:t>using loops</a:t>
            </a:r>
          </a:p>
          <a:p>
            <a:pPr marL="342900" indent="-342900" algn="l">
              <a:buFont typeface="Arial" panose="020B0604020202020204" pitchFamily="34" charset="0"/>
              <a:buChar char="•"/>
            </a:pPr>
            <a:r>
              <a:rPr lang="en-US" sz="1600" dirty="0" smtClean="0"/>
              <a:t>Nesting</a:t>
            </a:r>
            <a:r>
              <a:rPr lang="en-US" sz="1600" dirty="0"/>
              <a:t>: branches and loops</a:t>
            </a:r>
          </a:p>
          <a:p>
            <a:pPr marL="342900" indent="-342900" algn="l">
              <a:buFont typeface="Arial" panose="020B0604020202020204" pitchFamily="34" charset="0"/>
              <a:buChar char="•"/>
            </a:pPr>
            <a:r>
              <a:rPr lang="en-US" sz="1600" dirty="0" smtClean="0">
                <a:latin typeface="Calibri" panose="020F0502020204030204" pitchFamily="34" charset="0"/>
                <a:cs typeface="Calibri" panose="020F0502020204030204" pitchFamily="34" charset="0"/>
              </a:rPr>
              <a:t>Collaboration vs. misconduct</a:t>
            </a:r>
            <a:endParaRPr lang="en-US" sz="1600" dirty="0">
              <a:latin typeface="Calibri" panose="020F0502020204030204" pitchFamily="34" charset="0"/>
              <a:cs typeface="Calibri" panose="020F0502020204030204" pitchFamily="34" charset="0"/>
            </a:endParaRPr>
          </a:p>
          <a:p>
            <a:pPr marL="342900" indent="-342900" algn="l">
              <a:buFont typeface="Arial" panose="020B0604020202020204" pitchFamily="34" charset="0"/>
              <a:buChar char="•"/>
            </a:pPr>
            <a:endParaRPr lang="en-US" sz="1600" dirty="0"/>
          </a:p>
        </p:txBody>
      </p:sp>
    </p:spTree>
    <p:extLst>
      <p:ext uri="{BB962C8B-B14F-4D97-AF65-F5344CB8AC3E}">
        <p14:creationId xmlns:p14="http://schemas.microsoft.com/office/powerpoint/2010/main" val="16591804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Student Exercise</a:t>
            </a:r>
            <a:endParaRPr lang="en-CA" dirty="0"/>
          </a:p>
        </p:txBody>
      </p:sp>
      <p:sp>
        <p:nvSpPr>
          <p:cNvPr id="3" name="Content Placeholder 2"/>
          <p:cNvSpPr>
            <a:spLocks noGrp="1"/>
          </p:cNvSpPr>
          <p:nvPr>
            <p:ph idx="1"/>
          </p:nvPr>
        </p:nvSpPr>
        <p:spPr/>
        <p:txBody>
          <a:bodyPr/>
          <a:lstStyle/>
          <a:p>
            <a:r>
              <a:rPr lang="en-US" dirty="0"/>
              <a:t>Write a program that will, using a loop, display all the multiples of 5 in the range from 5 – 15,625.</a:t>
            </a:r>
          </a:p>
          <a:p>
            <a:r>
              <a:rPr lang="en-US" dirty="0"/>
              <a:t>The program will display each multiple of 5 within this range in a </a:t>
            </a:r>
            <a:r>
              <a:rPr lang="en-US" dirty="0">
                <a:latin typeface="Consolas" panose="020B0609020204030204" pitchFamily="49" charset="0"/>
              </a:rPr>
              <a:t>MsgBo</a:t>
            </a:r>
            <a:r>
              <a:rPr lang="en-US" dirty="0"/>
              <a:t>x one-at-a-time.</a:t>
            </a:r>
          </a:p>
          <a:p>
            <a:r>
              <a:rPr lang="en-US" b="1" dirty="0"/>
              <a:t>Document containing the solution</a:t>
            </a:r>
            <a:r>
              <a:rPr lang="en-US" dirty="0"/>
              <a:t>: </a:t>
            </a:r>
            <a:r>
              <a:rPr lang="en-US" dirty="0">
                <a:latin typeface="Consolas" panose="020B0609020204030204" pitchFamily="49" charset="0"/>
              </a:rPr>
              <a:t>2multiples_of_five_solution</a:t>
            </a:r>
            <a:r>
              <a:rPr lang="en-US" dirty="0"/>
              <a:t> </a:t>
            </a:r>
            <a:endParaRPr lang="en-CA" dirty="0"/>
          </a:p>
        </p:txBody>
      </p:sp>
    </p:spTree>
    <p:extLst>
      <p:ext uri="{BB962C8B-B14F-4D97-AF65-F5344CB8AC3E}">
        <p14:creationId xmlns:p14="http://schemas.microsoft.com/office/powerpoint/2010/main" val="269668094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Nesting: Branches And Loop</a:t>
            </a:r>
            <a:endParaRPr lang="en-CA" dirty="0"/>
          </a:p>
        </p:txBody>
      </p:sp>
      <p:sp>
        <p:nvSpPr>
          <p:cNvPr id="3" name="Content Placeholder 2"/>
          <p:cNvSpPr>
            <a:spLocks noGrp="1"/>
          </p:cNvSpPr>
          <p:nvPr>
            <p:ph idx="1"/>
          </p:nvPr>
        </p:nvSpPr>
        <p:spPr/>
        <p:txBody>
          <a:bodyPr/>
          <a:lstStyle/>
          <a:p>
            <a:r>
              <a:rPr lang="en-US" dirty="0">
                <a:cs typeface="Consolas" panose="020B0609020204030204" pitchFamily="49" charset="0"/>
              </a:rPr>
              <a:t>Branches and loops can be nested within each other</a:t>
            </a:r>
          </a:p>
          <a:p>
            <a:pPr marL="176213" lvl="1" indent="0">
              <a:buNone/>
            </a:pPr>
            <a:r>
              <a:rPr lang="en-US" sz="1800" b="1" dirty="0">
                <a:latin typeface="Consolas" panose="020B0609020204030204" pitchFamily="49" charset="0"/>
                <a:cs typeface="Consolas" panose="020B0609020204030204" pitchFamily="49" charset="0"/>
              </a:rPr>
              <a:t> Scenario </a:t>
            </a:r>
            <a:r>
              <a:rPr lang="en-US" sz="1800" b="1" dirty="0" smtClean="0">
                <a:latin typeface="Consolas" panose="020B0609020204030204" pitchFamily="49" charset="0"/>
                <a:cs typeface="Consolas" panose="020B0609020204030204" pitchFamily="49" charset="0"/>
              </a:rPr>
              <a:t>1</a:t>
            </a:r>
          </a:p>
          <a:p>
            <a:pPr marL="176213" lvl="1" indent="0">
              <a:buNone/>
            </a:pPr>
            <a:r>
              <a:rPr lang="en-US" sz="1800" dirty="0">
                <a:latin typeface="Consolas" panose="020B0609020204030204" pitchFamily="49" charset="0"/>
                <a:cs typeface="Consolas" panose="020B0609020204030204" pitchFamily="49" charset="0"/>
              </a:rPr>
              <a:t> If (Boolean) then</a:t>
            </a:r>
          </a:p>
          <a:p>
            <a:pPr marL="176213" lvl="1" indent="0">
              <a:buNone/>
            </a:pPr>
            <a:r>
              <a:rPr lang="en-US" sz="1800" dirty="0" smtClean="0">
                <a:latin typeface="Consolas" panose="020B0609020204030204" pitchFamily="49" charset="0"/>
                <a:cs typeface="Consolas" panose="020B0609020204030204" pitchFamily="49" charset="0"/>
              </a:rPr>
              <a:t>     If </a:t>
            </a:r>
            <a:r>
              <a:rPr lang="en-US" sz="1800" dirty="0">
                <a:latin typeface="Consolas" panose="020B0609020204030204" pitchFamily="49" charset="0"/>
                <a:cs typeface="Consolas" panose="020B0609020204030204" pitchFamily="49" charset="0"/>
              </a:rPr>
              <a:t>(Boolean) </a:t>
            </a:r>
            <a:r>
              <a:rPr lang="en-US" sz="1800" dirty="0" smtClean="0">
                <a:latin typeface="Consolas" panose="020B0609020204030204" pitchFamily="49" charset="0"/>
                <a:cs typeface="Consolas" panose="020B0609020204030204" pitchFamily="49" charset="0"/>
              </a:rPr>
              <a:t>then</a:t>
            </a:r>
          </a:p>
          <a:p>
            <a:pPr marL="176213" lvl="1" indent="0">
              <a:buNone/>
            </a:pPr>
            <a:r>
              <a:rPr lang="en-US" sz="1800" dirty="0">
                <a:latin typeface="Consolas" panose="020B0609020204030204" pitchFamily="49" charset="0"/>
                <a:cs typeface="Consolas" panose="020B0609020204030204" pitchFamily="49" charset="0"/>
              </a:rPr>
              <a:t> </a:t>
            </a:r>
            <a:r>
              <a:rPr lang="en-US" sz="1800" dirty="0" smtClean="0">
                <a:latin typeface="Consolas" panose="020B0609020204030204" pitchFamily="49" charset="0"/>
                <a:cs typeface="Consolas" panose="020B0609020204030204" pitchFamily="49" charset="0"/>
              </a:rPr>
              <a:t>        ...</a:t>
            </a:r>
          </a:p>
          <a:p>
            <a:pPr marL="176213" lvl="1" indent="0">
              <a:buNone/>
            </a:pPr>
            <a:r>
              <a:rPr lang="en-US" sz="1800" dirty="0">
                <a:latin typeface="Consolas" panose="020B0609020204030204" pitchFamily="49" charset="0"/>
                <a:cs typeface="Consolas" panose="020B0609020204030204" pitchFamily="49" charset="0"/>
              </a:rPr>
              <a:t> </a:t>
            </a:r>
            <a:r>
              <a:rPr lang="en-US" sz="1800" dirty="0" smtClean="0">
                <a:latin typeface="Consolas" panose="020B0609020204030204" pitchFamily="49" charset="0"/>
                <a:cs typeface="Consolas" panose="020B0609020204030204" pitchFamily="49" charset="0"/>
              </a:rPr>
              <a:t>    End if</a:t>
            </a:r>
          </a:p>
          <a:p>
            <a:pPr marL="176213" lvl="1" indent="0">
              <a:buNone/>
            </a:pPr>
            <a:r>
              <a:rPr lang="en-US" sz="1800" dirty="0">
                <a:latin typeface="Consolas" panose="020B0609020204030204" pitchFamily="49" charset="0"/>
                <a:cs typeface="Consolas" panose="020B0609020204030204" pitchFamily="49" charset="0"/>
              </a:rPr>
              <a:t> </a:t>
            </a:r>
            <a:r>
              <a:rPr lang="en-US" sz="1800" dirty="0" smtClean="0">
                <a:latin typeface="Consolas" panose="020B0609020204030204" pitchFamily="49" charset="0"/>
                <a:cs typeface="Consolas" panose="020B0609020204030204" pitchFamily="49" charset="0"/>
              </a:rPr>
              <a:t>End if</a:t>
            </a:r>
            <a:endParaRPr lang="en-US" sz="1800" dirty="0">
              <a:latin typeface="Consolas" panose="020B0609020204030204" pitchFamily="49" charset="0"/>
              <a:cs typeface="Consolas" panose="020B0609020204030204" pitchFamily="49" charset="0"/>
            </a:endParaRPr>
          </a:p>
          <a:p>
            <a:pPr marL="176213" lvl="1" indent="0">
              <a:buNone/>
            </a:pPr>
            <a:endParaRPr lang="en-US" sz="1800" dirty="0" smtClean="0">
              <a:latin typeface="Consolas" panose="020B0609020204030204" pitchFamily="49" charset="0"/>
              <a:cs typeface="Consolas" panose="020B0609020204030204" pitchFamily="49" charset="0"/>
            </a:endParaRPr>
          </a:p>
          <a:p>
            <a:pPr marL="176213" lvl="1" indent="0">
              <a:buNone/>
            </a:pPr>
            <a:r>
              <a:rPr lang="en-US" sz="1800" b="1" dirty="0">
                <a:latin typeface="Consolas" panose="020B0609020204030204" pitchFamily="49" charset="0"/>
                <a:cs typeface="Consolas" panose="020B0609020204030204" pitchFamily="49" charset="0"/>
              </a:rPr>
              <a:t> </a:t>
            </a:r>
            <a:r>
              <a:rPr lang="en-US" sz="1800" b="1" dirty="0" smtClean="0">
                <a:latin typeface="Consolas" panose="020B0609020204030204" pitchFamily="49" charset="0"/>
                <a:cs typeface="Consolas" panose="020B0609020204030204" pitchFamily="49" charset="0"/>
              </a:rPr>
              <a:t>Scenario </a:t>
            </a:r>
            <a:r>
              <a:rPr lang="en-US" sz="1800" b="1" dirty="0">
                <a:latin typeface="Consolas" panose="020B0609020204030204" pitchFamily="49" charset="0"/>
                <a:cs typeface="Consolas" panose="020B0609020204030204" pitchFamily="49" charset="0"/>
              </a:rPr>
              <a:t>2			</a:t>
            </a:r>
            <a:r>
              <a:rPr lang="en-US" sz="1800" b="1" dirty="0" smtClean="0">
                <a:latin typeface="Consolas" panose="020B0609020204030204" pitchFamily="49" charset="0"/>
                <a:cs typeface="Consolas" panose="020B0609020204030204" pitchFamily="49" charset="0"/>
              </a:rPr>
              <a:t>Scenario 3</a:t>
            </a:r>
            <a:endParaRPr lang="en-US" sz="1800" b="1" dirty="0">
              <a:latin typeface="Consolas" panose="020B0609020204030204" pitchFamily="49" charset="0"/>
              <a:cs typeface="Consolas" panose="020B0609020204030204" pitchFamily="49" charset="0"/>
            </a:endParaRPr>
          </a:p>
          <a:p>
            <a:pPr marL="176213" lvl="1" indent="0">
              <a:buNone/>
            </a:pPr>
            <a:r>
              <a:rPr lang="en-US" sz="1800" dirty="0">
                <a:latin typeface="Consolas" panose="020B0609020204030204" pitchFamily="49" charset="0"/>
                <a:cs typeface="Consolas" panose="020B0609020204030204" pitchFamily="49" charset="0"/>
              </a:rPr>
              <a:t> Do while (Boolean)		If (Boolean) then</a:t>
            </a:r>
          </a:p>
          <a:p>
            <a:pPr marL="176213" lvl="1" indent="0">
              <a:buNone/>
            </a:pPr>
            <a:r>
              <a:rPr lang="en-US" sz="1800" dirty="0">
                <a:latin typeface="Consolas" panose="020B0609020204030204" pitchFamily="49" charset="0"/>
                <a:cs typeface="Consolas" panose="020B0609020204030204" pitchFamily="49" charset="0"/>
              </a:rPr>
              <a:t>    If (Boolean) then	    Do while (Boolean)</a:t>
            </a:r>
          </a:p>
          <a:p>
            <a:pPr marL="176213" lvl="1" indent="0">
              <a:buNone/>
            </a:pPr>
            <a:r>
              <a:rPr lang="en-US" sz="1800" dirty="0">
                <a:latin typeface="Consolas" panose="020B0609020204030204" pitchFamily="49" charset="0"/>
                <a:cs typeface="Consolas" panose="020B0609020204030204" pitchFamily="49" charset="0"/>
              </a:rPr>
              <a:t>        ...			        ...</a:t>
            </a:r>
          </a:p>
          <a:p>
            <a:pPr marL="176213" lvl="1" indent="0">
              <a:buNone/>
            </a:pPr>
            <a:r>
              <a:rPr lang="en-US" sz="1800" dirty="0">
                <a:latin typeface="Consolas" panose="020B0609020204030204" pitchFamily="49" charset="0"/>
                <a:cs typeface="Consolas" panose="020B0609020204030204" pitchFamily="49" charset="0"/>
              </a:rPr>
              <a:t>    End if			    Loop</a:t>
            </a:r>
          </a:p>
          <a:p>
            <a:pPr marL="176213" lvl="1" indent="0">
              <a:buNone/>
            </a:pPr>
            <a:r>
              <a:rPr lang="en-US" sz="1800" dirty="0">
                <a:latin typeface="Consolas" panose="020B0609020204030204" pitchFamily="49" charset="0"/>
                <a:cs typeface="Consolas" panose="020B0609020204030204" pitchFamily="49" charset="0"/>
              </a:rPr>
              <a:t> Loop				End if</a:t>
            </a:r>
          </a:p>
          <a:p>
            <a:endParaRPr lang="en-CA" dirty="0"/>
          </a:p>
        </p:txBody>
      </p:sp>
    </p:spTree>
    <p:extLst>
      <p:ext uri="{BB962C8B-B14F-4D97-AF65-F5344CB8AC3E}">
        <p14:creationId xmlns:p14="http://schemas.microsoft.com/office/powerpoint/2010/main" val="288380970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Recognizing When </a:t>
            </a:r>
            <a:r>
              <a:rPr lang="en-US" b="1" dirty="0">
                <a:solidFill>
                  <a:schemeClr val="accent3">
                    <a:lumMod val="75000"/>
                  </a:schemeClr>
                </a:solidFill>
              </a:rPr>
              <a:t>Nesting</a:t>
            </a:r>
            <a:r>
              <a:rPr lang="en-US" dirty="0"/>
              <a:t> Is Needed</a:t>
            </a:r>
          </a:p>
        </p:txBody>
      </p:sp>
      <p:sp>
        <p:nvSpPr>
          <p:cNvPr id="3" name="Content Placeholder 2"/>
          <p:cNvSpPr>
            <a:spLocks noGrp="1"/>
          </p:cNvSpPr>
          <p:nvPr>
            <p:ph idx="1"/>
          </p:nvPr>
        </p:nvSpPr>
        <p:spPr>
          <a:xfrm>
            <a:off x="457200" y="1447800"/>
            <a:ext cx="5334000" cy="5029200"/>
          </a:xfrm>
        </p:spPr>
        <p:txBody>
          <a:bodyPr/>
          <a:lstStyle/>
          <a:p>
            <a:r>
              <a:rPr lang="en-US" b="1" dirty="0"/>
              <a:t>Scenario 1</a:t>
            </a:r>
            <a:r>
              <a:rPr lang="en-US" dirty="0" smtClean="0"/>
              <a:t>: Only if </a:t>
            </a:r>
            <a:r>
              <a:rPr lang="en-US" dirty="0"/>
              <a:t>a question answers true then check if </a:t>
            </a:r>
            <a:r>
              <a:rPr lang="en-US" dirty="0" smtClean="0"/>
              <a:t>another question answers true or false.</a:t>
            </a:r>
            <a:endParaRPr lang="en-US" dirty="0"/>
          </a:p>
          <a:p>
            <a:pPr lvl="1"/>
            <a:r>
              <a:rPr lang="en-US" dirty="0"/>
              <a:t>Example: If the </a:t>
            </a:r>
            <a:r>
              <a:rPr lang="en-US" dirty="0" smtClean="0"/>
              <a:t>user entered Canada as country of residence then ask if the user’s province of residence is Alberta.</a:t>
            </a:r>
          </a:p>
          <a:p>
            <a:pPr lvl="1"/>
            <a:r>
              <a:rPr lang="en-US" dirty="0" smtClean="0"/>
              <a:t>Type </a:t>
            </a:r>
            <a:r>
              <a:rPr lang="en-US" dirty="0"/>
              <a:t>of nesting: a </a:t>
            </a:r>
            <a:r>
              <a:rPr lang="en-US" dirty="0">
                <a:latin typeface="Consolas" panose="020B0609020204030204" pitchFamily="49" charset="0"/>
              </a:rPr>
              <a:t>IF</a:t>
            </a:r>
            <a:r>
              <a:rPr lang="en-US" dirty="0"/>
              <a:t>-branch</a:t>
            </a:r>
          </a:p>
          <a:p>
            <a:pPr marL="234950" lvl="1" indent="0">
              <a:buNone/>
            </a:pPr>
            <a:r>
              <a:rPr lang="en-US" dirty="0" smtClean="0"/>
              <a:t> nested </a:t>
            </a:r>
            <a:r>
              <a:rPr lang="en-US" dirty="0"/>
              <a:t>inside of an </a:t>
            </a:r>
            <a:r>
              <a:rPr lang="en-US" dirty="0">
                <a:latin typeface="Consolas" panose="020B0609020204030204" pitchFamily="49" charset="0"/>
              </a:rPr>
              <a:t>IF</a:t>
            </a:r>
            <a:r>
              <a:rPr lang="en-US" dirty="0"/>
              <a:t>-branch</a:t>
            </a:r>
          </a:p>
          <a:p>
            <a:pPr marL="293688" lvl="2" indent="0">
              <a:buNone/>
            </a:pPr>
            <a:r>
              <a:rPr lang="en-US" dirty="0">
                <a:latin typeface="Consolas" panose="020B0609020204030204" pitchFamily="49" charset="0"/>
                <a:cs typeface="Consolas" panose="020B0609020204030204" pitchFamily="49" charset="0"/>
              </a:rPr>
              <a:t> If (Boolean) then</a:t>
            </a:r>
          </a:p>
          <a:p>
            <a:pPr marL="293688" lvl="2" indent="0">
              <a:buNone/>
            </a:pPr>
            <a:r>
              <a:rPr lang="en-US" b="1" dirty="0">
                <a:solidFill>
                  <a:schemeClr val="accent3">
                    <a:lumMod val="75000"/>
                  </a:schemeClr>
                </a:solidFill>
                <a:latin typeface="Consolas" panose="020B0609020204030204" pitchFamily="49" charset="0"/>
                <a:cs typeface="Consolas" panose="020B0609020204030204" pitchFamily="49" charset="0"/>
              </a:rPr>
              <a:t>     </a:t>
            </a:r>
            <a:r>
              <a:rPr lang="en-US" b="1" dirty="0" smtClean="0">
                <a:solidFill>
                  <a:schemeClr val="accent3">
                    <a:lumMod val="75000"/>
                  </a:schemeClr>
                </a:solidFill>
                <a:latin typeface="Consolas" panose="020B0609020204030204" pitchFamily="49" charset="0"/>
                <a:cs typeface="Consolas" panose="020B0609020204030204" pitchFamily="49" charset="0"/>
              </a:rPr>
              <a:t>If (Boolean</a:t>
            </a:r>
            <a:r>
              <a:rPr lang="en-US" b="1" dirty="0">
                <a:solidFill>
                  <a:schemeClr val="accent3">
                    <a:lumMod val="75000"/>
                  </a:schemeClr>
                </a:solidFill>
                <a:latin typeface="Consolas" panose="020B0609020204030204" pitchFamily="49" charset="0"/>
                <a:cs typeface="Consolas" panose="020B0609020204030204" pitchFamily="49" charset="0"/>
              </a:rPr>
              <a:t>) </a:t>
            </a:r>
          </a:p>
          <a:p>
            <a:pPr marL="293688" lvl="2" indent="0">
              <a:buNone/>
            </a:pPr>
            <a:r>
              <a:rPr lang="en-US" b="1" dirty="0">
                <a:solidFill>
                  <a:schemeClr val="accent3">
                    <a:lumMod val="75000"/>
                  </a:schemeClr>
                </a:solidFill>
                <a:latin typeface="Consolas" panose="020B0609020204030204" pitchFamily="49" charset="0"/>
                <a:cs typeface="Consolas" panose="020B0609020204030204" pitchFamily="49" charset="0"/>
              </a:rPr>
              <a:t>         ...</a:t>
            </a:r>
          </a:p>
          <a:p>
            <a:pPr marL="293688" lvl="2" indent="0">
              <a:buNone/>
            </a:pPr>
            <a:r>
              <a:rPr lang="en-US" b="1" dirty="0">
                <a:solidFill>
                  <a:schemeClr val="accent3">
                    <a:lumMod val="75000"/>
                  </a:schemeClr>
                </a:solidFill>
                <a:latin typeface="Consolas" panose="020B0609020204030204" pitchFamily="49" charset="0"/>
                <a:cs typeface="Consolas" panose="020B0609020204030204" pitchFamily="49" charset="0"/>
              </a:rPr>
              <a:t>     </a:t>
            </a:r>
            <a:r>
              <a:rPr lang="en-US" b="1" dirty="0" smtClean="0">
                <a:solidFill>
                  <a:schemeClr val="accent3">
                    <a:lumMod val="75000"/>
                  </a:schemeClr>
                </a:solidFill>
                <a:latin typeface="Consolas" panose="020B0609020204030204" pitchFamily="49" charset="0"/>
                <a:cs typeface="Consolas" panose="020B0609020204030204" pitchFamily="49" charset="0"/>
              </a:rPr>
              <a:t>End If</a:t>
            </a:r>
            <a:endParaRPr lang="en-US" b="1" dirty="0">
              <a:solidFill>
                <a:schemeClr val="accent3">
                  <a:lumMod val="75000"/>
                </a:schemeClr>
              </a:solidFill>
              <a:latin typeface="Consolas" panose="020B0609020204030204" pitchFamily="49" charset="0"/>
              <a:cs typeface="Consolas" panose="020B0609020204030204" pitchFamily="49" charset="0"/>
            </a:endParaRPr>
          </a:p>
          <a:p>
            <a:pPr marL="293688" lvl="2" indent="0">
              <a:buNone/>
            </a:pPr>
            <a:r>
              <a:rPr lang="en-US" dirty="0">
                <a:latin typeface="Consolas" panose="020B0609020204030204" pitchFamily="49" charset="0"/>
                <a:cs typeface="Consolas" panose="020B0609020204030204" pitchFamily="49" charset="0"/>
              </a:rPr>
              <a:t> End If</a:t>
            </a:r>
          </a:p>
          <a:p>
            <a:pPr lvl="1"/>
            <a:endParaRPr lang="en-US" dirty="0"/>
          </a:p>
          <a:p>
            <a:pPr lvl="1"/>
            <a:endParaRPr lang="en-US" dirty="0"/>
          </a:p>
        </p:txBody>
      </p:sp>
      <p:sp>
        <p:nvSpPr>
          <p:cNvPr id="5" name="Diamond 4"/>
          <p:cNvSpPr/>
          <p:nvPr/>
        </p:nvSpPr>
        <p:spPr>
          <a:xfrm>
            <a:off x="5715000" y="1412234"/>
            <a:ext cx="2777346" cy="1052862"/>
          </a:xfrm>
          <a:prstGeom prst="diamon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Q:Canadian?</a:t>
            </a:r>
            <a:endParaRPr lang="en-US" dirty="0"/>
          </a:p>
        </p:txBody>
      </p:sp>
      <p:grpSp>
        <p:nvGrpSpPr>
          <p:cNvPr id="23" name="Group 22"/>
          <p:cNvGrpSpPr/>
          <p:nvPr/>
        </p:nvGrpSpPr>
        <p:grpSpPr>
          <a:xfrm>
            <a:off x="6594093" y="1438852"/>
            <a:ext cx="2338163" cy="5144711"/>
            <a:chOff x="6501037" y="753699"/>
            <a:chExt cx="2338163" cy="5144711"/>
          </a:xfrm>
        </p:grpSpPr>
        <p:cxnSp>
          <p:nvCxnSpPr>
            <p:cNvPr id="24" name="Straight Connector 23"/>
            <p:cNvCxnSpPr/>
            <p:nvPr/>
          </p:nvCxnSpPr>
          <p:spPr>
            <a:xfrm flipV="1">
              <a:off x="7700584" y="1039545"/>
              <a:ext cx="1103586" cy="3212"/>
            </a:xfrm>
            <a:prstGeom prst="line">
              <a:avLst/>
            </a:prstGeom>
          </p:spPr>
          <p:style>
            <a:lnRef idx="1">
              <a:schemeClr val="accent1"/>
            </a:lnRef>
            <a:fillRef idx="0">
              <a:schemeClr val="accent1"/>
            </a:fillRef>
            <a:effectRef idx="0">
              <a:schemeClr val="accent1"/>
            </a:effectRef>
            <a:fontRef idx="minor">
              <a:schemeClr val="tx1"/>
            </a:fontRef>
          </p:style>
        </p:cxnSp>
        <p:grpSp>
          <p:nvGrpSpPr>
            <p:cNvPr id="25" name="Group 24"/>
            <p:cNvGrpSpPr/>
            <p:nvPr/>
          </p:nvGrpSpPr>
          <p:grpSpPr>
            <a:xfrm>
              <a:off x="6501037" y="753699"/>
              <a:ext cx="2338163" cy="5144711"/>
              <a:chOff x="6501037" y="753699"/>
              <a:chExt cx="2338163" cy="5144711"/>
            </a:xfrm>
          </p:grpSpPr>
          <p:sp>
            <p:nvSpPr>
              <p:cNvPr id="26" name="TextBox 25"/>
              <p:cNvSpPr txBox="1"/>
              <p:nvPr/>
            </p:nvSpPr>
            <p:spPr>
              <a:xfrm>
                <a:off x="8208269" y="753699"/>
                <a:ext cx="609600" cy="369332"/>
              </a:xfrm>
              <a:prstGeom prst="rect">
                <a:avLst/>
              </a:prstGeom>
              <a:noFill/>
            </p:spPr>
            <p:txBody>
              <a:bodyPr wrap="square" rtlCol="0">
                <a:spAutoFit/>
              </a:bodyPr>
              <a:lstStyle/>
              <a:p>
                <a:r>
                  <a:rPr lang="en-US" dirty="0"/>
                  <a:t>F</a:t>
                </a:r>
              </a:p>
            </p:txBody>
          </p:sp>
          <p:cxnSp>
            <p:nvCxnSpPr>
              <p:cNvPr id="27" name="Straight Arrow Connector 26"/>
              <p:cNvCxnSpPr>
                <a:endCxn id="29" idx="3"/>
              </p:cNvCxnSpPr>
              <p:nvPr/>
            </p:nvCxnSpPr>
            <p:spPr>
              <a:xfrm flipH="1">
                <a:off x="7431399" y="5646104"/>
                <a:ext cx="1407801" cy="2370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a:xfrm flipH="1" flipV="1">
                <a:off x="8795443" y="1039545"/>
                <a:ext cx="36125" cy="4606560"/>
              </a:xfrm>
              <a:prstGeom prst="line">
                <a:avLst/>
              </a:prstGeom>
            </p:spPr>
            <p:style>
              <a:lnRef idx="1">
                <a:schemeClr val="accent1"/>
              </a:lnRef>
              <a:fillRef idx="0">
                <a:schemeClr val="accent1"/>
              </a:fillRef>
              <a:effectRef idx="0">
                <a:schemeClr val="accent1"/>
              </a:effectRef>
              <a:fontRef idx="minor">
                <a:schemeClr val="tx1"/>
              </a:fontRef>
            </p:style>
          </p:cxnSp>
          <p:sp>
            <p:nvSpPr>
              <p:cNvPr id="29" name="Rounded Rectangle 28"/>
              <p:cNvSpPr/>
              <p:nvPr/>
            </p:nvSpPr>
            <p:spPr>
              <a:xfrm>
                <a:off x="6501037" y="5441210"/>
                <a:ext cx="930362"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Done</a:t>
                </a:r>
              </a:p>
            </p:txBody>
          </p:sp>
        </p:grpSp>
      </p:grpSp>
      <p:grpSp>
        <p:nvGrpSpPr>
          <p:cNvPr id="50" name="Group 49"/>
          <p:cNvGrpSpPr/>
          <p:nvPr/>
        </p:nvGrpSpPr>
        <p:grpSpPr>
          <a:xfrm>
            <a:off x="8446812" y="3732572"/>
            <a:ext cx="746487" cy="397498"/>
            <a:chOff x="8475662" y="3103826"/>
            <a:chExt cx="746487" cy="397498"/>
          </a:xfrm>
        </p:grpSpPr>
        <p:sp>
          <p:nvSpPr>
            <p:cNvPr id="32" name="TextBox 31"/>
            <p:cNvSpPr txBox="1"/>
            <p:nvPr/>
          </p:nvSpPr>
          <p:spPr>
            <a:xfrm>
              <a:off x="8612549" y="3103826"/>
              <a:ext cx="609600" cy="369332"/>
            </a:xfrm>
            <a:prstGeom prst="rect">
              <a:avLst/>
            </a:prstGeom>
            <a:noFill/>
          </p:spPr>
          <p:txBody>
            <a:bodyPr wrap="square" rtlCol="0">
              <a:spAutoFit/>
            </a:bodyPr>
            <a:lstStyle/>
            <a:p>
              <a:r>
                <a:rPr lang="en-US" dirty="0"/>
                <a:t>F</a:t>
              </a:r>
            </a:p>
          </p:txBody>
        </p:sp>
        <p:cxnSp>
          <p:nvCxnSpPr>
            <p:cNvPr id="36" name="Straight Arrow Connector 35"/>
            <p:cNvCxnSpPr>
              <a:endCxn id="32" idx="2"/>
            </p:cNvCxnSpPr>
            <p:nvPr/>
          </p:nvCxnSpPr>
          <p:spPr>
            <a:xfrm flipV="1">
              <a:off x="8475662" y="3473158"/>
              <a:ext cx="441687" cy="2816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grpSp>
      <p:grpSp>
        <p:nvGrpSpPr>
          <p:cNvPr id="16" name="Group 15"/>
          <p:cNvGrpSpPr/>
          <p:nvPr/>
        </p:nvGrpSpPr>
        <p:grpSpPr>
          <a:xfrm>
            <a:off x="6231697" y="4577884"/>
            <a:ext cx="1836007" cy="1052633"/>
            <a:chOff x="6262224" y="3837275"/>
            <a:chExt cx="1836007" cy="1052633"/>
          </a:xfrm>
        </p:grpSpPr>
        <p:cxnSp>
          <p:nvCxnSpPr>
            <p:cNvPr id="11" name="Straight Arrow Connector 10"/>
            <p:cNvCxnSpPr/>
            <p:nvPr/>
          </p:nvCxnSpPr>
          <p:spPr>
            <a:xfrm>
              <a:off x="7139572" y="3837275"/>
              <a:ext cx="0" cy="47573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3" name="TextBox 12"/>
            <p:cNvSpPr txBox="1"/>
            <p:nvPr/>
          </p:nvSpPr>
          <p:spPr>
            <a:xfrm>
              <a:off x="7131780" y="4017733"/>
              <a:ext cx="304800" cy="369332"/>
            </a:xfrm>
            <a:prstGeom prst="rect">
              <a:avLst/>
            </a:prstGeom>
            <a:noFill/>
          </p:spPr>
          <p:txBody>
            <a:bodyPr wrap="square" rtlCol="0">
              <a:spAutoFit/>
            </a:bodyPr>
            <a:lstStyle/>
            <a:p>
              <a:r>
                <a:rPr lang="en-US" dirty="0"/>
                <a:t>T</a:t>
              </a:r>
            </a:p>
          </p:txBody>
        </p:sp>
        <p:sp>
          <p:nvSpPr>
            <p:cNvPr id="44" name="Rectangle 43"/>
            <p:cNvSpPr/>
            <p:nvPr/>
          </p:nvSpPr>
          <p:spPr>
            <a:xfrm>
              <a:off x="6262224" y="4356508"/>
              <a:ext cx="1836007" cy="533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Residence also AB</a:t>
              </a:r>
              <a:endParaRPr lang="en-US" dirty="0"/>
            </a:p>
          </p:txBody>
        </p:sp>
      </p:grpSp>
      <p:grpSp>
        <p:nvGrpSpPr>
          <p:cNvPr id="15" name="Group 14"/>
          <p:cNvGrpSpPr/>
          <p:nvPr/>
        </p:nvGrpSpPr>
        <p:grpSpPr>
          <a:xfrm>
            <a:off x="5774632" y="2113236"/>
            <a:ext cx="2672180" cy="2517292"/>
            <a:chOff x="5727282" y="1667173"/>
            <a:chExt cx="2672180" cy="2323060"/>
          </a:xfrm>
        </p:grpSpPr>
        <p:sp>
          <p:nvSpPr>
            <p:cNvPr id="9" name="TextBox 8"/>
            <p:cNvSpPr txBox="1"/>
            <p:nvPr/>
          </p:nvSpPr>
          <p:spPr>
            <a:xfrm>
              <a:off x="6997072" y="1935187"/>
              <a:ext cx="609600" cy="369332"/>
            </a:xfrm>
            <a:prstGeom prst="rect">
              <a:avLst/>
            </a:prstGeom>
            <a:noFill/>
          </p:spPr>
          <p:txBody>
            <a:bodyPr wrap="square" rtlCol="0">
              <a:spAutoFit/>
            </a:bodyPr>
            <a:lstStyle/>
            <a:p>
              <a:r>
                <a:rPr lang="en-US" dirty="0"/>
                <a:t>T</a:t>
              </a:r>
            </a:p>
          </p:txBody>
        </p:sp>
        <p:cxnSp>
          <p:nvCxnSpPr>
            <p:cNvPr id="8" name="Straight Arrow Connector 7"/>
            <p:cNvCxnSpPr/>
            <p:nvPr/>
          </p:nvCxnSpPr>
          <p:spPr>
            <a:xfrm flipH="1">
              <a:off x="7054834" y="1667173"/>
              <a:ext cx="745" cy="60990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7" name="Diamond 6"/>
            <p:cNvSpPr/>
            <p:nvPr/>
          </p:nvSpPr>
          <p:spPr>
            <a:xfrm>
              <a:off x="5727282" y="3066547"/>
              <a:ext cx="2672180" cy="923686"/>
            </a:xfrm>
            <a:prstGeom prst="diamon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Q: </a:t>
              </a:r>
              <a:r>
                <a:rPr lang="en-US" dirty="0" smtClean="0"/>
                <a:t>Albertan?</a:t>
              </a:r>
              <a:endParaRPr lang="en-US" dirty="0"/>
            </a:p>
          </p:txBody>
        </p:sp>
      </p:grpSp>
      <p:grpSp>
        <p:nvGrpSpPr>
          <p:cNvPr id="52" name="Group 51"/>
          <p:cNvGrpSpPr/>
          <p:nvPr/>
        </p:nvGrpSpPr>
        <p:grpSpPr>
          <a:xfrm>
            <a:off x="3057542" y="3757473"/>
            <a:ext cx="2655802" cy="2033727"/>
            <a:chOff x="2697505" y="3628393"/>
            <a:chExt cx="2655802" cy="2033727"/>
          </a:xfrm>
        </p:grpSpPr>
        <p:sp>
          <p:nvSpPr>
            <p:cNvPr id="53" name="Left Brace 52"/>
            <p:cNvSpPr/>
            <p:nvPr/>
          </p:nvSpPr>
          <p:spPr>
            <a:xfrm rot="10800000">
              <a:off x="2697505" y="4703167"/>
              <a:ext cx="317156" cy="838200"/>
            </a:xfrm>
            <a:prstGeom prst="leftBrace">
              <a:avLst>
                <a:gd name="adj1" fmla="val 55727"/>
                <a:gd name="adj2" fmla="val 50000"/>
              </a:avLst>
            </a:prstGeom>
            <a:ln w="38100">
              <a:solidFill>
                <a:schemeClr val="accent3">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54" name="Left Brace 53"/>
            <p:cNvSpPr/>
            <p:nvPr/>
          </p:nvSpPr>
          <p:spPr>
            <a:xfrm>
              <a:off x="5036151" y="3628393"/>
              <a:ext cx="317156" cy="2033727"/>
            </a:xfrm>
            <a:prstGeom prst="leftBrace">
              <a:avLst>
                <a:gd name="adj1" fmla="val 55727"/>
                <a:gd name="adj2" fmla="val 50000"/>
              </a:avLst>
            </a:prstGeom>
            <a:ln w="38100">
              <a:solidFill>
                <a:schemeClr val="accent3">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grpSp>
      <p:cxnSp>
        <p:nvCxnSpPr>
          <p:cNvPr id="6" name="Straight Arrow Connector 5"/>
          <p:cNvCxnSpPr>
            <a:endCxn id="29" idx="0"/>
          </p:cNvCxnSpPr>
          <p:nvPr/>
        </p:nvCxnSpPr>
        <p:spPr>
          <a:xfrm>
            <a:off x="7058858" y="5571735"/>
            <a:ext cx="416" cy="55462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35" name="Rectangle 34"/>
          <p:cNvSpPr/>
          <p:nvPr/>
        </p:nvSpPr>
        <p:spPr>
          <a:xfrm>
            <a:off x="6206098" y="2774131"/>
            <a:ext cx="1852244" cy="57966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Residence is CA</a:t>
            </a:r>
            <a:endParaRPr lang="en-US" dirty="0"/>
          </a:p>
        </p:txBody>
      </p:sp>
      <p:cxnSp>
        <p:nvCxnSpPr>
          <p:cNvPr id="21" name="Straight Arrow Connector 20"/>
          <p:cNvCxnSpPr>
            <a:endCxn id="7" idx="0"/>
          </p:cNvCxnSpPr>
          <p:nvPr/>
        </p:nvCxnSpPr>
        <p:spPr>
          <a:xfrm>
            <a:off x="7110722" y="3103663"/>
            <a:ext cx="0" cy="52594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910545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nodeType="clickEffect">
                                  <p:stCondLst>
                                    <p:cond delay="0"/>
                                  </p:stCondLst>
                                  <p:childTnLst>
                                    <p:set>
                                      <p:cBhvr>
                                        <p:cTn id="62" dur="1" fill="hold">
                                          <p:stCondLst>
                                            <p:cond delay="0"/>
                                          </p:stCondLst>
                                        </p:cTn>
                                        <p:tgtEl>
                                          <p:spTgt spid="5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3"/>
      <p:bldP spid="5"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chemeClr val="accent3">
                    <a:lumMod val="75000"/>
                  </a:schemeClr>
                </a:solidFill>
              </a:rPr>
              <a:t>(Key Part: </a:t>
            </a:r>
            <a:r>
              <a:rPr lang="en-US" b="1" dirty="0" smtClean="0">
                <a:solidFill>
                  <a:schemeClr val="accent3">
                    <a:lumMod val="75000"/>
                  </a:schemeClr>
                </a:solidFill>
                <a:latin typeface="Consolas" panose="020B0609020204030204" pitchFamily="49" charset="0"/>
              </a:rPr>
              <a:t>IF)</a:t>
            </a:r>
            <a:r>
              <a:rPr lang="en-US" b="1" dirty="0" smtClean="0">
                <a:solidFill>
                  <a:schemeClr val="accent3">
                    <a:lumMod val="75000"/>
                  </a:schemeClr>
                </a:solidFill>
                <a:latin typeface="Calibri" panose="020F0502020204030204" pitchFamily="34" charset="0"/>
                <a:cs typeface="Calibri" panose="020F0502020204030204" pitchFamily="34" charset="0"/>
              </a:rPr>
              <a:t> </a:t>
            </a:r>
            <a:r>
              <a:rPr lang="en-US" b="1" dirty="0">
                <a:solidFill>
                  <a:schemeClr val="accent3">
                    <a:lumMod val="75000"/>
                  </a:schemeClr>
                </a:solidFill>
              </a:rPr>
              <a:t>Nested </a:t>
            </a:r>
            <a:r>
              <a:rPr lang="en-US" dirty="0"/>
              <a:t>Inside An </a:t>
            </a:r>
            <a:r>
              <a:rPr lang="en-US" dirty="0">
                <a:latin typeface="Consolas" panose="020B0609020204030204" pitchFamily="49" charset="0"/>
              </a:rPr>
              <a:t>IF</a:t>
            </a:r>
            <a:endParaRPr lang="en-CA" dirty="0"/>
          </a:p>
        </p:txBody>
      </p:sp>
      <p:sp>
        <p:nvSpPr>
          <p:cNvPr id="3" name="Content Placeholder 2"/>
          <p:cNvSpPr>
            <a:spLocks noGrp="1"/>
          </p:cNvSpPr>
          <p:nvPr>
            <p:ph idx="1"/>
          </p:nvPr>
        </p:nvSpPr>
        <p:spPr/>
        <p:txBody>
          <a:bodyPr/>
          <a:lstStyle/>
          <a:p>
            <a:r>
              <a:rPr lang="en-US" sz="2000" dirty="0"/>
              <a:t>Nesting: a structure (e.g. </a:t>
            </a:r>
            <a:r>
              <a:rPr lang="en-US" sz="2000" dirty="0">
                <a:latin typeface="Consolas" panose="020B0609020204030204" pitchFamily="49" charset="0"/>
              </a:rPr>
              <a:t>IF</a:t>
            </a:r>
            <a:r>
              <a:rPr lang="en-US" sz="2000" dirty="0"/>
              <a:t>) is nested inside of another structure (e.g. </a:t>
            </a:r>
            <a:r>
              <a:rPr lang="en-US" sz="2000" dirty="0">
                <a:latin typeface="Consolas" panose="020B0609020204030204" pitchFamily="49" charset="0"/>
              </a:rPr>
              <a:t>IF</a:t>
            </a:r>
            <a:r>
              <a:rPr lang="en-US" sz="2000" dirty="0"/>
              <a:t>) when the second structure is part of the body of the first structure.</a:t>
            </a:r>
          </a:p>
          <a:p>
            <a:r>
              <a:rPr lang="en-US" sz="2000" b="1" dirty="0"/>
              <a:t>Word document containing the example</a:t>
            </a:r>
            <a:r>
              <a:rPr lang="en-US" sz="2000" dirty="0"/>
              <a:t>: </a:t>
            </a:r>
            <a:r>
              <a:rPr lang="en-US" sz="2000" dirty="0" smtClean="0">
                <a:latin typeface="Consolas" panose="020B0609020204030204" pitchFamily="49" charset="0"/>
              </a:rPr>
              <a:t>6nesting_branch_within_branch</a:t>
            </a:r>
          </a:p>
          <a:p>
            <a:pPr marL="234950" lvl="1" indent="0">
              <a:buNone/>
            </a:pPr>
            <a:r>
              <a:rPr lang="en-US" sz="1600" dirty="0" smtClean="0">
                <a:solidFill>
                  <a:srgbClr val="FF0000"/>
                </a:solidFill>
                <a:latin typeface="Consolas" panose="020B0609020204030204" pitchFamily="49" charset="0"/>
              </a:rPr>
              <a:t>    'Some parts excluded for brevity.</a:t>
            </a:r>
          </a:p>
          <a:p>
            <a:pPr marL="222250" lvl="1" indent="0">
              <a:buNone/>
            </a:pPr>
            <a:r>
              <a:rPr lang="en-US" sz="1600" dirty="0" smtClean="0">
                <a:latin typeface="Consolas" panose="020B0609020204030204" pitchFamily="49" charset="0"/>
              </a:rPr>
              <a:t>    country = InputBox("Current country of residence: ")</a:t>
            </a:r>
          </a:p>
          <a:p>
            <a:pPr marL="222250" lvl="1" indent="0">
              <a:buNone/>
            </a:pPr>
            <a:r>
              <a:rPr lang="en-US" sz="1600" dirty="0" smtClean="0">
                <a:latin typeface="Consolas" panose="020B0609020204030204" pitchFamily="49" charset="0"/>
              </a:rPr>
              <a:t>    </a:t>
            </a:r>
            <a:r>
              <a:rPr lang="en-US" sz="1600" dirty="0">
                <a:latin typeface="Consolas" panose="020B0609020204030204" pitchFamily="49" charset="0"/>
              </a:rPr>
              <a:t>If (country = "Canada") Then</a:t>
            </a:r>
          </a:p>
          <a:p>
            <a:pPr marL="222250" lvl="1" indent="0">
              <a:buNone/>
            </a:pPr>
            <a:r>
              <a:rPr lang="en-US" sz="1600" dirty="0">
                <a:latin typeface="Consolas" panose="020B0609020204030204" pitchFamily="49" charset="0"/>
              </a:rPr>
              <a:t>        message = message &amp; "Great country, "</a:t>
            </a:r>
          </a:p>
          <a:p>
            <a:pPr marL="222250" lvl="1" indent="0">
              <a:buNone/>
            </a:pPr>
            <a:r>
              <a:rPr lang="en-US" sz="1600" dirty="0">
                <a:latin typeface="Consolas" panose="020B0609020204030204" pitchFamily="49" charset="0"/>
              </a:rPr>
              <a:t>        province = InputBox("Current province of residence: ")</a:t>
            </a:r>
          </a:p>
          <a:p>
            <a:pPr marL="222250" lvl="1" indent="0">
              <a:buNone/>
            </a:pPr>
            <a:r>
              <a:rPr lang="en-US" sz="1600" b="1" dirty="0">
                <a:solidFill>
                  <a:schemeClr val="accent3">
                    <a:lumMod val="75000"/>
                  </a:schemeClr>
                </a:solidFill>
                <a:latin typeface="Consolas" panose="020B0609020204030204" pitchFamily="49" charset="0"/>
              </a:rPr>
              <a:t>        If (province = "AB") Then</a:t>
            </a:r>
          </a:p>
          <a:p>
            <a:pPr marL="222250" lvl="1" indent="0">
              <a:buNone/>
            </a:pPr>
            <a:r>
              <a:rPr lang="en-US" sz="1600" b="1" dirty="0">
                <a:solidFill>
                  <a:schemeClr val="accent3">
                    <a:lumMod val="75000"/>
                  </a:schemeClr>
                </a:solidFill>
                <a:latin typeface="Consolas" panose="020B0609020204030204" pitchFamily="49" charset="0"/>
              </a:rPr>
              <a:t>            message = message &amp; " Greatest place on earth ^-*"</a:t>
            </a:r>
          </a:p>
          <a:p>
            <a:pPr marL="222250" lvl="1" indent="0">
              <a:buNone/>
            </a:pPr>
            <a:r>
              <a:rPr lang="en-US" sz="1600" b="1" dirty="0">
                <a:solidFill>
                  <a:schemeClr val="accent3">
                    <a:lumMod val="75000"/>
                  </a:schemeClr>
                </a:solidFill>
                <a:latin typeface="Consolas" panose="020B0609020204030204" pitchFamily="49" charset="0"/>
              </a:rPr>
              <a:t>        End If </a:t>
            </a:r>
            <a:r>
              <a:rPr lang="en-US" sz="1600" dirty="0">
                <a:solidFill>
                  <a:srgbClr val="FF0000"/>
                </a:solidFill>
                <a:latin typeface="Consolas" panose="020B0609020204030204" pitchFamily="49" charset="0"/>
              </a:rPr>
              <a:t>'Checking province</a:t>
            </a:r>
          </a:p>
          <a:p>
            <a:pPr marL="222250" lvl="1" indent="0">
              <a:buNone/>
            </a:pPr>
            <a:r>
              <a:rPr lang="en-US" sz="1600" dirty="0">
                <a:latin typeface="Consolas" panose="020B0609020204030204" pitchFamily="49" charset="0"/>
              </a:rPr>
              <a:t>    End If </a:t>
            </a:r>
            <a:r>
              <a:rPr lang="en-US" sz="1600" dirty="0">
                <a:solidFill>
                  <a:srgbClr val="FF0000"/>
                </a:solidFill>
                <a:latin typeface="Consolas" panose="020B0609020204030204" pitchFamily="49" charset="0"/>
              </a:rPr>
              <a:t>'Checking country</a:t>
            </a:r>
          </a:p>
          <a:p>
            <a:r>
              <a:rPr lang="en-US" sz="2000" dirty="0" smtClean="0">
                <a:latin typeface="Calibri" panose="020F0502020204030204" pitchFamily="34" charset="0"/>
                <a:cs typeface="Calibri" panose="020F0502020204030204" pitchFamily="34" charset="0"/>
              </a:rPr>
              <a:t>Recall</a:t>
            </a:r>
            <a:r>
              <a:rPr lang="en-US" sz="2000" dirty="0">
                <a:latin typeface="Calibri" panose="020F0502020204030204" pitchFamily="34" charset="0"/>
                <a:cs typeface="Calibri" panose="020F0502020204030204" pitchFamily="34" charset="0"/>
              </a:rPr>
              <a:t>: the check for the Boolean expression for the second IF does not occur unless the first Boolean expression is true. (Don’t bother checking if province is AB if country isn’t Canada).</a:t>
            </a:r>
            <a:endParaRPr lang="en-CA" sz="20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89201298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Recognizing When </a:t>
            </a:r>
            <a:r>
              <a:rPr lang="en-US" b="1" dirty="0">
                <a:solidFill>
                  <a:schemeClr val="accent3">
                    <a:lumMod val="75000"/>
                  </a:schemeClr>
                </a:solidFill>
              </a:rPr>
              <a:t>Nesting</a:t>
            </a:r>
            <a:r>
              <a:rPr lang="en-US" dirty="0"/>
              <a:t> Is Needed</a:t>
            </a:r>
          </a:p>
        </p:txBody>
      </p:sp>
      <p:sp>
        <p:nvSpPr>
          <p:cNvPr id="3" name="Content Placeholder 2"/>
          <p:cNvSpPr>
            <a:spLocks noGrp="1"/>
          </p:cNvSpPr>
          <p:nvPr>
            <p:ph idx="1"/>
          </p:nvPr>
        </p:nvSpPr>
        <p:spPr>
          <a:xfrm>
            <a:off x="457201" y="1447800"/>
            <a:ext cx="4837526" cy="5029200"/>
          </a:xfrm>
        </p:spPr>
        <p:txBody>
          <a:bodyPr/>
          <a:lstStyle/>
          <a:p>
            <a:r>
              <a:rPr lang="en-US" b="1" dirty="0"/>
              <a:t>Scenario </a:t>
            </a:r>
            <a:r>
              <a:rPr lang="en-US" b="1" dirty="0" smtClean="0"/>
              <a:t>2</a:t>
            </a:r>
            <a:r>
              <a:rPr lang="en-US" dirty="0" smtClean="0"/>
              <a:t>: </a:t>
            </a:r>
            <a:r>
              <a:rPr lang="en-US" dirty="0"/>
              <a:t>If a question answers true then check if a process should be repeated.</a:t>
            </a:r>
          </a:p>
          <a:p>
            <a:pPr lvl="1"/>
            <a:r>
              <a:rPr lang="en-US" dirty="0"/>
              <a:t>Example: If the user entered an odd number then count through a sequence 1 to this number and display each odd number in this sequence.</a:t>
            </a:r>
          </a:p>
          <a:p>
            <a:pPr lvl="1"/>
            <a:r>
              <a:rPr lang="en-US" dirty="0"/>
              <a:t>Type of nesting: a </a:t>
            </a:r>
            <a:r>
              <a:rPr lang="en-US" dirty="0">
                <a:latin typeface="Consolas" panose="020B0609020204030204" pitchFamily="49" charset="0"/>
              </a:rPr>
              <a:t>Do-While</a:t>
            </a:r>
            <a:r>
              <a:rPr lang="en-US" dirty="0"/>
              <a:t> loop nested inside of an </a:t>
            </a:r>
            <a:r>
              <a:rPr lang="en-US" dirty="0">
                <a:latin typeface="Consolas" panose="020B0609020204030204" pitchFamily="49" charset="0"/>
              </a:rPr>
              <a:t>IF</a:t>
            </a:r>
            <a:r>
              <a:rPr lang="en-US" dirty="0"/>
              <a:t>-branch</a:t>
            </a:r>
          </a:p>
          <a:p>
            <a:pPr marL="293688" lvl="2" indent="0">
              <a:buNone/>
            </a:pPr>
            <a:r>
              <a:rPr lang="en-US" dirty="0">
                <a:latin typeface="Consolas" panose="020B0609020204030204" pitchFamily="49" charset="0"/>
                <a:cs typeface="Consolas" panose="020B0609020204030204" pitchFamily="49" charset="0"/>
              </a:rPr>
              <a:t> If (Boolean) then</a:t>
            </a:r>
          </a:p>
          <a:p>
            <a:pPr marL="293688" lvl="2" indent="0">
              <a:buNone/>
            </a:pPr>
            <a:r>
              <a:rPr lang="en-US" b="1" dirty="0">
                <a:solidFill>
                  <a:schemeClr val="accent3">
                    <a:lumMod val="75000"/>
                  </a:schemeClr>
                </a:solidFill>
                <a:latin typeface="Consolas" panose="020B0609020204030204" pitchFamily="49" charset="0"/>
                <a:cs typeface="Consolas" panose="020B0609020204030204" pitchFamily="49" charset="0"/>
              </a:rPr>
              <a:t>     Do While (Boolean) </a:t>
            </a:r>
          </a:p>
          <a:p>
            <a:pPr marL="293688" lvl="2" indent="0">
              <a:buNone/>
            </a:pPr>
            <a:r>
              <a:rPr lang="en-US" b="1" dirty="0">
                <a:solidFill>
                  <a:schemeClr val="accent3">
                    <a:lumMod val="75000"/>
                  </a:schemeClr>
                </a:solidFill>
                <a:latin typeface="Consolas" panose="020B0609020204030204" pitchFamily="49" charset="0"/>
                <a:cs typeface="Consolas" panose="020B0609020204030204" pitchFamily="49" charset="0"/>
              </a:rPr>
              <a:t>         ...</a:t>
            </a:r>
          </a:p>
          <a:p>
            <a:pPr marL="293688" lvl="2" indent="0">
              <a:buNone/>
            </a:pPr>
            <a:r>
              <a:rPr lang="en-US" b="1" dirty="0">
                <a:solidFill>
                  <a:schemeClr val="accent3">
                    <a:lumMod val="75000"/>
                  </a:schemeClr>
                </a:solidFill>
                <a:latin typeface="Consolas" panose="020B0609020204030204" pitchFamily="49" charset="0"/>
                <a:cs typeface="Consolas" panose="020B0609020204030204" pitchFamily="49" charset="0"/>
              </a:rPr>
              <a:t>     Loop</a:t>
            </a:r>
          </a:p>
          <a:p>
            <a:pPr marL="293688" lvl="2" indent="0">
              <a:buNone/>
            </a:pPr>
            <a:r>
              <a:rPr lang="en-US" dirty="0">
                <a:latin typeface="Consolas" panose="020B0609020204030204" pitchFamily="49" charset="0"/>
                <a:cs typeface="Consolas" panose="020B0609020204030204" pitchFamily="49" charset="0"/>
              </a:rPr>
              <a:t> End If</a:t>
            </a:r>
          </a:p>
          <a:p>
            <a:pPr lvl="1"/>
            <a:endParaRPr lang="en-US" dirty="0"/>
          </a:p>
          <a:p>
            <a:pPr lvl="1"/>
            <a:endParaRPr lang="en-US" dirty="0"/>
          </a:p>
        </p:txBody>
      </p:sp>
      <p:sp>
        <p:nvSpPr>
          <p:cNvPr id="5" name="Diamond 4"/>
          <p:cNvSpPr/>
          <p:nvPr/>
        </p:nvSpPr>
        <p:spPr>
          <a:xfrm>
            <a:off x="6026735" y="1420481"/>
            <a:ext cx="2628900" cy="1052862"/>
          </a:xfrm>
          <a:prstGeom prst="diamon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Q:Odd #?</a:t>
            </a:r>
          </a:p>
        </p:txBody>
      </p:sp>
      <p:grpSp>
        <p:nvGrpSpPr>
          <p:cNvPr id="23" name="Group 22"/>
          <p:cNvGrpSpPr/>
          <p:nvPr/>
        </p:nvGrpSpPr>
        <p:grpSpPr>
          <a:xfrm>
            <a:off x="6805837" y="1333795"/>
            <a:ext cx="2338163" cy="5524205"/>
            <a:chOff x="6501037" y="374205"/>
            <a:chExt cx="2338163" cy="5524205"/>
          </a:xfrm>
        </p:grpSpPr>
        <p:cxnSp>
          <p:nvCxnSpPr>
            <p:cNvPr id="24" name="Straight Connector 23"/>
            <p:cNvCxnSpPr/>
            <p:nvPr/>
          </p:nvCxnSpPr>
          <p:spPr>
            <a:xfrm flipV="1">
              <a:off x="7673186" y="743537"/>
              <a:ext cx="1103586" cy="3212"/>
            </a:xfrm>
            <a:prstGeom prst="line">
              <a:avLst/>
            </a:prstGeom>
          </p:spPr>
          <p:style>
            <a:lnRef idx="1">
              <a:schemeClr val="accent1"/>
            </a:lnRef>
            <a:fillRef idx="0">
              <a:schemeClr val="accent1"/>
            </a:fillRef>
            <a:effectRef idx="0">
              <a:schemeClr val="accent1"/>
            </a:effectRef>
            <a:fontRef idx="minor">
              <a:schemeClr val="tx1"/>
            </a:fontRef>
          </p:style>
        </p:cxnSp>
        <p:grpSp>
          <p:nvGrpSpPr>
            <p:cNvPr id="25" name="Group 24"/>
            <p:cNvGrpSpPr/>
            <p:nvPr/>
          </p:nvGrpSpPr>
          <p:grpSpPr>
            <a:xfrm>
              <a:off x="6501037" y="374205"/>
              <a:ext cx="2338163" cy="5524205"/>
              <a:chOff x="6501037" y="374205"/>
              <a:chExt cx="2338163" cy="5524205"/>
            </a:xfrm>
          </p:grpSpPr>
          <p:sp>
            <p:nvSpPr>
              <p:cNvPr id="26" name="TextBox 25"/>
              <p:cNvSpPr txBox="1"/>
              <p:nvPr/>
            </p:nvSpPr>
            <p:spPr>
              <a:xfrm>
                <a:off x="7960363" y="374205"/>
                <a:ext cx="609600" cy="369332"/>
              </a:xfrm>
              <a:prstGeom prst="rect">
                <a:avLst/>
              </a:prstGeom>
              <a:noFill/>
            </p:spPr>
            <p:txBody>
              <a:bodyPr wrap="square" rtlCol="0">
                <a:spAutoFit/>
              </a:bodyPr>
              <a:lstStyle/>
              <a:p>
                <a:r>
                  <a:rPr lang="en-US" dirty="0"/>
                  <a:t>F</a:t>
                </a:r>
              </a:p>
            </p:txBody>
          </p:sp>
          <p:cxnSp>
            <p:nvCxnSpPr>
              <p:cNvPr id="27" name="Straight Arrow Connector 26"/>
              <p:cNvCxnSpPr/>
              <p:nvPr/>
            </p:nvCxnSpPr>
            <p:spPr>
              <a:xfrm flipH="1">
                <a:off x="7439840" y="5646104"/>
                <a:ext cx="1399360" cy="5068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a:xfrm flipH="1" flipV="1">
                <a:off x="8776772" y="743537"/>
                <a:ext cx="54796" cy="4902567"/>
              </a:xfrm>
              <a:prstGeom prst="line">
                <a:avLst/>
              </a:prstGeom>
            </p:spPr>
            <p:style>
              <a:lnRef idx="1">
                <a:schemeClr val="accent1"/>
              </a:lnRef>
              <a:fillRef idx="0">
                <a:schemeClr val="accent1"/>
              </a:fillRef>
              <a:effectRef idx="0">
                <a:schemeClr val="accent1"/>
              </a:effectRef>
              <a:fontRef idx="minor">
                <a:schemeClr val="tx1"/>
              </a:fontRef>
            </p:style>
          </p:cxnSp>
          <p:sp>
            <p:nvSpPr>
              <p:cNvPr id="29" name="Rounded Rectangle 28"/>
              <p:cNvSpPr/>
              <p:nvPr/>
            </p:nvSpPr>
            <p:spPr>
              <a:xfrm>
                <a:off x="6501037" y="5441210"/>
                <a:ext cx="930362"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Done</a:t>
                </a:r>
              </a:p>
            </p:txBody>
          </p:sp>
        </p:grpSp>
      </p:grpSp>
      <p:grpSp>
        <p:nvGrpSpPr>
          <p:cNvPr id="50" name="Group 49"/>
          <p:cNvGrpSpPr/>
          <p:nvPr/>
        </p:nvGrpSpPr>
        <p:grpSpPr>
          <a:xfrm>
            <a:off x="8678495" y="3399866"/>
            <a:ext cx="609600" cy="413636"/>
            <a:chOff x="8515206" y="3391619"/>
            <a:chExt cx="609600" cy="413636"/>
          </a:xfrm>
        </p:grpSpPr>
        <p:sp>
          <p:nvSpPr>
            <p:cNvPr id="32" name="TextBox 31"/>
            <p:cNvSpPr txBox="1"/>
            <p:nvPr/>
          </p:nvSpPr>
          <p:spPr>
            <a:xfrm>
              <a:off x="8515206" y="3435923"/>
              <a:ext cx="609600" cy="369332"/>
            </a:xfrm>
            <a:prstGeom prst="rect">
              <a:avLst/>
            </a:prstGeom>
            <a:noFill/>
          </p:spPr>
          <p:txBody>
            <a:bodyPr wrap="square" rtlCol="0">
              <a:spAutoFit/>
            </a:bodyPr>
            <a:lstStyle/>
            <a:p>
              <a:r>
                <a:rPr lang="en-US" dirty="0"/>
                <a:t>F</a:t>
              </a:r>
            </a:p>
          </p:txBody>
        </p:sp>
        <p:cxnSp>
          <p:nvCxnSpPr>
            <p:cNvPr id="36" name="Straight Arrow Connector 35"/>
            <p:cNvCxnSpPr>
              <a:stCxn id="7" idx="3"/>
            </p:cNvCxnSpPr>
            <p:nvPr/>
          </p:nvCxnSpPr>
          <p:spPr>
            <a:xfrm>
              <a:off x="8655635" y="3391619"/>
              <a:ext cx="425937" cy="4562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grpSp>
      <p:sp>
        <p:nvSpPr>
          <p:cNvPr id="31" name="Freeform 30"/>
          <p:cNvSpPr/>
          <p:nvPr/>
        </p:nvSpPr>
        <p:spPr>
          <a:xfrm>
            <a:off x="5488691" y="3247034"/>
            <a:ext cx="914400" cy="2397415"/>
          </a:xfrm>
          <a:custGeom>
            <a:avLst/>
            <a:gdLst>
              <a:gd name="connsiteX0" fmla="*/ 914400 w 914400"/>
              <a:gd name="connsiteY0" fmla="*/ 2881779 h 2931455"/>
              <a:gd name="connsiteX1" fmla="*/ 845820 w 914400"/>
              <a:gd name="connsiteY1" fmla="*/ 2916069 h 2931455"/>
              <a:gd name="connsiteX2" fmla="*/ 548640 w 914400"/>
              <a:gd name="connsiteY2" fmla="*/ 2916069 h 2931455"/>
              <a:gd name="connsiteX3" fmla="*/ 411480 w 914400"/>
              <a:gd name="connsiteY3" fmla="*/ 2881779 h 2931455"/>
              <a:gd name="connsiteX4" fmla="*/ 320040 w 914400"/>
              <a:gd name="connsiteY4" fmla="*/ 2858919 h 2931455"/>
              <a:gd name="connsiteX5" fmla="*/ 251460 w 914400"/>
              <a:gd name="connsiteY5" fmla="*/ 2813199 h 2931455"/>
              <a:gd name="connsiteX6" fmla="*/ 217170 w 914400"/>
              <a:gd name="connsiteY6" fmla="*/ 2790339 h 2931455"/>
              <a:gd name="connsiteX7" fmla="*/ 171450 w 914400"/>
              <a:gd name="connsiteY7" fmla="*/ 2778909 h 2931455"/>
              <a:gd name="connsiteX8" fmla="*/ 137160 w 914400"/>
              <a:gd name="connsiteY8" fmla="*/ 2756049 h 2931455"/>
              <a:gd name="connsiteX9" fmla="*/ 91440 w 914400"/>
              <a:gd name="connsiteY9" fmla="*/ 2676039 h 2931455"/>
              <a:gd name="connsiteX10" fmla="*/ 57150 w 914400"/>
              <a:gd name="connsiteY10" fmla="*/ 2653179 h 2931455"/>
              <a:gd name="connsiteX11" fmla="*/ 34290 w 914400"/>
              <a:gd name="connsiteY11" fmla="*/ 2618889 h 2931455"/>
              <a:gd name="connsiteX12" fmla="*/ 0 w 914400"/>
              <a:gd name="connsiteY12" fmla="*/ 2516019 h 2931455"/>
              <a:gd name="connsiteX13" fmla="*/ 11430 w 914400"/>
              <a:gd name="connsiteY13" fmla="*/ 1041549 h 2931455"/>
              <a:gd name="connsiteX14" fmla="*/ 22860 w 914400"/>
              <a:gd name="connsiteY14" fmla="*/ 995829 h 2931455"/>
              <a:gd name="connsiteX15" fmla="*/ 34290 w 914400"/>
              <a:gd name="connsiteY15" fmla="*/ 790089 h 2931455"/>
              <a:gd name="connsiteX16" fmla="*/ 45720 w 914400"/>
              <a:gd name="connsiteY16" fmla="*/ 447189 h 2931455"/>
              <a:gd name="connsiteX17" fmla="*/ 57150 w 914400"/>
              <a:gd name="connsiteY17" fmla="*/ 332889 h 2931455"/>
              <a:gd name="connsiteX18" fmla="*/ 102870 w 914400"/>
              <a:gd name="connsiteY18" fmla="*/ 218589 h 2931455"/>
              <a:gd name="connsiteX19" fmla="*/ 114300 w 914400"/>
              <a:gd name="connsiteY19" fmla="*/ 184299 h 2931455"/>
              <a:gd name="connsiteX20" fmla="*/ 148590 w 914400"/>
              <a:gd name="connsiteY20" fmla="*/ 150009 h 2931455"/>
              <a:gd name="connsiteX21" fmla="*/ 205740 w 914400"/>
              <a:gd name="connsiteY21" fmla="*/ 92859 h 2931455"/>
              <a:gd name="connsiteX22" fmla="*/ 251460 w 914400"/>
              <a:gd name="connsiteY22" fmla="*/ 81429 h 2931455"/>
              <a:gd name="connsiteX23" fmla="*/ 308610 w 914400"/>
              <a:gd name="connsiteY23" fmla="*/ 58569 h 2931455"/>
              <a:gd name="connsiteX24" fmla="*/ 377190 w 914400"/>
              <a:gd name="connsiteY24" fmla="*/ 47139 h 2931455"/>
              <a:gd name="connsiteX25" fmla="*/ 434340 w 914400"/>
              <a:gd name="connsiteY25" fmla="*/ 35709 h 2931455"/>
              <a:gd name="connsiteX26" fmla="*/ 582930 w 914400"/>
              <a:gd name="connsiteY26" fmla="*/ 1419 h 2931455"/>
              <a:gd name="connsiteX27" fmla="*/ 880110 w 914400"/>
              <a:gd name="connsiteY27" fmla="*/ 1419 h 29314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914400" h="2931455">
                <a:moveTo>
                  <a:pt x="914400" y="2881779"/>
                </a:moveTo>
                <a:cubicBezTo>
                  <a:pt x="891540" y="2893209"/>
                  <a:pt x="869550" y="2906577"/>
                  <a:pt x="845820" y="2916069"/>
                </a:cubicBezTo>
                <a:cubicBezTo>
                  <a:pt x="761505" y="2949795"/>
                  <a:pt x="587153" y="2917820"/>
                  <a:pt x="548640" y="2916069"/>
                </a:cubicBezTo>
                <a:cubicBezTo>
                  <a:pt x="419666" y="2873078"/>
                  <a:pt x="540768" y="2909484"/>
                  <a:pt x="411480" y="2881779"/>
                </a:cubicBezTo>
                <a:cubicBezTo>
                  <a:pt x="380759" y="2875196"/>
                  <a:pt x="320040" y="2858919"/>
                  <a:pt x="320040" y="2858919"/>
                </a:cubicBezTo>
                <a:lnTo>
                  <a:pt x="251460" y="2813199"/>
                </a:lnTo>
                <a:cubicBezTo>
                  <a:pt x="240030" y="2805579"/>
                  <a:pt x="230497" y="2793671"/>
                  <a:pt x="217170" y="2790339"/>
                </a:cubicBezTo>
                <a:lnTo>
                  <a:pt x="171450" y="2778909"/>
                </a:lnTo>
                <a:cubicBezTo>
                  <a:pt x="160020" y="2771289"/>
                  <a:pt x="146874" y="2765763"/>
                  <a:pt x="137160" y="2756049"/>
                </a:cubicBezTo>
                <a:cubicBezTo>
                  <a:pt x="92094" y="2710983"/>
                  <a:pt x="136264" y="2729827"/>
                  <a:pt x="91440" y="2676039"/>
                </a:cubicBezTo>
                <a:cubicBezTo>
                  <a:pt x="82646" y="2665486"/>
                  <a:pt x="68580" y="2660799"/>
                  <a:pt x="57150" y="2653179"/>
                </a:cubicBezTo>
                <a:cubicBezTo>
                  <a:pt x="49530" y="2641749"/>
                  <a:pt x="40433" y="2631176"/>
                  <a:pt x="34290" y="2618889"/>
                </a:cubicBezTo>
                <a:cubicBezTo>
                  <a:pt x="12769" y="2575848"/>
                  <a:pt x="10914" y="2559674"/>
                  <a:pt x="0" y="2516019"/>
                </a:cubicBezTo>
                <a:cubicBezTo>
                  <a:pt x="3810" y="2024529"/>
                  <a:pt x="4040" y="1532998"/>
                  <a:pt x="11430" y="1041549"/>
                </a:cubicBezTo>
                <a:cubicBezTo>
                  <a:pt x="11666" y="1025842"/>
                  <a:pt x="21438" y="1011474"/>
                  <a:pt x="22860" y="995829"/>
                </a:cubicBezTo>
                <a:cubicBezTo>
                  <a:pt x="29079" y="927425"/>
                  <a:pt x="31431" y="858715"/>
                  <a:pt x="34290" y="790089"/>
                </a:cubicBezTo>
                <a:cubicBezTo>
                  <a:pt x="39051" y="675825"/>
                  <a:pt x="40009" y="561410"/>
                  <a:pt x="45720" y="447189"/>
                </a:cubicBezTo>
                <a:cubicBezTo>
                  <a:pt x="47632" y="408947"/>
                  <a:pt x="50094" y="370523"/>
                  <a:pt x="57150" y="332889"/>
                </a:cubicBezTo>
                <a:cubicBezTo>
                  <a:pt x="68713" y="271221"/>
                  <a:pt x="81032" y="269544"/>
                  <a:pt x="102870" y="218589"/>
                </a:cubicBezTo>
                <a:cubicBezTo>
                  <a:pt x="107616" y="207515"/>
                  <a:pt x="107617" y="194324"/>
                  <a:pt x="114300" y="184299"/>
                </a:cubicBezTo>
                <a:cubicBezTo>
                  <a:pt x="123266" y="170849"/>
                  <a:pt x="138242" y="162427"/>
                  <a:pt x="148590" y="150009"/>
                </a:cubicBezTo>
                <a:cubicBezTo>
                  <a:pt x="176812" y="116142"/>
                  <a:pt x="162278" y="111486"/>
                  <a:pt x="205740" y="92859"/>
                </a:cubicBezTo>
                <a:cubicBezTo>
                  <a:pt x="220179" y="86671"/>
                  <a:pt x="236557" y="86397"/>
                  <a:pt x="251460" y="81429"/>
                </a:cubicBezTo>
                <a:cubicBezTo>
                  <a:pt x="270925" y="74941"/>
                  <a:pt x="288815" y="63968"/>
                  <a:pt x="308610" y="58569"/>
                </a:cubicBezTo>
                <a:cubicBezTo>
                  <a:pt x="330969" y="52471"/>
                  <a:pt x="354388" y="51285"/>
                  <a:pt x="377190" y="47139"/>
                </a:cubicBezTo>
                <a:cubicBezTo>
                  <a:pt x="396304" y="43664"/>
                  <a:pt x="415410" y="40077"/>
                  <a:pt x="434340" y="35709"/>
                </a:cubicBezTo>
                <a:cubicBezTo>
                  <a:pt x="435113" y="35531"/>
                  <a:pt x="562690" y="2072"/>
                  <a:pt x="582930" y="1419"/>
                </a:cubicBezTo>
                <a:cubicBezTo>
                  <a:pt x="681939" y="-1775"/>
                  <a:pt x="781050" y="1419"/>
                  <a:pt x="880110" y="1419"/>
                </a:cubicBezTo>
              </a:path>
            </a:pathLst>
          </a:custGeom>
          <a:noFill/>
          <a:ln>
            <a:tailEnd type="triangle"/>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16" name="Group 15"/>
          <p:cNvGrpSpPr/>
          <p:nvPr/>
        </p:nvGrpSpPr>
        <p:grpSpPr>
          <a:xfrm>
            <a:off x="6425513" y="3845522"/>
            <a:ext cx="1836007" cy="1052633"/>
            <a:chOff x="6262224" y="3837275"/>
            <a:chExt cx="1836007" cy="1052633"/>
          </a:xfrm>
        </p:grpSpPr>
        <p:cxnSp>
          <p:nvCxnSpPr>
            <p:cNvPr id="11" name="Straight Arrow Connector 10"/>
            <p:cNvCxnSpPr/>
            <p:nvPr/>
          </p:nvCxnSpPr>
          <p:spPr>
            <a:xfrm>
              <a:off x="7139572" y="3837275"/>
              <a:ext cx="0" cy="47573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3" name="TextBox 12"/>
            <p:cNvSpPr txBox="1"/>
            <p:nvPr/>
          </p:nvSpPr>
          <p:spPr>
            <a:xfrm>
              <a:off x="7131780" y="4017733"/>
              <a:ext cx="304800" cy="369332"/>
            </a:xfrm>
            <a:prstGeom prst="rect">
              <a:avLst/>
            </a:prstGeom>
            <a:noFill/>
          </p:spPr>
          <p:txBody>
            <a:bodyPr wrap="square" rtlCol="0">
              <a:spAutoFit/>
            </a:bodyPr>
            <a:lstStyle/>
            <a:p>
              <a:r>
                <a:rPr lang="en-US" dirty="0"/>
                <a:t>T</a:t>
              </a:r>
            </a:p>
          </p:txBody>
        </p:sp>
        <p:sp>
          <p:nvSpPr>
            <p:cNvPr id="44" name="Rectangle 43"/>
            <p:cNvSpPr/>
            <p:nvPr/>
          </p:nvSpPr>
          <p:spPr>
            <a:xfrm>
              <a:off x="6262224" y="4356508"/>
              <a:ext cx="1836007" cy="533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Display current #</a:t>
              </a:r>
            </a:p>
          </p:txBody>
        </p:sp>
      </p:grpSp>
      <p:grpSp>
        <p:nvGrpSpPr>
          <p:cNvPr id="15" name="Group 14"/>
          <p:cNvGrpSpPr/>
          <p:nvPr/>
        </p:nvGrpSpPr>
        <p:grpSpPr>
          <a:xfrm>
            <a:off x="5983455" y="2512453"/>
            <a:ext cx="2672180" cy="1341009"/>
            <a:chOff x="5820166" y="2504206"/>
            <a:chExt cx="2672180" cy="1341009"/>
          </a:xfrm>
        </p:grpSpPr>
        <p:cxnSp>
          <p:nvCxnSpPr>
            <p:cNvPr id="8" name="Straight Arrow Connector 7"/>
            <p:cNvCxnSpPr/>
            <p:nvPr/>
          </p:nvCxnSpPr>
          <p:spPr>
            <a:xfrm>
              <a:off x="7162722" y="2504206"/>
              <a:ext cx="0" cy="47573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9" name="TextBox 8"/>
            <p:cNvSpPr txBox="1"/>
            <p:nvPr/>
          </p:nvSpPr>
          <p:spPr>
            <a:xfrm>
              <a:off x="7177896" y="2557407"/>
              <a:ext cx="609600" cy="369332"/>
            </a:xfrm>
            <a:prstGeom prst="rect">
              <a:avLst/>
            </a:prstGeom>
            <a:noFill/>
          </p:spPr>
          <p:txBody>
            <a:bodyPr wrap="square" rtlCol="0">
              <a:spAutoFit/>
            </a:bodyPr>
            <a:lstStyle/>
            <a:p>
              <a:r>
                <a:rPr lang="en-US" dirty="0"/>
                <a:t>T</a:t>
              </a:r>
            </a:p>
          </p:txBody>
        </p:sp>
        <p:sp>
          <p:nvSpPr>
            <p:cNvPr id="7" name="Diamond 6"/>
            <p:cNvSpPr/>
            <p:nvPr/>
          </p:nvSpPr>
          <p:spPr>
            <a:xfrm>
              <a:off x="5820166" y="2921529"/>
              <a:ext cx="2672180" cy="923686"/>
            </a:xfrm>
            <a:prstGeom prst="diamon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Q: Not yet exceeded last #?</a:t>
              </a:r>
            </a:p>
          </p:txBody>
        </p:sp>
      </p:grpSp>
      <p:grpSp>
        <p:nvGrpSpPr>
          <p:cNvPr id="52" name="Group 51"/>
          <p:cNvGrpSpPr/>
          <p:nvPr/>
        </p:nvGrpSpPr>
        <p:grpSpPr>
          <a:xfrm>
            <a:off x="3724950" y="3243224"/>
            <a:ext cx="1814974" cy="2620350"/>
            <a:chOff x="3538333" y="3628393"/>
            <a:chExt cx="1814974" cy="2620350"/>
          </a:xfrm>
        </p:grpSpPr>
        <p:sp>
          <p:nvSpPr>
            <p:cNvPr id="53" name="Left Brace 52"/>
            <p:cNvSpPr/>
            <p:nvPr/>
          </p:nvSpPr>
          <p:spPr>
            <a:xfrm rot="10800000">
              <a:off x="3538333" y="5383420"/>
              <a:ext cx="317156" cy="838200"/>
            </a:xfrm>
            <a:prstGeom prst="leftBrace">
              <a:avLst>
                <a:gd name="adj1" fmla="val 37708"/>
                <a:gd name="adj2" fmla="val 50000"/>
              </a:avLst>
            </a:prstGeom>
            <a:ln w="38100">
              <a:solidFill>
                <a:schemeClr val="accent3">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54" name="Left Brace 53"/>
            <p:cNvSpPr/>
            <p:nvPr/>
          </p:nvSpPr>
          <p:spPr>
            <a:xfrm>
              <a:off x="5036151" y="3628393"/>
              <a:ext cx="317156" cy="2620350"/>
            </a:xfrm>
            <a:prstGeom prst="leftBrace">
              <a:avLst>
                <a:gd name="adj1" fmla="val 55727"/>
                <a:gd name="adj2" fmla="val 50000"/>
              </a:avLst>
            </a:prstGeom>
            <a:ln w="38100">
              <a:solidFill>
                <a:schemeClr val="accent3">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grpSp>
      <p:grpSp>
        <p:nvGrpSpPr>
          <p:cNvPr id="14" name="Group 13"/>
          <p:cNvGrpSpPr/>
          <p:nvPr/>
        </p:nvGrpSpPr>
        <p:grpSpPr>
          <a:xfrm>
            <a:off x="6396857" y="4941653"/>
            <a:ext cx="1836007" cy="966837"/>
            <a:chOff x="6233568" y="4933406"/>
            <a:chExt cx="1836007" cy="966837"/>
          </a:xfrm>
        </p:grpSpPr>
        <p:sp>
          <p:nvSpPr>
            <p:cNvPr id="43" name="Rectangle 42"/>
            <p:cNvSpPr/>
            <p:nvPr/>
          </p:nvSpPr>
          <p:spPr>
            <a:xfrm>
              <a:off x="6233568" y="5366843"/>
              <a:ext cx="1836007" cy="533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Increment to next odd #</a:t>
              </a:r>
            </a:p>
          </p:txBody>
        </p:sp>
        <p:cxnSp>
          <p:nvCxnSpPr>
            <p:cNvPr id="6" name="Straight Arrow Connector 5"/>
            <p:cNvCxnSpPr/>
            <p:nvPr/>
          </p:nvCxnSpPr>
          <p:spPr>
            <a:xfrm>
              <a:off x="7107125" y="4933406"/>
              <a:ext cx="1" cy="40703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26249640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1"/>
                                        </p:tgtEl>
                                        <p:attrNameLst>
                                          <p:attrName>style.visibility</p:attrName>
                                        </p:attrNameLst>
                                      </p:cBhvr>
                                      <p:to>
                                        <p:strVal val="visible"/>
                                      </p:to>
                                    </p:set>
                                    <p:animEffect transition="in" filter="wipe(down)">
                                      <p:cBhvr>
                                        <p:cTn id="27" dur="500"/>
                                        <p:tgtEl>
                                          <p:spTgt spid="31"/>
                                        </p:tgtEl>
                                      </p:cBhvr>
                                    </p:animEffect>
                                  </p:childTnLst>
                                </p:cTn>
                              </p:par>
                            </p:childTnLst>
                          </p:cTn>
                        </p:par>
                      </p:childTnLst>
                    </p:cTn>
                  </p:par>
                  <p:par>
                    <p:cTn id="28" fill="hold">
                      <p:stCondLst>
                        <p:cond delay="indefinite"/>
                      </p:stCondLst>
                      <p:childTnLst>
                        <p:par>
                          <p:cTn id="29" fill="hold">
                            <p:stCondLst>
                              <p:cond delay="0"/>
                            </p:stCondLst>
                            <p:childTnLst>
                              <p:par>
                                <p:cTn id="30" presetID="1" presetClass="entr" presetSubtype="0" fill="hold" nodeType="clickEffect">
                                  <p:stCondLst>
                                    <p:cond delay="0"/>
                                  </p:stCondLst>
                                  <p:childTnLst>
                                    <p:set>
                                      <p:cBhvr>
                                        <p:cTn id="31" dur="1" fill="hold">
                                          <p:stCondLst>
                                            <p:cond delay="0"/>
                                          </p:stCondLst>
                                        </p:cTn>
                                        <p:tgtEl>
                                          <p:spTgt spid="50"/>
                                        </p:tgtEl>
                                        <p:attrNameLst>
                                          <p:attrName>style.visibility</p:attrName>
                                        </p:attrNameLst>
                                      </p:cBhvr>
                                      <p:to>
                                        <p:strVal val="visible"/>
                                      </p:to>
                                    </p:set>
                                  </p:childTnLst>
                                </p:cTn>
                              </p:par>
                            </p:childTnLst>
                          </p:cTn>
                        </p:par>
                      </p:childTnLst>
                    </p:cTn>
                  </p:par>
                  <p:par>
                    <p:cTn id="32" fill="hold">
                      <p:stCondLst>
                        <p:cond delay="indefinite"/>
                      </p:stCondLst>
                      <p:childTnLst>
                        <p:par>
                          <p:cTn id="33" fill="hold">
                            <p:stCondLst>
                              <p:cond delay="0"/>
                            </p:stCondLst>
                            <p:childTnLst>
                              <p:par>
                                <p:cTn id="34" presetID="1" presetClass="entr" presetSubtype="0" fill="hold" grpId="0" nodeType="clickEffect">
                                  <p:stCondLst>
                                    <p:cond delay="0"/>
                                  </p:stCondLst>
                                  <p:childTnLst>
                                    <p:set>
                                      <p:cBhvr>
                                        <p:cTn id="35"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36" fill="hold">
                      <p:stCondLst>
                        <p:cond delay="indefinite"/>
                      </p:stCondLst>
                      <p:childTnLst>
                        <p:par>
                          <p:cTn id="37" fill="hold">
                            <p:stCondLst>
                              <p:cond delay="0"/>
                            </p:stCondLst>
                            <p:childTnLst>
                              <p:par>
                                <p:cTn id="38" presetID="1" presetClass="entr" presetSubtype="0" fill="hold" grpId="0" nodeType="clickEffect">
                                  <p:stCondLst>
                                    <p:cond delay="0"/>
                                  </p:stCondLst>
                                  <p:childTnLst>
                                    <p:set>
                                      <p:cBhvr>
                                        <p:cTn id="39"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40" fill="hold">
                      <p:stCondLst>
                        <p:cond delay="indefinite"/>
                      </p:stCondLst>
                      <p:childTnLst>
                        <p:par>
                          <p:cTn id="41" fill="hold">
                            <p:stCondLst>
                              <p:cond delay="0"/>
                            </p:stCondLst>
                            <p:childTnLst>
                              <p:par>
                                <p:cTn id="42" presetID="1" presetClass="entr" presetSubtype="0" fill="hold" grpId="0" nodeType="clickEffect">
                                  <p:stCondLst>
                                    <p:cond delay="0"/>
                                  </p:stCondLst>
                                  <p:childTnLst>
                                    <p:set>
                                      <p:cBhvr>
                                        <p:cTn id="43"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44" fill="hold">
                      <p:stCondLst>
                        <p:cond delay="indefinite"/>
                      </p:stCondLst>
                      <p:childTnLst>
                        <p:par>
                          <p:cTn id="45" fill="hold">
                            <p:stCondLst>
                              <p:cond delay="0"/>
                            </p:stCondLst>
                            <p:childTnLst>
                              <p:par>
                                <p:cTn id="46" presetID="1" presetClass="entr" presetSubtype="0" fill="hold" grpId="0" nodeType="clickEffect">
                                  <p:stCondLst>
                                    <p:cond delay="0"/>
                                  </p:stCondLst>
                                  <p:childTnLst>
                                    <p:set>
                                      <p:cBhvr>
                                        <p:cTn id="47"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48" fill="hold">
                      <p:stCondLst>
                        <p:cond delay="indefinite"/>
                      </p:stCondLst>
                      <p:childTnLst>
                        <p:par>
                          <p:cTn id="49" fill="hold">
                            <p:stCondLst>
                              <p:cond delay="0"/>
                            </p:stCondLst>
                            <p:childTnLst>
                              <p:par>
                                <p:cTn id="50" presetID="1" presetClass="entr" presetSubtype="0" fill="hold" grpId="0" nodeType="clickEffect">
                                  <p:stCondLst>
                                    <p:cond delay="0"/>
                                  </p:stCondLst>
                                  <p:childTnLst>
                                    <p:set>
                                      <p:cBhvr>
                                        <p:cTn id="51"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52" fill="hold">
                      <p:stCondLst>
                        <p:cond delay="indefinite"/>
                      </p:stCondLst>
                      <p:childTnLst>
                        <p:par>
                          <p:cTn id="53" fill="hold">
                            <p:stCondLst>
                              <p:cond delay="0"/>
                            </p:stCondLst>
                            <p:childTnLst>
                              <p:par>
                                <p:cTn id="54" presetID="1" presetClass="entr" presetSubtype="0" fill="hold" grpId="0" nodeType="clickEffect">
                                  <p:stCondLst>
                                    <p:cond delay="0"/>
                                  </p:stCondLst>
                                  <p:childTnLst>
                                    <p:set>
                                      <p:cBhvr>
                                        <p:cTn id="55"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56" fill="hold">
                      <p:stCondLst>
                        <p:cond delay="indefinite"/>
                      </p:stCondLst>
                      <p:childTnLst>
                        <p:par>
                          <p:cTn id="57" fill="hold">
                            <p:stCondLst>
                              <p:cond delay="0"/>
                            </p:stCondLst>
                            <p:childTnLst>
                              <p:par>
                                <p:cTn id="58" presetID="1" presetClass="entr" presetSubtype="0" fill="hold" grpId="0" nodeType="clickEffect">
                                  <p:stCondLst>
                                    <p:cond delay="0"/>
                                  </p:stCondLst>
                                  <p:childTnLst>
                                    <p:set>
                                      <p:cBhvr>
                                        <p:cTn id="59"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60" fill="hold">
                      <p:stCondLst>
                        <p:cond delay="indefinite"/>
                      </p:stCondLst>
                      <p:childTnLst>
                        <p:par>
                          <p:cTn id="61" fill="hold">
                            <p:stCondLst>
                              <p:cond delay="0"/>
                            </p:stCondLst>
                            <p:childTnLst>
                              <p:par>
                                <p:cTn id="62" presetID="1" presetClass="entr" presetSubtype="0" fill="hold" grpId="0" nodeType="clickEffect">
                                  <p:stCondLst>
                                    <p:cond delay="0"/>
                                  </p:stCondLst>
                                  <p:childTnLst>
                                    <p:set>
                                      <p:cBhvr>
                                        <p:cTn id="63"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64" fill="hold">
                      <p:stCondLst>
                        <p:cond delay="indefinite"/>
                      </p:stCondLst>
                      <p:childTnLst>
                        <p:par>
                          <p:cTn id="65" fill="hold">
                            <p:stCondLst>
                              <p:cond delay="0"/>
                            </p:stCondLst>
                            <p:childTnLst>
                              <p:par>
                                <p:cTn id="66" presetID="1" presetClass="entr" presetSubtype="0" fill="hold" nodeType="clickEffect">
                                  <p:stCondLst>
                                    <p:cond delay="0"/>
                                  </p:stCondLst>
                                  <p:childTnLst>
                                    <p:set>
                                      <p:cBhvr>
                                        <p:cTn id="67" dur="1" fill="hold">
                                          <p:stCondLst>
                                            <p:cond delay="0"/>
                                          </p:stCondLst>
                                        </p:cTn>
                                        <p:tgtEl>
                                          <p:spTgt spid="5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3"/>
      <p:bldP spid="5" grpId="0" animBg="1"/>
      <p:bldP spid="31" grpId="0" animBg="1"/>
    </p:bldLst>
  </p:timing>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chemeClr val="accent3">
                    <a:lumMod val="75000"/>
                  </a:schemeClr>
                </a:solidFill>
              </a:rPr>
              <a:t>(Key Part: </a:t>
            </a:r>
            <a:r>
              <a:rPr lang="en-US" b="1" dirty="0">
                <a:solidFill>
                  <a:schemeClr val="accent3">
                    <a:lumMod val="75000"/>
                  </a:schemeClr>
                </a:solidFill>
                <a:latin typeface="Consolas" panose="020B0609020204030204" pitchFamily="49" charset="0"/>
              </a:rPr>
              <a:t>Do-While</a:t>
            </a:r>
            <a:r>
              <a:rPr lang="en-US" b="1" dirty="0">
                <a:solidFill>
                  <a:schemeClr val="accent3">
                    <a:lumMod val="75000"/>
                  </a:schemeClr>
                </a:solidFill>
                <a:latin typeface="Calibri" panose="020F0502020204030204" pitchFamily="34" charset="0"/>
                <a:cs typeface="Calibri" panose="020F0502020204030204" pitchFamily="34" charset="0"/>
              </a:rPr>
              <a:t>) </a:t>
            </a:r>
            <a:r>
              <a:rPr lang="en-US" b="1" dirty="0">
                <a:solidFill>
                  <a:schemeClr val="accent3">
                    <a:lumMod val="75000"/>
                  </a:schemeClr>
                </a:solidFill>
              </a:rPr>
              <a:t>Nested </a:t>
            </a:r>
            <a:r>
              <a:rPr lang="en-US" dirty="0"/>
              <a:t>Inside An </a:t>
            </a:r>
            <a:r>
              <a:rPr lang="en-US" dirty="0">
                <a:latin typeface="Consolas" panose="020B0609020204030204" pitchFamily="49" charset="0"/>
              </a:rPr>
              <a:t>IF</a:t>
            </a:r>
          </a:p>
        </p:txBody>
      </p:sp>
      <p:sp>
        <p:nvSpPr>
          <p:cNvPr id="3" name="Content Placeholder 2"/>
          <p:cNvSpPr>
            <a:spLocks noGrp="1"/>
          </p:cNvSpPr>
          <p:nvPr>
            <p:ph idx="1"/>
          </p:nvPr>
        </p:nvSpPr>
        <p:spPr/>
        <p:txBody>
          <a:bodyPr/>
          <a:lstStyle/>
          <a:p>
            <a:r>
              <a:rPr lang="en-US" b="1" dirty="0"/>
              <a:t>Word document containing the example</a:t>
            </a:r>
            <a:r>
              <a:rPr lang="en-US" dirty="0"/>
              <a:t>: </a:t>
            </a:r>
            <a:r>
              <a:rPr lang="en-US" dirty="0">
                <a:latin typeface="Consolas" panose="020B0609020204030204" pitchFamily="49" charset="0"/>
              </a:rPr>
              <a:t>7</a:t>
            </a:r>
            <a:r>
              <a:rPr lang="en-US" dirty="0" smtClean="0">
                <a:latin typeface="Consolas" panose="020B0609020204030204" pitchFamily="49" charset="0"/>
              </a:rPr>
              <a:t>nesting_loop_in_branch</a:t>
            </a:r>
            <a:endParaRPr lang="en-US" dirty="0">
              <a:latin typeface="Consolas" panose="020B0609020204030204" pitchFamily="49" charset="0"/>
            </a:endParaRPr>
          </a:p>
          <a:p>
            <a:pPr marL="0" indent="0">
              <a:buNone/>
            </a:pPr>
            <a:r>
              <a:rPr lang="en-US" sz="1600" b="1" dirty="0">
                <a:latin typeface="Consolas" panose="020B0609020204030204" pitchFamily="49" charset="0"/>
              </a:rPr>
              <a:t>    </a:t>
            </a:r>
            <a:r>
              <a:rPr lang="en-US" sz="1600" dirty="0">
                <a:latin typeface="Consolas" panose="020B0609020204030204" pitchFamily="49" charset="0"/>
              </a:rPr>
              <a:t>'</a:t>
            </a:r>
            <a:r>
              <a:rPr lang="en-US" sz="1600" b="1" dirty="0">
                <a:latin typeface="Consolas" panose="020B0609020204030204" pitchFamily="49" charset="0"/>
              </a:rPr>
              <a:t>Variable &amp; constant declaration excluded for brevity </a:t>
            </a:r>
          </a:p>
          <a:p>
            <a:pPr marL="0" indent="0">
              <a:buNone/>
            </a:pPr>
            <a:r>
              <a:rPr lang="en-US" sz="1600" b="1" dirty="0">
                <a:latin typeface="Consolas" panose="020B0609020204030204" pitchFamily="49" charset="0"/>
              </a:rPr>
              <a:t>    </a:t>
            </a:r>
            <a:r>
              <a:rPr lang="en-US" sz="1600" dirty="0">
                <a:latin typeface="Consolas" panose="020B0609020204030204" pitchFamily="49" charset="0"/>
              </a:rPr>
              <a:t>lastOdd = InputBox("Enter last odd number in sequence: ")</a:t>
            </a:r>
          </a:p>
          <a:p>
            <a:pPr marL="0" indent="0">
              <a:buNone/>
            </a:pPr>
            <a:r>
              <a:rPr lang="en-US" sz="1600" dirty="0">
                <a:latin typeface="Consolas" panose="020B0609020204030204" pitchFamily="49" charset="0"/>
              </a:rPr>
              <a:t>    remainder = lastOdd Mod 2</a:t>
            </a:r>
          </a:p>
          <a:p>
            <a:pPr marL="0" indent="0">
              <a:buNone/>
            </a:pPr>
            <a:r>
              <a:rPr lang="en-US" sz="1600" dirty="0">
                <a:latin typeface="Consolas" panose="020B0609020204030204" pitchFamily="49" charset="0"/>
              </a:rPr>
              <a:t>    If (remainder = 0) Then</a:t>
            </a:r>
          </a:p>
          <a:p>
            <a:pPr marL="0" indent="0">
              <a:buNone/>
            </a:pPr>
            <a:r>
              <a:rPr lang="en-US" sz="1600" dirty="0">
                <a:latin typeface="Consolas" panose="020B0609020204030204" pitchFamily="49" charset="0"/>
              </a:rPr>
              <a:t>        MsgBox (lastOdd &amp; " is even not odd.")</a:t>
            </a:r>
          </a:p>
          <a:p>
            <a:pPr marL="0" indent="0">
              <a:buNone/>
            </a:pPr>
            <a:r>
              <a:rPr lang="en-US" sz="1600" dirty="0">
                <a:latin typeface="Consolas" panose="020B0609020204030204" pitchFamily="49" charset="0"/>
              </a:rPr>
              <a:t>    Else</a:t>
            </a:r>
          </a:p>
          <a:p>
            <a:pPr marL="0" indent="0">
              <a:buNone/>
            </a:pPr>
            <a:r>
              <a:rPr lang="en-US" sz="1600" dirty="0">
                <a:latin typeface="Consolas" panose="020B0609020204030204" pitchFamily="49" charset="0"/>
              </a:rPr>
              <a:t>        If (lastOdd &lt;= MAX_ODD) Then</a:t>
            </a:r>
          </a:p>
          <a:p>
            <a:pPr marL="0" indent="0">
              <a:buNone/>
            </a:pPr>
            <a:r>
              <a:rPr lang="en-US" sz="1600" dirty="0">
                <a:latin typeface="Consolas" panose="020B0609020204030204" pitchFamily="49" charset="0"/>
              </a:rPr>
              <a:t>            count = 1</a:t>
            </a:r>
          </a:p>
          <a:p>
            <a:pPr marL="0" indent="0">
              <a:buNone/>
            </a:pPr>
            <a:r>
              <a:rPr lang="en-US" sz="1600" b="1" dirty="0">
                <a:solidFill>
                  <a:schemeClr val="accent3">
                    <a:lumMod val="75000"/>
                  </a:schemeClr>
                </a:solidFill>
                <a:latin typeface="Consolas" panose="020B0609020204030204" pitchFamily="49" charset="0"/>
              </a:rPr>
              <a:t>            Do While (count &lt;= lastOdd)</a:t>
            </a:r>
          </a:p>
          <a:p>
            <a:pPr marL="0" indent="0">
              <a:buNone/>
            </a:pPr>
            <a:r>
              <a:rPr lang="en-US" sz="1600" b="1" dirty="0">
                <a:solidFill>
                  <a:schemeClr val="accent3">
                    <a:lumMod val="75000"/>
                  </a:schemeClr>
                </a:solidFill>
                <a:latin typeface="Consolas" panose="020B0609020204030204" pitchFamily="49" charset="0"/>
              </a:rPr>
              <a:t>                MsgBox ("Current number = " &amp; count)</a:t>
            </a:r>
          </a:p>
          <a:p>
            <a:pPr marL="0" indent="0">
              <a:buNone/>
            </a:pPr>
            <a:r>
              <a:rPr lang="en-US" sz="1600" b="1" dirty="0">
                <a:solidFill>
                  <a:schemeClr val="accent3">
                    <a:lumMod val="75000"/>
                  </a:schemeClr>
                </a:solidFill>
                <a:latin typeface="Consolas" panose="020B0609020204030204" pitchFamily="49" charset="0"/>
              </a:rPr>
              <a:t>                count = count + 2</a:t>
            </a:r>
          </a:p>
          <a:p>
            <a:pPr marL="0" indent="0">
              <a:buNone/>
            </a:pPr>
            <a:r>
              <a:rPr lang="en-US" sz="1600" b="1" dirty="0">
                <a:solidFill>
                  <a:schemeClr val="accent3">
                    <a:lumMod val="75000"/>
                  </a:schemeClr>
                </a:solidFill>
                <a:latin typeface="Consolas" panose="020B0609020204030204" pitchFamily="49" charset="0"/>
              </a:rPr>
              <a:t>            Loop</a:t>
            </a:r>
          </a:p>
          <a:p>
            <a:pPr marL="0" indent="0">
              <a:buNone/>
            </a:pPr>
            <a:r>
              <a:rPr lang="en-US" sz="1600" dirty="0">
                <a:latin typeface="Consolas" panose="020B0609020204030204" pitchFamily="49" charset="0"/>
              </a:rPr>
              <a:t>        End If </a:t>
            </a:r>
            <a:r>
              <a:rPr lang="en-US" sz="1600" dirty="0">
                <a:solidFill>
                  <a:srgbClr val="FF0000"/>
                </a:solidFill>
                <a:latin typeface="Consolas" panose="020B0609020204030204" pitchFamily="49" charset="0"/>
              </a:rPr>
              <a:t>'End: checks size of last #</a:t>
            </a:r>
          </a:p>
          <a:p>
            <a:pPr marL="0" indent="0">
              <a:buNone/>
            </a:pPr>
            <a:r>
              <a:rPr lang="en-US" sz="1600" dirty="0">
                <a:latin typeface="Consolas" panose="020B0609020204030204" pitchFamily="49" charset="0"/>
              </a:rPr>
              <a:t>    End If </a:t>
            </a:r>
            <a:r>
              <a:rPr lang="en-US" sz="1600" b="1" dirty="0">
                <a:latin typeface="Consolas" panose="020B0609020204030204" pitchFamily="49" charset="0"/>
              </a:rPr>
              <a:t>'E</a:t>
            </a:r>
            <a:r>
              <a:rPr lang="en-US" sz="1600" dirty="0">
                <a:solidFill>
                  <a:srgbClr val="FF0000"/>
                </a:solidFill>
                <a:latin typeface="Consolas" panose="020B0609020204030204" pitchFamily="49" charset="0"/>
              </a:rPr>
              <a:t>nd: checks if # is odd or even</a:t>
            </a:r>
          </a:p>
        </p:txBody>
      </p:sp>
    </p:spTree>
    <p:extLst>
      <p:ext uri="{BB962C8B-B14F-4D97-AF65-F5344CB8AC3E}">
        <p14:creationId xmlns:p14="http://schemas.microsoft.com/office/powerpoint/2010/main" val="129986622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Recognizing When </a:t>
            </a:r>
            <a:r>
              <a:rPr lang="en-US" b="1" dirty="0">
                <a:solidFill>
                  <a:schemeClr val="accent3">
                    <a:lumMod val="75000"/>
                  </a:schemeClr>
                </a:solidFill>
              </a:rPr>
              <a:t>Nesting</a:t>
            </a:r>
            <a:r>
              <a:rPr lang="en-US" dirty="0"/>
              <a:t> Is Needed</a:t>
            </a:r>
          </a:p>
        </p:txBody>
      </p:sp>
      <p:sp>
        <p:nvSpPr>
          <p:cNvPr id="3" name="Content Placeholder 2"/>
          <p:cNvSpPr>
            <a:spLocks noGrp="1"/>
          </p:cNvSpPr>
          <p:nvPr>
            <p:ph idx="1"/>
          </p:nvPr>
        </p:nvSpPr>
        <p:spPr>
          <a:xfrm>
            <a:off x="457200" y="1447800"/>
            <a:ext cx="5054243" cy="5029200"/>
          </a:xfrm>
        </p:spPr>
        <p:txBody>
          <a:bodyPr/>
          <a:lstStyle/>
          <a:p>
            <a:r>
              <a:rPr lang="en-US" b="1" dirty="0"/>
              <a:t>Scenario </a:t>
            </a:r>
            <a:r>
              <a:rPr lang="en-US" b="1" dirty="0" smtClean="0"/>
              <a:t>3</a:t>
            </a:r>
            <a:r>
              <a:rPr lang="en-US" dirty="0" smtClean="0"/>
              <a:t>: </a:t>
            </a:r>
            <a:r>
              <a:rPr lang="en-US" dirty="0"/>
              <a:t>As long some condition is met a question will be asked. As long as some condition is met a popup will be displayed.</a:t>
            </a:r>
          </a:p>
          <a:p>
            <a:pPr lvl="1"/>
            <a:r>
              <a:rPr lang="en-US" dirty="0"/>
              <a:t>Example: While the last number in a sequence hasn’t been exceeded if the current number is even it will be displayed.</a:t>
            </a:r>
          </a:p>
          <a:p>
            <a:pPr lvl="1"/>
            <a:r>
              <a:rPr lang="en-US" dirty="0"/>
              <a:t>Type of nesting: an </a:t>
            </a:r>
            <a:r>
              <a:rPr lang="en-US" dirty="0">
                <a:latin typeface="Consolas" panose="020B0609020204030204" pitchFamily="49" charset="0"/>
              </a:rPr>
              <a:t>IF</a:t>
            </a:r>
            <a:r>
              <a:rPr lang="en-US" dirty="0"/>
              <a:t>-branch nested inside of a </a:t>
            </a:r>
            <a:r>
              <a:rPr lang="en-US" dirty="0">
                <a:latin typeface="Consolas" panose="020B0609020204030204" pitchFamily="49" charset="0"/>
              </a:rPr>
              <a:t>Do-While</a:t>
            </a:r>
            <a:r>
              <a:rPr lang="en-US" dirty="0"/>
              <a:t> loop</a:t>
            </a:r>
          </a:p>
          <a:p>
            <a:pPr marL="234950" lvl="1" indent="0">
              <a:buNone/>
            </a:pPr>
            <a:r>
              <a:rPr lang="en-US" sz="1800" dirty="0">
                <a:latin typeface="Consolas" panose="020B0609020204030204" pitchFamily="49" charset="0"/>
                <a:cs typeface="Consolas" panose="020B0609020204030204" pitchFamily="49" charset="0"/>
              </a:rPr>
              <a:t> Do While (Boolean) </a:t>
            </a:r>
          </a:p>
          <a:p>
            <a:pPr marL="293688" lvl="2" indent="0">
              <a:buNone/>
            </a:pPr>
            <a:r>
              <a:rPr lang="en-US" b="1" dirty="0">
                <a:solidFill>
                  <a:schemeClr val="accent3">
                    <a:lumMod val="75000"/>
                  </a:schemeClr>
                </a:solidFill>
                <a:latin typeface="Consolas" panose="020B0609020204030204" pitchFamily="49" charset="0"/>
                <a:cs typeface="Consolas" panose="020B0609020204030204" pitchFamily="49" charset="0"/>
              </a:rPr>
              <a:t>    If (Boolean) then</a:t>
            </a:r>
          </a:p>
          <a:p>
            <a:pPr marL="293688" lvl="2" indent="0">
              <a:buNone/>
            </a:pPr>
            <a:r>
              <a:rPr lang="en-US" b="1" dirty="0">
                <a:solidFill>
                  <a:schemeClr val="accent3">
                    <a:lumMod val="75000"/>
                  </a:schemeClr>
                </a:solidFill>
                <a:latin typeface="Consolas" panose="020B0609020204030204" pitchFamily="49" charset="0"/>
                <a:cs typeface="Consolas" panose="020B0609020204030204" pitchFamily="49" charset="0"/>
              </a:rPr>
              <a:t>        ...</a:t>
            </a:r>
          </a:p>
          <a:p>
            <a:pPr marL="293688" lvl="2" indent="0">
              <a:buNone/>
            </a:pPr>
            <a:r>
              <a:rPr lang="en-US" b="1" dirty="0">
                <a:solidFill>
                  <a:schemeClr val="accent3">
                    <a:lumMod val="75000"/>
                  </a:schemeClr>
                </a:solidFill>
                <a:latin typeface="Consolas" panose="020B0609020204030204" pitchFamily="49" charset="0"/>
                <a:cs typeface="Consolas" panose="020B0609020204030204" pitchFamily="49" charset="0"/>
              </a:rPr>
              <a:t>    End If</a:t>
            </a:r>
          </a:p>
          <a:p>
            <a:pPr marL="293688" lvl="2" indent="0">
              <a:buNone/>
            </a:pPr>
            <a:r>
              <a:rPr lang="en-US" dirty="0">
                <a:latin typeface="Consolas" panose="020B0609020204030204" pitchFamily="49" charset="0"/>
                <a:cs typeface="Consolas" panose="020B0609020204030204" pitchFamily="49" charset="0"/>
              </a:rPr>
              <a:t>Loop</a:t>
            </a:r>
          </a:p>
          <a:p>
            <a:pPr lvl="1"/>
            <a:endParaRPr lang="en-US" dirty="0"/>
          </a:p>
          <a:p>
            <a:pPr lvl="1"/>
            <a:endParaRPr lang="en-US" dirty="0"/>
          </a:p>
        </p:txBody>
      </p:sp>
      <p:grpSp>
        <p:nvGrpSpPr>
          <p:cNvPr id="55" name="Group 54"/>
          <p:cNvGrpSpPr/>
          <p:nvPr/>
        </p:nvGrpSpPr>
        <p:grpSpPr>
          <a:xfrm>
            <a:off x="5863446" y="1184574"/>
            <a:ext cx="2628900" cy="2581762"/>
            <a:chOff x="5867400" y="1223383"/>
            <a:chExt cx="2628900" cy="2581762"/>
          </a:xfrm>
        </p:grpSpPr>
        <p:sp>
          <p:nvSpPr>
            <p:cNvPr id="4" name="Diamond 3"/>
            <p:cNvSpPr/>
            <p:nvPr/>
          </p:nvSpPr>
          <p:spPr>
            <a:xfrm>
              <a:off x="5867400" y="1223383"/>
              <a:ext cx="2628900" cy="1294460"/>
            </a:xfrm>
            <a:prstGeom prst="diamon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Q: As last # not exceeded?</a:t>
              </a:r>
            </a:p>
          </p:txBody>
        </p:sp>
        <p:grpSp>
          <p:nvGrpSpPr>
            <p:cNvPr id="5" name="Group 4"/>
            <p:cNvGrpSpPr/>
            <p:nvPr/>
          </p:nvGrpSpPr>
          <p:grpSpPr>
            <a:xfrm>
              <a:off x="6076950" y="2491211"/>
              <a:ext cx="2209800" cy="1313934"/>
              <a:chOff x="5562600" y="2514601"/>
              <a:chExt cx="2209800" cy="1313934"/>
            </a:xfrm>
          </p:grpSpPr>
          <p:sp>
            <p:nvSpPr>
              <p:cNvPr id="6" name="Diamond 5"/>
              <p:cNvSpPr/>
              <p:nvPr/>
            </p:nvSpPr>
            <p:spPr>
              <a:xfrm>
                <a:off x="5562600" y="2990335"/>
                <a:ext cx="2209800" cy="838200"/>
              </a:xfrm>
              <a:prstGeom prst="diamon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Q: Even?</a:t>
                </a:r>
              </a:p>
            </p:txBody>
          </p:sp>
          <p:cxnSp>
            <p:nvCxnSpPr>
              <p:cNvPr id="7" name="Straight Arrow Connector 6"/>
              <p:cNvCxnSpPr/>
              <p:nvPr/>
            </p:nvCxnSpPr>
            <p:spPr>
              <a:xfrm>
                <a:off x="6667500" y="2514601"/>
                <a:ext cx="0" cy="47573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6655143" y="2621003"/>
                <a:ext cx="609600" cy="369332"/>
              </a:xfrm>
              <a:prstGeom prst="rect">
                <a:avLst/>
              </a:prstGeom>
              <a:noFill/>
            </p:spPr>
            <p:txBody>
              <a:bodyPr wrap="square" rtlCol="0">
                <a:spAutoFit/>
              </a:bodyPr>
              <a:lstStyle/>
              <a:p>
                <a:r>
                  <a:rPr lang="en-US" dirty="0"/>
                  <a:t>T</a:t>
                </a:r>
              </a:p>
            </p:txBody>
          </p:sp>
        </p:grpSp>
      </p:grpSp>
      <p:grpSp>
        <p:nvGrpSpPr>
          <p:cNvPr id="60" name="Group 59"/>
          <p:cNvGrpSpPr/>
          <p:nvPr/>
        </p:nvGrpSpPr>
        <p:grpSpPr>
          <a:xfrm>
            <a:off x="6229394" y="3840391"/>
            <a:ext cx="1836007" cy="2088392"/>
            <a:chOff x="6229394" y="3840391"/>
            <a:chExt cx="1836007" cy="2088392"/>
          </a:xfrm>
        </p:grpSpPr>
        <p:cxnSp>
          <p:nvCxnSpPr>
            <p:cNvPr id="10" name="Straight Arrow Connector 9"/>
            <p:cNvCxnSpPr/>
            <p:nvPr/>
          </p:nvCxnSpPr>
          <p:spPr>
            <a:xfrm>
              <a:off x="7147398" y="3840391"/>
              <a:ext cx="0" cy="47573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grpSp>
          <p:nvGrpSpPr>
            <p:cNvPr id="56" name="Group 55"/>
            <p:cNvGrpSpPr/>
            <p:nvPr/>
          </p:nvGrpSpPr>
          <p:grpSpPr>
            <a:xfrm>
              <a:off x="6229394" y="3946794"/>
              <a:ext cx="1836007" cy="1981989"/>
              <a:chOff x="6229394" y="3946794"/>
              <a:chExt cx="1836007" cy="1981989"/>
            </a:xfrm>
          </p:grpSpPr>
          <p:sp>
            <p:nvSpPr>
              <p:cNvPr id="11" name="TextBox 10"/>
              <p:cNvSpPr txBox="1"/>
              <p:nvPr/>
            </p:nvSpPr>
            <p:spPr>
              <a:xfrm>
                <a:off x="7135041" y="3946794"/>
                <a:ext cx="304800" cy="369332"/>
              </a:xfrm>
              <a:prstGeom prst="rect">
                <a:avLst/>
              </a:prstGeom>
              <a:noFill/>
            </p:spPr>
            <p:txBody>
              <a:bodyPr wrap="square" rtlCol="0">
                <a:spAutoFit/>
              </a:bodyPr>
              <a:lstStyle/>
              <a:p>
                <a:r>
                  <a:rPr lang="en-US" dirty="0"/>
                  <a:t>T</a:t>
                </a:r>
              </a:p>
            </p:txBody>
          </p:sp>
          <p:sp>
            <p:nvSpPr>
              <p:cNvPr id="27" name="Rectangle 26"/>
              <p:cNvSpPr/>
              <p:nvPr/>
            </p:nvSpPr>
            <p:spPr>
              <a:xfrm>
                <a:off x="6251488" y="4333564"/>
                <a:ext cx="1702143" cy="533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Display #</a:t>
                </a:r>
              </a:p>
            </p:txBody>
          </p:sp>
          <p:sp>
            <p:nvSpPr>
              <p:cNvPr id="29" name="Rectangle 28"/>
              <p:cNvSpPr/>
              <p:nvPr/>
            </p:nvSpPr>
            <p:spPr>
              <a:xfrm>
                <a:off x="6229394" y="5395383"/>
                <a:ext cx="1836007" cy="533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Increment to next #</a:t>
                </a:r>
              </a:p>
            </p:txBody>
          </p:sp>
          <p:cxnSp>
            <p:nvCxnSpPr>
              <p:cNvPr id="30" name="Straight Arrow Connector 29"/>
              <p:cNvCxnSpPr/>
              <p:nvPr/>
            </p:nvCxnSpPr>
            <p:spPr>
              <a:xfrm>
                <a:off x="7102559" y="4870194"/>
                <a:ext cx="0" cy="52518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grpSp>
      </p:grpSp>
      <p:grpSp>
        <p:nvGrpSpPr>
          <p:cNvPr id="57" name="Group 56"/>
          <p:cNvGrpSpPr/>
          <p:nvPr/>
        </p:nvGrpSpPr>
        <p:grpSpPr>
          <a:xfrm>
            <a:off x="7596036" y="3529149"/>
            <a:ext cx="896310" cy="2143613"/>
            <a:chOff x="7596036" y="3529149"/>
            <a:chExt cx="896310" cy="2143613"/>
          </a:xfrm>
        </p:grpSpPr>
        <p:cxnSp>
          <p:nvCxnSpPr>
            <p:cNvPr id="18" name="Straight Arrow Connector 17"/>
            <p:cNvCxnSpPr>
              <a:endCxn id="29" idx="3"/>
            </p:cNvCxnSpPr>
            <p:nvPr/>
          </p:nvCxnSpPr>
          <p:spPr>
            <a:xfrm flipH="1">
              <a:off x="8065401" y="5642043"/>
              <a:ext cx="278499" cy="2004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4" name="Straight Connector 43"/>
            <p:cNvCxnSpPr/>
            <p:nvPr/>
          </p:nvCxnSpPr>
          <p:spPr>
            <a:xfrm flipH="1">
              <a:off x="7596036" y="3581400"/>
              <a:ext cx="776830" cy="1"/>
            </a:xfrm>
            <a:prstGeom prst="line">
              <a:avLst/>
            </a:prstGeom>
          </p:spPr>
          <p:style>
            <a:lnRef idx="1">
              <a:schemeClr val="accent1"/>
            </a:lnRef>
            <a:fillRef idx="0">
              <a:schemeClr val="accent1"/>
            </a:fillRef>
            <a:effectRef idx="0">
              <a:schemeClr val="accent1"/>
            </a:effectRef>
            <a:fontRef idx="minor">
              <a:schemeClr val="tx1"/>
            </a:fontRef>
          </p:style>
        </p:cxnSp>
        <p:sp>
          <p:nvSpPr>
            <p:cNvPr id="48" name="TextBox 47"/>
            <p:cNvSpPr txBox="1"/>
            <p:nvPr/>
          </p:nvSpPr>
          <p:spPr>
            <a:xfrm>
              <a:off x="7963611" y="3529149"/>
              <a:ext cx="528735" cy="369332"/>
            </a:xfrm>
            <a:prstGeom prst="rect">
              <a:avLst/>
            </a:prstGeom>
            <a:noFill/>
          </p:spPr>
          <p:txBody>
            <a:bodyPr wrap="square" rtlCol="0">
              <a:spAutoFit/>
            </a:bodyPr>
            <a:lstStyle/>
            <a:p>
              <a:r>
                <a:rPr lang="en-US" dirty="0"/>
                <a:t>F</a:t>
              </a:r>
            </a:p>
          </p:txBody>
        </p:sp>
        <p:cxnSp>
          <p:nvCxnSpPr>
            <p:cNvPr id="50" name="Straight Connector 49"/>
            <p:cNvCxnSpPr/>
            <p:nvPr/>
          </p:nvCxnSpPr>
          <p:spPr>
            <a:xfrm flipV="1">
              <a:off x="8372866" y="3620562"/>
              <a:ext cx="0" cy="2052200"/>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59" name="Group 58"/>
          <p:cNvGrpSpPr/>
          <p:nvPr/>
        </p:nvGrpSpPr>
        <p:grpSpPr>
          <a:xfrm>
            <a:off x="6478621" y="1383435"/>
            <a:ext cx="2360580" cy="5372846"/>
            <a:chOff x="6478621" y="1383435"/>
            <a:chExt cx="2360580" cy="5372846"/>
          </a:xfrm>
        </p:grpSpPr>
        <p:cxnSp>
          <p:nvCxnSpPr>
            <p:cNvPr id="14" name="Straight Connector 13"/>
            <p:cNvCxnSpPr/>
            <p:nvPr/>
          </p:nvCxnSpPr>
          <p:spPr>
            <a:xfrm>
              <a:off x="7906533" y="1752767"/>
              <a:ext cx="932667" cy="0"/>
            </a:xfrm>
            <a:prstGeom prst="line">
              <a:avLst/>
            </a:prstGeom>
          </p:spPr>
          <p:style>
            <a:lnRef idx="1">
              <a:schemeClr val="accent1"/>
            </a:lnRef>
            <a:fillRef idx="0">
              <a:schemeClr val="accent1"/>
            </a:fillRef>
            <a:effectRef idx="0">
              <a:schemeClr val="accent1"/>
            </a:effectRef>
            <a:fontRef idx="minor">
              <a:schemeClr val="tx1"/>
            </a:fontRef>
          </p:style>
        </p:cxnSp>
        <p:grpSp>
          <p:nvGrpSpPr>
            <p:cNvPr id="58" name="Group 57"/>
            <p:cNvGrpSpPr/>
            <p:nvPr/>
          </p:nvGrpSpPr>
          <p:grpSpPr>
            <a:xfrm>
              <a:off x="6478621" y="1383435"/>
              <a:ext cx="2360580" cy="5372846"/>
              <a:chOff x="6478621" y="1383435"/>
              <a:chExt cx="2360580" cy="5372846"/>
            </a:xfrm>
          </p:grpSpPr>
          <p:sp>
            <p:nvSpPr>
              <p:cNvPr id="15" name="TextBox 14"/>
              <p:cNvSpPr txBox="1"/>
              <p:nvPr/>
            </p:nvSpPr>
            <p:spPr>
              <a:xfrm>
                <a:off x="8020833" y="1383435"/>
                <a:ext cx="609600" cy="369332"/>
              </a:xfrm>
              <a:prstGeom prst="rect">
                <a:avLst/>
              </a:prstGeom>
              <a:noFill/>
            </p:spPr>
            <p:txBody>
              <a:bodyPr wrap="square" rtlCol="0">
                <a:spAutoFit/>
              </a:bodyPr>
              <a:lstStyle/>
              <a:p>
                <a:r>
                  <a:rPr lang="en-US" dirty="0"/>
                  <a:t>F</a:t>
                </a:r>
              </a:p>
            </p:txBody>
          </p:sp>
          <p:cxnSp>
            <p:nvCxnSpPr>
              <p:cNvPr id="16" name="Straight Arrow Connector 15"/>
              <p:cNvCxnSpPr/>
              <p:nvPr/>
            </p:nvCxnSpPr>
            <p:spPr>
              <a:xfrm flipH="1">
                <a:off x="7439841" y="6477000"/>
                <a:ext cx="1399360" cy="5068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a:xfrm flipV="1">
                <a:off x="8839200" y="1752767"/>
                <a:ext cx="0" cy="4701205"/>
              </a:xfrm>
              <a:prstGeom prst="line">
                <a:avLst/>
              </a:prstGeom>
            </p:spPr>
            <p:style>
              <a:lnRef idx="1">
                <a:schemeClr val="accent1"/>
              </a:lnRef>
              <a:fillRef idx="0">
                <a:schemeClr val="accent1"/>
              </a:fillRef>
              <a:effectRef idx="0">
                <a:schemeClr val="accent1"/>
              </a:effectRef>
              <a:fontRef idx="minor">
                <a:schemeClr val="tx1"/>
              </a:fontRef>
            </p:style>
          </p:cxnSp>
          <p:sp>
            <p:nvSpPr>
              <p:cNvPr id="54" name="Rounded Rectangle 53"/>
              <p:cNvSpPr/>
              <p:nvPr/>
            </p:nvSpPr>
            <p:spPr>
              <a:xfrm>
                <a:off x="6478621" y="6299081"/>
                <a:ext cx="930362"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Done</a:t>
                </a:r>
              </a:p>
            </p:txBody>
          </p:sp>
        </p:grpSp>
      </p:grpSp>
      <p:grpSp>
        <p:nvGrpSpPr>
          <p:cNvPr id="68" name="Group 67"/>
          <p:cNvGrpSpPr/>
          <p:nvPr/>
        </p:nvGrpSpPr>
        <p:grpSpPr>
          <a:xfrm>
            <a:off x="3503887" y="3051040"/>
            <a:ext cx="2021837" cy="3075498"/>
            <a:chOff x="3428543" y="3276673"/>
            <a:chExt cx="2021837" cy="3075498"/>
          </a:xfrm>
        </p:grpSpPr>
        <p:sp>
          <p:nvSpPr>
            <p:cNvPr id="63" name="Left Brace 62"/>
            <p:cNvSpPr/>
            <p:nvPr/>
          </p:nvSpPr>
          <p:spPr>
            <a:xfrm rot="10800000">
              <a:off x="3428543" y="5574508"/>
              <a:ext cx="317156" cy="777663"/>
            </a:xfrm>
            <a:prstGeom prst="leftBrace">
              <a:avLst>
                <a:gd name="adj1" fmla="val 55727"/>
                <a:gd name="adj2" fmla="val 50000"/>
              </a:avLst>
            </a:prstGeom>
            <a:ln w="38100">
              <a:solidFill>
                <a:schemeClr val="accent3">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67" name="Left Brace 66"/>
            <p:cNvSpPr/>
            <p:nvPr/>
          </p:nvSpPr>
          <p:spPr>
            <a:xfrm>
              <a:off x="5133224" y="3276673"/>
              <a:ext cx="317156" cy="2686667"/>
            </a:xfrm>
            <a:prstGeom prst="leftBrace">
              <a:avLst>
                <a:gd name="adj1" fmla="val 55727"/>
                <a:gd name="adj2" fmla="val 50000"/>
              </a:avLst>
            </a:prstGeom>
            <a:ln w="38100">
              <a:solidFill>
                <a:schemeClr val="accent3">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grpSp>
    </p:spTree>
    <p:extLst>
      <p:ext uri="{BB962C8B-B14F-4D97-AF65-F5344CB8AC3E}">
        <p14:creationId xmlns:p14="http://schemas.microsoft.com/office/powerpoint/2010/main" val="35178357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6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3"/>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chemeClr val="accent3">
                    <a:lumMod val="75000"/>
                  </a:schemeClr>
                </a:solidFill>
                <a:latin typeface="+mn-lt"/>
              </a:rPr>
              <a:t>(Key Part: </a:t>
            </a:r>
            <a:r>
              <a:rPr lang="en-US" b="1" dirty="0">
                <a:solidFill>
                  <a:schemeClr val="accent3">
                    <a:lumMod val="75000"/>
                  </a:schemeClr>
                </a:solidFill>
                <a:latin typeface="Consolas" panose="020B0609020204030204" pitchFamily="49" charset="0"/>
              </a:rPr>
              <a:t>IF</a:t>
            </a:r>
            <a:r>
              <a:rPr lang="en-US" b="1" dirty="0">
                <a:solidFill>
                  <a:schemeClr val="accent3">
                    <a:lumMod val="75000"/>
                  </a:schemeClr>
                </a:solidFill>
              </a:rPr>
              <a:t> Nested) </a:t>
            </a:r>
            <a:r>
              <a:rPr lang="en-US" dirty="0"/>
              <a:t>Inside A </a:t>
            </a:r>
            <a:r>
              <a:rPr lang="en-US" dirty="0">
                <a:latin typeface="Consolas" panose="020B0609020204030204" pitchFamily="49" charset="0"/>
              </a:rPr>
              <a:t>Do-While</a:t>
            </a:r>
            <a:endParaRPr lang="en-CA" dirty="0"/>
          </a:p>
        </p:txBody>
      </p:sp>
      <p:sp>
        <p:nvSpPr>
          <p:cNvPr id="3" name="Content Placeholder 2"/>
          <p:cNvSpPr>
            <a:spLocks noGrp="1"/>
          </p:cNvSpPr>
          <p:nvPr>
            <p:ph idx="1"/>
          </p:nvPr>
        </p:nvSpPr>
        <p:spPr>
          <a:xfrm>
            <a:off x="457200" y="1447800"/>
            <a:ext cx="8229600" cy="5181600"/>
          </a:xfrm>
        </p:spPr>
        <p:txBody>
          <a:bodyPr/>
          <a:lstStyle/>
          <a:p>
            <a:r>
              <a:rPr lang="en-US" b="1" dirty="0"/>
              <a:t>Word document containing the example</a:t>
            </a:r>
            <a:r>
              <a:rPr lang="en-US" dirty="0"/>
              <a:t>: </a:t>
            </a:r>
            <a:r>
              <a:rPr lang="en-US" dirty="0">
                <a:latin typeface="Consolas" panose="020B0609020204030204" pitchFamily="49" charset="0"/>
              </a:rPr>
              <a:t>8</a:t>
            </a:r>
            <a:r>
              <a:rPr lang="en-US" dirty="0" smtClean="0">
                <a:latin typeface="Consolas" panose="020B0609020204030204" pitchFamily="49" charset="0"/>
              </a:rPr>
              <a:t>nesting_branch_in_loop</a:t>
            </a:r>
            <a:endParaRPr lang="en-US" dirty="0">
              <a:latin typeface="Consolas" panose="020B0609020204030204" pitchFamily="49" charset="0"/>
            </a:endParaRPr>
          </a:p>
          <a:p>
            <a:pPr marL="234950" lvl="1" indent="0">
              <a:buNone/>
            </a:pPr>
            <a:r>
              <a:rPr lang="en-US" sz="1600" dirty="0">
                <a:latin typeface="Consolas" panose="020B0609020204030204" pitchFamily="49" charset="0"/>
              </a:rPr>
              <a:t> Const MAX_NUMBER As Long = 20</a:t>
            </a:r>
          </a:p>
          <a:p>
            <a:pPr marL="234950" lvl="1" indent="0">
              <a:buNone/>
            </a:pPr>
            <a:r>
              <a:rPr lang="en-US" sz="1600" dirty="0">
                <a:latin typeface="Consolas" panose="020B0609020204030204" pitchFamily="49" charset="0"/>
              </a:rPr>
              <a:t> Dim lastNumber As Long</a:t>
            </a:r>
          </a:p>
          <a:p>
            <a:pPr marL="234950" lvl="1" indent="0">
              <a:buNone/>
            </a:pPr>
            <a:r>
              <a:rPr lang="en-US" sz="1600" dirty="0">
                <a:latin typeface="Consolas" panose="020B0609020204030204" pitchFamily="49" charset="0"/>
              </a:rPr>
              <a:t> Dim count As Long</a:t>
            </a:r>
          </a:p>
          <a:p>
            <a:pPr marL="234950" lvl="1" indent="0">
              <a:buNone/>
            </a:pPr>
            <a:r>
              <a:rPr lang="en-US" sz="1600" dirty="0">
                <a:latin typeface="Consolas" panose="020B0609020204030204" pitchFamily="49" charset="0"/>
              </a:rPr>
              <a:t> Dim remainder As Long</a:t>
            </a:r>
          </a:p>
          <a:p>
            <a:pPr marL="234950" lvl="1" indent="0">
              <a:buNone/>
            </a:pPr>
            <a:r>
              <a:rPr lang="en-US" sz="1600" dirty="0">
                <a:latin typeface="Consolas" panose="020B0609020204030204" pitchFamily="49" charset="0"/>
              </a:rPr>
              <a:t> lastNumber = InputBox("Enter last number in a sequence: ")</a:t>
            </a:r>
          </a:p>
          <a:p>
            <a:pPr marL="234950" lvl="1" indent="0">
              <a:buNone/>
            </a:pPr>
            <a:r>
              <a:rPr lang="en-US" sz="1600" dirty="0">
                <a:latin typeface="Consolas" panose="020B0609020204030204" pitchFamily="49" charset="0"/>
              </a:rPr>
              <a:t> If (lastNumber &lt;= MAX_NUMBER) Then</a:t>
            </a:r>
          </a:p>
          <a:p>
            <a:pPr marL="234950" lvl="1" indent="0">
              <a:buNone/>
            </a:pPr>
            <a:r>
              <a:rPr lang="en-US" sz="1600" dirty="0">
                <a:latin typeface="Consolas" panose="020B0609020204030204" pitchFamily="49" charset="0"/>
              </a:rPr>
              <a:t>     count = 1</a:t>
            </a:r>
          </a:p>
          <a:p>
            <a:pPr marL="234950" lvl="1" indent="0">
              <a:buNone/>
            </a:pPr>
            <a:r>
              <a:rPr lang="en-US" sz="1600" dirty="0">
                <a:latin typeface="Consolas" panose="020B0609020204030204" pitchFamily="49" charset="0"/>
              </a:rPr>
              <a:t>     Do While (count &lt;= lastNumber)</a:t>
            </a:r>
          </a:p>
          <a:p>
            <a:pPr marL="234950" lvl="1" indent="0">
              <a:buNone/>
            </a:pPr>
            <a:r>
              <a:rPr lang="en-US" sz="1600" dirty="0">
                <a:latin typeface="Consolas" panose="020B0609020204030204" pitchFamily="49" charset="0"/>
              </a:rPr>
              <a:t>        remainder = count Mod 2</a:t>
            </a:r>
          </a:p>
          <a:p>
            <a:pPr marL="234950" lvl="1" indent="0">
              <a:buNone/>
            </a:pPr>
            <a:r>
              <a:rPr lang="en-US" sz="1600" b="1" dirty="0">
                <a:solidFill>
                  <a:schemeClr val="accent3">
                    <a:lumMod val="75000"/>
                  </a:schemeClr>
                </a:solidFill>
                <a:latin typeface="Consolas" panose="020B0609020204030204" pitchFamily="49" charset="0"/>
              </a:rPr>
              <a:t>        If (remainder = 0) Then</a:t>
            </a:r>
          </a:p>
          <a:p>
            <a:pPr marL="234950" lvl="1" indent="0">
              <a:buNone/>
            </a:pPr>
            <a:r>
              <a:rPr lang="en-US" sz="1600" b="1" dirty="0">
                <a:solidFill>
                  <a:schemeClr val="accent3">
                    <a:lumMod val="75000"/>
                  </a:schemeClr>
                </a:solidFill>
                <a:latin typeface="Consolas" panose="020B0609020204030204" pitchFamily="49" charset="0"/>
              </a:rPr>
              <a:t>            MsgBox ("Current  even #: " &amp; count)</a:t>
            </a:r>
          </a:p>
          <a:p>
            <a:pPr marL="234950" lvl="1" indent="0">
              <a:buNone/>
            </a:pPr>
            <a:r>
              <a:rPr lang="en-US" sz="1600" b="1" dirty="0">
                <a:solidFill>
                  <a:schemeClr val="accent3">
                    <a:lumMod val="75000"/>
                  </a:schemeClr>
                </a:solidFill>
                <a:latin typeface="Consolas" panose="020B0609020204030204" pitchFamily="49" charset="0"/>
              </a:rPr>
              <a:t>        End If </a:t>
            </a:r>
          </a:p>
          <a:p>
            <a:pPr marL="234950" lvl="1" indent="0">
              <a:buNone/>
            </a:pPr>
            <a:r>
              <a:rPr lang="en-US" sz="1600" dirty="0">
                <a:latin typeface="Consolas" panose="020B0609020204030204" pitchFamily="49" charset="0"/>
              </a:rPr>
              <a:t>        count = count + 1</a:t>
            </a:r>
          </a:p>
          <a:p>
            <a:pPr marL="234950" lvl="1" indent="0">
              <a:buNone/>
            </a:pPr>
            <a:r>
              <a:rPr lang="en-US" sz="1600" dirty="0">
                <a:latin typeface="Consolas" panose="020B0609020204030204" pitchFamily="49" charset="0"/>
              </a:rPr>
              <a:t>    Loop</a:t>
            </a:r>
          </a:p>
          <a:p>
            <a:pPr marL="234950" lvl="1" indent="0">
              <a:buNone/>
            </a:pPr>
            <a:r>
              <a:rPr lang="en-US" sz="1600" dirty="0">
                <a:latin typeface="Consolas" panose="020B0609020204030204" pitchFamily="49" charset="0"/>
              </a:rPr>
              <a:t> End If</a:t>
            </a:r>
            <a:endParaRPr lang="en-US" sz="1600" b="1" dirty="0">
              <a:solidFill>
                <a:srgbClr val="FF0000"/>
              </a:solidFill>
              <a:latin typeface="Consolas" panose="020B0609020204030204" pitchFamily="49" charset="0"/>
            </a:endParaRPr>
          </a:p>
        </p:txBody>
      </p:sp>
    </p:spTree>
    <p:extLst>
      <p:ext uri="{BB962C8B-B14F-4D97-AF65-F5344CB8AC3E}">
        <p14:creationId xmlns:p14="http://schemas.microsoft.com/office/powerpoint/2010/main" val="192717819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Collaboration Vs. Misconduct</a:t>
            </a:r>
            <a:endParaRPr lang="en-CA" dirty="0"/>
          </a:p>
        </p:txBody>
      </p:sp>
      <p:sp>
        <p:nvSpPr>
          <p:cNvPr id="3" name="Content Placeholder 2"/>
          <p:cNvSpPr>
            <a:spLocks noGrp="1"/>
          </p:cNvSpPr>
          <p:nvPr>
            <p:ph idx="1"/>
          </p:nvPr>
        </p:nvSpPr>
        <p:spPr/>
        <p:txBody>
          <a:bodyPr/>
          <a:lstStyle/>
          <a:p>
            <a:r>
              <a:rPr lang="en-US" dirty="0" smtClean="0"/>
              <a:t>There’s a link to additional details in every assignment and exercise description.</a:t>
            </a:r>
          </a:p>
          <a:p>
            <a:endParaRPr lang="en-US" dirty="0" smtClean="0"/>
          </a:p>
          <a:p>
            <a:endParaRPr lang="en-US" dirty="0" smtClean="0"/>
          </a:p>
          <a:p>
            <a:endParaRPr lang="en-US" dirty="0"/>
          </a:p>
          <a:p>
            <a:endParaRPr lang="en-US" dirty="0" smtClean="0"/>
          </a:p>
          <a:p>
            <a:pPr marL="0" indent="0">
              <a:buNone/>
            </a:pPr>
            <a:endParaRPr lang="en-US" dirty="0"/>
          </a:p>
          <a:p>
            <a:r>
              <a:rPr lang="en-US" dirty="0" smtClean="0"/>
              <a:t>Web address:</a:t>
            </a:r>
          </a:p>
          <a:p>
            <a:pPr lvl="1"/>
            <a:r>
              <a:rPr lang="en-CA" dirty="0">
                <a:hlinkClick r:id="rId2"/>
              </a:rPr>
              <a:t>https://pages.cpsc.ucalgary.ca/~</a:t>
            </a:r>
            <a:r>
              <a:rPr lang="en-CA" dirty="0" smtClean="0">
                <a:hlinkClick r:id="rId2"/>
              </a:rPr>
              <a:t>tamj/2022/203W/assignments/misconduct.html</a:t>
            </a:r>
            <a:endParaRPr lang="en-CA" dirty="0" smtClean="0"/>
          </a:p>
          <a:p>
            <a:pPr lvl="1"/>
            <a:endParaRPr lang="en-CA" dirty="0"/>
          </a:p>
        </p:txBody>
      </p:sp>
      <p:pic>
        <p:nvPicPr>
          <p:cNvPr id="4" name="Picture 3"/>
          <p:cNvPicPr>
            <a:picLocks noChangeAspect="1"/>
          </p:cNvPicPr>
          <p:nvPr/>
        </p:nvPicPr>
        <p:blipFill>
          <a:blip r:embed="rId3"/>
          <a:stretch>
            <a:fillRect/>
          </a:stretch>
        </p:blipFill>
        <p:spPr>
          <a:xfrm>
            <a:off x="838200" y="2362200"/>
            <a:ext cx="4967288" cy="2141585"/>
          </a:xfrm>
          <a:prstGeom prst="rect">
            <a:avLst/>
          </a:prstGeom>
        </p:spPr>
      </p:pic>
    </p:spTree>
    <p:extLst>
      <p:ext uri="{BB962C8B-B14F-4D97-AF65-F5344CB8AC3E}">
        <p14:creationId xmlns:p14="http://schemas.microsoft.com/office/powerpoint/2010/main" val="371383902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Avoiding Misconduct</a:t>
            </a:r>
            <a:endParaRPr lang="en-CA" dirty="0"/>
          </a:p>
        </p:txBody>
      </p:sp>
      <p:sp>
        <p:nvSpPr>
          <p:cNvPr id="3" name="Content Placeholder 2"/>
          <p:cNvSpPr>
            <a:spLocks noGrp="1"/>
          </p:cNvSpPr>
          <p:nvPr>
            <p:ph idx="1"/>
          </p:nvPr>
        </p:nvSpPr>
        <p:spPr/>
        <p:txBody>
          <a:bodyPr/>
          <a:lstStyle/>
          <a:p>
            <a:r>
              <a:rPr lang="en-US" dirty="0"/>
              <a:t>Some "do nots" for your solution: don't publically post it, don't email it out, don't show it to other students, don't get help with your assignment from a tutor (if you have hired one</a:t>
            </a:r>
            <a:r>
              <a:rPr lang="en-US" dirty="0" smtClean="0"/>
              <a:t>).</a:t>
            </a:r>
          </a:p>
          <a:p>
            <a:r>
              <a:rPr lang="en-US" dirty="0"/>
              <a:t>Y</a:t>
            </a:r>
            <a:r>
              <a:rPr lang="en-US" dirty="0" smtClean="0"/>
              <a:t>ou </a:t>
            </a:r>
            <a:r>
              <a:rPr lang="en-US" dirty="0"/>
              <a:t>cannot copy the work of other students nor can students work in groups. To avoid potential cases of misconduct students should not show or otherwise provide their assignment solutions to their classmates. </a:t>
            </a:r>
            <a:endParaRPr lang="en-US" dirty="0" smtClean="0"/>
          </a:p>
          <a:p>
            <a:endParaRPr lang="en-CA" dirty="0"/>
          </a:p>
        </p:txBody>
      </p:sp>
    </p:spTree>
    <p:extLst>
      <p:ext uri="{BB962C8B-B14F-4D97-AF65-F5344CB8AC3E}">
        <p14:creationId xmlns:p14="http://schemas.microsoft.com/office/powerpoint/2010/main" val="33313614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First Tutorial (Monday or Tuesday</a:t>
            </a:r>
            <a:r>
              <a:rPr lang="en-US" dirty="0" smtClean="0"/>
              <a:t>):</a:t>
            </a:r>
            <a:endParaRPr lang="en-CA" dirty="0"/>
          </a:p>
        </p:txBody>
      </p:sp>
    </p:spTree>
    <p:extLst>
      <p:ext uri="{BB962C8B-B14F-4D97-AF65-F5344CB8AC3E}">
        <p14:creationId xmlns:p14="http://schemas.microsoft.com/office/powerpoint/2010/main" val="16201455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Academic Misconduct?</a:t>
            </a:r>
            <a:endParaRPr lang="en-CA" dirty="0"/>
          </a:p>
        </p:txBody>
      </p:sp>
      <p:sp>
        <p:nvSpPr>
          <p:cNvPr id="3" name="Content Placeholder 2"/>
          <p:cNvSpPr>
            <a:spLocks noGrp="1"/>
          </p:cNvSpPr>
          <p:nvPr>
            <p:ph idx="1"/>
          </p:nvPr>
        </p:nvSpPr>
        <p:spPr/>
        <p:txBody>
          <a:bodyPr/>
          <a:lstStyle/>
          <a:p>
            <a:r>
              <a:rPr lang="en-US" dirty="0"/>
              <a:t>Cheating has occurred if you hand in someone else's work as if it were your own </a:t>
            </a:r>
            <a:r>
              <a:rPr lang="en-US" i="1" dirty="0"/>
              <a:t>(without crediting</a:t>
            </a:r>
            <a:r>
              <a:rPr lang="en-US" dirty="0"/>
              <a:t> the other person).   </a:t>
            </a:r>
            <a:endParaRPr lang="en-US" dirty="0" smtClean="0"/>
          </a:p>
          <a:p>
            <a:r>
              <a:rPr lang="en-US" dirty="0" smtClean="0"/>
              <a:t>If a </a:t>
            </a:r>
            <a:r>
              <a:rPr lang="en-US" dirty="0"/>
              <a:t>student knowingly provides his or her graded work to another student </a:t>
            </a:r>
            <a:r>
              <a:rPr lang="en-US" dirty="0" smtClean="0"/>
              <a:t>then </a:t>
            </a:r>
            <a:r>
              <a:rPr lang="en-US" dirty="0"/>
              <a:t>both students are guilty of academic misconduct (the first student helped the second student to cheat).</a:t>
            </a:r>
            <a:endParaRPr lang="en-CA" dirty="0"/>
          </a:p>
        </p:txBody>
      </p:sp>
    </p:spTree>
    <p:extLst>
      <p:ext uri="{BB962C8B-B14F-4D97-AF65-F5344CB8AC3E}">
        <p14:creationId xmlns:p14="http://schemas.microsoft.com/office/powerpoint/2010/main" val="107754923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Happens If I Cite My Sources</a:t>
            </a:r>
            <a:endParaRPr lang="en-CA" dirty="0"/>
          </a:p>
        </p:txBody>
      </p:sp>
      <p:sp>
        <p:nvSpPr>
          <p:cNvPr id="3" name="Content Placeholder 2"/>
          <p:cNvSpPr>
            <a:spLocks noGrp="1"/>
          </p:cNvSpPr>
          <p:nvPr>
            <p:ph idx="1"/>
          </p:nvPr>
        </p:nvSpPr>
        <p:spPr/>
        <p:txBody>
          <a:bodyPr/>
          <a:lstStyle/>
          <a:p>
            <a:r>
              <a:rPr lang="en-US" sz="2000" dirty="0"/>
              <a:t>You are required to cite all sources including lecture and tutorial notes (if applicable). If you don't cite the source then you have made the strong implication that this work is yours when it isn't so you will be guilty of academic misconduct</a:t>
            </a:r>
            <a:r>
              <a:rPr lang="en-US" sz="2000" dirty="0" smtClean="0"/>
              <a:t>.</a:t>
            </a:r>
          </a:p>
          <a:p>
            <a:r>
              <a:rPr lang="en-US" sz="2000" dirty="0" smtClean="0"/>
              <a:t>What happens if you </a:t>
            </a:r>
            <a:r>
              <a:rPr lang="en-US" sz="2000" dirty="0"/>
              <a:t>include someone else's work and </a:t>
            </a:r>
            <a:r>
              <a:rPr lang="en-US" sz="2000" i="1" dirty="0"/>
              <a:t>you do</a:t>
            </a:r>
            <a:r>
              <a:rPr lang="en-US" sz="2000" dirty="0"/>
              <a:t> credit the other person properly (this doesn't apply to your classmates, recall that you are not to see the assignment work of other students</a:t>
            </a:r>
            <a:r>
              <a:rPr lang="en-US" sz="2000" dirty="0" smtClean="0"/>
              <a:t>)</a:t>
            </a:r>
            <a:r>
              <a:rPr lang="en-CA" sz="2000" dirty="0" smtClean="0"/>
              <a:t>.</a:t>
            </a:r>
          </a:p>
          <a:p>
            <a:r>
              <a:rPr lang="en-US" sz="2000" dirty="0"/>
              <a:t>This </a:t>
            </a:r>
            <a:r>
              <a:rPr lang="en-US" sz="2000" dirty="0" smtClean="0"/>
              <a:t>won’t count as cheating but </a:t>
            </a:r>
            <a:r>
              <a:rPr lang="en-US" sz="2000" dirty="0"/>
              <a:t>since someone else did the work for that section of your assignment you won't get credit for that part of the </a:t>
            </a:r>
            <a:r>
              <a:rPr lang="en-US" sz="2000" dirty="0" smtClean="0"/>
              <a:t>assignment</a:t>
            </a:r>
            <a:r>
              <a:rPr lang="en-US" sz="2000" dirty="0"/>
              <a:t> </a:t>
            </a:r>
            <a:r>
              <a:rPr lang="en-US" sz="2000" dirty="0" smtClean="0"/>
              <a:t>(you can get credit if you use code from tutorial or lecture if it’s cited, where you won’t get credit is other sources such as the web or </a:t>
            </a:r>
            <a:r>
              <a:rPr lang="en-US" sz="2000" smtClean="0"/>
              <a:t>a book).</a:t>
            </a:r>
            <a:endParaRPr lang="en-US" sz="1600" dirty="0" smtClean="0"/>
          </a:p>
          <a:p>
            <a:pPr lvl="1"/>
            <a:r>
              <a:rPr lang="en-US" sz="1800" dirty="0" smtClean="0"/>
              <a:t>You </a:t>
            </a:r>
            <a:r>
              <a:rPr lang="en-US" sz="1800" dirty="0"/>
              <a:t>could get marks for the other parts of the </a:t>
            </a:r>
            <a:r>
              <a:rPr lang="en-US" sz="1800" dirty="0" smtClean="0"/>
              <a:t>assignment.</a:t>
            </a:r>
          </a:p>
          <a:p>
            <a:pPr lvl="1"/>
            <a:r>
              <a:rPr lang="en-US" sz="1800" dirty="0" smtClean="0"/>
              <a:t>The </a:t>
            </a:r>
            <a:r>
              <a:rPr lang="en-US" sz="1800" dirty="0"/>
              <a:t>crediting of other's people work must be very specific and clear because your marker needs to be able to unambiguously determine which parts of your assignment did you complete and which parts came from an outside source.</a:t>
            </a:r>
            <a:endParaRPr lang="en-CA" sz="1800" dirty="0"/>
          </a:p>
        </p:txBody>
      </p:sp>
    </p:spTree>
    <p:extLst>
      <p:ext uri="{BB962C8B-B14F-4D97-AF65-F5344CB8AC3E}">
        <p14:creationId xmlns:p14="http://schemas.microsoft.com/office/powerpoint/2010/main" val="114651167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To Cite Your Sources</a:t>
            </a:r>
            <a:endParaRPr lang="en-CA" dirty="0"/>
          </a:p>
        </p:txBody>
      </p:sp>
      <p:sp>
        <p:nvSpPr>
          <p:cNvPr id="3" name="Content Placeholder 2"/>
          <p:cNvSpPr>
            <a:spLocks noGrp="1"/>
          </p:cNvSpPr>
          <p:nvPr>
            <p:ph idx="1"/>
          </p:nvPr>
        </p:nvSpPr>
        <p:spPr/>
        <p:txBody>
          <a:bodyPr/>
          <a:lstStyle/>
          <a:p>
            <a:r>
              <a:rPr lang="en-US" dirty="0" smtClean="0"/>
              <a:t>The format of the citation isn’t what’s important.</a:t>
            </a:r>
          </a:p>
          <a:p>
            <a:r>
              <a:rPr lang="en-US" dirty="0" smtClean="0"/>
              <a:t>Instead you should focus on clearly communicating to your marker exactly what parts of your submission that you completed and what parts come from external sources.</a:t>
            </a:r>
          </a:p>
          <a:p>
            <a:pPr lvl="1"/>
            <a:r>
              <a:rPr lang="en-US" dirty="0" smtClean="0"/>
              <a:t>If there is no citation then the assumption is that you are the sole source.</a:t>
            </a:r>
          </a:p>
          <a:p>
            <a:r>
              <a:rPr lang="en-US" dirty="0" smtClean="0"/>
              <a:t>One approach: use the “sandwich method”</a:t>
            </a:r>
            <a:endParaRPr lang="en-CA" dirty="0"/>
          </a:p>
        </p:txBody>
      </p:sp>
    </p:spTree>
    <p:extLst>
      <p:ext uri="{BB962C8B-B14F-4D97-AF65-F5344CB8AC3E}">
        <p14:creationId xmlns:p14="http://schemas.microsoft.com/office/powerpoint/2010/main" val="105061761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Of Sandwiching Your Citation</a:t>
            </a:r>
            <a:endParaRPr lang="en-CA" dirty="0"/>
          </a:p>
        </p:txBody>
      </p:sp>
      <p:pic>
        <p:nvPicPr>
          <p:cNvPr id="4" name="Content Placeholder 3"/>
          <p:cNvPicPr>
            <a:picLocks noGrp="1" noChangeAspect="1"/>
          </p:cNvPicPr>
          <p:nvPr>
            <p:ph idx="1"/>
          </p:nvPr>
        </p:nvPicPr>
        <p:blipFill>
          <a:blip r:embed="rId2"/>
          <a:stretch>
            <a:fillRect/>
          </a:stretch>
        </p:blipFill>
        <p:spPr>
          <a:xfrm>
            <a:off x="1568362" y="1981200"/>
            <a:ext cx="6265392" cy="3581400"/>
          </a:xfrm>
          <a:prstGeom prst="rect">
            <a:avLst/>
          </a:prstGeom>
        </p:spPr>
      </p:pic>
      <p:grpSp>
        <p:nvGrpSpPr>
          <p:cNvPr id="21" name="Group 20"/>
          <p:cNvGrpSpPr/>
          <p:nvPr/>
        </p:nvGrpSpPr>
        <p:grpSpPr>
          <a:xfrm>
            <a:off x="23648" y="2410598"/>
            <a:ext cx="1544714" cy="2923402"/>
            <a:chOff x="23648" y="2410598"/>
            <a:chExt cx="1544714" cy="2923402"/>
          </a:xfrm>
        </p:grpSpPr>
        <p:sp>
          <p:nvSpPr>
            <p:cNvPr id="5" name="Right Brace 4"/>
            <p:cNvSpPr/>
            <p:nvPr/>
          </p:nvSpPr>
          <p:spPr>
            <a:xfrm rot="10800000">
              <a:off x="1219200" y="2410598"/>
              <a:ext cx="349162" cy="2923402"/>
            </a:xfrm>
            <a:prstGeom prst="rightBrace">
              <a:avLst/>
            </a:prstGeom>
            <a:ln w="38100">
              <a:solidFill>
                <a:schemeClr val="bg1">
                  <a:lumMod val="5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CA"/>
            </a:p>
          </p:txBody>
        </p:sp>
        <p:sp>
          <p:nvSpPr>
            <p:cNvPr id="6" name="TextBox 5"/>
            <p:cNvSpPr txBox="1"/>
            <p:nvPr/>
          </p:nvSpPr>
          <p:spPr>
            <a:xfrm>
              <a:off x="23648" y="3296334"/>
              <a:ext cx="1347952" cy="1200329"/>
            </a:xfrm>
            <a:prstGeom prst="rect">
              <a:avLst/>
            </a:prstGeom>
            <a:noFill/>
          </p:spPr>
          <p:txBody>
            <a:bodyPr wrap="square" rtlCol="0">
              <a:spAutoFit/>
            </a:bodyPr>
            <a:lstStyle/>
            <a:p>
              <a:r>
                <a:rPr lang="en-US" b="1" dirty="0" smtClean="0">
                  <a:solidFill>
                    <a:schemeClr val="bg1">
                      <a:lumMod val="65000"/>
                    </a:schemeClr>
                  </a:solidFill>
                </a:rPr>
                <a:t>Sandwiched code from an external source</a:t>
              </a:r>
              <a:endParaRPr lang="en-CA" b="1" dirty="0">
                <a:solidFill>
                  <a:schemeClr val="bg1">
                    <a:lumMod val="65000"/>
                  </a:schemeClr>
                </a:solidFill>
              </a:endParaRPr>
            </a:p>
          </p:txBody>
        </p:sp>
      </p:grpSp>
      <p:grpSp>
        <p:nvGrpSpPr>
          <p:cNvPr id="18" name="Group 17"/>
          <p:cNvGrpSpPr/>
          <p:nvPr/>
        </p:nvGrpSpPr>
        <p:grpSpPr>
          <a:xfrm>
            <a:off x="6087534" y="1316504"/>
            <a:ext cx="1728951" cy="646331"/>
            <a:chOff x="6087534" y="1316504"/>
            <a:chExt cx="1728951" cy="646331"/>
          </a:xfrm>
        </p:grpSpPr>
        <p:cxnSp>
          <p:nvCxnSpPr>
            <p:cNvPr id="10" name="Straight Arrow Connector 9"/>
            <p:cNvCxnSpPr>
              <a:stCxn id="11" idx="1"/>
            </p:cNvCxnSpPr>
            <p:nvPr/>
          </p:nvCxnSpPr>
          <p:spPr>
            <a:xfrm flipH="1">
              <a:off x="6087534" y="1639670"/>
              <a:ext cx="685799" cy="323165"/>
            </a:xfrm>
            <a:prstGeom prst="straightConnector1">
              <a:avLst/>
            </a:prstGeom>
            <a:ln w="38100">
              <a:solidFill>
                <a:schemeClr val="bg1">
                  <a:lumMod val="50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11" name="TextBox 10"/>
            <p:cNvSpPr txBox="1"/>
            <p:nvPr/>
          </p:nvSpPr>
          <p:spPr>
            <a:xfrm>
              <a:off x="6773333" y="1316504"/>
              <a:ext cx="1043152" cy="646331"/>
            </a:xfrm>
            <a:prstGeom prst="rect">
              <a:avLst/>
            </a:prstGeom>
            <a:noFill/>
          </p:spPr>
          <p:txBody>
            <a:bodyPr wrap="square" rtlCol="0">
              <a:spAutoFit/>
            </a:bodyPr>
            <a:lstStyle/>
            <a:p>
              <a:r>
                <a:rPr lang="en-US" b="1" dirty="0" smtClean="0">
                  <a:solidFill>
                    <a:schemeClr val="bg1">
                      <a:lumMod val="65000"/>
                    </a:schemeClr>
                  </a:solidFill>
                </a:rPr>
                <a:t>Start of citation</a:t>
              </a:r>
              <a:endParaRPr lang="en-CA" b="1" dirty="0">
                <a:solidFill>
                  <a:schemeClr val="bg1">
                    <a:lumMod val="65000"/>
                  </a:schemeClr>
                </a:solidFill>
              </a:endParaRPr>
            </a:p>
          </p:txBody>
        </p:sp>
      </p:grpSp>
      <p:grpSp>
        <p:nvGrpSpPr>
          <p:cNvPr id="20" name="Group 19"/>
          <p:cNvGrpSpPr/>
          <p:nvPr/>
        </p:nvGrpSpPr>
        <p:grpSpPr>
          <a:xfrm>
            <a:off x="4563533" y="5239434"/>
            <a:ext cx="3252952" cy="646331"/>
            <a:chOff x="4563533" y="5239434"/>
            <a:chExt cx="3252952" cy="646331"/>
          </a:xfrm>
        </p:grpSpPr>
        <p:cxnSp>
          <p:nvCxnSpPr>
            <p:cNvPr id="12" name="Straight Arrow Connector 11"/>
            <p:cNvCxnSpPr/>
            <p:nvPr/>
          </p:nvCxnSpPr>
          <p:spPr>
            <a:xfrm flipH="1" flipV="1">
              <a:off x="4563533" y="5315635"/>
              <a:ext cx="2201333" cy="246965"/>
            </a:xfrm>
            <a:prstGeom prst="straightConnector1">
              <a:avLst/>
            </a:prstGeom>
            <a:ln w="38100">
              <a:solidFill>
                <a:schemeClr val="bg1">
                  <a:lumMod val="50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13" name="TextBox 12"/>
            <p:cNvSpPr txBox="1"/>
            <p:nvPr/>
          </p:nvSpPr>
          <p:spPr>
            <a:xfrm>
              <a:off x="6773333" y="5239434"/>
              <a:ext cx="1043152" cy="646331"/>
            </a:xfrm>
            <a:prstGeom prst="rect">
              <a:avLst/>
            </a:prstGeom>
            <a:noFill/>
          </p:spPr>
          <p:txBody>
            <a:bodyPr wrap="square" rtlCol="0">
              <a:spAutoFit/>
            </a:bodyPr>
            <a:lstStyle/>
            <a:p>
              <a:r>
                <a:rPr lang="en-US" b="1" dirty="0" smtClean="0">
                  <a:solidFill>
                    <a:schemeClr val="bg1">
                      <a:lumMod val="65000"/>
                    </a:schemeClr>
                  </a:solidFill>
                </a:rPr>
                <a:t>End of citation</a:t>
              </a:r>
              <a:endParaRPr lang="en-CA" b="1" dirty="0">
                <a:solidFill>
                  <a:schemeClr val="bg1">
                    <a:lumMod val="65000"/>
                  </a:schemeClr>
                </a:solidFill>
              </a:endParaRPr>
            </a:p>
          </p:txBody>
        </p:sp>
      </p:grpSp>
      <p:sp>
        <p:nvSpPr>
          <p:cNvPr id="22" name="Rectangle 21"/>
          <p:cNvSpPr/>
          <p:nvPr/>
        </p:nvSpPr>
        <p:spPr>
          <a:xfrm>
            <a:off x="-25400" y="5763398"/>
            <a:ext cx="4091152" cy="1200835"/>
          </a:xfrm>
          <a:prstGeom prst="rect">
            <a:avLst/>
          </a:prstGeom>
          <a:solidFill>
            <a:srgbClr val="FFFFCC"/>
          </a:solidFill>
          <a:ln w="38100">
            <a:solidFill>
              <a:schemeClr val="bg1">
                <a:lumMod val="50000"/>
              </a:schemeClr>
            </a:solidFill>
          </a:ln>
        </p:spPr>
        <p:style>
          <a:lnRef idx="1">
            <a:schemeClr val="accent1"/>
          </a:lnRef>
          <a:fillRef idx="0">
            <a:schemeClr val="accent1"/>
          </a:fillRef>
          <a:effectRef idx="0">
            <a:schemeClr val="accent1"/>
          </a:effectRef>
          <a:fontRef idx="minor">
            <a:schemeClr val="tx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285750" indent="-285750">
              <a:buFont typeface="Arial" panose="020B0604020202020204" pitchFamily="34" charset="0"/>
              <a:buChar char="•"/>
            </a:pPr>
            <a:r>
              <a:rPr lang="en-US" dirty="0" smtClean="0"/>
              <a:t>All external code is sandwiched.</a:t>
            </a:r>
          </a:p>
          <a:p>
            <a:pPr marL="285750" indent="-285750">
              <a:buFont typeface="Arial" panose="020B0604020202020204" pitchFamily="34" charset="0"/>
              <a:buChar char="•"/>
            </a:pPr>
            <a:r>
              <a:rPr lang="en-US" dirty="0" smtClean="0"/>
              <a:t>Any code outside of a sandwich is assumed to be written by the student (make sure this is ac</a:t>
            </a:r>
            <a:endParaRPr lang="en-CA" dirty="0"/>
          </a:p>
        </p:txBody>
      </p:sp>
    </p:spTree>
    <p:extLst>
      <p:ext uri="{BB962C8B-B14F-4D97-AF65-F5344CB8AC3E}">
        <p14:creationId xmlns:p14="http://schemas.microsoft.com/office/powerpoint/2010/main" val="14383604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18"/>
                                        </p:tgtEl>
                                        <p:attrNameLst>
                                          <p:attrName>style.visibility</p:attrName>
                                        </p:attrNameLst>
                                      </p:cBhvr>
                                      <p:to>
                                        <p:strVal val="visible"/>
                                      </p:to>
                                    </p:set>
                                    <p:animEffect transition="in" filter="randombar(horizontal)">
                                      <p:cBhvr>
                                        <p:cTn id="7" dur="500"/>
                                        <p:tgtEl>
                                          <p:spTgt spid="18"/>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nodeType="clickEffect">
                                  <p:stCondLst>
                                    <p:cond delay="0"/>
                                  </p:stCondLst>
                                  <p:childTnLst>
                                    <p:set>
                                      <p:cBhvr>
                                        <p:cTn id="11" dur="1" fill="hold">
                                          <p:stCondLst>
                                            <p:cond delay="0"/>
                                          </p:stCondLst>
                                        </p:cTn>
                                        <p:tgtEl>
                                          <p:spTgt spid="20"/>
                                        </p:tgtEl>
                                        <p:attrNameLst>
                                          <p:attrName>style.visibility</p:attrName>
                                        </p:attrNameLst>
                                      </p:cBhvr>
                                      <p:to>
                                        <p:strVal val="visible"/>
                                      </p:to>
                                    </p:set>
                                    <p:animEffect transition="in" filter="randombar(horizontal)">
                                      <p:cBhvr>
                                        <p:cTn id="12" dur="500"/>
                                        <p:tgtEl>
                                          <p:spTgt spid="20"/>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nodeType="clickEffect">
                                  <p:stCondLst>
                                    <p:cond delay="0"/>
                                  </p:stCondLst>
                                  <p:childTnLst>
                                    <p:set>
                                      <p:cBhvr>
                                        <p:cTn id="16" dur="1" fill="hold">
                                          <p:stCondLst>
                                            <p:cond delay="0"/>
                                          </p:stCondLst>
                                        </p:cTn>
                                        <p:tgtEl>
                                          <p:spTgt spid="21"/>
                                        </p:tgtEl>
                                        <p:attrNameLst>
                                          <p:attrName>style.visibility</p:attrName>
                                        </p:attrNameLst>
                                      </p:cBhvr>
                                      <p:to>
                                        <p:strVal val="visible"/>
                                      </p:to>
                                    </p:set>
                                    <p:animEffect transition="in" filter="randombar(horizontal)">
                                      <p:cBhvr>
                                        <p:cTn id="17" dur="500"/>
                                        <p:tgtEl>
                                          <p:spTgt spid="21"/>
                                        </p:tgtEl>
                                      </p:cBhvr>
                                    </p:animEffect>
                                  </p:childTnLst>
                                </p:cTn>
                              </p:par>
                            </p:childTnLst>
                          </p:cTn>
                        </p:par>
                      </p:childTnLst>
                    </p:cTn>
                  </p:par>
                  <p:par>
                    <p:cTn id="18" fill="hold">
                      <p:stCondLst>
                        <p:cond delay="indefinite"/>
                      </p:stCondLst>
                      <p:childTnLst>
                        <p:par>
                          <p:cTn id="19" fill="hold">
                            <p:stCondLst>
                              <p:cond delay="0"/>
                            </p:stCondLst>
                            <p:childTnLst>
                              <p:par>
                                <p:cTn id="20" presetID="14" presetClass="entr" presetSubtype="10" fill="hold" grpId="0" nodeType="clickEffect">
                                  <p:stCondLst>
                                    <p:cond delay="0"/>
                                  </p:stCondLst>
                                  <p:childTnLst>
                                    <p:set>
                                      <p:cBhvr>
                                        <p:cTn id="21" dur="1" fill="hold">
                                          <p:stCondLst>
                                            <p:cond delay="0"/>
                                          </p:stCondLst>
                                        </p:cTn>
                                        <p:tgtEl>
                                          <p:spTgt spid="22"/>
                                        </p:tgtEl>
                                        <p:attrNameLst>
                                          <p:attrName>style.visibility</p:attrName>
                                        </p:attrNameLst>
                                      </p:cBhvr>
                                      <p:to>
                                        <p:strVal val="visible"/>
                                      </p:to>
                                    </p:set>
                                    <p:animEffect transition="in" filter="randombar(horizontal)">
                                      <p:cBhvr>
                                        <p:cTn id="22" dur="5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If You Hired A Tutor?</a:t>
            </a:r>
            <a:endParaRPr lang="en-CA" dirty="0"/>
          </a:p>
        </p:txBody>
      </p:sp>
      <p:sp>
        <p:nvSpPr>
          <p:cNvPr id="3" name="Content Placeholder 2"/>
          <p:cNvSpPr>
            <a:spLocks noGrp="1"/>
          </p:cNvSpPr>
          <p:nvPr>
            <p:ph idx="1"/>
          </p:nvPr>
        </p:nvSpPr>
        <p:spPr/>
        <p:txBody>
          <a:bodyPr/>
          <a:lstStyle/>
          <a:p>
            <a:r>
              <a:rPr lang="en-US" dirty="0" smtClean="0"/>
              <a:t>Can </a:t>
            </a:r>
            <a:r>
              <a:rPr lang="en-US" dirty="0"/>
              <a:t>I get help on an assignment from this person</a:t>
            </a:r>
            <a:r>
              <a:rPr lang="en-US" dirty="0" smtClean="0"/>
              <a:t>?</a:t>
            </a:r>
          </a:p>
          <a:p>
            <a:r>
              <a:rPr lang="en-US" dirty="0"/>
              <a:t>Tutors can be useful helping to clarify concepts (e.g. what is 'loop' in programming) or showing you where to find features in Office or how they work. </a:t>
            </a:r>
            <a:r>
              <a:rPr lang="en-US" dirty="0" smtClean="0"/>
              <a:t>The </a:t>
            </a:r>
            <a:r>
              <a:rPr lang="en-US" dirty="0"/>
              <a:t>problem with going over an assignment with a tutor is that the 'help' ends up with the tutor completing some or all of the assignment for you. </a:t>
            </a:r>
            <a:endParaRPr lang="en-US" dirty="0" smtClean="0"/>
          </a:p>
          <a:p>
            <a:r>
              <a:rPr lang="en-US" dirty="0" smtClean="0"/>
              <a:t>This </a:t>
            </a:r>
            <a:r>
              <a:rPr lang="en-US" dirty="0"/>
              <a:t>is similar to getting a solution from a class mate because you didn't do the work so it is likely that it will be ruled as academic misconduct.</a:t>
            </a:r>
            <a:endParaRPr lang="en-CA" dirty="0"/>
          </a:p>
        </p:txBody>
      </p:sp>
    </p:spTree>
    <p:extLst>
      <p:ext uri="{BB962C8B-B14F-4D97-AF65-F5344CB8AC3E}">
        <p14:creationId xmlns:p14="http://schemas.microsoft.com/office/powerpoint/2010/main" val="142922344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What If We Have Questions About What’s Allowed?</a:t>
            </a:r>
            <a:endParaRPr lang="en-CA" dirty="0"/>
          </a:p>
        </p:txBody>
      </p:sp>
      <p:sp>
        <p:nvSpPr>
          <p:cNvPr id="3" name="Content Placeholder 2"/>
          <p:cNvSpPr>
            <a:spLocks noGrp="1"/>
          </p:cNvSpPr>
          <p:nvPr>
            <p:ph idx="1"/>
          </p:nvPr>
        </p:nvSpPr>
        <p:spPr/>
        <p:txBody>
          <a:bodyPr/>
          <a:lstStyle/>
          <a:p>
            <a:r>
              <a:rPr lang="en-US" dirty="0" smtClean="0"/>
              <a:t>Normally you can ask the Teaching Assistants questions.</a:t>
            </a:r>
          </a:p>
          <a:p>
            <a:r>
              <a:rPr lang="en-US" dirty="0" smtClean="0"/>
              <a:t>If you have questions about what’s allowed and not allowed in terms of misconduct then you should ask the course instructor rather than the TA.</a:t>
            </a:r>
          </a:p>
          <a:p>
            <a:pPr lvl="1"/>
            <a:r>
              <a:rPr lang="en-US" dirty="0" smtClean="0"/>
              <a:t>Link to the </a:t>
            </a:r>
            <a:r>
              <a:rPr lang="en-US" dirty="0"/>
              <a:t>c</a:t>
            </a:r>
            <a:r>
              <a:rPr lang="en-US" dirty="0" smtClean="0"/>
              <a:t>ontact times/information for the course instructor in D2L:</a:t>
            </a:r>
            <a:endParaRPr lang="en-CA" dirty="0"/>
          </a:p>
        </p:txBody>
      </p:sp>
      <p:pic>
        <p:nvPicPr>
          <p:cNvPr id="4" name="Picture 3"/>
          <p:cNvPicPr>
            <a:picLocks noChangeAspect="1"/>
          </p:cNvPicPr>
          <p:nvPr/>
        </p:nvPicPr>
        <p:blipFill rotWithShape="1">
          <a:blip r:embed="rId2"/>
          <a:srcRect t="15181"/>
          <a:stretch/>
        </p:blipFill>
        <p:spPr>
          <a:xfrm>
            <a:off x="990600" y="3429000"/>
            <a:ext cx="5710394" cy="2128838"/>
          </a:xfrm>
          <a:prstGeom prst="rect">
            <a:avLst/>
          </a:prstGeom>
        </p:spPr>
      </p:pic>
    </p:spTree>
    <p:extLst>
      <p:ext uri="{BB962C8B-B14F-4D97-AF65-F5344CB8AC3E}">
        <p14:creationId xmlns:p14="http://schemas.microsoft.com/office/powerpoint/2010/main" val="15303734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Open Tutorial</a:t>
            </a:r>
            <a:endParaRPr lang="en-US" dirty="0"/>
          </a:p>
        </p:txBody>
      </p:sp>
      <p:sp>
        <p:nvSpPr>
          <p:cNvPr id="3" name="Content Placeholder 2"/>
          <p:cNvSpPr>
            <a:spLocks noGrp="1"/>
          </p:cNvSpPr>
          <p:nvPr>
            <p:ph idx="1"/>
          </p:nvPr>
        </p:nvSpPr>
        <p:spPr/>
        <p:txBody>
          <a:bodyPr/>
          <a:lstStyle/>
          <a:p>
            <a:r>
              <a:rPr lang="en-US" dirty="0"/>
              <a:t>No new teaching will occur but the TA will be available for help. </a:t>
            </a:r>
            <a:endParaRPr lang="en-US" dirty="0" smtClean="0"/>
          </a:p>
          <a:p>
            <a:r>
              <a:rPr lang="en-US" smtClean="0"/>
              <a:t>During </a:t>
            </a:r>
            <a:r>
              <a:rPr lang="en-US" dirty="0"/>
              <a:t>this "Open Tutorial" any CPSC 203 student can ask for help and not just the students who are registered in a particular tutorial</a:t>
            </a:r>
            <a:r>
              <a:rPr lang="en-US"/>
              <a:t>. </a:t>
            </a:r>
            <a:endParaRPr lang="en-US" smtClean="0"/>
          </a:p>
          <a:p>
            <a:r>
              <a:rPr lang="en-US" smtClean="0"/>
              <a:t>The </a:t>
            </a:r>
            <a:r>
              <a:rPr lang="en-US" dirty="0"/>
              <a:t>purpose is to provide extra help because the next workbook exercise is the first one in which you need to write a program from scratch.</a:t>
            </a:r>
          </a:p>
        </p:txBody>
      </p:sp>
    </p:spTree>
    <p:extLst>
      <p:ext uri="{BB962C8B-B14F-4D97-AF65-F5344CB8AC3E}">
        <p14:creationId xmlns:p14="http://schemas.microsoft.com/office/powerpoint/2010/main" val="18148077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Second </a:t>
            </a:r>
            <a:r>
              <a:rPr lang="en-US" dirty="0"/>
              <a:t>Tutorial </a:t>
            </a:r>
            <a:r>
              <a:rPr lang="en-US" dirty="0" smtClean="0"/>
              <a:t>(Wednesday </a:t>
            </a:r>
            <a:r>
              <a:rPr lang="en-US" dirty="0"/>
              <a:t>or </a:t>
            </a:r>
            <a:r>
              <a:rPr lang="en-US" dirty="0" smtClean="0"/>
              <a:t>Thursday</a:t>
            </a:r>
            <a:r>
              <a:rPr lang="en-US" dirty="0" smtClean="0"/>
              <a:t>):</a:t>
            </a:r>
            <a:endParaRPr lang="en-CA" dirty="0"/>
          </a:p>
        </p:txBody>
      </p:sp>
    </p:spTree>
    <p:extLst>
      <p:ext uri="{BB962C8B-B14F-4D97-AF65-F5344CB8AC3E}">
        <p14:creationId xmlns:p14="http://schemas.microsoft.com/office/powerpoint/2010/main" val="110276001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Microsoft Introduction/Overview Of VBA</a:t>
            </a:r>
          </a:p>
        </p:txBody>
      </p:sp>
      <p:sp>
        <p:nvSpPr>
          <p:cNvPr id="3" name="Content Placeholder 2"/>
          <p:cNvSpPr>
            <a:spLocks noGrp="1"/>
          </p:cNvSpPr>
          <p:nvPr>
            <p:ph idx="1"/>
          </p:nvPr>
        </p:nvSpPr>
        <p:spPr/>
        <p:txBody>
          <a:bodyPr/>
          <a:lstStyle/>
          <a:p>
            <a:r>
              <a:rPr lang="en-US" dirty="0"/>
              <a:t>https://docs.microsoft.com/en-us/office/vba/library-reference/concepts/getting-started-with-vba-in-office</a:t>
            </a:r>
          </a:p>
        </p:txBody>
      </p:sp>
    </p:spTree>
    <p:extLst>
      <p:ext uri="{BB962C8B-B14F-4D97-AF65-F5344CB8AC3E}">
        <p14:creationId xmlns:p14="http://schemas.microsoft.com/office/powerpoint/2010/main" val="258356059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E9F1DA17-58C8-4B96-B084-B95D7B568036}"/>
              </a:ext>
            </a:extLst>
          </p:cNvPr>
          <p:cNvSpPr>
            <a:spLocks noGrp="1"/>
          </p:cNvSpPr>
          <p:nvPr>
            <p:ph type="title"/>
          </p:nvPr>
        </p:nvSpPr>
        <p:spPr>
          <a:xfrm>
            <a:off x="457200" y="233816"/>
            <a:ext cx="8229600" cy="944562"/>
          </a:xfrm>
        </p:spPr>
        <p:txBody>
          <a:bodyPr/>
          <a:lstStyle/>
          <a:p>
            <a:r>
              <a:rPr lang="en-CA" dirty="0"/>
              <a:t>Activities In Tutorial</a:t>
            </a:r>
          </a:p>
        </p:txBody>
      </p:sp>
      <p:sp>
        <p:nvSpPr>
          <p:cNvPr id="3" name="Content Placeholder 2">
            <a:extLst>
              <a:ext uri="{FF2B5EF4-FFF2-40B4-BE49-F238E27FC236}">
                <a16:creationId xmlns="" xmlns:a16="http://schemas.microsoft.com/office/drawing/2014/main" id="{BD8E68A7-B819-40EA-89E7-3E1D5EF581F1}"/>
              </a:ext>
            </a:extLst>
          </p:cNvPr>
          <p:cNvSpPr>
            <a:spLocks noGrp="1"/>
          </p:cNvSpPr>
          <p:nvPr>
            <p:ph idx="1"/>
          </p:nvPr>
        </p:nvSpPr>
        <p:spPr/>
        <p:txBody>
          <a:bodyPr/>
          <a:lstStyle/>
          <a:p>
            <a:r>
              <a:rPr lang="en-CA" dirty="0"/>
              <a:t>TA demos:</a:t>
            </a:r>
          </a:p>
          <a:p>
            <a:pPr lvl="1"/>
            <a:r>
              <a:rPr lang="en-CA" dirty="0"/>
              <a:t>Used for more complex features (typically multiple steps are required).</a:t>
            </a:r>
          </a:p>
          <a:p>
            <a:pPr lvl="1"/>
            <a:r>
              <a:rPr lang="en-CA" dirty="0"/>
              <a:t>The tutorial instructor will show on the projector/instructor  computer each step for running the feature in Excel.</a:t>
            </a:r>
          </a:p>
          <a:p>
            <a:pPr lvl="1"/>
            <a:r>
              <a:rPr lang="en-CA" dirty="0"/>
              <a:t>Unless otherwise specified the tutorial material will take the form of a TA demonstrating the use of features in Excel.</a:t>
            </a:r>
          </a:p>
          <a:p>
            <a:pPr lvl="1"/>
            <a:r>
              <a:rPr lang="en-CA" dirty="0"/>
              <a:t>Slides titled “Lecture Review” are covered for the second time and dealing with less complex material.</a:t>
            </a:r>
          </a:p>
          <a:p>
            <a:pPr lvl="2"/>
            <a:r>
              <a:rPr lang="en-CA" dirty="0"/>
              <a:t>For this reason they will only be covered briefly in tutorial.</a:t>
            </a:r>
          </a:p>
          <a:p>
            <a:r>
              <a:rPr lang="en-CA" dirty="0"/>
              <a:t>Student exercises:</a:t>
            </a:r>
          </a:p>
          <a:p>
            <a:pPr lvl="1"/>
            <a:r>
              <a:rPr lang="en-CA" dirty="0"/>
              <a:t>Used instead of TA demos for simpler features.</a:t>
            </a:r>
          </a:p>
          <a:p>
            <a:pPr lvl="1"/>
            <a:r>
              <a:rPr lang="en-CA" dirty="0"/>
              <a:t>You will have already been given a summary of how to invoke the feature and the purpose of the exercise is to give you a chance to try it out and get help if needed.</a:t>
            </a:r>
          </a:p>
        </p:txBody>
      </p:sp>
    </p:spTree>
    <p:extLst>
      <p:ext uri="{BB962C8B-B14F-4D97-AF65-F5344CB8AC3E}">
        <p14:creationId xmlns:p14="http://schemas.microsoft.com/office/powerpoint/2010/main" val="403500257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0000FF"/>
                </a:solidFill>
              </a:rPr>
              <a:t>Looping/Repetition</a:t>
            </a:r>
            <a:endParaRPr lang="en-CA" b="1" dirty="0">
              <a:solidFill>
                <a:srgbClr val="0000FF"/>
              </a:solidFill>
            </a:endParaRPr>
          </a:p>
        </p:txBody>
      </p:sp>
      <p:sp>
        <p:nvSpPr>
          <p:cNvPr id="3" name="Content Placeholder 2"/>
          <p:cNvSpPr>
            <a:spLocks noGrp="1"/>
          </p:cNvSpPr>
          <p:nvPr>
            <p:ph idx="1"/>
          </p:nvPr>
        </p:nvSpPr>
        <p:spPr/>
        <p:txBody>
          <a:bodyPr/>
          <a:lstStyle/>
          <a:p>
            <a:r>
              <a:rPr lang="en-US" dirty="0"/>
              <a:t>Used when a part (or the entire) program needs to repeat as long a condition has been met.</a:t>
            </a:r>
          </a:p>
          <a:p>
            <a:endParaRPr lang="en-US" dirty="0"/>
          </a:p>
          <a:p>
            <a:endParaRPr lang="en-US" dirty="0"/>
          </a:p>
          <a:p>
            <a:endParaRPr lang="en-US" dirty="0"/>
          </a:p>
          <a:p>
            <a:endParaRPr lang="en-US" dirty="0"/>
          </a:p>
          <a:p>
            <a:endParaRPr lang="en-US" dirty="0"/>
          </a:p>
          <a:p>
            <a:endParaRPr lang="en-US" dirty="0"/>
          </a:p>
          <a:p>
            <a:endParaRPr lang="en-US" dirty="0"/>
          </a:p>
          <a:p>
            <a:r>
              <a:rPr lang="en-US" dirty="0"/>
              <a:t>The condition is a Boolean expression.</a:t>
            </a:r>
            <a:endParaRPr lang="en-CA" dirty="0"/>
          </a:p>
        </p:txBody>
      </p:sp>
      <p:grpSp>
        <p:nvGrpSpPr>
          <p:cNvPr id="22" name="Group 21">
            <a:extLst>
              <a:ext uri="{FF2B5EF4-FFF2-40B4-BE49-F238E27FC236}">
                <a16:creationId xmlns="" xmlns:a16="http://schemas.microsoft.com/office/drawing/2014/main" id="{6DA5750A-04AB-419D-B46D-9795EA01DDCB}"/>
              </a:ext>
            </a:extLst>
          </p:cNvPr>
          <p:cNvGrpSpPr/>
          <p:nvPr/>
        </p:nvGrpSpPr>
        <p:grpSpPr>
          <a:xfrm>
            <a:off x="762000" y="2438400"/>
            <a:ext cx="3229284" cy="2725068"/>
            <a:chOff x="762000" y="2438400"/>
            <a:chExt cx="3229284" cy="2725068"/>
          </a:xfrm>
        </p:grpSpPr>
        <p:sp>
          <p:nvSpPr>
            <p:cNvPr id="5" name="AutoShape 21"/>
            <p:cNvSpPr>
              <a:spLocks noChangeArrowheads="1"/>
            </p:cNvSpPr>
            <p:nvPr/>
          </p:nvSpPr>
          <p:spPr bwMode="auto">
            <a:xfrm>
              <a:off x="1488683" y="3946630"/>
              <a:ext cx="1652702" cy="635595"/>
            </a:xfrm>
            <a:prstGeom prst="diamond">
              <a:avLst/>
            </a:prstGeom>
            <a:noFill/>
            <a:ln w="254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lIns="90000" tIns="46800" rIns="90000" bIns="46800" anchor="ct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0"/>
                </a:spcBef>
                <a:buFontTx/>
                <a:buNone/>
              </a:pPr>
              <a:r>
                <a:rPr lang="en-CA" altLang="en-US" sz="1400" dirty="0">
                  <a:latin typeface="Comic Sans MS" panose="030F0702030302020204" pitchFamily="66" charset="0"/>
                </a:rPr>
                <a:t>Play again?</a:t>
              </a:r>
            </a:p>
          </p:txBody>
        </p:sp>
        <p:sp>
          <p:nvSpPr>
            <p:cNvPr id="6" name="Rectangle 22"/>
            <p:cNvSpPr>
              <a:spLocks noChangeArrowheads="1"/>
            </p:cNvSpPr>
            <p:nvPr/>
          </p:nvSpPr>
          <p:spPr bwMode="auto">
            <a:xfrm>
              <a:off x="1511989" y="3146314"/>
              <a:ext cx="1462203" cy="533405"/>
            </a:xfrm>
            <a:prstGeom prst="rect">
              <a:avLst/>
            </a:prstGeom>
            <a:noFill/>
            <a:ln w="254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lIns="90000" tIns="46800" rIns="90000" bIns="46800" anchor="ct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0"/>
                </a:spcBef>
                <a:buFontTx/>
                <a:buNone/>
              </a:pPr>
              <a:r>
                <a:rPr lang="en-CA" altLang="en-US" sz="1400" dirty="0">
                  <a:latin typeface="Comic Sans MS" panose="030F0702030302020204" pitchFamily="66" charset="0"/>
                </a:rPr>
                <a:t>Run game</a:t>
              </a:r>
            </a:p>
          </p:txBody>
        </p:sp>
        <p:sp>
          <p:nvSpPr>
            <p:cNvPr id="7" name="Text Box 26"/>
            <p:cNvSpPr txBox="1">
              <a:spLocks noChangeArrowheads="1"/>
            </p:cNvSpPr>
            <p:nvPr/>
          </p:nvSpPr>
          <p:spPr bwMode="auto">
            <a:xfrm>
              <a:off x="1238507" y="4010863"/>
              <a:ext cx="306387" cy="3099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txBody>
            <a:bodyPr lIns="90000" tIns="46800" rIns="90000" bIns="46800">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50000"/>
                </a:spcBef>
                <a:buFontTx/>
                <a:buNone/>
              </a:pPr>
              <a:r>
                <a:rPr lang="en-CA" altLang="en-US" sz="1400" dirty="0">
                  <a:latin typeface="Comic Sans MS" panose="030F0702030302020204" pitchFamily="66" charset="0"/>
                </a:rPr>
                <a:t>Y</a:t>
              </a:r>
            </a:p>
          </p:txBody>
        </p:sp>
        <p:grpSp>
          <p:nvGrpSpPr>
            <p:cNvPr id="8" name="Group 7"/>
            <p:cNvGrpSpPr>
              <a:grpSpLocks/>
            </p:cNvGrpSpPr>
            <p:nvPr/>
          </p:nvGrpSpPr>
          <p:grpSpPr bwMode="auto">
            <a:xfrm>
              <a:off x="762000" y="3423595"/>
              <a:ext cx="774052" cy="836911"/>
              <a:chOff x="4057244" y="2971801"/>
              <a:chExt cx="800505" cy="990600"/>
            </a:xfrm>
          </p:grpSpPr>
          <p:sp>
            <p:nvSpPr>
              <p:cNvPr id="18" name="Line 27"/>
              <p:cNvSpPr>
                <a:spLocks noChangeShapeType="1"/>
              </p:cNvSpPr>
              <p:nvPr/>
            </p:nvSpPr>
            <p:spPr bwMode="auto">
              <a:xfrm flipH="1">
                <a:off x="4057244" y="3962401"/>
                <a:ext cx="800505" cy="0"/>
              </a:xfrm>
              <a:prstGeom prst="line">
                <a:avLst/>
              </a:prstGeom>
              <a:noFill/>
              <a:ln w="25400">
                <a:solidFill>
                  <a:srgbClr val="0000FF"/>
                </a:solidFill>
                <a:round/>
                <a:headEnd/>
                <a:tailEnd/>
              </a:ln>
              <a:extLst>
                <a:ext uri="{909E8E84-426E-40DD-AFC4-6F175D3DCCD1}">
                  <a14:hiddenFill xmlns:a14="http://schemas.microsoft.com/office/drawing/2010/main">
                    <a:noFill/>
                  </a14:hiddenFill>
                </a:ext>
              </a:extLst>
            </p:spPr>
            <p:txBody>
              <a:bodyPr wrap="none" lIns="90000" tIns="46800" rIns="90000" bIns="46800" anchor="ctr"/>
              <a:lstStyle/>
              <a:p>
                <a:endParaRPr lang="en-US" dirty="0"/>
              </a:p>
            </p:txBody>
          </p:sp>
          <p:sp>
            <p:nvSpPr>
              <p:cNvPr id="19" name="Line 28"/>
              <p:cNvSpPr>
                <a:spLocks noChangeShapeType="1"/>
              </p:cNvSpPr>
              <p:nvPr/>
            </p:nvSpPr>
            <p:spPr bwMode="auto">
              <a:xfrm flipV="1">
                <a:off x="4057245" y="2971801"/>
                <a:ext cx="0" cy="990600"/>
              </a:xfrm>
              <a:prstGeom prst="line">
                <a:avLst/>
              </a:prstGeom>
              <a:noFill/>
              <a:ln w="25400">
                <a:solidFill>
                  <a:srgbClr val="0000FF"/>
                </a:solidFill>
                <a:round/>
                <a:headEnd/>
                <a:tailEnd/>
              </a:ln>
              <a:extLst>
                <a:ext uri="{909E8E84-426E-40DD-AFC4-6F175D3DCCD1}">
                  <a14:hiddenFill xmlns:a14="http://schemas.microsoft.com/office/drawing/2010/main">
                    <a:noFill/>
                  </a14:hiddenFill>
                </a:ext>
              </a:extLst>
            </p:spPr>
            <p:txBody>
              <a:bodyPr wrap="none" lIns="90000" tIns="46800" rIns="90000" bIns="46800" anchor="ctr"/>
              <a:lstStyle/>
              <a:p>
                <a:endParaRPr lang="en-US" dirty="0"/>
              </a:p>
            </p:txBody>
          </p:sp>
          <p:sp>
            <p:nvSpPr>
              <p:cNvPr id="20" name="Line 29"/>
              <p:cNvSpPr>
                <a:spLocks noChangeShapeType="1"/>
              </p:cNvSpPr>
              <p:nvPr/>
            </p:nvSpPr>
            <p:spPr bwMode="auto">
              <a:xfrm>
                <a:off x="4057245" y="2971801"/>
                <a:ext cx="775619" cy="0"/>
              </a:xfrm>
              <a:prstGeom prst="line">
                <a:avLst/>
              </a:prstGeom>
              <a:noFill/>
              <a:ln w="25400">
                <a:solidFill>
                  <a:srgbClr val="0000FF"/>
                </a:solidFill>
                <a:round/>
                <a:headEnd/>
                <a:tailEnd type="triangle" w="med" len="med"/>
              </a:ln>
              <a:extLst>
                <a:ext uri="{909E8E84-426E-40DD-AFC4-6F175D3DCCD1}">
                  <a14:hiddenFill xmlns:a14="http://schemas.microsoft.com/office/drawing/2010/main">
                    <a:noFill/>
                  </a14:hiddenFill>
                </a:ext>
              </a:extLst>
            </p:spPr>
            <p:txBody>
              <a:bodyPr wrap="none" lIns="90000" tIns="46800" rIns="90000" bIns="46800" anchor="ctr"/>
              <a:lstStyle/>
              <a:p>
                <a:endParaRPr lang="en-US" dirty="0"/>
              </a:p>
            </p:txBody>
          </p:sp>
        </p:grpSp>
        <p:grpSp>
          <p:nvGrpSpPr>
            <p:cNvPr id="9" name="Group 8"/>
            <p:cNvGrpSpPr>
              <a:grpSpLocks/>
            </p:cNvGrpSpPr>
            <p:nvPr/>
          </p:nvGrpSpPr>
          <p:grpSpPr bwMode="auto">
            <a:xfrm>
              <a:off x="1600199" y="4252540"/>
              <a:ext cx="2391085" cy="910928"/>
              <a:chOff x="4790765" y="4071578"/>
              <a:chExt cx="2391085" cy="911123"/>
            </a:xfrm>
          </p:grpSpPr>
          <p:sp>
            <p:nvSpPr>
              <p:cNvPr id="13" name="Oval 25"/>
              <p:cNvSpPr>
                <a:spLocks noChangeArrowheads="1"/>
              </p:cNvSpPr>
              <p:nvPr/>
            </p:nvSpPr>
            <p:spPr bwMode="auto">
              <a:xfrm>
                <a:off x="4790765" y="4525501"/>
                <a:ext cx="1424104" cy="457200"/>
              </a:xfrm>
              <a:prstGeom prst="ellipse">
                <a:avLst/>
              </a:prstGeom>
              <a:noFill/>
              <a:ln w="254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lIns="90000" tIns="46800" rIns="90000" bIns="46800" anchor="ct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0"/>
                  </a:spcBef>
                  <a:buFontTx/>
                  <a:buNone/>
                </a:pPr>
                <a:r>
                  <a:rPr lang="en-CA" altLang="en-US" sz="1400" dirty="0">
                    <a:latin typeface="Comic Sans MS" panose="030F0702030302020204" pitchFamily="66" charset="0"/>
                  </a:rPr>
                  <a:t>END GAME</a:t>
                </a:r>
              </a:p>
            </p:txBody>
          </p:sp>
          <p:sp>
            <p:nvSpPr>
              <p:cNvPr id="14" name="Text Box 30"/>
              <p:cNvSpPr txBox="1">
                <a:spLocks noChangeArrowheads="1"/>
              </p:cNvSpPr>
              <p:nvPr/>
            </p:nvSpPr>
            <p:spPr bwMode="auto">
              <a:xfrm>
                <a:off x="6285258" y="4080224"/>
                <a:ext cx="533400" cy="3100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txBody>
              <a:bodyPr lIns="90000" tIns="46800" rIns="90000" bIns="46800">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50000"/>
                  </a:spcBef>
                  <a:buFontTx/>
                  <a:buNone/>
                </a:pPr>
                <a:r>
                  <a:rPr lang="en-CA" altLang="en-US" sz="1400" dirty="0">
                    <a:latin typeface="Consolas" panose="020B0609020204030204" pitchFamily="49" charset="0"/>
                    <a:cs typeface="Consolas" panose="020B0609020204030204" pitchFamily="49" charset="0"/>
                  </a:rPr>
                  <a:t>N</a:t>
                </a:r>
              </a:p>
            </p:txBody>
          </p:sp>
          <p:sp>
            <p:nvSpPr>
              <p:cNvPr id="15" name="Line 31"/>
              <p:cNvSpPr>
                <a:spLocks noChangeShapeType="1"/>
              </p:cNvSpPr>
              <p:nvPr/>
            </p:nvSpPr>
            <p:spPr bwMode="auto">
              <a:xfrm>
                <a:off x="6275739" y="4079545"/>
                <a:ext cx="883455" cy="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wrap="none" lIns="90000" tIns="46800" rIns="90000" bIns="46800" anchor="ctr"/>
              <a:lstStyle/>
              <a:p>
                <a:endParaRPr lang="en-US" dirty="0"/>
              </a:p>
            </p:txBody>
          </p:sp>
          <p:sp>
            <p:nvSpPr>
              <p:cNvPr id="16" name="Line 32"/>
              <p:cNvSpPr>
                <a:spLocks noChangeShapeType="1"/>
              </p:cNvSpPr>
              <p:nvPr/>
            </p:nvSpPr>
            <p:spPr bwMode="auto">
              <a:xfrm flipH="1">
                <a:off x="7164016" y="4071578"/>
                <a:ext cx="13013" cy="682524"/>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wrap="none" lIns="90000" tIns="46800" rIns="90000" bIns="46800" anchor="ctr"/>
              <a:lstStyle/>
              <a:p>
                <a:endParaRPr lang="en-US" dirty="0"/>
              </a:p>
            </p:txBody>
          </p:sp>
          <p:sp>
            <p:nvSpPr>
              <p:cNvPr id="17" name="Line 33"/>
              <p:cNvSpPr>
                <a:spLocks noChangeShapeType="1"/>
              </p:cNvSpPr>
              <p:nvPr/>
            </p:nvSpPr>
            <p:spPr bwMode="auto">
              <a:xfrm flipH="1">
                <a:off x="6225665" y="4754101"/>
                <a:ext cx="956185" cy="0"/>
              </a:xfrm>
              <a:prstGeom prst="line">
                <a:avLst/>
              </a:prstGeom>
              <a:noFill/>
              <a:ln w="25400">
                <a:solidFill>
                  <a:schemeClr val="tx1"/>
                </a:solidFill>
                <a:round/>
                <a:headEnd/>
                <a:tailEnd type="triangle" w="med" len="med"/>
              </a:ln>
              <a:extLst>
                <a:ext uri="{909E8E84-426E-40DD-AFC4-6F175D3DCCD1}">
                  <a14:hiddenFill xmlns:a14="http://schemas.microsoft.com/office/drawing/2010/main">
                    <a:noFill/>
                  </a14:hiddenFill>
                </a:ext>
              </a:extLst>
            </p:spPr>
            <p:txBody>
              <a:bodyPr wrap="none" lIns="90000" tIns="46800" rIns="90000" bIns="46800" anchor="ctr"/>
              <a:lstStyle/>
              <a:p>
                <a:endParaRPr lang="en-US" dirty="0"/>
              </a:p>
            </p:txBody>
          </p:sp>
        </p:grpSp>
        <p:sp>
          <p:nvSpPr>
            <p:cNvPr id="10" name="Line 33"/>
            <p:cNvSpPr>
              <a:spLocks noChangeShapeType="1"/>
            </p:cNvSpPr>
            <p:nvPr/>
          </p:nvSpPr>
          <p:spPr bwMode="auto">
            <a:xfrm flipH="1">
              <a:off x="2274153" y="3679719"/>
              <a:ext cx="0" cy="274368"/>
            </a:xfrm>
            <a:prstGeom prst="line">
              <a:avLst/>
            </a:prstGeom>
            <a:noFill/>
            <a:ln w="25400">
              <a:solidFill>
                <a:schemeClr val="tx1"/>
              </a:solidFill>
              <a:round/>
              <a:headEnd/>
              <a:tailEnd type="triangle" w="med" len="med"/>
            </a:ln>
            <a:extLst>
              <a:ext uri="{909E8E84-426E-40DD-AFC4-6F175D3DCCD1}">
                <a14:hiddenFill xmlns:a14="http://schemas.microsoft.com/office/drawing/2010/main">
                  <a:noFill/>
                </a14:hiddenFill>
              </a:ext>
            </a:extLst>
          </p:spPr>
          <p:txBody>
            <a:bodyPr wrap="none" lIns="90000" tIns="46800" rIns="90000" bIns="46800" anchor="ctr"/>
            <a:lstStyle/>
            <a:p>
              <a:endParaRPr lang="en-US" dirty="0"/>
            </a:p>
          </p:txBody>
        </p:sp>
        <p:sp>
          <p:nvSpPr>
            <p:cNvPr id="11" name="Oval 25"/>
            <p:cNvSpPr>
              <a:spLocks noChangeArrowheads="1"/>
            </p:cNvSpPr>
            <p:nvPr/>
          </p:nvSpPr>
          <p:spPr bwMode="auto">
            <a:xfrm>
              <a:off x="1581148" y="2438400"/>
              <a:ext cx="1424104" cy="380902"/>
            </a:xfrm>
            <a:prstGeom prst="ellipse">
              <a:avLst/>
            </a:prstGeom>
            <a:noFill/>
            <a:ln w="254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lIns="90000" tIns="46800" rIns="90000" bIns="46800" anchor="ct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0"/>
                </a:spcBef>
                <a:buFontTx/>
                <a:buNone/>
              </a:pPr>
              <a:r>
                <a:rPr lang="en-CA" altLang="en-US" sz="1400" dirty="0">
                  <a:latin typeface="Comic Sans MS" panose="030F0702030302020204" pitchFamily="66" charset="0"/>
                </a:rPr>
                <a:t>START</a:t>
              </a:r>
            </a:p>
          </p:txBody>
        </p:sp>
        <p:sp>
          <p:nvSpPr>
            <p:cNvPr id="12" name="Line 33"/>
            <p:cNvSpPr>
              <a:spLocks noChangeShapeType="1"/>
            </p:cNvSpPr>
            <p:nvPr/>
          </p:nvSpPr>
          <p:spPr bwMode="auto">
            <a:xfrm flipH="1">
              <a:off x="2274153" y="2845624"/>
              <a:ext cx="0" cy="274368"/>
            </a:xfrm>
            <a:prstGeom prst="line">
              <a:avLst/>
            </a:prstGeom>
            <a:noFill/>
            <a:ln w="25400">
              <a:solidFill>
                <a:schemeClr val="tx1"/>
              </a:solidFill>
              <a:round/>
              <a:headEnd/>
              <a:tailEnd type="triangle" w="med" len="med"/>
            </a:ln>
            <a:extLst>
              <a:ext uri="{909E8E84-426E-40DD-AFC4-6F175D3DCCD1}">
                <a14:hiddenFill xmlns:a14="http://schemas.microsoft.com/office/drawing/2010/main">
                  <a:noFill/>
                </a14:hiddenFill>
              </a:ext>
            </a:extLst>
          </p:spPr>
          <p:txBody>
            <a:bodyPr wrap="none" lIns="90000" tIns="46800" rIns="90000" bIns="46800" anchor="ctr"/>
            <a:lstStyle/>
            <a:p>
              <a:endParaRPr lang="en-US" dirty="0"/>
            </a:p>
          </p:txBody>
        </p:sp>
      </p:grpSp>
      <p:sp>
        <p:nvSpPr>
          <p:cNvPr id="21" name="Rectangle 20"/>
          <p:cNvSpPr/>
          <p:nvPr/>
        </p:nvSpPr>
        <p:spPr>
          <a:xfrm>
            <a:off x="5181600" y="2434192"/>
            <a:ext cx="2590800" cy="1371600"/>
          </a:xfrm>
          <a:prstGeom prst="rect">
            <a:avLst/>
          </a:prstGeom>
          <a:solidFill>
            <a:schemeClr val="bg1"/>
          </a:solidFill>
          <a:ln>
            <a:solidFill>
              <a:schemeClr val="tx1"/>
            </a:solidFill>
            <a:tailEnd type="triangle"/>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en-US" dirty="0">
                <a:solidFill>
                  <a:srgbClr val="0000FF"/>
                </a:solidFill>
                <a:latin typeface="Consolas" panose="020B0609020204030204" pitchFamily="49" charset="0"/>
              </a:rPr>
              <a:t>Do while (Condition)</a:t>
            </a:r>
            <a:endParaRPr lang="en-US" dirty="0">
              <a:solidFill>
                <a:schemeClr val="tx1"/>
              </a:solidFill>
              <a:latin typeface="Consolas" panose="020B0609020204030204" pitchFamily="49" charset="0"/>
            </a:endParaRPr>
          </a:p>
          <a:p>
            <a:r>
              <a:rPr lang="en-US" dirty="0">
                <a:solidFill>
                  <a:schemeClr val="tx1"/>
                </a:solidFill>
                <a:latin typeface="Consolas" panose="020B0609020204030204" pitchFamily="49" charset="0"/>
              </a:rPr>
              <a:t>    Instruction(s)</a:t>
            </a:r>
          </a:p>
          <a:p>
            <a:r>
              <a:rPr lang="en-US" dirty="0">
                <a:solidFill>
                  <a:schemeClr val="tx1"/>
                </a:solidFill>
                <a:latin typeface="Consolas" panose="020B0609020204030204" pitchFamily="49" charset="0"/>
              </a:rPr>
              <a:t>Loop</a:t>
            </a:r>
            <a:endParaRPr lang="en-CA" dirty="0">
              <a:solidFill>
                <a:schemeClr val="tx1"/>
              </a:solidFill>
              <a:latin typeface="Consolas" panose="020B0609020204030204" pitchFamily="49" charset="0"/>
            </a:endParaRPr>
          </a:p>
        </p:txBody>
      </p:sp>
    </p:spTree>
    <p:extLst>
      <p:ext uri="{BB962C8B-B14F-4D97-AF65-F5344CB8AC3E}">
        <p14:creationId xmlns:p14="http://schemas.microsoft.com/office/powerpoint/2010/main" val="4665183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4" presetClass="entr" presetSubtype="10" fill="hold" grpId="0" nodeType="clickEffect">
                                  <p:stCondLst>
                                    <p:cond delay="0"/>
                                  </p:stCondLst>
                                  <p:childTnLst>
                                    <p:set>
                                      <p:cBhvr>
                                        <p:cTn id="18" dur="1" fill="hold">
                                          <p:stCondLst>
                                            <p:cond delay="0"/>
                                          </p:stCondLst>
                                        </p:cTn>
                                        <p:tgtEl>
                                          <p:spTgt spid="21"/>
                                        </p:tgtEl>
                                        <p:attrNameLst>
                                          <p:attrName>style.visibility</p:attrName>
                                        </p:attrNameLst>
                                      </p:cBhvr>
                                      <p:to>
                                        <p:strVal val="visible"/>
                                      </p:to>
                                    </p:set>
                                    <p:animEffect transition="in" filter="randombar(horizontal)">
                                      <p:cBhvr>
                                        <p:cTn id="19" dur="5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3"/>
      <p:bldP spid="21"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Counting Program (Up/Increases)</a:t>
            </a:r>
            <a:endParaRPr lang="en-CA" dirty="0"/>
          </a:p>
        </p:txBody>
      </p:sp>
      <p:sp>
        <p:nvSpPr>
          <p:cNvPr id="3" name="Content Placeholder 2"/>
          <p:cNvSpPr>
            <a:spLocks noGrp="1"/>
          </p:cNvSpPr>
          <p:nvPr>
            <p:ph idx="1"/>
          </p:nvPr>
        </p:nvSpPr>
        <p:spPr/>
        <p:txBody>
          <a:bodyPr/>
          <a:lstStyle/>
          <a:p>
            <a:r>
              <a:rPr lang="en-US" b="1" dirty="0"/>
              <a:t>Name of the document containing example</a:t>
            </a:r>
            <a:r>
              <a:rPr lang="en-US" dirty="0"/>
              <a:t>: </a:t>
            </a:r>
            <a:r>
              <a:rPr lang="en-US" dirty="0">
                <a:latin typeface="Consolas" panose="020B0609020204030204" pitchFamily="49" charset="0"/>
              </a:rPr>
              <a:t>4loopV1Up</a:t>
            </a:r>
          </a:p>
          <a:p>
            <a:r>
              <a:rPr lang="en-US" dirty="0"/>
              <a:t>Features: </a:t>
            </a:r>
          </a:p>
          <a:p>
            <a:pPr lvl="1"/>
            <a:r>
              <a:rPr lang="en-US" dirty="0"/>
              <a:t>The program will iterate (count) through the sequence of numbers 1 – 11 in increments of 2 (1, 3, 5, 7, 9, 11)</a:t>
            </a:r>
          </a:p>
          <a:p>
            <a:pPr marL="234950" lvl="1" indent="0">
              <a:buNone/>
            </a:pPr>
            <a:r>
              <a:rPr lang="en-US" dirty="0">
                <a:latin typeface="Consolas" panose="020B0609020204030204" pitchFamily="49" charset="0"/>
              </a:rPr>
              <a:t>Sub countingLoopV1Up()</a:t>
            </a:r>
          </a:p>
          <a:p>
            <a:pPr marL="234950" lvl="1" indent="0">
              <a:buNone/>
            </a:pPr>
            <a:r>
              <a:rPr lang="en-US" dirty="0">
                <a:latin typeface="Consolas" panose="020B0609020204030204" pitchFamily="49" charset="0"/>
              </a:rPr>
              <a:t>   Dim </a:t>
            </a:r>
            <a:r>
              <a:rPr lang="en-US" dirty="0" err="1">
                <a:latin typeface="Consolas" panose="020B0609020204030204" pitchFamily="49" charset="0"/>
              </a:rPr>
              <a:t>i</a:t>
            </a:r>
            <a:r>
              <a:rPr lang="en-US" dirty="0">
                <a:latin typeface="Consolas" panose="020B0609020204030204" pitchFamily="49" charset="0"/>
              </a:rPr>
              <a:t> As Long</a:t>
            </a:r>
          </a:p>
          <a:p>
            <a:pPr marL="234950" lvl="1" indent="0">
              <a:buNone/>
            </a:pPr>
            <a:r>
              <a:rPr lang="en-US" dirty="0">
                <a:latin typeface="Consolas" panose="020B0609020204030204" pitchFamily="49" charset="0"/>
              </a:rPr>
              <a:t>   </a:t>
            </a:r>
            <a:r>
              <a:rPr lang="en-US" dirty="0" err="1">
                <a:latin typeface="Consolas" panose="020B0609020204030204" pitchFamily="49" charset="0"/>
              </a:rPr>
              <a:t>i</a:t>
            </a:r>
            <a:r>
              <a:rPr lang="en-US" dirty="0">
                <a:latin typeface="Consolas" panose="020B0609020204030204" pitchFamily="49" charset="0"/>
              </a:rPr>
              <a:t> = 1</a:t>
            </a:r>
          </a:p>
          <a:p>
            <a:pPr marL="234950" lvl="1" indent="0">
              <a:buNone/>
            </a:pPr>
            <a:r>
              <a:rPr lang="en-US" dirty="0">
                <a:latin typeface="Consolas" panose="020B0609020204030204" pitchFamily="49" charset="0"/>
              </a:rPr>
              <a:t>   Do While (</a:t>
            </a:r>
            <a:r>
              <a:rPr lang="en-US" dirty="0" err="1">
                <a:latin typeface="Consolas" panose="020B0609020204030204" pitchFamily="49" charset="0"/>
              </a:rPr>
              <a:t>i</a:t>
            </a:r>
            <a:r>
              <a:rPr lang="en-US" dirty="0">
                <a:latin typeface="Consolas" panose="020B0609020204030204" pitchFamily="49" charset="0"/>
              </a:rPr>
              <a:t> &lt;= 11)</a:t>
            </a:r>
          </a:p>
          <a:p>
            <a:pPr marL="234950" lvl="1" indent="0">
              <a:buNone/>
            </a:pPr>
            <a:r>
              <a:rPr lang="en-US" dirty="0">
                <a:latin typeface="Consolas" panose="020B0609020204030204" pitchFamily="49" charset="0"/>
              </a:rPr>
              <a:t>       MsgBox ("</a:t>
            </a:r>
            <a:r>
              <a:rPr lang="en-US" dirty="0" err="1">
                <a:latin typeface="Consolas" panose="020B0609020204030204" pitchFamily="49" charset="0"/>
              </a:rPr>
              <a:t>i</a:t>
            </a:r>
            <a:r>
              <a:rPr lang="en-US" dirty="0">
                <a:latin typeface="Consolas" panose="020B0609020204030204" pitchFamily="49" charset="0"/>
              </a:rPr>
              <a:t>=" &amp; </a:t>
            </a:r>
            <a:r>
              <a:rPr lang="en-US" dirty="0" err="1">
                <a:latin typeface="Consolas" panose="020B0609020204030204" pitchFamily="49" charset="0"/>
              </a:rPr>
              <a:t>i</a:t>
            </a:r>
            <a:r>
              <a:rPr lang="en-US" dirty="0">
                <a:latin typeface="Consolas" panose="020B0609020204030204" pitchFamily="49" charset="0"/>
              </a:rPr>
              <a:t>)</a:t>
            </a:r>
          </a:p>
          <a:p>
            <a:pPr marL="234950" lvl="1" indent="0">
              <a:buNone/>
            </a:pPr>
            <a:r>
              <a:rPr lang="en-US" dirty="0">
                <a:latin typeface="Consolas" panose="020B0609020204030204" pitchFamily="49" charset="0"/>
              </a:rPr>
              <a:t>       </a:t>
            </a:r>
            <a:r>
              <a:rPr lang="en-US" dirty="0" err="1">
                <a:latin typeface="Consolas" panose="020B0609020204030204" pitchFamily="49" charset="0"/>
              </a:rPr>
              <a:t>i</a:t>
            </a:r>
            <a:r>
              <a:rPr lang="en-US" dirty="0">
                <a:latin typeface="Consolas" panose="020B0609020204030204" pitchFamily="49" charset="0"/>
              </a:rPr>
              <a:t> = </a:t>
            </a:r>
            <a:r>
              <a:rPr lang="en-US" dirty="0" err="1">
                <a:latin typeface="Consolas" panose="020B0609020204030204" pitchFamily="49" charset="0"/>
              </a:rPr>
              <a:t>i</a:t>
            </a:r>
            <a:r>
              <a:rPr lang="en-US" dirty="0">
                <a:latin typeface="Consolas" panose="020B0609020204030204" pitchFamily="49" charset="0"/>
              </a:rPr>
              <a:t> + 2</a:t>
            </a:r>
          </a:p>
          <a:p>
            <a:pPr marL="234950" lvl="1" indent="0">
              <a:buNone/>
            </a:pPr>
            <a:r>
              <a:rPr lang="en-US" dirty="0">
                <a:latin typeface="Consolas" panose="020B0609020204030204" pitchFamily="49" charset="0"/>
              </a:rPr>
              <a:t>   Loop</a:t>
            </a:r>
          </a:p>
          <a:p>
            <a:pPr marL="234950" lvl="1" indent="0">
              <a:buNone/>
            </a:pPr>
            <a:r>
              <a:rPr lang="en-US" dirty="0">
                <a:latin typeface="Consolas" panose="020B0609020204030204" pitchFamily="49" charset="0"/>
              </a:rPr>
              <a:t>End Sub</a:t>
            </a:r>
          </a:p>
          <a:p>
            <a:pPr marL="577850" lvl="1" indent="-342900"/>
            <a:r>
              <a:rPr lang="en-US" dirty="0"/>
              <a:t>Student exercise: what if the Boolean expression was changed to </a:t>
            </a:r>
            <a:r>
              <a:rPr lang="en-US" dirty="0">
                <a:latin typeface="Consolas" panose="020B0609020204030204" pitchFamily="49" charset="0"/>
              </a:rPr>
              <a:t>(</a:t>
            </a:r>
            <a:r>
              <a:rPr lang="en-US" dirty="0" err="1">
                <a:latin typeface="Consolas" panose="020B0609020204030204" pitchFamily="49" charset="0"/>
              </a:rPr>
              <a:t>i</a:t>
            </a:r>
            <a:r>
              <a:rPr lang="en-US" dirty="0">
                <a:latin typeface="Consolas" panose="020B0609020204030204" pitchFamily="49" charset="0"/>
              </a:rPr>
              <a:t> &lt;= 10)</a:t>
            </a:r>
            <a:r>
              <a:rPr lang="en-US" dirty="0"/>
              <a:t>?</a:t>
            </a:r>
          </a:p>
          <a:p>
            <a:pPr marL="234950" lvl="1" indent="0">
              <a:buNone/>
            </a:pPr>
            <a:endParaRPr lang="en-CA" dirty="0">
              <a:latin typeface="Consolas" panose="020B0609020204030204" pitchFamily="49" charset="0"/>
            </a:endParaRPr>
          </a:p>
        </p:txBody>
      </p:sp>
    </p:spTree>
    <p:extLst>
      <p:ext uri="{BB962C8B-B14F-4D97-AF65-F5344CB8AC3E}">
        <p14:creationId xmlns:p14="http://schemas.microsoft.com/office/powerpoint/2010/main" val="301063158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Counting Program (Down/Decreases)</a:t>
            </a:r>
            <a:endParaRPr lang="en-CA" dirty="0"/>
          </a:p>
        </p:txBody>
      </p:sp>
      <p:sp>
        <p:nvSpPr>
          <p:cNvPr id="3" name="Content Placeholder 2"/>
          <p:cNvSpPr>
            <a:spLocks noGrp="1"/>
          </p:cNvSpPr>
          <p:nvPr>
            <p:ph idx="1"/>
          </p:nvPr>
        </p:nvSpPr>
        <p:spPr/>
        <p:txBody>
          <a:bodyPr/>
          <a:lstStyle/>
          <a:p>
            <a:r>
              <a:rPr lang="en-US" b="1" dirty="0"/>
              <a:t>Name of the document containing example</a:t>
            </a:r>
            <a:r>
              <a:rPr lang="en-US" dirty="0"/>
              <a:t>: </a:t>
            </a:r>
            <a:r>
              <a:rPr lang="en-US" dirty="0" smtClean="0"/>
              <a:t>5</a:t>
            </a:r>
            <a:r>
              <a:rPr lang="en-US" dirty="0" smtClean="0">
                <a:latin typeface="Consolas" panose="020B0609020204030204" pitchFamily="49" charset="0"/>
              </a:rPr>
              <a:t>countingloopV2Down</a:t>
            </a:r>
            <a:endParaRPr lang="en-US" dirty="0">
              <a:latin typeface="Consolas" panose="020B0609020204030204" pitchFamily="49" charset="0"/>
            </a:endParaRPr>
          </a:p>
          <a:p>
            <a:r>
              <a:rPr lang="en-US" dirty="0"/>
              <a:t>Features: </a:t>
            </a:r>
          </a:p>
          <a:p>
            <a:pPr lvl="1"/>
            <a:r>
              <a:rPr lang="en-US" dirty="0"/>
              <a:t>The program will iterate (count) through the sequence of numbers 10 – 1 in decrements of 3 (10, 7, 4, 1)</a:t>
            </a:r>
          </a:p>
          <a:p>
            <a:pPr marL="234950" lvl="1" indent="0">
              <a:buNone/>
            </a:pPr>
            <a:r>
              <a:rPr lang="en-US" sz="1800" dirty="0">
                <a:latin typeface="Consolas" panose="020B0609020204030204" pitchFamily="49" charset="0"/>
              </a:rPr>
              <a:t>Sub nineLoopV2()</a:t>
            </a:r>
          </a:p>
          <a:p>
            <a:pPr marL="234950" lvl="1" indent="0">
              <a:buNone/>
            </a:pPr>
            <a:r>
              <a:rPr lang="en-US" sz="1800" dirty="0">
                <a:latin typeface="Consolas" panose="020B0609020204030204" pitchFamily="49" charset="0"/>
              </a:rPr>
              <a:t>   Dim </a:t>
            </a:r>
            <a:r>
              <a:rPr lang="en-US" sz="1800" dirty="0" err="1">
                <a:latin typeface="Consolas" panose="020B0609020204030204" pitchFamily="49" charset="0"/>
              </a:rPr>
              <a:t>i</a:t>
            </a:r>
            <a:r>
              <a:rPr lang="en-US" sz="1800" dirty="0">
                <a:latin typeface="Consolas" panose="020B0609020204030204" pitchFamily="49" charset="0"/>
              </a:rPr>
              <a:t> As Long</a:t>
            </a:r>
          </a:p>
          <a:p>
            <a:pPr marL="234950" lvl="1" indent="0">
              <a:buNone/>
            </a:pPr>
            <a:r>
              <a:rPr lang="en-US" sz="1800" dirty="0">
                <a:latin typeface="Consolas" panose="020B0609020204030204" pitchFamily="49" charset="0"/>
              </a:rPr>
              <a:t>   </a:t>
            </a:r>
            <a:r>
              <a:rPr lang="en-US" sz="1800" dirty="0" err="1">
                <a:latin typeface="Consolas" panose="020B0609020204030204" pitchFamily="49" charset="0"/>
              </a:rPr>
              <a:t>i</a:t>
            </a:r>
            <a:r>
              <a:rPr lang="en-US" sz="1800" dirty="0">
                <a:latin typeface="Consolas" panose="020B0609020204030204" pitchFamily="49" charset="0"/>
              </a:rPr>
              <a:t> = 10</a:t>
            </a:r>
          </a:p>
          <a:p>
            <a:pPr marL="234950" lvl="1" indent="0">
              <a:buNone/>
            </a:pPr>
            <a:r>
              <a:rPr lang="en-US" sz="1800" dirty="0">
                <a:latin typeface="Consolas" panose="020B0609020204030204" pitchFamily="49" charset="0"/>
              </a:rPr>
              <a:t>   Do While (</a:t>
            </a:r>
            <a:r>
              <a:rPr lang="en-US" sz="1800" dirty="0" err="1">
                <a:latin typeface="Consolas" panose="020B0609020204030204" pitchFamily="49" charset="0"/>
              </a:rPr>
              <a:t>i</a:t>
            </a:r>
            <a:r>
              <a:rPr lang="en-US" sz="1800" dirty="0">
                <a:latin typeface="Consolas" panose="020B0609020204030204" pitchFamily="49" charset="0"/>
              </a:rPr>
              <a:t> &gt;= 1)</a:t>
            </a:r>
          </a:p>
          <a:p>
            <a:pPr marL="234950" lvl="1" indent="0">
              <a:buNone/>
            </a:pPr>
            <a:r>
              <a:rPr lang="en-US" sz="1800" dirty="0">
                <a:latin typeface="Consolas" panose="020B0609020204030204" pitchFamily="49" charset="0"/>
              </a:rPr>
              <a:t>       MsgBox ("</a:t>
            </a:r>
            <a:r>
              <a:rPr lang="en-US" sz="1800" dirty="0" err="1">
                <a:latin typeface="Consolas" panose="020B0609020204030204" pitchFamily="49" charset="0"/>
              </a:rPr>
              <a:t>i</a:t>
            </a:r>
            <a:r>
              <a:rPr lang="en-US" sz="1800" dirty="0">
                <a:latin typeface="Consolas" panose="020B0609020204030204" pitchFamily="49" charset="0"/>
              </a:rPr>
              <a:t>=" &amp; </a:t>
            </a:r>
            <a:r>
              <a:rPr lang="en-US" sz="1800" dirty="0" err="1">
                <a:latin typeface="Consolas" panose="020B0609020204030204" pitchFamily="49" charset="0"/>
              </a:rPr>
              <a:t>i</a:t>
            </a:r>
            <a:r>
              <a:rPr lang="en-US" sz="1800" dirty="0">
                <a:latin typeface="Consolas" panose="020B0609020204030204" pitchFamily="49" charset="0"/>
              </a:rPr>
              <a:t>)</a:t>
            </a:r>
          </a:p>
          <a:p>
            <a:pPr marL="234950" lvl="1" indent="0">
              <a:buNone/>
            </a:pPr>
            <a:r>
              <a:rPr lang="en-US" sz="1800" dirty="0">
                <a:latin typeface="Consolas" panose="020B0609020204030204" pitchFamily="49" charset="0"/>
              </a:rPr>
              <a:t>       </a:t>
            </a:r>
            <a:r>
              <a:rPr lang="en-US" sz="1800" dirty="0" err="1">
                <a:latin typeface="Consolas" panose="020B0609020204030204" pitchFamily="49" charset="0"/>
              </a:rPr>
              <a:t>i</a:t>
            </a:r>
            <a:r>
              <a:rPr lang="en-US" sz="1800" dirty="0">
                <a:latin typeface="Consolas" panose="020B0609020204030204" pitchFamily="49" charset="0"/>
              </a:rPr>
              <a:t> = </a:t>
            </a:r>
            <a:r>
              <a:rPr lang="en-US" sz="1800" dirty="0" err="1">
                <a:latin typeface="Consolas" panose="020B0609020204030204" pitchFamily="49" charset="0"/>
              </a:rPr>
              <a:t>i</a:t>
            </a:r>
            <a:r>
              <a:rPr lang="en-US" sz="1800" dirty="0">
                <a:latin typeface="Consolas" panose="020B0609020204030204" pitchFamily="49" charset="0"/>
              </a:rPr>
              <a:t> - 3</a:t>
            </a:r>
          </a:p>
          <a:p>
            <a:pPr marL="234950" lvl="1" indent="0">
              <a:buNone/>
            </a:pPr>
            <a:r>
              <a:rPr lang="en-US" sz="1800" dirty="0">
                <a:latin typeface="Consolas" panose="020B0609020204030204" pitchFamily="49" charset="0"/>
              </a:rPr>
              <a:t>   Loop</a:t>
            </a:r>
          </a:p>
          <a:p>
            <a:pPr marL="234950" lvl="1" indent="0">
              <a:buNone/>
            </a:pPr>
            <a:r>
              <a:rPr lang="en-US" sz="1800" dirty="0">
                <a:latin typeface="Consolas" panose="020B0609020204030204" pitchFamily="49" charset="0"/>
              </a:rPr>
              <a:t>End Sub</a:t>
            </a:r>
            <a:endParaRPr lang="en-US" dirty="0"/>
          </a:p>
          <a:p>
            <a:pPr lvl="1"/>
            <a:r>
              <a:rPr lang="en-US" dirty="0"/>
              <a:t>Student exercise: what if the Boolean expression was changed to </a:t>
            </a:r>
            <a:r>
              <a:rPr lang="en-US" dirty="0">
                <a:latin typeface="Consolas" panose="020B0609020204030204" pitchFamily="49" charset="0"/>
              </a:rPr>
              <a:t>(</a:t>
            </a:r>
            <a:r>
              <a:rPr lang="en-US" dirty="0" err="1">
                <a:latin typeface="Consolas" panose="020B0609020204030204" pitchFamily="49" charset="0"/>
              </a:rPr>
              <a:t>i</a:t>
            </a:r>
            <a:r>
              <a:rPr lang="en-US" dirty="0">
                <a:latin typeface="Consolas" panose="020B0609020204030204" pitchFamily="49" charset="0"/>
              </a:rPr>
              <a:t> &gt;= 0)</a:t>
            </a:r>
            <a:r>
              <a:rPr lang="en-US" dirty="0"/>
              <a:t>?</a:t>
            </a:r>
          </a:p>
          <a:p>
            <a:pPr lvl="1"/>
            <a:endParaRPr lang="en-US" dirty="0"/>
          </a:p>
          <a:p>
            <a:pPr lvl="1"/>
            <a:endParaRPr lang="en-US" dirty="0"/>
          </a:p>
          <a:p>
            <a:endParaRPr lang="en-CA" dirty="0"/>
          </a:p>
        </p:txBody>
      </p:sp>
    </p:spTree>
    <p:extLst>
      <p:ext uri="{BB962C8B-B14F-4D97-AF65-F5344CB8AC3E}">
        <p14:creationId xmlns:p14="http://schemas.microsoft.com/office/powerpoint/2010/main" val="251995100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w="38100">
          <a:solidFill>
            <a:schemeClr val="bg1">
              <a:lumMod val="50000"/>
            </a:schemeClr>
          </a:solidFill>
        </a:ln>
      </a:spPr>
      <a:bodyPr rtlCol="0" anchor="ctr"/>
      <a:lstStyle>
        <a:defPPr algn="ctr">
          <a:defRPr/>
        </a:defPPr>
      </a:lstStyle>
      <a:style>
        <a:lnRef idx="1">
          <a:schemeClr val="accent1"/>
        </a:lnRef>
        <a:fillRef idx="0">
          <a:schemeClr val="accent1"/>
        </a:fillRef>
        <a:effectRef idx="0">
          <a:schemeClr val="accent1"/>
        </a:effectRef>
        <a:fontRef idx="minor">
          <a:schemeClr val="tx1"/>
        </a:fontRef>
      </a:style>
    </a:sp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81039</TotalTime>
  <Words>1654</Words>
  <Application>Microsoft Office PowerPoint</Application>
  <PresentationFormat>On-screen Show (4:3)</PresentationFormat>
  <Paragraphs>233</Paragraphs>
  <Slides>25</Slides>
  <Notes>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25</vt:i4>
      </vt:variant>
    </vt:vector>
  </HeadingPairs>
  <TitlesOfParts>
    <vt:vector size="30" baseType="lpstr">
      <vt:lpstr>Arial</vt:lpstr>
      <vt:lpstr>Calibri</vt:lpstr>
      <vt:lpstr>Comic Sans MS</vt:lpstr>
      <vt:lpstr>Consolas</vt:lpstr>
      <vt:lpstr>Office Theme</vt:lpstr>
      <vt:lpstr>VBA: Tutorial Week 4</vt:lpstr>
      <vt:lpstr>First Tutorial (Monday or Tuesday):</vt:lpstr>
      <vt:lpstr>Open Tutorial</vt:lpstr>
      <vt:lpstr>Second Tutorial (Wednesday or Thursday):</vt:lpstr>
      <vt:lpstr>Microsoft Introduction/Overview Of VBA</vt:lpstr>
      <vt:lpstr>Activities In Tutorial</vt:lpstr>
      <vt:lpstr>Looping/Repetition</vt:lpstr>
      <vt:lpstr>Example: Counting Program (Up/Increases)</vt:lpstr>
      <vt:lpstr>Example: Counting Program (Down/Decreases)</vt:lpstr>
      <vt:lpstr>Student Exercise</vt:lpstr>
      <vt:lpstr>Nesting: Branches And Loop</vt:lpstr>
      <vt:lpstr>Recognizing When Nesting Is Needed</vt:lpstr>
      <vt:lpstr>(Key Part: IF) Nested Inside An IF</vt:lpstr>
      <vt:lpstr>Recognizing When Nesting Is Needed</vt:lpstr>
      <vt:lpstr>(Key Part: Do-While) Nested Inside An IF</vt:lpstr>
      <vt:lpstr>Recognizing When Nesting Is Needed</vt:lpstr>
      <vt:lpstr>(Key Part: IF Nested) Inside A Do-While</vt:lpstr>
      <vt:lpstr>Collaboration Vs. Misconduct</vt:lpstr>
      <vt:lpstr>Avoiding Misconduct</vt:lpstr>
      <vt:lpstr>What Is Academic Misconduct?</vt:lpstr>
      <vt:lpstr>What Happens If I Cite My Sources</vt:lpstr>
      <vt:lpstr>How To Cite Your Sources</vt:lpstr>
      <vt:lpstr>Example Of Sandwiching Your Citation</vt:lpstr>
      <vt:lpstr>What If You Hired A Tutor?</vt:lpstr>
      <vt:lpstr>What If We Have Questions About What’s Allowed?</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VBA Part III</dc:title>
  <dc:creator>James Tam</dc:creator>
  <cp:keywords>VBA</cp:keywords>
  <cp:lastModifiedBy>James Tam</cp:lastModifiedBy>
  <cp:revision>1696</cp:revision>
  <dcterms:created xsi:type="dcterms:W3CDTF">2014-05-13T22:22:53Z</dcterms:created>
  <dcterms:modified xsi:type="dcterms:W3CDTF">2023-03-17T05:32:08Z</dcterms:modified>
</cp:coreProperties>
</file>