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345" r:id="rId2"/>
    <p:sldId id="503" r:id="rId3"/>
    <p:sldId id="504" r:id="rId4"/>
    <p:sldId id="505" r:id="rId5"/>
    <p:sldId id="506" r:id="rId6"/>
    <p:sldId id="507" r:id="rId7"/>
    <p:sldId id="508" r:id="rId8"/>
    <p:sldId id="509" r:id="rId9"/>
    <p:sldId id="510" r:id="rId10"/>
    <p:sldId id="511" r:id="rId11"/>
    <p:sldId id="512" r:id="rId12"/>
    <p:sldId id="513" r:id="rId13"/>
    <p:sldId id="514" r:id="rId14"/>
    <p:sldId id="515" r:id="rId15"/>
    <p:sldId id="516" r:id="rId16"/>
    <p:sldId id="436" r:id="rId17"/>
    <p:sldId id="494" r:id="rId18"/>
    <p:sldId id="495" r:id="rId19"/>
    <p:sldId id="477" r:id="rId20"/>
    <p:sldId id="472" r:id="rId21"/>
    <p:sldId id="473" r:id="rId22"/>
    <p:sldId id="474" r:id="rId23"/>
    <p:sldId id="475" r:id="rId24"/>
    <p:sldId id="476" r:id="rId25"/>
    <p:sldId id="478" r:id="rId26"/>
    <p:sldId id="479" r:id="rId27"/>
    <p:sldId id="480" r:id="rId28"/>
    <p:sldId id="481" r:id="rId29"/>
    <p:sldId id="482" r:id="rId30"/>
    <p:sldId id="483" r:id="rId31"/>
    <p:sldId id="484" r:id="rId32"/>
    <p:sldId id="485" r:id="rId33"/>
    <p:sldId id="486" r:id="rId34"/>
    <p:sldId id="487" r:id="rId35"/>
    <p:sldId id="489" r:id="rId36"/>
    <p:sldId id="498" r:id="rId37"/>
    <p:sldId id="488" r:id="rId38"/>
    <p:sldId id="499" r:id="rId39"/>
    <p:sldId id="500" r:id="rId40"/>
    <p:sldId id="501" r:id="rId41"/>
    <p:sldId id="502" r:id="rId42"/>
    <p:sldId id="496" r:id="rId43"/>
    <p:sldId id="497"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503"/>
            <p14:sldId id="504"/>
            <p14:sldId id="505"/>
            <p14:sldId id="506"/>
            <p14:sldId id="507"/>
            <p14:sldId id="508"/>
            <p14:sldId id="509"/>
            <p14:sldId id="510"/>
            <p14:sldId id="511"/>
            <p14:sldId id="512"/>
            <p14:sldId id="513"/>
            <p14:sldId id="514"/>
            <p14:sldId id="515"/>
            <p14:sldId id="516"/>
            <p14:sldId id="436"/>
            <p14:sldId id="494"/>
            <p14:sldId id="495"/>
            <p14:sldId id="477"/>
            <p14:sldId id="472"/>
            <p14:sldId id="473"/>
            <p14:sldId id="474"/>
            <p14:sldId id="475"/>
            <p14:sldId id="476"/>
            <p14:sldId id="478"/>
            <p14:sldId id="479"/>
            <p14:sldId id="480"/>
            <p14:sldId id="481"/>
            <p14:sldId id="482"/>
            <p14:sldId id="483"/>
            <p14:sldId id="484"/>
            <p14:sldId id="485"/>
            <p14:sldId id="486"/>
            <p14:sldId id="487"/>
            <p14:sldId id="489"/>
            <p14:sldId id="498"/>
            <p14:sldId id="488"/>
            <p14:sldId id="499"/>
            <p14:sldId id="500"/>
            <p14:sldId id="501"/>
            <p14:sldId id="502"/>
            <p14:sldId id="496"/>
            <p14:sldId id="49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666633"/>
    <a:srgbClr val="00FF03"/>
    <a:srgbClr val="33FF33"/>
    <a:srgbClr val="4A7EBB"/>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70" autoAdjust="0"/>
    <p:restoredTop sz="90777" autoAdjust="0"/>
  </p:normalViewPr>
  <p:slideViewPr>
    <p:cSldViewPr>
      <p:cViewPr varScale="1">
        <p:scale>
          <a:sx n="88" d="100"/>
          <a:sy n="88" d="100"/>
        </p:scale>
        <p:origin x="123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3/16/2023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a:t>VBA program writing </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3/16/2023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3/16/2023</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a:t>VBA</a:t>
            </a:r>
            <a:r>
              <a:rPr lang="en-CA" sz="1200" baseline="0" dirty="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3/16/2023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3/16/2023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3/16/2023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3/16/2023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3/16/2023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3/16/2023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ages.cpsc.ucalgary.ca/~tamj/2022/203W/notes/pdf/vba_part1.pdf" TargetMode="External"/><Relationship Id="rId2" Type="http://schemas.openxmlformats.org/officeDocument/2006/relationships/hyperlink" Target="file:///F:\work%20home\203W%202022\www\notes\pdf\vba_part1.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VBA: Tutorial Week 3</a:t>
            </a:r>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886200"/>
            <a:ext cx="6400800" cy="2209800"/>
          </a:xfrm>
        </p:spPr>
        <p:txBody>
          <a:bodyPr/>
          <a:lstStyle/>
          <a:p>
            <a:pPr marL="342900" indent="-342900" algn="l">
              <a:buFont typeface="Arial" panose="020B0604020202020204" pitchFamily="34" charset="0"/>
              <a:buChar char="•"/>
            </a:pPr>
            <a:endParaRPr lang="en-US" sz="1600" dirty="0" smtClean="0"/>
          </a:p>
          <a:p>
            <a:pPr marL="342900" indent="-342900" algn="l">
              <a:buFont typeface="Arial" panose="020B0604020202020204" pitchFamily="34" charset="0"/>
              <a:buChar char="•"/>
            </a:pPr>
            <a:endParaRPr lang="en-US" sz="1600" dirty="0"/>
          </a:p>
          <a:p>
            <a:pPr marL="342900" indent="-342900" algn="l">
              <a:buFont typeface="Arial" panose="020B0604020202020204" pitchFamily="34" charset="0"/>
              <a:buChar char="•"/>
            </a:pPr>
            <a:r>
              <a:rPr lang="en-US" sz="1600" dirty="0"/>
              <a:t>A3 requirements &amp; tips for success</a:t>
            </a:r>
          </a:p>
          <a:p>
            <a:pPr marL="342900" indent="-342900" algn="l">
              <a:buFont typeface="Arial" panose="020B0604020202020204" pitchFamily="34" charset="0"/>
              <a:buChar char="•"/>
            </a:pPr>
            <a:r>
              <a:rPr lang="en-US" sz="1600" dirty="0" smtClean="0"/>
              <a:t>Non-linear</a:t>
            </a:r>
            <a:r>
              <a:rPr lang="en-US" sz="1600" dirty="0"/>
              <a:t>, non-sequential programming using </a:t>
            </a:r>
            <a:r>
              <a:rPr lang="en-US" sz="1600" dirty="0" smtClean="0"/>
              <a:t>branches</a:t>
            </a:r>
            <a:endParaRPr lang="en-US" sz="1600" dirty="0"/>
          </a:p>
        </p:txBody>
      </p:sp>
    </p:spTree>
    <p:extLst>
      <p:ext uri="{BB962C8B-B14F-4D97-AF65-F5344CB8AC3E}">
        <p14:creationId xmlns:p14="http://schemas.microsoft.com/office/powerpoint/2010/main" val="16591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a:t>
            </a:r>
            <a:r>
              <a:rPr lang="en-US" smtClean="0"/>
              <a:t>#Feature #6</a:t>
            </a:r>
            <a:endParaRPr lang="en-CA"/>
          </a:p>
        </p:txBody>
      </p:sp>
      <p:sp>
        <p:nvSpPr>
          <p:cNvPr id="3" name="Content Placeholder 2"/>
          <p:cNvSpPr>
            <a:spLocks noGrp="1"/>
          </p:cNvSpPr>
          <p:nvPr>
            <p:ph idx="1"/>
          </p:nvPr>
        </p:nvSpPr>
        <p:spPr/>
        <p:txBody>
          <a:bodyPr/>
          <a:lstStyle/>
          <a:p>
            <a:r>
              <a:rPr lang="en-US" dirty="0"/>
              <a:t>Program runs </a:t>
            </a:r>
            <a:r>
              <a:rPr lang="en-US" dirty="0" smtClean="0"/>
              <a:t>Features </a:t>
            </a:r>
            <a:r>
              <a:rPr lang="en-US" dirty="0"/>
              <a:t>2 - 5 on </a:t>
            </a:r>
            <a:r>
              <a:rPr lang="en-US" b="1" dirty="0"/>
              <a:t>all the Word documents</a:t>
            </a:r>
            <a:r>
              <a:rPr lang="en-US" dirty="0"/>
              <a:t> at a location specified by the user. </a:t>
            </a:r>
            <a:endParaRPr lang="en-US" dirty="0" smtClean="0"/>
          </a:p>
          <a:p>
            <a:r>
              <a:rPr lang="en-US" smtClean="0"/>
              <a:t>Features </a:t>
            </a:r>
            <a:r>
              <a:rPr lang="en-US"/>
              <a:t>#</a:t>
            </a:r>
            <a:r>
              <a:rPr lang="en-US" smtClean="0"/>
              <a:t>2-5 </a:t>
            </a:r>
            <a:r>
              <a:rPr lang="en-US" dirty="0"/>
              <a:t>are contained in the body of a loop defined for Feature #6</a:t>
            </a:r>
            <a:r>
              <a:rPr lang="en-US"/>
              <a:t>. </a:t>
            </a:r>
            <a:endParaRPr lang="en-US" smtClean="0"/>
          </a:p>
          <a:p>
            <a:pPr lvl="1"/>
            <a:r>
              <a:rPr lang="en-US" dirty="0" smtClean="0"/>
              <a:t>Feature </a:t>
            </a:r>
            <a:r>
              <a:rPr lang="en-US" dirty="0"/>
              <a:t>#1 runs only once, the program searches for the same word for </a:t>
            </a:r>
            <a:r>
              <a:rPr lang="en-US" b="1" dirty="0"/>
              <a:t>all</a:t>
            </a:r>
            <a:r>
              <a:rPr lang="en-US" dirty="0"/>
              <a:t> Word documents</a:t>
            </a:r>
            <a:r>
              <a:rPr lang="en-US" dirty="0" smtClean="0"/>
              <a:t>.</a:t>
            </a:r>
          </a:p>
          <a:p>
            <a:r>
              <a:rPr lang="en-US" dirty="0" smtClean="0"/>
              <a:t/>
            </a:r>
            <a:br>
              <a:rPr lang="en-US" dirty="0" smtClean="0"/>
            </a:br>
            <a:endParaRPr lang="en-CA"/>
          </a:p>
        </p:txBody>
      </p:sp>
    </p:spTree>
    <p:extLst>
      <p:ext uri="{BB962C8B-B14F-4D97-AF65-F5344CB8AC3E}">
        <p14:creationId xmlns:p14="http://schemas.microsoft.com/office/powerpoint/2010/main" val="1416004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A3: Parts Of Feature #6</a:t>
            </a:r>
            <a:endParaRPr lang="en-CA"/>
          </a:p>
        </p:txBody>
      </p:sp>
      <p:sp>
        <p:nvSpPr>
          <p:cNvPr id="3" name="Content Placeholder 2"/>
          <p:cNvSpPr>
            <a:spLocks noGrp="1"/>
          </p:cNvSpPr>
          <p:nvPr>
            <p:ph idx="1"/>
          </p:nvPr>
        </p:nvSpPr>
        <p:spPr/>
        <p:txBody>
          <a:bodyPr/>
          <a:lstStyle/>
          <a:p>
            <a:r>
              <a:rPr lang="en-US" dirty="0"/>
              <a:t>Prompt the user for the location of the Word documents using an </a:t>
            </a:r>
            <a:r>
              <a:rPr lang="en-US" dirty="0" smtClean="0"/>
              <a:t>InputBox e.g. e.g. "C:\203". </a:t>
            </a:r>
          </a:p>
          <a:p>
            <a:pPr lvl="1"/>
            <a:r>
              <a:rPr lang="en-US" dirty="0" smtClean="0"/>
              <a:t>The program should not require that the user </a:t>
            </a:r>
            <a:r>
              <a:rPr lang="en-US" dirty="0"/>
              <a:t>enters a slash after the name of the last folder (in this example the containing folder is '203') because your VBA program will automatically add it to the end before trying to open any documents</a:t>
            </a:r>
            <a:r>
              <a:rPr lang="en-US" dirty="0" smtClean="0"/>
              <a:t>.</a:t>
            </a:r>
            <a:endParaRPr lang="en-CA" dirty="0"/>
          </a:p>
          <a:p>
            <a:r>
              <a:rPr lang="en-US"/>
              <a:t>If the user </a:t>
            </a:r>
            <a:r>
              <a:rPr lang="en-US" smtClean="0"/>
              <a:t>enters an empty location the </a:t>
            </a:r>
            <a:r>
              <a:rPr lang="en-US" i="1" dirty="0"/>
              <a:t>program</a:t>
            </a:r>
            <a:r>
              <a:rPr lang="en-US" dirty="0"/>
              <a:t> will display a MsgBox that contains the message "No location entered, ending program" and then the program will end.</a:t>
            </a:r>
            <a:r>
              <a:rPr lang="en-US"/>
              <a:t> </a:t>
            </a:r>
            <a:endParaRPr lang="en-US" smtClean="0"/>
          </a:p>
          <a:p>
            <a:r>
              <a:rPr lang="en-US" dirty="0"/>
              <a:t>If the location is not empty then the program will successively open  each Word document the  at that location using the appropriate parts of the Documents collection. </a:t>
            </a:r>
            <a:endParaRPr lang="en-US" dirty="0" smtClean="0"/>
          </a:p>
        </p:txBody>
      </p:sp>
    </p:spTree>
    <p:extLst>
      <p:ext uri="{BB962C8B-B14F-4D97-AF65-F5344CB8AC3E}">
        <p14:creationId xmlns:p14="http://schemas.microsoft.com/office/powerpoint/2010/main" val="3475915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A3: Parts Of Feature #</a:t>
            </a:r>
            <a:r>
              <a:rPr lang="en-US" smtClean="0"/>
              <a:t>6 (2)</a:t>
            </a:r>
            <a:endParaRPr lang="en-CA"/>
          </a:p>
        </p:txBody>
      </p:sp>
      <p:sp>
        <p:nvSpPr>
          <p:cNvPr id="3" name="Content Placeholder 2"/>
          <p:cNvSpPr>
            <a:spLocks noGrp="1"/>
          </p:cNvSpPr>
          <p:nvPr>
            <p:ph idx="1"/>
          </p:nvPr>
        </p:nvSpPr>
        <p:spPr/>
        <p:txBody>
          <a:bodyPr/>
          <a:lstStyle/>
          <a:p>
            <a:r>
              <a:rPr lang="en-US" dirty="0"/>
              <a:t>The program must </a:t>
            </a:r>
            <a:r>
              <a:rPr lang="en-US" b="1" dirty="0"/>
              <a:t>not only open just Word documents</a:t>
            </a:r>
            <a:r>
              <a:rPr lang="en-US" dirty="0"/>
              <a:t> but only open certain types of Word documents: </a:t>
            </a:r>
            <a:endParaRPr lang="en-US" dirty="0" smtClean="0"/>
          </a:p>
          <a:p>
            <a:pPr lvl="1"/>
            <a:r>
              <a:rPr lang="en-US" dirty="0" smtClean="0"/>
              <a:t>older</a:t>
            </a:r>
            <a:r>
              <a:rPr lang="en-US" dirty="0"/>
              <a:t> </a:t>
            </a:r>
            <a:r>
              <a:rPr lang="en-US" b="1" dirty="0"/>
              <a:t>Word 97-2003 (.doc)</a:t>
            </a:r>
            <a:r>
              <a:rPr lang="en-US" dirty="0"/>
              <a:t> documents, </a:t>
            </a:r>
            <a:endParaRPr lang="en-US" dirty="0" smtClean="0"/>
          </a:p>
          <a:p>
            <a:pPr lvl="1"/>
            <a:r>
              <a:rPr lang="en-US" dirty="0" smtClean="0"/>
              <a:t>newer</a:t>
            </a:r>
            <a:r>
              <a:rPr lang="en-US" dirty="0"/>
              <a:t> </a:t>
            </a:r>
            <a:r>
              <a:rPr lang="en-US" b="1" dirty="0"/>
              <a:t>Word 2007+ (.docx)</a:t>
            </a:r>
            <a:r>
              <a:rPr lang="en-US" dirty="0"/>
              <a:t> </a:t>
            </a:r>
            <a:r>
              <a:rPr lang="en-US" smtClean="0"/>
              <a:t>documents,</a:t>
            </a:r>
          </a:p>
          <a:p>
            <a:pPr lvl="1"/>
            <a:r>
              <a:rPr lang="en-US" b="1" dirty="0" smtClean="0"/>
              <a:t>macro </a:t>
            </a:r>
            <a:r>
              <a:rPr lang="en-US" b="1" dirty="0"/>
              <a:t>enabled documents (.docm)</a:t>
            </a:r>
            <a:r>
              <a:rPr lang="en-US" dirty="0"/>
              <a:t>. </a:t>
            </a:r>
            <a:endParaRPr lang="en-US" dirty="0" smtClean="0"/>
          </a:p>
          <a:p>
            <a:r>
              <a:rPr lang="en-US" dirty="0"/>
              <a:t>After opening each Word document the program will apply Features 2 - 5 on each document.</a:t>
            </a:r>
            <a:endParaRPr lang="en-CA"/>
          </a:p>
          <a:p>
            <a:endParaRPr lang="en-CA" dirty="0"/>
          </a:p>
        </p:txBody>
      </p:sp>
    </p:spTree>
    <p:extLst>
      <p:ext uri="{BB962C8B-B14F-4D97-AF65-F5344CB8AC3E}">
        <p14:creationId xmlns:p14="http://schemas.microsoft.com/office/powerpoint/2010/main" val="2403538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a:t>
            </a:r>
            <a:r>
              <a:rPr lang="en-US" smtClean="0"/>
              <a:t>: Documentation Requirements</a:t>
            </a:r>
            <a:endParaRPr lang="en-CA"/>
          </a:p>
        </p:txBody>
      </p:sp>
      <p:sp>
        <p:nvSpPr>
          <p:cNvPr id="3" name="Content Placeholder 2"/>
          <p:cNvSpPr>
            <a:spLocks noGrp="1"/>
          </p:cNvSpPr>
          <p:nvPr>
            <p:ph idx="1"/>
          </p:nvPr>
        </p:nvSpPr>
        <p:spPr/>
        <p:txBody>
          <a:bodyPr/>
          <a:lstStyle/>
          <a:p>
            <a:r>
              <a:rPr lang="en-US"/>
              <a:t>Contact information: your full name as provided to the university (make sure it matches, don't include 'nicknames'), student identification number, tutorial number</a:t>
            </a:r>
            <a:r>
              <a:rPr lang="en-US" smtClean="0"/>
              <a:t>.</a:t>
            </a:r>
          </a:p>
          <a:p>
            <a:r>
              <a:rPr lang="en-US" dirty="0"/>
              <a:t>Specifying clearly what features of the assignment that you completed or didn't complete. In order to get credit the documentation has to be clear and complete.</a:t>
            </a:r>
            <a:endParaRPr lang="en-CA"/>
          </a:p>
        </p:txBody>
      </p:sp>
    </p:spTree>
    <p:extLst>
      <p:ext uri="{BB962C8B-B14F-4D97-AF65-F5344CB8AC3E}">
        <p14:creationId xmlns:p14="http://schemas.microsoft.com/office/powerpoint/2010/main" val="8574320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A3: Style Requirements</a:t>
            </a:r>
            <a:endParaRPr lang="en-CA"/>
          </a:p>
        </p:txBody>
      </p:sp>
      <p:sp>
        <p:nvSpPr>
          <p:cNvPr id="3" name="Content Placeholder 2"/>
          <p:cNvSpPr>
            <a:spLocks noGrp="1"/>
          </p:cNvSpPr>
          <p:nvPr>
            <p:ph idx="1"/>
          </p:nvPr>
        </p:nvSpPr>
        <p:spPr/>
        <p:txBody>
          <a:bodyPr/>
          <a:lstStyle/>
          <a:p>
            <a:r>
              <a:rPr lang="en-US" dirty="0"/>
              <a:t>Each level of code indenting is consistently 1 tab. </a:t>
            </a:r>
            <a:endParaRPr lang="en-US" dirty="0" smtClean="0"/>
          </a:p>
          <a:p>
            <a:pPr lvl="1"/>
            <a:r>
              <a:rPr lang="en-US" dirty="0" smtClean="0"/>
              <a:t>Instructions </a:t>
            </a:r>
            <a:r>
              <a:rPr lang="en-US" dirty="0"/>
              <a:t>in the sub-routine (between the 'sub' and 'end-sub' is 1 </a:t>
            </a:r>
            <a:r>
              <a:rPr lang="en-US" dirty="0" smtClean="0"/>
              <a:t>level</a:t>
            </a:r>
            <a:r>
              <a:rPr lang="en-US" dirty="0"/>
              <a:t>.</a:t>
            </a:r>
            <a:endParaRPr lang="en-US" dirty="0" smtClean="0"/>
          </a:p>
          <a:p>
            <a:pPr lvl="1"/>
            <a:r>
              <a:rPr lang="en-US" dirty="0" smtClean="0"/>
              <a:t>The </a:t>
            </a:r>
            <a:r>
              <a:rPr lang="en-US" dirty="0"/>
              <a:t>body of IF or WHILE structures counts as another level of indenting. </a:t>
            </a:r>
            <a:endParaRPr lang="en-US" dirty="0" smtClean="0"/>
          </a:p>
          <a:p>
            <a:pPr lvl="1"/>
            <a:r>
              <a:rPr lang="en-US" dirty="0" smtClean="0"/>
              <a:t>A tab is used for each level of indenting</a:t>
            </a:r>
          </a:p>
          <a:p>
            <a:r>
              <a:rPr lang="en-US" dirty="0" smtClean="0"/>
              <a:t>Example:</a:t>
            </a:r>
          </a:p>
          <a:p>
            <a:pPr marL="234950" lvl="1" indent="0">
              <a:buNone/>
            </a:pPr>
            <a:r>
              <a:rPr lang="en-US" sz="1800" dirty="0" smtClean="0">
                <a:latin typeface="Consolas" panose="020B0609020204030204" pitchFamily="49" charset="0"/>
              </a:rPr>
              <a:t>Sub </a:t>
            </a:r>
            <a:r>
              <a:rPr lang="en-US" sz="1800" dirty="0" err="1" smtClean="0">
                <a:latin typeface="Consolas" panose="020B0609020204030204" pitchFamily="49" charset="0"/>
              </a:rPr>
              <a:t>exampleIndenting</a:t>
            </a:r>
            <a:r>
              <a:rPr lang="en-US" sz="1800" dirty="0" smtClean="0">
                <a:latin typeface="Consolas" panose="020B0609020204030204" pitchFamily="49" charset="0"/>
              </a:rPr>
              <a:t>()</a:t>
            </a:r>
          </a:p>
          <a:p>
            <a:pPr marL="234950" lvl="1" indent="0">
              <a:buNone/>
            </a:pPr>
            <a:r>
              <a:rPr lang="en-US" sz="1800" dirty="0" smtClean="0">
                <a:latin typeface="Consolas" panose="020B0609020204030204" pitchFamily="49" charset="0"/>
              </a:rPr>
              <a:t>    Do while()</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 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 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End if</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a:t>
            </a:r>
            <a:br>
              <a:rPr lang="en-US" sz="1800" dirty="0" smtClean="0">
                <a:latin typeface="Consolas" panose="020B0609020204030204" pitchFamily="49" charset="0"/>
              </a:rPr>
            </a:br>
            <a:r>
              <a:rPr lang="en-US" sz="1800" dirty="0" smtClean="0">
                <a:latin typeface="Consolas" panose="020B0609020204030204" pitchFamily="49" charset="0"/>
              </a:rPr>
              <a:t>        End if</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Loop</a:t>
            </a:r>
          </a:p>
          <a:p>
            <a:pPr marL="234950" lvl="1" indent="0">
              <a:buNone/>
            </a:pPr>
            <a:r>
              <a:rPr lang="en-US" sz="1800" dirty="0" smtClean="0">
                <a:latin typeface="Consolas" panose="020B0609020204030204" pitchFamily="49" charset="0"/>
              </a:rPr>
              <a:t>End sub</a:t>
            </a:r>
          </a:p>
          <a:p>
            <a:pPr lvl="1"/>
            <a:endParaRPr lang="en-US" dirty="0" smtClean="0"/>
          </a:p>
        </p:txBody>
      </p:sp>
    </p:spTree>
    <p:extLst>
      <p:ext uri="{BB962C8B-B14F-4D97-AF65-F5344CB8AC3E}">
        <p14:creationId xmlns:p14="http://schemas.microsoft.com/office/powerpoint/2010/main" val="1654723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Style Requirements (2)</a:t>
            </a:r>
            <a:endParaRPr lang="en-CA" dirty="0"/>
          </a:p>
        </p:txBody>
      </p:sp>
      <p:sp>
        <p:nvSpPr>
          <p:cNvPr id="3" name="Content Placeholder 2"/>
          <p:cNvSpPr>
            <a:spLocks noGrp="1"/>
          </p:cNvSpPr>
          <p:nvPr>
            <p:ph idx="1"/>
          </p:nvPr>
        </p:nvSpPr>
        <p:spPr/>
        <p:txBody>
          <a:bodyPr/>
          <a:lstStyle/>
          <a:p>
            <a:r>
              <a:rPr lang="en-US" dirty="0"/>
              <a:t>Good naming conventions (e.g. variables, sub-routines, the name of Word document containing the VBA program and constants if applicable) are followed. Some examples of naming conventions are provided in [</a:t>
            </a:r>
            <a:r>
              <a:rPr lang="en-US" dirty="0">
                <a:hlinkClick r:id="rId2"/>
              </a:rPr>
              <a:t>the VBA Part I notes</a:t>
            </a:r>
            <a:r>
              <a:rPr lang="en-US" dirty="0"/>
              <a:t>]. </a:t>
            </a:r>
            <a:endParaRPr lang="en-US" dirty="0" smtClean="0"/>
          </a:p>
          <a:p>
            <a:pPr lvl="1"/>
            <a:r>
              <a:rPr lang="en-CA" sz="1800" dirty="0">
                <a:hlinkClick r:id="rId3"/>
              </a:rPr>
              <a:t>https://pages.cpsc.ucalgary.ca/~</a:t>
            </a:r>
            <a:r>
              <a:rPr lang="en-CA" sz="1800" dirty="0" smtClean="0">
                <a:hlinkClick r:id="rId3"/>
              </a:rPr>
              <a:t>tamj/2022/203W/notes/pdf/vba_part1.pdf</a:t>
            </a:r>
            <a:endParaRPr lang="en-CA" sz="1800" dirty="0" smtClean="0"/>
          </a:p>
          <a:p>
            <a:pPr lvl="1"/>
            <a:endParaRPr lang="en-CA" dirty="0"/>
          </a:p>
        </p:txBody>
      </p:sp>
    </p:spTree>
    <p:extLst>
      <p:ext uri="{BB962C8B-B14F-4D97-AF65-F5344CB8AC3E}">
        <p14:creationId xmlns:p14="http://schemas.microsoft.com/office/powerpoint/2010/main" val="2109153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Microsoft Introduction/Overview Of VBA</a:t>
            </a:r>
          </a:p>
        </p:txBody>
      </p:sp>
      <p:sp>
        <p:nvSpPr>
          <p:cNvPr id="3" name="Content Placeholder 2"/>
          <p:cNvSpPr>
            <a:spLocks noGrp="1"/>
          </p:cNvSpPr>
          <p:nvPr>
            <p:ph idx="1"/>
          </p:nvPr>
        </p:nvSpPr>
        <p:spPr/>
        <p:txBody>
          <a:bodyPr/>
          <a:lstStyle/>
          <a:p>
            <a:r>
              <a:rPr lang="en-US" dirty="0"/>
              <a:t>https://docs.microsoft.com/en-us/office/vba/library-reference/concepts/getting-started-with-vba-in-office</a:t>
            </a:r>
          </a:p>
        </p:txBody>
      </p:sp>
    </p:spTree>
    <p:extLst>
      <p:ext uri="{BB962C8B-B14F-4D97-AF65-F5344CB8AC3E}">
        <p14:creationId xmlns:p14="http://schemas.microsoft.com/office/powerpoint/2010/main" val="2583560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a:t>Tutorial </a:t>
            </a:r>
            <a:r>
              <a:rPr lang="en-US" dirty="0" smtClean="0"/>
              <a:t>(Wednesday </a:t>
            </a:r>
            <a:r>
              <a:rPr lang="en-US" smtClean="0"/>
              <a:t>or Thursday</a:t>
            </a:r>
            <a:r>
              <a:rPr lang="en-US" smtClean="0"/>
              <a:t>)</a:t>
            </a:r>
            <a:endParaRPr lang="en-CA" dirty="0"/>
          </a:p>
        </p:txBody>
      </p:sp>
    </p:spTree>
    <p:extLst>
      <p:ext uri="{BB962C8B-B14F-4D97-AF65-F5344CB8AC3E}">
        <p14:creationId xmlns:p14="http://schemas.microsoft.com/office/powerpoint/2010/main" val="35237552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F1DA17-58C8-4B96-B084-B95D7B568036}"/>
              </a:ext>
            </a:extLst>
          </p:cNvPr>
          <p:cNvSpPr>
            <a:spLocks noGrp="1"/>
          </p:cNvSpPr>
          <p:nvPr>
            <p:ph type="title"/>
          </p:nvPr>
        </p:nvSpPr>
        <p:spPr>
          <a:xfrm>
            <a:off x="457200" y="233816"/>
            <a:ext cx="8229600" cy="944562"/>
          </a:xfrm>
        </p:spPr>
        <p:txBody>
          <a:bodyPr/>
          <a:lstStyle/>
          <a:p>
            <a:r>
              <a:rPr lang="en-CA" dirty="0"/>
              <a:t>Activities In Tutorial</a:t>
            </a:r>
          </a:p>
        </p:txBody>
      </p:sp>
      <p:sp>
        <p:nvSpPr>
          <p:cNvPr id="3" name="Content Placeholder 2">
            <a:extLst>
              <a:ext uri="{FF2B5EF4-FFF2-40B4-BE49-F238E27FC236}">
                <a16:creationId xmlns:a16="http://schemas.microsoft.com/office/drawing/2014/main" xmlns="" id="{BD8E68A7-B819-40EA-89E7-3E1D5EF581F1}"/>
              </a:ext>
            </a:extLst>
          </p:cNvPr>
          <p:cNvSpPr>
            <a:spLocks noGrp="1"/>
          </p:cNvSpPr>
          <p:nvPr>
            <p:ph idx="1"/>
          </p:nvPr>
        </p:nvSpPr>
        <p:spPr/>
        <p:txBody>
          <a:bodyPr/>
          <a:lstStyle/>
          <a:p>
            <a:r>
              <a:rPr lang="en-CA" dirty="0"/>
              <a:t>TA demos:</a:t>
            </a:r>
          </a:p>
          <a:p>
            <a:pPr lvl="1"/>
            <a:r>
              <a:rPr lang="en-CA" dirty="0"/>
              <a:t>Used for more complex features (typically multiple steps are required).</a:t>
            </a:r>
          </a:p>
          <a:p>
            <a:pPr lvl="1"/>
            <a:r>
              <a:rPr lang="en-CA" dirty="0"/>
              <a:t>The tutorial instructor will show on the projector/instructor  computer each step for running the feature in Excel.</a:t>
            </a:r>
          </a:p>
          <a:p>
            <a:pPr lvl="1"/>
            <a:r>
              <a:rPr lang="en-CA" dirty="0"/>
              <a:t>Unless otherwise specified the tutorial material will take the form of a TA demonstrating the use of features in Excel.</a:t>
            </a:r>
          </a:p>
          <a:p>
            <a:pPr lvl="1"/>
            <a:r>
              <a:rPr lang="en-CA" dirty="0"/>
              <a:t>Slides titled “Lecture Review” are covered for the second time and dealing with less complex material.</a:t>
            </a:r>
          </a:p>
          <a:p>
            <a:pPr lvl="2"/>
            <a:r>
              <a:rPr lang="en-CA" dirty="0"/>
              <a:t>For this reason they will only be covered briefly in tutorial.</a:t>
            </a:r>
          </a:p>
          <a:p>
            <a:r>
              <a:rPr lang="en-CA" dirty="0"/>
              <a:t>Student exercises:</a:t>
            </a:r>
          </a:p>
          <a:p>
            <a:pPr lvl="1"/>
            <a:r>
              <a:rPr lang="en-CA" dirty="0"/>
              <a:t>Used instead of TA demos for simpler features.</a:t>
            </a:r>
          </a:p>
          <a:p>
            <a:pPr lvl="1"/>
            <a:r>
              <a:rPr lang="en-CA" dirty="0"/>
              <a:t>You will have already been given a summary of how to invoke the feature and the purpose of the exercise is to give you a chance to try it out and get help if needed.</a:t>
            </a:r>
          </a:p>
        </p:txBody>
      </p:sp>
    </p:spTree>
    <p:extLst>
      <p:ext uri="{BB962C8B-B14F-4D97-AF65-F5344CB8AC3E}">
        <p14:creationId xmlns:p14="http://schemas.microsoft.com/office/powerpoint/2010/main" val="4035002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Exercise #1</a:t>
            </a:r>
            <a:endParaRPr lang="en-CA" dirty="0"/>
          </a:p>
        </p:txBody>
      </p:sp>
      <p:sp>
        <p:nvSpPr>
          <p:cNvPr id="3" name="Content Placeholder 2"/>
          <p:cNvSpPr>
            <a:spLocks noGrp="1"/>
          </p:cNvSpPr>
          <p:nvPr>
            <p:ph idx="1"/>
          </p:nvPr>
        </p:nvSpPr>
        <p:spPr/>
        <p:txBody>
          <a:bodyPr/>
          <a:lstStyle/>
          <a:p>
            <a:r>
              <a:rPr lang="en-US" sz="2000" dirty="0"/>
              <a:t>(You may need to review the lecture notes on collections before trying this exercise)</a:t>
            </a:r>
          </a:p>
          <a:p>
            <a:r>
              <a:rPr lang="en-US" sz="2000" dirty="0"/>
              <a:t>Using the starting document called “1</a:t>
            </a:r>
            <a:r>
              <a:rPr lang="en-US" sz="2000" dirty="0">
                <a:latin typeface="Consolas" panose="020B0609020204030204" pitchFamily="49" charset="0"/>
              </a:rPr>
              <a:t>sorting_table</a:t>
            </a:r>
            <a:r>
              <a:rPr lang="en-CA" sz="2000" dirty="0">
                <a:latin typeface="Consolas" panose="020B0609020204030204" pitchFamily="49" charset="0"/>
              </a:rPr>
              <a:t>_starting</a:t>
            </a:r>
            <a:r>
              <a:rPr lang="en-US" sz="2000" dirty="0"/>
              <a:t>” write a VBA program that will sort the first table (ascending order, assumes there is a header) if the document contains more than one table.</a:t>
            </a:r>
          </a:p>
          <a:p>
            <a:r>
              <a:rPr lang="en-US" sz="2000" dirty="0"/>
              <a:t>If the cut-off for the number of tables hasn’t been met then the program should display a popup message box with a brief description of why sorting didn’t occur as well as the number of tables in the document.</a:t>
            </a:r>
          </a:p>
          <a:p>
            <a:r>
              <a:rPr lang="en-US" sz="2000" dirty="0"/>
              <a:t>(JT’s comment: test your program by seeing what happens if it contains: no tables, 1 table, 2 or more tables).</a:t>
            </a:r>
          </a:p>
          <a:p>
            <a:r>
              <a:rPr lang="en-US" sz="2000" dirty="0"/>
              <a:t>Document containing the solution: 1</a:t>
            </a:r>
            <a:r>
              <a:rPr lang="en-US" sz="2000" dirty="0">
                <a:latin typeface="Consolas" panose="020B0609020204030204" pitchFamily="49" charset="0"/>
              </a:rPr>
              <a:t>sorting_table</a:t>
            </a:r>
            <a:r>
              <a:rPr lang="en-CA" sz="2000" dirty="0">
                <a:latin typeface="Consolas" panose="020B0609020204030204" pitchFamily="49" charset="0"/>
              </a:rPr>
              <a:t>_solution</a:t>
            </a:r>
          </a:p>
        </p:txBody>
      </p:sp>
    </p:spTree>
    <p:extLst>
      <p:ext uri="{BB962C8B-B14F-4D97-AF65-F5344CB8AC3E}">
        <p14:creationId xmlns:p14="http://schemas.microsoft.com/office/powerpoint/2010/main" val="3392307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Tutorial (Monday or Tuesday</a:t>
            </a:r>
            <a:r>
              <a:rPr lang="en-US" dirty="0" smtClean="0"/>
              <a:t>): A3</a:t>
            </a:r>
            <a:endParaRPr lang="en-CA" dirty="0"/>
          </a:p>
        </p:txBody>
      </p:sp>
    </p:spTree>
    <p:extLst>
      <p:ext uri="{BB962C8B-B14F-4D97-AF65-F5344CB8AC3E}">
        <p14:creationId xmlns:p14="http://schemas.microsoft.com/office/powerpoint/2010/main" val="6246304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Branching: Alternate Courses Of Execution</a:t>
            </a:r>
            <a:endParaRPr lang="en-CA" dirty="0"/>
          </a:p>
        </p:txBody>
      </p:sp>
      <p:sp>
        <p:nvSpPr>
          <p:cNvPr id="3" name="Content Placeholder 2"/>
          <p:cNvSpPr>
            <a:spLocks noGrp="1"/>
          </p:cNvSpPr>
          <p:nvPr>
            <p:ph idx="1"/>
          </p:nvPr>
        </p:nvSpPr>
        <p:spPr/>
        <p:txBody>
          <a:bodyPr/>
          <a:lstStyle/>
          <a:p>
            <a:r>
              <a:rPr lang="en-US" dirty="0"/>
              <a:t>What you will know from lecture: </a:t>
            </a:r>
          </a:p>
          <a:p>
            <a:pPr lvl="1"/>
            <a:r>
              <a:rPr lang="en-US" dirty="0"/>
              <a:t>Branching allows for alternative courses of execution.</a:t>
            </a:r>
          </a:p>
          <a:p>
            <a:pPr lvl="1"/>
            <a:r>
              <a:rPr lang="en-US" dirty="0"/>
              <a:t>Each alternative executes one or more VBA instructions.</a:t>
            </a:r>
          </a:p>
          <a:p>
            <a:pPr lvl="1"/>
            <a:r>
              <a:rPr lang="en-US" dirty="0"/>
              <a:t>Branching can be implemented in different ways depending upon the programming language what you will have learned is variations of the </a:t>
            </a:r>
            <a:r>
              <a:rPr lang="en-US" dirty="0">
                <a:latin typeface="Consolas" panose="020B0609020204030204" pitchFamily="49" charset="0"/>
              </a:rPr>
              <a:t>IF </a:t>
            </a:r>
            <a:r>
              <a:rPr lang="en-US" dirty="0"/>
              <a:t>structure.</a:t>
            </a:r>
            <a:endParaRPr lang="en-CA" dirty="0"/>
          </a:p>
        </p:txBody>
      </p:sp>
    </p:spTree>
    <p:extLst>
      <p:ext uri="{BB962C8B-B14F-4D97-AF65-F5344CB8AC3E}">
        <p14:creationId xmlns:p14="http://schemas.microsoft.com/office/powerpoint/2010/main" val="1645618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nsolas" panose="020B0609020204030204" pitchFamily="49" charset="0"/>
              </a:rPr>
              <a:t>IF-THEN</a:t>
            </a:r>
            <a:r>
              <a:rPr lang="en-US" dirty="0"/>
              <a:t> ; </a:t>
            </a:r>
            <a:r>
              <a:rPr lang="en-US" dirty="0">
                <a:latin typeface="Consolas" panose="020B0609020204030204" pitchFamily="49" charset="0"/>
              </a:rPr>
              <a:t>IF-THEN, ELSE</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r>
              <a:rPr lang="en-US" dirty="0"/>
              <a:t>A Boolean expression (results in either a true or false value) will determine the instruction or instructions that will execute.</a:t>
            </a:r>
          </a:p>
          <a:p>
            <a:r>
              <a:rPr lang="en-US" dirty="0">
                <a:latin typeface="Consolas" panose="020B0609020204030204" pitchFamily="49" charset="0"/>
              </a:rPr>
              <a:t>IF-THEN</a:t>
            </a:r>
            <a:r>
              <a:rPr lang="en-US" dirty="0"/>
              <a:t> executes an instruction or instructions (body of the </a:t>
            </a:r>
            <a:r>
              <a:rPr lang="en-US" dirty="0">
                <a:latin typeface="Consolas" panose="020B0609020204030204" pitchFamily="49" charset="0"/>
              </a:rPr>
              <a:t>IF</a:t>
            </a:r>
            <a:r>
              <a:rPr lang="en-US" dirty="0"/>
              <a:t>) when the Boolean expression evaluates to true.</a:t>
            </a:r>
          </a:p>
          <a:p>
            <a:pPr lvl="1"/>
            <a:r>
              <a:rPr lang="en-US" dirty="0"/>
              <a:t>E.g. </a:t>
            </a:r>
          </a:p>
          <a:p>
            <a:pPr marL="457200" lvl="2" indent="0">
              <a:buNone/>
            </a:pPr>
            <a:r>
              <a:rPr lang="en-US" dirty="0">
                <a:latin typeface="Consolas" panose="020B0609020204030204" pitchFamily="49" charset="0"/>
              </a:rPr>
              <a:t>If (true) </a:t>
            </a:r>
            <a:r>
              <a:rPr lang="en-US" dirty="0"/>
              <a:t>Then	</a:t>
            </a:r>
          </a:p>
          <a:p>
            <a:pPr lvl="2"/>
            <a:r>
              <a:rPr lang="en-US" dirty="0"/>
              <a:t>The above examples always executes the body because the Boolean expression is always true (the expression is a constant value that is true).</a:t>
            </a:r>
          </a:p>
          <a:p>
            <a:r>
              <a:rPr lang="en-US" dirty="0">
                <a:latin typeface="Consolas" panose="020B0609020204030204" pitchFamily="49" charset="0"/>
              </a:rPr>
              <a:t>IF-THEN, ELSE</a:t>
            </a:r>
            <a:r>
              <a:rPr lang="en-US" dirty="0"/>
              <a:t> reacts for both the true and the false cases.</a:t>
            </a:r>
          </a:p>
          <a:p>
            <a:pPr lvl="1"/>
            <a:r>
              <a:rPr lang="en-US" dirty="0"/>
              <a:t>E.g. </a:t>
            </a:r>
          </a:p>
          <a:p>
            <a:pPr marL="457200" lvl="2" indent="0">
              <a:buNone/>
            </a:pPr>
            <a:r>
              <a:rPr lang="en-US" dirty="0">
                <a:latin typeface="Consolas" panose="020B0609020204030204" pitchFamily="49" charset="0"/>
              </a:rPr>
              <a:t>If (num &gt;= 0) </a:t>
            </a:r>
            <a:r>
              <a:rPr lang="en-US" dirty="0"/>
              <a:t>Then</a:t>
            </a:r>
          </a:p>
          <a:p>
            <a:pPr marL="457200" lvl="2" indent="0">
              <a:buNone/>
            </a:pPr>
            <a:r>
              <a:rPr lang="en-US" dirty="0"/>
              <a:t>Else	</a:t>
            </a:r>
          </a:p>
          <a:p>
            <a:pPr lvl="2"/>
            <a:r>
              <a:rPr lang="en-US" dirty="0"/>
              <a:t>Executes the </a:t>
            </a:r>
            <a:r>
              <a:rPr lang="en-US" dirty="0">
                <a:latin typeface="Consolas" panose="020B0609020204030204" pitchFamily="49" charset="0"/>
              </a:rPr>
              <a:t>IF</a:t>
            </a:r>
            <a:r>
              <a:rPr lang="en-US" dirty="0"/>
              <a:t>-body when </a:t>
            </a:r>
            <a:r>
              <a:rPr lang="en-US" dirty="0">
                <a:latin typeface="Consolas" panose="020B0609020204030204" pitchFamily="49" charset="0"/>
              </a:rPr>
              <a:t>num</a:t>
            </a:r>
            <a:r>
              <a:rPr lang="en-US" dirty="0"/>
              <a:t> is  positive and the </a:t>
            </a:r>
            <a:r>
              <a:rPr lang="en-US" dirty="0">
                <a:latin typeface="Consolas" panose="020B0609020204030204" pitchFamily="49" charset="0"/>
              </a:rPr>
              <a:t>Else</a:t>
            </a:r>
            <a:r>
              <a:rPr lang="en-US" dirty="0"/>
              <a:t>-body when </a:t>
            </a:r>
            <a:r>
              <a:rPr lang="en-US" dirty="0">
                <a:latin typeface="Consolas" panose="020B0609020204030204" pitchFamily="49" charset="0"/>
              </a:rPr>
              <a:t>num</a:t>
            </a:r>
            <a:r>
              <a:rPr lang="en-US" dirty="0"/>
              <a:t> is not positive.</a:t>
            </a:r>
            <a:endParaRPr lang="en-CA" dirty="0"/>
          </a:p>
        </p:txBody>
      </p:sp>
    </p:spTree>
    <p:extLst>
      <p:ext uri="{BB962C8B-B14F-4D97-AF65-F5344CB8AC3E}">
        <p14:creationId xmlns:p14="http://schemas.microsoft.com/office/powerpoint/2010/main" val="2861345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Branches: Depending Upon The # Of Images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1ifElse</a:t>
            </a:r>
          </a:p>
          <a:p>
            <a:r>
              <a:rPr lang="en-US" dirty="0"/>
              <a:t>Features: checks if the number of images (‘</a:t>
            </a:r>
            <a:r>
              <a:rPr lang="en-US" dirty="0">
                <a:latin typeface="Consolas" panose="020B0609020204030204" pitchFamily="49" charset="0"/>
              </a:rPr>
              <a:t>InlineShapes</a:t>
            </a:r>
            <a:r>
              <a:rPr lang="en-US" dirty="0"/>
              <a:t>’ in VBA) is above the defined cut-off value).</a:t>
            </a:r>
          </a:p>
          <a:p>
            <a:pPr lvl="1"/>
            <a:r>
              <a:rPr lang="en-US" dirty="0" err="1">
                <a:latin typeface="Consolas" panose="020B0609020204030204" pitchFamily="49" charset="0"/>
              </a:rPr>
              <a:t>ifThenExample</a:t>
            </a:r>
            <a:r>
              <a:rPr lang="en-US" dirty="0"/>
              <a:t>: The first program reacts (popup appears) if the cut-off has been met.</a:t>
            </a:r>
          </a:p>
          <a:p>
            <a:pPr lvl="1"/>
            <a:r>
              <a:rPr lang="en-US" dirty="0" err="1"/>
              <a:t>ifThenElseExample</a:t>
            </a:r>
            <a:r>
              <a:rPr lang="en-US" dirty="0"/>
              <a:t>: The second program reacts one way if the cut-off has been met (popup appears) and another way (different popup appears)</a:t>
            </a:r>
          </a:p>
          <a:p>
            <a:pPr lvl="1"/>
            <a:r>
              <a:rPr lang="en-US" dirty="0"/>
              <a:t>After the branch has been completed both programs will then execute any remaining instructions after the branching structure (after the ‘</a:t>
            </a:r>
            <a:r>
              <a:rPr lang="en-US" dirty="0">
                <a:latin typeface="Consolas" panose="020B0609020204030204" pitchFamily="49" charset="0"/>
              </a:rPr>
              <a:t>End If</a:t>
            </a:r>
            <a:r>
              <a:rPr lang="en-US" dirty="0"/>
              <a:t>’)</a:t>
            </a:r>
          </a:p>
          <a:p>
            <a:pPr lvl="1"/>
            <a:r>
              <a:rPr lang="en-US" dirty="0"/>
              <a:t>Also:</a:t>
            </a:r>
          </a:p>
          <a:p>
            <a:pPr lvl="2"/>
            <a:r>
              <a:rPr lang="en-US" dirty="0"/>
              <a:t>shows an example of defining a named constant (specifies the cut-off value),</a:t>
            </a:r>
          </a:p>
          <a:p>
            <a:pPr lvl="2"/>
            <a:r>
              <a:rPr lang="en-US" dirty="0"/>
              <a:t>shows the use of the line continuation character (string argument for the </a:t>
            </a:r>
            <a:r>
              <a:rPr lang="en-US" dirty="0">
                <a:latin typeface="Consolas" panose="020B0609020204030204" pitchFamily="49" charset="0"/>
              </a:rPr>
              <a:t>MsgBox</a:t>
            </a:r>
            <a:r>
              <a:rPr lang="en-US" dirty="0"/>
              <a:t> in the body of the </a:t>
            </a:r>
            <a:r>
              <a:rPr lang="en-US" dirty="0">
                <a:latin typeface="Consolas" panose="020B0609020204030204" pitchFamily="49" charset="0"/>
              </a:rPr>
              <a:t>ELSE</a:t>
            </a:r>
            <a:r>
              <a:rPr lang="en-US" dirty="0"/>
              <a:t>-branch in the second program). </a:t>
            </a:r>
            <a:r>
              <a:rPr lang="en-US" dirty="0">
                <a:latin typeface="Consolas" panose="020B0609020204030204" pitchFamily="49" charset="0"/>
              </a:rPr>
              <a:t> </a:t>
            </a:r>
          </a:p>
          <a:p>
            <a:pPr marL="0" indent="0">
              <a:buNone/>
            </a:pPr>
            <a:r>
              <a:rPr lang="en-US" sz="1600" dirty="0">
                <a:latin typeface="Consolas" panose="020B0609020204030204" pitchFamily="49" charset="0"/>
              </a:rPr>
              <a:t>    </a:t>
            </a:r>
          </a:p>
        </p:txBody>
      </p:sp>
    </p:spTree>
    <p:extLst>
      <p:ext uri="{BB962C8B-B14F-4D97-AF65-F5344CB8AC3E}">
        <p14:creationId xmlns:p14="http://schemas.microsoft.com/office/powerpoint/2010/main" val="116380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Branches: Depending Upon The # Of Images </a:t>
            </a:r>
            <a:r>
              <a:rPr lang="en-US" dirty="0">
                <a:latin typeface="Consolas" panose="020B0609020204030204" pitchFamily="49" charset="0"/>
              </a:rPr>
              <a:t>IF-Then</a:t>
            </a:r>
            <a:r>
              <a:rPr lang="en-US" dirty="0">
                <a:latin typeface="+mn-lt"/>
              </a:rPr>
              <a:t> </a:t>
            </a:r>
            <a:r>
              <a:rPr lang="en-US" dirty="0"/>
              <a:t>Version</a:t>
            </a:r>
            <a:endParaRPr lang="en-CA" dirty="0"/>
          </a:p>
        </p:txBody>
      </p:sp>
      <p:sp>
        <p:nvSpPr>
          <p:cNvPr id="3" name="Content Placeholder 2"/>
          <p:cNvSpPr>
            <a:spLocks noGrp="1"/>
          </p:cNvSpPr>
          <p:nvPr>
            <p:ph idx="1"/>
          </p:nvPr>
        </p:nvSpPr>
        <p:spPr/>
        <p:txBody>
          <a:bodyPr/>
          <a:lstStyle/>
          <a:p>
            <a:pPr marL="0" indent="0">
              <a:buNone/>
            </a:pPr>
            <a:r>
              <a:rPr lang="en-US" sz="1600" dirty="0">
                <a:solidFill>
                  <a:srgbClr val="FF0000"/>
                </a:solidFill>
                <a:latin typeface="Consolas" panose="020B0609020204030204" pitchFamily="49" charset="0"/>
              </a:rPr>
              <a:t>' First program (IF-THEN)</a:t>
            </a:r>
          </a:p>
          <a:p>
            <a:pPr marL="0" indent="0">
              <a:buNone/>
            </a:pPr>
            <a:r>
              <a:rPr lang="en-CA" sz="1600" dirty="0">
                <a:latin typeface="Consolas" panose="020B0609020204030204" pitchFamily="49" charset="0"/>
              </a:rPr>
              <a:t>Sub </a:t>
            </a:r>
            <a:r>
              <a:rPr lang="en-CA" sz="1600" dirty="0" err="1">
                <a:latin typeface="Consolas" panose="020B0609020204030204" pitchFamily="49" charset="0"/>
              </a:rPr>
              <a:t>ifThenExample</a:t>
            </a:r>
            <a:r>
              <a:rPr lang="en-CA" sz="1600" dirty="0">
                <a:latin typeface="Consolas" panose="020B0609020204030204" pitchFamily="49" charset="0"/>
              </a:rPr>
              <a:t>()</a:t>
            </a:r>
          </a:p>
          <a:p>
            <a:pPr marL="0" indent="0">
              <a:buNone/>
            </a:pPr>
            <a:r>
              <a:rPr lang="en-CA" sz="1600" dirty="0">
                <a:latin typeface="Consolas" panose="020B0609020204030204" pitchFamily="49" charset="0"/>
              </a:rPr>
              <a:t>    Const CUT_OFF As Long = 2</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numShapes</a:t>
            </a:r>
            <a:r>
              <a:rPr lang="en-CA" sz="1600" dirty="0">
                <a:latin typeface="Consolas" panose="020B0609020204030204" pitchFamily="49" charset="0"/>
              </a:rPr>
              <a:t> As Long</a:t>
            </a:r>
          </a:p>
          <a:p>
            <a:pPr marL="0" indent="0">
              <a:buNone/>
            </a:pPr>
            <a:r>
              <a:rPr lang="en-CA" sz="1600" dirty="0">
                <a:latin typeface="Consolas" panose="020B0609020204030204" pitchFamily="49" charset="0"/>
              </a:rPr>
              <a:t>    </a:t>
            </a:r>
            <a:r>
              <a:rPr lang="en-CA" sz="1600" dirty="0" err="1">
                <a:latin typeface="Consolas" panose="020B0609020204030204" pitchFamily="49" charset="0"/>
              </a:rPr>
              <a:t>numShapes</a:t>
            </a:r>
            <a:r>
              <a:rPr lang="en-CA" sz="1600" dirty="0">
                <a:latin typeface="Consolas" panose="020B0609020204030204" pitchFamily="49" charset="0"/>
              </a:rPr>
              <a:t> = </a:t>
            </a:r>
            <a:r>
              <a:rPr lang="en-CA" sz="1600" dirty="0" err="1">
                <a:latin typeface="Consolas" panose="020B0609020204030204" pitchFamily="49" charset="0"/>
              </a:rPr>
              <a:t>ActiveDocument.InlineShapes.Count</a:t>
            </a:r>
            <a:endParaRPr lang="en-CA" sz="1600" dirty="0">
              <a:latin typeface="Consolas" panose="020B0609020204030204" pitchFamily="49" charset="0"/>
            </a:endParaRPr>
          </a:p>
          <a:p>
            <a:pPr marL="0" indent="0">
              <a:buNone/>
            </a:pPr>
            <a:r>
              <a:rPr lang="en-CA" sz="1600" dirty="0">
                <a:latin typeface="Consolas" panose="020B0609020204030204" pitchFamily="49" charset="0"/>
              </a:rPr>
              <a:t>    If (</a:t>
            </a:r>
            <a:r>
              <a:rPr lang="en-CA" sz="1600" dirty="0" err="1">
                <a:latin typeface="Consolas" panose="020B0609020204030204" pitchFamily="49" charset="0"/>
              </a:rPr>
              <a:t>numShapes</a:t>
            </a:r>
            <a:r>
              <a:rPr lang="en-CA" sz="1600" dirty="0">
                <a:latin typeface="Consolas" panose="020B0609020204030204" pitchFamily="49" charset="0"/>
              </a:rPr>
              <a:t> &gt; CUT_OFF) Then</a:t>
            </a:r>
          </a:p>
          <a:p>
            <a:pPr marL="0" indent="0">
              <a:buNone/>
            </a:pPr>
            <a:r>
              <a:rPr lang="en-CA" sz="1600" dirty="0">
                <a:latin typeface="Consolas" panose="020B0609020204030204" pitchFamily="49" charset="0"/>
              </a:rPr>
              <a:t>        MsgBox ("&gt;" &amp; CUT_OFF &amp; " pics in active Word doc")</a:t>
            </a:r>
          </a:p>
          <a:p>
            <a:pPr marL="0" indent="0">
              <a:buNone/>
            </a:pPr>
            <a:r>
              <a:rPr lang="en-CA" sz="1600" dirty="0">
                <a:latin typeface="Consolas" panose="020B0609020204030204" pitchFamily="49" charset="0"/>
              </a:rPr>
              <a:t>    End If</a:t>
            </a:r>
          </a:p>
          <a:p>
            <a:pPr marL="0" indent="0">
              <a:buNone/>
            </a:pPr>
            <a:r>
              <a:rPr lang="en-CA" sz="1600" dirty="0">
                <a:latin typeface="Consolas" panose="020B0609020204030204" pitchFamily="49" charset="0"/>
              </a:rPr>
              <a:t>    MsgBox ("Branching structure over: End program")</a:t>
            </a:r>
          </a:p>
          <a:p>
            <a:pPr marL="0" indent="0">
              <a:buNone/>
            </a:pPr>
            <a:r>
              <a:rPr lang="en-CA" sz="1600" dirty="0">
                <a:latin typeface="Consolas" panose="020B0609020204030204" pitchFamily="49" charset="0"/>
              </a:rPr>
              <a:t>End Sub</a:t>
            </a:r>
            <a:r>
              <a:rPr lang="en-US" sz="1600" dirty="0">
                <a:latin typeface="Consolas" panose="020B0609020204030204" pitchFamily="49" charset="0"/>
              </a:rPr>
              <a:t>    </a:t>
            </a:r>
          </a:p>
        </p:txBody>
      </p:sp>
    </p:spTree>
    <p:extLst>
      <p:ext uri="{BB962C8B-B14F-4D97-AF65-F5344CB8AC3E}">
        <p14:creationId xmlns:p14="http://schemas.microsoft.com/office/powerpoint/2010/main" val="2727005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Branches: Depending Upon The # Of Images </a:t>
            </a:r>
            <a:r>
              <a:rPr lang="en-US" dirty="0">
                <a:latin typeface="Consolas" panose="020B0609020204030204" pitchFamily="49" charset="0"/>
              </a:rPr>
              <a:t>IF-Then, Else</a:t>
            </a:r>
            <a:r>
              <a:rPr lang="en-US" dirty="0"/>
              <a:t> Version</a:t>
            </a:r>
            <a:endParaRPr lang="en-CA" dirty="0"/>
          </a:p>
        </p:txBody>
      </p:sp>
      <p:sp>
        <p:nvSpPr>
          <p:cNvPr id="3" name="Content Placeholder 2"/>
          <p:cNvSpPr>
            <a:spLocks noGrp="1"/>
          </p:cNvSpPr>
          <p:nvPr>
            <p:ph idx="1"/>
          </p:nvPr>
        </p:nvSpPr>
        <p:spPr/>
        <p:txBody>
          <a:bodyPr/>
          <a:lstStyle/>
          <a:p>
            <a:pPr marL="0" indent="0">
              <a:buNone/>
            </a:pPr>
            <a:r>
              <a:rPr lang="en-US" sz="1600" dirty="0">
                <a:solidFill>
                  <a:srgbClr val="FF0000"/>
                </a:solidFill>
                <a:latin typeface="Consolas" panose="020B0609020204030204" pitchFamily="49" charset="0"/>
              </a:rPr>
              <a:t>' Second program (IF-THEN, ELSE)</a:t>
            </a:r>
          </a:p>
          <a:p>
            <a:pPr marL="0" indent="0">
              <a:buNone/>
            </a:pPr>
            <a:r>
              <a:rPr lang="en-CA" sz="1600" dirty="0">
                <a:latin typeface="Consolas" panose="020B0609020204030204" pitchFamily="49" charset="0"/>
              </a:rPr>
              <a:t>Sub </a:t>
            </a:r>
            <a:r>
              <a:rPr lang="en-CA" sz="1600" dirty="0" err="1">
                <a:latin typeface="Consolas" panose="020B0609020204030204" pitchFamily="49" charset="0"/>
              </a:rPr>
              <a:t>ifThenElseExample</a:t>
            </a:r>
            <a:r>
              <a:rPr lang="en-CA" sz="1600" dirty="0">
                <a:latin typeface="Consolas" panose="020B0609020204030204" pitchFamily="49" charset="0"/>
              </a:rPr>
              <a:t>()</a:t>
            </a:r>
          </a:p>
          <a:p>
            <a:pPr marL="0" indent="0">
              <a:buNone/>
            </a:pPr>
            <a:r>
              <a:rPr lang="en-CA" sz="1600" dirty="0">
                <a:latin typeface="Consolas" panose="020B0609020204030204" pitchFamily="49" charset="0"/>
              </a:rPr>
              <a:t>    Const CUT_OFF As Long = 2</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numShapes</a:t>
            </a:r>
            <a:r>
              <a:rPr lang="en-CA" sz="1600" dirty="0">
                <a:latin typeface="Consolas" panose="020B0609020204030204" pitchFamily="49" charset="0"/>
              </a:rPr>
              <a:t> As Long</a:t>
            </a:r>
          </a:p>
          <a:p>
            <a:pPr marL="0" indent="0">
              <a:buNone/>
            </a:pPr>
            <a:r>
              <a:rPr lang="en-CA" sz="1600" dirty="0">
                <a:latin typeface="Consolas" panose="020B0609020204030204" pitchFamily="49" charset="0"/>
              </a:rPr>
              <a:t>    </a:t>
            </a:r>
            <a:r>
              <a:rPr lang="en-CA" sz="1600" dirty="0" err="1">
                <a:latin typeface="Consolas" panose="020B0609020204030204" pitchFamily="49" charset="0"/>
              </a:rPr>
              <a:t>numShapes</a:t>
            </a:r>
            <a:r>
              <a:rPr lang="en-CA" sz="1600" dirty="0">
                <a:latin typeface="Consolas" panose="020B0609020204030204" pitchFamily="49" charset="0"/>
              </a:rPr>
              <a:t> = </a:t>
            </a:r>
            <a:r>
              <a:rPr lang="en-CA" sz="1600" dirty="0" err="1">
                <a:latin typeface="Consolas" panose="020B0609020204030204" pitchFamily="49" charset="0"/>
              </a:rPr>
              <a:t>ActiveDocument.InlineShapes.Count</a:t>
            </a:r>
            <a:endParaRPr lang="en-CA" sz="1600" dirty="0">
              <a:latin typeface="Consolas" panose="020B0609020204030204" pitchFamily="49" charset="0"/>
            </a:endParaRPr>
          </a:p>
          <a:p>
            <a:pPr marL="0" indent="0">
              <a:buNone/>
            </a:pPr>
            <a:r>
              <a:rPr lang="en-CA" sz="1600" dirty="0">
                <a:latin typeface="Consolas" panose="020B0609020204030204" pitchFamily="49" charset="0"/>
              </a:rPr>
              <a:t>    If (</a:t>
            </a:r>
            <a:r>
              <a:rPr lang="en-CA" sz="1600" dirty="0" err="1">
                <a:latin typeface="Consolas" panose="020B0609020204030204" pitchFamily="49" charset="0"/>
              </a:rPr>
              <a:t>numShapes</a:t>
            </a:r>
            <a:r>
              <a:rPr lang="en-CA" sz="1600" dirty="0">
                <a:latin typeface="Consolas" panose="020B0609020204030204" pitchFamily="49" charset="0"/>
              </a:rPr>
              <a:t> &gt; CUT_OFF) Then</a:t>
            </a:r>
          </a:p>
          <a:p>
            <a:pPr marL="0" indent="0">
              <a:buNone/>
            </a:pPr>
            <a:r>
              <a:rPr lang="en-CA" sz="1600" dirty="0">
                <a:latin typeface="Consolas" panose="020B0609020204030204" pitchFamily="49" charset="0"/>
              </a:rPr>
              <a:t>        MsgBox ("&gt;" &amp; CUT_OFF &amp; " pics in active Word doc")</a:t>
            </a:r>
          </a:p>
          <a:p>
            <a:pPr marL="0" indent="0">
              <a:buNone/>
            </a:pPr>
            <a:r>
              <a:rPr lang="en-CA" sz="1600" dirty="0">
                <a:latin typeface="Consolas" panose="020B0609020204030204" pitchFamily="49" charset="0"/>
              </a:rPr>
              <a:t>    Else</a:t>
            </a:r>
          </a:p>
          <a:p>
            <a:pPr marL="0" indent="0">
              <a:buNone/>
            </a:pPr>
            <a:r>
              <a:rPr lang="en-CA" sz="1600" dirty="0">
                <a:latin typeface="Consolas" panose="020B0609020204030204" pitchFamily="49" charset="0"/>
              </a:rPr>
              <a:t>        MsgBox ("# pics didn't meet the </a:t>
            </a:r>
            <a:r>
              <a:rPr lang="en-CA" sz="1600" dirty="0" err="1">
                <a:latin typeface="Consolas" panose="020B0609020204030204" pitchFamily="49" charset="0"/>
              </a:rPr>
              <a:t>cutoff</a:t>
            </a:r>
            <a:r>
              <a:rPr lang="en-CA" sz="1600" dirty="0">
                <a:latin typeface="Consolas" panose="020B0609020204030204" pitchFamily="49" charset="0"/>
              </a:rPr>
              <a:t> of " &amp; CUT_OFF &amp; _</a:t>
            </a:r>
          </a:p>
          <a:p>
            <a:pPr marL="0" indent="0">
              <a:buNone/>
            </a:pPr>
            <a:r>
              <a:rPr lang="en-CA" sz="1600" dirty="0">
                <a:latin typeface="Consolas" panose="020B0609020204030204" pitchFamily="49" charset="0"/>
              </a:rPr>
              <a:t>         " pics " &amp; " required ")</a:t>
            </a:r>
          </a:p>
          <a:p>
            <a:pPr marL="0" indent="0">
              <a:buNone/>
            </a:pPr>
            <a:r>
              <a:rPr lang="en-CA" sz="1600" dirty="0">
                <a:latin typeface="Consolas" panose="020B0609020204030204" pitchFamily="49" charset="0"/>
              </a:rPr>
              <a:t>    End If</a:t>
            </a:r>
          </a:p>
          <a:p>
            <a:pPr marL="0" indent="0">
              <a:buNone/>
            </a:pPr>
            <a:r>
              <a:rPr lang="en-CA" sz="1600" dirty="0">
                <a:latin typeface="Consolas" panose="020B0609020204030204" pitchFamily="49" charset="0"/>
              </a:rPr>
              <a:t>    MsgBox ("Branching structure over: End program")</a:t>
            </a:r>
          </a:p>
          <a:p>
            <a:pPr marL="0" indent="0">
              <a:buNone/>
            </a:pPr>
            <a:r>
              <a:rPr lang="en-CA" sz="1600" dirty="0">
                <a:latin typeface="Consolas" panose="020B0609020204030204" pitchFamily="49" charset="0"/>
              </a:rPr>
              <a:t>End Sub</a:t>
            </a:r>
          </a:p>
          <a:p>
            <a:pPr marL="0" indent="0">
              <a:buNone/>
            </a:pPr>
            <a:endParaRPr lang="en-US" sz="1600" dirty="0">
              <a:solidFill>
                <a:srgbClr val="FF0000"/>
              </a:solidFill>
              <a:latin typeface="Consolas" panose="020B0609020204030204" pitchFamily="49" charset="0"/>
            </a:endParaRPr>
          </a:p>
          <a:p>
            <a:pPr marL="0" indent="0">
              <a:buNone/>
            </a:pPr>
            <a:endParaRPr lang="en-US" sz="1600" dirty="0">
              <a:latin typeface="Consolas" panose="020B0609020204030204" pitchFamily="49" charset="0"/>
            </a:endParaRPr>
          </a:p>
        </p:txBody>
      </p:sp>
    </p:spTree>
    <p:extLst>
      <p:ext uri="{BB962C8B-B14F-4D97-AF65-F5344CB8AC3E}">
        <p14:creationId xmlns:p14="http://schemas.microsoft.com/office/powerpoint/2010/main" val="1904915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And Branching</a:t>
            </a:r>
            <a:endParaRPr lang="en-CA" dirty="0"/>
          </a:p>
        </p:txBody>
      </p:sp>
      <p:sp>
        <p:nvSpPr>
          <p:cNvPr id="3" name="Content Placeholder 2"/>
          <p:cNvSpPr>
            <a:spLocks noGrp="1"/>
          </p:cNvSpPr>
          <p:nvPr>
            <p:ph idx="1"/>
          </p:nvPr>
        </p:nvSpPr>
        <p:spPr/>
        <p:txBody>
          <a:bodyPr/>
          <a:lstStyle/>
          <a:p>
            <a:r>
              <a:rPr lang="en-US" dirty="0"/>
              <a:t>Recall how the logical functions, </a:t>
            </a:r>
            <a:r>
              <a:rPr lang="en-US" dirty="0">
                <a:latin typeface="Consolas" panose="020B0609020204030204" pitchFamily="49" charset="0"/>
              </a:rPr>
              <a:t>AND() OR()</a:t>
            </a:r>
            <a:r>
              <a:rPr lang="en-US" dirty="0"/>
              <a:t>, can be combined with an </a:t>
            </a:r>
            <a:r>
              <a:rPr lang="en-US" dirty="0">
                <a:latin typeface="Consolas" panose="020B0609020204030204" pitchFamily="49" charset="0"/>
              </a:rPr>
              <a:t>IF</a:t>
            </a:r>
            <a:r>
              <a:rPr lang="en-US" dirty="0"/>
              <a:t>-function in Excel.</a:t>
            </a:r>
          </a:p>
          <a:p>
            <a:pPr lvl="1"/>
            <a:r>
              <a:rPr lang="en-US" dirty="0"/>
              <a:t>E.g. (hires U of C graduates with a GPA of 3.3 or higher) </a:t>
            </a:r>
            <a:r>
              <a:rPr lang="en-US" dirty="0">
                <a:latin typeface="Consolas" panose="020B0609020204030204" pitchFamily="49" charset="0"/>
              </a:rPr>
              <a:t>IF(AND(A1&gt;3.3,B1="UC", "Hire", "")</a:t>
            </a:r>
          </a:p>
          <a:p>
            <a:r>
              <a:rPr lang="en-US" dirty="0"/>
              <a:t>With programming languages the structure is slightly different, Boolean expressions are chained or connected with </a:t>
            </a:r>
            <a:r>
              <a:rPr lang="en-US" dirty="0">
                <a:latin typeface="Consolas" panose="020B0609020204030204" pitchFamily="49" charset="0"/>
              </a:rPr>
              <a:t>AND</a:t>
            </a:r>
            <a:r>
              <a:rPr lang="en-US" dirty="0"/>
              <a:t> </a:t>
            </a:r>
            <a:r>
              <a:rPr lang="en-US" dirty="0">
                <a:latin typeface="Consolas" panose="020B0609020204030204" pitchFamily="49" charset="0"/>
              </a:rPr>
              <a:t>OR</a:t>
            </a:r>
            <a:r>
              <a:rPr lang="en-US" dirty="0"/>
              <a:t> logical operators.</a:t>
            </a:r>
          </a:p>
          <a:p>
            <a:pPr lvl="1"/>
            <a:r>
              <a:rPr lang="en-US" b="1" dirty="0"/>
              <a:t>Format</a:t>
            </a:r>
            <a:r>
              <a:rPr lang="en-US" dirty="0"/>
              <a:t>:</a:t>
            </a:r>
          </a:p>
          <a:p>
            <a:pPr lvl="2"/>
            <a:r>
              <a:rPr lang="en-US" sz="1400" dirty="0">
                <a:latin typeface="Consolas" panose="020B0609020204030204" pitchFamily="49" charset="0"/>
              </a:rPr>
              <a:t>If ((Boolean expression 1) &lt;Logical operator&gt; (Boolean expression 2)…) then</a:t>
            </a:r>
          </a:p>
          <a:p>
            <a:pPr lvl="1"/>
            <a:r>
              <a:rPr lang="en-US" b="1" dirty="0"/>
              <a:t>Example</a:t>
            </a:r>
            <a:r>
              <a:rPr lang="en-US" dirty="0"/>
              <a:t>:</a:t>
            </a:r>
          </a:p>
          <a:p>
            <a:pPr lvl="2"/>
            <a:r>
              <a:rPr lang="en-US" sz="1400" dirty="0">
                <a:latin typeface="Consolas" panose="020B0609020204030204" pitchFamily="49" charset="0"/>
              </a:rPr>
              <a:t> If ((age &lt; 0) Or (age &gt; 114)) Then</a:t>
            </a:r>
          </a:p>
          <a:p>
            <a:pPr lvl="1"/>
            <a:r>
              <a:rPr lang="en-US" sz="1600" dirty="0">
                <a:latin typeface="Consolas" panose="020B0609020204030204" pitchFamily="49" charset="0"/>
              </a:rPr>
              <a:t>(More than 2 Boolean expressions can be evaluated by the use of additional logical operators):</a:t>
            </a:r>
          </a:p>
          <a:p>
            <a:pPr lvl="2"/>
            <a:r>
              <a:rPr lang="en-US" sz="1400" dirty="0">
                <a:latin typeface="Consolas" panose="020B0609020204030204" pitchFamily="49" charset="0"/>
              </a:rPr>
              <a:t> If ((age &lt; 0) Or (age &gt; 114) Or (hair = "mullet")) Then</a:t>
            </a:r>
          </a:p>
          <a:p>
            <a:pPr lvl="2"/>
            <a:endParaRPr lang="en-US" sz="1400" dirty="0">
              <a:latin typeface="Consolas" panose="020B0609020204030204" pitchFamily="49" charset="0"/>
            </a:endParaRPr>
          </a:p>
          <a:p>
            <a:pPr lvl="2"/>
            <a:endParaRPr lang="en-CA" sz="1400" dirty="0">
              <a:latin typeface="Consolas" panose="020B0609020204030204" pitchFamily="49" charset="0"/>
            </a:endParaRPr>
          </a:p>
        </p:txBody>
      </p:sp>
    </p:spTree>
    <p:extLst>
      <p:ext uri="{BB962C8B-B14F-4D97-AF65-F5344CB8AC3E}">
        <p14:creationId xmlns:p14="http://schemas.microsoft.com/office/powerpoint/2010/main" val="20617729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&amp; Branching</a:t>
            </a:r>
            <a:endParaRPr lang="en-CA" dirty="0"/>
          </a:p>
        </p:txBody>
      </p:sp>
      <p:sp>
        <p:nvSpPr>
          <p:cNvPr id="3" name="Content Placeholder 2"/>
          <p:cNvSpPr>
            <a:spLocks noGrp="1"/>
          </p:cNvSpPr>
          <p:nvPr>
            <p:ph idx="1"/>
          </p:nvPr>
        </p:nvSpPr>
        <p:spPr/>
        <p:txBody>
          <a:bodyPr/>
          <a:lstStyle/>
          <a:p>
            <a:r>
              <a:rPr lang="en-US" sz="2000" b="1" dirty="0"/>
              <a:t>Name of the document containing example</a:t>
            </a:r>
            <a:r>
              <a:rPr lang="en-US" sz="2000" dirty="0"/>
              <a:t>: </a:t>
            </a:r>
            <a:r>
              <a:rPr lang="en-US" sz="2000" dirty="0">
                <a:latin typeface="Consolas" panose="020B0609020204030204" pitchFamily="49" charset="0"/>
              </a:rPr>
              <a:t>2branchingLogic</a:t>
            </a:r>
          </a:p>
          <a:p>
            <a:r>
              <a:rPr lang="en-US" sz="2000" dirty="0"/>
              <a:t>Features: Error checks user input using branching (both branches produce similar results)</a:t>
            </a:r>
          </a:p>
          <a:p>
            <a:pPr lvl="1"/>
            <a:r>
              <a:rPr lang="en-US" sz="1800" dirty="0"/>
              <a:t>First branch example: Employs logical OR (checks if it’s true age is outside the valid range).</a:t>
            </a:r>
          </a:p>
          <a:p>
            <a:pPr lvl="2"/>
            <a:r>
              <a:rPr lang="en-US" sz="1600" dirty="0"/>
              <a:t>Shows an error message if it’s true that the age is outside the allowable range.</a:t>
            </a:r>
          </a:p>
          <a:p>
            <a:pPr lvl="2"/>
            <a:r>
              <a:rPr lang="en-US" sz="1600" dirty="0"/>
              <a:t>Shows a confirmation message if it’s false that the age is outside the allowable range (i.e. the age is okay)</a:t>
            </a:r>
          </a:p>
          <a:p>
            <a:pPr lvl="1"/>
            <a:r>
              <a:rPr lang="en-US" sz="1800" dirty="0"/>
              <a:t>Second branch example: Employs logical AND (checks if it’s true age is inside the valid range)</a:t>
            </a:r>
          </a:p>
          <a:p>
            <a:pPr lvl="2"/>
            <a:r>
              <a:rPr lang="en-US" sz="1600" dirty="0"/>
              <a:t>Shows a confirmation message if it’s true that the age is inside the allowable range</a:t>
            </a:r>
          </a:p>
          <a:p>
            <a:pPr lvl="2"/>
            <a:r>
              <a:rPr lang="en-US" sz="1600" dirty="0"/>
              <a:t>Shows an error message if it’s false that the age is inside the allowable range (i.e. the age is not okay)</a:t>
            </a:r>
          </a:p>
          <a:p>
            <a:pPr lvl="1"/>
            <a:r>
              <a:rPr lang="en-US" sz="1800" dirty="0"/>
              <a:t>Both branches produce the same popup given the same user input (student: verify this for practice).</a:t>
            </a:r>
          </a:p>
          <a:p>
            <a:pPr lvl="2"/>
            <a:endParaRPr lang="en-US" sz="1600" dirty="0"/>
          </a:p>
        </p:txBody>
      </p:sp>
    </p:spTree>
    <p:extLst>
      <p:ext uri="{BB962C8B-B14F-4D97-AF65-F5344CB8AC3E}">
        <p14:creationId xmlns:p14="http://schemas.microsoft.com/office/powerpoint/2010/main" val="22422384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Logic &amp; Branching: Error Checking Age</a:t>
            </a:r>
            <a:endParaRPr lang="en-CA" dirty="0"/>
          </a:p>
        </p:txBody>
      </p:sp>
      <p:sp>
        <p:nvSpPr>
          <p:cNvPr id="3" name="Content Placeholder 2"/>
          <p:cNvSpPr>
            <a:spLocks noGrp="1"/>
          </p:cNvSpPr>
          <p:nvPr>
            <p:ph idx="1"/>
          </p:nvPr>
        </p:nvSpPr>
        <p:spPr/>
        <p:txBody>
          <a:bodyPr/>
          <a:lstStyle/>
          <a:p>
            <a:r>
              <a:rPr lang="en-US" dirty="0"/>
              <a:t>VBA instructions needed for both branches</a:t>
            </a:r>
          </a:p>
          <a:p>
            <a:pPr marL="0" indent="0">
              <a:buNone/>
            </a:pPr>
            <a:r>
              <a:rPr lang="en-US" sz="1800" dirty="0">
                <a:latin typeface="Consolas" panose="020B0609020204030204" pitchFamily="49" charset="0"/>
              </a:rPr>
              <a:t>    Dim age As Long</a:t>
            </a:r>
          </a:p>
          <a:p>
            <a:pPr marL="0" indent="0">
              <a:buNone/>
            </a:pPr>
            <a:r>
              <a:rPr lang="en-US" sz="1800" dirty="0">
                <a:latin typeface="Consolas" panose="020B0609020204030204" pitchFamily="49" charset="0"/>
              </a:rPr>
              <a:t>    age = InputBox("Age (0 - 114)?")</a:t>
            </a:r>
            <a:endParaRPr lang="en-CA" sz="1800" dirty="0">
              <a:latin typeface="Consolas" panose="020B0609020204030204" pitchFamily="49" charset="0"/>
            </a:endParaRPr>
          </a:p>
        </p:txBody>
      </p:sp>
    </p:spTree>
    <p:extLst>
      <p:ext uri="{BB962C8B-B14F-4D97-AF65-F5344CB8AC3E}">
        <p14:creationId xmlns:p14="http://schemas.microsoft.com/office/powerpoint/2010/main" val="3895637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 Checking A Value: </a:t>
            </a:r>
            <a:r>
              <a:rPr lang="en-US" dirty="0">
                <a:latin typeface="Consolas" panose="020B0609020204030204" pitchFamily="49" charset="0"/>
              </a:rPr>
              <a:t>IF</a:t>
            </a:r>
            <a:r>
              <a:rPr lang="en-US" dirty="0"/>
              <a:t> With </a:t>
            </a:r>
            <a:r>
              <a:rPr lang="en-US" dirty="0">
                <a:latin typeface="Consolas" panose="020B0609020204030204" pitchFamily="49" charset="0"/>
              </a:rPr>
              <a:t>OR</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0" indent="0">
              <a:buNone/>
            </a:pPr>
            <a:r>
              <a:rPr lang="en-US" sz="1800" dirty="0">
                <a:latin typeface="Consolas" panose="020B0609020204030204" pitchFamily="49" charset="0"/>
              </a:rPr>
              <a:t>    If ((age &lt; 0) Or (age &gt; 114)) Then</a:t>
            </a:r>
          </a:p>
          <a:p>
            <a:pPr marL="0" indent="0">
              <a:buNone/>
            </a:pPr>
            <a:r>
              <a:rPr lang="en-US" sz="1800" dirty="0">
                <a:latin typeface="Consolas" panose="020B0609020204030204" pitchFamily="49" charset="0"/>
              </a:rPr>
              <a:t>        MsgBox ("OR: Age is outside allowable range of 0 - 114")</a:t>
            </a:r>
          </a:p>
          <a:p>
            <a:pPr marL="0" indent="0">
              <a:buNone/>
            </a:pPr>
            <a:r>
              <a:rPr lang="en-US" sz="1800" dirty="0">
                <a:latin typeface="Consolas" panose="020B0609020204030204" pitchFamily="49" charset="0"/>
              </a:rPr>
              <a:t>    Else</a:t>
            </a:r>
          </a:p>
          <a:p>
            <a:pPr marL="0" indent="0">
              <a:buNone/>
            </a:pPr>
            <a:r>
              <a:rPr lang="en-US" sz="1800" dirty="0">
                <a:latin typeface="Consolas" panose="020B0609020204030204" pitchFamily="49" charset="0"/>
              </a:rPr>
              <a:t>        MsgBox ("OR: Age of " &amp; age &amp; " is OK")</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858075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 Checking A Value: </a:t>
            </a:r>
            <a:r>
              <a:rPr lang="en-US" dirty="0">
                <a:latin typeface="Consolas" panose="020B0609020204030204" pitchFamily="49" charset="0"/>
              </a:rPr>
              <a:t>IF</a:t>
            </a:r>
            <a:r>
              <a:rPr lang="en-US" dirty="0"/>
              <a:t> With </a:t>
            </a:r>
            <a:r>
              <a:rPr lang="en-US" dirty="0">
                <a:latin typeface="Consolas" panose="020B0609020204030204" pitchFamily="49" charset="0"/>
              </a:rPr>
              <a:t>AND</a:t>
            </a:r>
            <a:endParaRPr lang="en-CA" dirty="0"/>
          </a:p>
        </p:txBody>
      </p:sp>
      <p:sp>
        <p:nvSpPr>
          <p:cNvPr id="3" name="Content Placeholder 2"/>
          <p:cNvSpPr>
            <a:spLocks noGrp="1"/>
          </p:cNvSpPr>
          <p:nvPr>
            <p:ph idx="1"/>
          </p:nvPr>
        </p:nvSpPr>
        <p:spPr/>
        <p:txBody>
          <a:bodyPr/>
          <a:lstStyle/>
          <a:p>
            <a:pPr marL="0" indent="0">
              <a:buNone/>
            </a:pPr>
            <a:r>
              <a:rPr lang="en-US" sz="1800" dirty="0">
                <a:latin typeface="Consolas" panose="020B0609020204030204" pitchFamily="49" charset="0"/>
              </a:rPr>
              <a:t>    If ((age &gt;= 0) And (age &lt;= 114)) Then</a:t>
            </a:r>
          </a:p>
          <a:p>
            <a:pPr marL="0" indent="0">
              <a:buNone/>
            </a:pPr>
            <a:r>
              <a:rPr lang="en-US" sz="1800" dirty="0">
                <a:latin typeface="Consolas" panose="020B0609020204030204" pitchFamily="49" charset="0"/>
              </a:rPr>
              <a:t>        MsgBox ("AND: Age of " &amp; age &amp; " is OK")</a:t>
            </a:r>
          </a:p>
          <a:p>
            <a:pPr marL="0" indent="0">
              <a:buNone/>
            </a:pPr>
            <a:r>
              <a:rPr lang="en-US" sz="1800" dirty="0">
                <a:latin typeface="Consolas" panose="020B0609020204030204" pitchFamily="49" charset="0"/>
              </a:rPr>
              <a:t>    Else</a:t>
            </a:r>
          </a:p>
          <a:p>
            <a:pPr marL="0" indent="0">
              <a:buNone/>
            </a:pPr>
            <a:r>
              <a:rPr lang="en-US" sz="1800" dirty="0">
                <a:latin typeface="Consolas" panose="020B0609020204030204" pitchFamily="49" charset="0"/>
              </a:rPr>
              <a:t>        MsgBox ("AND: Age is outside allowable 0 - 114")</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1184396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CPSC 203: A3</a:t>
            </a:r>
            <a:endParaRPr lang="en-CA" dirty="0"/>
          </a:p>
        </p:txBody>
      </p:sp>
      <p:sp>
        <p:nvSpPr>
          <p:cNvPr id="3" name="Content Placeholder 2"/>
          <p:cNvSpPr>
            <a:spLocks noGrp="1"/>
          </p:cNvSpPr>
          <p:nvPr>
            <p:ph idx="1"/>
          </p:nvPr>
        </p:nvSpPr>
        <p:spPr/>
        <p:txBody>
          <a:bodyPr/>
          <a:lstStyle/>
          <a:p>
            <a:r>
              <a:rPr lang="en-CA" dirty="0" smtClean="0"/>
              <a:t>This is your first ‘real’ program writing assignment so you should not under estimate the time and effort required by typical students.</a:t>
            </a:r>
          </a:p>
          <a:p>
            <a:r>
              <a:rPr lang="en-CA" dirty="0" smtClean="0"/>
              <a:t>Here’s some “tips for success”</a:t>
            </a:r>
            <a:r>
              <a:rPr lang="en-CA" dirty="0"/>
              <a:t> that are given to students who are first learning how to write programs (exert from CPSC 217 and CPSC 231)</a:t>
            </a:r>
          </a:p>
          <a:p>
            <a:pPr marL="679450" lvl="1" indent="-457200"/>
            <a:r>
              <a:rPr lang="en-US" altLang="en-US" dirty="0"/>
              <a:t>Practice things yourself</a:t>
            </a:r>
          </a:p>
          <a:p>
            <a:pPr marL="679450" lvl="1" indent="-457200"/>
            <a:r>
              <a:rPr lang="en-US" altLang="en-US" dirty="0"/>
              <a:t>Make sure that you keep up with the </a:t>
            </a:r>
            <a:r>
              <a:rPr lang="en-US" altLang="en-US" dirty="0" smtClean="0"/>
              <a:t>material</a:t>
            </a:r>
          </a:p>
          <a:p>
            <a:pPr marL="796925" lvl="2" indent="-457200"/>
            <a:r>
              <a:rPr lang="en-US" altLang="en-US" dirty="0" smtClean="0"/>
              <a:t>Study concepts as soon as possible after class</a:t>
            </a:r>
          </a:p>
          <a:p>
            <a:pPr marL="796925" lvl="2" indent="-457200"/>
            <a:r>
              <a:rPr lang="en-US" altLang="en-US" dirty="0" smtClean="0"/>
              <a:t>If you fall behind more than 1 or 2 weeks without studying then you may not be able to catch up! </a:t>
            </a:r>
            <a:r>
              <a:rPr lang="en-US" altLang="en-US" dirty="0" smtClean="0">
                <a:sym typeface="Wingdings" panose="05000000000000000000" pitchFamily="2" charset="2"/>
              </a:rPr>
              <a:t></a:t>
            </a:r>
            <a:endParaRPr lang="en-US" altLang="en-US" dirty="0"/>
          </a:p>
          <a:p>
            <a:pPr marL="679450" lvl="1" indent="-457200"/>
            <a:r>
              <a:rPr lang="en-US" altLang="en-US" dirty="0" smtClean="0"/>
              <a:t>Start </a:t>
            </a:r>
            <a:r>
              <a:rPr lang="en-US" altLang="en-US" dirty="0"/>
              <a:t>working on things early</a:t>
            </a:r>
          </a:p>
          <a:p>
            <a:pPr lvl="1"/>
            <a:endParaRPr lang="en-CA" dirty="0"/>
          </a:p>
        </p:txBody>
      </p:sp>
    </p:spTree>
    <p:extLst>
      <p:ext uri="{BB962C8B-B14F-4D97-AF65-F5344CB8AC3E}">
        <p14:creationId xmlns:p14="http://schemas.microsoft.com/office/powerpoint/2010/main" val="28600911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Checking Multiple Conditions</a:t>
            </a:r>
            <a:endParaRPr lang="en-CA" dirty="0"/>
          </a:p>
        </p:txBody>
      </p:sp>
      <p:sp>
        <p:nvSpPr>
          <p:cNvPr id="3" name="Content Placeholder 2"/>
          <p:cNvSpPr>
            <a:spLocks noGrp="1"/>
          </p:cNvSpPr>
          <p:nvPr>
            <p:ph idx="1"/>
          </p:nvPr>
        </p:nvSpPr>
        <p:spPr/>
        <p:txBody>
          <a:bodyPr/>
          <a:lstStyle/>
          <a:p>
            <a:r>
              <a:rPr lang="en-US" dirty="0"/>
              <a:t>There’s two general cases:</a:t>
            </a:r>
          </a:p>
          <a:p>
            <a:pPr lvl="1"/>
            <a:r>
              <a:rPr lang="en-US" dirty="0"/>
              <a:t>Zero or one of the conditions is true (no more than one so having one true case excludes the possibility of any other cases being true).</a:t>
            </a:r>
          </a:p>
          <a:p>
            <a:pPr lvl="2"/>
            <a:r>
              <a:rPr lang="en-US" dirty="0"/>
              <a:t>Example: getting a letter grade for a class during a particular semester, specifying the current city, town that you reside in.</a:t>
            </a:r>
          </a:p>
          <a:p>
            <a:pPr lvl="2"/>
            <a:r>
              <a:rPr lang="en-US" dirty="0"/>
              <a:t>VBA structure to use: </a:t>
            </a:r>
            <a:r>
              <a:rPr lang="en-US" dirty="0">
                <a:latin typeface="Consolas" panose="020B0609020204030204" pitchFamily="49" charset="0"/>
              </a:rPr>
              <a:t>IF-ELSEIF</a:t>
            </a:r>
          </a:p>
          <a:p>
            <a:pPr lvl="1"/>
            <a:r>
              <a:rPr lang="en-US" dirty="0"/>
              <a:t>Zero, one, two up to all of the cases can be true.</a:t>
            </a:r>
          </a:p>
          <a:p>
            <a:pPr lvl="2"/>
            <a:r>
              <a:rPr lang="en-US" dirty="0"/>
              <a:t>Example: for each class taken checking if a perfect score was awarded (letter grade ‘A’), checking if a person has ever lived in each of the cities, towns in a particular country (Have you ever lived in Calgary? Have you ever lived in Edmonton? Etc.)</a:t>
            </a:r>
          </a:p>
          <a:p>
            <a:pPr lvl="2"/>
            <a:r>
              <a:rPr lang="en-US" dirty="0"/>
              <a:t>VBA structure to use: Multiple and independent </a:t>
            </a:r>
            <a:r>
              <a:rPr lang="en-US" dirty="0">
                <a:latin typeface="Consolas" panose="020B0609020204030204" pitchFamily="49" charset="0"/>
              </a:rPr>
              <a:t>IF</a:t>
            </a:r>
            <a:r>
              <a:rPr lang="en-US" dirty="0"/>
              <a:t>s</a:t>
            </a:r>
          </a:p>
          <a:p>
            <a:pPr lvl="2"/>
            <a:endParaRPr lang="en-CA" dirty="0"/>
          </a:p>
        </p:txBody>
      </p:sp>
    </p:spTree>
    <p:extLst>
      <p:ext uri="{BB962C8B-B14F-4D97-AF65-F5344CB8AC3E}">
        <p14:creationId xmlns:p14="http://schemas.microsoft.com/office/powerpoint/2010/main" val="4296723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nsolas" panose="020B0609020204030204" pitchFamily="49" charset="0"/>
              </a:rPr>
              <a:t>IF-ELSEIF</a:t>
            </a:r>
            <a:r>
              <a:rPr lang="en-US" dirty="0"/>
              <a:t>, Multiple </a:t>
            </a:r>
            <a:r>
              <a:rPr lang="en-US" dirty="0">
                <a:latin typeface="Consolas" panose="020B0609020204030204" pitchFamily="49" charset="0"/>
              </a:rPr>
              <a:t>IF</a:t>
            </a:r>
            <a:r>
              <a:rPr lang="en-US" dirty="0"/>
              <a:t>s</a:t>
            </a:r>
            <a:endParaRPr lang="en-CA" dirty="0"/>
          </a:p>
        </p:txBody>
      </p:sp>
      <p:sp>
        <p:nvSpPr>
          <p:cNvPr id="3" name="Content Placeholder 2"/>
          <p:cNvSpPr>
            <a:spLocks noGrp="1"/>
          </p:cNvSpPr>
          <p:nvPr>
            <p:ph idx="1"/>
          </p:nvPr>
        </p:nvSpPr>
        <p:spPr/>
        <p:txBody>
          <a:bodyPr/>
          <a:lstStyle/>
          <a:p>
            <a:r>
              <a:rPr lang="en-US" b="1" dirty="0"/>
              <a:t>Name of the document containing example</a:t>
            </a:r>
            <a:r>
              <a:rPr lang="en-US" dirty="0"/>
              <a:t>: </a:t>
            </a:r>
            <a:r>
              <a:rPr lang="en-US" dirty="0">
                <a:latin typeface="Consolas" panose="020B0609020204030204" pitchFamily="49" charset="0"/>
              </a:rPr>
              <a:t>3multipleIfVSIFElseIF</a:t>
            </a:r>
          </a:p>
          <a:p>
            <a:r>
              <a:rPr lang="en-US" dirty="0"/>
              <a:t>Features: </a:t>
            </a:r>
          </a:p>
          <a:p>
            <a:pPr lvl="1"/>
            <a:r>
              <a:rPr lang="en-US" dirty="0"/>
              <a:t>Part I: Check for birth city</a:t>
            </a:r>
          </a:p>
          <a:p>
            <a:pPr lvl="2"/>
            <a:r>
              <a:rPr lang="en-US" dirty="0"/>
              <a:t>Prompts the user for the city that person was born in an reacts in different ways based on that information. One approach uses an </a:t>
            </a:r>
            <a:r>
              <a:rPr lang="en-US" dirty="0">
                <a:latin typeface="Consolas" panose="020B0609020204030204" pitchFamily="49" charset="0"/>
              </a:rPr>
              <a:t>IF-ELSEIF</a:t>
            </a:r>
            <a:r>
              <a:rPr lang="en-US" dirty="0"/>
              <a:t> structure, the other employs multiple and separate </a:t>
            </a:r>
            <a:r>
              <a:rPr lang="en-US" dirty="0">
                <a:latin typeface="Consolas" panose="020B0609020204030204" pitchFamily="49" charset="0"/>
              </a:rPr>
              <a:t>IF</a:t>
            </a:r>
            <a:r>
              <a:rPr lang="en-US" dirty="0"/>
              <a:t> structures.</a:t>
            </a:r>
          </a:p>
          <a:p>
            <a:pPr lvl="2"/>
            <a:r>
              <a:rPr lang="en-US" dirty="0"/>
              <a:t>Note: the use of the multiple IFs is not an appropriate solution in cases such as this but is included for learning purposes (to show how difficult it can be to check for the ‘none of the above’ case).</a:t>
            </a:r>
          </a:p>
          <a:p>
            <a:pPr lvl="1"/>
            <a:r>
              <a:rPr lang="en-US" dirty="0"/>
              <a:t>Part II: Check education level and if the person is a senior citizen</a:t>
            </a:r>
          </a:p>
          <a:p>
            <a:pPr lvl="2"/>
            <a:r>
              <a:rPr lang="en-US" dirty="0"/>
              <a:t>These two checks are independent, education level and the senior check are unrelated.</a:t>
            </a:r>
          </a:p>
          <a:p>
            <a:pPr lvl="2"/>
            <a:r>
              <a:rPr lang="en-US" dirty="0"/>
              <a:t>(Alternatively phrased): regardless of what the user enters for the years of education, the program will always check if the person is or is not a senior.</a:t>
            </a:r>
            <a:endParaRPr lang="en-CA" dirty="0"/>
          </a:p>
        </p:txBody>
      </p:sp>
    </p:spTree>
    <p:extLst>
      <p:ext uri="{BB962C8B-B14F-4D97-AF65-F5344CB8AC3E}">
        <p14:creationId xmlns:p14="http://schemas.microsoft.com/office/powerpoint/2010/main" val="37137252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a:t>
            </a:r>
            <a:endParaRPr lang="en-CA" dirty="0"/>
          </a:p>
        </p:txBody>
      </p:sp>
      <p:sp>
        <p:nvSpPr>
          <p:cNvPr id="3" name="Content Placeholder 2"/>
          <p:cNvSpPr>
            <a:spLocks noGrp="1"/>
          </p:cNvSpPr>
          <p:nvPr>
            <p:ph idx="1"/>
          </p:nvPr>
        </p:nvSpPr>
        <p:spPr/>
        <p:txBody>
          <a:bodyPr/>
          <a:lstStyle/>
          <a:p>
            <a:r>
              <a:rPr lang="en-CA" dirty="0"/>
              <a:t>Solution using multiple </a:t>
            </a:r>
            <a:r>
              <a:rPr lang="en-CA" dirty="0">
                <a:latin typeface="Consolas" panose="020B0609020204030204" pitchFamily="49" charset="0"/>
              </a:rPr>
              <a:t>IF</a:t>
            </a:r>
            <a:r>
              <a:rPr lang="en-CA" dirty="0"/>
              <a:t>s </a:t>
            </a:r>
          </a:p>
          <a:p>
            <a:pPr marL="0" indent="0">
              <a:buNone/>
            </a:pPr>
            <a:r>
              <a:rPr lang="en-CA" sz="1600" dirty="0">
                <a:latin typeface="Consolas" panose="020B0609020204030204" pitchFamily="49" charset="0"/>
              </a:rPr>
              <a:t>   Dim </a:t>
            </a:r>
            <a:r>
              <a:rPr lang="en-CA" sz="1600" dirty="0" err="1">
                <a:latin typeface="Consolas" panose="020B0609020204030204" pitchFamily="49" charset="0"/>
              </a:rPr>
              <a:t>birthCity</a:t>
            </a:r>
            <a:r>
              <a:rPr lang="en-CA" sz="1600" dirty="0">
                <a:latin typeface="Consolas" panose="020B0609020204030204" pitchFamily="49" charset="0"/>
              </a:rPr>
              <a:t> As String</a:t>
            </a:r>
          </a:p>
          <a:p>
            <a:pPr marL="0" indent="0">
              <a:buNone/>
            </a:pPr>
            <a:r>
              <a:rPr lang="en-US" sz="1600" dirty="0">
                <a:latin typeface="Consolas" panose="020B0609020204030204" pitchFamily="49" charset="0"/>
              </a:rPr>
              <a:t>   </a:t>
            </a:r>
            <a:r>
              <a:rPr lang="en-US" sz="1600" dirty="0" err="1">
                <a:latin typeface="Consolas" panose="020B0609020204030204" pitchFamily="49" charset="0"/>
              </a:rPr>
              <a:t>birthCity</a:t>
            </a:r>
            <a:r>
              <a:rPr lang="en-US" sz="1600" dirty="0">
                <a:latin typeface="Consolas" panose="020B0609020204030204" pitchFamily="49" charset="0"/>
              </a:rPr>
              <a:t> = InputBox("City of birth")</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"Calgary") Then</a:t>
            </a:r>
          </a:p>
          <a:p>
            <a:pPr marL="0" indent="0">
              <a:buNone/>
            </a:pPr>
            <a:r>
              <a:rPr lang="en-US" sz="1600" dirty="0">
                <a:latin typeface="Consolas" panose="020B0609020204030204" pitchFamily="49" charset="0"/>
              </a:rPr>
              <a:t>       MsgBox ("You are 'Part of the Energy'")</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"Edmonton") Then</a:t>
            </a:r>
          </a:p>
          <a:p>
            <a:pPr marL="0" indent="0">
              <a:buNone/>
            </a:pPr>
            <a:r>
              <a:rPr lang="en-US" sz="1600" dirty="0">
                <a:latin typeface="Consolas" panose="020B0609020204030204" pitchFamily="49" charset="0"/>
              </a:rPr>
              <a:t>       MsgBox ("From the City of Champions")</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"Dubai") Then</a:t>
            </a:r>
          </a:p>
          <a:p>
            <a:pPr marL="0" indent="0">
              <a:buNone/>
            </a:pPr>
            <a:r>
              <a:rPr lang="en-US" sz="1600" dirty="0">
                <a:latin typeface="Consolas" panose="020B0609020204030204" pitchFamily="49" charset="0"/>
              </a:rPr>
              <a:t>       MsgBox ("Definitely Dubai!")</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If (</a:t>
            </a:r>
            <a:r>
              <a:rPr lang="en-US" sz="1600" dirty="0" err="1">
                <a:latin typeface="Consolas" panose="020B0609020204030204" pitchFamily="49" charset="0"/>
              </a:rPr>
              <a:t>birthCity</a:t>
            </a:r>
            <a:r>
              <a:rPr lang="en-US" sz="1600" dirty="0">
                <a:latin typeface="Consolas" panose="020B0609020204030204" pitchFamily="49" charset="0"/>
              </a:rPr>
              <a:t> = "Fargo") Then</a:t>
            </a:r>
          </a:p>
          <a:p>
            <a:pPr marL="0" indent="0">
              <a:buNone/>
            </a:pPr>
            <a:r>
              <a:rPr lang="en-US" sz="1600" dirty="0">
                <a:latin typeface="Consolas" panose="020B0609020204030204" pitchFamily="49" charset="0"/>
              </a:rPr>
              <a:t>       MsgBox ("You're always warm")</a:t>
            </a:r>
          </a:p>
          <a:p>
            <a:pPr marL="0" indent="0">
              <a:buNone/>
            </a:pPr>
            <a:r>
              <a:rPr lang="en-US" sz="1600" dirty="0">
                <a:latin typeface="Consolas" panose="020B0609020204030204" pitchFamily="49" charset="0"/>
              </a:rPr>
              <a:t>   End If</a:t>
            </a:r>
          </a:p>
          <a:p>
            <a:pPr marL="0" indent="0">
              <a:buNone/>
            </a:pPr>
            <a:r>
              <a:rPr lang="en-US" sz="1600" dirty="0">
                <a:latin typeface="Consolas" panose="020B0609020204030204" pitchFamily="49" charset="0"/>
              </a:rPr>
              <a:t>   </a:t>
            </a:r>
            <a:endParaRPr lang="en-CA" sz="1600" dirty="0">
              <a:latin typeface="Consolas" panose="020B0609020204030204" pitchFamily="49" charset="0"/>
            </a:endParaRPr>
          </a:p>
        </p:txBody>
      </p:sp>
    </p:spTree>
    <p:extLst>
      <p:ext uri="{BB962C8B-B14F-4D97-AF65-F5344CB8AC3E}">
        <p14:creationId xmlns:p14="http://schemas.microsoft.com/office/powerpoint/2010/main" val="15444648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(2)</a:t>
            </a:r>
            <a:endParaRPr lang="en-CA" dirty="0"/>
          </a:p>
        </p:txBody>
      </p:sp>
      <p:sp>
        <p:nvSpPr>
          <p:cNvPr id="3" name="Content Placeholder 2"/>
          <p:cNvSpPr>
            <a:spLocks noGrp="1"/>
          </p:cNvSpPr>
          <p:nvPr>
            <p:ph idx="1"/>
          </p:nvPr>
        </p:nvSpPr>
        <p:spPr/>
        <p:txBody>
          <a:bodyPr/>
          <a:lstStyle/>
          <a:p>
            <a:pPr marL="0" indent="0">
              <a:buNone/>
            </a:pPr>
            <a:r>
              <a:rPr lang="en-US" sz="1800" dirty="0">
                <a:solidFill>
                  <a:srgbClr val="FF0000"/>
                </a:solidFill>
                <a:latin typeface="Consolas" panose="020B0609020204030204" pitchFamily="49" charset="0"/>
              </a:rPr>
              <a:t>   ' When none of the cases in any of the previous IFs apply</a:t>
            </a:r>
          </a:p>
          <a:p>
            <a:pPr marL="0" indent="0">
              <a:buNone/>
            </a:pPr>
            <a:r>
              <a:rPr lang="en-US" sz="1800" dirty="0">
                <a:solidFill>
                  <a:srgbClr val="FF0000"/>
                </a:solidFill>
                <a:latin typeface="Consolas" panose="020B0609020204030204" pitchFamily="49" charset="0"/>
              </a:rPr>
              <a:t>   ' requires a very awkward solution</a:t>
            </a:r>
          </a:p>
          <a:p>
            <a:pPr marL="0" indent="0">
              <a:buNone/>
            </a:pPr>
            <a:r>
              <a:rPr lang="en-US" sz="1800" dirty="0">
                <a:latin typeface="Consolas" panose="020B0609020204030204" pitchFamily="49" charset="0"/>
              </a:rPr>
              <a:t>   If ((</a:t>
            </a:r>
            <a:r>
              <a:rPr lang="en-US" sz="1800" dirty="0" err="1">
                <a:latin typeface="Consolas" panose="020B0609020204030204" pitchFamily="49" charset="0"/>
              </a:rPr>
              <a:t>birthCity</a:t>
            </a:r>
            <a:r>
              <a:rPr lang="en-US" sz="1800" dirty="0">
                <a:latin typeface="Consolas" panose="020B0609020204030204" pitchFamily="49" charset="0"/>
              </a:rPr>
              <a:t> &lt;&gt; "Calgary")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"Edmonton")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"Dubai") And _</a:t>
            </a:r>
          </a:p>
          <a:p>
            <a:pPr marL="0" indent="0">
              <a:buNone/>
            </a:pPr>
            <a:r>
              <a:rPr lang="en-US" sz="1800" dirty="0">
                <a:latin typeface="Consolas" panose="020B0609020204030204" pitchFamily="49" charset="0"/>
              </a:rPr>
              <a:t>       (</a:t>
            </a:r>
            <a:r>
              <a:rPr lang="en-US" sz="1800" dirty="0" err="1">
                <a:latin typeface="Consolas" panose="020B0609020204030204" pitchFamily="49" charset="0"/>
              </a:rPr>
              <a:t>birthCity</a:t>
            </a:r>
            <a:r>
              <a:rPr lang="en-US" sz="1800" dirty="0">
                <a:latin typeface="Consolas" panose="020B0609020204030204" pitchFamily="49" charset="0"/>
              </a:rPr>
              <a:t> &lt;&gt; "Fargo")) Then</a:t>
            </a:r>
          </a:p>
          <a:p>
            <a:pPr marL="0" indent="0">
              <a:buNone/>
            </a:pPr>
            <a:r>
              <a:rPr lang="en-US" sz="1800" dirty="0">
                <a:latin typeface="Consolas" panose="020B0609020204030204" pitchFamily="49" charset="0"/>
              </a:rPr>
              <a:t>         MsgBox ("Multiple-IFs: Miscellaneous place")</a:t>
            </a:r>
          </a:p>
          <a:p>
            <a:pPr marL="0" indent="0">
              <a:buNone/>
            </a:pPr>
            <a:r>
              <a:rPr lang="en-US" sz="1800" dirty="0">
                <a:latin typeface="Consolas" panose="020B0609020204030204" pitchFamily="49" charset="0"/>
              </a:rPr>
              <a:t>   End If</a:t>
            </a:r>
            <a:endParaRPr lang="en-CA" sz="1800" dirty="0">
              <a:latin typeface="Consolas" panose="020B0609020204030204" pitchFamily="49" charset="0"/>
            </a:endParaRPr>
          </a:p>
          <a:p>
            <a:endParaRPr lang="en-CA" sz="1800" dirty="0"/>
          </a:p>
        </p:txBody>
      </p:sp>
    </p:spTree>
    <p:extLst>
      <p:ext uri="{BB962C8B-B14F-4D97-AF65-F5344CB8AC3E}">
        <p14:creationId xmlns:p14="http://schemas.microsoft.com/office/powerpoint/2010/main" val="6207035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Conditions: Checking City Of Birth  (3)</a:t>
            </a:r>
            <a:endParaRPr lang="en-CA" dirty="0"/>
          </a:p>
        </p:txBody>
      </p:sp>
      <p:sp>
        <p:nvSpPr>
          <p:cNvPr id="3" name="Content Placeholder 2"/>
          <p:cNvSpPr>
            <a:spLocks noGrp="1"/>
          </p:cNvSpPr>
          <p:nvPr>
            <p:ph idx="1"/>
          </p:nvPr>
        </p:nvSpPr>
        <p:spPr/>
        <p:txBody>
          <a:bodyPr/>
          <a:lstStyle/>
          <a:p>
            <a:r>
              <a:rPr lang="en-CA" dirty="0"/>
              <a:t>Solution using </a:t>
            </a:r>
            <a:r>
              <a:rPr lang="en-CA" dirty="0">
                <a:latin typeface="Consolas" panose="020B0609020204030204" pitchFamily="49" charset="0"/>
              </a:rPr>
              <a:t>IF-ELSEIF</a:t>
            </a:r>
            <a:r>
              <a:rPr lang="en-CA" dirty="0"/>
              <a:t> (better approach)</a:t>
            </a:r>
          </a:p>
          <a:p>
            <a:pPr marL="234950" lvl="1" indent="0">
              <a:buNone/>
            </a:pPr>
            <a:r>
              <a:rPr lang="en-CA" sz="1800" dirty="0">
                <a:latin typeface="Consolas" panose="020B0609020204030204" pitchFamily="49" charset="0"/>
              </a:rPr>
              <a:t>   If (</a:t>
            </a:r>
            <a:r>
              <a:rPr lang="en-CA" sz="1800" dirty="0" err="1">
                <a:latin typeface="Consolas" panose="020B0609020204030204" pitchFamily="49" charset="0"/>
              </a:rPr>
              <a:t>birthCity</a:t>
            </a:r>
            <a:r>
              <a:rPr lang="en-CA" sz="1800" dirty="0">
                <a:latin typeface="Consolas" panose="020B0609020204030204" pitchFamily="49" charset="0"/>
              </a:rPr>
              <a:t> = "Calgary") Then</a:t>
            </a:r>
          </a:p>
          <a:p>
            <a:pPr marL="234950" lvl="1" indent="0">
              <a:buNone/>
            </a:pPr>
            <a:r>
              <a:rPr lang="en-CA" sz="1800" dirty="0">
                <a:latin typeface="Consolas" panose="020B0609020204030204" pitchFamily="49" charset="0"/>
              </a:rPr>
              <a:t>       MsgBox ("You are 'Part of the Energy'")</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"Edmonton") Then</a:t>
            </a:r>
          </a:p>
          <a:p>
            <a:pPr marL="234950" lvl="1" indent="0">
              <a:buNone/>
            </a:pPr>
            <a:r>
              <a:rPr lang="en-CA" sz="1800" dirty="0">
                <a:latin typeface="Consolas" panose="020B0609020204030204" pitchFamily="49" charset="0"/>
              </a:rPr>
              <a:t>       MsgBox ("From the City of Champions")</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"Dubai") Then</a:t>
            </a:r>
          </a:p>
          <a:p>
            <a:pPr marL="234950" lvl="1" indent="0">
              <a:buNone/>
            </a:pPr>
            <a:r>
              <a:rPr lang="en-CA" sz="1800" dirty="0">
                <a:latin typeface="Consolas" panose="020B0609020204030204" pitchFamily="49" charset="0"/>
              </a:rPr>
              <a:t>       MsgBox ("Definitely Dubai!")</a:t>
            </a:r>
          </a:p>
          <a:p>
            <a:pPr marL="234950" lvl="1" indent="0">
              <a:buNone/>
            </a:pPr>
            <a:r>
              <a:rPr lang="en-CA" sz="1800" dirty="0">
                <a:latin typeface="Consolas" panose="020B0609020204030204" pitchFamily="49" charset="0"/>
              </a:rPr>
              <a:t>   </a:t>
            </a:r>
            <a:r>
              <a:rPr lang="en-CA" sz="1800" dirty="0" err="1">
                <a:latin typeface="Consolas" panose="020B0609020204030204" pitchFamily="49" charset="0"/>
              </a:rPr>
              <a:t>ElseIf</a:t>
            </a:r>
            <a:r>
              <a:rPr lang="en-CA" sz="1800" dirty="0">
                <a:latin typeface="Consolas" panose="020B0609020204030204" pitchFamily="49" charset="0"/>
              </a:rPr>
              <a:t> (</a:t>
            </a:r>
            <a:r>
              <a:rPr lang="en-CA" sz="1800" dirty="0" err="1">
                <a:latin typeface="Consolas" panose="020B0609020204030204" pitchFamily="49" charset="0"/>
              </a:rPr>
              <a:t>birthCity</a:t>
            </a:r>
            <a:r>
              <a:rPr lang="en-CA" sz="1800" dirty="0">
                <a:latin typeface="Consolas" panose="020B0609020204030204" pitchFamily="49" charset="0"/>
              </a:rPr>
              <a:t> = "Fargo") Then</a:t>
            </a:r>
          </a:p>
          <a:p>
            <a:pPr marL="234950" lvl="1" indent="0">
              <a:buNone/>
            </a:pPr>
            <a:r>
              <a:rPr lang="en-CA" sz="1800" dirty="0">
                <a:latin typeface="Consolas" panose="020B0609020204030204" pitchFamily="49" charset="0"/>
              </a:rPr>
              <a:t>       MsgBox ("You're always warm")</a:t>
            </a:r>
          </a:p>
          <a:p>
            <a:pPr marL="234950" lvl="1" indent="0">
              <a:buNone/>
            </a:pPr>
            <a:r>
              <a:rPr lang="en-CA" sz="1800" dirty="0">
                <a:latin typeface="Consolas" panose="020B0609020204030204" pitchFamily="49" charset="0"/>
              </a:rPr>
              <a:t>   Else</a:t>
            </a:r>
          </a:p>
          <a:p>
            <a:pPr marL="234950" lvl="1" indent="0">
              <a:buNone/>
            </a:pPr>
            <a:r>
              <a:rPr lang="en-CA" sz="1800" dirty="0">
                <a:latin typeface="Consolas" panose="020B0609020204030204" pitchFamily="49" charset="0"/>
              </a:rPr>
              <a:t>       MsgBox ("IF-ELSEIFs: Miscellaneous place")</a:t>
            </a:r>
          </a:p>
          <a:p>
            <a:pPr marL="234950" lvl="1" indent="0">
              <a:buNone/>
            </a:pPr>
            <a:r>
              <a:rPr lang="en-CA" sz="1800" dirty="0">
                <a:latin typeface="Consolas" panose="020B0609020204030204" pitchFamily="49" charset="0"/>
              </a:rPr>
              <a:t>   End If</a:t>
            </a:r>
          </a:p>
          <a:p>
            <a:endParaRPr lang="en-CA" dirty="0"/>
          </a:p>
        </p:txBody>
      </p:sp>
    </p:spTree>
    <p:extLst>
      <p:ext uri="{BB962C8B-B14F-4D97-AF65-F5344CB8AC3E}">
        <p14:creationId xmlns:p14="http://schemas.microsoft.com/office/powerpoint/2010/main" val="6261349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Education Level, Senior Citizen (Solution </a:t>
            </a:r>
            <a:r>
              <a:rPr lang="en-US" dirty="0" smtClean="0"/>
              <a:t>Has A </a:t>
            </a:r>
            <a:r>
              <a:rPr lang="en-US" dirty="0"/>
              <a:t>Bug) </a:t>
            </a:r>
            <a:endParaRPr lang="en-CA" dirty="0"/>
          </a:p>
        </p:txBody>
      </p:sp>
      <p:sp>
        <p:nvSpPr>
          <p:cNvPr id="3" name="Content Placeholder 2"/>
          <p:cNvSpPr>
            <a:spLocks noGrp="1"/>
          </p:cNvSpPr>
          <p:nvPr>
            <p:ph idx="1"/>
          </p:nvPr>
        </p:nvSpPr>
        <p:spPr/>
        <p:txBody>
          <a:bodyPr/>
          <a:lstStyle/>
          <a:p>
            <a:pPr>
              <a:tabLst>
                <a:tab pos="542925" algn="l"/>
              </a:tabLst>
            </a:pPr>
            <a:r>
              <a:rPr lang="en-US" dirty="0"/>
              <a:t>Student </a:t>
            </a:r>
            <a:r>
              <a:rPr lang="en-US" dirty="0" smtClean="0"/>
              <a:t>exercise #2: </a:t>
            </a:r>
            <a:r>
              <a:rPr lang="en-US" dirty="0"/>
              <a:t>find the bug in the following program.</a:t>
            </a:r>
          </a:p>
          <a:p>
            <a:pPr>
              <a:tabLst>
                <a:tab pos="542925" algn="l"/>
              </a:tabLst>
            </a:pPr>
            <a:endParaRPr lang="en-US" dirty="0"/>
          </a:p>
          <a:p>
            <a:pPr marL="0" indent="0">
              <a:buNone/>
              <a:tabLst>
                <a:tab pos="542925" algn="l"/>
              </a:tabLst>
            </a:pPr>
            <a:r>
              <a:rPr lang="en-US" sz="1800" dirty="0">
                <a:solidFill>
                  <a:srgbClr val="FF0000"/>
                </a:solidFill>
                <a:latin typeface="Consolas" panose="020B0609020204030204" pitchFamily="49" charset="0"/>
              </a:rPr>
              <a:t> </a:t>
            </a:r>
            <a:r>
              <a:rPr lang="en-US" sz="1800" dirty="0" smtClean="0">
                <a:solidFill>
                  <a:srgbClr val="FF0000"/>
                </a:solidFill>
                <a:latin typeface="Consolas" panose="020B0609020204030204" pitchFamily="49" charset="0"/>
              </a:rPr>
              <a:t>    </a:t>
            </a:r>
            <a:r>
              <a:rPr lang="en-US" sz="1800" dirty="0" smtClean="0">
                <a:latin typeface="Consolas" panose="020B0609020204030204" pitchFamily="49" charset="0"/>
              </a:rPr>
              <a:t>Dim </a:t>
            </a:r>
            <a:r>
              <a:rPr lang="en-US" sz="1800" dirty="0" err="1">
                <a:latin typeface="Consolas" panose="020B0609020204030204" pitchFamily="49" charset="0"/>
              </a:rPr>
              <a:t>gradeLevel</a:t>
            </a:r>
            <a:r>
              <a:rPr lang="en-US" sz="1800" dirty="0">
                <a:latin typeface="Consolas" panose="020B0609020204030204" pitchFamily="49" charset="0"/>
              </a:rPr>
              <a:t> As </a:t>
            </a:r>
            <a:r>
              <a:rPr lang="en-US" sz="1800" dirty="0" smtClean="0">
                <a:latin typeface="Consolas" panose="020B0609020204030204" pitchFamily="49" charset="0"/>
              </a:rPr>
              <a:t>Long</a:t>
            </a:r>
          </a:p>
          <a:p>
            <a:pPr marL="234950" lvl="1" indent="0">
              <a:buNone/>
            </a:pPr>
            <a:r>
              <a:rPr lang="en-US" sz="1800" dirty="0" smtClean="0">
                <a:latin typeface="Consolas" panose="020B0609020204030204" pitchFamily="49" charset="0"/>
              </a:rPr>
              <a:t>   Dim age As Long</a:t>
            </a:r>
          </a:p>
          <a:p>
            <a:pPr marL="234950" lvl="1" indent="0">
              <a:buNone/>
            </a:pPr>
            <a:r>
              <a:rPr lang="en-US" sz="1800" dirty="0" smtClean="0">
                <a:latin typeface="Consolas" panose="020B0609020204030204" pitchFamily="49" charset="0"/>
              </a:rPr>
              <a:t>   </a:t>
            </a:r>
            <a:r>
              <a:rPr lang="en-US" sz="1800" dirty="0" err="1">
                <a:latin typeface="Consolas" panose="020B0609020204030204" pitchFamily="49" charset="0"/>
              </a:rPr>
              <a:t>gradeLevel</a:t>
            </a:r>
            <a:r>
              <a:rPr lang="en-US" sz="1800" dirty="0">
                <a:latin typeface="Consolas" panose="020B0609020204030204" pitchFamily="49" charset="0"/>
              </a:rPr>
              <a:t> = InputBox("What is your highest grade level: ")</a:t>
            </a:r>
          </a:p>
          <a:p>
            <a:pPr marL="234950" lvl="1" indent="0">
              <a:buNone/>
            </a:pPr>
            <a:r>
              <a:rPr lang="en-US" sz="1800" dirty="0">
                <a:latin typeface="Consolas" panose="020B0609020204030204" pitchFamily="49" charset="0"/>
              </a:rPr>
              <a:t>   age = InputBox("What is your age: ")</a:t>
            </a:r>
          </a:p>
          <a:p>
            <a:pPr marL="234950" lvl="1" indent="0">
              <a:buNone/>
            </a:pPr>
            <a:r>
              <a:rPr lang="en-US" sz="1800" dirty="0">
                <a:latin typeface="Consolas" panose="020B0609020204030204" pitchFamily="49" charset="0"/>
              </a:rPr>
              <a:t>   If (</a:t>
            </a:r>
            <a:r>
              <a:rPr lang="en-US" sz="1800" dirty="0" err="1">
                <a:latin typeface="Consolas" panose="020B0609020204030204" pitchFamily="49" charset="0"/>
              </a:rPr>
              <a:t>gradeLevel</a:t>
            </a:r>
            <a:r>
              <a:rPr lang="en-US" sz="1800" dirty="0">
                <a:latin typeface="Consolas" panose="020B0609020204030204" pitchFamily="49" charset="0"/>
              </a:rPr>
              <a:t> &gt;= 13) Then</a:t>
            </a:r>
          </a:p>
          <a:p>
            <a:pPr marL="234950" lvl="1" indent="0">
              <a:buNone/>
            </a:pPr>
            <a:r>
              <a:rPr lang="en-US" sz="1800" dirty="0">
                <a:latin typeface="Consolas" panose="020B0609020204030204" pitchFamily="49" charset="0"/>
              </a:rPr>
              <a:t>       MsgBox ("College person!")</a:t>
            </a:r>
          </a:p>
          <a:p>
            <a:pPr marL="234950" lvl="1" indent="0">
              <a:buNone/>
            </a:pPr>
            <a:r>
              <a:rPr lang="en-US" sz="1800" dirty="0">
                <a:latin typeface="Consolas" panose="020B0609020204030204" pitchFamily="49" charset="0"/>
              </a:rPr>
              <a:t>   </a:t>
            </a:r>
            <a:r>
              <a:rPr lang="en-US" sz="1800" dirty="0" err="1">
                <a:latin typeface="Consolas" panose="020B0609020204030204" pitchFamily="49" charset="0"/>
              </a:rPr>
              <a:t>ElseIf</a:t>
            </a:r>
            <a:r>
              <a:rPr lang="en-US" sz="1800" dirty="0">
                <a:latin typeface="Consolas" panose="020B0609020204030204" pitchFamily="49" charset="0"/>
              </a:rPr>
              <a:t> (age &gt;= 65) Then</a:t>
            </a:r>
          </a:p>
          <a:p>
            <a:pPr marL="234950" lvl="1" indent="0">
              <a:buNone/>
            </a:pPr>
            <a:r>
              <a:rPr lang="en-US" sz="1800" dirty="0">
                <a:latin typeface="Consolas" panose="020B0609020204030204" pitchFamily="49" charset="0"/>
              </a:rPr>
              <a:t>       MsgBox ("Senior citizen")</a:t>
            </a:r>
          </a:p>
          <a:p>
            <a:pPr marL="234950" lvl="1" indent="0">
              <a:buNone/>
            </a:pPr>
            <a:r>
              <a:rPr lang="en-US" sz="1800" dirty="0">
                <a:latin typeface="Consolas" panose="020B0609020204030204" pitchFamily="49" charset="0"/>
              </a:rPr>
              <a:t>   End If</a:t>
            </a:r>
            <a:endParaRPr lang="en-CA" sz="1800" dirty="0">
              <a:latin typeface="Consolas" panose="020B0609020204030204" pitchFamily="49" charset="0"/>
            </a:endParaRPr>
          </a:p>
        </p:txBody>
      </p:sp>
    </p:spTree>
    <p:extLst>
      <p:ext uri="{BB962C8B-B14F-4D97-AF65-F5344CB8AC3E}">
        <p14:creationId xmlns:p14="http://schemas.microsoft.com/office/powerpoint/2010/main" val="24733524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To Student Exercise #2</a:t>
            </a:r>
            <a:endParaRPr lang="en-CA" dirty="0"/>
          </a:p>
        </p:txBody>
      </p:sp>
      <p:sp>
        <p:nvSpPr>
          <p:cNvPr id="3" name="Content Placeholder 2"/>
          <p:cNvSpPr>
            <a:spLocks noGrp="1"/>
          </p:cNvSpPr>
          <p:nvPr>
            <p:ph idx="1"/>
          </p:nvPr>
        </p:nvSpPr>
        <p:spPr/>
        <p:txBody>
          <a:bodyPr/>
          <a:lstStyle/>
          <a:p>
            <a:r>
              <a:rPr lang="en-US" dirty="0" smtClean="0"/>
              <a:t>The two branches should be two independent occurrences.</a:t>
            </a:r>
          </a:p>
          <a:p>
            <a:pPr lvl="1"/>
            <a:r>
              <a:rPr lang="en-US" dirty="0" smtClean="0"/>
              <a:t>As is the program will only check if a person is a senior citizen if the person and received a college education.</a:t>
            </a:r>
          </a:p>
          <a:p>
            <a:pPr lvl="1"/>
            <a:r>
              <a:rPr lang="en-US" dirty="0" smtClean="0"/>
              <a:t>Example case missed: grade level completed = 13, age = 75</a:t>
            </a:r>
          </a:p>
          <a:p>
            <a:endParaRPr lang="en-US" dirty="0"/>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gradeLevel</a:t>
            </a:r>
            <a:r>
              <a:rPr lang="en-US" sz="1800" dirty="0">
                <a:latin typeface="Consolas" panose="020B0609020204030204" pitchFamily="49" charset="0"/>
              </a:rPr>
              <a:t> &gt;= 13) Then</a:t>
            </a:r>
          </a:p>
          <a:p>
            <a:pPr marL="234950" lvl="1" indent="0">
              <a:buNone/>
            </a:pPr>
            <a:r>
              <a:rPr lang="en-US" sz="1800" dirty="0">
                <a:latin typeface="Consolas" panose="020B0609020204030204" pitchFamily="49" charset="0"/>
              </a:rPr>
              <a:t>       MsgBox ("College person!")</a:t>
            </a:r>
          </a:p>
          <a:p>
            <a:pPr marL="234950" lvl="1" indent="0">
              <a:buNone/>
            </a:pPr>
            <a:r>
              <a:rPr lang="en-US" sz="1800" dirty="0">
                <a:latin typeface="Consolas" panose="020B0609020204030204" pitchFamily="49" charset="0"/>
              </a:rPr>
              <a:t>   ElseIf (age &gt;= 65) Then</a:t>
            </a:r>
          </a:p>
          <a:p>
            <a:pPr marL="234950" lvl="1" indent="0">
              <a:buNone/>
            </a:pPr>
            <a:r>
              <a:rPr lang="en-US" sz="1800" dirty="0">
                <a:latin typeface="Consolas" panose="020B0609020204030204" pitchFamily="49" charset="0"/>
              </a:rPr>
              <a:t>       MsgBox ("Senior citizen")</a:t>
            </a:r>
          </a:p>
          <a:p>
            <a:pPr marL="234950" lvl="1" indent="0">
              <a:buNone/>
            </a:pPr>
            <a:r>
              <a:rPr lang="en-US" sz="1800" dirty="0">
                <a:latin typeface="Consolas" panose="020B0609020204030204" pitchFamily="49" charset="0"/>
              </a:rPr>
              <a:t>   End If</a:t>
            </a:r>
            <a:endParaRPr lang="en-CA" sz="1800" dirty="0"/>
          </a:p>
        </p:txBody>
      </p:sp>
      <p:sp>
        <p:nvSpPr>
          <p:cNvPr id="5" name="TextBox 4"/>
          <p:cNvSpPr txBox="1"/>
          <p:nvPr/>
        </p:nvSpPr>
        <p:spPr>
          <a:xfrm>
            <a:off x="2971800" y="3124200"/>
            <a:ext cx="533400" cy="369332"/>
          </a:xfrm>
          <a:prstGeom prst="rect">
            <a:avLst/>
          </a:prstGeom>
          <a:noFill/>
        </p:spPr>
        <p:txBody>
          <a:bodyPr wrap="square" rtlCol="0">
            <a:spAutoFit/>
          </a:bodyPr>
          <a:lstStyle/>
          <a:p>
            <a:r>
              <a:rPr lang="en-US" b="1" dirty="0" smtClean="0">
                <a:solidFill>
                  <a:srgbClr val="FF0000"/>
                </a:solidFill>
              </a:rPr>
              <a:t>1</a:t>
            </a:r>
            <a:r>
              <a:rPr lang="en-CA" b="1" dirty="0" smtClean="0">
                <a:solidFill>
                  <a:srgbClr val="FF0000"/>
                </a:solidFill>
              </a:rPr>
              <a:t>3</a:t>
            </a:r>
            <a:endParaRPr lang="en-CA" b="1" dirty="0">
              <a:solidFill>
                <a:srgbClr val="FF0000"/>
              </a:solidFill>
            </a:endParaRPr>
          </a:p>
        </p:txBody>
      </p:sp>
      <p:sp>
        <p:nvSpPr>
          <p:cNvPr id="7" name="Freeform 6"/>
          <p:cNvSpPr/>
          <p:nvPr/>
        </p:nvSpPr>
        <p:spPr>
          <a:xfrm>
            <a:off x="3384331" y="3146340"/>
            <a:ext cx="1870841" cy="668915"/>
          </a:xfrm>
          <a:custGeom>
            <a:avLst/>
            <a:gdLst>
              <a:gd name="connsiteX0" fmla="*/ 0 w 1870841"/>
              <a:gd name="connsiteY0" fmla="*/ 153908 h 668915"/>
              <a:gd name="connsiteX1" fmla="*/ 147145 w 1870841"/>
              <a:gd name="connsiteY1" fmla="*/ 111867 h 668915"/>
              <a:gd name="connsiteX2" fmla="*/ 273269 w 1870841"/>
              <a:gd name="connsiteY2" fmla="*/ 69826 h 668915"/>
              <a:gd name="connsiteX3" fmla="*/ 336331 w 1870841"/>
              <a:gd name="connsiteY3" fmla="*/ 59315 h 668915"/>
              <a:gd name="connsiteX4" fmla="*/ 409903 w 1870841"/>
              <a:gd name="connsiteY4" fmla="*/ 38294 h 668915"/>
              <a:gd name="connsiteX5" fmla="*/ 557048 w 1870841"/>
              <a:gd name="connsiteY5" fmla="*/ 17274 h 668915"/>
              <a:gd name="connsiteX6" fmla="*/ 998483 w 1870841"/>
              <a:gd name="connsiteY6" fmla="*/ 6763 h 668915"/>
              <a:gd name="connsiteX7" fmla="*/ 1618593 w 1870841"/>
              <a:gd name="connsiteY7" fmla="*/ 27784 h 668915"/>
              <a:gd name="connsiteX8" fmla="*/ 1650124 w 1870841"/>
              <a:gd name="connsiteY8" fmla="*/ 38294 h 668915"/>
              <a:gd name="connsiteX9" fmla="*/ 1744717 w 1870841"/>
              <a:gd name="connsiteY9" fmla="*/ 101357 h 668915"/>
              <a:gd name="connsiteX10" fmla="*/ 1776248 w 1870841"/>
              <a:gd name="connsiteY10" fmla="*/ 122377 h 668915"/>
              <a:gd name="connsiteX11" fmla="*/ 1839310 w 1870841"/>
              <a:gd name="connsiteY11" fmla="*/ 174929 h 668915"/>
              <a:gd name="connsiteX12" fmla="*/ 1870841 w 1870841"/>
              <a:gd name="connsiteY12" fmla="*/ 301053 h 668915"/>
              <a:gd name="connsiteX13" fmla="*/ 1849821 w 1870841"/>
              <a:gd name="connsiteY13" fmla="*/ 427177 h 668915"/>
              <a:gd name="connsiteX14" fmla="*/ 1786759 w 1870841"/>
              <a:gd name="connsiteY14" fmla="*/ 500750 h 668915"/>
              <a:gd name="connsiteX15" fmla="*/ 1776248 w 1870841"/>
              <a:gd name="connsiteY15" fmla="*/ 532281 h 668915"/>
              <a:gd name="connsiteX16" fmla="*/ 1681655 w 1870841"/>
              <a:gd name="connsiteY16" fmla="*/ 584832 h 668915"/>
              <a:gd name="connsiteX17" fmla="*/ 1608083 w 1870841"/>
              <a:gd name="connsiteY17" fmla="*/ 626874 h 668915"/>
              <a:gd name="connsiteX18" fmla="*/ 1576552 w 1870841"/>
              <a:gd name="connsiteY18" fmla="*/ 637384 h 668915"/>
              <a:gd name="connsiteX19" fmla="*/ 1534510 w 1870841"/>
              <a:gd name="connsiteY19" fmla="*/ 668915 h 668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70841" h="668915">
                <a:moveTo>
                  <a:pt x="0" y="153908"/>
                </a:moveTo>
                <a:cubicBezTo>
                  <a:pt x="49048" y="139894"/>
                  <a:pt x="99783" y="130812"/>
                  <a:pt x="147145" y="111867"/>
                </a:cubicBezTo>
                <a:cubicBezTo>
                  <a:pt x="201355" y="90183"/>
                  <a:pt x="211328" y="84120"/>
                  <a:pt x="273269" y="69826"/>
                </a:cubicBezTo>
                <a:cubicBezTo>
                  <a:pt x="294034" y="65034"/>
                  <a:pt x="315566" y="64107"/>
                  <a:pt x="336331" y="59315"/>
                </a:cubicBezTo>
                <a:cubicBezTo>
                  <a:pt x="361183" y="53580"/>
                  <a:pt x="385051" y="44029"/>
                  <a:pt x="409903" y="38294"/>
                </a:cubicBezTo>
                <a:cubicBezTo>
                  <a:pt x="434897" y="32526"/>
                  <a:pt x="539203" y="17988"/>
                  <a:pt x="557048" y="17274"/>
                </a:cubicBezTo>
                <a:cubicBezTo>
                  <a:pt x="704117" y="11391"/>
                  <a:pt x="851338" y="10267"/>
                  <a:pt x="998483" y="6763"/>
                </a:cubicBezTo>
                <a:cubicBezTo>
                  <a:pt x="1039157" y="7516"/>
                  <a:pt x="1431926" y="-18881"/>
                  <a:pt x="1618593" y="27784"/>
                </a:cubicBezTo>
                <a:cubicBezTo>
                  <a:pt x="1629341" y="30471"/>
                  <a:pt x="1639614" y="34791"/>
                  <a:pt x="1650124" y="38294"/>
                </a:cubicBezTo>
                <a:lnTo>
                  <a:pt x="1744717" y="101357"/>
                </a:lnTo>
                <a:cubicBezTo>
                  <a:pt x="1755227" y="108364"/>
                  <a:pt x="1767316" y="113445"/>
                  <a:pt x="1776248" y="122377"/>
                </a:cubicBezTo>
                <a:cubicBezTo>
                  <a:pt x="1816711" y="162840"/>
                  <a:pt x="1795412" y="145663"/>
                  <a:pt x="1839310" y="174929"/>
                </a:cubicBezTo>
                <a:cubicBezTo>
                  <a:pt x="1867070" y="258208"/>
                  <a:pt x="1856688" y="216135"/>
                  <a:pt x="1870841" y="301053"/>
                </a:cubicBezTo>
                <a:cubicBezTo>
                  <a:pt x="1869855" y="308942"/>
                  <a:pt x="1861395" y="404029"/>
                  <a:pt x="1849821" y="427177"/>
                </a:cubicBezTo>
                <a:cubicBezTo>
                  <a:pt x="1836337" y="454145"/>
                  <a:pt x="1807796" y="479713"/>
                  <a:pt x="1786759" y="500750"/>
                </a:cubicBezTo>
                <a:cubicBezTo>
                  <a:pt x="1783255" y="511260"/>
                  <a:pt x="1784082" y="524447"/>
                  <a:pt x="1776248" y="532281"/>
                </a:cubicBezTo>
                <a:cubicBezTo>
                  <a:pt x="1740107" y="568421"/>
                  <a:pt x="1721305" y="571616"/>
                  <a:pt x="1681655" y="584832"/>
                </a:cubicBezTo>
                <a:cubicBezTo>
                  <a:pt x="1649990" y="605942"/>
                  <a:pt x="1645419" y="610873"/>
                  <a:pt x="1608083" y="626874"/>
                </a:cubicBezTo>
                <a:cubicBezTo>
                  <a:pt x="1597900" y="631238"/>
                  <a:pt x="1587062" y="633881"/>
                  <a:pt x="1576552" y="637384"/>
                </a:cubicBezTo>
                <a:cubicBezTo>
                  <a:pt x="1540898" y="661153"/>
                  <a:pt x="1553954" y="649473"/>
                  <a:pt x="1534510" y="668915"/>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Freeform 7"/>
          <p:cNvSpPr/>
          <p:nvPr/>
        </p:nvSpPr>
        <p:spPr>
          <a:xfrm>
            <a:off x="1975945" y="3844060"/>
            <a:ext cx="3615558" cy="1274478"/>
          </a:xfrm>
          <a:custGeom>
            <a:avLst/>
            <a:gdLst>
              <a:gd name="connsiteX0" fmla="*/ 2974427 w 3615558"/>
              <a:gd name="connsiteY0" fmla="*/ 13237 h 1274478"/>
              <a:gd name="connsiteX1" fmla="*/ 3405352 w 3615558"/>
              <a:gd name="connsiteY1" fmla="*/ 13237 h 1274478"/>
              <a:gd name="connsiteX2" fmla="*/ 3447393 w 3615558"/>
              <a:gd name="connsiteY2" fmla="*/ 23747 h 1274478"/>
              <a:gd name="connsiteX3" fmla="*/ 3510455 w 3615558"/>
              <a:gd name="connsiteY3" fmla="*/ 44768 h 1274478"/>
              <a:gd name="connsiteX4" fmla="*/ 3552496 w 3615558"/>
              <a:gd name="connsiteY4" fmla="*/ 107830 h 1274478"/>
              <a:gd name="connsiteX5" fmla="*/ 3584027 w 3615558"/>
              <a:gd name="connsiteY5" fmla="*/ 181402 h 1274478"/>
              <a:gd name="connsiteX6" fmla="*/ 3615558 w 3615558"/>
              <a:gd name="connsiteY6" fmla="*/ 307526 h 1274478"/>
              <a:gd name="connsiteX7" fmla="*/ 3594538 w 3615558"/>
              <a:gd name="connsiteY7" fmla="*/ 433650 h 1274478"/>
              <a:gd name="connsiteX8" fmla="*/ 3573517 w 3615558"/>
              <a:gd name="connsiteY8" fmla="*/ 496712 h 1274478"/>
              <a:gd name="connsiteX9" fmla="*/ 3520965 w 3615558"/>
              <a:gd name="connsiteY9" fmla="*/ 549264 h 1274478"/>
              <a:gd name="connsiteX10" fmla="*/ 3426372 w 3615558"/>
              <a:gd name="connsiteY10" fmla="*/ 622837 h 1274478"/>
              <a:gd name="connsiteX11" fmla="*/ 3352800 w 3615558"/>
              <a:gd name="connsiteY11" fmla="*/ 654368 h 1274478"/>
              <a:gd name="connsiteX12" fmla="*/ 3321269 w 3615558"/>
              <a:gd name="connsiteY12" fmla="*/ 664878 h 1274478"/>
              <a:gd name="connsiteX13" fmla="*/ 3279227 w 3615558"/>
              <a:gd name="connsiteY13" fmla="*/ 685899 h 1274478"/>
              <a:gd name="connsiteX14" fmla="*/ 3195145 w 3615558"/>
              <a:gd name="connsiteY14" fmla="*/ 706919 h 1274478"/>
              <a:gd name="connsiteX15" fmla="*/ 3153103 w 3615558"/>
              <a:gd name="connsiteY15" fmla="*/ 738450 h 1274478"/>
              <a:gd name="connsiteX16" fmla="*/ 3121572 w 3615558"/>
              <a:gd name="connsiteY16" fmla="*/ 748961 h 1274478"/>
              <a:gd name="connsiteX17" fmla="*/ 3090041 w 3615558"/>
              <a:gd name="connsiteY17" fmla="*/ 769981 h 1274478"/>
              <a:gd name="connsiteX18" fmla="*/ 3026979 w 3615558"/>
              <a:gd name="connsiteY18" fmla="*/ 791002 h 1274478"/>
              <a:gd name="connsiteX19" fmla="*/ 2995448 w 3615558"/>
              <a:gd name="connsiteY19" fmla="*/ 801512 h 1274478"/>
              <a:gd name="connsiteX20" fmla="*/ 2963917 w 3615558"/>
              <a:gd name="connsiteY20" fmla="*/ 812023 h 1274478"/>
              <a:gd name="connsiteX21" fmla="*/ 2879834 w 3615558"/>
              <a:gd name="connsiteY21" fmla="*/ 833043 h 1274478"/>
              <a:gd name="connsiteX22" fmla="*/ 2848303 w 3615558"/>
              <a:gd name="connsiteY22" fmla="*/ 843554 h 1274478"/>
              <a:gd name="connsiteX23" fmla="*/ 2806262 w 3615558"/>
              <a:gd name="connsiteY23" fmla="*/ 854064 h 1274478"/>
              <a:gd name="connsiteX24" fmla="*/ 2774731 w 3615558"/>
              <a:gd name="connsiteY24" fmla="*/ 864574 h 1274478"/>
              <a:gd name="connsiteX25" fmla="*/ 2732689 w 3615558"/>
              <a:gd name="connsiteY25" fmla="*/ 875085 h 1274478"/>
              <a:gd name="connsiteX26" fmla="*/ 2690648 w 3615558"/>
              <a:gd name="connsiteY26" fmla="*/ 896106 h 1274478"/>
              <a:gd name="connsiteX27" fmla="*/ 2596055 w 3615558"/>
              <a:gd name="connsiteY27" fmla="*/ 927637 h 1274478"/>
              <a:gd name="connsiteX28" fmla="*/ 2554014 w 3615558"/>
              <a:gd name="connsiteY28" fmla="*/ 948657 h 1274478"/>
              <a:gd name="connsiteX29" fmla="*/ 2448910 w 3615558"/>
              <a:gd name="connsiteY29" fmla="*/ 980188 h 1274478"/>
              <a:gd name="connsiteX30" fmla="*/ 2406869 w 3615558"/>
              <a:gd name="connsiteY30" fmla="*/ 1001209 h 1274478"/>
              <a:gd name="connsiteX31" fmla="*/ 2343807 w 3615558"/>
              <a:gd name="connsiteY31" fmla="*/ 1022230 h 1274478"/>
              <a:gd name="connsiteX32" fmla="*/ 2312276 w 3615558"/>
              <a:gd name="connsiteY32" fmla="*/ 1032740 h 1274478"/>
              <a:gd name="connsiteX33" fmla="*/ 2238703 w 3615558"/>
              <a:gd name="connsiteY33" fmla="*/ 1064271 h 1274478"/>
              <a:gd name="connsiteX34" fmla="*/ 2165131 w 3615558"/>
              <a:gd name="connsiteY34" fmla="*/ 1074781 h 1274478"/>
              <a:gd name="connsiteX35" fmla="*/ 2102069 w 3615558"/>
              <a:gd name="connsiteY35" fmla="*/ 1085292 h 1274478"/>
              <a:gd name="connsiteX36" fmla="*/ 2060027 w 3615558"/>
              <a:gd name="connsiteY36" fmla="*/ 1095802 h 1274478"/>
              <a:gd name="connsiteX37" fmla="*/ 1944414 w 3615558"/>
              <a:gd name="connsiteY37" fmla="*/ 1116823 h 1274478"/>
              <a:gd name="connsiteX38" fmla="*/ 1839310 w 3615558"/>
              <a:gd name="connsiteY38" fmla="*/ 1127333 h 1274478"/>
              <a:gd name="connsiteX39" fmla="*/ 1734207 w 3615558"/>
              <a:gd name="connsiteY39" fmla="*/ 1148354 h 1274478"/>
              <a:gd name="connsiteX40" fmla="*/ 1650124 w 3615558"/>
              <a:gd name="connsiteY40" fmla="*/ 1169374 h 1274478"/>
              <a:gd name="connsiteX41" fmla="*/ 1524000 w 3615558"/>
              <a:gd name="connsiteY41" fmla="*/ 1179885 h 1274478"/>
              <a:gd name="connsiteX42" fmla="*/ 1292772 w 3615558"/>
              <a:gd name="connsiteY42" fmla="*/ 1211416 h 1274478"/>
              <a:gd name="connsiteX43" fmla="*/ 1156138 w 3615558"/>
              <a:gd name="connsiteY43" fmla="*/ 1221926 h 1274478"/>
              <a:gd name="connsiteX44" fmla="*/ 1040524 w 3615558"/>
              <a:gd name="connsiteY44" fmla="*/ 1232437 h 1274478"/>
              <a:gd name="connsiteX45" fmla="*/ 998483 w 3615558"/>
              <a:gd name="connsiteY45" fmla="*/ 1242947 h 1274478"/>
              <a:gd name="connsiteX46" fmla="*/ 935421 w 3615558"/>
              <a:gd name="connsiteY46" fmla="*/ 1253457 h 1274478"/>
              <a:gd name="connsiteX47" fmla="*/ 903889 w 3615558"/>
              <a:gd name="connsiteY47" fmla="*/ 1263968 h 1274478"/>
              <a:gd name="connsiteX48" fmla="*/ 819807 w 3615558"/>
              <a:gd name="connsiteY48" fmla="*/ 1274478 h 1274478"/>
              <a:gd name="connsiteX49" fmla="*/ 231227 w 3615558"/>
              <a:gd name="connsiteY49" fmla="*/ 1263968 h 1274478"/>
              <a:gd name="connsiteX50" fmla="*/ 157655 w 3615558"/>
              <a:gd name="connsiteY50" fmla="*/ 1253457 h 1274478"/>
              <a:gd name="connsiteX51" fmla="*/ 42041 w 3615558"/>
              <a:gd name="connsiteY51" fmla="*/ 1242947 h 1274478"/>
              <a:gd name="connsiteX52" fmla="*/ 0 w 3615558"/>
              <a:gd name="connsiteY52" fmla="*/ 1232437 h 1274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615558" h="1274478">
                <a:moveTo>
                  <a:pt x="2974427" y="13237"/>
                </a:moveTo>
                <a:cubicBezTo>
                  <a:pt x="3172598" y="-4780"/>
                  <a:pt x="3111622" y="-4041"/>
                  <a:pt x="3405352" y="13237"/>
                </a:cubicBezTo>
                <a:cubicBezTo>
                  <a:pt x="3419772" y="14085"/>
                  <a:pt x="3433557" y="19596"/>
                  <a:pt x="3447393" y="23747"/>
                </a:cubicBezTo>
                <a:cubicBezTo>
                  <a:pt x="3468616" y="30114"/>
                  <a:pt x="3510455" y="44768"/>
                  <a:pt x="3510455" y="44768"/>
                </a:cubicBezTo>
                <a:cubicBezTo>
                  <a:pt x="3524469" y="65789"/>
                  <a:pt x="3544506" y="83863"/>
                  <a:pt x="3552496" y="107830"/>
                </a:cubicBezTo>
                <a:cubicBezTo>
                  <a:pt x="3586335" y="209341"/>
                  <a:pt x="3532069" y="51507"/>
                  <a:pt x="3584027" y="181402"/>
                </a:cubicBezTo>
                <a:cubicBezTo>
                  <a:pt x="3607822" y="240890"/>
                  <a:pt x="3605219" y="245489"/>
                  <a:pt x="3615558" y="307526"/>
                </a:cubicBezTo>
                <a:cubicBezTo>
                  <a:pt x="3608106" y="367141"/>
                  <a:pt x="3609418" y="384050"/>
                  <a:pt x="3594538" y="433650"/>
                </a:cubicBezTo>
                <a:cubicBezTo>
                  <a:pt x="3588171" y="454873"/>
                  <a:pt x="3585808" y="478276"/>
                  <a:pt x="3573517" y="496712"/>
                </a:cubicBezTo>
                <a:cubicBezTo>
                  <a:pt x="3534979" y="554519"/>
                  <a:pt x="3573517" y="505471"/>
                  <a:pt x="3520965" y="549264"/>
                </a:cubicBezTo>
                <a:cubicBezTo>
                  <a:pt x="3484692" y="579491"/>
                  <a:pt x="3479497" y="605129"/>
                  <a:pt x="3426372" y="622837"/>
                </a:cubicBezTo>
                <a:cubicBezTo>
                  <a:pt x="3352426" y="647485"/>
                  <a:pt x="3443713" y="615405"/>
                  <a:pt x="3352800" y="654368"/>
                </a:cubicBezTo>
                <a:cubicBezTo>
                  <a:pt x="3342617" y="658732"/>
                  <a:pt x="3331452" y="660514"/>
                  <a:pt x="3321269" y="664878"/>
                </a:cubicBezTo>
                <a:cubicBezTo>
                  <a:pt x="3306868" y="671050"/>
                  <a:pt x="3293628" y="679727"/>
                  <a:pt x="3279227" y="685899"/>
                </a:cubicBezTo>
                <a:cubicBezTo>
                  <a:pt x="3250949" y="698018"/>
                  <a:pt x="3225987" y="700751"/>
                  <a:pt x="3195145" y="706919"/>
                </a:cubicBezTo>
                <a:cubicBezTo>
                  <a:pt x="3181131" y="717429"/>
                  <a:pt x="3168312" y="729759"/>
                  <a:pt x="3153103" y="738450"/>
                </a:cubicBezTo>
                <a:cubicBezTo>
                  <a:pt x="3143484" y="743947"/>
                  <a:pt x="3131481" y="744006"/>
                  <a:pt x="3121572" y="748961"/>
                </a:cubicBezTo>
                <a:cubicBezTo>
                  <a:pt x="3110274" y="754610"/>
                  <a:pt x="3101584" y="764851"/>
                  <a:pt x="3090041" y="769981"/>
                </a:cubicBezTo>
                <a:cubicBezTo>
                  <a:pt x="3069793" y="778980"/>
                  <a:pt x="3048000" y="783995"/>
                  <a:pt x="3026979" y="791002"/>
                </a:cubicBezTo>
                <a:lnTo>
                  <a:pt x="2995448" y="801512"/>
                </a:lnTo>
                <a:cubicBezTo>
                  <a:pt x="2984938" y="805016"/>
                  <a:pt x="2974665" y="809336"/>
                  <a:pt x="2963917" y="812023"/>
                </a:cubicBezTo>
                <a:cubicBezTo>
                  <a:pt x="2935889" y="819030"/>
                  <a:pt x="2907241" y="823907"/>
                  <a:pt x="2879834" y="833043"/>
                </a:cubicBezTo>
                <a:cubicBezTo>
                  <a:pt x="2869324" y="836547"/>
                  <a:pt x="2858956" y="840510"/>
                  <a:pt x="2848303" y="843554"/>
                </a:cubicBezTo>
                <a:cubicBezTo>
                  <a:pt x="2834414" y="847522"/>
                  <a:pt x="2820151" y="850096"/>
                  <a:pt x="2806262" y="854064"/>
                </a:cubicBezTo>
                <a:cubicBezTo>
                  <a:pt x="2795609" y="857108"/>
                  <a:pt x="2785384" y="861530"/>
                  <a:pt x="2774731" y="864574"/>
                </a:cubicBezTo>
                <a:cubicBezTo>
                  <a:pt x="2760841" y="868542"/>
                  <a:pt x="2746215" y="870013"/>
                  <a:pt x="2732689" y="875085"/>
                </a:cubicBezTo>
                <a:cubicBezTo>
                  <a:pt x="2718019" y="880586"/>
                  <a:pt x="2704965" y="889743"/>
                  <a:pt x="2690648" y="896106"/>
                </a:cubicBezTo>
                <a:cubicBezTo>
                  <a:pt x="2525051" y="969704"/>
                  <a:pt x="2732682" y="876402"/>
                  <a:pt x="2596055" y="927637"/>
                </a:cubicBezTo>
                <a:cubicBezTo>
                  <a:pt x="2581385" y="933138"/>
                  <a:pt x="2568561" y="942838"/>
                  <a:pt x="2554014" y="948657"/>
                </a:cubicBezTo>
                <a:cubicBezTo>
                  <a:pt x="2511360" y="965718"/>
                  <a:pt x="2490210" y="969864"/>
                  <a:pt x="2448910" y="980188"/>
                </a:cubicBezTo>
                <a:cubicBezTo>
                  <a:pt x="2434896" y="987195"/>
                  <a:pt x="2421416" y="995390"/>
                  <a:pt x="2406869" y="1001209"/>
                </a:cubicBezTo>
                <a:cubicBezTo>
                  <a:pt x="2386296" y="1009438"/>
                  <a:pt x="2364828" y="1015223"/>
                  <a:pt x="2343807" y="1022230"/>
                </a:cubicBezTo>
                <a:cubicBezTo>
                  <a:pt x="2333297" y="1025733"/>
                  <a:pt x="2322185" y="1027785"/>
                  <a:pt x="2312276" y="1032740"/>
                </a:cubicBezTo>
                <a:cubicBezTo>
                  <a:pt x="2289485" y="1044136"/>
                  <a:pt x="2264479" y="1059116"/>
                  <a:pt x="2238703" y="1064271"/>
                </a:cubicBezTo>
                <a:cubicBezTo>
                  <a:pt x="2214411" y="1069129"/>
                  <a:pt x="2189616" y="1071014"/>
                  <a:pt x="2165131" y="1074781"/>
                </a:cubicBezTo>
                <a:cubicBezTo>
                  <a:pt x="2144068" y="1078021"/>
                  <a:pt x="2122966" y="1081113"/>
                  <a:pt x="2102069" y="1085292"/>
                </a:cubicBezTo>
                <a:cubicBezTo>
                  <a:pt x="2087904" y="1088125"/>
                  <a:pt x="2074128" y="1092668"/>
                  <a:pt x="2060027" y="1095802"/>
                </a:cubicBezTo>
                <a:cubicBezTo>
                  <a:pt x="2032361" y="1101950"/>
                  <a:pt x="1970482" y="1113564"/>
                  <a:pt x="1944414" y="1116823"/>
                </a:cubicBezTo>
                <a:cubicBezTo>
                  <a:pt x="1909477" y="1121190"/>
                  <a:pt x="1874248" y="1122966"/>
                  <a:pt x="1839310" y="1127333"/>
                </a:cubicBezTo>
                <a:cubicBezTo>
                  <a:pt x="1802594" y="1131922"/>
                  <a:pt x="1769406" y="1138297"/>
                  <a:pt x="1734207" y="1148354"/>
                </a:cubicBezTo>
                <a:cubicBezTo>
                  <a:pt x="1691266" y="1160623"/>
                  <a:pt x="1704610" y="1162964"/>
                  <a:pt x="1650124" y="1169374"/>
                </a:cubicBezTo>
                <a:cubicBezTo>
                  <a:pt x="1608226" y="1174303"/>
                  <a:pt x="1565909" y="1175049"/>
                  <a:pt x="1524000" y="1179885"/>
                </a:cubicBezTo>
                <a:cubicBezTo>
                  <a:pt x="1455356" y="1187806"/>
                  <a:pt x="1365325" y="1204506"/>
                  <a:pt x="1292772" y="1211416"/>
                </a:cubicBezTo>
                <a:cubicBezTo>
                  <a:pt x="1247299" y="1215747"/>
                  <a:pt x="1201659" y="1218132"/>
                  <a:pt x="1156138" y="1221926"/>
                </a:cubicBezTo>
                <a:lnTo>
                  <a:pt x="1040524" y="1232437"/>
                </a:lnTo>
                <a:cubicBezTo>
                  <a:pt x="1026510" y="1235940"/>
                  <a:pt x="1012647" y="1240114"/>
                  <a:pt x="998483" y="1242947"/>
                </a:cubicBezTo>
                <a:cubicBezTo>
                  <a:pt x="977586" y="1247126"/>
                  <a:pt x="956224" y="1248834"/>
                  <a:pt x="935421" y="1253457"/>
                </a:cubicBezTo>
                <a:cubicBezTo>
                  <a:pt x="924606" y="1255860"/>
                  <a:pt x="914790" y="1261986"/>
                  <a:pt x="903889" y="1263968"/>
                </a:cubicBezTo>
                <a:cubicBezTo>
                  <a:pt x="876099" y="1269021"/>
                  <a:pt x="847834" y="1270975"/>
                  <a:pt x="819807" y="1274478"/>
                </a:cubicBezTo>
                <a:lnTo>
                  <a:pt x="231227" y="1263968"/>
                </a:lnTo>
                <a:cubicBezTo>
                  <a:pt x="206466" y="1263182"/>
                  <a:pt x="182276" y="1256193"/>
                  <a:pt x="157655" y="1253457"/>
                </a:cubicBezTo>
                <a:cubicBezTo>
                  <a:pt x="119195" y="1249184"/>
                  <a:pt x="80579" y="1246450"/>
                  <a:pt x="42041" y="1242947"/>
                </a:cubicBezTo>
                <a:lnTo>
                  <a:pt x="0" y="1232437"/>
                </a:ln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p:cNvSpPr/>
          <p:nvPr/>
        </p:nvSpPr>
        <p:spPr>
          <a:xfrm>
            <a:off x="5867400" y="3837395"/>
            <a:ext cx="2667000" cy="15728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With the use of the </a:t>
            </a:r>
            <a:r>
              <a:rPr lang="en-US" dirty="0" smtClean="0">
                <a:solidFill>
                  <a:schemeClr val="tx1"/>
                </a:solidFill>
                <a:latin typeface="Consolas" panose="020B0609020204030204" pitchFamily="49" charset="0"/>
              </a:rPr>
              <a:t>ELSEIF</a:t>
            </a:r>
            <a:r>
              <a:rPr lang="en-US" dirty="0" smtClean="0">
                <a:solidFill>
                  <a:schemeClr val="tx1"/>
                </a:solidFill>
              </a:rPr>
              <a:t> the program doesn’t check 2</a:t>
            </a:r>
            <a:r>
              <a:rPr lang="en-US" baseline="30000" dirty="0" smtClean="0">
                <a:solidFill>
                  <a:schemeClr val="tx1"/>
                </a:solidFill>
              </a:rPr>
              <a:t>nd</a:t>
            </a:r>
            <a:r>
              <a:rPr lang="en-US" dirty="0" smtClean="0">
                <a:solidFill>
                  <a:schemeClr val="tx1"/>
                </a:solidFill>
              </a:rPr>
              <a:t> Boolean because the 1</a:t>
            </a:r>
            <a:r>
              <a:rPr lang="en-US" baseline="30000" dirty="0" smtClean="0">
                <a:solidFill>
                  <a:schemeClr val="tx1"/>
                </a:solidFill>
              </a:rPr>
              <a:t>st</a:t>
            </a:r>
            <a:r>
              <a:rPr lang="en-US" dirty="0" smtClean="0">
                <a:solidFill>
                  <a:schemeClr val="tx1"/>
                </a:solidFill>
              </a:rPr>
              <a:t> Boolean evaluates to true</a:t>
            </a:r>
            <a:endParaRPr lang="en-CA" dirty="0" smtClean="0">
              <a:solidFill>
                <a:schemeClr val="tx1"/>
              </a:solidFill>
            </a:endParaRPr>
          </a:p>
        </p:txBody>
      </p:sp>
    </p:spTree>
    <p:extLst>
      <p:ext uri="{BB962C8B-B14F-4D97-AF65-F5344CB8AC3E}">
        <p14:creationId xmlns:p14="http://schemas.microsoft.com/office/powerpoint/2010/main" val="582857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Education Level, Senior Citizen </a:t>
            </a:r>
            <a:endParaRPr lang="en-CA" dirty="0"/>
          </a:p>
        </p:txBody>
      </p:sp>
      <p:sp>
        <p:nvSpPr>
          <p:cNvPr id="3" name="Content Placeholder 2"/>
          <p:cNvSpPr>
            <a:spLocks noGrp="1"/>
          </p:cNvSpPr>
          <p:nvPr>
            <p:ph idx="1"/>
          </p:nvPr>
        </p:nvSpPr>
        <p:spPr/>
        <p:txBody>
          <a:bodyPr/>
          <a:lstStyle/>
          <a:p>
            <a:pPr marL="0" indent="0">
              <a:buNone/>
            </a:pPr>
            <a:r>
              <a:rPr lang="en-US" sz="1600" dirty="0">
                <a:latin typeface="Consolas" panose="020B0609020204030204" pitchFamily="49" charset="0"/>
              </a:rPr>
              <a:t>   </a:t>
            </a:r>
            <a:r>
              <a:rPr lang="en-US" sz="1600" dirty="0">
                <a:solidFill>
                  <a:srgbClr val="FF0000"/>
                </a:solidFill>
                <a:latin typeface="Consolas" panose="020B0609020204030204" pitchFamily="49" charset="0"/>
              </a:rPr>
              <a:t> ' Check for grade level and if senior have nothing to do</a:t>
            </a:r>
          </a:p>
          <a:p>
            <a:pPr marL="0" indent="0">
              <a:buNone/>
            </a:pPr>
            <a:r>
              <a:rPr lang="en-US" sz="1600" dirty="0">
                <a:solidFill>
                  <a:srgbClr val="FF0000"/>
                </a:solidFill>
                <a:latin typeface="Consolas" panose="020B0609020204030204" pitchFamily="49" charset="0"/>
              </a:rPr>
              <a:t>    ' with each other, both checks must always occur so using multiple</a:t>
            </a:r>
          </a:p>
          <a:p>
            <a:pPr marL="0" indent="0">
              <a:buNone/>
            </a:pPr>
            <a:r>
              <a:rPr lang="en-US" sz="1600" dirty="0">
                <a:solidFill>
                  <a:srgbClr val="FF0000"/>
                </a:solidFill>
                <a:latin typeface="Consolas" panose="020B0609020204030204" pitchFamily="49" charset="0"/>
              </a:rPr>
              <a:t>    '  Ifs is appropriate. </a:t>
            </a:r>
          </a:p>
          <a:p>
            <a:pPr marL="0" indent="0">
              <a:buNone/>
              <a:tabLst>
                <a:tab pos="542925" algn="l"/>
              </a:tabLst>
            </a:pPr>
            <a:r>
              <a:rPr lang="en-US" sz="1800" dirty="0">
                <a:solidFill>
                  <a:srgbClr val="FF0000"/>
                </a:solidFill>
                <a:latin typeface="Consolas" panose="020B0609020204030204" pitchFamily="49" charset="0"/>
              </a:rPr>
              <a:t>	</a:t>
            </a:r>
            <a:r>
              <a:rPr lang="en-US" sz="1600" dirty="0">
                <a:latin typeface="Consolas" panose="020B0609020204030204" pitchFamily="49" charset="0"/>
              </a:rPr>
              <a:t>Dim </a:t>
            </a:r>
            <a:r>
              <a:rPr lang="en-US" sz="1600" dirty="0" err="1">
                <a:latin typeface="Consolas" panose="020B0609020204030204" pitchFamily="49" charset="0"/>
              </a:rPr>
              <a:t>gradeLevel</a:t>
            </a:r>
            <a:r>
              <a:rPr lang="en-US" sz="1600" dirty="0">
                <a:latin typeface="Consolas" panose="020B0609020204030204" pitchFamily="49" charset="0"/>
              </a:rPr>
              <a:t> As Long</a:t>
            </a:r>
          </a:p>
          <a:p>
            <a:pPr marL="234950" lvl="1" indent="0">
              <a:buNone/>
            </a:pPr>
            <a:r>
              <a:rPr lang="en-US" sz="1600" dirty="0">
                <a:latin typeface="Consolas" panose="020B0609020204030204" pitchFamily="49" charset="0"/>
              </a:rPr>
              <a:t>   Dim age As Long</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gradeLevel</a:t>
            </a:r>
            <a:r>
              <a:rPr lang="en-US" sz="1600" dirty="0">
                <a:latin typeface="Consolas" panose="020B0609020204030204" pitchFamily="49" charset="0"/>
              </a:rPr>
              <a:t> = InputBox("What is your highest grade level: ")</a:t>
            </a:r>
          </a:p>
          <a:p>
            <a:pPr marL="234950" lvl="1" indent="0">
              <a:buNone/>
            </a:pPr>
            <a:r>
              <a:rPr lang="en-US" sz="1600" dirty="0">
                <a:latin typeface="Consolas" panose="020B0609020204030204" pitchFamily="49" charset="0"/>
              </a:rPr>
              <a:t>   age = InputBox("What is your age: ")</a:t>
            </a:r>
          </a:p>
          <a:p>
            <a:pPr marL="234950" lvl="1" indent="0">
              <a:buNone/>
            </a:pPr>
            <a:r>
              <a:rPr lang="en-US" sz="1600" dirty="0">
                <a:latin typeface="Consolas" panose="020B0609020204030204" pitchFamily="49" charset="0"/>
              </a:rPr>
              <a:t>   If (</a:t>
            </a:r>
            <a:r>
              <a:rPr lang="en-US" sz="1600" dirty="0" err="1">
                <a:latin typeface="Consolas" panose="020B0609020204030204" pitchFamily="49" charset="0"/>
              </a:rPr>
              <a:t>gradeLevel</a:t>
            </a:r>
            <a:r>
              <a:rPr lang="en-US" sz="1600" dirty="0">
                <a:latin typeface="Consolas" panose="020B0609020204030204" pitchFamily="49" charset="0"/>
              </a:rPr>
              <a:t> &gt;= 13) Then</a:t>
            </a:r>
          </a:p>
          <a:p>
            <a:pPr marL="234950" lvl="1" indent="0">
              <a:buNone/>
            </a:pPr>
            <a:r>
              <a:rPr lang="en-US" sz="1600" dirty="0">
                <a:latin typeface="Consolas" panose="020B0609020204030204" pitchFamily="49" charset="0"/>
              </a:rPr>
              <a:t>       MsgBox ("College person!")</a:t>
            </a:r>
          </a:p>
          <a:p>
            <a:pPr marL="234950" lvl="1" indent="0">
              <a:buNone/>
            </a:pPr>
            <a:r>
              <a:rPr lang="en-US" sz="1600" dirty="0">
                <a:latin typeface="Consolas" panose="020B0609020204030204" pitchFamily="49" charset="0"/>
              </a:rPr>
              <a:t>   End If</a:t>
            </a:r>
          </a:p>
          <a:p>
            <a:pPr marL="234950" lvl="1" indent="0">
              <a:buNone/>
            </a:pPr>
            <a:r>
              <a:rPr lang="en-US" sz="1600" dirty="0">
                <a:latin typeface="Consolas" panose="020B0609020204030204" pitchFamily="49" charset="0"/>
              </a:rPr>
              <a:t>   If (age &gt;= 65) Then</a:t>
            </a:r>
          </a:p>
          <a:p>
            <a:pPr marL="234950" lvl="1" indent="0">
              <a:buNone/>
            </a:pPr>
            <a:r>
              <a:rPr lang="en-US" sz="1600" dirty="0">
                <a:latin typeface="Consolas" panose="020B0609020204030204" pitchFamily="49" charset="0"/>
              </a:rPr>
              <a:t>       MsgBox ("Senior citizen")</a:t>
            </a:r>
          </a:p>
          <a:p>
            <a:pPr marL="234950" lvl="1" indent="0">
              <a:buNone/>
            </a:pPr>
            <a:r>
              <a:rPr lang="en-US" sz="1600" dirty="0">
                <a:latin typeface="Consolas" panose="020B0609020204030204" pitchFamily="49" charset="0"/>
              </a:rPr>
              <a:t>   End If</a:t>
            </a:r>
            <a:endParaRPr lang="en-CA" sz="1600" dirty="0">
              <a:latin typeface="Consolas" panose="020B0609020204030204" pitchFamily="49" charset="0"/>
            </a:endParaRPr>
          </a:p>
        </p:txBody>
      </p:sp>
    </p:spTree>
    <p:extLst>
      <p:ext uri="{BB962C8B-B14F-4D97-AF65-F5344CB8AC3E}">
        <p14:creationId xmlns:p14="http://schemas.microsoft.com/office/powerpoint/2010/main" val="3710531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Multiple Conditions: </a:t>
            </a:r>
            <a:r>
              <a:rPr lang="en-US" dirty="0" smtClean="0"/>
              <a:t>Grading Program (Solution Has A </a:t>
            </a:r>
            <a:r>
              <a:rPr lang="en-US" dirty="0"/>
              <a:t>Bug) </a:t>
            </a:r>
            <a:endParaRPr lang="en-CA" dirty="0"/>
          </a:p>
        </p:txBody>
      </p:sp>
      <p:sp>
        <p:nvSpPr>
          <p:cNvPr id="3" name="Content Placeholder 2"/>
          <p:cNvSpPr>
            <a:spLocks noGrp="1"/>
          </p:cNvSpPr>
          <p:nvPr>
            <p:ph idx="1"/>
          </p:nvPr>
        </p:nvSpPr>
        <p:spPr/>
        <p:txBody>
          <a:bodyPr/>
          <a:lstStyle/>
          <a:p>
            <a:pPr>
              <a:tabLst>
                <a:tab pos="542925" algn="l"/>
              </a:tabLst>
            </a:pPr>
            <a:r>
              <a:rPr lang="en-US" dirty="0"/>
              <a:t>Student </a:t>
            </a:r>
            <a:r>
              <a:rPr lang="en-US" dirty="0" smtClean="0"/>
              <a:t>exercise #3: </a:t>
            </a:r>
            <a:r>
              <a:rPr lang="en-US" dirty="0"/>
              <a:t>find the bug in the following program.</a:t>
            </a:r>
          </a:p>
          <a:p>
            <a:pPr>
              <a:tabLst>
                <a:tab pos="542925" algn="l"/>
              </a:tabLst>
            </a:pPr>
            <a:endParaRPr lang="en-US" dirty="0"/>
          </a:p>
          <a:p>
            <a:pPr marL="0" indent="0">
              <a:buNone/>
              <a:tabLst>
                <a:tab pos="542925" algn="l"/>
              </a:tabLst>
            </a:pPr>
            <a:r>
              <a:rPr lang="en-US" sz="1800" dirty="0">
                <a:solidFill>
                  <a:srgbClr val="FF0000"/>
                </a:solidFill>
                <a:latin typeface="Consolas" panose="020B0609020204030204" pitchFamily="49" charset="0"/>
              </a:rPr>
              <a:t> </a:t>
            </a:r>
            <a:r>
              <a:rPr lang="en-US" sz="1800" dirty="0" smtClean="0">
                <a:solidFill>
                  <a:srgbClr val="FF0000"/>
                </a:solidFill>
                <a:latin typeface="Consolas" panose="020B0609020204030204" pitchFamily="49" charset="0"/>
              </a:rPr>
              <a:t>    </a:t>
            </a:r>
            <a:r>
              <a:rPr lang="en-US" sz="1800" dirty="0" smtClean="0">
                <a:latin typeface="Consolas" panose="020B0609020204030204" pitchFamily="49" charset="0"/>
              </a:rPr>
              <a:t>Dim </a:t>
            </a:r>
            <a:r>
              <a:rPr lang="en-US" sz="1800" dirty="0" err="1" smtClean="0">
                <a:latin typeface="Consolas" panose="020B0609020204030204" pitchFamily="49" charset="0"/>
              </a:rPr>
              <a:t>gradePoint</a:t>
            </a:r>
            <a:r>
              <a:rPr lang="en-US" sz="1800" dirty="0" smtClean="0">
                <a:latin typeface="Consolas" panose="020B0609020204030204" pitchFamily="49" charset="0"/>
              </a:rPr>
              <a:t> As Double</a:t>
            </a:r>
          </a:p>
          <a:p>
            <a:pPr marL="234950" lvl="1" indent="0">
              <a:buNone/>
            </a:pPr>
            <a:r>
              <a:rPr lang="en-US" sz="1800" dirty="0" smtClean="0">
                <a:latin typeface="Consolas" panose="020B0609020204030204" pitchFamily="49" charset="0"/>
              </a:rPr>
              <a:t>   </a:t>
            </a:r>
            <a:r>
              <a:rPr lang="en-US" sz="1800" dirty="0" err="1" smtClean="0">
                <a:latin typeface="Consolas" panose="020B0609020204030204" pitchFamily="49" charset="0"/>
              </a:rPr>
              <a:t>gradePoint</a:t>
            </a:r>
            <a:r>
              <a:rPr lang="en-US" sz="1800" dirty="0" smtClean="0">
                <a:latin typeface="Consolas" panose="020B0609020204030204" pitchFamily="49" charset="0"/>
              </a:rPr>
              <a:t> </a:t>
            </a:r>
            <a:r>
              <a:rPr lang="en-US" sz="1800" dirty="0">
                <a:latin typeface="Consolas" panose="020B0609020204030204" pitchFamily="49" charset="0"/>
              </a:rPr>
              <a:t>= InputBox("Type </a:t>
            </a:r>
            <a:r>
              <a:rPr lang="en-US" sz="1800" dirty="0" smtClean="0">
                <a:latin typeface="Consolas" panose="020B0609020204030204" pitchFamily="49" charset="0"/>
              </a:rPr>
              <a:t>in the grade point: </a:t>
            </a:r>
            <a:r>
              <a:rPr lang="en-US" sz="1800" dirty="0">
                <a:latin typeface="Consolas" panose="020B0609020204030204" pitchFamily="49" charset="0"/>
              </a:rPr>
              <a:t>")</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smtClean="0">
                <a:latin typeface="Consolas" panose="020B0609020204030204" pitchFamily="49" charset="0"/>
              </a:rPr>
              <a:t>gradePoint</a:t>
            </a:r>
            <a:r>
              <a:rPr lang="en-US" sz="1800" dirty="0" smtClean="0">
                <a:latin typeface="Consolas" panose="020B0609020204030204" pitchFamily="49" charset="0"/>
              </a:rPr>
              <a:t> </a:t>
            </a:r>
            <a:r>
              <a:rPr lang="en-US" sz="1800" dirty="0">
                <a:latin typeface="Consolas" panose="020B0609020204030204" pitchFamily="49" charset="0"/>
              </a:rPr>
              <a:t>=</a:t>
            </a:r>
            <a:r>
              <a:rPr lang="en-US" sz="1800" dirty="0" smtClean="0">
                <a:latin typeface="Consolas" panose="020B0609020204030204" pitchFamily="49" charset="0"/>
              </a:rPr>
              <a:t>= 0)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("Failing </a:t>
            </a:r>
            <a:r>
              <a:rPr lang="en-US" sz="1800" dirty="0" smtClean="0">
                <a:latin typeface="Consolas" panose="020B0609020204030204" pitchFamily="49" charset="0"/>
              </a:rPr>
              <a:t>grade")</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a:t>
            </a:r>
            <a:r>
              <a:rPr lang="en-US" sz="1800" dirty="0" smtClean="0">
                <a:latin typeface="Consolas" panose="020B0609020204030204" pitchFamily="49" charset="0"/>
              </a:rPr>
              <a:t>&gt; 0)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MsgBox (</a:t>
            </a:r>
            <a:r>
              <a:rPr lang="en-US" sz="1800" dirty="0">
                <a:latin typeface="Consolas" panose="020B0609020204030204" pitchFamily="49" charset="0"/>
              </a:rPr>
              <a:t>"</a:t>
            </a:r>
            <a:r>
              <a:rPr lang="en-US" sz="1800" dirty="0" smtClean="0">
                <a:latin typeface="Consolas" panose="020B0609020204030204" pitchFamily="49" charset="0"/>
              </a:rPr>
              <a:t>Minimal pass")</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a:t>
            </a:r>
            <a:r>
              <a:rPr lang="en-US" sz="1800" dirty="0" smtClean="0">
                <a:latin typeface="Consolas" panose="020B0609020204030204" pitchFamily="49" charset="0"/>
              </a:rPr>
              <a:t>&gt; 1)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Satisfactory")</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a:t>
            </a:r>
            <a:r>
              <a:rPr lang="en-US" sz="1800" dirty="0" smtClean="0">
                <a:latin typeface="Consolas" panose="020B0609020204030204" pitchFamily="49" charset="0"/>
              </a:rPr>
              <a:t>2)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Excellent")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a:t>
            </a:r>
            <a:r>
              <a:rPr lang="en-US" sz="1800" dirty="0" smtClean="0">
                <a:latin typeface="Consolas" panose="020B0609020204030204" pitchFamily="49" charset="0"/>
              </a:rPr>
              <a:t>3)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a:t>
            </a:r>
            <a:r>
              <a:rPr lang="en-US" sz="1800" dirty="0" smtClean="0">
                <a:latin typeface="Consolas" panose="020B0609020204030204" pitchFamily="49" charset="0"/>
              </a:rPr>
              <a:t>(</a:t>
            </a:r>
            <a:r>
              <a:rPr lang="en-US" sz="1800" dirty="0">
                <a:latin typeface="Consolas" panose="020B0609020204030204" pitchFamily="49" charset="0"/>
              </a:rPr>
              <a:t>"</a:t>
            </a:r>
            <a:r>
              <a:rPr lang="en-US" sz="1800" dirty="0" smtClean="0">
                <a:latin typeface="Consolas" panose="020B0609020204030204" pitchFamily="49" charset="0"/>
              </a:rPr>
              <a:t>Perfect")</a:t>
            </a:r>
          </a:p>
          <a:p>
            <a:pPr marL="234950" lvl="1" indent="0">
              <a:buNone/>
            </a:pPr>
            <a:r>
              <a:rPr lang="en-US" sz="1800" dirty="0" smtClean="0">
                <a:latin typeface="Consolas" panose="020B0609020204030204" pitchFamily="49" charset="0"/>
              </a:rPr>
              <a:t>   </a:t>
            </a:r>
            <a:r>
              <a:rPr lang="en-US" sz="1800" dirty="0">
                <a:latin typeface="Consolas" panose="020B0609020204030204" pitchFamily="49" charset="0"/>
              </a:rPr>
              <a:t>End If</a:t>
            </a:r>
            <a:endParaRPr lang="en-CA" sz="1800" dirty="0">
              <a:latin typeface="Consolas" panose="020B0609020204030204" pitchFamily="49" charset="0"/>
            </a:endParaRPr>
          </a:p>
        </p:txBody>
      </p:sp>
      <p:sp>
        <p:nvSpPr>
          <p:cNvPr id="5" name="Rectangle 4"/>
          <p:cNvSpPr/>
          <p:nvPr/>
        </p:nvSpPr>
        <p:spPr>
          <a:xfrm>
            <a:off x="5867400" y="3837395"/>
            <a:ext cx="2971800" cy="24872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b="1" dirty="0" smtClean="0">
                <a:solidFill>
                  <a:schemeClr val="tx1"/>
                </a:solidFill>
              </a:rPr>
              <a:t>Grading scales</a:t>
            </a:r>
          </a:p>
          <a:p>
            <a:pPr marL="185738" indent="-92075">
              <a:buFont typeface="Arial" panose="020B0604020202020204" pitchFamily="34" charset="0"/>
              <a:buChar char="•"/>
            </a:pPr>
            <a:r>
              <a:rPr lang="en-US" dirty="0" smtClean="0">
                <a:solidFill>
                  <a:schemeClr val="tx1"/>
                </a:solidFill>
              </a:rPr>
              <a:t>GPA over 3.0 is ‘Perfect’</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2.0 </a:t>
            </a:r>
            <a:r>
              <a:rPr lang="en-US" dirty="0">
                <a:solidFill>
                  <a:schemeClr val="tx1"/>
                </a:solidFill>
              </a:rPr>
              <a:t>is </a:t>
            </a:r>
            <a:r>
              <a:rPr lang="en-US" dirty="0" smtClean="0">
                <a:solidFill>
                  <a:schemeClr val="tx1"/>
                </a:solidFill>
              </a:rPr>
              <a:t>‘Excellent</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1.0 </a:t>
            </a:r>
            <a:r>
              <a:rPr lang="en-US" dirty="0">
                <a:solidFill>
                  <a:schemeClr val="tx1"/>
                </a:solidFill>
              </a:rPr>
              <a:t>is </a:t>
            </a:r>
            <a:r>
              <a:rPr lang="en-US" dirty="0" smtClean="0">
                <a:solidFill>
                  <a:schemeClr val="tx1"/>
                </a:solidFill>
              </a:rPr>
              <a:t>‘Satisfactory’</a:t>
            </a:r>
          </a:p>
          <a:p>
            <a:pPr marL="185738" indent="-92075">
              <a:buFont typeface="Arial" panose="020B0604020202020204" pitchFamily="34" charset="0"/>
              <a:buChar char="•"/>
            </a:pPr>
            <a:r>
              <a:rPr lang="en-US" dirty="0">
                <a:solidFill>
                  <a:schemeClr val="tx1"/>
                </a:solidFill>
              </a:rPr>
              <a:t>GPA over </a:t>
            </a:r>
            <a:r>
              <a:rPr lang="en-US" dirty="0" smtClean="0">
                <a:solidFill>
                  <a:schemeClr val="tx1"/>
                </a:solidFill>
              </a:rPr>
              <a:t>0.0 </a:t>
            </a:r>
            <a:r>
              <a:rPr lang="en-US" dirty="0">
                <a:solidFill>
                  <a:schemeClr val="tx1"/>
                </a:solidFill>
              </a:rPr>
              <a:t>is </a:t>
            </a:r>
            <a:r>
              <a:rPr lang="en-US" dirty="0" smtClean="0">
                <a:solidFill>
                  <a:schemeClr val="tx1"/>
                </a:solidFill>
              </a:rPr>
              <a:t>a passing grade</a:t>
            </a:r>
          </a:p>
          <a:p>
            <a:pPr marL="185738" indent="-92075">
              <a:buFont typeface="Arial" panose="020B0604020202020204" pitchFamily="34" charset="0"/>
              <a:buChar char="•"/>
            </a:pPr>
            <a:r>
              <a:rPr lang="en-US" dirty="0">
                <a:solidFill>
                  <a:schemeClr val="tx1"/>
                </a:solidFill>
              </a:rPr>
              <a:t>GPA </a:t>
            </a:r>
            <a:r>
              <a:rPr lang="en-US" dirty="0" smtClean="0">
                <a:solidFill>
                  <a:schemeClr val="tx1"/>
                </a:solidFill>
              </a:rPr>
              <a:t>of 0.0 is a failing grade</a:t>
            </a:r>
            <a:endParaRPr lang="en-CA" dirty="0" smtClean="0">
              <a:solidFill>
                <a:schemeClr val="tx1"/>
              </a:solidFill>
            </a:endParaRPr>
          </a:p>
        </p:txBody>
      </p:sp>
    </p:spTree>
    <p:extLst>
      <p:ext uri="{BB962C8B-B14F-4D97-AF65-F5344CB8AC3E}">
        <p14:creationId xmlns:p14="http://schemas.microsoft.com/office/powerpoint/2010/main" val="35786009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To Student Exercise #2</a:t>
            </a:r>
            <a:endParaRPr lang="en-CA" dirty="0"/>
          </a:p>
        </p:txBody>
      </p:sp>
      <p:sp>
        <p:nvSpPr>
          <p:cNvPr id="3" name="Content Placeholder 2"/>
          <p:cNvSpPr>
            <a:spLocks noGrp="1"/>
          </p:cNvSpPr>
          <p:nvPr>
            <p:ph idx="1"/>
          </p:nvPr>
        </p:nvSpPr>
        <p:spPr/>
        <p:txBody>
          <a:bodyPr/>
          <a:lstStyle/>
          <a:p>
            <a:r>
              <a:rPr lang="en-US" dirty="0" smtClean="0"/>
              <a:t>The range for the 1</a:t>
            </a:r>
            <a:r>
              <a:rPr lang="en-US" baseline="30000" dirty="0" smtClean="0"/>
              <a:t>st</a:t>
            </a:r>
            <a:r>
              <a:rPr lang="en-US" dirty="0" smtClean="0"/>
              <a:t> Boolean expression includes the range for the 2</a:t>
            </a:r>
            <a:r>
              <a:rPr lang="en-US" baseline="30000" dirty="0" smtClean="0"/>
              <a:t>nd</a:t>
            </a:r>
            <a:r>
              <a:rPr lang="en-US" dirty="0" smtClean="0"/>
              <a:t> Boolean expression.</a:t>
            </a:r>
          </a:p>
          <a:p>
            <a:pPr lvl="1"/>
            <a:r>
              <a:rPr lang="en-US" dirty="0" smtClean="0"/>
              <a:t>As such any GPA over 0  will always be treated as minimal pass</a:t>
            </a:r>
          </a:p>
          <a:p>
            <a:pPr lvl="1"/>
            <a:endParaRPr lang="en-US" dirty="0" smtClean="0"/>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Then</a:t>
            </a:r>
          </a:p>
          <a:p>
            <a:pPr marL="234950" lvl="1" indent="0">
              <a:buNone/>
            </a:pPr>
            <a:r>
              <a:rPr lang="en-US" sz="1800" dirty="0">
                <a:latin typeface="Consolas" panose="020B0609020204030204" pitchFamily="49" charset="0"/>
              </a:rPr>
              <a:t>       MsgBox ("Minimal pass")</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1) 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2) Then</a:t>
            </a:r>
          </a:p>
          <a:p>
            <a:pPr marL="234950" lvl="1" indent="0">
              <a:buNone/>
            </a:pPr>
            <a:r>
              <a:rPr lang="en-US" sz="1800" dirty="0">
                <a:latin typeface="Consolas" panose="020B0609020204030204" pitchFamily="49" charset="0"/>
              </a:rPr>
              <a:t>       MsgBox ("Excellent")</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p>
          <a:p>
            <a:pPr marL="234950" lvl="1" indent="0">
              <a:buNone/>
            </a:pPr>
            <a:r>
              <a:rPr lang="en-US" sz="1800" dirty="0">
                <a:latin typeface="Consolas" panose="020B0609020204030204" pitchFamily="49" charset="0"/>
              </a:rPr>
              <a:t>   End If</a:t>
            </a:r>
            <a:endParaRPr lang="en-CA" sz="1800" dirty="0">
              <a:latin typeface="Consolas" panose="020B0609020204030204" pitchFamily="49" charset="0"/>
            </a:endParaRPr>
          </a:p>
          <a:p>
            <a:endParaRPr lang="en-US" dirty="0"/>
          </a:p>
        </p:txBody>
      </p:sp>
      <p:sp>
        <p:nvSpPr>
          <p:cNvPr id="5" name="TextBox 4"/>
          <p:cNvSpPr txBox="1"/>
          <p:nvPr/>
        </p:nvSpPr>
        <p:spPr>
          <a:xfrm>
            <a:off x="2438400" y="2743200"/>
            <a:ext cx="533400" cy="369332"/>
          </a:xfrm>
          <a:prstGeom prst="rect">
            <a:avLst/>
          </a:prstGeom>
          <a:noFill/>
        </p:spPr>
        <p:txBody>
          <a:bodyPr wrap="square" rtlCol="0">
            <a:spAutoFit/>
          </a:bodyPr>
          <a:lstStyle/>
          <a:p>
            <a:r>
              <a:rPr lang="en-US" b="1" dirty="0" smtClean="0">
                <a:solidFill>
                  <a:srgbClr val="FF0000"/>
                </a:solidFill>
              </a:rPr>
              <a:t>4.3</a:t>
            </a:r>
            <a:endParaRPr lang="en-CA" b="1" dirty="0">
              <a:solidFill>
                <a:srgbClr val="FF0000"/>
              </a:solidFill>
            </a:endParaRPr>
          </a:p>
        </p:txBody>
      </p:sp>
      <p:sp>
        <p:nvSpPr>
          <p:cNvPr id="9" name="Rectangle 8"/>
          <p:cNvSpPr/>
          <p:nvPr/>
        </p:nvSpPr>
        <p:spPr>
          <a:xfrm>
            <a:off x="5864154" y="4493999"/>
            <a:ext cx="2819400" cy="1953805"/>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dirty="0" smtClean="0">
                <a:solidFill>
                  <a:schemeClr val="tx1"/>
                </a:solidFill>
              </a:rPr>
              <a:t>Because the most general case (widest range of possibilities) is checked first, grade points that should appear for the other grades get treated as the first case.</a:t>
            </a:r>
            <a:endParaRPr lang="en-CA" dirty="0" smtClean="0">
              <a:solidFill>
                <a:schemeClr val="tx1"/>
              </a:solidFill>
            </a:endParaRPr>
          </a:p>
        </p:txBody>
      </p:sp>
      <p:sp>
        <p:nvSpPr>
          <p:cNvPr id="4" name="Freeform 3"/>
          <p:cNvSpPr/>
          <p:nvPr/>
        </p:nvSpPr>
        <p:spPr>
          <a:xfrm>
            <a:off x="263471" y="2835406"/>
            <a:ext cx="2061275" cy="1050301"/>
          </a:xfrm>
          <a:custGeom>
            <a:avLst/>
            <a:gdLst>
              <a:gd name="connsiteX0" fmla="*/ 2061275 w 2061275"/>
              <a:gd name="connsiteY0" fmla="*/ 47279 h 1050301"/>
              <a:gd name="connsiteX1" fmla="*/ 914400 w 2061275"/>
              <a:gd name="connsiteY1" fmla="*/ 16282 h 1050301"/>
              <a:gd name="connsiteX2" fmla="*/ 759417 w 2061275"/>
              <a:gd name="connsiteY2" fmla="*/ 47279 h 1050301"/>
              <a:gd name="connsiteX3" fmla="*/ 604434 w 2061275"/>
              <a:gd name="connsiteY3" fmla="*/ 93774 h 1050301"/>
              <a:gd name="connsiteX4" fmla="*/ 495946 w 2061275"/>
              <a:gd name="connsiteY4" fmla="*/ 140269 h 1050301"/>
              <a:gd name="connsiteX5" fmla="*/ 356461 w 2061275"/>
              <a:gd name="connsiteY5" fmla="*/ 202262 h 1050301"/>
              <a:gd name="connsiteX6" fmla="*/ 263471 w 2061275"/>
              <a:gd name="connsiteY6" fmla="*/ 264255 h 1050301"/>
              <a:gd name="connsiteX7" fmla="*/ 185980 w 2061275"/>
              <a:gd name="connsiteY7" fmla="*/ 357245 h 1050301"/>
              <a:gd name="connsiteX8" fmla="*/ 154983 w 2061275"/>
              <a:gd name="connsiteY8" fmla="*/ 403740 h 1050301"/>
              <a:gd name="connsiteX9" fmla="*/ 108488 w 2061275"/>
              <a:gd name="connsiteY9" fmla="*/ 465733 h 1050301"/>
              <a:gd name="connsiteX10" fmla="*/ 46495 w 2061275"/>
              <a:gd name="connsiteY10" fmla="*/ 558723 h 1050301"/>
              <a:gd name="connsiteX11" fmla="*/ 15498 w 2061275"/>
              <a:gd name="connsiteY11" fmla="*/ 651713 h 1050301"/>
              <a:gd name="connsiteX12" fmla="*/ 0 w 2061275"/>
              <a:gd name="connsiteY12" fmla="*/ 698208 h 1050301"/>
              <a:gd name="connsiteX13" fmla="*/ 77492 w 2061275"/>
              <a:gd name="connsiteY13" fmla="*/ 806696 h 1050301"/>
              <a:gd name="connsiteX14" fmla="*/ 123987 w 2061275"/>
              <a:gd name="connsiteY14" fmla="*/ 837692 h 1050301"/>
              <a:gd name="connsiteX15" fmla="*/ 247973 w 2061275"/>
              <a:gd name="connsiteY15" fmla="*/ 915184 h 1050301"/>
              <a:gd name="connsiteX16" fmla="*/ 340963 w 2061275"/>
              <a:gd name="connsiteY16" fmla="*/ 961679 h 1050301"/>
              <a:gd name="connsiteX17" fmla="*/ 402956 w 2061275"/>
              <a:gd name="connsiteY17" fmla="*/ 992675 h 1050301"/>
              <a:gd name="connsiteX18" fmla="*/ 557939 w 2061275"/>
              <a:gd name="connsiteY18" fmla="*/ 1039170 h 1050301"/>
              <a:gd name="connsiteX19" fmla="*/ 759417 w 2061275"/>
              <a:gd name="connsiteY19" fmla="*/ 1008174 h 1050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61275" h="1050301">
                <a:moveTo>
                  <a:pt x="2061275" y="47279"/>
                </a:moveTo>
                <a:cubicBezTo>
                  <a:pt x="1728073" y="30337"/>
                  <a:pt x="1283756" y="-28041"/>
                  <a:pt x="914400" y="16282"/>
                </a:cubicBezTo>
                <a:cubicBezTo>
                  <a:pt x="862091" y="22559"/>
                  <a:pt x="810322" y="33704"/>
                  <a:pt x="759417" y="47279"/>
                </a:cubicBezTo>
                <a:cubicBezTo>
                  <a:pt x="453552" y="128843"/>
                  <a:pt x="902289" y="34201"/>
                  <a:pt x="604434" y="93774"/>
                </a:cubicBezTo>
                <a:cubicBezTo>
                  <a:pt x="478956" y="177424"/>
                  <a:pt x="646063" y="73551"/>
                  <a:pt x="495946" y="140269"/>
                </a:cubicBezTo>
                <a:cubicBezTo>
                  <a:pt x="323584" y="216874"/>
                  <a:pt x="501846" y="165914"/>
                  <a:pt x="356461" y="202262"/>
                </a:cubicBezTo>
                <a:cubicBezTo>
                  <a:pt x="325464" y="222926"/>
                  <a:pt x="284135" y="233258"/>
                  <a:pt x="263471" y="264255"/>
                </a:cubicBezTo>
                <a:cubicBezTo>
                  <a:pt x="186518" y="379686"/>
                  <a:pt x="285417" y="237921"/>
                  <a:pt x="185980" y="357245"/>
                </a:cubicBezTo>
                <a:cubicBezTo>
                  <a:pt x="174055" y="371554"/>
                  <a:pt x="165810" y="388583"/>
                  <a:pt x="154983" y="403740"/>
                </a:cubicBezTo>
                <a:cubicBezTo>
                  <a:pt x="139969" y="424759"/>
                  <a:pt x="123301" y="444572"/>
                  <a:pt x="108488" y="465733"/>
                </a:cubicBezTo>
                <a:cubicBezTo>
                  <a:pt x="87125" y="496252"/>
                  <a:pt x="46495" y="558723"/>
                  <a:pt x="46495" y="558723"/>
                </a:cubicBezTo>
                <a:lnTo>
                  <a:pt x="15498" y="651713"/>
                </a:lnTo>
                <a:lnTo>
                  <a:pt x="0" y="698208"/>
                </a:lnTo>
                <a:cubicBezTo>
                  <a:pt x="46495" y="837689"/>
                  <a:pt x="-5165" y="765367"/>
                  <a:pt x="77492" y="806696"/>
                </a:cubicBezTo>
                <a:cubicBezTo>
                  <a:pt x="94152" y="815026"/>
                  <a:pt x="108489" y="827360"/>
                  <a:pt x="123987" y="837692"/>
                </a:cubicBezTo>
                <a:cubicBezTo>
                  <a:pt x="198338" y="949221"/>
                  <a:pt x="93053" y="811906"/>
                  <a:pt x="247973" y="915184"/>
                </a:cubicBezTo>
                <a:cubicBezTo>
                  <a:pt x="337323" y="974749"/>
                  <a:pt x="251133" y="923180"/>
                  <a:pt x="340963" y="961679"/>
                </a:cubicBezTo>
                <a:cubicBezTo>
                  <a:pt x="362198" y="970780"/>
                  <a:pt x="381505" y="984095"/>
                  <a:pt x="402956" y="992675"/>
                </a:cubicBezTo>
                <a:cubicBezTo>
                  <a:pt x="465848" y="1017832"/>
                  <a:pt x="497043" y="1023946"/>
                  <a:pt x="557939" y="1039170"/>
                </a:cubicBezTo>
                <a:cubicBezTo>
                  <a:pt x="764568" y="1023276"/>
                  <a:pt x="759417" y="1091030"/>
                  <a:pt x="759417" y="1008174"/>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p:cNvSpPr txBox="1"/>
          <p:nvPr/>
        </p:nvSpPr>
        <p:spPr>
          <a:xfrm>
            <a:off x="2705100" y="3436283"/>
            <a:ext cx="533400" cy="369332"/>
          </a:xfrm>
          <a:prstGeom prst="rect">
            <a:avLst/>
          </a:prstGeom>
          <a:noFill/>
        </p:spPr>
        <p:txBody>
          <a:bodyPr wrap="square" rtlCol="0">
            <a:spAutoFit/>
          </a:bodyPr>
          <a:lstStyle/>
          <a:p>
            <a:r>
              <a:rPr lang="en-US" b="1" dirty="0" smtClean="0">
                <a:solidFill>
                  <a:srgbClr val="FF0000"/>
                </a:solidFill>
              </a:rPr>
              <a:t>4.3</a:t>
            </a:r>
            <a:endParaRPr lang="en-CA" b="1" dirty="0">
              <a:solidFill>
                <a:srgbClr val="FF0000"/>
              </a:solidFill>
            </a:endParaRPr>
          </a:p>
        </p:txBody>
      </p:sp>
      <p:sp>
        <p:nvSpPr>
          <p:cNvPr id="6" name="Freeform 5"/>
          <p:cNvSpPr/>
          <p:nvPr/>
        </p:nvSpPr>
        <p:spPr>
          <a:xfrm>
            <a:off x="3146156" y="3642102"/>
            <a:ext cx="1943001" cy="418671"/>
          </a:xfrm>
          <a:custGeom>
            <a:avLst/>
            <a:gdLst>
              <a:gd name="connsiteX0" fmla="*/ 0 w 1943001"/>
              <a:gd name="connsiteY0" fmla="*/ 0 h 418671"/>
              <a:gd name="connsiteX1" fmla="*/ 1937288 w 1943001"/>
              <a:gd name="connsiteY1" fmla="*/ 139484 h 418671"/>
              <a:gd name="connsiteX2" fmla="*/ 1921790 w 1943001"/>
              <a:gd name="connsiteY2" fmla="*/ 185979 h 418671"/>
              <a:gd name="connsiteX3" fmla="*/ 1875295 w 1943001"/>
              <a:gd name="connsiteY3" fmla="*/ 232474 h 418671"/>
              <a:gd name="connsiteX4" fmla="*/ 1782305 w 1943001"/>
              <a:gd name="connsiteY4" fmla="*/ 263471 h 418671"/>
              <a:gd name="connsiteX5" fmla="*/ 1720312 w 1943001"/>
              <a:gd name="connsiteY5" fmla="*/ 294467 h 418671"/>
              <a:gd name="connsiteX6" fmla="*/ 1627322 w 1943001"/>
              <a:gd name="connsiteY6" fmla="*/ 325464 h 418671"/>
              <a:gd name="connsiteX7" fmla="*/ 1534332 w 1943001"/>
              <a:gd name="connsiteY7" fmla="*/ 371959 h 418671"/>
              <a:gd name="connsiteX8" fmla="*/ 1487837 w 1943001"/>
              <a:gd name="connsiteY8" fmla="*/ 402956 h 418671"/>
              <a:gd name="connsiteX9" fmla="*/ 1410346 w 1943001"/>
              <a:gd name="connsiteY9" fmla="*/ 418454 h 418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3001" h="418671">
                <a:moveTo>
                  <a:pt x="0" y="0"/>
                </a:moveTo>
                <a:cubicBezTo>
                  <a:pt x="645763" y="46495"/>
                  <a:pt x="1292864" y="77121"/>
                  <a:pt x="1937288" y="139484"/>
                </a:cubicBezTo>
                <a:cubicBezTo>
                  <a:pt x="1953549" y="141058"/>
                  <a:pt x="1930852" y="172386"/>
                  <a:pt x="1921790" y="185979"/>
                </a:cubicBezTo>
                <a:cubicBezTo>
                  <a:pt x="1909632" y="204216"/>
                  <a:pt x="1894455" y="221830"/>
                  <a:pt x="1875295" y="232474"/>
                </a:cubicBezTo>
                <a:cubicBezTo>
                  <a:pt x="1846733" y="248342"/>
                  <a:pt x="1811529" y="248859"/>
                  <a:pt x="1782305" y="263471"/>
                </a:cubicBezTo>
                <a:cubicBezTo>
                  <a:pt x="1761641" y="273803"/>
                  <a:pt x="1741763" y="285887"/>
                  <a:pt x="1720312" y="294467"/>
                </a:cubicBezTo>
                <a:cubicBezTo>
                  <a:pt x="1689976" y="306602"/>
                  <a:pt x="1627322" y="325464"/>
                  <a:pt x="1627322" y="325464"/>
                </a:cubicBezTo>
                <a:cubicBezTo>
                  <a:pt x="1494073" y="414297"/>
                  <a:pt x="1662664" y="307793"/>
                  <a:pt x="1534332" y="371959"/>
                </a:cubicBezTo>
                <a:cubicBezTo>
                  <a:pt x="1517672" y="380289"/>
                  <a:pt x="1504497" y="394626"/>
                  <a:pt x="1487837" y="402956"/>
                </a:cubicBezTo>
                <a:cubicBezTo>
                  <a:pt x="1450307" y="421721"/>
                  <a:pt x="1445810" y="418454"/>
                  <a:pt x="1410346" y="418454"/>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Freeform 10"/>
          <p:cNvSpPr/>
          <p:nvPr/>
        </p:nvSpPr>
        <p:spPr>
          <a:xfrm>
            <a:off x="1983783" y="4153546"/>
            <a:ext cx="3815132" cy="2634712"/>
          </a:xfrm>
          <a:custGeom>
            <a:avLst/>
            <a:gdLst>
              <a:gd name="connsiteX0" fmla="*/ 2588217 w 3815132"/>
              <a:gd name="connsiteY0" fmla="*/ 0 h 2634712"/>
              <a:gd name="connsiteX1" fmla="*/ 3812583 w 3815132"/>
              <a:gd name="connsiteY1" fmla="*/ 1720312 h 2634712"/>
              <a:gd name="connsiteX2" fmla="*/ 3797085 w 3815132"/>
              <a:gd name="connsiteY2" fmla="*/ 1766807 h 2634712"/>
              <a:gd name="connsiteX3" fmla="*/ 3673098 w 3815132"/>
              <a:gd name="connsiteY3" fmla="*/ 1921790 h 2634712"/>
              <a:gd name="connsiteX4" fmla="*/ 3580109 w 3815132"/>
              <a:gd name="connsiteY4" fmla="*/ 2014779 h 2634712"/>
              <a:gd name="connsiteX5" fmla="*/ 3533614 w 3815132"/>
              <a:gd name="connsiteY5" fmla="*/ 2061274 h 2634712"/>
              <a:gd name="connsiteX6" fmla="*/ 3409627 w 3815132"/>
              <a:gd name="connsiteY6" fmla="*/ 2154264 h 2634712"/>
              <a:gd name="connsiteX7" fmla="*/ 3363132 w 3815132"/>
              <a:gd name="connsiteY7" fmla="*/ 2185261 h 2634712"/>
              <a:gd name="connsiteX8" fmla="*/ 3192651 w 3815132"/>
              <a:gd name="connsiteY8" fmla="*/ 2262752 h 2634712"/>
              <a:gd name="connsiteX9" fmla="*/ 3099661 w 3815132"/>
              <a:gd name="connsiteY9" fmla="*/ 2324746 h 2634712"/>
              <a:gd name="connsiteX10" fmla="*/ 3006671 w 3815132"/>
              <a:gd name="connsiteY10" fmla="*/ 2371240 h 2634712"/>
              <a:gd name="connsiteX11" fmla="*/ 2836190 w 3815132"/>
              <a:gd name="connsiteY11" fmla="*/ 2433234 h 2634712"/>
              <a:gd name="connsiteX12" fmla="*/ 2681207 w 3815132"/>
              <a:gd name="connsiteY12" fmla="*/ 2479729 h 2634712"/>
              <a:gd name="connsiteX13" fmla="*/ 2526224 w 3815132"/>
              <a:gd name="connsiteY13" fmla="*/ 2526223 h 2634712"/>
              <a:gd name="connsiteX14" fmla="*/ 2402237 w 3815132"/>
              <a:gd name="connsiteY14" fmla="*/ 2557220 h 2634712"/>
              <a:gd name="connsiteX15" fmla="*/ 2309248 w 3815132"/>
              <a:gd name="connsiteY15" fmla="*/ 2572718 h 2634712"/>
              <a:gd name="connsiteX16" fmla="*/ 2169763 w 3815132"/>
              <a:gd name="connsiteY16" fmla="*/ 2603715 h 2634712"/>
              <a:gd name="connsiteX17" fmla="*/ 2123268 w 3815132"/>
              <a:gd name="connsiteY17" fmla="*/ 2619213 h 2634712"/>
              <a:gd name="connsiteX18" fmla="*/ 1952786 w 3815132"/>
              <a:gd name="connsiteY18" fmla="*/ 2634712 h 2634712"/>
              <a:gd name="connsiteX19" fmla="*/ 1286359 w 3815132"/>
              <a:gd name="connsiteY19" fmla="*/ 2603715 h 2634712"/>
              <a:gd name="connsiteX20" fmla="*/ 1224366 w 3815132"/>
              <a:gd name="connsiteY20" fmla="*/ 2588217 h 2634712"/>
              <a:gd name="connsiteX21" fmla="*/ 1100380 w 3815132"/>
              <a:gd name="connsiteY21" fmla="*/ 2557220 h 2634712"/>
              <a:gd name="connsiteX22" fmla="*/ 1053885 w 3815132"/>
              <a:gd name="connsiteY22" fmla="*/ 2526223 h 2634712"/>
              <a:gd name="connsiteX23" fmla="*/ 929898 w 3815132"/>
              <a:gd name="connsiteY23" fmla="*/ 2495227 h 2634712"/>
              <a:gd name="connsiteX24" fmla="*/ 0 w 3815132"/>
              <a:gd name="connsiteY24" fmla="*/ 2479729 h 263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815132" h="2634712">
                <a:moveTo>
                  <a:pt x="2588217" y="0"/>
                </a:moveTo>
                <a:cubicBezTo>
                  <a:pt x="2996339" y="573437"/>
                  <a:pt x="3415135" y="1139426"/>
                  <a:pt x="3812583" y="1720312"/>
                </a:cubicBezTo>
                <a:cubicBezTo>
                  <a:pt x="3821808" y="1733795"/>
                  <a:pt x="3803520" y="1751791"/>
                  <a:pt x="3797085" y="1766807"/>
                </a:cubicBezTo>
                <a:cubicBezTo>
                  <a:pt x="3759135" y="1855357"/>
                  <a:pt x="3758420" y="1836468"/>
                  <a:pt x="3673098" y="1921790"/>
                </a:cubicBezTo>
                <a:lnTo>
                  <a:pt x="3580109" y="2014779"/>
                </a:lnTo>
                <a:cubicBezTo>
                  <a:pt x="3564611" y="2030277"/>
                  <a:pt x="3551148" y="2048123"/>
                  <a:pt x="3533614" y="2061274"/>
                </a:cubicBezTo>
                <a:cubicBezTo>
                  <a:pt x="3492285" y="2092271"/>
                  <a:pt x="3452612" y="2125607"/>
                  <a:pt x="3409627" y="2154264"/>
                </a:cubicBezTo>
                <a:cubicBezTo>
                  <a:pt x="3394129" y="2164596"/>
                  <a:pt x="3379484" y="2176342"/>
                  <a:pt x="3363132" y="2185261"/>
                </a:cubicBezTo>
                <a:cubicBezTo>
                  <a:pt x="3254234" y="2244660"/>
                  <a:pt x="3272481" y="2236142"/>
                  <a:pt x="3192651" y="2262752"/>
                </a:cubicBezTo>
                <a:cubicBezTo>
                  <a:pt x="3104515" y="2350888"/>
                  <a:pt x="3189377" y="2279888"/>
                  <a:pt x="3099661" y="2324746"/>
                </a:cubicBezTo>
                <a:cubicBezTo>
                  <a:pt x="2979493" y="2384830"/>
                  <a:pt x="3123531" y="2332288"/>
                  <a:pt x="3006671" y="2371240"/>
                </a:cubicBezTo>
                <a:cubicBezTo>
                  <a:pt x="2909205" y="2436218"/>
                  <a:pt x="3013754" y="2374047"/>
                  <a:pt x="2836190" y="2433234"/>
                </a:cubicBezTo>
                <a:cubicBezTo>
                  <a:pt x="2722993" y="2470966"/>
                  <a:pt x="2774898" y="2456305"/>
                  <a:pt x="2681207" y="2479729"/>
                </a:cubicBezTo>
                <a:cubicBezTo>
                  <a:pt x="2596392" y="2536271"/>
                  <a:pt x="2668695" y="2497729"/>
                  <a:pt x="2526224" y="2526223"/>
                </a:cubicBezTo>
                <a:cubicBezTo>
                  <a:pt x="2484450" y="2534578"/>
                  <a:pt x="2443566" y="2546888"/>
                  <a:pt x="2402237" y="2557220"/>
                </a:cubicBezTo>
                <a:cubicBezTo>
                  <a:pt x="2371751" y="2564841"/>
                  <a:pt x="2340244" y="2567552"/>
                  <a:pt x="2309248" y="2572718"/>
                </a:cubicBezTo>
                <a:cubicBezTo>
                  <a:pt x="2204586" y="2607607"/>
                  <a:pt x="2333409" y="2567350"/>
                  <a:pt x="2169763" y="2603715"/>
                </a:cubicBezTo>
                <a:cubicBezTo>
                  <a:pt x="2153815" y="2607259"/>
                  <a:pt x="2139440" y="2616903"/>
                  <a:pt x="2123268" y="2619213"/>
                </a:cubicBezTo>
                <a:cubicBezTo>
                  <a:pt x="2066780" y="2627283"/>
                  <a:pt x="2009613" y="2629546"/>
                  <a:pt x="1952786" y="2634712"/>
                </a:cubicBezTo>
                <a:cubicBezTo>
                  <a:pt x="1735355" y="2628672"/>
                  <a:pt x="1505003" y="2643467"/>
                  <a:pt x="1286359" y="2603715"/>
                </a:cubicBezTo>
                <a:cubicBezTo>
                  <a:pt x="1265402" y="2599905"/>
                  <a:pt x="1245159" y="2592838"/>
                  <a:pt x="1224366" y="2588217"/>
                </a:cubicBezTo>
                <a:cubicBezTo>
                  <a:pt x="1112157" y="2563281"/>
                  <a:pt x="1183462" y="2584913"/>
                  <a:pt x="1100380" y="2557220"/>
                </a:cubicBezTo>
                <a:cubicBezTo>
                  <a:pt x="1084882" y="2546888"/>
                  <a:pt x="1071390" y="2532589"/>
                  <a:pt x="1053885" y="2526223"/>
                </a:cubicBezTo>
                <a:cubicBezTo>
                  <a:pt x="1013849" y="2511665"/>
                  <a:pt x="970313" y="2508698"/>
                  <a:pt x="929898" y="2495227"/>
                </a:cubicBezTo>
                <a:cubicBezTo>
                  <a:pt x="604046" y="2386612"/>
                  <a:pt x="899740" y="2479729"/>
                  <a:pt x="0" y="2479729"/>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320424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#1</a:t>
            </a:r>
            <a:endParaRPr lang="en-CA" dirty="0"/>
          </a:p>
        </p:txBody>
      </p:sp>
      <p:sp>
        <p:nvSpPr>
          <p:cNvPr id="3" name="Content Placeholder 2"/>
          <p:cNvSpPr>
            <a:spLocks noGrp="1"/>
          </p:cNvSpPr>
          <p:nvPr>
            <p:ph idx="1"/>
          </p:nvPr>
        </p:nvSpPr>
        <p:spPr/>
        <p:txBody>
          <a:bodyPr/>
          <a:lstStyle/>
          <a:p>
            <a:r>
              <a:rPr lang="en-US" dirty="0" smtClean="0"/>
              <a:t>Prompt the user for a word to find in a document(s).</a:t>
            </a:r>
          </a:p>
          <a:p>
            <a:r>
              <a:rPr lang="en-US" dirty="0" smtClean="0"/>
              <a:t>If Feature #6 is implemented the same word will be ‘found’ by the program in each document opened by your program.</a:t>
            </a:r>
            <a:endParaRPr lang="en-CA" dirty="0"/>
          </a:p>
        </p:txBody>
      </p:sp>
    </p:spTree>
    <p:extLst>
      <p:ext uri="{BB962C8B-B14F-4D97-AF65-F5344CB8AC3E}">
        <p14:creationId xmlns:p14="http://schemas.microsoft.com/office/powerpoint/2010/main" val="14592612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Solution For Student Exercise #3</a:t>
            </a:r>
            <a:endParaRPr lang="en-CA" dirty="0"/>
          </a:p>
        </p:txBody>
      </p:sp>
      <p:sp>
        <p:nvSpPr>
          <p:cNvPr id="3" name="Content Placeholder 2"/>
          <p:cNvSpPr>
            <a:spLocks noGrp="1"/>
          </p:cNvSpPr>
          <p:nvPr>
            <p:ph idx="1"/>
          </p:nvPr>
        </p:nvSpPr>
        <p:spPr/>
        <p:txBody>
          <a:bodyPr/>
          <a:lstStyle/>
          <a:p>
            <a:r>
              <a:rPr lang="en-US" dirty="0" smtClean="0"/>
              <a:t>Check the most specific cases (smaller range of possibilities first)</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2) Then</a:t>
            </a:r>
          </a:p>
          <a:p>
            <a:pPr marL="234950" lvl="1" indent="0">
              <a:buNone/>
            </a:pPr>
            <a:r>
              <a:rPr lang="en-US" sz="1800" dirty="0">
                <a:latin typeface="Consolas" panose="020B0609020204030204" pitchFamily="49" charset="0"/>
              </a:rPr>
              <a:t>       MsgBox ("Excellent</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1) 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Then</a:t>
            </a:r>
          </a:p>
          <a:p>
            <a:pPr marL="234950" lvl="1" indent="0">
              <a:buNone/>
            </a:pPr>
            <a:r>
              <a:rPr lang="en-US" sz="1800" dirty="0">
                <a:latin typeface="Consolas" panose="020B0609020204030204" pitchFamily="49" charset="0"/>
              </a:rPr>
              <a:t>       MsgBox ("Minimal pass")</a:t>
            </a:r>
          </a:p>
          <a:p>
            <a:pPr marL="234950" lvl="1" indent="0">
              <a:buNone/>
            </a:pPr>
            <a:r>
              <a:rPr lang="en-US" sz="1800" dirty="0" smtClean="0">
                <a:latin typeface="Consolas" panose="020B0609020204030204" pitchFamily="49" charset="0"/>
              </a:rPr>
              <a:t>End </a:t>
            </a:r>
            <a:r>
              <a:rPr lang="en-US" sz="1800" dirty="0">
                <a:latin typeface="Consolas" panose="020B0609020204030204" pitchFamily="49" charset="0"/>
              </a:rPr>
              <a:t>If</a:t>
            </a:r>
            <a:endParaRPr lang="en-CA" sz="1800" dirty="0">
              <a:latin typeface="Consolas" panose="020B0609020204030204" pitchFamily="49" charset="0"/>
            </a:endParaRPr>
          </a:p>
          <a:p>
            <a:endParaRPr lang="en-US" dirty="0"/>
          </a:p>
        </p:txBody>
      </p:sp>
    </p:spTree>
    <p:extLst>
      <p:ext uri="{BB962C8B-B14F-4D97-AF65-F5344CB8AC3E}">
        <p14:creationId xmlns:p14="http://schemas.microsoft.com/office/powerpoint/2010/main" val="961042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Solution For Student Exercise #3</a:t>
            </a:r>
            <a:endParaRPr lang="en-CA" dirty="0"/>
          </a:p>
        </p:txBody>
      </p:sp>
      <p:sp>
        <p:nvSpPr>
          <p:cNvPr id="3" name="Content Placeholder 2"/>
          <p:cNvSpPr>
            <a:spLocks noGrp="1"/>
          </p:cNvSpPr>
          <p:nvPr>
            <p:ph idx="1"/>
          </p:nvPr>
        </p:nvSpPr>
        <p:spPr/>
        <p:txBody>
          <a:bodyPr/>
          <a:lstStyle/>
          <a:p>
            <a:r>
              <a:rPr lang="en-US" dirty="0" smtClean="0"/>
              <a:t>Specify the upper and lower bounds for the ranges.</a:t>
            </a:r>
          </a:p>
          <a:p>
            <a:pPr marL="234950" lvl="1" indent="0">
              <a:buNone/>
            </a:pPr>
            <a:r>
              <a:rPr lang="en-US" sz="1800" dirty="0" smtClean="0">
                <a:latin typeface="Consolas" panose="020B0609020204030204" pitchFamily="49" charset="0"/>
              </a:rPr>
              <a:t>   If </a:t>
            </a:r>
            <a:r>
              <a:rPr lang="en-US" sz="1800" dirty="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 0) Then</a:t>
            </a:r>
          </a:p>
          <a:p>
            <a:pPr marL="234950" lvl="1" indent="0">
              <a:buNone/>
            </a:pPr>
            <a:r>
              <a:rPr lang="en-US" sz="1800" dirty="0">
                <a:latin typeface="Consolas" panose="020B0609020204030204" pitchFamily="49" charset="0"/>
              </a:rPr>
              <a:t>       MsgBox ("Failing grade</a:t>
            </a:r>
            <a:r>
              <a:rPr lang="en-US" sz="1800" dirty="0" smtClean="0">
                <a:latin typeface="Consolas" panose="020B0609020204030204" pitchFamily="49" charset="0"/>
              </a:rPr>
              <a:t>")</a:t>
            </a:r>
          </a:p>
          <a:p>
            <a:pPr marL="234950" lvl="1" indent="0">
              <a:buNone/>
            </a:pPr>
            <a:r>
              <a:rPr lang="en-US" sz="1800" dirty="0">
                <a:latin typeface="Consolas" panose="020B0609020204030204" pitchFamily="49" charset="0"/>
              </a:rPr>
              <a:t> </a:t>
            </a:r>
            <a:r>
              <a:rPr lang="en-US" sz="1800" dirty="0" smtClean="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0) </a:t>
            </a:r>
            <a:r>
              <a:rPr lang="en-US" sz="1800" dirty="0" smtClean="0">
                <a:latin typeface="Consolas" panose="020B0609020204030204" pitchFamily="49" charset="0"/>
              </a:rPr>
              <a:t>and (</a:t>
            </a:r>
            <a:r>
              <a:rPr lang="en-US" sz="1800" dirty="0" err="1" smtClean="0">
                <a:latin typeface="Consolas" panose="020B0609020204030204" pitchFamily="49" charset="0"/>
              </a:rPr>
              <a:t>gradePoint</a:t>
            </a:r>
            <a:r>
              <a:rPr lang="en-US" sz="1800" dirty="0" smtClean="0">
                <a:latin typeface="Consolas" panose="020B0609020204030204" pitchFamily="49" charset="0"/>
              </a:rPr>
              <a:t> &lt;= 1)) Then</a:t>
            </a:r>
            <a:endParaRPr lang="en-US" sz="1800" dirty="0">
              <a:latin typeface="Consolas" panose="020B0609020204030204" pitchFamily="49" charset="0"/>
            </a:endParaRPr>
          </a:p>
          <a:p>
            <a:pPr marL="234950" lvl="1" indent="0">
              <a:buNone/>
            </a:pPr>
            <a:r>
              <a:rPr lang="en-US" sz="1800" dirty="0">
                <a:latin typeface="Consolas" panose="020B0609020204030204" pitchFamily="49" charset="0"/>
              </a:rPr>
              <a:t>       MsgBox ("Minimal pass")</a:t>
            </a:r>
          </a:p>
          <a:p>
            <a:pPr marL="234950" lvl="1" indent="0">
              <a:buNone/>
            </a:pPr>
            <a:r>
              <a:rPr lang="en-US" sz="1800" dirty="0">
                <a:latin typeface="Consolas" panose="020B0609020204030204" pitchFamily="49" charset="0"/>
              </a:rPr>
              <a:t>   ElseIf </a:t>
            </a:r>
            <a:r>
              <a:rPr lang="en-US" sz="1800" dirty="0" smtClean="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1</a:t>
            </a:r>
            <a:r>
              <a:rPr lang="en-US" sz="1800" dirty="0" smtClean="0">
                <a:latin typeface="Consolas" panose="020B0609020204030204" pitchFamily="49" charset="0"/>
              </a:rPr>
              <a:t>) and </a:t>
            </a:r>
            <a:r>
              <a:rPr lang="en-US" sz="1800" dirty="0" err="1" smtClean="0">
                <a:latin typeface="Consolas" panose="020B0609020204030204" pitchFamily="49" charset="0"/>
              </a:rPr>
              <a:t>gradePoint</a:t>
            </a:r>
            <a:r>
              <a:rPr lang="en-US" sz="1800" dirty="0" smtClean="0">
                <a:latin typeface="Consolas" panose="020B0609020204030204" pitchFamily="49" charset="0"/>
              </a:rPr>
              <a:t> &lt;= 2))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("Satisfactory")</a:t>
            </a:r>
          </a:p>
          <a:p>
            <a:pPr marL="234950" lvl="1" indent="0">
              <a:buNone/>
            </a:pPr>
            <a:r>
              <a:rPr lang="en-US" sz="1800" dirty="0">
                <a:latin typeface="Consolas" panose="020B0609020204030204" pitchFamily="49" charset="0"/>
              </a:rPr>
              <a:t>   ElseIf </a:t>
            </a:r>
            <a:r>
              <a:rPr lang="en-US" sz="1800" dirty="0" smtClean="0">
                <a:latin typeface="Consolas" panose="020B0609020204030204" pitchFamily="49" charset="0"/>
              </a:rPr>
              <a:t>((</a:t>
            </a:r>
            <a:r>
              <a:rPr lang="en-US" sz="1800" dirty="0" err="1">
                <a:latin typeface="Consolas" panose="020B0609020204030204" pitchFamily="49" charset="0"/>
              </a:rPr>
              <a:t>gradePoint</a:t>
            </a:r>
            <a:r>
              <a:rPr lang="en-US" sz="1800" dirty="0">
                <a:latin typeface="Consolas" panose="020B0609020204030204" pitchFamily="49" charset="0"/>
              </a:rPr>
              <a:t> &gt; 2</a:t>
            </a:r>
            <a:r>
              <a:rPr lang="en-US" sz="1800" dirty="0" smtClean="0">
                <a:latin typeface="Consolas" panose="020B0609020204030204" pitchFamily="49" charset="0"/>
              </a:rPr>
              <a:t>) and (</a:t>
            </a:r>
            <a:r>
              <a:rPr lang="en-US" sz="1800" dirty="0" err="1" smtClean="0">
                <a:latin typeface="Consolas" panose="020B0609020204030204" pitchFamily="49" charset="0"/>
              </a:rPr>
              <a:t>gradePoint</a:t>
            </a:r>
            <a:r>
              <a:rPr lang="en-US" sz="1800" dirty="0" smtClean="0">
                <a:latin typeface="Consolas" panose="020B0609020204030204" pitchFamily="49" charset="0"/>
              </a:rPr>
              <a:t> &lt; 3)) </a:t>
            </a:r>
            <a:r>
              <a:rPr lang="en-US" sz="1800" dirty="0">
                <a:latin typeface="Consolas" panose="020B0609020204030204" pitchFamily="49" charset="0"/>
              </a:rPr>
              <a:t>Then</a:t>
            </a:r>
          </a:p>
          <a:p>
            <a:pPr marL="234950" lvl="1" indent="0">
              <a:buNone/>
            </a:pPr>
            <a:r>
              <a:rPr lang="en-US" sz="1800" dirty="0">
                <a:latin typeface="Consolas" panose="020B0609020204030204" pitchFamily="49" charset="0"/>
              </a:rPr>
              <a:t>       MsgBox ("Excellent")</a:t>
            </a:r>
          </a:p>
          <a:p>
            <a:pPr marL="234950" lvl="1" indent="0">
              <a:buNone/>
            </a:pPr>
            <a:r>
              <a:rPr lang="en-US" sz="1800" dirty="0">
                <a:latin typeface="Consolas" panose="020B0609020204030204" pitchFamily="49" charset="0"/>
              </a:rPr>
              <a:t>   ElseIf (</a:t>
            </a:r>
            <a:r>
              <a:rPr lang="en-US" sz="1800" dirty="0" err="1">
                <a:latin typeface="Consolas" panose="020B0609020204030204" pitchFamily="49" charset="0"/>
              </a:rPr>
              <a:t>gradePoint</a:t>
            </a:r>
            <a:r>
              <a:rPr lang="en-US" sz="1800" dirty="0">
                <a:latin typeface="Consolas" panose="020B0609020204030204" pitchFamily="49" charset="0"/>
              </a:rPr>
              <a:t> &gt; 3) Then</a:t>
            </a:r>
          </a:p>
          <a:p>
            <a:pPr marL="234950" lvl="1" indent="0">
              <a:buNone/>
            </a:pPr>
            <a:r>
              <a:rPr lang="en-US" sz="1800" dirty="0">
                <a:latin typeface="Consolas" panose="020B0609020204030204" pitchFamily="49" charset="0"/>
              </a:rPr>
              <a:t>       MsgBox ("Perfect")</a:t>
            </a:r>
          </a:p>
          <a:p>
            <a:pPr marL="234950" lvl="1" indent="0">
              <a:buNone/>
            </a:pPr>
            <a:r>
              <a:rPr lang="en-US" sz="1800" dirty="0">
                <a:latin typeface="Consolas" panose="020B0609020204030204" pitchFamily="49" charset="0"/>
              </a:rPr>
              <a:t>   End If</a:t>
            </a:r>
            <a:endParaRPr lang="en-US" dirty="0"/>
          </a:p>
        </p:txBody>
      </p:sp>
    </p:spTree>
    <p:extLst>
      <p:ext uri="{BB962C8B-B14F-4D97-AF65-F5344CB8AC3E}">
        <p14:creationId xmlns:p14="http://schemas.microsoft.com/office/powerpoint/2010/main" val="2144762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a:t>
            </a:r>
            <a:r>
              <a:rPr lang="en-US" dirty="0"/>
              <a:t>Tutorial </a:t>
            </a:r>
            <a:r>
              <a:rPr lang="en-US" dirty="0" smtClean="0"/>
              <a:t>(Wednesday </a:t>
            </a:r>
            <a:r>
              <a:rPr lang="en-US" dirty="0"/>
              <a:t>or </a:t>
            </a:r>
            <a:r>
              <a:rPr lang="en-US" dirty="0" smtClean="0"/>
              <a:t>Thursday)</a:t>
            </a:r>
            <a:endParaRPr lang="en-CA" dirty="0"/>
          </a:p>
        </p:txBody>
      </p:sp>
    </p:spTree>
    <p:extLst>
      <p:ext uri="{BB962C8B-B14F-4D97-AF65-F5344CB8AC3E}">
        <p14:creationId xmlns:p14="http://schemas.microsoft.com/office/powerpoint/2010/main" val="30744200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Tutorial</a:t>
            </a:r>
            <a:endParaRPr lang="en-CA" dirty="0"/>
          </a:p>
        </p:txBody>
      </p:sp>
      <p:sp>
        <p:nvSpPr>
          <p:cNvPr id="3" name="Content Placeholder 2"/>
          <p:cNvSpPr>
            <a:spLocks noGrp="1"/>
          </p:cNvSpPr>
          <p:nvPr>
            <p:ph idx="1"/>
          </p:nvPr>
        </p:nvSpPr>
        <p:spPr/>
        <p:txBody>
          <a:bodyPr/>
          <a:lstStyle/>
          <a:p>
            <a:r>
              <a:rPr lang="en-US" dirty="0"/>
              <a:t>No new teaching will occur but the TA will be available for help. During this "Open Tutorial" </a:t>
            </a:r>
            <a:endParaRPr lang="en-US" dirty="0" smtClean="0"/>
          </a:p>
          <a:p>
            <a:r>
              <a:rPr lang="en-US" dirty="0"/>
              <a:t>A</a:t>
            </a:r>
            <a:r>
              <a:rPr lang="en-US" dirty="0" smtClean="0"/>
              <a:t>ny </a:t>
            </a:r>
            <a:r>
              <a:rPr lang="en-US" dirty="0"/>
              <a:t>CPSC 203 student can ask for help and not just the students who are registered in a particular tutorial. </a:t>
            </a:r>
            <a:endParaRPr lang="en-US" dirty="0" smtClean="0"/>
          </a:p>
          <a:p>
            <a:r>
              <a:rPr lang="en-US" dirty="0" smtClean="0"/>
              <a:t>The </a:t>
            </a:r>
            <a:r>
              <a:rPr lang="en-US" dirty="0"/>
              <a:t>purpose is to provide extra help because the next workbook exercise is the first one in which you need to write a program from scratch.</a:t>
            </a:r>
            <a:endParaRPr lang="en-CA" dirty="0"/>
          </a:p>
        </p:txBody>
      </p:sp>
    </p:spTree>
    <p:extLst>
      <p:ext uri="{BB962C8B-B14F-4D97-AF65-F5344CB8AC3E}">
        <p14:creationId xmlns:p14="http://schemas.microsoft.com/office/powerpoint/2010/main" val="3684842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#2</a:t>
            </a:r>
            <a:endParaRPr lang="en-CA" dirty="0"/>
          </a:p>
        </p:txBody>
      </p:sp>
      <p:sp>
        <p:nvSpPr>
          <p:cNvPr id="3" name="Content Placeholder 2"/>
          <p:cNvSpPr>
            <a:spLocks noGrp="1"/>
          </p:cNvSpPr>
          <p:nvPr>
            <p:ph idx="1"/>
          </p:nvPr>
        </p:nvSpPr>
        <p:spPr/>
        <p:txBody>
          <a:bodyPr/>
          <a:lstStyle/>
          <a:p>
            <a:r>
              <a:rPr lang="en-US" dirty="0"/>
              <a:t>Count the number of instances of the word (from Feature #1) using the appropriate parts of the ActiveDocument object. </a:t>
            </a:r>
            <a:endParaRPr lang="en-US" dirty="0" smtClean="0"/>
          </a:p>
          <a:p>
            <a:r>
              <a:rPr lang="en-US" dirty="0" smtClean="0"/>
              <a:t>Not case sensitive.</a:t>
            </a:r>
          </a:p>
          <a:p>
            <a:r>
              <a:rPr lang="en-US" dirty="0" smtClean="0"/>
              <a:t>Partial matches are counted.</a:t>
            </a:r>
            <a:endParaRPr lang="en-CA" dirty="0"/>
          </a:p>
        </p:txBody>
      </p:sp>
    </p:spTree>
    <p:extLst>
      <p:ext uri="{BB962C8B-B14F-4D97-AF65-F5344CB8AC3E}">
        <p14:creationId xmlns:p14="http://schemas.microsoft.com/office/powerpoint/2010/main" val="4158674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#3</a:t>
            </a:r>
            <a:endParaRPr lang="en-CA" dirty="0"/>
          </a:p>
        </p:txBody>
      </p:sp>
      <p:sp>
        <p:nvSpPr>
          <p:cNvPr id="3" name="Content Placeholder 2"/>
          <p:cNvSpPr>
            <a:spLocks noGrp="1"/>
          </p:cNvSpPr>
          <p:nvPr>
            <p:ph idx="1"/>
          </p:nvPr>
        </p:nvSpPr>
        <p:spPr/>
        <p:txBody>
          <a:bodyPr/>
          <a:lstStyle/>
          <a:p>
            <a:r>
              <a:rPr lang="en-US" dirty="0"/>
              <a:t>Display the count of the instances via a MsgBox in the following form. "Number occurrences:  &lt;</a:t>
            </a:r>
            <a:r>
              <a:rPr lang="en-US" i="1" dirty="0"/>
              <a:t>actual number of occurrences  of the search word</a:t>
            </a:r>
            <a:r>
              <a:rPr lang="en-US" dirty="0"/>
              <a:t>&gt;" </a:t>
            </a:r>
            <a:r>
              <a:rPr lang="en-US" dirty="0" smtClean="0"/>
              <a:t> </a:t>
            </a:r>
          </a:p>
          <a:p>
            <a:pPr lvl="1"/>
            <a:r>
              <a:rPr lang="en-CA" dirty="0"/>
              <a:t>e.g. Number occurrences: 2</a:t>
            </a:r>
          </a:p>
        </p:txBody>
      </p:sp>
    </p:spTree>
    <p:extLst>
      <p:ext uri="{BB962C8B-B14F-4D97-AF65-F5344CB8AC3E}">
        <p14:creationId xmlns:p14="http://schemas.microsoft.com/office/powerpoint/2010/main" val="404990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A3: Feature #4</a:t>
            </a:r>
            <a:endParaRPr lang="en-CA" dirty="0"/>
          </a:p>
        </p:txBody>
      </p:sp>
      <p:sp>
        <p:nvSpPr>
          <p:cNvPr id="3" name="Content Placeholder 2"/>
          <p:cNvSpPr>
            <a:spLocks noGrp="1"/>
          </p:cNvSpPr>
          <p:nvPr>
            <p:ph idx="1"/>
          </p:nvPr>
        </p:nvSpPr>
        <p:spPr/>
        <p:txBody>
          <a:bodyPr/>
          <a:lstStyle/>
          <a:p>
            <a:r>
              <a:rPr lang="en-US" dirty="0"/>
              <a:t>Write information about the number of instances into the currently active Word document using the appropriate parts of the Selection object</a:t>
            </a:r>
            <a:r>
              <a:rPr lang="en-US" dirty="0" smtClean="0"/>
              <a:t>.</a:t>
            </a:r>
          </a:p>
          <a:p>
            <a:r>
              <a:rPr lang="en-US" dirty="0"/>
              <a:t> (If Feature #6 is implemented then this information would be written into the respective document in which the count was being conducted</a:t>
            </a:r>
            <a:r>
              <a:rPr lang="en-US" dirty="0" smtClean="0"/>
              <a:t>).</a:t>
            </a:r>
          </a:p>
          <a:p>
            <a:pPr lvl="1"/>
            <a:endParaRPr lang="en-CA" dirty="0"/>
          </a:p>
        </p:txBody>
      </p:sp>
    </p:spTree>
    <p:extLst>
      <p:ext uri="{BB962C8B-B14F-4D97-AF65-F5344CB8AC3E}">
        <p14:creationId xmlns:p14="http://schemas.microsoft.com/office/powerpoint/2010/main" val="1888056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4 (2)</a:t>
            </a:r>
            <a:endParaRPr lang="en-CA" dirty="0"/>
          </a:p>
        </p:txBody>
      </p:sp>
      <p:sp>
        <p:nvSpPr>
          <p:cNvPr id="3" name="Content Placeholder 2"/>
          <p:cNvSpPr>
            <a:spLocks noGrp="1"/>
          </p:cNvSpPr>
          <p:nvPr>
            <p:ph idx="1"/>
          </p:nvPr>
        </p:nvSpPr>
        <p:spPr/>
        <p:txBody>
          <a:bodyPr/>
          <a:lstStyle/>
          <a:p>
            <a:r>
              <a:rPr lang="en-US" dirty="0"/>
              <a:t>Format of the written text</a:t>
            </a:r>
            <a:r>
              <a:rPr lang="en-US" dirty="0" smtClean="0"/>
              <a:t>:</a:t>
            </a:r>
          </a:p>
          <a:p>
            <a:pPr marL="692150" lvl="1" indent="-457200">
              <a:buFont typeface="+mj-lt"/>
              <a:buAutoNum type="alphaLcParenR"/>
            </a:pPr>
            <a:r>
              <a:rPr lang="en-US" dirty="0"/>
              <a:t>The text written should take the form: "Number occurrences:  &lt;</a:t>
            </a:r>
            <a:r>
              <a:rPr lang="en-US" i="1" dirty="0"/>
              <a:t>actual number of occurrences  of the search word</a:t>
            </a:r>
            <a:r>
              <a:rPr lang="en-US" dirty="0"/>
              <a:t>&gt;" </a:t>
            </a:r>
          </a:p>
          <a:p>
            <a:pPr lvl="2"/>
            <a:r>
              <a:rPr lang="en-US" dirty="0"/>
              <a:t>e.g. Number occurrences: 2</a:t>
            </a:r>
            <a:endParaRPr lang="en-CA" dirty="0"/>
          </a:p>
          <a:p>
            <a:pPr marL="692150" lvl="1" indent="-457200">
              <a:buFont typeface="+mj-lt"/>
              <a:buAutoNum type="alphaLcParenR"/>
            </a:pPr>
            <a:r>
              <a:rPr lang="en-US" dirty="0"/>
              <a:t>This text should appear on its own line i.e. it should be preceded by "a hard return" or a VBA carriage return "</a:t>
            </a:r>
            <a:r>
              <a:rPr lang="en-US" dirty="0" err="1"/>
              <a:t>vbCr</a:t>
            </a:r>
            <a:r>
              <a:rPr lang="en-US" dirty="0" smtClean="0"/>
              <a:t>".</a:t>
            </a:r>
          </a:p>
          <a:p>
            <a:pPr marL="692150" lvl="1" indent="-457200">
              <a:buFont typeface="+mj-lt"/>
              <a:buAutoNum type="alphaLcParenR"/>
            </a:pPr>
            <a:r>
              <a:rPr lang="en-US" dirty="0"/>
              <a:t>The text appears at the end of the document ("end of story").</a:t>
            </a:r>
          </a:p>
          <a:p>
            <a:pPr marL="692150" lvl="1" indent="-457200">
              <a:buFont typeface="+mj-lt"/>
              <a:buAutoNum type="alphaLcParenR"/>
            </a:pPr>
            <a:r>
              <a:rPr lang="en-US" dirty="0"/>
              <a:t>If the search word (entered with Feature #1) appears two times or more then the text (from Feature #4a) to be written (Feature 4a) is colored red. Credit will be awarded if the text is colored under the correct condition</a:t>
            </a:r>
            <a:r>
              <a:rPr lang="en-US" dirty="0" smtClean="0"/>
              <a:t>.</a:t>
            </a:r>
          </a:p>
          <a:p>
            <a:pPr marL="692150" lvl="1" indent="-457200">
              <a:buFont typeface="+mj-lt"/>
              <a:buAutoNum type="alphaLcParenR"/>
            </a:pPr>
            <a:r>
              <a:rPr lang="en-US" dirty="0"/>
              <a:t>If the search word appears three or more times then the text to be written (from Feature #4a) is also bolded. Credit will be awarded if the text is bolded under the correct condition. </a:t>
            </a:r>
          </a:p>
          <a:p>
            <a:pPr marL="692150" lvl="1" indent="-457200">
              <a:buFont typeface="+mj-lt"/>
              <a:buAutoNum type="alphaLcParenR"/>
            </a:pPr>
            <a:endParaRPr lang="en-CA" dirty="0"/>
          </a:p>
        </p:txBody>
      </p:sp>
    </p:spTree>
    <p:extLst>
      <p:ext uri="{BB962C8B-B14F-4D97-AF65-F5344CB8AC3E}">
        <p14:creationId xmlns:p14="http://schemas.microsoft.com/office/powerpoint/2010/main" val="3673071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A3: Feature </a:t>
            </a:r>
            <a:r>
              <a:rPr lang="en-US" dirty="0" smtClean="0"/>
              <a:t>#</a:t>
            </a:r>
            <a:r>
              <a:rPr lang="en-US" dirty="0"/>
              <a:t>5</a:t>
            </a:r>
            <a:endParaRPr lang="en-CA" dirty="0"/>
          </a:p>
        </p:txBody>
      </p:sp>
      <p:sp>
        <p:nvSpPr>
          <p:cNvPr id="3" name="Content Placeholder 2"/>
          <p:cNvSpPr>
            <a:spLocks noGrp="1"/>
          </p:cNvSpPr>
          <p:nvPr>
            <p:ph idx="1"/>
          </p:nvPr>
        </p:nvSpPr>
        <p:spPr/>
        <p:txBody>
          <a:bodyPr/>
          <a:lstStyle/>
          <a:p>
            <a:r>
              <a:rPr lang="en-US" dirty="0"/>
              <a:t>Double the size (both the height and width change so the proportions of height to size remains the same) of each image (in VBA "InLineShapes" in the document</a:t>
            </a:r>
            <a:r>
              <a:rPr lang="en-US" dirty="0" smtClean="0"/>
              <a:t>.</a:t>
            </a:r>
          </a:p>
          <a:p>
            <a:r>
              <a:rPr lang="en-US" dirty="0"/>
              <a:t>If the document doesn't contain any images then a MsgBox will appear with the message "No images to modify".</a:t>
            </a:r>
            <a:endParaRPr lang="en-CA" dirty="0"/>
          </a:p>
        </p:txBody>
      </p:sp>
    </p:spTree>
    <p:extLst>
      <p:ext uri="{BB962C8B-B14F-4D97-AF65-F5344CB8AC3E}">
        <p14:creationId xmlns:p14="http://schemas.microsoft.com/office/powerpoint/2010/main" val="5729606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tailEnd type="triangle"/>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80936</TotalTime>
  <Words>3015</Words>
  <Application>Microsoft Office PowerPoint</Application>
  <PresentationFormat>On-screen Show (4:3)</PresentationFormat>
  <Paragraphs>347</Paragraphs>
  <Slides>43</Slides>
  <Notes>1</Notes>
  <HiddenSlides>5</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Consolas</vt:lpstr>
      <vt:lpstr>Wingdings</vt:lpstr>
      <vt:lpstr>Office Theme</vt:lpstr>
      <vt:lpstr>VBA: Tutorial Week 3</vt:lpstr>
      <vt:lpstr>First Tutorial (Monday or Tuesday): A3</vt:lpstr>
      <vt:lpstr>CPSC 203: A3</vt:lpstr>
      <vt:lpstr>A3: Feature #1</vt:lpstr>
      <vt:lpstr>A3: Feature #2</vt:lpstr>
      <vt:lpstr>A3: Feature #3</vt:lpstr>
      <vt:lpstr>A3: Feature #4</vt:lpstr>
      <vt:lpstr>A3: Feature #4 (2)</vt:lpstr>
      <vt:lpstr>A3: Feature #5</vt:lpstr>
      <vt:lpstr>A3: #Feature #6</vt:lpstr>
      <vt:lpstr>A3: Parts Of Feature #6</vt:lpstr>
      <vt:lpstr>A3: Parts Of Feature #6 (2)</vt:lpstr>
      <vt:lpstr>A3: Documentation Requirements</vt:lpstr>
      <vt:lpstr>A3: Style Requirements</vt:lpstr>
      <vt:lpstr>A3: Style Requirements (2)</vt:lpstr>
      <vt:lpstr>Microsoft Introduction/Overview Of VBA</vt:lpstr>
      <vt:lpstr>Second Tutorial (Wednesday or Thursday)</vt:lpstr>
      <vt:lpstr>Activities In Tutorial</vt:lpstr>
      <vt:lpstr>Student Exercise #1</vt:lpstr>
      <vt:lpstr>Branching: Alternate Courses Of Execution</vt:lpstr>
      <vt:lpstr>IF-THEN ; IF-THEN, ELSE</vt:lpstr>
      <vt:lpstr>Branches: Depending Upon The # Of Images</vt:lpstr>
      <vt:lpstr>Branches: Depending Upon The # Of Images IF-Then Version</vt:lpstr>
      <vt:lpstr>Branches: Depending Upon The # Of Images IF-Then, Else Version</vt:lpstr>
      <vt:lpstr>Logic And Branching</vt:lpstr>
      <vt:lpstr>Logic &amp; Branching</vt:lpstr>
      <vt:lpstr>Logic &amp; Branching: Error Checking Age</vt:lpstr>
      <vt:lpstr>Error Checking A Value: IF With OR</vt:lpstr>
      <vt:lpstr>Error Checking A Value: IF With AND</vt:lpstr>
      <vt:lpstr>Checking Multiple Conditions</vt:lpstr>
      <vt:lpstr>IF-ELSEIF, Multiple IFs</vt:lpstr>
      <vt:lpstr>Multiple Conditions: Checking City Of Birth </vt:lpstr>
      <vt:lpstr>Multiple Conditions: Checking City Of Birth  (2)</vt:lpstr>
      <vt:lpstr>Multiple Conditions: Checking City Of Birth  (3)</vt:lpstr>
      <vt:lpstr>Multiple Conditions: Education Level, Senior Citizen (Solution Has A Bug) </vt:lpstr>
      <vt:lpstr>Solution To Student Exercise #2</vt:lpstr>
      <vt:lpstr>Multiple Conditions: Education Level, Senior Citizen </vt:lpstr>
      <vt:lpstr>Multiple Conditions: Grading Program (Solution Has A Bug) </vt:lpstr>
      <vt:lpstr>Solution To Student Exercise #2</vt:lpstr>
      <vt:lpstr>One Solution For Student Exercise #3</vt:lpstr>
      <vt:lpstr>Another Solution For Student Exercise #3</vt:lpstr>
      <vt:lpstr>Second Tutorial (Wednesday or Thursday)</vt:lpstr>
      <vt:lpstr>Open Tutorial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VBA Part III</dc:title>
  <dc:creator>James Tam</dc:creator>
  <cp:keywords>VBA</cp:keywords>
  <cp:lastModifiedBy>James Tam</cp:lastModifiedBy>
  <cp:revision>1664</cp:revision>
  <dcterms:created xsi:type="dcterms:W3CDTF">2014-05-13T22:22:53Z</dcterms:created>
  <dcterms:modified xsi:type="dcterms:W3CDTF">2023-03-17T05:28:17Z</dcterms:modified>
</cp:coreProperties>
</file>