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45" r:id="rId2"/>
    <p:sldId id="354" r:id="rId3"/>
    <p:sldId id="348" r:id="rId4"/>
    <p:sldId id="385" r:id="rId5"/>
    <p:sldId id="386" r:id="rId6"/>
    <p:sldId id="351" r:id="rId7"/>
    <p:sldId id="350" r:id="rId8"/>
    <p:sldId id="352" r:id="rId9"/>
    <p:sldId id="355" r:id="rId10"/>
    <p:sldId id="356" r:id="rId11"/>
    <p:sldId id="357" r:id="rId12"/>
    <p:sldId id="358" r:id="rId13"/>
    <p:sldId id="359" r:id="rId14"/>
    <p:sldId id="360" r:id="rId15"/>
    <p:sldId id="362" r:id="rId16"/>
    <p:sldId id="363" r:id="rId17"/>
    <p:sldId id="361" r:id="rId18"/>
    <p:sldId id="364" r:id="rId19"/>
    <p:sldId id="369" r:id="rId20"/>
    <p:sldId id="370" r:id="rId21"/>
    <p:sldId id="365" r:id="rId22"/>
    <p:sldId id="366" r:id="rId23"/>
    <p:sldId id="371" r:id="rId24"/>
    <p:sldId id="372" r:id="rId25"/>
    <p:sldId id="373" r:id="rId26"/>
    <p:sldId id="374" r:id="rId27"/>
    <p:sldId id="367" r:id="rId28"/>
    <p:sldId id="368" r:id="rId29"/>
    <p:sldId id="375" r:id="rId30"/>
    <p:sldId id="376" r:id="rId31"/>
    <p:sldId id="377" r:id="rId32"/>
    <p:sldId id="378" r:id="rId33"/>
    <p:sldId id="379" r:id="rId34"/>
    <p:sldId id="380" r:id="rId35"/>
    <p:sldId id="381" r:id="rId36"/>
    <p:sldId id="382" r:id="rId37"/>
    <p:sldId id="383" r:id="rId38"/>
    <p:sldId id="384" r:id="rId39"/>
    <p:sldId id="346" r:id="rId40"/>
    <p:sldId id="38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01FF0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6" autoAdjust="0"/>
    <p:restoredTop sz="95494" autoAdjust="0"/>
  </p:normalViewPr>
  <p:slideViewPr>
    <p:cSldViewPr>
      <p:cViewPr varScale="1">
        <p:scale>
          <a:sx n="100" d="100"/>
          <a:sy n="100" d="100"/>
        </p:scale>
        <p:origin x="96"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1718"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Word processing and MS-Word:  The basics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1T00:18:07.5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52,'638'0,"-577"0,0-3,35-8,-36 1,91-12,-115 19,1 1,1 1,0 3,4 2,0 3,6 3,49 7,-13-8,37-3,84-6,-123-1,60-1,292 3,-410-1,1 2,-1 0,14 4,-31-4,0 0,-1 0,1 0,0 0,-1 1,0 0,0 1,0-1,0 1,0 0,-1 1,1-1,-1 1,3 4,-4-3,1 1,-1 0,-1 0,0 0,0 0,0 0,-1 1,0-1,1 6,1 11,-2 0,0 11,-1-21,-1 0,0-1,-1 1,-1-1,-1 3,2-10,0-1,-1 0,0 0,0 0,0-1,-1 1,1 0,-1-1,0 1,-1-1,1 0,-1 0,1-1,-5 4,1-2,0 0,-1-1,0 0,1 0,-1-1,-1 0,1 0,0-1,-5 1,-11 1,-1-1,-18 0,12-1,0-3,-1 0,0-2,16 1,1-1,-1-1,0 0,1-1,0 0,-13-8,-5-4,12 6,0 0,0 2,-23-7,15 8,0 2,-1 2,0 0,0 2,-121 0,127 2,-921 5,896-3,-1 1,-27 7,49-5,0-2,0-2,-1 0,-15-2,-55-10,53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1T00:20:53.120"/>
    </inkml:context>
    <inkml:brush xml:id="br0">
      <inkml:brushProperty name="width" value="0.2" units="cm"/>
      <inkml:brushProperty name="height" value="0.2" units="cm"/>
      <inkml:brushProperty name="color" value="#E71224"/>
      <inkml:brushProperty name="ignorePressure" value="1"/>
    </inkml:brush>
  </inkml:definitions>
  <inkml:trace contextRef="#ctx0" brushRef="#br0">660 116,'0'0</inkml:trace>
  <inkml:trace contextRef="#ctx0" brushRef="#br0" timeOffset="12030.242">638 105,'-4'0,"1"-1,0 1,-1-1,1 0,-1 1,1-2,0 1,-1 0,1-1,-29-17,23 14,-15-11,3 2,-15-7,29 18,-1-1,1 1,-1 1,0 0,1 0,-1 0,-3 0,-10 1,0 1,0 1,0 1,-19 4,-4 1,37-7,1 1,-1 1,1-1,-1 1,1 0,0 1,-1 0,-4 3,-24 11,27-14,0 1,0 0,1 0,-1 1,-5 5,-5 6,-11 15,23-24,3-3,-1 1,1 0,0 0,0 0,0 0,1 0,-2 5,-1 6,0 1,1 1,1 4,1 1,0-1,2 1,1 12,0-22,-1 0,1 1,1-1,0 0,3 7,-3-13,0 0,1 0,0 0,0-1,0 1,1-1,0 0,0 0,2 1,21 29,-22-28,1 0,0 0,0 0,1-1,0 0,0 0,9 5,-8-7,0 0,0 0,0-1,1 0,0 0,0-1,8 2,-12-4,0 0,0 1,-1 0,1 0,0 1,3 1,-3-1,0 0,0-1,0 0,0 0,6 2,1-2,1 0,0-1,0 0,0-1,7-1,9-2,25-6,-46 7,-1 0,0 0,0-1,0 0,-1 0,1 0,-1-1,2-1,-1 1,1 0,0 1,0 0,0 0,0 1,3-1,20-5,-28 7,1-1,0 1,-1 0,1-1,-1 0,1 0,-1 0,0 0,0 0,0-1,0 1,0-1,-1 0,1 0,-1 0,0 0,2-3,4-12,-1 0,-1-1,-1 1,2-13,-6 26,3-20,-1 0,-1-1,-1 1,-3-24,1-3,1 14,0 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1T00:27:16.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475 20,'1'0,"-1"1,1-1,-1 1,0-1,1 1,-1-1,0 1,1 0,-1-1,0 1,0 0,1-1,-1 1,0 0,0-1,0 1,0 0,0-1,0 1,0 0,0-1,0 1,0 0,-1 1,0 1,0-1,1 0,-1 0,-1 0,1 0,-1 1,-14 18,-2 0,0-2,-1 0,-18 13,-32 22,33-28,-20 20,17-8,-23 28,47-48,1 0,2 1,0 0,0 1,6-8,1 0,0 0,0 0,1 0,1 1,0 0,-1 8,4-11,0 0,0 0,1 0,0 0,1 0,0 0,0 0,4 6,2 5,0-1,2-1,5 9,-11-22,0 0,1 0,-1 0,1-1,0 1,5 3,8 4,11 7,-13-9,-1 0,7 8,-17-15,6 6,0 0,4 1,-11-8,1 0,0 0,-1-1,1 0,0 0,0 0,0-1,1 1,9 1,0 0,-1 0,3 2,97 29,-111-33,27 8,10 2,1 0,1-3,26 2,40-6,18-6,-21 1,-65 0,57 2,-82 1,1 0,-1 1,0 0,2 3,4-1,15 3,1-4,-1-1,3-2,74-2,-39 0,570 1,-619-1,0-1,0-1,0 0,15-6,-35 8,1-1,-1 1,0-1,-1 0,1-1,0 1,-1-1,1 0,-1 0,0 0,0-1,0 1,0-1,-1 0,1 0,-1 0,0-1,0 1,-1-1,0 0,1 1,-1-1,-1 0,1 0,-1-2,3-16,-2 0,0-1,-2 0,-2-22,0-2,1 15,1-103,2 122,-1 0,2 0,0 1,4-13,23-52,-12 32,-8 21,-2-1,-1-1,-1 1,-1-1,-1 0,0-21,-3 35,-1-1,-1 0,0 0,-1 0,0 0,-2-4,2 13,1 1,-1 0,1 0,-1 0,0 0,-1 0,1 0,-1 0,0 1,0-1,0 1,0 0,0 0,-1 0,1 0,-1 1,0-1,0 1,0 0,0 0,-2 0,-16-6,-1 1,1 1,-1 2,0 0,-22-1,-185 4,115 3,24-3,-95 2,130 2,-26 7,-27 2,90-11,0 0,1 2,-1 0,0 2,-9 2,1-1,-1-1,0-2,0 0,-6-2,-284-1,128-1,22 1,140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282513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69056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320348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4497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1/10/2020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1/10/2020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1/10/2020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1/10/2020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1/10/2020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8.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office.com/en-us/article/Compatibility-changes-between-versions-CB713C85-3145-4E83-A8B6-1E3227A4C059" TargetMode="External"/><Relationship Id="rId2" Type="http://schemas.openxmlformats.org/officeDocument/2006/relationships/hyperlink" Target="https://support.office.com/en-us/article/Compare-Word-features-on-different-platforms-5e00dfba-3d7c-4222-b850-a0527ff7b0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 Of MS-Word</a:t>
            </a:r>
          </a:p>
        </p:txBody>
      </p:sp>
      <p:sp>
        <p:nvSpPr>
          <p:cNvPr id="3" name="Subtitle 2"/>
          <p:cNvSpPr>
            <a:spLocks noGrp="1"/>
          </p:cNvSpPr>
          <p:nvPr>
            <p:ph type="subTitle" idx="1"/>
          </p:nvPr>
        </p:nvSpPr>
        <p:spPr/>
        <p:txBody>
          <a:bodyPr/>
          <a:lstStyle/>
          <a:p>
            <a:r>
              <a:rPr lang="en-US" dirty="0"/>
              <a:t>These common features includes assumed prior knowledge. The purpose of these notes is for students who are missing some of the basics.</a:t>
            </a:r>
          </a:p>
        </p:txBody>
      </p:sp>
    </p:spTree>
    <p:extLst>
      <p:ext uri="{BB962C8B-B14F-4D97-AF65-F5344CB8AC3E}">
        <p14:creationId xmlns:p14="http://schemas.microsoft.com/office/powerpoint/2010/main" val="16591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Ways Of Navigating In Word</a:t>
            </a:r>
          </a:p>
        </p:txBody>
      </p:sp>
      <p:pic>
        <p:nvPicPr>
          <p:cNvPr id="4" name="Picture 3"/>
          <p:cNvPicPr>
            <a:picLocks noChangeAspect="1"/>
          </p:cNvPicPr>
          <p:nvPr/>
        </p:nvPicPr>
        <p:blipFill>
          <a:blip r:embed="rId2"/>
          <a:stretch>
            <a:fillRect/>
          </a:stretch>
        </p:blipFill>
        <p:spPr>
          <a:xfrm>
            <a:off x="533400" y="1187669"/>
            <a:ext cx="5715955" cy="5638800"/>
          </a:xfrm>
          <a:prstGeom prst="rect">
            <a:avLst/>
          </a:prstGeom>
        </p:spPr>
      </p:pic>
      <p:sp>
        <p:nvSpPr>
          <p:cNvPr id="6" name="Rectangle 5"/>
          <p:cNvSpPr/>
          <p:nvPr/>
        </p:nvSpPr>
        <p:spPr>
          <a:xfrm>
            <a:off x="6781800" y="12192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Clicking directly in the editing area</a:t>
            </a:r>
          </a:p>
        </p:txBody>
      </p:sp>
      <p:cxnSp>
        <p:nvCxnSpPr>
          <p:cNvPr id="8" name="Straight Arrow Connector 7"/>
          <p:cNvCxnSpPr>
            <a:stCxn id="6" idx="1"/>
          </p:cNvCxnSpPr>
          <p:nvPr/>
        </p:nvCxnSpPr>
        <p:spPr>
          <a:xfrm flipH="1">
            <a:off x="4953000" y="1600200"/>
            <a:ext cx="1828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79672" y="44958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Clicking in the scrollbar</a:t>
            </a:r>
          </a:p>
        </p:txBody>
      </p:sp>
      <p:cxnSp>
        <p:nvCxnSpPr>
          <p:cNvPr id="10" name="Straight Arrow Connector 9"/>
          <p:cNvCxnSpPr/>
          <p:nvPr/>
        </p:nvCxnSpPr>
        <p:spPr>
          <a:xfrm flipH="1">
            <a:off x="6249356" y="4953000"/>
            <a:ext cx="838199"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5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8FDB-C2AB-4EE9-AC47-E7D69503395B}"/>
              </a:ext>
            </a:extLst>
          </p:cNvPr>
          <p:cNvSpPr>
            <a:spLocks noGrp="1"/>
          </p:cNvSpPr>
          <p:nvPr>
            <p:ph type="title"/>
          </p:nvPr>
        </p:nvSpPr>
        <p:spPr>
          <a:xfrm>
            <a:off x="457200" y="274638"/>
            <a:ext cx="8229600" cy="944562"/>
          </a:xfrm>
        </p:spPr>
        <p:txBody>
          <a:bodyPr/>
          <a:lstStyle/>
          <a:p>
            <a:r>
              <a:rPr lang="en-CA" dirty="0"/>
              <a:t>Copy/Cut-Pasting</a:t>
            </a:r>
          </a:p>
        </p:txBody>
      </p:sp>
      <p:sp>
        <p:nvSpPr>
          <p:cNvPr id="3" name="Content Placeholder 2">
            <a:extLst>
              <a:ext uri="{FF2B5EF4-FFF2-40B4-BE49-F238E27FC236}">
                <a16:creationId xmlns:a16="http://schemas.microsoft.com/office/drawing/2014/main" id="{7C2716E6-D517-4F35-9AC6-6DE3CA9FAC6B}"/>
              </a:ext>
            </a:extLst>
          </p:cNvPr>
          <p:cNvSpPr>
            <a:spLocks noGrp="1"/>
          </p:cNvSpPr>
          <p:nvPr>
            <p:ph idx="1"/>
          </p:nvPr>
        </p:nvSpPr>
        <p:spPr>
          <a:xfrm>
            <a:off x="457200" y="1447800"/>
            <a:ext cx="8229600" cy="5029200"/>
          </a:xfrm>
        </p:spPr>
        <p:txBody>
          <a:bodyPr/>
          <a:lstStyle/>
          <a:p>
            <a:r>
              <a:rPr lang="en-CA" dirty="0"/>
              <a:t>Select some text (images can also be selected)</a:t>
            </a:r>
          </a:p>
        </p:txBody>
      </p:sp>
      <p:pic>
        <p:nvPicPr>
          <p:cNvPr id="9" name="Picture 8">
            <a:extLst>
              <a:ext uri="{FF2B5EF4-FFF2-40B4-BE49-F238E27FC236}">
                <a16:creationId xmlns:a16="http://schemas.microsoft.com/office/drawing/2014/main" id="{91F27780-0F47-41FC-A1AD-543DFF206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6935168" cy="3581900"/>
          </a:xfrm>
          <a:prstGeom prst="rect">
            <a:avLst/>
          </a:prstGeom>
        </p:spPr>
      </p:pic>
    </p:spTree>
    <p:extLst>
      <p:ext uri="{BB962C8B-B14F-4D97-AF65-F5344CB8AC3E}">
        <p14:creationId xmlns:p14="http://schemas.microsoft.com/office/powerpoint/2010/main" val="8092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5A31-4A11-4B91-93A8-C271CDF1A45E}"/>
              </a:ext>
            </a:extLst>
          </p:cNvPr>
          <p:cNvSpPr>
            <a:spLocks noGrp="1"/>
          </p:cNvSpPr>
          <p:nvPr>
            <p:ph type="title"/>
          </p:nvPr>
        </p:nvSpPr>
        <p:spPr/>
        <p:txBody>
          <a:bodyPr/>
          <a:lstStyle/>
          <a:p>
            <a:r>
              <a:rPr lang="en-CA" dirty="0"/>
              <a:t>Copy/Cut-Pasting (2)</a:t>
            </a:r>
          </a:p>
        </p:txBody>
      </p:sp>
      <p:sp>
        <p:nvSpPr>
          <p:cNvPr id="3" name="Content Placeholder 2">
            <a:extLst>
              <a:ext uri="{FF2B5EF4-FFF2-40B4-BE49-F238E27FC236}">
                <a16:creationId xmlns:a16="http://schemas.microsoft.com/office/drawing/2014/main" id="{AD46287A-B31F-4154-BD64-B229ABEA525C}"/>
              </a:ext>
            </a:extLst>
          </p:cNvPr>
          <p:cNvSpPr>
            <a:spLocks noGrp="1"/>
          </p:cNvSpPr>
          <p:nvPr>
            <p:ph idx="1"/>
          </p:nvPr>
        </p:nvSpPr>
        <p:spPr/>
        <p:txBody>
          <a:bodyPr/>
          <a:lstStyle/>
          <a:p>
            <a:r>
              <a:rPr lang="en-CA" dirty="0"/>
              <a:t>Right click and select the ‘Cut’ or ‘Copy’ option.</a:t>
            </a:r>
          </a:p>
          <a:p>
            <a:pPr lvl="1"/>
            <a:r>
              <a:rPr lang="en-CA" dirty="0"/>
              <a:t>Cut: the selection will be removed from the </a:t>
            </a:r>
            <a:r>
              <a:rPr lang="en-CA" dirty="0" smtClean="0"/>
              <a:t>document (when pasted).</a:t>
            </a:r>
            <a:endParaRPr lang="en-CA" dirty="0"/>
          </a:p>
          <a:p>
            <a:pPr lvl="1"/>
            <a:r>
              <a:rPr lang="en-CA" dirty="0"/>
              <a:t>Copy: the selection will </a:t>
            </a:r>
            <a:r>
              <a:rPr lang="en-CA"/>
              <a:t>be </a:t>
            </a:r>
            <a:r>
              <a:rPr lang="en-CA" smtClean="0"/>
              <a:t>duplicated (when pasted).</a:t>
            </a:r>
            <a:endParaRPr lang="en-CA" dirty="0"/>
          </a:p>
        </p:txBody>
      </p:sp>
      <p:pic>
        <p:nvPicPr>
          <p:cNvPr id="7" name="Picture 6">
            <a:extLst>
              <a:ext uri="{FF2B5EF4-FFF2-40B4-BE49-F238E27FC236}">
                <a16:creationId xmlns:a16="http://schemas.microsoft.com/office/drawing/2014/main" id="{D3BFFF22-B3F7-40F0-8FAE-A636F9666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04898"/>
            <a:ext cx="4496427" cy="3696216"/>
          </a:xfrm>
          <a:prstGeom prst="rect">
            <a:avLst/>
          </a:prstGeom>
        </p:spPr>
      </p:pic>
    </p:spTree>
    <p:extLst>
      <p:ext uri="{BB962C8B-B14F-4D97-AF65-F5344CB8AC3E}">
        <p14:creationId xmlns:p14="http://schemas.microsoft.com/office/powerpoint/2010/main" val="291805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B4F2-0646-492B-BBBB-D99CBE2DE99D}"/>
              </a:ext>
            </a:extLst>
          </p:cNvPr>
          <p:cNvSpPr>
            <a:spLocks noGrp="1"/>
          </p:cNvSpPr>
          <p:nvPr>
            <p:ph type="title"/>
          </p:nvPr>
        </p:nvSpPr>
        <p:spPr/>
        <p:txBody>
          <a:bodyPr/>
          <a:lstStyle/>
          <a:p>
            <a:r>
              <a:rPr lang="en-CA" dirty="0"/>
              <a:t>Copy/Cut-Pasting (3)</a:t>
            </a:r>
          </a:p>
        </p:txBody>
      </p:sp>
      <p:sp>
        <p:nvSpPr>
          <p:cNvPr id="3" name="Content Placeholder 2">
            <a:extLst>
              <a:ext uri="{FF2B5EF4-FFF2-40B4-BE49-F238E27FC236}">
                <a16:creationId xmlns:a16="http://schemas.microsoft.com/office/drawing/2014/main" id="{5CFFA052-17FB-4F33-825F-A860F8614FA5}"/>
              </a:ext>
            </a:extLst>
          </p:cNvPr>
          <p:cNvSpPr>
            <a:spLocks noGrp="1"/>
          </p:cNvSpPr>
          <p:nvPr>
            <p:ph idx="1"/>
          </p:nvPr>
        </p:nvSpPr>
        <p:spPr/>
        <p:txBody>
          <a:bodyPr/>
          <a:lstStyle/>
          <a:p>
            <a:r>
              <a:rPr lang="en-CA" dirty="0"/>
              <a:t>Navigate to the location where you wish the selection to appear.</a:t>
            </a:r>
          </a:p>
          <a:p>
            <a:r>
              <a:rPr lang="en-CA" dirty="0"/>
              <a:t>Right click and select a paste option.</a:t>
            </a:r>
          </a:p>
        </p:txBody>
      </p:sp>
      <p:pic>
        <p:nvPicPr>
          <p:cNvPr id="8" name="Picture 7">
            <a:extLst>
              <a:ext uri="{FF2B5EF4-FFF2-40B4-BE49-F238E27FC236}">
                <a16:creationId xmlns:a16="http://schemas.microsoft.com/office/drawing/2014/main" id="{06D15384-1823-4B42-8A50-9D4810100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95600"/>
            <a:ext cx="3277057" cy="2591162"/>
          </a:xfrm>
          <a:prstGeom prst="rect">
            <a:avLst/>
          </a:prstGeom>
        </p:spPr>
      </p:pic>
    </p:spTree>
    <p:extLst>
      <p:ext uri="{BB962C8B-B14F-4D97-AF65-F5344CB8AC3E}">
        <p14:creationId xmlns:p14="http://schemas.microsoft.com/office/powerpoint/2010/main" val="7552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AA45-025E-4E5B-9788-FCB8C2101B57}"/>
              </a:ext>
            </a:extLst>
          </p:cNvPr>
          <p:cNvSpPr>
            <a:spLocks noGrp="1"/>
          </p:cNvSpPr>
          <p:nvPr>
            <p:ph type="title"/>
          </p:nvPr>
        </p:nvSpPr>
        <p:spPr/>
        <p:txBody>
          <a:bodyPr/>
          <a:lstStyle/>
          <a:p>
            <a:r>
              <a:rPr lang="en-CA" dirty="0"/>
              <a:t>Paste Options</a:t>
            </a:r>
            <a:r>
              <a:rPr lang="en-CA" baseline="30000" dirty="0"/>
              <a:t>1</a:t>
            </a:r>
          </a:p>
        </p:txBody>
      </p:sp>
      <p:sp>
        <p:nvSpPr>
          <p:cNvPr id="3" name="Content Placeholder 2">
            <a:extLst>
              <a:ext uri="{FF2B5EF4-FFF2-40B4-BE49-F238E27FC236}">
                <a16:creationId xmlns:a16="http://schemas.microsoft.com/office/drawing/2014/main" id="{867F767E-4CC6-4466-A554-A3CF1BD40BB5}"/>
              </a:ext>
            </a:extLst>
          </p:cNvPr>
          <p:cNvSpPr>
            <a:spLocks noGrp="1"/>
          </p:cNvSpPr>
          <p:nvPr>
            <p:ph idx="1"/>
          </p:nvPr>
        </p:nvSpPr>
        <p:spPr/>
        <p:txBody>
          <a:bodyPr/>
          <a:lstStyle/>
          <a:p>
            <a:r>
              <a:rPr lang="en-CA" dirty="0"/>
              <a:t>Keep source formatting (default): retains the character styles and formatting applied to the selected text.</a:t>
            </a:r>
          </a:p>
          <a:p>
            <a:r>
              <a:rPr lang="en-CA" dirty="0"/>
              <a:t>Match destination formatting: Pasted text </a:t>
            </a:r>
            <a:r>
              <a:rPr lang="en-CA" u="sng" dirty="0"/>
              <a:t>takes on the formatting and character style of the text that immediately precedes the cursor </a:t>
            </a:r>
            <a:r>
              <a:rPr lang="en-CA" dirty="0"/>
              <a:t>when the text is based. The previous formatting is discarded (although formatting that is considered emphasis such as bold and italics is retained). </a:t>
            </a:r>
          </a:p>
          <a:p>
            <a:r>
              <a:rPr lang="en-CA" dirty="0"/>
              <a:t>Keep text only: All formatting and non-text elements are modified (pictures are discarded, tables are converted to paragraphs).. Pasted text takes on the style of the paragraph where it is pasted (takes on formatting and character styles of the text that immediately precedes the cursor).</a:t>
            </a:r>
          </a:p>
        </p:txBody>
      </p:sp>
      <p:sp>
        <p:nvSpPr>
          <p:cNvPr id="4" name="TextBox 3">
            <a:extLst>
              <a:ext uri="{FF2B5EF4-FFF2-40B4-BE49-F238E27FC236}">
                <a16:creationId xmlns:a16="http://schemas.microsoft.com/office/drawing/2014/main" id="{A7C0E225-105B-4A42-891F-68CE8DDA5EDF}"/>
              </a:ext>
            </a:extLst>
          </p:cNvPr>
          <p:cNvSpPr txBox="1"/>
          <p:nvPr/>
        </p:nvSpPr>
        <p:spPr>
          <a:xfrm>
            <a:off x="0" y="6479808"/>
            <a:ext cx="3505200" cy="369332"/>
          </a:xfrm>
          <a:prstGeom prst="rect">
            <a:avLst/>
          </a:prstGeom>
          <a:noFill/>
        </p:spPr>
        <p:txBody>
          <a:bodyPr wrap="square" rtlCol="0">
            <a:spAutoFit/>
          </a:bodyPr>
          <a:lstStyle/>
          <a:p>
            <a:r>
              <a:rPr lang="en-CA" dirty="0"/>
              <a:t>1 From https://support.office.com</a:t>
            </a:r>
          </a:p>
        </p:txBody>
      </p:sp>
    </p:spTree>
    <p:extLst>
      <p:ext uri="{BB962C8B-B14F-4D97-AF65-F5344CB8AC3E}">
        <p14:creationId xmlns:p14="http://schemas.microsoft.com/office/powerpoint/2010/main" val="29155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E1C86-4F1F-46A6-91A5-2BD9563806EC}"/>
              </a:ext>
            </a:extLst>
          </p:cNvPr>
          <p:cNvSpPr>
            <a:spLocks noGrp="1"/>
          </p:cNvSpPr>
          <p:nvPr>
            <p:ph type="title"/>
          </p:nvPr>
        </p:nvSpPr>
        <p:spPr/>
        <p:txBody>
          <a:bodyPr/>
          <a:lstStyle/>
          <a:p>
            <a:r>
              <a:rPr lang="en-CA" dirty="0"/>
              <a:t>Accessing Word’s Features</a:t>
            </a:r>
          </a:p>
        </p:txBody>
      </p:sp>
      <p:sp>
        <p:nvSpPr>
          <p:cNvPr id="3" name="Content Placeholder 2">
            <a:extLst>
              <a:ext uri="{FF2B5EF4-FFF2-40B4-BE49-F238E27FC236}">
                <a16:creationId xmlns:a16="http://schemas.microsoft.com/office/drawing/2014/main" id="{6F1A1F42-0479-4173-B255-4643FD26985B}"/>
              </a:ext>
            </a:extLst>
          </p:cNvPr>
          <p:cNvSpPr>
            <a:spLocks noGrp="1"/>
          </p:cNvSpPr>
          <p:nvPr>
            <p:ph idx="1"/>
          </p:nvPr>
        </p:nvSpPr>
        <p:spPr/>
        <p:txBody>
          <a:bodyPr/>
          <a:lstStyle/>
          <a:p>
            <a:r>
              <a:rPr lang="en-CA" dirty="0"/>
              <a:t>Via the tabs of the ribbon</a:t>
            </a:r>
          </a:p>
          <a:p>
            <a:endParaRPr lang="en-CA" dirty="0"/>
          </a:p>
          <a:p>
            <a:endParaRPr lang="en-CA" dirty="0"/>
          </a:p>
          <a:p>
            <a:endParaRPr lang="en-CA" dirty="0"/>
          </a:p>
          <a:p>
            <a:pPr marL="0" indent="0">
              <a:buNone/>
            </a:pPr>
            <a:endParaRPr lang="en-CA" dirty="0"/>
          </a:p>
        </p:txBody>
      </p:sp>
      <p:pic>
        <p:nvPicPr>
          <p:cNvPr id="4" name="Picture 3">
            <a:extLst>
              <a:ext uri="{FF2B5EF4-FFF2-40B4-BE49-F238E27FC236}">
                <a16:creationId xmlns:a16="http://schemas.microsoft.com/office/drawing/2014/main" id="{B3F60501-03F5-4514-A48C-2383DCBDB5FF}"/>
              </a:ext>
            </a:extLst>
          </p:cNvPr>
          <p:cNvPicPr>
            <a:picLocks noChangeAspect="1"/>
          </p:cNvPicPr>
          <p:nvPr/>
        </p:nvPicPr>
        <p:blipFill rotWithShape="1">
          <a:blip r:embed="rId2"/>
          <a:srcRect b="9524"/>
          <a:stretch/>
        </p:blipFill>
        <p:spPr>
          <a:xfrm>
            <a:off x="609599" y="1981200"/>
            <a:ext cx="7567673" cy="1676400"/>
          </a:xfrm>
          <a:prstGeom prst="rect">
            <a:avLst/>
          </a:prstGeom>
        </p:spPr>
      </p:pic>
    </p:spTree>
    <p:extLst>
      <p:ext uri="{BB962C8B-B14F-4D97-AF65-F5344CB8AC3E}">
        <p14:creationId xmlns:p14="http://schemas.microsoft.com/office/powerpoint/2010/main" val="5586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7228-F48D-454B-9C29-8C48A185A5BD}"/>
              </a:ext>
            </a:extLst>
          </p:cNvPr>
          <p:cNvSpPr>
            <a:spLocks noGrp="1"/>
          </p:cNvSpPr>
          <p:nvPr>
            <p:ph type="title"/>
          </p:nvPr>
        </p:nvSpPr>
        <p:spPr/>
        <p:txBody>
          <a:bodyPr/>
          <a:lstStyle/>
          <a:p>
            <a:r>
              <a:rPr lang="en-CA" dirty="0"/>
              <a:t>Shortcut For Accessing Common Features</a:t>
            </a:r>
          </a:p>
        </p:txBody>
      </p:sp>
      <p:sp>
        <p:nvSpPr>
          <p:cNvPr id="3" name="Content Placeholder 2">
            <a:extLst>
              <a:ext uri="{FF2B5EF4-FFF2-40B4-BE49-F238E27FC236}">
                <a16:creationId xmlns:a16="http://schemas.microsoft.com/office/drawing/2014/main" id="{56D18CCD-A484-4B97-9E58-C07006AC5796}"/>
              </a:ext>
            </a:extLst>
          </p:cNvPr>
          <p:cNvSpPr>
            <a:spLocks noGrp="1"/>
          </p:cNvSpPr>
          <p:nvPr>
            <p:ph idx="1"/>
          </p:nvPr>
        </p:nvSpPr>
        <p:spPr/>
        <p:txBody>
          <a:bodyPr/>
          <a:lstStyle/>
          <a:p>
            <a:r>
              <a:rPr lang="en-CA" dirty="0"/>
              <a:t>Right clicking on the main editing area of Word (only some of the features are available via this option)</a:t>
            </a:r>
          </a:p>
          <a:p>
            <a:endParaRPr lang="en-CA" dirty="0"/>
          </a:p>
        </p:txBody>
      </p:sp>
      <p:pic>
        <p:nvPicPr>
          <p:cNvPr id="4" name="Picture 3">
            <a:extLst>
              <a:ext uri="{FF2B5EF4-FFF2-40B4-BE49-F238E27FC236}">
                <a16:creationId xmlns:a16="http://schemas.microsoft.com/office/drawing/2014/main" id="{840FFD9A-E891-4D9A-A6DF-B0A16A46A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0"/>
            <a:ext cx="7008668" cy="4343400"/>
          </a:xfrm>
          <a:prstGeom prst="rect">
            <a:avLst/>
          </a:prstGeom>
        </p:spPr>
      </p:pic>
    </p:spTree>
    <p:extLst>
      <p:ext uri="{BB962C8B-B14F-4D97-AF65-F5344CB8AC3E}">
        <p14:creationId xmlns:p14="http://schemas.microsoft.com/office/powerpoint/2010/main" val="15895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D01A-DA90-43EF-9ADD-CE345575FFE0}"/>
              </a:ext>
            </a:extLst>
          </p:cNvPr>
          <p:cNvSpPr>
            <a:spLocks noGrp="1"/>
          </p:cNvSpPr>
          <p:nvPr>
            <p:ph type="title"/>
          </p:nvPr>
        </p:nvSpPr>
        <p:spPr/>
        <p:txBody>
          <a:bodyPr/>
          <a:lstStyle/>
          <a:p>
            <a:r>
              <a:rPr lang="en-CA" dirty="0"/>
              <a:t>Formatting Text</a:t>
            </a:r>
          </a:p>
        </p:txBody>
      </p:sp>
      <p:sp>
        <p:nvSpPr>
          <p:cNvPr id="3" name="Content Placeholder 2">
            <a:extLst>
              <a:ext uri="{FF2B5EF4-FFF2-40B4-BE49-F238E27FC236}">
                <a16:creationId xmlns:a16="http://schemas.microsoft.com/office/drawing/2014/main" id="{6EC3F705-62FB-4F62-9FC3-92A5EB89F487}"/>
              </a:ext>
            </a:extLst>
          </p:cNvPr>
          <p:cNvSpPr>
            <a:spLocks noGrp="1"/>
          </p:cNvSpPr>
          <p:nvPr>
            <p:ph idx="1"/>
          </p:nvPr>
        </p:nvSpPr>
        <p:spPr/>
        <p:txBody>
          <a:bodyPr/>
          <a:lstStyle/>
          <a:p>
            <a:r>
              <a:rPr lang="en-CA" dirty="0"/>
              <a:t>Includes but is not limited to:</a:t>
            </a:r>
          </a:p>
          <a:p>
            <a:pPr lvl="1"/>
            <a:r>
              <a:rPr lang="en-CA" dirty="0"/>
              <a:t>Font type (e.g. Calibri, Times New Roman, Arial etc.)</a:t>
            </a:r>
          </a:p>
          <a:p>
            <a:pPr lvl="1"/>
            <a:r>
              <a:rPr lang="en-CA" dirty="0"/>
              <a:t>Font size (‘point’ size)</a:t>
            </a:r>
          </a:p>
          <a:p>
            <a:pPr lvl="1"/>
            <a:r>
              <a:rPr lang="en-CA" dirty="0"/>
              <a:t>Choosing a color</a:t>
            </a:r>
          </a:p>
          <a:p>
            <a:pPr lvl="1"/>
            <a:r>
              <a:rPr lang="en-CA" dirty="0"/>
              <a:t>Font effects (bold, italics, underline, strike through etc.)</a:t>
            </a:r>
          </a:p>
          <a:p>
            <a:r>
              <a:rPr lang="en-CA" dirty="0"/>
              <a:t>Accessing the formatting option</a:t>
            </a:r>
          </a:p>
          <a:p>
            <a:pPr lvl="1"/>
            <a:r>
              <a:rPr lang="en-CA" dirty="0">
                <a:latin typeface="Consolas" panose="020B0609020204030204" pitchFamily="49" charset="0"/>
              </a:rPr>
              <a:t>Home</a:t>
            </a:r>
            <a:r>
              <a:rPr lang="en-CA" dirty="0"/>
              <a:t> tab on the ribbon (</a:t>
            </a:r>
            <a:r>
              <a:rPr lang="en-CA" dirty="0">
                <a:latin typeface="Consolas" panose="020B0609020204030204" pitchFamily="49" charset="0"/>
              </a:rPr>
              <a:t>Font</a:t>
            </a:r>
            <a:r>
              <a:rPr lang="en-CA" dirty="0"/>
              <a:t> group)</a:t>
            </a:r>
          </a:p>
          <a:p>
            <a:pPr lvl="1"/>
            <a:endParaRPr lang="en-CA" dirty="0"/>
          </a:p>
          <a:p>
            <a:pPr lvl="1"/>
            <a:endParaRPr lang="en-CA" dirty="0"/>
          </a:p>
          <a:p>
            <a:pPr lvl="1"/>
            <a:endParaRPr lang="en-CA" dirty="0"/>
          </a:p>
        </p:txBody>
      </p:sp>
      <p:pic>
        <p:nvPicPr>
          <p:cNvPr id="4" name="Picture 3">
            <a:extLst>
              <a:ext uri="{FF2B5EF4-FFF2-40B4-BE49-F238E27FC236}">
                <a16:creationId xmlns:a16="http://schemas.microsoft.com/office/drawing/2014/main" id="{A34408CD-CC82-489B-8EDD-329B13753469}"/>
              </a:ext>
            </a:extLst>
          </p:cNvPr>
          <p:cNvPicPr>
            <a:picLocks noChangeAspect="1"/>
          </p:cNvPicPr>
          <p:nvPr/>
        </p:nvPicPr>
        <p:blipFill rotWithShape="1">
          <a:blip r:embed="rId2"/>
          <a:srcRect t="14203" r="2857" b="16810"/>
          <a:stretch/>
        </p:blipFill>
        <p:spPr>
          <a:xfrm>
            <a:off x="762000" y="4267200"/>
            <a:ext cx="3657600" cy="1828800"/>
          </a:xfrm>
          <a:prstGeom prst="rect">
            <a:avLst/>
          </a:prstGeom>
        </p:spPr>
      </p:pic>
    </p:spTree>
    <p:extLst>
      <p:ext uri="{BB962C8B-B14F-4D97-AF65-F5344CB8AC3E}">
        <p14:creationId xmlns:p14="http://schemas.microsoft.com/office/powerpoint/2010/main" val="23197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E0C9-C568-4618-B064-B3E203E8C2F1}"/>
              </a:ext>
            </a:extLst>
          </p:cNvPr>
          <p:cNvSpPr>
            <a:spLocks noGrp="1"/>
          </p:cNvSpPr>
          <p:nvPr>
            <p:ph type="title"/>
          </p:nvPr>
        </p:nvSpPr>
        <p:spPr>
          <a:xfrm>
            <a:off x="458972" y="228600"/>
            <a:ext cx="8229600" cy="944562"/>
          </a:xfrm>
        </p:spPr>
        <p:txBody>
          <a:bodyPr/>
          <a:lstStyle/>
          <a:p>
            <a:r>
              <a:rPr lang="en-CA" dirty="0"/>
              <a:t>Formatting Text (2)</a:t>
            </a:r>
          </a:p>
        </p:txBody>
      </p:sp>
      <p:sp>
        <p:nvSpPr>
          <p:cNvPr id="3" name="Content Placeholder 2">
            <a:extLst>
              <a:ext uri="{FF2B5EF4-FFF2-40B4-BE49-F238E27FC236}">
                <a16:creationId xmlns:a16="http://schemas.microsoft.com/office/drawing/2014/main" id="{D9E9D097-6E82-4FDB-8D40-4B2D118C568F}"/>
              </a:ext>
            </a:extLst>
          </p:cNvPr>
          <p:cNvSpPr>
            <a:spLocks noGrp="1"/>
          </p:cNvSpPr>
          <p:nvPr>
            <p:ph idx="1"/>
          </p:nvPr>
        </p:nvSpPr>
        <p:spPr/>
        <p:txBody>
          <a:bodyPr/>
          <a:lstStyle/>
          <a:p>
            <a:r>
              <a:rPr lang="en-CA" dirty="0"/>
              <a:t>Accessing the formatting option (continued)</a:t>
            </a:r>
          </a:p>
          <a:p>
            <a:pPr lvl="1"/>
            <a:r>
              <a:rPr lang="en-CA" dirty="0"/>
              <a:t>Right clicking and selecting the ‘</a:t>
            </a:r>
            <a:r>
              <a:rPr lang="en-CA" dirty="0">
                <a:latin typeface="Consolas" panose="020B0609020204030204" pitchFamily="49" charset="0"/>
              </a:rPr>
              <a:t>font</a:t>
            </a:r>
            <a:r>
              <a:rPr lang="en-CA" dirty="0"/>
              <a:t>’ option in the menu</a:t>
            </a:r>
          </a:p>
          <a:p>
            <a:endParaRPr lang="en-CA" dirty="0"/>
          </a:p>
        </p:txBody>
      </p:sp>
      <p:pic>
        <p:nvPicPr>
          <p:cNvPr id="6" name="Picture 5">
            <a:extLst>
              <a:ext uri="{FF2B5EF4-FFF2-40B4-BE49-F238E27FC236}">
                <a16:creationId xmlns:a16="http://schemas.microsoft.com/office/drawing/2014/main" id="{ACDA4822-86ED-436C-A57F-E9E019DE9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4115374" cy="3962953"/>
          </a:xfrm>
          <a:prstGeom prst="rect">
            <a:avLst/>
          </a:prstGeom>
        </p:spPr>
      </p:pic>
    </p:spTree>
    <p:extLst>
      <p:ext uri="{BB962C8B-B14F-4D97-AF65-F5344CB8AC3E}">
        <p14:creationId xmlns:p14="http://schemas.microsoft.com/office/powerpoint/2010/main" val="40315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85BC-AA99-4712-9F4A-6BE0790CBBFC}"/>
              </a:ext>
            </a:extLst>
          </p:cNvPr>
          <p:cNvSpPr>
            <a:spLocks noGrp="1"/>
          </p:cNvSpPr>
          <p:nvPr>
            <p:ph type="title"/>
          </p:nvPr>
        </p:nvSpPr>
        <p:spPr/>
        <p:txBody>
          <a:bodyPr/>
          <a:lstStyle/>
          <a:p>
            <a:r>
              <a:rPr lang="en-CA" dirty="0"/>
              <a:t>Paragraph Effects: Alignment</a:t>
            </a:r>
          </a:p>
        </p:txBody>
      </p:sp>
      <p:sp>
        <p:nvSpPr>
          <p:cNvPr id="3" name="Content Placeholder 2">
            <a:extLst>
              <a:ext uri="{FF2B5EF4-FFF2-40B4-BE49-F238E27FC236}">
                <a16:creationId xmlns:a16="http://schemas.microsoft.com/office/drawing/2014/main" id="{4979BCDF-DAF3-470B-AAC0-08D9F01C3812}"/>
              </a:ext>
            </a:extLst>
          </p:cNvPr>
          <p:cNvSpPr>
            <a:spLocks noGrp="1"/>
          </p:cNvSpPr>
          <p:nvPr>
            <p:ph idx="1"/>
          </p:nvPr>
        </p:nvSpPr>
        <p:spPr/>
        <p:txBody>
          <a:bodyPr/>
          <a:lstStyle/>
          <a:p>
            <a:r>
              <a:rPr lang="en-CA" dirty="0">
                <a:latin typeface="Consolas" panose="020B0609020204030204" pitchFamily="49" charset="0"/>
              </a:rPr>
              <a:t>Home</a:t>
            </a:r>
            <a:r>
              <a:rPr lang="en-CA" dirty="0"/>
              <a:t> tab on the ribbon (</a:t>
            </a:r>
            <a:r>
              <a:rPr lang="en-CA" dirty="0">
                <a:latin typeface="Consolas" panose="020B0609020204030204" pitchFamily="49" charset="0"/>
              </a:rPr>
              <a:t>Paragraph</a:t>
            </a:r>
            <a:r>
              <a:rPr lang="en-CA" dirty="0"/>
              <a:t> group)</a:t>
            </a:r>
          </a:p>
          <a:p>
            <a:endParaRPr lang="en-CA" dirty="0"/>
          </a:p>
          <a:p>
            <a:endParaRPr lang="en-CA" dirty="0"/>
          </a:p>
          <a:p>
            <a:endParaRPr lang="en-CA" dirty="0"/>
          </a:p>
          <a:p>
            <a:endParaRPr lang="en-CA" dirty="0"/>
          </a:p>
          <a:p>
            <a:r>
              <a:rPr lang="en-CA" dirty="0"/>
              <a:t>Aligning text (left, right, center, </a:t>
            </a:r>
            <a:r>
              <a:rPr lang="en-CA" b="1" dirty="0">
                <a:solidFill>
                  <a:srgbClr val="FF0000"/>
                </a:solidFill>
              </a:rPr>
              <a:t>right &amp; left justify</a:t>
            </a:r>
            <a:r>
              <a:rPr lang="en-CA" dirty="0"/>
              <a:t>)</a:t>
            </a:r>
          </a:p>
          <a:p>
            <a:endParaRPr lang="en-CA" dirty="0"/>
          </a:p>
        </p:txBody>
      </p:sp>
      <p:pic>
        <p:nvPicPr>
          <p:cNvPr id="5" name="Picture 4">
            <a:extLst>
              <a:ext uri="{FF2B5EF4-FFF2-40B4-BE49-F238E27FC236}">
                <a16:creationId xmlns:a16="http://schemas.microsoft.com/office/drawing/2014/main" id="{90C1BBCF-C7CC-4FCF-B230-B15AF794C7B2}"/>
              </a:ext>
            </a:extLst>
          </p:cNvPr>
          <p:cNvPicPr>
            <a:picLocks noChangeAspect="1"/>
          </p:cNvPicPr>
          <p:nvPr/>
        </p:nvPicPr>
        <p:blipFill>
          <a:blip r:embed="rId2"/>
          <a:stretch>
            <a:fillRect/>
          </a:stretch>
        </p:blipFill>
        <p:spPr>
          <a:xfrm>
            <a:off x="762000" y="1905000"/>
            <a:ext cx="4800600" cy="1458178"/>
          </a:xfrm>
          <a:prstGeom prst="rect">
            <a:avLst/>
          </a:prstGeom>
        </p:spPr>
      </p:pic>
      <p:pic>
        <p:nvPicPr>
          <p:cNvPr id="8" name="Picture 7">
            <a:extLst>
              <a:ext uri="{FF2B5EF4-FFF2-40B4-BE49-F238E27FC236}">
                <a16:creationId xmlns:a16="http://schemas.microsoft.com/office/drawing/2014/main" id="{8EC055C0-0A6C-42F7-A566-34E28B7C7505}"/>
              </a:ext>
            </a:extLst>
          </p:cNvPr>
          <p:cNvPicPr>
            <a:picLocks noChangeAspect="1"/>
          </p:cNvPicPr>
          <p:nvPr/>
        </p:nvPicPr>
        <p:blipFill>
          <a:blip r:embed="rId3"/>
          <a:stretch>
            <a:fillRect/>
          </a:stretch>
        </p:blipFill>
        <p:spPr>
          <a:xfrm>
            <a:off x="769749" y="4299000"/>
            <a:ext cx="5024737" cy="15240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12FA8AD-EFAB-4594-B12B-8EA11E807CAA}"/>
                  </a:ext>
                </a:extLst>
              </p14:cNvPr>
              <p14:cNvContentPartPr/>
              <p14:nvPr/>
            </p14:nvContentPartPr>
            <p14:xfrm>
              <a:off x="3568960" y="5061000"/>
              <a:ext cx="993600" cy="172440"/>
            </p14:xfrm>
          </p:contentPart>
        </mc:Choice>
        <mc:Fallback xmlns="">
          <p:pic>
            <p:nvPicPr>
              <p:cNvPr id="10" name="Ink 9">
                <a:extLst>
                  <a:ext uri="{FF2B5EF4-FFF2-40B4-BE49-F238E27FC236}">
                    <a16:creationId xmlns:a16="http://schemas.microsoft.com/office/drawing/2014/main" id="{F12FA8AD-EFAB-4594-B12B-8EA11E807CAA}"/>
                  </a:ext>
                </a:extLst>
              </p:cNvPr>
              <p:cNvPicPr/>
              <p:nvPr/>
            </p:nvPicPr>
            <p:blipFill>
              <a:blip r:embed="rId5"/>
              <a:stretch>
                <a:fillRect/>
              </a:stretch>
            </p:blipFill>
            <p:spPr>
              <a:xfrm>
                <a:off x="3514960" y="4953000"/>
                <a:ext cx="11012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80EBE0C9-9011-40CF-A648-5DE0ECB8CFE0}"/>
                  </a:ext>
                </a:extLst>
              </p14:cNvPr>
              <p14:cNvContentPartPr/>
              <p14:nvPr/>
            </p14:nvContentPartPr>
            <p14:xfrm>
              <a:off x="4799443" y="4987920"/>
              <a:ext cx="252720" cy="245520"/>
            </p14:xfrm>
          </p:contentPart>
        </mc:Choice>
        <mc:Fallback xmlns="">
          <p:pic>
            <p:nvPicPr>
              <p:cNvPr id="15" name="Ink 14">
                <a:extLst>
                  <a:ext uri="{FF2B5EF4-FFF2-40B4-BE49-F238E27FC236}">
                    <a16:creationId xmlns:a16="http://schemas.microsoft.com/office/drawing/2014/main" id="{80EBE0C9-9011-40CF-A648-5DE0ECB8CFE0}"/>
                  </a:ext>
                </a:extLst>
              </p:cNvPr>
              <p:cNvPicPr/>
              <p:nvPr/>
            </p:nvPicPr>
            <p:blipFill>
              <a:blip r:embed="rId7"/>
              <a:stretch>
                <a:fillRect/>
              </a:stretch>
            </p:blipFill>
            <p:spPr>
              <a:xfrm>
                <a:off x="4763443" y="4951973"/>
                <a:ext cx="324720" cy="317415"/>
              </a:xfrm>
              <a:prstGeom prst="rect">
                <a:avLst/>
              </a:prstGeom>
            </p:spPr>
          </p:pic>
        </mc:Fallback>
      </mc:AlternateContent>
    </p:spTree>
    <p:extLst>
      <p:ext uri="{BB962C8B-B14F-4D97-AF65-F5344CB8AC3E}">
        <p14:creationId xmlns:p14="http://schemas.microsoft.com/office/powerpoint/2010/main" val="15912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Audience/Purpose</a:t>
            </a:r>
          </a:p>
        </p:txBody>
      </p:sp>
      <p:sp>
        <p:nvSpPr>
          <p:cNvPr id="3" name="Content Placeholder 2"/>
          <p:cNvSpPr>
            <a:spLocks noGrp="1"/>
          </p:cNvSpPr>
          <p:nvPr>
            <p:ph idx="1"/>
          </p:nvPr>
        </p:nvSpPr>
        <p:spPr/>
        <p:txBody>
          <a:bodyPr/>
          <a:lstStyle/>
          <a:p>
            <a:r>
              <a:rPr lang="en-CA" dirty="0"/>
              <a:t>These resources are meant to show a beginner the common features of Word.</a:t>
            </a:r>
          </a:p>
          <a:p>
            <a:r>
              <a:rPr lang="en-CA" dirty="0"/>
              <a:t>The focus is showing one way that features may be run rather  than distracting the reader and showing all possible ways.</a:t>
            </a:r>
          </a:p>
          <a:p>
            <a:pPr lvl="1"/>
            <a:r>
              <a:rPr lang="en-CA" dirty="0"/>
              <a:t>Learning multiple methods may shift the focus from using a feature to memorizing all the ways in which that feature may be run.</a:t>
            </a:r>
          </a:p>
          <a:p>
            <a:r>
              <a:rPr lang="en-CA" dirty="0"/>
              <a:t>Because of the rudimentary nature of the material, the focus is on how to </a:t>
            </a:r>
            <a:r>
              <a:rPr lang="en-CA" b="1" dirty="0"/>
              <a:t>run features </a:t>
            </a:r>
            <a:r>
              <a:rPr lang="en-CA" dirty="0"/>
              <a:t>rather than </a:t>
            </a:r>
            <a:r>
              <a:rPr lang="en-CA" i="1" dirty="0"/>
              <a:t>why use</a:t>
            </a:r>
            <a:r>
              <a:rPr lang="en-CA" dirty="0"/>
              <a:t> them (it should be self evident why one would want to save a document).</a:t>
            </a:r>
          </a:p>
          <a:p>
            <a:endParaRPr lang="en-CA" dirty="0"/>
          </a:p>
        </p:txBody>
      </p:sp>
    </p:spTree>
    <p:extLst>
      <p:ext uri="{BB962C8B-B14F-4D97-AF65-F5344CB8AC3E}">
        <p14:creationId xmlns:p14="http://schemas.microsoft.com/office/powerpoint/2010/main" val="25245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1521-622A-43D8-BB27-4F061B83AB03}"/>
              </a:ext>
            </a:extLst>
          </p:cNvPr>
          <p:cNvSpPr>
            <a:spLocks noGrp="1"/>
          </p:cNvSpPr>
          <p:nvPr>
            <p:ph type="title"/>
          </p:nvPr>
        </p:nvSpPr>
        <p:spPr/>
        <p:txBody>
          <a:bodyPr/>
          <a:lstStyle/>
          <a:p>
            <a:r>
              <a:rPr lang="en-CA" dirty="0"/>
              <a:t>Paragraph Effects: Lists</a:t>
            </a:r>
          </a:p>
        </p:txBody>
      </p:sp>
      <p:sp>
        <p:nvSpPr>
          <p:cNvPr id="3" name="Content Placeholder 2">
            <a:extLst>
              <a:ext uri="{FF2B5EF4-FFF2-40B4-BE49-F238E27FC236}">
                <a16:creationId xmlns:a16="http://schemas.microsoft.com/office/drawing/2014/main" id="{BF18D365-E226-49E3-AA0B-76BCF7DEFA13}"/>
              </a:ext>
            </a:extLst>
          </p:cNvPr>
          <p:cNvSpPr>
            <a:spLocks noGrp="1"/>
          </p:cNvSpPr>
          <p:nvPr>
            <p:ph idx="1"/>
          </p:nvPr>
        </p:nvSpPr>
        <p:spPr/>
        <p:txBody>
          <a:bodyPr/>
          <a:lstStyle/>
          <a:p>
            <a:r>
              <a:rPr lang="en-CA" dirty="0"/>
              <a:t>Numbered and bulleted lists</a:t>
            </a:r>
          </a:p>
        </p:txBody>
      </p:sp>
      <p:pic>
        <p:nvPicPr>
          <p:cNvPr id="4" name="Picture 3">
            <a:extLst>
              <a:ext uri="{FF2B5EF4-FFF2-40B4-BE49-F238E27FC236}">
                <a16:creationId xmlns:a16="http://schemas.microsoft.com/office/drawing/2014/main" id="{455B571B-9329-41EC-9F9F-991C8ED6D4D1}"/>
              </a:ext>
            </a:extLst>
          </p:cNvPr>
          <p:cNvPicPr>
            <a:picLocks noChangeAspect="1"/>
          </p:cNvPicPr>
          <p:nvPr/>
        </p:nvPicPr>
        <p:blipFill>
          <a:blip r:embed="rId2"/>
          <a:stretch>
            <a:fillRect/>
          </a:stretch>
        </p:blipFill>
        <p:spPr>
          <a:xfrm>
            <a:off x="762000" y="2002571"/>
            <a:ext cx="4800600" cy="145817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1A115BE-98E7-4084-97F0-8CB9872071BA}"/>
                  </a:ext>
                </a:extLst>
              </p14:cNvPr>
              <p14:cNvContentPartPr/>
              <p14:nvPr/>
            </p14:nvContentPartPr>
            <p14:xfrm>
              <a:off x="3397380" y="2339260"/>
              <a:ext cx="927720" cy="392400"/>
            </p14:xfrm>
          </p:contentPart>
        </mc:Choice>
        <mc:Fallback xmlns="">
          <p:pic>
            <p:nvPicPr>
              <p:cNvPr id="5" name="Ink 4">
                <a:extLst>
                  <a:ext uri="{FF2B5EF4-FFF2-40B4-BE49-F238E27FC236}">
                    <a16:creationId xmlns:a16="http://schemas.microsoft.com/office/drawing/2014/main" id="{51A115BE-98E7-4084-97F0-8CB9872071BA}"/>
                  </a:ext>
                </a:extLst>
              </p:cNvPr>
              <p:cNvPicPr/>
              <p:nvPr/>
            </p:nvPicPr>
            <p:blipFill>
              <a:blip r:embed="rId4"/>
              <a:stretch>
                <a:fillRect/>
              </a:stretch>
            </p:blipFill>
            <p:spPr>
              <a:xfrm>
                <a:off x="3343740" y="2231260"/>
                <a:ext cx="1035360" cy="608040"/>
              </a:xfrm>
              <a:prstGeom prst="rect">
                <a:avLst/>
              </a:prstGeom>
            </p:spPr>
          </p:pic>
        </mc:Fallback>
      </mc:AlternateContent>
    </p:spTree>
    <p:extLst>
      <p:ext uri="{BB962C8B-B14F-4D97-AF65-F5344CB8AC3E}">
        <p14:creationId xmlns:p14="http://schemas.microsoft.com/office/powerpoint/2010/main" val="1524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B39B-E45A-444E-94CF-E102CE41A529}"/>
              </a:ext>
            </a:extLst>
          </p:cNvPr>
          <p:cNvSpPr>
            <a:spLocks noGrp="1"/>
          </p:cNvSpPr>
          <p:nvPr>
            <p:ph type="title"/>
          </p:nvPr>
        </p:nvSpPr>
        <p:spPr/>
        <p:txBody>
          <a:bodyPr/>
          <a:lstStyle/>
          <a:p>
            <a:r>
              <a:rPr lang="en-CA" dirty="0"/>
              <a:t>Running Spell Check</a:t>
            </a:r>
          </a:p>
        </p:txBody>
      </p:sp>
      <p:sp>
        <p:nvSpPr>
          <p:cNvPr id="3" name="Content Placeholder 2">
            <a:extLst>
              <a:ext uri="{FF2B5EF4-FFF2-40B4-BE49-F238E27FC236}">
                <a16:creationId xmlns:a16="http://schemas.microsoft.com/office/drawing/2014/main" id="{032642E9-CE7E-478D-9BC0-9B88B5663948}"/>
              </a:ext>
            </a:extLst>
          </p:cNvPr>
          <p:cNvSpPr>
            <a:spLocks noGrp="1"/>
          </p:cNvSpPr>
          <p:nvPr>
            <p:ph idx="1"/>
          </p:nvPr>
        </p:nvSpPr>
        <p:spPr/>
        <p:txBody>
          <a:bodyPr/>
          <a:lstStyle/>
          <a:p>
            <a:r>
              <a:rPr lang="en-CA" dirty="0"/>
              <a:t>Via the ribbon:</a:t>
            </a:r>
          </a:p>
          <a:p>
            <a:pPr lvl="1"/>
            <a:r>
              <a:rPr lang="en-CA" dirty="0">
                <a:latin typeface="Consolas" panose="020B0609020204030204" pitchFamily="49" charset="0"/>
              </a:rPr>
              <a:t>Review tab (Proofing group) -&gt; Check document (or Spelling &amp; Grammar)</a:t>
            </a:r>
          </a:p>
          <a:p>
            <a:pPr lvl="1"/>
            <a:endParaRPr lang="en-CA" dirty="0">
              <a:latin typeface="Consolas" panose="020B0609020204030204" pitchFamily="49" charset="0"/>
            </a:endParaRPr>
          </a:p>
          <a:p>
            <a:pPr lvl="1"/>
            <a:endParaRPr lang="en-CA" dirty="0">
              <a:latin typeface="Consolas" panose="020B0609020204030204" pitchFamily="49" charset="0"/>
            </a:endParaRPr>
          </a:p>
          <a:p>
            <a:pPr lvl="1"/>
            <a:endParaRPr lang="en-CA" dirty="0">
              <a:latin typeface="Consolas" panose="020B0609020204030204" pitchFamily="49" charset="0"/>
            </a:endParaRPr>
          </a:p>
          <a:p>
            <a:pPr lvl="1"/>
            <a:endParaRPr lang="en-CA" dirty="0">
              <a:latin typeface="Consolas" panose="020B0609020204030204" pitchFamily="49" charset="0"/>
            </a:endParaRPr>
          </a:p>
          <a:p>
            <a:pPr lvl="1"/>
            <a:endParaRPr lang="en-CA" dirty="0">
              <a:latin typeface="Consolas" panose="020B0609020204030204" pitchFamily="49" charset="0"/>
            </a:endParaRPr>
          </a:p>
          <a:p>
            <a:r>
              <a:rPr lang="en-CA" dirty="0"/>
              <a:t>Shortcut</a:t>
            </a:r>
          </a:p>
          <a:p>
            <a:pPr lvl="1"/>
            <a:r>
              <a:rPr lang="en-CA" dirty="0"/>
              <a:t>Press the </a:t>
            </a:r>
            <a:r>
              <a:rPr lang="en-CA" dirty="0">
                <a:latin typeface="Consolas" panose="020B0609020204030204" pitchFamily="49" charset="0"/>
              </a:rPr>
              <a:t>F7</a:t>
            </a:r>
            <a:r>
              <a:rPr lang="en-CA" dirty="0"/>
              <a:t> key</a:t>
            </a:r>
          </a:p>
          <a:p>
            <a:pPr lvl="1"/>
            <a:endParaRPr lang="en-CA" dirty="0"/>
          </a:p>
        </p:txBody>
      </p:sp>
      <p:pic>
        <p:nvPicPr>
          <p:cNvPr id="5" name="Picture 4">
            <a:extLst>
              <a:ext uri="{FF2B5EF4-FFF2-40B4-BE49-F238E27FC236}">
                <a16:creationId xmlns:a16="http://schemas.microsoft.com/office/drawing/2014/main" id="{6B47DC1E-E44C-4F2A-AACB-754DFFBA3FDD}"/>
              </a:ext>
            </a:extLst>
          </p:cNvPr>
          <p:cNvPicPr>
            <a:picLocks noChangeAspect="1"/>
          </p:cNvPicPr>
          <p:nvPr/>
        </p:nvPicPr>
        <p:blipFill>
          <a:blip r:embed="rId2"/>
          <a:stretch>
            <a:fillRect/>
          </a:stretch>
        </p:blipFill>
        <p:spPr>
          <a:xfrm>
            <a:off x="990600" y="2667001"/>
            <a:ext cx="4724400" cy="1676492"/>
          </a:xfrm>
          <a:prstGeom prst="rect">
            <a:avLst/>
          </a:prstGeom>
        </p:spPr>
      </p:pic>
    </p:spTree>
    <p:extLst>
      <p:ext uri="{BB962C8B-B14F-4D97-AF65-F5344CB8AC3E}">
        <p14:creationId xmlns:p14="http://schemas.microsoft.com/office/powerpoint/2010/main" val="6367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8E-A4CF-41E5-9461-6BF5D0C6549E}"/>
              </a:ext>
            </a:extLst>
          </p:cNvPr>
          <p:cNvSpPr>
            <a:spLocks noGrp="1"/>
          </p:cNvSpPr>
          <p:nvPr>
            <p:ph type="title"/>
          </p:nvPr>
        </p:nvSpPr>
        <p:spPr/>
        <p:txBody>
          <a:bodyPr>
            <a:normAutofit fontScale="90000"/>
          </a:bodyPr>
          <a:lstStyle/>
          <a:p>
            <a:r>
              <a:rPr lang="en-CA" dirty="0" smtClean="0"/>
              <a:t>Saving/Copying A Document (With A New Name)</a:t>
            </a:r>
            <a:endParaRPr lang="en-CA" dirty="0"/>
          </a:p>
        </p:txBody>
      </p:sp>
      <p:sp>
        <p:nvSpPr>
          <p:cNvPr id="3" name="Content Placeholder 2">
            <a:extLst>
              <a:ext uri="{FF2B5EF4-FFF2-40B4-BE49-F238E27FC236}">
                <a16:creationId xmlns:a16="http://schemas.microsoft.com/office/drawing/2014/main" id="{90FB9351-18E2-4467-BA51-D2FAD3F1042C}"/>
              </a:ext>
            </a:extLst>
          </p:cNvPr>
          <p:cNvSpPr>
            <a:spLocks noGrp="1"/>
          </p:cNvSpPr>
          <p:nvPr>
            <p:ph idx="1"/>
          </p:nvPr>
        </p:nvSpPr>
        <p:spPr/>
        <p:txBody>
          <a:bodyPr/>
          <a:lstStyle/>
          <a:p>
            <a:r>
              <a:rPr lang="en-CA" dirty="0">
                <a:latin typeface="Consolas" panose="020B0609020204030204" pitchFamily="49" charset="0"/>
              </a:rPr>
              <a:t>Save</a:t>
            </a:r>
            <a:r>
              <a:rPr lang="en-CA" dirty="0"/>
              <a:t>: </a:t>
            </a:r>
          </a:p>
          <a:p>
            <a:pPr lvl="1"/>
            <a:r>
              <a:rPr lang="en-CA" dirty="0"/>
              <a:t>Saves the document under the current name.</a:t>
            </a:r>
          </a:p>
          <a:p>
            <a:pPr lvl="1"/>
            <a:r>
              <a:rPr lang="en-CA" dirty="0"/>
              <a:t>If the document was not yet named then a prompt will appear allowing it to be named.</a:t>
            </a:r>
          </a:p>
          <a:p>
            <a:r>
              <a:rPr lang="en-CA" dirty="0">
                <a:latin typeface="Consolas" panose="020B0609020204030204" pitchFamily="49" charset="0"/>
              </a:rPr>
              <a:t>Save As</a:t>
            </a:r>
          </a:p>
          <a:p>
            <a:pPr lvl="1"/>
            <a:r>
              <a:rPr lang="en-CA" dirty="0"/>
              <a:t>Allows the document to be renamed (“</a:t>
            </a:r>
            <a:r>
              <a:rPr lang="en-CA" dirty="0">
                <a:latin typeface="Consolas" panose="020B0609020204030204" pitchFamily="49" charset="0"/>
              </a:rPr>
              <a:t>Save As</a:t>
            </a:r>
            <a:r>
              <a:rPr lang="en-CA" dirty="0"/>
              <a:t>” a new name</a:t>
            </a:r>
            <a:r>
              <a:rPr lang="en-CA" dirty="0" smtClean="0"/>
              <a:t>) under a </a:t>
            </a:r>
            <a:r>
              <a:rPr lang="en-CA" smtClean="0"/>
              <a:t>different name.</a:t>
            </a:r>
            <a:endParaRPr lang="en-CA" dirty="0"/>
          </a:p>
          <a:p>
            <a:pPr lvl="1"/>
            <a:r>
              <a:rPr lang="en-CA" dirty="0"/>
              <a:t>The document with the original name is still retained.</a:t>
            </a:r>
          </a:p>
        </p:txBody>
      </p:sp>
    </p:spTree>
    <p:extLst>
      <p:ext uri="{BB962C8B-B14F-4D97-AF65-F5344CB8AC3E}">
        <p14:creationId xmlns:p14="http://schemas.microsoft.com/office/powerpoint/2010/main" val="239743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t>
            </a:r>
            <a:r>
              <a:rPr lang="en-US" dirty="0"/>
              <a:t>As</a:t>
            </a:r>
            <a:r>
              <a:rPr lang="en-US" dirty="0" smtClean="0"/>
              <a:t>’: Tagging </a:t>
            </a:r>
            <a:r>
              <a:rPr lang="en-US" dirty="0"/>
              <a:t>Documents</a:t>
            </a:r>
          </a:p>
        </p:txBody>
      </p:sp>
      <p:sp>
        <p:nvSpPr>
          <p:cNvPr id="3" name="Content Placeholder 2"/>
          <p:cNvSpPr>
            <a:spLocks noGrp="1"/>
          </p:cNvSpPr>
          <p:nvPr>
            <p:ph idx="1"/>
          </p:nvPr>
        </p:nvSpPr>
        <p:spPr/>
        <p:txBody>
          <a:bodyPr/>
          <a:lstStyle/>
          <a:p>
            <a:r>
              <a:rPr lang="en-US" dirty="0" smtClean="0"/>
              <a:t>Similar to ‘tagging’ videos online (with words and phrases that are meaningful) Office documents can be annotated.</a:t>
            </a:r>
            <a:endParaRPr lang="en-US" dirty="0"/>
          </a:p>
        </p:txBody>
      </p:sp>
      <p:pic>
        <p:nvPicPr>
          <p:cNvPr id="4" name="Picture 3"/>
          <p:cNvPicPr>
            <a:picLocks noChangeAspect="1"/>
          </p:cNvPicPr>
          <p:nvPr/>
        </p:nvPicPr>
        <p:blipFill>
          <a:blip r:embed="rId2"/>
          <a:stretch>
            <a:fillRect/>
          </a:stretch>
        </p:blipFill>
        <p:spPr>
          <a:xfrm>
            <a:off x="762000" y="2438400"/>
            <a:ext cx="6229350" cy="1200150"/>
          </a:xfrm>
          <a:prstGeom prst="rect">
            <a:avLst/>
          </a:prstGeom>
        </p:spPr>
      </p:pic>
      <p:grpSp>
        <p:nvGrpSpPr>
          <p:cNvPr id="7" name="Group 6"/>
          <p:cNvGrpSpPr/>
          <p:nvPr/>
        </p:nvGrpSpPr>
        <p:grpSpPr>
          <a:xfrm>
            <a:off x="3876675" y="2958864"/>
            <a:ext cx="3138558" cy="282765"/>
            <a:chOff x="4105275" y="4025664"/>
            <a:chExt cx="3138558" cy="282765"/>
          </a:xfrm>
        </p:grpSpPr>
        <p:sp>
          <p:nvSpPr>
            <p:cNvPr id="5" name="Oval 4"/>
            <p:cNvSpPr/>
            <p:nvPr/>
          </p:nvSpPr>
          <p:spPr>
            <a:xfrm>
              <a:off x="6548508" y="4025664"/>
              <a:ext cx="695325" cy="282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4105275" y="4025664"/>
              <a:ext cx="695325" cy="282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5875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Example Using Tags (Also Applies To Word)</a:t>
            </a:r>
          </a:p>
        </p:txBody>
      </p:sp>
      <p:sp>
        <p:nvSpPr>
          <p:cNvPr id="3" name="Content Placeholder 2"/>
          <p:cNvSpPr>
            <a:spLocks noGrp="1"/>
          </p:cNvSpPr>
          <p:nvPr>
            <p:ph idx="1"/>
          </p:nvPr>
        </p:nvSpPr>
        <p:spPr/>
        <p:txBody>
          <a:bodyPr/>
          <a:lstStyle/>
          <a:p>
            <a:r>
              <a:rPr lang="en-US" dirty="0"/>
              <a:t>The tag is separate from the file name but may still be used as search </a:t>
            </a:r>
            <a:r>
              <a:rPr lang="en-US" dirty="0" smtClean="0"/>
              <a:t>criteria (if posted online or even via Windows Explorer)</a:t>
            </a:r>
            <a:endParaRPr lang="en-US" dirty="0"/>
          </a:p>
          <a:p>
            <a:endParaRPr lang="en-US"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65" t="783" r="41956" b="79495"/>
          <a:stretch/>
        </p:blipFill>
        <p:spPr bwMode="auto">
          <a:xfrm>
            <a:off x="2047436" y="4043362"/>
            <a:ext cx="7096564" cy="281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2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Example: Using Tags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209"/>
          <a:stretch/>
        </p:blipFill>
        <p:spPr bwMode="auto">
          <a:xfrm>
            <a:off x="434454" y="1447800"/>
            <a:ext cx="7718946" cy="226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6438901" y="2019299"/>
            <a:ext cx="609598" cy="6858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a:t>
            </a:r>
          </a:p>
        </p:txBody>
      </p:sp>
    </p:spTree>
    <p:extLst>
      <p:ext uri="{BB962C8B-B14F-4D97-AF65-F5344CB8AC3E}">
        <p14:creationId xmlns:p14="http://schemas.microsoft.com/office/powerpoint/2010/main" val="813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7830-31D3-4F8E-8326-4A1748C67723}"/>
              </a:ext>
            </a:extLst>
          </p:cNvPr>
          <p:cNvSpPr>
            <a:spLocks noGrp="1"/>
          </p:cNvSpPr>
          <p:nvPr>
            <p:ph type="title"/>
          </p:nvPr>
        </p:nvSpPr>
        <p:spPr/>
        <p:txBody>
          <a:bodyPr/>
          <a:lstStyle/>
          <a:p>
            <a:r>
              <a:rPr lang="en-CA" dirty="0"/>
              <a:t>Creating PDF Documents</a:t>
            </a:r>
          </a:p>
        </p:txBody>
      </p:sp>
      <p:sp>
        <p:nvSpPr>
          <p:cNvPr id="3" name="Content Placeholder 2">
            <a:extLst>
              <a:ext uri="{FF2B5EF4-FFF2-40B4-BE49-F238E27FC236}">
                <a16:creationId xmlns:a16="http://schemas.microsoft.com/office/drawing/2014/main" id="{31E2D76E-23E9-483F-86E5-4137CD216D0F}"/>
              </a:ext>
            </a:extLst>
          </p:cNvPr>
          <p:cNvSpPr>
            <a:spLocks noGrp="1"/>
          </p:cNvSpPr>
          <p:nvPr>
            <p:ph idx="1"/>
          </p:nvPr>
        </p:nvSpPr>
        <p:spPr>
          <a:xfrm>
            <a:off x="457200" y="1447800"/>
            <a:ext cx="8229600" cy="5029200"/>
          </a:xfrm>
        </p:spPr>
        <p:txBody>
          <a:bodyPr/>
          <a:lstStyle/>
          <a:p>
            <a:r>
              <a:rPr lang="en-CA" dirty="0"/>
              <a:t>PDF (Portable document Format) documents</a:t>
            </a:r>
          </a:p>
          <a:p>
            <a:pPr lvl="1"/>
            <a:r>
              <a:rPr lang="en-CA" dirty="0"/>
              <a:t>Allows documents to be saved and viewed with different computer operating systems.</a:t>
            </a:r>
          </a:p>
          <a:p>
            <a:pPr lvl="1"/>
            <a:r>
              <a:rPr lang="en-CA" dirty="0" smtClean="0"/>
              <a:t>Ensures </a:t>
            </a:r>
            <a:r>
              <a:rPr lang="en-CA" dirty="0"/>
              <a:t>a consistent layout and formatting.</a:t>
            </a:r>
          </a:p>
          <a:p>
            <a:r>
              <a:rPr lang="en-CA" dirty="0"/>
              <a:t>PDF documents can be created out of a Word document using the “Save As” feature.</a:t>
            </a:r>
          </a:p>
          <a:p>
            <a:pPr lvl="1"/>
            <a:r>
              <a:rPr lang="en-CA" dirty="0"/>
              <a:t>Select ‘PDF’ as the file type under the pull down menu.</a:t>
            </a:r>
          </a:p>
        </p:txBody>
      </p:sp>
      <p:pic>
        <p:nvPicPr>
          <p:cNvPr id="7" name="Picture 6">
            <a:extLst>
              <a:ext uri="{FF2B5EF4-FFF2-40B4-BE49-F238E27FC236}">
                <a16:creationId xmlns:a16="http://schemas.microsoft.com/office/drawing/2014/main" id="{A27114FD-EE9A-4FE5-9E1F-C88AFE8E82A8}"/>
              </a:ext>
            </a:extLst>
          </p:cNvPr>
          <p:cNvPicPr>
            <a:picLocks noChangeAspect="1"/>
          </p:cNvPicPr>
          <p:nvPr/>
        </p:nvPicPr>
        <p:blipFill rotWithShape="1">
          <a:blip r:embed="rId2"/>
          <a:srcRect r="31667" b="62500"/>
          <a:stretch/>
        </p:blipFill>
        <p:spPr>
          <a:xfrm>
            <a:off x="762000" y="4191000"/>
            <a:ext cx="5638800" cy="2062976"/>
          </a:xfrm>
          <a:prstGeom prst="rect">
            <a:avLst/>
          </a:prstGeom>
        </p:spPr>
      </p:pic>
    </p:spTree>
    <p:extLst>
      <p:ext uri="{BB962C8B-B14F-4D97-AF65-F5344CB8AC3E}">
        <p14:creationId xmlns:p14="http://schemas.microsoft.com/office/powerpoint/2010/main" val="10497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DA6B-9630-43CC-8125-4A320DC6571A}"/>
              </a:ext>
            </a:extLst>
          </p:cNvPr>
          <p:cNvSpPr>
            <a:spLocks noGrp="1"/>
          </p:cNvSpPr>
          <p:nvPr>
            <p:ph type="title"/>
          </p:nvPr>
        </p:nvSpPr>
        <p:spPr/>
        <p:txBody>
          <a:bodyPr/>
          <a:lstStyle/>
          <a:p>
            <a:r>
              <a:rPr lang="en-CA" dirty="0"/>
              <a:t>Printing A Document</a:t>
            </a:r>
          </a:p>
        </p:txBody>
      </p:sp>
      <p:sp>
        <p:nvSpPr>
          <p:cNvPr id="3" name="Content Placeholder 2">
            <a:extLst>
              <a:ext uri="{FF2B5EF4-FFF2-40B4-BE49-F238E27FC236}">
                <a16:creationId xmlns:a16="http://schemas.microsoft.com/office/drawing/2014/main" id="{46688ECE-40B6-4EA6-82DB-1E8DE8DE0B5A}"/>
              </a:ext>
            </a:extLst>
          </p:cNvPr>
          <p:cNvSpPr>
            <a:spLocks noGrp="1"/>
          </p:cNvSpPr>
          <p:nvPr>
            <p:ph idx="1"/>
          </p:nvPr>
        </p:nvSpPr>
        <p:spPr/>
        <p:txBody>
          <a:bodyPr/>
          <a:lstStyle/>
          <a:p>
            <a:r>
              <a:rPr lang="en-CA" dirty="0">
                <a:latin typeface="Consolas" panose="020B0609020204030204" pitchFamily="49" charset="0"/>
              </a:rPr>
              <a:t>File tab -&gt; Print</a:t>
            </a:r>
          </a:p>
          <a:p>
            <a:endParaRPr lang="en-CA" dirty="0"/>
          </a:p>
        </p:txBody>
      </p:sp>
      <p:pic>
        <p:nvPicPr>
          <p:cNvPr id="4" name="Picture 3">
            <a:extLst>
              <a:ext uri="{FF2B5EF4-FFF2-40B4-BE49-F238E27FC236}">
                <a16:creationId xmlns:a16="http://schemas.microsoft.com/office/drawing/2014/main" id="{954775A7-86E1-4FC8-8E4E-25CEF7CEE1FF}"/>
              </a:ext>
            </a:extLst>
          </p:cNvPr>
          <p:cNvPicPr>
            <a:picLocks noChangeAspect="1"/>
          </p:cNvPicPr>
          <p:nvPr/>
        </p:nvPicPr>
        <p:blipFill>
          <a:blip r:embed="rId2"/>
          <a:stretch>
            <a:fillRect/>
          </a:stretch>
        </p:blipFill>
        <p:spPr>
          <a:xfrm>
            <a:off x="762000" y="1981200"/>
            <a:ext cx="4684480" cy="4191000"/>
          </a:xfrm>
          <a:prstGeom prst="rect">
            <a:avLst/>
          </a:prstGeom>
        </p:spPr>
      </p:pic>
    </p:spTree>
    <p:extLst>
      <p:ext uri="{BB962C8B-B14F-4D97-AF65-F5344CB8AC3E}">
        <p14:creationId xmlns:p14="http://schemas.microsoft.com/office/powerpoint/2010/main" val="22643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E5A3-296D-4036-90F7-5CFA7E017A9A}"/>
              </a:ext>
            </a:extLst>
          </p:cNvPr>
          <p:cNvSpPr>
            <a:spLocks noGrp="1"/>
          </p:cNvSpPr>
          <p:nvPr>
            <p:ph type="title"/>
          </p:nvPr>
        </p:nvSpPr>
        <p:spPr/>
        <p:txBody>
          <a:bodyPr/>
          <a:lstStyle/>
          <a:p>
            <a:r>
              <a:rPr lang="en-CA" dirty="0"/>
              <a:t>Quitting Word</a:t>
            </a:r>
          </a:p>
        </p:txBody>
      </p:sp>
      <p:sp>
        <p:nvSpPr>
          <p:cNvPr id="3" name="Content Placeholder 2">
            <a:extLst>
              <a:ext uri="{FF2B5EF4-FFF2-40B4-BE49-F238E27FC236}">
                <a16:creationId xmlns:a16="http://schemas.microsoft.com/office/drawing/2014/main" id="{B257602F-B2B3-400C-9A3A-6CE3024B29A4}"/>
              </a:ext>
            </a:extLst>
          </p:cNvPr>
          <p:cNvSpPr>
            <a:spLocks noGrp="1"/>
          </p:cNvSpPr>
          <p:nvPr>
            <p:ph idx="1"/>
          </p:nvPr>
        </p:nvSpPr>
        <p:spPr/>
        <p:txBody>
          <a:bodyPr/>
          <a:lstStyle/>
          <a:p>
            <a:r>
              <a:rPr lang="en-CA" dirty="0"/>
              <a:t>Click on the close window icon (top right hand side of the window).</a:t>
            </a:r>
          </a:p>
          <a:p>
            <a:endParaRPr lang="en-CA" dirty="0"/>
          </a:p>
          <a:p>
            <a:endParaRPr lang="en-CA" dirty="0"/>
          </a:p>
          <a:p>
            <a:endParaRPr lang="en-CA" dirty="0"/>
          </a:p>
          <a:p>
            <a:endParaRPr lang="en-CA" dirty="0"/>
          </a:p>
          <a:p>
            <a:r>
              <a:rPr lang="en-CA" dirty="0"/>
              <a:t>Via the ribbon</a:t>
            </a:r>
          </a:p>
          <a:p>
            <a:pPr lvl="1"/>
            <a:r>
              <a:rPr lang="en-CA" dirty="0">
                <a:latin typeface="Consolas" panose="020B0609020204030204" pitchFamily="49" charset="0"/>
              </a:rPr>
              <a:t>File tab -&gt;  Close</a:t>
            </a:r>
            <a:endParaRPr lang="en-CA" dirty="0"/>
          </a:p>
          <a:p>
            <a:r>
              <a:rPr lang="en-CA" dirty="0"/>
              <a:t>If the document has not been saved since the last edit then a prompt to save the document will appear.</a:t>
            </a:r>
          </a:p>
        </p:txBody>
      </p:sp>
      <p:pic>
        <p:nvPicPr>
          <p:cNvPr id="4" name="Picture 3">
            <a:extLst>
              <a:ext uri="{FF2B5EF4-FFF2-40B4-BE49-F238E27FC236}">
                <a16:creationId xmlns:a16="http://schemas.microsoft.com/office/drawing/2014/main" id="{02FDE9FE-859E-4626-BEFA-CA02E455F298}"/>
              </a:ext>
            </a:extLst>
          </p:cNvPr>
          <p:cNvPicPr>
            <a:picLocks noChangeAspect="1"/>
          </p:cNvPicPr>
          <p:nvPr/>
        </p:nvPicPr>
        <p:blipFill rotWithShape="1">
          <a:blip r:embed="rId2"/>
          <a:srcRect t="5650"/>
          <a:stretch/>
        </p:blipFill>
        <p:spPr>
          <a:xfrm>
            <a:off x="838200" y="2286000"/>
            <a:ext cx="3886200" cy="1272406"/>
          </a:xfrm>
          <a:prstGeom prst="rect">
            <a:avLst/>
          </a:prstGeom>
        </p:spPr>
      </p:pic>
    </p:spTree>
    <p:extLst>
      <p:ext uri="{BB962C8B-B14F-4D97-AF65-F5344CB8AC3E}">
        <p14:creationId xmlns:p14="http://schemas.microsoft.com/office/powerpoint/2010/main" val="7495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Between Versions Of Word</a:t>
            </a:r>
          </a:p>
        </p:txBody>
      </p:sp>
      <p:sp>
        <p:nvSpPr>
          <p:cNvPr id="3" name="Content Placeholder 2"/>
          <p:cNvSpPr>
            <a:spLocks noGrp="1"/>
          </p:cNvSpPr>
          <p:nvPr>
            <p:ph idx="1"/>
          </p:nvPr>
        </p:nvSpPr>
        <p:spPr/>
        <p:txBody>
          <a:bodyPr/>
          <a:lstStyle/>
          <a:p>
            <a:r>
              <a:rPr lang="en-US" dirty="0"/>
              <a:t>Different version of Word (and Office) have different features</a:t>
            </a:r>
          </a:p>
          <a:p>
            <a:r>
              <a:rPr lang="en-US" sz="1200" dirty="0">
                <a:hlinkClick r:id="rId2"/>
              </a:rPr>
              <a:t>https://support.office.com/en-us/article/Compare-Word-features-on-different-platforms-5e00dfba-3d7c-4222-b850-a0527ff7b066</a:t>
            </a:r>
            <a:endParaRPr lang="en-US" sz="1200" dirty="0"/>
          </a:p>
          <a:p>
            <a:r>
              <a:rPr lang="en-US" sz="1200" dirty="0">
                <a:hlinkClick r:id="rId3"/>
              </a:rPr>
              <a:t>https://support.office.com/en-us/article/Compatibility-changes-between-versions-CB713C85-3145-4E83-A8B6-1E3227A4C059</a:t>
            </a:r>
            <a:endParaRPr lang="en-US" sz="1200" dirty="0"/>
          </a:p>
          <a:p>
            <a:r>
              <a:rPr lang="en-US" dirty="0"/>
              <a:t>Checking for compatibility issues in a document</a:t>
            </a:r>
          </a:p>
          <a:p>
            <a:pPr lvl="1"/>
            <a:r>
              <a:rPr lang="en-US" dirty="0">
                <a:latin typeface="Consolas" panose="020B0609020204030204" pitchFamily="49" charset="0"/>
              </a:rPr>
              <a:t>File-&gt;Info-&gt;Check for issues-&gt;Check compatibility</a:t>
            </a:r>
          </a:p>
          <a:p>
            <a:r>
              <a:rPr lang="en-US" dirty="0"/>
              <a:t>Converting older versions to </a:t>
            </a:r>
            <a:r>
              <a:rPr lang="en-US" dirty="0" smtClean="0"/>
              <a:t>the newest version </a:t>
            </a:r>
            <a:r>
              <a:rPr lang="en-US" smtClean="0"/>
              <a:t>of Word</a:t>
            </a:r>
            <a:endParaRPr lang="en-US" dirty="0"/>
          </a:p>
          <a:p>
            <a:pPr lvl="1"/>
            <a:r>
              <a:rPr lang="en-US" dirty="0">
                <a:latin typeface="Consolas" panose="020B0609020204030204" pitchFamily="49" charset="0"/>
              </a:rPr>
              <a:t>File-&gt;Info-&gt;Convert</a:t>
            </a:r>
            <a:r>
              <a:rPr lang="en-US" dirty="0"/>
              <a:t> (the ‘convert’ option only appears for older versions  of Word documents).</a:t>
            </a:r>
          </a:p>
          <a:p>
            <a:pPr lvl="1"/>
            <a:r>
              <a:rPr lang="en-US" dirty="0">
                <a:latin typeface="Consolas" panose="020B0609020204030204" pitchFamily="49" charset="0"/>
              </a:rPr>
              <a:t>File-&gt;Save As </a:t>
            </a:r>
            <a:r>
              <a:rPr lang="en-US" dirty="0"/>
              <a:t>(Word Document </a:t>
            </a:r>
            <a:r>
              <a:rPr lang="en-US" dirty="0">
                <a:latin typeface="Consolas" panose="020B0609020204030204" pitchFamily="49" charset="0"/>
              </a:rPr>
              <a:t>*.docx</a:t>
            </a:r>
            <a:r>
              <a:rPr lang="en-US" dirty="0"/>
              <a:t>) i.e. save under the new file type to do the conversion.</a:t>
            </a:r>
          </a:p>
        </p:txBody>
      </p:sp>
    </p:spTree>
    <p:extLst>
      <p:ext uri="{BB962C8B-B14F-4D97-AF65-F5344CB8AC3E}">
        <p14:creationId xmlns:p14="http://schemas.microsoft.com/office/powerpoint/2010/main" val="32396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MS-Office</a:t>
            </a:r>
          </a:p>
        </p:txBody>
      </p:sp>
      <p:sp>
        <p:nvSpPr>
          <p:cNvPr id="3" name="Content Placeholder 2"/>
          <p:cNvSpPr>
            <a:spLocks noGrp="1"/>
          </p:cNvSpPr>
          <p:nvPr>
            <p:ph idx="1"/>
          </p:nvPr>
        </p:nvSpPr>
        <p:spPr/>
        <p:txBody>
          <a:bodyPr/>
          <a:lstStyle/>
          <a:p>
            <a:pPr lvl="0"/>
            <a:r>
              <a:rPr lang="en-US" dirty="0"/>
              <a:t>There’s different ways of completing the same task </a:t>
            </a:r>
          </a:p>
          <a:p>
            <a:pPr lvl="1"/>
            <a:r>
              <a:rPr lang="en-US" dirty="0"/>
              <a:t>Alternatives make things easier for the user (different people may find one way more intuitive than another) e.g. fonts and font effects</a:t>
            </a:r>
          </a:p>
          <a:p>
            <a:pPr lvl="1"/>
            <a:r>
              <a:rPr lang="en-US" dirty="0"/>
              <a:t>Example: choosing fonts and font effects</a:t>
            </a:r>
          </a:p>
          <a:p>
            <a:pPr lvl="1"/>
            <a:endParaRPr lang="en-US" dirty="0"/>
          </a:p>
          <a:p>
            <a:pPr lvl="1"/>
            <a:endParaRPr lang="en-US" dirty="0"/>
          </a:p>
          <a:p>
            <a:pPr lvl="1"/>
            <a:endParaRPr lang="en-US" dirty="0"/>
          </a:p>
          <a:p>
            <a:pPr lvl="1"/>
            <a:endParaRPr lang="en-US" dirty="0"/>
          </a:p>
          <a:p>
            <a:endParaRPr lang="en-CA" dirty="0"/>
          </a:p>
          <a:p>
            <a:endParaRPr lang="en-CA" dirty="0"/>
          </a:p>
          <a:p>
            <a:r>
              <a:rPr lang="en-CA" dirty="0"/>
              <a:t>For this course and in “real life” one way isn’t better than another (just learn *a* way that works)</a:t>
            </a:r>
          </a:p>
          <a:p>
            <a:endParaRPr lang="en-US" dirty="0"/>
          </a:p>
        </p:txBody>
      </p:sp>
      <p:pic>
        <p:nvPicPr>
          <p:cNvPr id="4" name="Picture 3"/>
          <p:cNvPicPr>
            <a:picLocks noChangeAspect="1"/>
          </p:cNvPicPr>
          <p:nvPr/>
        </p:nvPicPr>
        <p:blipFill>
          <a:blip r:embed="rId2"/>
          <a:stretch>
            <a:fillRect/>
          </a:stretch>
        </p:blipFill>
        <p:spPr>
          <a:xfrm>
            <a:off x="1066800" y="2971800"/>
            <a:ext cx="2762250" cy="1219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971800"/>
            <a:ext cx="2816596" cy="2133785"/>
          </a:xfrm>
          <a:prstGeom prst="rect">
            <a:avLst/>
          </a:prstGeom>
        </p:spPr>
      </p:pic>
    </p:spTree>
    <p:extLst>
      <p:ext uri="{BB962C8B-B14F-4D97-AF65-F5344CB8AC3E}">
        <p14:creationId xmlns:p14="http://schemas.microsoft.com/office/powerpoint/2010/main" val="40361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Changing Margins</a:t>
            </a:r>
          </a:p>
        </p:txBody>
      </p:sp>
      <p:sp>
        <p:nvSpPr>
          <p:cNvPr id="3" name="Content Placeholder 2"/>
          <p:cNvSpPr>
            <a:spLocks noGrp="1"/>
          </p:cNvSpPr>
          <p:nvPr>
            <p:ph idx="1"/>
          </p:nvPr>
        </p:nvSpPr>
        <p:spPr/>
        <p:txBody>
          <a:bodyPr/>
          <a:lstStyle/>
          <a:p>
            <a:r>
              <a:rPr lang="en-CA" dirty="0"/>
              <a:t>Via the Ribbon: </a:t>
            </a:r>
            <a:r>
              <a:rPr lang="en-CA" dirty="0">
                <a:latin typeface="Consolas" panose="020B0609020204030204" pitchFamily="49" charset="0"/>
              </a:rPr>
              <a:t>Layout tab -&gt; Page Setup group: Margins</a:t>
            </a:r>
          </a:p>
          <a:p>
            <a:endParaRPr lang="en-CA" dirty="0"/>
          </a:p>
          <a:p>
            <a:endParaRPr lang="en-CA" dirty="0"/>
          </a:p>
          <a:p>
            <a:endParaRPr lang="en-CA" dirty="0"/>
          </a:p>
          <a:p>
            <a:pPr marL="0" indent="0">
              <a:buNone/>
            </a:pPr>
            <a:endParaRPr lang="en-CA" dirty="0"/>
          </a:p>
          <a:p>
            <a:r>
              <a:rPr lang="en-CA" dirty="0"/>
              <a:t>Via the ruler (the ruler must be made visible first, this can be done via: </a:t>
            </a:r>
            <a:r>
              <a:rPr lang="en-CA" dirty="0">
                <a:latin typeface="Consolas" panose="020B0609020204030204" pitchFamily="49" charset="0"/>
                <a:cs typeface="Consolas" panose="020B0609020204030204" pitchFamily="49" charset="0"/>
              </a:rPr>
              <a:t>View ribbon-&gt;(Show group: checking the ruler option)</a:t>
            </a:r>
          </a:p>
          <a:p>
            <a:endParaRPr lang="en-CA" dirty="0"/>
          </a:p>
        </p:txBody>
      </p:sp>
      <p:pic>
        <p:nvPicPr>
          <p:cNvPr id="5" name="Picture 4">
            <a:extLst>
              <a:ext uri="{FF2B5EF4-FFF2-40B4-BE49-F238E27FC236}">
                <a16:creationId xmlns:a16="http://schemas.microsoft.com/office/drawing/2014/main" id="{4C9C4B55-BF36-4005-9902-25518DC4AA62}"/>
              </a:ext>
            </a:extLst>
          </p:cNvPr>
          <p:cNvPicPr>
            <a:picLocks noChangeAspect="1"/>
          </p:cNvPicPr>
          <p:nvPr/>
        </p:nvPicPr>
        <p:blipFill>
          <a:blip r:embed="rId2"/>
          <a:stretch>
            <a:fillRect/>
          </a:stretch>
        </p:blipFill>
        <p:spPr>
          <a:xfrm>
            <a:off x="685800" y="2362200"/>
            <a:ext cx="2133600" cy="1079500"/>
          </a:xfrm>
          <a:prstGeom prst="rect">
            <a:avLst/>
          </a:prstGeom>
        </p:spPr>
      </p:pic>
      <p:pic>
        <p:nvPicPr>
          <p:cNvPr id="6" name="Picture 5">
            <a:extLst>
              <a:ext uri="{FF2B5EF4-FFF2-40B4-BE49-F238E27FC236}">
                <a16:creationId xmlns:a16="http://schemas.microsoft.com/office/drawing/2014/main" id="{27DF2669-01FC-42B7-9D9A-CC0FAFBAADBB}"/>
              </a:ext>
            </a:extLst>
          </p:cNvPr>
          <p:cNvPicPr>
            <a:picLocks noChangeAspect="1"/>
          </p:cNvPicPr>
          <p:nvPr/>
        </p:nvPicPr>
        <p:blipFill>
          <a:blip r:embed="rId3"/>
          <a:stretch>
            <a:fillRect/>
          </a:stretch>
        </p:blipFill>
        <p:spPr>
          <a:xfrm>
            <a:off x="685800" y="5257800"/>
            <a:ext cx="5257800" cy="1136742"/>
          </a:xfrm>
          <a:prstGeom prst="rect">
            <a:avLst/>
          </a:prstGeom>
        </p:spPr>
      </p:pic>
    </p:spTree>
    <p:extLst>
      <p:ext uri="{BB962C8B-B14F-4D97-AF65-F5344CB8AC3E}">
        <p14:creationId xmlns:p14="http://schemas.microsoft.com/office/powerpoint/2010/main" val="221322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F2A3-BFF2-4512-B8E1-0454C3812F1D}"/>
              </a:ext>
            </a:extLst>
          </p:cNvPr>
          <p:cNvSpPr>
            <a:spLocks noGrp="1"/>
          </p:cNvSpPr>
          <p:nvPr>
            <p:ph type="title"/>
          </p:nvPr>
        </p:nvSpPr>
        <p:spPr/>
        <p:txBody>
          <a:bodyPr/>
          <a:lstStyle/>
          <a:p>
            <a:r>
              <a:rPr lang="en-CA" dirty="0"/>
              <a:t>Tabs</a:t>
            </a:r>
          </a:p>
        </p:txBody>
      </p:sp>
      <p:sp>
        <p:nvSpPr>
          <p:cNvPr id="3" name="Content Placeholder 2">
            <a:extLst>
              <a:ext uri="{FF2B5EF4-FFF2-40B4-BE49-F238E27FC236}">
                <a16:creationId xmlns:a16="http://schemas.microsoft.com/office/drawing/2014/main" id="{53BC8F0C-DB2C-4922-BC44-E5EE7D9E0F14}"/>
              </a:ext>
            </a:extLst>
          </p:cNvPr>
          <p:cNvSpPr>
            <a:spLocks noGrp="1"/>
          </p:cNvSpPr>
          <p:nvPr>
            <p:ph idx="1"/>
          </p:nvPr>
        </p:nvSpPr>
        <p:spPr/>
        <p:txBody>
          <a:bodyPr/>
          <a:lstStyle/>
          <a:p>
            <a:r>
              <a:rPr lang="en-CA" dirty="0"/>
              <a:t>A “tab stop” can be added with the ‘Tab’ key</a:t>
            </a:r>
          </a:p>
          <a:p>
            <a:r>
              <a:rPr lang="en-CA" dirty="0"/>
              <a:t>The amount of indenting produced by a tab can be changed with the ruler.</a:t>
            </a:r>
          </a:p>
        </p:txBody>
      </p:sp>
      <p:pic>
        <p:nvPicPr>
          <p:cNvPr id="4" name="Picture 3">
            <a:extLst>
              <a:ext uri="{FF2B5EF4-FFF2-40B4-BE49-F238E27FC236}">
                <a16:creationId xmlns:a16="http://schemas.microsoft.com/office/drawing/2014/main" id="{87E55A92-40F6-4869-BFFE-4E69E743E579}"/>
              </a:ext>
            </a:extLst>
          </p:cNvPr>
          <p:cNvPicPr>
            <a:picLocks noChangeAspect="1"/>
          </p:cNvPicPr>
          <p:nvPr/>
        </p:nvPicPr>
        <p:blipFill>
          <a:blip r:embed="rId2"/>
          <a:stretch>
            <a:fillRect/>
          </a:stretch>
        </p:blipFill>
        <p:spPr>
          <a:xfrm>
            <a:off x="800746" y="3429000"/>
            <a:ext cx="3733800" cy="2011496"/>
          </a:xfrm>
          <a:prstGeom prst="rect">
            <a:avLst/>
          </a:prstGeom>
          <a:ln>
            <a:solidFill>
              <a:schemeClr val="tx1"/>
            </a:solidFill>
          </a:ln>
        </p:spPr>
      </p:pic>
      <p:grpSp>
        <p:nvGrpSpPr>
          <p:cNvPr id="17" name="Group 16">
            <a:extLst>
              <a:ext uri="{FF2B5EF4-FFF2-40B4-BE49-F238E27FC236}">
                <a16:creationId xmlns:a16="http://schemas.microsoft.com/office/drawing/2014/main" id="{F7F966A5-7583-472B-88A7-25922CEB8E65}"/>
              </a:ext>
            </a:extLst>
          </p:cNvPr>
          <p:cNvGrpSpPr/>
          <p:nvPr/>
        </p:nvGrpSpPr>
        <p:grpSpPr>
          <a:xfrm>
            <a:off x="1752600" y="2723827"/>
            <a:ext cx="6096000" cy="1162373"/>
            <a:chOff x="1752600" y="2723827"/>
            <a:chExt cx="6096000" cy="1162373"/>
          </a:xfrm>
        </p:grpSpPr>
        <p:sp>
          <p:nvSpPr>
            <p:cNvPr id="5" name="TextBox 4">
              <a:extLst>
                <a:ext uri="{FF2B5EF4-FFF2-40B4-BE49-F238E27FC236}">
                  <a16:creationId xmlns:a16="http://schemas.microsoft.com/office/drawing/2014/main" id="{4F1D682B-CE12-42A2-806C-7B6591563360}"/>
                </a:ext>
              </a:extLst>
            </p:cNvPr>
            <p:cNvSpPr txBox="1"/>
            <p:nvPr/>
          </p:nvSpPr>
          <p:spPr>
            <a:xfrm>
              <a:off x="5486400" y="2723827"/>
              <a:ext cx="2362200" cy="369332"/>
            </a:xfrm>
            <a:prstGeom prst="rect">
              <a:avLst/>
            </a:prstGeom>
            <a:noFill/>
          </p:spPr>
          <p:txBody>
            <a:bodyPr wrap="square" rtlCol="0">
              <a:spAutoFit/>
            </a:bodyPr>
            <a:lstStyle/>
            <a:p>
              <a:r>
                <a:rPr lang="en-CA" b="1" dirty="0">
                  <a:solidFill>
                    <a:srgbClr val="FF0000"/>
                  </a:solidFill>
                  <a:latin typeface="Arial" panose="020B0604020202020204" pitchFamily="34" charset="0"/>
                  <a:cs typeface="Arial" panose="020B0604020202020204" pitchFamily="34" charset="0"/>
                </a:rPr>
                <a:t>Tab settings</a:t>
              </a:r>
            </a:p>
          </p:txBody>
        </p:sp>
        <p:cxnSp>
          <p:nvCxnSpPr>
            <p:cNvPr id="7" name="Straight Arrow Connector 6">
              <a:extLst>
                <a:ext uri="{FF2B5EF4-FFF2-40B4-BE49-F238E27FC236}">
                  <a16:creationId xmlns:a16="http://schemas.microsoft.com/office/drawing/2014/main" id="{5040DEBD-F0E6-464B-AD23-C632C9E47D74}"/>
                </a:ext>
              </a:extLst>
            </p:cNvPr>
            <p:cNvCxnSpPr>
              <a:stCxn id="5" idx="1"/>
            </p:cNvCxnSpPr>
            <p:nvPr/>
          </p:nvCxnSpPr>
          <p:spPr>
            <a:xfrm flipH="1">
              <a:off x="1752600" y="2908493"/>
              <a:ext cx="3733800" cy="9777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A9D367-C487-4601-A45C-3B01C7F01252}"/>
                </a:ext>
              </a:extLst>
            </p:cNvPr>
            <p:cNvCxnSpPr>
              <a:cxnSpLocks/>
              <a:stCxn id="5" idx="1"/>
            </p:cNvCxnSpPr>
            <p:nvPr/>
          </p:nvCxnSpPr>
          <p:spPr>
            <a:xfrm flipH="1">
              <a:off x="2667646" y="2908493"/>
              <a:ext cx="2818754" cy="9777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6023FF4-2365-4BCC-8356-17DEFA759E06}"/>
              </a:ext>
            </a:extLst>
          </p:cNvPr>
          <p:cNvGrpSpPr/>
          <p:nvPr/>
        </p:nvGrpSpPr>
        <p:grpSpPr>
          <a:xfrm>
            <a:off x="1600200" y="3214607"/>
            <a:ext cx="6780833" cy="1740275"/>
            <a:chOff x="1600200" y="3214607"/>
            <a:chExt cx="6780833" cy="1740275"/>
          </a:xfrm>
        </p:grpSpPr>
        <p:sp>
          <p:nvSpPr>
            <p:cNvPr id="11" name="TextBox 10">
              <a:extLst>
                <a:ext uri="{FF2B5EF4-FFF2-40B4-BE49-F238E27FC236}">
                  <a16:creationId xmlns:a16="http://schemas.microsoft.com/office/drawing/2014/main" id="{2CE38F9E-C9E8-47D2-B712-E8BB91DF9DDA}"/>
                </a:ext>
              </a:extLst>
            </p:cNvPr>
            <p:cNvSpPr txBox="1"/>
            <p:nvPr/>
          </p:nvSpPr>
          <p:spPr>
            <a:xfrm>
              <a:off x="6018833" y="3214607"/>
              <a:ext cx="2362200" cy="369332"/>
            </a:xfrm>
            <a:prstGeom prst="rect">
              <a:avLst/>
            </a:prstGeom>
            <a:noFill/>
          </p:spPr>
          <p:txBody>
            <a:bodyPr wrap="square" rtlCol="0">
              <a:spAutoFit/>
            </a:bodyPr>
            <a:lstStyle/>
            <a:p>
              <a:r>
                <a:rPr lang="en-CA" b="1" dirty="0">
                  <a:solidFill>
                    <a:srgbClr val="FF0000"/>
                  </a:solidFill>
                  <a:latin typeface="Arial" panose="020B0604020202020204" pitchFamily="34" charset="0"/>
                  <a:cs typeface="Arial" panose="020B0604020202020204" pitchFamily="34" charset="0"/>
                </a:rPr>
                <a:t>Single tab</a:t>
              </a:r>
            </a:p>
          </p:txBody>
        </p:sp>
        <p:cxnSp>
          <p:nvCxnSpPr>
            <p:cNvPr id="12" name="Straight Arrow Connector 11">
              <a:extLst>
                <a:ext uri="{FF2B5EF4-FFF2-40B4-BE49-F238E27FC236}">
                  <a16:creationId xmlns:a16="http://schemas.microsoft.com/office/drawing/2014/main" id="{D7C44B1A-D0F3-4F4C-BBF7-25E60407A664}"/>
                </a:ext>
              </a:extLst>
            </p:cNvPr>
            <p:cNvCxnSpPr>
              <a:cxnSpLocks/>
              <a:stCxn id="11" idx="1"/>
            </p:cNvCxnSpPr>
            <p:nvPr/>
          </p:nvCxnSpPr>
          <p:spPr>
            <a:xfrm flipH="1">
              <a:off x="1600200" y="3399273"/>
              <a:ext cx="4418633" cy="11423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8D857C-3055-438F-A3C3-E101C67803BE}"/>
                </a:ext>
              </a:extLst>
            </p:cNvPr>
            <p:cNvSpPr txBox="1"/>
            <p:nvPr/>
          </p:nvSpPr>
          <p:spPr>
            <a:xfrm>
              <a:off x="6630367" y="3627873"/>
              <a:ext cx="1370633" cy="369332"/>
            </a:xfrm>
            <a:prstGeom prst="rect">
              <a:avLst/>
            </a:prstGeom>
            <a:noFill/>
          </p:spPr>
          <p:txBody>
            <a:bodyPr wrap="square" rtlCol="0">
              <a:spAutoFit/>
            </a:bodyPr>
            <a:lstStyle/>
            <a:p>
              <a:r>
                <a:rPr lang="en-CA" b="1" dirty="0">
                  <a:solidFill>
                    <a:srgbClr val="FF0000"/>
                  </a:solidFill>
                  <a:latin typeface="Arial" panose="020B0604020202020204" pitchFamily="34" charset="0"/>
                  <a:cs typeface="Arial" panose="020B0604020202020204" pitchFamily="34" charset="0"/>
                </a:rPr>
                <a:t>Two  tabs</a:t>
              </a:r>
            </a:p>
          </p:txBody>
        </p:sp>
        <p:cxnSp>
          <p:nvCxnSpPr>
            <p:cNvPr id="15" name="Straight Arrow Connector 14">
              <a:extLst>
                <a:ext uri="{FF2B5EF4-FFF2-40B4-BE49-F238E27FC236}">
                  <a16:creationId xmlns:a16="http://schemas.microsoft.com/office/drawing/2014/main" id="{81AFB2B0-1950-4733-A35D-E0D715FD68D6}"/>
                </a:ext>
              </a:extLst>
            </p:cNvPr>
            <p:cNvCxnSpPr>
              <a:cxnSpLocks/>
              <a:stCxn id="14" idx="1"/>
            </p:cNvCxnSpPr>
            <p:nvPr/>
          </p:nvCxnSpPr>
          <p:spPr>
            <a:xfrm flipH="1">
              <a:off x="2211735" y="3812539"/>
              <a:ext cx="4418632" cy="11423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4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710C-0A02-43C9-A8B2-A129133B23D7}"/>
              </a:ext>
            </a:extLst>
          </p:cNvPr>
          <p:cNvSpPr>
            <a:spLocks noGrp="1"/>
          </p:cNvSpPr>
          <p:nvPr>
            <p:ph type="title"/>
          </p:nvPr>
        </p:nvSpPr>
        <p:spPr/>
        <p:txBody>
          <a:bodyPr/>
          <a:lstStyle/>
          <a:p>
            <a:r>
              <a:rPr lang="en-CA" dirty="0"/>
              <a:t>Paragraph Formatting Options</a:t>
            </a:r>
          </a:p>
        </p:txBody>
      </p:sp>
      <p:pic>
        <p:nvPicPr>
          <p:cNvPr id="4" name="Picture 3">
            <a:extLst>
              <a:ext uri="{FF2B5EF4-FFF2-40B4-BE49-F238E27FC236}">
                <a16:creationId xmlns:a16="http://schemas.microsoft.com/office/drawing/2014/main" id="{1121263F-8781-4203-A463-237259F9433C}"/>
              </a:ext>
            </a:extLst>
          </p:cNvPr>
          <p:cNvPicPr>
            <a:picLocks noChangeAspect="1"/>
          </p:cNvPicPr>
          <p:nvPr/>
        </p:nvPicPr>
        <p:blipFill rotWithShape="1">
          <a:blip r:embed="rId3"/>
          <a:srcRect b="11429"/>
          <a:stretch/>
        </p:blipFill>
        <p:spPr>
          <a:xfrm>
            <a:off x="0" y="1240971"/>
            <a:ext cx="4343400" cy="5540829"/>
          </a:xfrm>
          <a:prstGeom prst="rect">
            <a:avLst/>
          </a:prstGeom>
          <a:ln>
            <a:solidFill>
              <a:schemeClr val="accent1"/>
            </a:solidFill>
          </a:ln>
        </p:spPr>
      </p:pic>
      <p:sp>
        <p:nvSpPr>
          <p:cNvPr id="6" name="Freeform: Shape 5">
            <a:extLst>
              <a:ext uri="{FF2B5EF4-FFF2-40B4-BE49-F238E27FC236}">
                <a16:creationId xmlns:a16="http://schemas.microsoft.com/office/drawing/2014/main" id="{A46A7CA7-6BB9-4700-AC7D-1145264F029D}"/>
              </a:ext>
            </a:extLst>
          </p:cNvPr>
          <p:cNvSpPr/>
          <p:nvPr/>
        </p:nvSpPr>
        <p:spPr>
          <a:xfrm>
            <a:off x="1609516" y="3633835"/>
            <a:ext cx="2394099" cy="2539669"/>
          </a:xfrm>
          <a:custGeom>
            <a:avLst/>
            <a:gdLst>
              <a:gd name="connsiteX0" fmla="*/ 0 w 2697733"/>
              <a:gd name="connsiteY0" fmla="*/ 20748 h 2784156"/>
              <a:gd name="connsiteX1" fmla="*/ 414259 w 2697733"/>
              <a:gd name="connsiteY1" fmla="*/ 35904 h 2784156"/>
              <a:gd name="connsiteX2" fmla="*/ 601180 w 2697733"/>
              <a:gd name="connsiteY2" fmla="*/ 66215 h 2784156"/>
              <a:gd name="connsiteX3" fmla="*/ 934608 w 2697733"/>
              <a:gd name="connsiteY3" fmla="*/ 131891 h 2784156"/>
              <a:gd name="connsiteX4" fmla="*/ 1096270 w 2697733"/>
              <a:gd name="connsiteY4" fmla="*/ 177358 h 2784156"/>
              <a:gd name="connsiteX5" fmla="*/ 1364022 w 2697733"/>
              <a:gd name="connsiteY5" fmla="*/ 207670 h 2784156"/>
              <a:gd name="connsiteX6" fmla="*/ 1732813 w 2697733"/>
              <a:gd name="connsiteY6" fmla="*/ 273345 h 2784156"/>
              <a:gd name="connsiteX7" fmla="*/ 1894475 w 2697733"/>
              <a:gd name="connsiteY7" fmla="*/ 308708 h 2784156"/>
              <a:gd name="connsiteX8" fmla="*/ 1995514 w 2697733"/>
              <a:gd name="connsiteY8" fmla="*/ 359228 h 2784156"/>
              <a:gd name="connsiteX9" fmla="*/ 2101605 w 2697733"/>
              <a:gd name="connsiteY9" fmla="*/ 440059 h 2784156"/>
              <a:gd name="connsiteX10" fmla="*/ 2172332 w 2697733"/>
              <a:gd name="connsiteY10" fmla="*/ 510786 h 2784156"/>
              <a:gd name="connsiteX11" fmla="*/ 2182436 w 2697733"/>
              <a:gd name="connsiteY11" fmla="*/ 530993 h 2784156"/>
              <a:gd name="connsiteX12" fmla="*/ 2217799 w 2697733"/>
              <a:gd name="connsiteY12" fmla="*/ 556253 h 2784156"/>
              <a:gd name="connsiteX13" fmla="*/ 2273370 w 2697733"/>
              <a:gd name="connsiteY13" fmla="*/ 616876 h 2784156"/>
              <a:gd name="connsiteX14" fmla="*/ 2318838 w 2697733"/>
              <a:gd name="connsiteY14" fmla="*/ 667396 h 2784156"/>
              <a:gd name="connsiteX15" fmla="*/ 2339046 w 2697733"/>
              <a:gd name="connsiteY15" fmla="*/ 687603 h 2784156"/>
              <a:gd name="connsiteX16" fmla="*/ 2384513 w 2697733"/>
              <a:gd name="connsiteY16" fmla="*/ 712863 h 2784156"/>
              <a:gd name="connsiteX17" fmla="*/ 2460292 w 2697733"/>
              <a:gd name="connsiteY17" fmla="*/ 788642 h 2784156"/>
              <a:gd name="connsiteX18" fmla="*/ 2541123 w 2697733"/>
              <a:gd name="connsiteY18" fmla="*/ 889681 h 2784156"/>
              <a:gd name="connsiteX19" fmla="*/ 2576486 w 2697733"/>
              <a:gd name="connsiteY19" fmla="*/ 960408 h 2784156"/>
              <a:gd name="connsiteX20" fmla="*/ 2606798 w 2697733"/>
              <a:gd name="connsiteY20" fmla="*/ 1026083 h 2784156"/>
              <a:gd name="connsiteX21" fmla="*/ 2627006 w 2697733"/>
              <a:gd name="connsiteY21" fmla="*/ 1066498 h 2784156"/>
              <a:gd name="connsiteX22" fmla="*/ 2637110 w 2697733"/>
              <a:gd name="connsiteY22" fmla="*/ 1086706 h 2784156"/>
              <a:gd name="connsiteX23" fmla="*/ 2647213 w 2697733"/>
              <a:gd name="connsiteY23" fmla="*/ 1127121 h 2784156"/>
              <a:gd name="connsiteX24" fmla="*/ 2657317 w 2697733"/>
              <a:gd name="connsiteY24" fmla="*/ 1147329 h 2784156"/>
              <a:gd name="connsiteX25" fmla="*/ 2677525 w 2697733"/>
              <a:gd name="connsiteY25" fmla="*/ 1223108 h 2784156"/>
              <a:gd name="connsiteX26" fmla="*/ 2697733 w 2697733"/>
              <a:gd name="connsiteY26" fmla="*/ 1248368 h 2784156"/>
              <a:gd name="connsiteX27" fmla="*/ 2682577 w 2697733"/>
              <a:gd name="connsiteY27" fmla="*/ 1713146 h 2784156"/>
              <a:gd name="connsiteX28" fmla="*/ 2672473 w 2697733"/>
              <a:gd name="connsiteY28" fmla="*/ 1879860 h 2784156"/>
              <a:gd name="connsiteX29" fmla="*/ 2662369 w 2697733"/>
              <a:gd name="connsiteY29" fmla="*/ 1905119 h 2784156"/>
              <a:gd name="connsiteX30" fmla="*/ 2632058 w 2697733"/>
              <a:gd name="connsiteY30" fmla="*/ 1975846 h 2784156"/>
              <a:gd name="connsiteX31" fmla="*/ 2616902 w 2697733"/>
              <a:gd name="connsiteY31" fmla="*/ 2041521 h 2784156"/>
              <a:gd name="connsiteX32" fmla="*/ 2591642 w 2697733"/>
              <a:gd name="connsiteY32" fmla="*/ 2061729 h 2784156"/>
              <a:gd name="connsiteX33" fmla="*/ 2581538 w 2697733"/>
              <a:gd name="connsiteY33" fmla="*/ 2081937 h 2784156"/>
              <a:gd name="connsiteX34" fmla="*/ 2576486 w 2697733"/>
              <a:gd name="connsiteY34" fmla="*/ 2112249 h 2784156"/>
              <a:gd name="connsiteX35" fmla="*/ 2510811 w 2697733"/>
              <a:gd name="connsiteY35" fmla="*/ 2182976 h 2784156"/>
              <a:gd name="connsiteX36" fmla="*/ 2500707 w 2697733"/>
              <a:gd name="connsiteY36" fmla="*/ 2203183 h 2784156"/>
              <a:gd name="connsiteX37" fmla="*/ 2485552 w 2697733"/>
              <a:gd name="connsiteY37" fmla="*/ 2248651 h 2784156"/>
              <a:gd name="connsiteX38" fmla="*/ 2435032 w 2697733"/>
              <a:gd name="connsiteY38" fmla="*/ 2299170 h 2784156"/>
              <a:gd name="connsiteX39" fmla="*/ 2414825 w 2697733"/>
              <a:gd name="connsiteY39" fmla="*/ 2339586 h 2784156"/>
              <a:gd name="connsiteX40" fmla="*/ 2349149 w 2697733"/>
              <a:gd name="connsiteY40" fmla="*/ 2395157 h 2784156"/>
              <a:gd name="connsiteX41" fmla="*/ 2344097 w 2697733"/>
              <a:gd name="connsiteY41" fmla="*/ 2420417 h 2784156"/>
              <a:gd name="connsiteX42" fmla="*/ 2323890 w 2697733"/>
              <a:gd name="connsiteY42" fmla="*/ 2435572 h 2784156"/>
              <a:gd name="connsiteX43" fmla="*/ 2308734 w 2697733"/>
              <a:gd name="connsiteY43" fmla="*/ 2511351 h 2784156"/>
              <a:gd name="connsiteX44" fmla="*/ 2273370 w 2697733"/>
              <a:gd name="connsiteY44" fmla="*/ 2546715 h 2784156"/>
              <a:gd name="connsiteX45" fmla="*/ 2263266 w 2697733"/>
              <a:gd name="connsiteY45" fmla="*/ 2647754 h 2784156"/>
              <a:gd name="connsiteX46" fmla="*/ 2248111 w 2697733"/>
              <a:gd name="connsiteY46" fmla="*/ 2723533 h 2784156"/>
              <a:gd name="connsiteX47" fmla="*/ 2253163 w 2697733"/>
              <a:gd name="connsiteY47" fmla="*/ 2748792 h 2784156"/>
              <a:gd name="connsiteX48" fmla="*/ 2238007 w 2697733"/>
              <a:gd name="connsiteY48" fmla="*/ 2769000 h 2784156"/>
              <a:gd name="connsiteX49" fmla="*/ 2253163 w 2697733"/>
              <a:gd name="connsiteY49" fmla="*/ 2784156 h 278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97733" h="2784156">
                <a:moveTo>
                  <a:pt x="0" y="20748"/>
                </a:moveTo>
                <a:cubicBezTo>
                  <a:pt x="159757" y="-19191"/>
                  <a:pt x="43004" y="5597"/>
                  <a:pt x="414259" y="35904"/>
                </a:cubicBezTo>
                <a:cubicBezTo>
                  <a:pt x="562014" y="47966"/>
                  <a:pt x="493492" y="45146"/>
                  <a:pt x="601180" y="66215"/>
                </a:cubicBezTo>
                <a:cubicBezTo>
                  <a:pt x="736036" y="92600"/>
                  <a:pt x="800896" y="98977"/>
                  <a:pt x="934608" y="131891"/>
                </a:cubicBezTo>
                <a:cubicBezTo>
                  <a:pt x="988963" y="145271"/>
                  <a:pt x="1041899" y="164043"/>
                  <a:pt x="1096270" y="177358"/>
                </a:cubicBezTo>
                <a:cubicBezTo>
                  <a:pt x="1180316" y="197941"/>
                  <a:pt x="1282393" y="200867"/>
                  <a:pt x="1364022" y="207670"/>
                </a:cubicBezTo>
                <a:cubicBezTo>
                  <a:pt x="1682368" y="304138"/>
                  <a:pt x="1371641" y="223183"/>
                  <a:pt x="1732813" y="273345"/>
                </a:cubicBezTo>
                <a:cubicBezTo>
                  <a:pt x="1787450" y="280933"/>
                  <a:pt x="1894475" y="308708"/>
                  <a:pt x="1894475" y="308708"/>
                </a:cubicBezTo>
                <a:lnTo>
                  <a:pt x="1995514" y="359228"/>
                </a:lnTo>
                <a:cubicBezTo>
                  <a:pt x="2042327" y="382634"/>
                  <a:pt x="2042246" y="380700"/>
                  <a:pt x="2101605" y="440059"/>
                </a:cubicBezTo>
                <a:cubicBezTo>
                  <a:pt x="2125181" y="463635"/>
                  <a:pt x="2157421" y="480965"/>
                  <a:pt x="2172332" y="510786"/>
                </a:cubicBezTo>
                <a:cubicBezTo>
                  <a:pt x="2175700" y="517522"/>
                  <a:pt x="2177111" y="525668"/>
                  <a:pt x="2182436" y="530993"/>
                </a:cubicBezTo>
                <a:cubicBezTo>
                  <a:pt x="2192679" y="541236"/>
                  <a:pt x="2207915" y="545663"/>
                  <a:pt x="2217799" y="556253"/>
                </a:cubicBezTo>
                <a:cubicBezTo>
                  <a:pt x="2282282" y="625342"/>
                  <a:pt x="2225692" y="593036"/>
                  <a:pt x="2273370" y="616876"/>
                </a:cubicBezTo>
                <a:cubicBezTo>
                  <a:pt x="2288526" y="633716"/>
                  <a:pt x="2303422" y="650794"/>
                  <a:pt x="2318838" y="667396"/>
                </a:cubicBezTo>
                <a:cubicBezTo>
                  <a:pt x="2325320" y="674376"/>
                  <a:pt x="2331214" y="682181"/>
                  <a:pt x="2339046" y="687603"/>
                </a:cubicBezTo>
                <a:cubicBezTo>
                  <a:pt x="2353301" y="697472"/>
                  <a:pt x="2371194" y="701764"/>
                  <a:pt x="2384513" y="712863"/>
                </a:cubicBezTo>
                <a:cubicBezTo>
                  <a:pt x="2411956" y="735732"/>
                  <a:pt x="2435032" y="763382"/>
                  <a:pt x="2460292" y="788642"/>
                </a:cubicBezTo>
                <a:cubicBezTo>
                  <a:pt x="2520818" y="849168"/>
                  <a:pt x="2507976" y="826148"/>
                  <a:pt x="2541123" y="889681"/>
                </a:cubicBezTo>
                <a:cubicBezTo>
                  <a:pt x="2553315" y="913050"/>
                  <a:pt x="2566696" y="935935"/>
                  <a:pt x="2576486" y="960408"/>
                </a:cubicBezTo>
                <a:cubicBezTo>
                  <a:pt x="2592184" y="999652"/>
                  <a:pt x="2582535" y="977556"/>
                  <a:pt x="2606798" y="1026083"/>
                </a:cubicBezTo>
                <a:lnTo>
                  <a:pt x="2627006" y="1066498"/>
                </a:lnTo>
                <a:lnTo>
                  <a:pt x="2637110" y="1086706"/>
                </a:lnTo>
                <a:cubicBezTo>
                  <a:pt x="2640478" y="1100178"/>
                  <a:pt x="2642822" y="1113947"/>
                  <a:pt x="2647213" y="1127121"/>
                </a:cubicBezTo>
                <a:cubicBezTo>
                  <a:pt x="2649594" y="1134266"/>
                  <a:pt x="2655102" y="1140131"/>
                  <a:pt x="2657317" y="1147329"/>
                </a:cubicBezTo>
                <a:cubicBezTo>
                  <a:pt x="2662662" y="1164700"/>
                  <a:pt x="2667361" y="1204474"/>
                  <a:pt x="2677525" y="1223108"/>
                </a:cubicBezTo>
                <a:cubicBezTo>
                  <a:pt x="2682688" y="1232574"/>
                  <a:pt x="2690997" y="1239948"/>
                  <a:pt x="2697733" y="1248368"/>
                </a:cubicBezTo>
                <a:cubicBezTo>
                  <a:pt x="2692681" y="1403294"/>
                  <a:pt x="2688772" y="1558262"/>
                  <a:pt x="2682577" y="1713146"/>
                </a:cubicBezTo>
                <a:cubicBezTo>
                  <a:pt x="2680352" y="1768775"/>
                  <a:pt x="2678301" y="1824493"/>
                  <a:pt x="2672473" y="1879860"/>
                </a:cubicBezTo>
                <a:cubicBezTo>
                  <a:pt x="2671524" y="1888878"/>
                  <a:pt x="2666169" y="1896885"/>
                  <a:pt x="2662369" y="1905119"/>
                </a:cubicBezTo>
                <a:cubicBezTo>
                  <a:pt x="2643972" y="1944981"/>
                  <a:pt x="2642278" y="1938374"/>
                  <a:pt x="2632058" y="1975846"/>
                </a:cubicBezTo>
                <a:cubicBezTo>
                  <a:pt x="2627795" y="1991478"/>
                  <a:pt x="2623409" y="2030366"/>
                  <a:pt x="2616902" y="2041521"/>
                </a:cubicBezTo>
                <a:cubicBezTo>
                  <a:pt x="2611469" y="2050835"/>
                  <a:pt x="2600062" y="2054993"/>
                  <a:pt x="2591642" y="2061729"/>
                </a:cubicBezTo>
                <a:cubicBezTo>
                  <a:pt x="2588274" y="2068465"/>
                  <a:pt x="2583702" y="2074724"/>
                  <a:pt x="2581538" y="2081937"/>
                </a:cubicBezTo>
                <a:cubicBezTo>
                  <a:pt x="2578595" y="2091748"/>
                  <a:pt x="2581508" y="2103321"/>
                  <a:pt x="2576486" y="2112249"/>
                </a:cubicBezTo>
                <a:cubicBezTo>
                  <a:pt x="2554786" y="2150827"/>
                  <a:pt x="2540185" y="2159477"/>
                  <a:pt x="2510811" y="2182976"/>
                </a:cubicBezTo>
                <a:cubicBezTo>
                  <a:pt x="2507443" y="2189712"/>
                  <a:pt x="2503088" y="2196039"/>
                  <a:pt x="2500707" y="2203183"/>
                </a:cubicBezTo>
                <a:cubicBezTo>
                  <a:pt x="2494634" y="2221401"/>
                  <a:pt x="2499095" y="2233415"/>
                  <a:pt x="2485552" y="2248651"/>
                </a:cubicBezTo>
                <a:cubicBezTo>
                  <a:pt x="2450444" y="2288147"/>
                  <a:pt x="2460596" y="2257627"/>
                  <a:pt x="2435032" y="2299170"/>
                </a:cubicBezTo>
                <a:cubicBezTo>
                  <a:pt x="2427138" y="2311998"/>
                  <a:pt x="2425476" y="2328936"/>
                  <a:pt x="2414825" y="2339586"/>
                </a:cubicBezTo>
                <a:cubicBezTo>
                  <a:pt x="2367466" y="2386944"/>
                  <a:pt x="2390746" y="2370199"/>
                  <a:pt x="2349149" y="2395157"/>
                </a:cubicBezTo>
                <a:cubicBezTo>
                  <a:pt x="2347465" y="2403577"/>
                  <a:pt x="2348648" y="2413135"/>
                  <a:pt x="2344097" y="2420417"/>
                </a:cubicBezTo>
                <a:cubicBezTo>
                  <a:pt x="2339635" y="2427557"/>
                  <a:pt x="2327128" y="2427800"/>
                  <a:pt x="2323890" y="2435572"/>
                </a:cubicBezTo>
                <a:cubicBezTo>
                  <a:pt x="2309435" y="2470264"/>
                  <a:pt x="2329406" y="2481492"/>
                  <a:pt x="2308734" y="2511351"/>
                </a:cubicBezTo>
                <a:cubicBezTo>
                  <a:pt x="2299245" y="2525057"/>
                  <a:pt x="2273370" y="2546715"/>
                  <a:pt x="2273370" y="2546715"/>
                </a:cubicBezTo>
                <a:cubicBezTo>
                  <a:pt x="2270002" y="2580395"/>
                  <a:pt x="2267146" y="2614129"/>
                  <a:pt x="2263266" y="2647754"/>
                </a:cubicBezTo>
                <a:cubicBezTo>
                  <a:pt x="2260527" y="2671490"/>
                  <a:pt x="2253064" y="2701245"/>
                  <a:pt x="2248111" y="2723533"/>
                </a:cubicBezTo>
                <a:cubicBezTo>
                  <a:pt x="2249795" y="2731953"/>
                  <a:pt x="2255026" y="2740410"/>
                  <a:pt x="2253163" y="2748792"/>
                </a:cubicBezTo>
                <a:cubicBezTo>
                  <a:pt x="2251336" y="2757011"/>
                  <a:pt x="2238007" y="2760580"/>
                  <a:pt x="2238007" y="2769000"/>
                </a:cubicBezTo>
                <a:lnTo>
                  <a:pt x="2253163" y="2784156"/>
                </a:lnTo>
              </a:path>
            </a:pathLst>
          </a:custGeom>
          <a:noFill/>
          <a:ln>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DDE687A3-794A-4E79-B492-D1C5D09EE17F}"/>
              </a:ext>
            </a:extLst>
          </p:cNvPr>
          <p:cNvSpPr/>
          <p:nvPr/>
        </p:nvSpPr>
        <p:spPr>
          <a:xfrm>
            <a:off x="605250" y="3390088"/>
            <a:ext cx="1050025" cy="2840004"/>
          </a:xfrm>
          <a:custGeom>
            <a:avLst/>
            <a:gdLst>
              <a:gd name="connsiteX0" fmla="*/ 1071010 w 1183195"/>
              <a:gd name="connsiteY0" fmla="*/ 0 h 3113403"/>
              <a:gd name="connsiteX1" fmla="*/ 1096270 w 1183195"/>
              <a:gd name="connsiteY1" fmla="*/ 20208 h 3113403"/>
              <a:gd name="connsiteX2" fmla="*/ 1126581 w 1183195"/>
              <a:gd name="connsiteY2" fmla="*/ 40415 h 3113403"/>
              <a:gd name="connsiteX3" fmla="*/ 1161945 w 1183195"/>
              <a:gd name="connsiteY3" fmla="*/ 111142 h 3113403"/>
              <a:gd name="connsiteX4" fmla="*/ 1172049 w 1183195"/>
              <a:gd name="connsiteY4" fmla="*/ 151558 h 3113403"/>
              <a:gd name="connsiteX5" fmla="*/ 1182153 w 1183195"/>
              <a:gd name="connsiteY5" fmla="*/ 186921 h 3113403"/>
              <a:gd name="connsiteX6" fmla="*/ 1177101 w 1183195"/>
              <a:gd name="connsiteY6" fmla="*/ 484985 h 3113403"/>
              <a:gd name="connsiteX7" fmla="*/ 1156893 w 1183195"/>
              <a:gd name="connsiteY7" fmla="*/ 520349 h 3113403"/>
              <a:gd name="connsiteX8" fmla="*/ 1111425 w 1183195"/>
              <a:gd name="connsiteY8" fmla="*/ 586024 h 3113403"/>
              <a:gd name="connsiteX9" fmla="*/ 1081114 w 1183195"/>
              <a:gd name="connsiteY9" fmla="*/ 636543 h 3113403"/>
              <a:gd name="connsiteX10" fmla="*/ 1005335 w 1183195"/>
              <a:gd name="connsiteY10" fmla="*/ 702219 h 3113403"/>
              <a:gd name="connsiteX11" fmla="*/ 995231 w 1183195"/>
              <a:gd name="connsiteY11" fmla="*/ 722426 h 3113403"/>
              <a:gd name="connsiteX12" fmla="*/ 975023 w 1183195"/>
              <a:gd name="connsiteY12" fmla="*/ 742634 h 3113403"/>
              <a:gd name="connsiteX13" fmla="*/ 954816 w 1183195"/>
              <a:gd name="connsiteY13" fmla="*/ 767894 h 3113403"/>
              <a:gd name="connsiteX14" fmla="*/ 934608 w 1183195"/>
              <a:gd name="connsiteY14" fmla="*/ 788101 h 3113403"/>
              <a:gd name="connsiteX15" fmla="*/ 919452 w 1183195"/>
              <a:gd name="connsiteY15" fmla="*/ 808309 h 3113403"/>
              <a:gd name="connsiteX16" fmla="*/ 873985 w 1183195"/>
              <a:gd name="connsiteY16" fmla="*/ 833569 h 3113403"/>
              <a:gd name="connsiteX17" fmla="*/ 853777 w 1183195"/>
              <a:gd name="connsiteY17" fmla="*/ 853777 h 3113403"/>
              <a:gd name="connsiteX18" fmla="*/ 828517 w 1183195"/>
              <a:gd name="connsiteY18" fmla="*/ 873984 h 3113403"/>
              <a:gd name="connsiteX19" fmla="*/ 783050 w 1183195"/>
              <a:gd name="connsiteY19" fmla="*/ 899244 h 3113403"/>
              <a:gd name="connsiteX20" fmla="*/ 737582 w 1183195"/>
              <a:gd name="connsiteY20" fmla="*/ 944711 h 3113403"/>
              <a:gd name="connsiteX21" fmla="*/ 697167 w 1183195"/>
              <a:gd name="connsiteY21" fmla="*/ 964919 h 3113403"/>
              <a:gd name="connsiteX22" fmla="*/ 676959 w 1183195"/>
              <a:gd name="connsiteY22" fmla="*/ 975023 h 3113403"/>
              <a:gd name="connsiteX23" fmla="*/ 626440 w 1183195"/>
              <a:gd name="connsiteY23" fmla="*/ 1010387 h 3113403"/>
              <a:gd name="connsiteX24" fmla="*/ 606232 w 1183195"/>
              <a:gd name="connsiteY24" fmla="*/ 1030594 h 3113403"/>
              <a:gd name="connsiteX25" fmla="*/ 565817 w 1183195"/>
              <a:gd name="connsiteY25" fmla="*/ 1050802 h 3113403"/>
              <a:gd name="connsiteX26" fmla="*/ 510245 w 1183195"/>
              <a:gd name="connsiteY26" fmla="*/ 1091217 h 3113403"/>
              <a:gd name="connsiteX27" fmla="*/ 495090 w 1183195"/>
              <a:gd name="connsiteY27" fmla="*/ 1111425 h 3113403"/>
              <a:gd name="connsiteX28" fmla="*/ 484986 w 1183195"/>
              <a:gd name="connsiteY28" fmla="*/ 1131633 h 3113403"/>
              <a:gd name="connsiteX29" fmla="*/ 459726 w 1183195"/>
              <a:gd name="connsiteY29" fmla="*/ 1141737 h 3113403"/>
              <a:gd name="connsiteX30" fmla="*/ 439518 w 1183195"/>
              <a:gd name="connsiteY30" fmla="*/ 1151841 h 3113403"/>
              <a:gd name="connsiteX31" fmla="*/ 419311 w 1183195"/>
              <a:gd name="connsiteY31" fmla="*/ 1177100 h 3113403"/>
              <a:gd name="connsiteX32" fmla="*/ 378895 w 1183195"/>
              <a:gd name="connsiteY32" fmla="*/ 1217516 h 3113403"/>
              <a:gd name="connsiteX33" fmla="*/ 348583 w 1183195"/>
              <a:gd name="connsiteY33" fmla="*/ 1268035 h 3113403"/>
              <a:gd name="connsiteX34" fmla="*/ 338480 w 1183195"/>
              <a:gd name="connsiteY34" fmla="*/ 1298347 h 3113403"/>
              <a:gd name="connsiteX35" fmla="*/ 313220 w 1183195"/>
              <a:gd name="connsiteY35" fmla="*/ 1348866 h 3113403"/>
              <a:gd name="connsiteX36" fmla="*/ 272804 w 1183195"/>
              <a:gd name="connsiteY36" fmla="*/ 1454957 h 3113403"/>
              <a:gd name="connsiteX37" fmla="*/ 242493 w 1183195"/>
              <a:gd name="connsiteY37" fmla="*/ 1495372 h 3113403"/>
              <a:gd name="connsiteX38" fmla="*/ 232389 w 1183195"/>
              <a:gd name="connsiteY38" fmla="*/ 1576203 h 3113403"/>
              <a:gd name="connsiteX39" fmla="*/ 222285 w 1183195"/>
              <a:gd name="connsiteY39" fmla="*/ 1596411 h 3113403"/>
              <a:gd name="connsiteX40" fmla="*/ 191974 w 1183195"/>
              <a:gd name="connsiteY40" fmla="*/ 1672190 h 3113403"/>
              <a:gd name="connsiteX41" fmla="*/ 181870 w 1183195"/>
              <a:gd name="connsiteY41" fmla="*/ 1692398 h 3113403"/>
              <a:gd name="connsiteX42" fmla="*/ 161662 w 1183195"/>
              <a:gd name="connsiteY42" fmla="*/ 1753021 h 3113403"/>
              <a:gd name="connsiteX43" fmla="*/ 151558 w 1183195"/>
              <a:gd name="connsiteY43" fmla="*/ 1803540 h 3113403"/>
              <a:gd name="connsiteX44" fmla="*/ 141454 w 1183195"/>
              <a:gd name="connsiteY44" fmla="*/ 1823748 h 3113403"/>
              <a:gd name="connsiteX45" fmla="*/ 121246 w 1183195"/>
              <a:gd name="connsiteY45" fmla="*/ 1879319 h 3113403"/>
              <a:gd name="connsiteX46" fmla="*/ 111143 w 1183195"/>
              <a:gd name="connsiteY46" fmla="*/ 1904579 h 3113403"/>
              <a:gd name="connsiteX47" fmla="*/ 106091 w 1183195"/>
              <a:gd name="connsiteY47" fmla="*/ 1929838 h 3113403"/>
              <a:gd name="connsiteX48" fmla="*/ 85883 w 1183195"/>
              <a:gd name="connsiteY48" fmla="*/ 1975306 h 3113403"/>
              <a:gd name="connsiteX49" fmla="*/ 75779 w 1183195"/>
              <a:gd name="connsiteY49" fmla="*/ 2020773 h 3113403"/>
              <a:gd name="connsiteX50" fmla="*/ 65675 w 1183195"/>
              <a:gd name="connsiteY50" fmla="*/ 2046033 h 3113403"/>
              <a:gd name="connsiteX51" fmla="*/ 60623 w 1183195"/>
              <a:gd name="connsiteY51" fmla="*/ 2076345 h 3113403"/>
              <a:gd name="connsiteX52" fmla="*/ 50519 w 1183195"/>
              <a:gd name="connsiteY52" fmla="*/ 2101604 h 3113403"/>
              <a:gd name="connsiteX53" fmla="*/ 30312 w 1183195"/>
              <a:gd name="connsiteY53" fmla="*/ 2157175 h 3113403"/>
              <a:gd name="connsiteX54" fmla="*/ 25260 w 1183195"/>
              <a:gd name="connsiteY54" fmla="*/ 2399668 h 3113403"/>
              <a:gd name="connsiteX55" fmla="*/ 15156 w 1183195"/>
              <a:gd name="connsiteY55" fmla="*/ 2424928 h 3113403"/>
              <a:gd name="connsiteX56" fmla="*/ 0 w 1183195"/>
              <a:gd name="connsiteY56" fmla="*/ 2520915 h 3113403"/>
              <a:gd name="connsiteX57" fmla="*/ 10104 w 1183195"/>
              <a:gd name="connsiteY57" fmla="*/ 2925069 h 3113403"/>
              <a:gd name="connsiteX58" fmla="*/ 25260 w 1183195"/>
              <a:gd name="connsiteY58" fmla="*/ 3016004 h 3113403"/>
              <a:gd name="connsiteX59" fmla="*/ 35364 w 1183195"/>
              <a:gd name="connsiteY59" fmla="*/ 3076627 h 3113403"/>
              <a:gd name="connsiteX60" fmla="*/ 45467 w 1183195"/>
              <a:gd name="connsiteY60" fmla="*/ 3106939 h 3113403"/>
              <a:gd name="connsiteX61" fmla="*/ 60623 w 1183195"/>
              <a:gd name="connsiteY61" fmla="*/ 3111991 h 3113403"/>
              <a:gd name="connsiteX62" fmla="*/ 60623 w 1183195"/>
              <a:gd name="connsiteY62" fmla="*/ 3091783 h 311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3195" h="3113403">
                <a:moveTo>
                  <a:pt x="1071010" y="0"/>
                </a:moveTo>
                <a:cubicBezTo>
                  <a:pt x="1079430" y="6736"/>
                  <a:pt x="1087549" y="13866"/>
                  <a:pt x="1096270" y="20208"/>
                </a:cubicBezTo>
                <a:cubicBezTo>
                  <a:pt x="1106091" y="27350"/>
                  <a:pt x="1119471" y="30571"/>
                  <a:pt x="1126581" y="40415"/>
                </a:cubicBezTo>
                <a:cubicBezTo>
                  <a:pt x="1142014" y="61783"/>
                  <a:pt x="1161945" y="111142"/>
                  <a:pt x="1161945" y="111142"/>
                </a:cubicBezTo>
                <a:cubicBezTo>
                  <a:pt x="1165313" y="124614"/>
                  <a:pt x="1168471" y="138140"/>
                  <a:pt x="1172049" y="151558"/>
                </a:cubicBezTo>
                <a:cubicBezTo>
                  <a:pt x="1175208" y="163403"/>
                  <a:pt x="1181967" y="174663"/>
                  <a:pt x="1182153" y="186921"/>
                </a:cubicBezTo>
                <a:cubicBezTo>
                  <a:pt x="1183658" y="286279"/>
                  <a:pt x="1184608" y="385900"/>
                  <a:pt x="1177101" y="484985"/>
                </a:cubicBezTo>
                <a:cubicBezTo>
                  <a:pt x="1176075" y="498523"/>
                  <a:pt x="1164292" y="508966"/>
                  <a:pt x="1156893" y="520349"/>
                </a:cubicBezTo>
                <a:cubicBezTo>
                  <a:pt x="1142382" y="542673"/>
                  <a:pt x="1125124" y="563192"/>
                  <a:pt x="1111425" y="586024"/>
                </a:cubicBezTo>
                <a:cubicBezTo>
                  <a:pt x="1101321" y="602864"/>
                  <a:pt x="1093764" y="621521"/>
                  <a:pt x="1081114" y="636543"/>
                </a:cubicBezTo>
                <a:cubicBezTo>
                  <a:pt x="1066006" y="654483"/>
                  <a:pt x="1027618" y="684393"/>
                  <a:pt x="1005335" y="702219"/>
                </a:cubicBezTo>
                <a:cubicBezTo>
                  <a:pt x="1001967" y="708955"/>
                  <a:pt x="999750" y="716401"/>
                  <a:pt x="995231" y="722426"/>
                </a:cubicBezTo>
                <a:cubicBezTo>
                  <a:pt x="989515" y="730047"/>
                  <a:pt x="981352" y="735514"/>
                  <a:pt x="975023" y="742634"/>
                </a:cubicBezTo>
                <a:cubicBezTo>
                  <a:pt x="967859" y="750693"/>
                  <a:pt x="961980" y="759835"/>
                  <a:pt x="954816" y="767894"/>
                </a:cubicBezTo>
                <a:cubicBezTo>
                  <a:pt x="948487" y="775014"/>
                  <a:pt x="940881" y="780932"/>
                  <a:pt x="934608" y="788101"/>
                </a:cubicBezTo>
                <a:cubicBezTo>
                  <a:pt x="929063" y="794438"/>
                  <a:pt x="926188" y="803257"/>
                  <a:pt x="919452" y="808309"/>
                </a:cubicBezTo>
                <a:cubicBezTo>
                  <a:pt x="905582" y="818712"/>
                  <a:pt x="888240" y="823700"/>
                  <a:pt x="873985" y="833569"/>
                </a:cubicBezTo>
                <a:cubicBezTo>
                  <a:pt x="866153" y="838991"/>
                  <a:pt x="860897" y="847448"/>
                  <a:pt x="853777" y="853777"/>
                </a:cubicBezTo>
                <a:cubicBezTo>
                  <a:pt x="845718" y="860941"/>
                  <a:pt x="837587" y="868153"/>
                  <a:pt x="828517" y="873984"/>
                </a:cubicBezTo>
                <a:cubicBezTo>
                  <a:pt x="813933" y="883359"/>
                  <a:pt x="796735" y="888600"/>
                  <a:pt x="783050" y="899244"/>
                </a:cubicBezTo>
                <a:cubicBezTo>
                  <a:pt x="766131" y="912403"/>
                  <a:pt x="756753" y="935125"/>
                  <a:pt x="737582" y="944711"/>
                </a:cubicBezTo>
                <a:lnTo>
                  <a:pt x="697167" y="964919"/>
                </a:lnTo>
                <a:cubicBezTo>
                  <a:pt x="690431" y="968287"/>
                  <a:pt x="683129" y="970704"/>
                  <a:pt x="676959" y="975023"/>
                </a:cubicBezTo>
                <a:cubicBezTo>
                  <a:pt x="660119" y="986811"/>
                  <a:pt x="642603" y="997687"/>
                  <a:pt x="626440" y="1010387"/>
                </a:cubicBezTo>
                <a:cubicBezTo>
                  <a:pt x="618950" y="1016272"/>
                  <a:pt x="614158" y="1025310"/>
                  <a:pt x="606232" y="1030594"/>
                </a:cubicBezTo>
                <a:cubicBezTo>
                  <a:pt x="593700" y="1038949"/>
                  <a:pt x="577998" y="1041943"/>
                  <a:pt x="565817" y="1050802"/>
                </a:cubicBezTo>
                <a:cubicBezTo>
                  <a:pt x="547293" y="1064274"/>
                  <a:pt x="523987" y="1072893"/>
                  <a:pt x="510245" y="1091217"/>
                </a:cubicBezTo>
                <a:cubicBezTo>
                  <a:pt x="505193" y="1097953"/>
                  <a:pt x="499552" y="1104285"/>
                  <a:pt x="495090" y="1111425"/>
                </a:cubicBezTo>
                <a:cubicBezTo>
                  <a:pt x="491099" y="1117811"/>
                  <a:pt x="490704" y="1126732"/>
                  <a:pt x="484986" y="1131633"/>
                </a:cubicBezTo>
                <a:cubicBezTo>
                  <a:pt x="478101" y="1137535"/>
                  <a:pt x="468013" y="1138054"/>
                  <a:pt x="459726" y="1141737"/>
                </a:cubicBezTo>
                <a:cubicBezTo>
                  <a:pt x="452844" y="1144796"/>
                  <a:pt x="446254" y="1148473"/>
                  <a:pt x="439518" y="1151841"/>
                </a:cubicBezTo>
                <a:cubicBezTo>
                  <a:pt x="432782" y="1160261"/>
                  <a:pt x="426624" y="1169177"/>
                  <a:pt x="419311" y="1177100"/>
                </a:cubicBezTo>
                <a:cubicBezTo>
                  <a:pt x="406388" y="1191100"/>
                  <a:pt x="387415" y="1200475"/>
                  <a:pt x="378895" y="1217516"/>
                </a:cubicBezTo>
                <a:cubicBezTo>
                  <a:pt x="363360" y="1248585"/>
                  <a:pt x="372969" y="1231458"/>
                  <a:pt x="348583" y="1268035"/>
                </a:cubicBezTo>
                <a:cubicBezTo>
                  <a:pt x="345215" y="1278139"/>
                  <a:pt x="342749" y="1288589"/>
                  <a:pt x="338480" y="1298347"/>
                </a:cubicBezTo>
                <a:cubicBezTo>
                  <a:pt x="330934" y="1315596"/>
                  <a:pt x="319729" y="1331199"/>
                  <a:pt x="313220" y="1348866"/>
                </a:cubicBezTo>
                <a:cubicBezTo>
                  <a:pt x="297518" y="1391484"/>
                  <a:pt x="311073" y="1416688"/>
                  <a:pt x="272804" y="1454957"/>
                </a:cubicBezTo>
                <a:cubicBezTo>
                  <a:pt x="247272" y="1480489"/>
                  <a:pt x="256857" y="1466644"/>
                  <a:pt x="242493" y="1495372"/>
                </a:cubicBezTo>
                <a:cubicBezTo>
                  <a:pt x="239125" y="1522316"/>
                  <a:pt x="237714" y="1549577"/>
                  <a:pt x="232389" y="1576203"/>
                </a:cubicBezTo>
                <a:cubicBezTo>
                  <a:pt x="230912" y="1583588"/>
                  <a:pt x="225207" y="1589470"/>
                  <a:pt x="222285" y="1596411"/>
                </a:cubicBezTo>
                <a:cubicBezTo>
                  <a:pt x="211728" y="1621485"/>
                  <a:pt x="204141" y="1647857"/>
                  <a:pt x="191974" y="1672190"/>
                </a:cubicBezTo>
                <a:cubicBezTo>
                  <a:pt x="188606" y="1678926"/>
                  <a:pt x="184252" y="1685253"/>
                  <a:pt x="181870" y="1692398"/>
                </a:cubicBezTo>
                <a:cubicBezTo>
                  <a:pt x="158009" y="1763980"/>
                  <a:pt x="184447" y="1707452"/>
                  <a:pt x="161662" y="1753021"/>
                </a:cubicBezTo>
                <a:cubicBezTo>
                  <a:pt x="158294" y="1769861"/>
                  <a:pt x="156276" y="1787028"/>
                  <a:pt x="151558" y="1803540"/>
                </a:cubicBezTo>
                <a:cubicBezTo>
                  <a:pt x="149489" y="1810781"/>
                  <a:pt x="144513" y="1816866"/>
                  <a:pt x="141454" y="1823748"/>
                </a:cubicBezTo>
                <a:cubicBezTo>
                  <a:pt x="128905" y="1851982"/>
                  <a:pt x="132444" y="1848525"/>
                  <a:pt x="121246" y="1879319"/>
                </a:cubicBezTo>
                <a:cubicBezTo>
                  <a:pt x="118147" y="1887842"/>
                  <a:pt x="113749" y="1895893"/>
                  <a:pt x="111143" y="1904579"/>
                </a:cubicBezTo>
                <a:cubicBezTo>
                  <a:pt x="108676" y="1912803"/>
                  <a:pt x="108558" y="1921614"/>
                  <a:pt x="106091" y="1929838"/>
                </a:cubicBezTo>
                <a:cubicBezTo>
                  <a:pt x="101253" y="1945965"/>
                  <a:pt x="93347" y="1960378"/>
                  <a:pt x="85883" y="1975306"/>
                </a:cubicBezTo>
                <a:cubicBezTo>
                  <a:pt x="82515" y="1990462"/>
                  <a:pt x="80044" y="2005845"/>
                  <a:pt x="75779" y="2020773"/>
                </a:cubicBezTo>
                <a:cubicBezTo>
                  <a:pt x="73288" y="2029493"/>
                  <a:pt x="68061" y="2037284"/>
                  <a:pt x="65675" y="2046033"/>
                </a:cubicBezTo>
                <a:cubicBezTo>
                  <a:pt x="62980" y="2055915"/>
                  <a:pt x="63318" y="2066463"/>
                  <a:pt x="60623" y="2076345"/>
                </a:cubicBezTo>
                <a:cubicBezTo>
                  <a:pt x="58237" y="2085094"/>
                  <a:pt x="53618" y="2093082"/>
                  <a:pt x="50519" y="2101604"/>
                </a:cubicBezTo>
                <a:cubicBezTo>
                  <a:pt x="24577" y="2172947"/>
                  <a:pt x="55416" y="2094417"/>
                  <a:pt x="30312" y="2157175"/>
                </a:cubicBezTo>
                <a:cubicBezTo>
                  <a:pt x="28628" y="2238006"/>
                  <a:pt x="29829" y="2318949"/>
                  <a:pt x="25260" y="2399668"/>
                </a:cubicBezTo>
                <a:cubicBezTo>
                  <a:pt x="24747" y="2408722"/>
                  <a:pt x="17006" y="2416050"/>
                  <a:pt x="15156" y="2424928"/>
                </a:cubicBezTo>
                <a:cubicBezTo>
                  <a:pt x="8549" y="2456639"/>
                  <a:pt x="0" y="2520915"/>
                  <a:pt x="0" y="2520915"/>
                </a:cubicBezTo>
                <a:cubicBezTo>
                  <a:pt x="3368" y="2655633"/>
                  <a:pt x="4313" y="2790433"/>
                  <a:pt x="10104" y="2925069"/>
                </a:cubicBezTo>
                <a:cubicBezTo>
                  <a:pt x="11564" y="2959011"/>
                  <a:pt x="19721" y="2984617"/>
                  <a:pt x="25260" y="3016004"/>
                </a:cubicBezTo>
                <a:cubicBezTo>
                  <a:pt x="28820" y="3036179"/>
                  <a:pt x="30920" y="3056628"/>
                  <a:pt x="35364" y="3076627"/>
                </a:cubicBezTo>
                <a:cubicBezTo>
                  <a:pt x="37674" y="3087024"/>
                  <a:pt x="39277" y="3098272"/>
                  <a:pt x="45467" y="3106939"/>
                </a:cubicBezTo>
                <a:cubicBezTo>
                  <a:pt x="48562" y="3111272"/>
                  <a:pt x="56857" y="3115757"/>
                  <a:pt x="60623" y="3111991"/>
                </a:cubicBezTo>
                <a:lnTo>
                  <a:pt x="60623" y="3091783"/>
                </a:lnTo>
              </a:path>
            </a:pathLst>
          </a:custGeom>
          <a:noFill/>
          <a:ln>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Shape 8">
            <a:extLst>
              <a:ext uri="{FF2B5EF4-FFF2-40B4-BE49-F238E27FC236}">
                <a16:creationId xmlns:a16="http://schemas.microsoft.com/office/drawing/2014/main" id="{21E0F4AE-AE67-46CE-9788-3AA3B8C17362}"/>
              </a:ext>
            </a:extLst>
          </p:cNvPr>
          <p:cNvSpPr/>
          <p:nvPr/>
        </p:nvSpPr>
        <p:spPr>
          <a:xfrm>
            <a:off x="133774" y="4680413"/>
            <a:ext cx="821176" cy="1461913"/>
          </a:xfrm>
          <a:custGeom>
            <a:avLst/>
            <a:gdLst>
              <a:gd name="connsiteX0" fmla="*/ 925322 w 925322"/>
              <a:gd name="connsiteY0" fmla="*/ 0 h 1602647"/>
              <a:gd name="connsiteX1" fmla="*/ 834387 w 925322"/>
              <a:gd name="connsiteY1" fmla="*/ 10104 h 1602647"/>
              <a:gd name="connsiteX2" fmla="*/ 773764 w 925322"/>
              <a:gd name="connsiteY2" fmla="*/ 45468 h 1602647"/>
              <a:gd name="connsiteX3" fmla="*/ 713141 w 925322"/>
              <a:gd name="connsiteY3" fmla="*/ 65675 h 1602647"/>
              <a:gd name="connsiteX4" fmla="*/ 546427 w 925322"/>
              <a:gd name="connsiteY4" fmla="*/ 80831 h 1602647"/>
              <a:gd name="connsiteX5" fmla="*/ 521167 w 925322"/>
              <a:gd name="connsiteY5" fmla="*/ 90935 h 1602647"/>
              <a:gd name="connsiteX6" fmla="*/ 480752 w 925322"/>
              <a:gd name="connsiteY6" fmla="*/ 85883 h 1602647"/>
              <a:gd name="connsiteX7" fmla="*/ 465596 w 925322"/>
              <a:gd name="connsiteY7" fmla="*/ 90935 h 1602647"/>
              <a:gd name="connsiteX8" fmla="*/ 359505 w 925322"/>
              <a:gd name="connsiteY8" fmla="*/ 95987 h 1602647"/>
              <a:gd name="connsiteX9" fmla="*/ 334246 w 925322"/>
              <a:gd name="connsiteY9" fmla="*/ 106091 h 1602647"/>
              <a:gd name="connsiteX10" fmla="*/ 303934 w 925322"/>
              <a:gd name="connsiteY10" fmla="*/ 116195 h 1602647"/>
              <a:gd name="connsiteX11" fmla="*/ 288778 w 925322"/>
              <a:gd name="connsiteY11" fmla="*/ 131351 h 1602647"/>
              <a:gd name="connsiteX12" fmla="*/ 258467 w 925322"/>
              <a:gd name="connsiteY12" fmla="*/ 141454 h 1602647"/>
              <a:gd name="connsiteX13" fmla="*/ 223103 w 925322"/>
              <a:gd name="connsiteY13" fmla="*/ 176818 h 1602647"/>
              <a:gd name="connsiteX14" fmla="*/ 192791 w 925322"/>
              <a:gd name="connsiteY14" fmla="*/ 212181 h 1602647"/>
              <a:gd name="connsiteX15" fmla="*/ 182688 w 925322"/>
              <a:gd name="connsiteY15" fmla="*/ 237441 h 1602647"/>
              <a:gd name="connsiteX16" fmla="*/ 162480 w 925322"/>
              <a:gd name="connsiteY16" fmla="*/ 277857 h 1602647"/>
              <a:gd name="connsiteX17" fmla="*/ 152376 w 925322"/>
              <a:gd name="connsiteY17" fmla="*/ 298064 h 1602647"/>
              <a:gd name="connsiteX18" fmla="*/ 117012 w 925322"/>
              <a:gd name="connsiteY18" fmla="*/ 343532 h 1602647"/>
              <a:gd name="connsiteX19" fmla="*/ 91753 w 925322"/>
              <a:gd name="connsiteY19" fmla="*/ 388999 h 1602647"/>
              <a:gd name="connsiteX20" fmla="*/ 86701 w 925322"/>
              <a:gd name="connsiteY20" fmla="*/ 414259 h 1602647"/>
              <a:gd name="connsiteX21" fmla="*/ 61441 w 925322"/>
              <a:gd name="connsiteY21" fmla="*/ 495090 h 1602647"/>
              <a:gd name="connsiteX22" fmla="*/ 41233 w 925322"/>
              <a:gd name="connsiteY22" fmla="*/ 575921 h 1602647"/>
              <a:gd name="connsiteX23" fmla="*/ 31130 w 925322"/>
              <a:gd name="connsiteY23" fmla="*/ 631492 h 1602647"/>
              <a:gd name="connsiteX24" fmla="*/ 21026 w 925322"/>
              <a:gd name="connsiteY24" fmla="*/ 651700 h 1602647"/>
              <a:gd name="connsiteX25" fmla="*/ 36182 w 925322"/>
              <a:gd name="connsiteY25" fmla="*/ 1065958 h 1602647"/>
              <a:gd name="connsiteX26" fmla="*/ 46285 w 925322"/>
              <a:gd name="connsiteY26" fmla="*/ 1202360 h 1602647"/>
              <a:gd name="connsiteX27" fmla="*/ 56389 w 925322"/>
              <a:gd name="connsiteY27" fmla="*/ 1222568 h 1602647"/>
              <a:gd name="connsiteX28" fmla="*/ 66493 w 925322"/>
              <a:gd name="connsiteY28" fmla="*/ 1465061 h 1602647"/>
              <a:gd name="connsiteX29" fmla="*/ 91753 w 925322"/>
              <a:gd name="connsiteY29" fmla="*/ 1505476 h 1602647"/>
              <a:gd name="connsiteX30" fmla="*/ 122064 w 925322"/>
              <a:gd name="connsiteY30" fmla="*/ 1515580 h 1602647"/>
              <a:gd name="connsiteX31" fmla="*/ 167532 w 925322"/>
              <a:gd name="connsiteY31" fmla="*/ 1540840 h 1602647"/>
              <a:gd name="connsiteX32" fmla="*/ 248363 w 925322"/>
              <a:gd name="connsiteY32" fmla="*/ 1566100 h 1602647"/>
              <a:gd name="connsiteX33" fmla="*/ 263519 w 925322"/>
              <a:gd name="connsiteY33" fmla="*/ 1586307 h 1602647"/>
              <a:gd name="connsiteX34" fmla="*/ 308986 w 925322"/>
              <a:gd name="connsiteY34" fmla="*/ 1591359 h 1602647"/>
              <a:gd name="connsiteX35" fmla="*/ 339298 w 925322"/>
              <a:gd name="connsiteY35" fmla="*/ 1601463 h 1602647"/>
              <a:gd name="connsiteX36" fmla="*/ 455492 w 925322"/>
              <a:gd name="connsiteY36" fmla="*/ 1601463 h 160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5322" h="1602647">
                <a:moveTo>
                  <a:pt x="925322" y="0"/>
                </a:moveTo>
                <a:cubicBezTo>
                  <a:pt x="923780" y="129"/>
                  <a:pt x="849699" y="4635"/>
                  <a:pt x="834387" y="10104"/>
                </a:cubicBezTo>
                <a:cubicBezTo>
                  <a:pt x="785085" y="27712"/>
                  <a:pt x="806779" y="24833"/>
                  <a:pt x="773764" y="45468"/>
                </a:cubicBezTo>
                <a:cubicBezTo>
                  <a:pt x="752011" y="59063"/>
                  <a:pt x="740809" y="58758"/>
                  <a:pt x="713141" y="65675"/>
                </a:cubicBezTo>
                <a:cubicBezTo>
                  <a:pt x="646128" y="99181"/>
                  <a:pt x="720568" y="65465"/>
                  <a:pt x="546427" y="80831"/>
                </a:cubicBezTo>
                <a:cubicBezTo>
                  <a:pt x="537393" y="81628"/>
                  <a:pt x="529587" y="87567"/>
                  <a:pt x="521167" y="90935"/>
                </a:cubicBezTo>
                <a:cubicBezTo>
                  <a:pt x="507695" y="89251"/>
                  <a:pt x="494329" y="85883"/>
                  <a:pt x="480752" y="85883"/>
                </a:cubicBezTo>
                <a:cubicBezTo>
                  <a:pt x="475427" y="85883"/>
                  <a:pt x="470903" y="90493"/>
                  <a:pt x="465596" y="90935"/>
                </a:cubicBezTo>
                <a:cubicBezTo>
                  <a:pt x="430315" y="93875"/>
                  <a:pt x="394869" y="94303"/>
                  <a:pt x="359505" y="95987"/>
                </a:cubicBezTo>
                <a:cubicBezTo>
                  <a:pt x="351085" y="99355"/>
                  <a:pt x="342768" y="102992"/>
                  <a:pt x="334246" y="106091"/>
                </a:cubicBezTo>
                <a:cubicBezTo>
                  <a:pt x="324237" y="109731"/>
                  <a:pt x="313244" y="111023"/>
                  <a:pt x="303934" y="116195"/>
                </a:cubicBezTo>
                <a:cubicBezTo>
                  <a:pt x="297688" y="119665"/>
                  <a:pt x="295024" y="127881"/>
                  <a:pt x="288778" y="131351"/>
                </a:cubicBezTo>
                <a:cubicBezTo>
                  <a:pt x="279468" y="136523"/>
                  <a:pt x="268571" y="138086"/>
                  <a:pt x="258467" y="141454"/>
                </a:cubicBezTo>
                <a:lnTo>
                  <a:pt x="223103" y="176818"/>
                </a:lnTo>
                <a:cubicBezTo>
                  <a:pt x="211619" y="188302"/>
                  <a:pt x="200890" y="197602"/>
                  <a:pt x="192791" y="212181"/>
                </a:cubicBezTo>
                <a:cubicBezTo>
                  <a:pt x="188387" y="220108"/>
                  <a:pt x="186488" y="229207"/>
                  <a:pt x="182688" y="237441"/>
                </a:cubicBezTo>
                <a:cubicBezTo>
                  <a:pt x="176376" y="251117"/>
                  <a:pt x="169216" y="264385"/>
                  <a:pt x="162480" y="277857"/>
                </a:cubicBezTo>
                <a:cubicBezTo>
                  <a:pt x="159112" y="284593"/>
                  <a:pt x="156999" y="292120"/>
                  <a:pt x="152376" y="298064"/>
                </a:cubicBezTo>
                <a:lnTo>
                  <a:pt x="117012" y="343532"/>
                </a:lnTo>
                <a:cubicBezTo>
                  <a:pt x="104173" y="407738"/>
                  <a:pt x="124601" y="329873"/>
                  <a:pt x="91753" y="388999"/>
                </a:cubicBezTo>
                <a:cubicBezTo>
                  <a:pt x="87583" y="396505"/>
                  <a:pt x="89060" y="406003"/>
                  <a:pt x="86701" y="414259"/>
                </a:cubicBezTo>
                <a:cubicBezTo>
                  <a:pt x="78946" y="441402"/>
                  <a:pt x="68288" y="467704"/>
                  <a:pt x="61441" y="495090"/>
                </a:cubicBezTo>
                <a:cubicBezTo>
                  <a:pt x="38757" y="585826"/>
                  <a:pt x="64668" y="529050"/>
                  <a:pt x="41233" y="575921"/>
                </a:cubicBezTo>
                <a:cubicBezTo>
                  <a:pt x="37865" y="594445"/>
                  <a:pt x="35981" y="613300"/>
                  <a:pt x="31130" y="631492"/>
                </a:cubicBezTo>
                <a:cubicBezTo>
                  <a:pt x="29190" y="638769"/>
                  <a:pt x="21118" y="644169"/>
                  <a:pt x="21026" y="651700"/>
                </a:cubicBezTo>
                <a:cubicBezTo>
                  <a:pt x="16368" y="1033669"/>
                  <a:pt x="-32109" y="929384"/>
                  <a:pt x="36182" y="1065958"/>
                </a:cubicBezTo>
                <a:cubicBezTo>
                  <a:pt x="39550" y="1111425"/>
                  <a:pt x="40451" y="1157143"/>
                  <a:pt x="46285" y="1202360"/>
                </a:cubicBezTo>
                <a:cubicBezTo>
                  <a:pt x="47249" y="1209829"/>
                  <a:pt x="55811" y="1215059"/>
                  <a:pt x="56389" y="1222568"/>
                </a:cubicBezTo>
                <a:cubicBezTo>
                  <a:pt x="62594" y="1303231"/>
                  <a:pt x="60405" y="1384389"/>
                  <a:pt x="66493" y="1465061"/>
                </a:cubicBezTo>
                <a:cubicBezTo>
                  <a:pt x="67489" y="1478254"/>
                  <a:pt x="79450" y="1498641"/>
                  <a:pt x="91753" y="1505476"/>
                </a:cubicBezTo>
                <a:cubicBezTo>
                  <a:pt x="101063" y="1510648"/>
                  <a:pt x="112055" y="1511940"/>
                  <a:pt x="122064" y="1515580"/>
                </a:cubicBezTo>
                <a:cubicBezTo>
                  <a:pt x="200548" y="1544120"/>
                  <a:pt x="97910" y="1506029"/>
                  <a:pt x="167532" y="1540840"/>
                </a:cubicBezTo>
                <a:cubicBezTo>
                  <a:pt x="209553" y="1561851"/>
                  <a:pt x="210332" y="1559761"/>
                  <a:pt x="248363" y="1566100"/>
                </a:cubicBezTo>
                <a:cubicBezTo>
                  <a:pt x="253415" y="1572836"/>
                  <a:pt x="255747" y="1583069"/>
                  <a:pt x="263519" y="1586307"/>
                </a:cubicBezTo>
                <a:cubicBezTo>
                  <a:pt x="277595" y="1592172"/>
                  <a:pt x="294033" y="1588368"/>
                  <a:pt x="308986" y="1591359"/>
                </a:cubicBezTo>
                <a:cubicBezTo>
                  <a:pt x="319430" y="1593448"/>
                  <a:pt x="328673" y="1600730"/>
                  <a:pt x="339298" y="1601463"/>
                </a:cubicBezTo>
                <a:cubicBezTo>
                  <a:pt x="377938" y="1604128"/>
                  <a:pt x="416761" y="1601463"/>
                  <a:pt x="455492" y="160146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66114D74-D48E-4864-AD87-7DD7AA7FB2AA}"/>
              </a:ext>
            </a:extLst>
          </p:cNvPr>
          <p:cNvSpPr/>
          <p:nvPr/>
        </p:nvSpPr>
        <p:spPr>
          <a:xfrm>
            <a:off x="1649739" y="4996751"/>
            <a:ext cx="350858" cy="1420500"/>
          </a:xfrm>
          <a:custGeom>
            <a:avLst/>
            <a:gdLst>
              <a:gd name="connsiteX0" fmla="*/ 0 w 395356"/>
              <a:gd name="connsiteY0" fmla="*/ 4535 h 1557248"/>
              <a:gd name="connsiteX1" fmla="*/ 13252 w 395356"/>
              <a:gd name="connsiteY1" fmla="*/ 118 h 1557248"/>
              <a:gd name="connsiteX2" fmla="*/ 24295 w 395356"/>
              <a:gd name="connsiteY2" fmla="*/ 8953 h 1557248"/>
              <a:gd name="connsiteX3" fmla="*/ 68469 w 395356"/>
              <a:gd name="connsiteY3" fmla="*/ 31040 h 1557248"/>
              <a:gd name="connsiteX4" fmla="*/ 106017 w 395356"/>
              <a:gd name="connsiteY4" fmla="*/ 44292 h 1557248"/>
              <a:gd name="connsiteX5" fmla="*/ 114852 w 395356"/>
              <a:gd name="connsiteY5" fmla="*/ 48709 h 1557248"/>
              <a:gd name="connsiteX6" fmla="*/ 143565 w 395356"/>
              <a:gd name="connsiteY6" fmla="*/ 57544 h 1557248"/>
              <a:gd name="connsiteX7" fmla="*/ 152400 w 395356"/>
              <a:gd name="connsiteY7" fmla="*/ 64170 h 1557248"/>
              <a:gd name="connsiteX8" fmla="*/ 172278 w 395356"/>
              <a:gd name="connsiteY8" fmla="*/ 68587 h 1557248"/>
              <a:gd name="connsiteX9" fmla="*/ 183321 w 395356"/>
              <a:gd name="connsiteY9" fmla="*/ 79631 h 1557248"/>
              <a:gd name="connsiteX10" fmla="*/ 194365 w 395356"/>
              <a:gd name="connsiteY10" fmla="*/ 90674 h 1557248"/>
              <a:gd name="connsiteX11" fmla="*/ 198782 w 395356"/>
              <a:gd name="connsiteY11" fmla="*/ 95092 h 1557248"/>
              <a:gd name="connsiteX12" fmla="*/ 216452 w 395356"/>
              <a:gd name="connsiteY12" fmla="*/ 103926 h 1557248"/>
              <a:gd name="connsiteX13" fmla="*/ 223078 w 395356"/>
              <a:gd name="connsiteY13" fmla="*/ 123805 h 1557248"/>
              <a:gd name="connsiteX14" fmla="*/ 231913 w 395356"/>
              <a:gd name="connsiteY14" fmla="*/ 128222 h 1557248"/>
              <a:gd name="connsiteX15" fmla="*/ 240747 w 395356"/>
              <a:gd name="connsiteY15" fmla="*/ 143683 h 1557248"/>
              <a:gd name="connsiteX16" fmla="*/ 245165 w 395356"/>
              <a:gd name="connsiteY16" fmla="*/ 148100 h 1557248"/>
              <a:gd name="connsiteX17" fmla="*/ 256208 w 395356"/>
              <a:gd name="connsiteY17" fmla="*/ 163561 h 1557248"/>
              <a:gd name="connsiteX18" fmla="*/ 260626 w 395356"/>
              <a:gd name="connsiteY18" fmla="*/ 172396 h 1557248"/>
              <a:gd name="connsiteX19" fmla="*/ 265043 w 395356"/>
              <a:gd name="connsiteY19" fmla="*/ 190066 h 1557248"/>
              <a:gd name="connsiteX20" fmla="*/ 269460 w 395356"/>
              <a:gd name="connsiteY20" fmla="*/ 198900 h 1557248"/>
              <a:gd name="connsiteX21" fmla="*/ 273878 w 395356"/>
              <a:gd name="connsiteY21" fmla="*/ 209944 h 1557248"/>
              <a:gd name="connsiteX22" fmla="*/ 287130 w 395356"/>
              <a:gd name="connsiteY22" fmla="*/ 232031 h 1557248"/>
              <a:gd name="connsiteX23" fmla="*/ 291547 w 395356"/>
              <a:gd name="connsiteY23" fmla="*/ 249700 h 1557248"/>
              <a:gd name="connsiteX24" fmla="*/ 295965 w 395356"/>
              <a:gd name="connsiteY24" fmla="*/ 258535 h 1557248"/>
              <a:gd name="connsiteX25" fmla="*/ 298173 w 395356"/>
              <a:gd name="connsiteY25" fmla="*/ 269579 h 1557248"/>
              <a:gd name="connsiteX26" fmla="*/ 302591 w 395356"/>
              <a:gd name="connsiteY26" fmla="*/ 273996 h 1557248"/>
              <a:gd name="connsiteX27" fmla="*/ 307008 w 395356"/>
              <a:gd name="connsiteY27" fmla="*/ 293874 h 1557248"/>
              <a:gd name="connsiteX28" fmla="*/ 309217 w 395356"/>
              <a:gd name="connsiteY28" fmla="*/ 307126 h 1557248"/>
              <a:gd name="connsiteX29" fmla="*/ 318052 w 395356"/>
              <a:gd name="connsiteY29" fmla="*/ 313753 h 1557248"/>
              <a:gd name="connsiteX30" fmla="*/ 326886 w 395356"/>
              <a:gd name="connsiteY30" fmla="*/ 331422 h 1557248"/>
              <a:gd name="connsiteX31" fmla="*/ 335721 w 395356"/>
              <a:gd name="connsiteY31" fmla="*/ 399892 h 1557248"/>
              <a:gd name="connsiteX32" fmla="*/ 340139 w 395356"/>
              <a:gd name="connsiteY32" fmla="*/ 450692 h 1557248"/>
              <a:gd name="connsiteX33" fmla="*/ 344556 w 395356"/>
              <a:gd name="connsiteY33" fmla="*/ 459526 h 1557248"/>
              <a:gd name="connsiteX34" fmla="*/ 353391 w 395356"/>
              <a:gd name="connsiteY34" fmla="*/ 503700 h 1557248"/>
              <a:gd name="connsiteX35" fmla="*/ 357808 w 395356"/>
              <a:gd name="connsiteY35" fmla="*/ 554500 h 1557248"/>
              <a:gd name="connsiteX36" fmla="*/ 362226 w 395356"/>
              <a:gd name="connsiteY36" fmla="*/ 565544 h 1557248"/>
              <a:gd name="connsiteX37" fmla="*/ 371060 w 395356"/>
              <a:gd name="connsiteY37" fmla="*/ 603092 h 1557248"/>
              <a:gd name="connsiteX38" fmla="*/ 375478 w 395356"/>
              <a:gd name="connsiteY38" fmla="*/ 682605 h 1557248"/>
              <a:gd name="connsiteX39" fmla="*/ 379895 w 395356"/>
              <a:gd name="connsiteY39" fmla="*/ 693648 h 1557248"/>
              <a:gd name="connsiteX40" fmla="*/ 384313 w 395356"/>
              <a:gd name="connsiteY40" fmla="*/ 850466 h 1557248"/>
              <a:gd name="connsiteX41" fmla="*/ 386521 w 395356"/>
              <a:gd name="connsiteY41" fmla="*/ 868135 h 1557248"/>
              <a:gd name="connsiteX42" fmla="*/ 395356 w 395356"/>
              <a:gd name="connsiteY42" fmla="*/ 1323126 h 1557248"/>
              <a:gd name="connsiteX43" fmla="*/ 388730 w 395356"/>
              <a:gd name="connsiteY43" fmla="*/ 1329753 h 1557248"/>
              <a:gd name="connsiteX44" fmla="*/ 382104 w 395356"/>
              <a:gd name="connsiteY44" fmla="*/ 1431353 h 1557248"/>
              <a:gd name="connsiteX45" fmla="*/ 377686 w 395356"/>
              <a:gd name="connsiteY45" fmla="*/ 1451231 h 1557248"/>
              <a:gd name="connsiteX46" fmla="*/ 353391 w 395356"/>
              <a:gd name="connsiteY46" fmla="*/ 1471109 h 1557248"/>
              <a:gd name="connsiteX47" fmla="*/ 337930 w 395356"/>
              <a:gd name="connsiteY47" fmla="*/ 1486570 h 1557248"/>
              <a:gd name="connsiteX48" fmla="*/ 324678 w 395356"/>
              <a:gd name="connsiteY48" fmla="*/ 1506448 h 1557248"/>
              <a:gd name="connsiteX49" fmla="*/ 315843 w 395356"/>
              <a:gd name="connsiteY49" fmla="*/ 1513074 h 1557248"/>
              <a:gd name="connsiteX50" fmla="*/ 300382 w 395356"/>
              <a:gd name="connsiteY50" fmla="*/ 1521909 h 1557248"/>
              <a:gd name="connsiteX51" fmla="*/ 287130 w 395356"/>
              <a:gd name="connsiteY51" fmla="*/ 1532953 h 1557248"/>
              <a:gd name="connsiteX52" fmla="*/ 280504 w 395356"/>
              <a:gd name="connsiteY52" fmla="*/ 1541787 h 1557248"/>
              <a:gd name="connsiteX53" fmla="*/ 260626 w 395356"/>
              <a:gd name="connsiteY53" fmla="*/ 1543996 h 1557248"/>
              <a:gd name="connsiteX54" fmla="*/ 256208 w 395356"/>
              <a:gd name="connsiteY54" fmla="*/ 1548413 h 1557248"/>
              <a:gd name="connsiteX55" fmla="*/ 238539 w 395356"/>
              <a:gd name="connsiteY55" fmla="*/ 1557248 h 1557248"/>
              <a:gd name="connsiteX56" fmla="*/ 159026 w 395356"/>
              <a:gd name="connsiteY56" fmla="*/ 1555040 h 1557248"/>
              <a:gd name="connsiteX57" fmla="*/ 145773 w 395356"/>
              <a:gd name="connsiteY57" fmla="*/ 1552831 h 1557248"/>
              <a:gd name="connsiteX58" fmla="*/ 33130 w 395356"/>
              <a:gd name="connsiteY58" fmla="*/ 1548413 h 1557248"/>
              <a:gd name="connsiteX59" fmla="*/ 28713 w 395356"/>
              <a:gd name="connsiteY59" fmla="*/ 1539579 h 15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95356" h="1557248">
                <a:moveTo>
                  <a:pt x="0" y="4535"/>
                </a:moveTo>
                <a:cubicBezTo>
                  <a:pt x="4417" y="3063"/>
                  <a:pt x="8671" y="-715"/>
                  <a:pt x="13252" y="118"/>
                </a:cubicBezTo>
                <a:cubicBezTo>
                  <a:pt x="17890" y="961"/>
                  <a:pt x="20182" y="6650"/>
                  <a:pt x="24295" y="8953"/>
                </a:cubicBezTo>
                <a:cubicBezTo>
                  <a:pt x="38659" y="16997"/>
                  <a:pt x="52945" y="25561"/>
                  <a:pt x="68469" y="31040"/>
                </a:cubicBezTo>
                <a:cubicBezTo>
                  <a:pt x="80985" y="35457"/>
                  <a:pt x="93614" y="39567"/>
                  <a:pt x="106017" y="44292"/>
                </a:cubicBezTo>
                <a:cubicBezTo>
                  <a:pt x="109094" y="45464"/>
                  <a:pt x="111747" y="47613"/>
                  <a:pt x="114852" y="48709"/>
                </a:cubicBezTo>
                <a:cubicBezTo>
                  <a:pt x="124295" y="52042"/>
                  <a:pt x="133994" y="54599"/>
                  <a:pt x="143565" y="57544"/>
                </a:cubicBezTo>
                <a:cubicBezTo>
                  <a:pt x="146510" y="59753"/>
                  <a:pt x="148964" y="62849"/>
                  <a:pt x="152400" y="64170"/>
                </a:cubicBezTo>
                <a:cubicBezTo>
                  <a:pt x="158735" y="66607"/>
                  <a:pt x="166207" y="65551"/>
                  <a:pt x="172278" y="68587"/>
                </a:cubicBezTo>
                <a:cubicBezTo>
                  <a:pt x="176934" y="70915"/>
                  <a:pt x="179640" y="75950"/>
                  <a:pt x="183321" y="79631"/>
                </a:cubicBezTo>
                <a:lnTo>
                  <a:pt x="194365" y="90674"/>
                </a:lnTo>
                <a:cubicBezTo>
                  <a:pt x="195837" y="92147"/>
                  <a:pt x="196919" y="94161"/>
                  <a:pt x="198782" y="95092"/>
                </a:cubicBezTo>
                <a:lnTo>
                  <a:pt x="216452" y="103926"/>
                </a:lnTo>
                <a:cubicBezTo>
                  <a:pt x="217569" y="109512"/>
                  <a:pt x="218504" y="119232"/>
                  <a:pt x="223078" y="123805"/>
                </a:cubicBezTo>
                <a:cubicBezTo>
                  <a:pt x="225406" y="126133"/>
                  <a:pt x="228968" y="126750"/>
                  <a:pt x="231913" y="128222"/>
                </a:cubicBezTo>
                <a:cubicBezTo>
                  <a:pt x="241862" y="138173"/>
                  <a:pt x="230362" y="125511"/>
                  <a:pt x="240747" y="143683"/>
                </a:cubicBezTo>
                <a:cubicBezTo>
                  <a:pt x="241780" y="145491"/>
                  <a:pt x="243832" y="146500"/>
                  <a:pt x="245165" y="148100"/>
                </a:cubicBezTo>
                <a:cubicBezTo>
                  <a:pt x="247321" y="150687"/>
                  <a:pt x="254121" y="159909"/>
                  <a:pt x="256208" y="163561"/>
                </a:cubicBezTo>
                <a:cubicBezTo>
                  <a:pt x="257842" y="166420"/>
                  <a:pt x="259153" y="169451"/>
                  <a:pt x="260626" y="172396"/>
                </a:cubicBezTo>
                <a:cubicBezTo>
                  <a:pt x="262098" y="178286"/>
                  <a:pt x="263123" y="184306"/>
                  <a:pt x="265043" y="190066"/>
                </a:cubicBezTo>
                <a:cubicBezTo>
                  <a:pt x="266084" y="193189"/>
                  <a:pt x="268123" y="195892"/>
                  <a:pt x="269460" y="198900"/>
                </a:cubicBezTo>
                <a:cubicBezTo>
                  <a:pt x="271070" y="202523"/>
                  <a:pt x="272405" y="206263"/>
                  <a:pt x="273878" y="209944"/>
                </a:cubicBezTo>
                <a:cubicBezTo>
                  <a:pt x="279806" y="245524"/>
                  <a:pt x="269488" y="201789"/>
                  <a:pt x="287130" y="232031"/>
                </a:cubicBezTo>
                <a:cubicBezTo>
                  <a:pt x="290189" y="237275"/>
                  <a:pt x="289627" y="243941"/>
                  <a:pt x="291547" y="249700"/>
                </a:cubicBezTo>
                <a:cubicBezTo>
                  <a:pt x="292588" y="252824"/>
                  <a:pt x="294492" y="255590"/>
                  <a:pt x="295965" y="258535"/>
                </a:cubicBezTo>
                <a:cubicBezTo>
                  <a:pt x="296701" y="262216"/>
                  <a:pt x="296694" y="266128"/>
                  <a:pt x="298173" y="269579"/>
                </a:cubicBezTo>
                <a:cubicBezTo>
                  <a:pt x="298993" y="271493"/>
                  <a:pt x="301879" y="272039"/>
                  <a:pt x="302591" y="273996"/>
                </a:cubicBezTo>
                <a:cubicBezTo>
                  <a:pt x="304911" y="280375"/>
                  <a:pt x="305677" y="287218"/>
                  <a:pt x="307008" y="293874"/>
                </a:cubicBezTo>
                <a:cubicBezTo>
                  <a:pt x="307886" y="298265"/>
                  <a:pt x="307042" y="303211"/>
                  <a:pt x="309217" y="307126"/>
                </a:cubicBezTo>
                <a:cubicBezTo>
                  <a:pt x="311005" y="310344"/>
                  <a:pt x="315107" y="311544"/>
                  <a:pt x="318052" y="313753"/>
                </a:cubicBezTo>
                <a:cubicBezTo>
                  <a:pt x="320997" y="319643"/>
                  <a:pt x="326400" y="324855"/>
                  <a:pt x="326886" y="331422"/>
                </a:cubicBezTo>
                <a:cubicBezTo>
                  <a:pt x="331547" y="394341"/>
                  <a:pt x="322391" y="373228"/>
                  <a:pt x="335721" y="399892"/>
                </a:cubicBezTo>
                <a:cubicBezTo>
                  <a:pt x="337194" y="416825"/>
                  <a:pt x="337648" y="433878"/>
                  <a:pt x="340139" y="450692"/>
                </a:cubicBezTo>
                <a:cubicBezTo>
                  <a:pt x="340621" y="453949"/>
                  <a:pt x="343910" y="456298"/>
                  <a:pt x="344556" y="459526"/>
                </a:cubicBezTo>
                <a:cubicBezTo>
                  <a:pt x="354206" y="507780"/>
                  <a:pt x="342325" y="481573"/>
                  <a:pt x="353391" y="503700"/>
                </a:cubicBezTo>
                <a:cubicBezTo>
                  <a:pt x="354863" y="520633"/>
                  <a:pt x="355404" y="537674"/>
                  <a:pt x="357808" y="554500"/>
                </a:cubicBezTo>
                <a:cubicBezTo>
                  <a:pt x="358369" y="558425"/>
                  <a:pt x="361366" y="561673"/>
                  <a:pt x="362226" y="565544"/>
                </a:cubicBezTo>
                <a:cubicBezTo>
                  <a:pt x="371079" y="605384"/>
                  <a:pt x="360975" y="582919"/>
                  <a:pt x="371060" y="603092"/>
                </a:cubicBezTo>
                <a:cubicBezTo>
                  <a:pt x="372533" y="629596"/>
                  <a:pt x="372900" y="656185"/>
                  <a:pt x="375478" y="682605"/>
                </a:cubicBezTo>
                <a:cubicBezTo>
                  <a:pt x="375863" y="686551"/>
                  <a:pt x="379730" y="689687"/>
                  <a:pt x="379895" y="693648"/>
                </a:cubicBezTo>
                <a:cubicBezTo>
                  <a:pt x="386995" y="864046"/>
                  <a:pt x="369840" y="792579"/>
                  <a:pt x="384313" y="850466"/>
                </a:cubicBezTo>
                <a:cubicBezTo>
                  <a:pt x="378061" y="869218"/>
                  <a:pt x="385988" y="840687"/>
                  <a:pt x="386521" y="868135"/>
                </a:cubicBezTo>
                <a:cubicBezTo>
                  <a:pt x="395435" y="1327189"/>
                  <a:pt x="335860" y="1174378"/>
                  <a:pt x="395356" y="1323126"/>
                </a:cubicBezTo>
                <a:cubicBezTo>
                  <a:pt x="393147" y="1325335"/>
                  <a:pt x="389091" y="1326650"/>
                  <a:pt x="388730" y="1329753"/>
                </a:cubicBezTo>
                <a:cubicBezTo>
                  <a:pt x="382300" y="1385050"/>
                  <a:pt x="389433" y="1394715"/>
                  <a:pt x="382104" y="1431353"/>
                </a:cubicBezTo>
                <a:cubicBezTo>
                  <a:pt x="380773" y="1438009"/>
                  <a:pt x="381014" y="1445315"/>
                  <a:pt x="377686" y="1451231"/>
                </a:cubicBezTo>
                <a:cubicBezTo>
                  <a:pt x="370724" y="1463608"/>
                  <a:pt x="363854" y="1465878"/>
                  <a:pt x="353391" y="1471109"/>
                </a:cubicBezTo>
                <a:cubicBezTo>
                  <a:pt x="344288" y="1489314"/>
                  <a:pt x="355402" y="1471040"/>
                  <a:pt x="337930" y="1486570"/>
                </a:cubicBezTo>
                <a:cubicBezTo>
                  <a:pt x="313164" y="1508584"/>
                  <a:pt x="340894" y="1487529"/>
                  <a:pt x="324678" y="1506448"/>
                </a:cubicBezTo>
                <a:cubicBezTo>
                  <a:pt x="322282" y="1509243"/>
                  <a:pt x="318671" y="1510717"/>
                  <a:pt x="315843" y="1513074"/>
                </a:cubicBezTo>
                <a:cubicBezTo>
                  <a:pt x="305843" y="1521407"/>
                  <a:pt x="318651" y="1514602"/>
                  <a:pt x="300382" y="1521909"/>
                </a:cubicBezTo>
                <a:cubicBezTo>
                  <a:pt x="289121" y="1538802"/>
                  <a:pt x="304564" y="1518010"/>
                  <a:pt x="287130" y="1532953"/>
                </a:cubicBezTo>
                <a:cubicBezTo>
                  <a:pt x="284335" y="1535348"/>
                  <a:pt x="283902" y="1540371"/>
                  <a:pt x="280504" y="1541787"/>
                </a:cubicBezTo>
                <a:cubicBezTo>
                  <a:pt x="274350" y="1544351"/>
                  <a:pt x="267252" y="1543260"/>
                  <a:pt x="260626" y="1543996"/>
                </a:cubicBezTo>
                <a:cubicBezTo>
                  <a:pt x="259153" y="1545468"/>
                  <a:pt x="257994" y="1547342"/>
                  <a:pt x="256208" y="1548413"/>
                </a:cubicBezTo>
                <a:cubicBezTo>
                  <a:pt x="250561" y="1551801"/>
                  <a:pt x="238539" y="1557248"/>
                  <a:pt x="238539" y="1557248"/>
                </a:cubicBezTo>
                <a:lnTo>
                  <a:pt x="159026" y="1555040"/>
                </a:lnTo>
                <a:cubicBezTo>
                  <a:pt x="154552" y="1554827"/>
                  <a:pt x="150245" y="1553066"/>
                  <a:pt x="145773" y="1552831"/>
                </a:cubicBezTo>
                <a:cubicBezTo>
                  <a:pt x="108248" y="1550856"/>
                  <a:pt x="70678" y="1549886"/>
                  <a:pt x="33130" y="1548413"/>
                </a:cubicBezTo>
                <a:lnTo>
                  <a:pt x="28713" y="1539579"/>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413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BD41-012B-46BD-8E68-CCB5C40FBE2C}"/>
              </a:ext>
            </a:extLst>
          </p:cNvPr>
          <p:cNvSpPr>
            <a:spLocks noGrp="1"/>
          </p:cNvSpPr>
          <p:nvPr>
            <p:ph type="title"/>
          </p:nvPr>
        </p:nvSpPr>
        <p:spPr/>
        <p:txBody>
          <a:bodyPr/>
          <a:lstStyle/>
          <a:p>
            <a:r>
              <a:rPr lang="en-CA" dirty="0"/>
              <a:t>Paragraph Formatting Options (2)</a:t>
            </a:r>
          </a:p>
        </p:txBody>
      </p:sp>
      <p:sp>
        <p:nvSpPr>
          <p:cNvPr id="3" name="Content Placeholder 2">
            <a:extLst>
              <a:ext uri="{FF2B5EF4-FFF2-40B4-BE49-F238E27FC236}">
                <a16:creationId xmlns:a16="http://schemas.microsoft.com/office/drawing/2014/main" id="{35F63BAE-18B5-4936-B564-63A2697EF095}"/>
              </a:ext>
            </a:extLst>
          </p:cNvPr>
          <p:cNvSpPr>
            <a:spLocks noGrp="1"/>
          </p:cNvSpPr>
          <p:nvPr>
            <p:ph idx="1"/>
          </p:nvPr>
        </p:nvSpPr>
        <p:spPr/>
        <p:txBody>
          <a:bodyPr/>
          <a:lstStyle/>
          <a:p>
            <a:r>
              <a:rPr lang="en-CA" dirty="0"/>
              <a:t>To emphasize a paragraph, borders and shading can be added (this should be done only sparingly).</a:t>
            </a:r>
          </a:p>
          <a:p>
            <a:pPr lvl="1"/>
            <a:r>
              <a:rPr lang="en-CA" dirty="0"/>
              <a:t>Location of controls: Home-&gt;Paragraph group</a:t>
            </a:r>
          </a:p>
          <a:p>
            <a:pPr lvl="1"/>
            <a:endParaRPr lang="en-CA" dirty="0"/>
          </a:p>
          <a:p>
            <a:pPr lvl="1"/>
            <a:endParaRPr lang="en-CA" dirty="0"/>
          </a:p>
          <a:p>
            <a:pPr lvl="1"/>
            <a:endParaRPr lang="en-CA" dirty="0"/>
          </a:p>
          <a:p>
            <a:pPr lvl="1"/>
            <a:endParaRPr lang="en-CA" dirty="0"/>
          </a:p>
          <a:p>
            <a:pPr lvl="1"/>
            <a:endParaRPr lang="en-CA" dirty="0"/>
          </a:p>
          <a:p>
            <a:pPr lvl="1"/>
            <a:r>
              <a:rPr lang="en-CA" dirty="0"/>
              <a:t>Effects applied</a:t>
            </a:r>
          </a:p>
        </p:txBody>
      </p:sp>
      <p:pic>
        <p:nvPicPr>
          <p:cNvPr id="5" name="Picture 4">
            <a:extLst>
              <a:ext uri="{FF2B5EF4-FFF2-40B4-BE49-F238E27FC236}">
                <a16:creationId xmlns:a16="http://schemas.microsoft.com/office/drawing/2014/main" id="{6E8E40B3-677F-4CC5-A9BA-98A63C9DC982}"/>
              </a:ext>
            </a:extLst>
          </p:cNvPr>
          <p:cNvPicPr>
            <a:picLocks noChangeAspect="1"/>
          </p:cNvPicPr>
          <p:nvPr/>
        </p:nvPicPr>
        <p:blipFill>
          <a:blip r:embed="rId2"/>
          <a:stretch>
            <a:fillRect/>
          </a:stretch>
        </p:blipFill>
        <p:spPr>
          <a:xfrm>
            <a:off x="990600" y="2694203"/>
            <a:ext cx="2747919" cy="1496797"/>
          </a:xfrm>
          <a:prstGeom prst="rect">
            <a:avLst/>
          </a:prstGeom>
        </p:spPr>
      </p:pic>
      <p:grpSp>
        <p:nvGrpSpPr>
          <p:cNvPr id="16" name="Group 15">
            <a:extLst>
              <a:ext uri="{FF2B5EF4-FFF2-40B4-BE49-F238E27FC236}">
                <a16:creationId xmlns:a16="http://schemas.microsoft.com/office/drawing/2014/main" id="{DC7C161F-A28E-4DE3-A049-BDFDFD78B71E}"/>
              </a:ext>
            </a:extLst>
          </p:cNvPr>
          <p:cNvGrpSpPr/>
          <p:nvPr/>
        </p:nvGrpSpPr>
        <p:grpSpPr>
          <a:xfrm>
            <a:off x="1600200" y="2694203"/>
            <a:ext cx="5067300" cy="1637529"/>
            <a:chOff x="1752600" y="2895600"/>
            <a:chExt cx="5067300" cy="1637529"/>
          </a:xfrm>
        </p:grpSpPr>
        <p:sp>
          <p:nvSpPr>
            <p:cNvPr id="6" name="TextBox 5">
              <a:extLst>
                <a:ext uri="{FF2B5EF4-FFF2-40B4-BE49-F238E27FC236}">
                  <a16:creationId xmlns:a16="http://schemas.microsoft.com/office/drawing/2014/main" id="{6E345C9E-20EA-430A-B251-8D127782E5E8}"/>
                </a:ext>
              </a:extLst>
            </p:cNvPr>
            <p:cNvSpPr txBox="1"/>
            <p:nvPr/>
          </p:nvSpPr>
          <p:spPr>
            <a:xfrm>
              <a:off x="4838700" y="2895600"/>
              <a:ext cx="1981200" cy="369332"/>
            </a:xfrm>
            <a:prstGeom prst="rect">
              <a:avLst/>
            </a:prstGeom>
            <a:noFill/>
          </p:spPr>
          <p:txBody>
            <a:bodyPr wrap="square" rtlCol="0">
              <a:spAutoFit/>
            </a:bodyPr>
            <a:lstStyle/>
            <a:p>
              <a:r>
                <a:rPr lang="en-CA" b="1" dirty="0">
                  <a:solidFill>
                    <a:srgbClr val="FF0000"/>
                  </a:solidFill>
                  <a:latin typeface="Arial" panose="020B0604020202020204" pitchFamily="34" charset="0"/>
                  <a:cs typeface="Arial" panose="020B0604020202020204" pitchFamily="34" charset="0"/>
                </a:rPr>
                <a:t>Shading</a:t>
              </a:r>
            </a:p>
          </p:txBody>
        </p:sp>
        <p:cxnSp>
          <p:nvCxnSpPr>
            <p:cNvPr id="8" name="Straight Arrow Connector 7">
              <a:extLst>
                <a:ext uri="{FF2B5EF4-FFF2-40B4-BE49-F238E27FC236}">
                  <a16:creationId xmlns:a16="http://schemas.microsoft.com/office/drawing/2014/main" id="{0DC54D2C-C191-4EF5-94CD-F1DDF1A9734B}"/>
                </a:ext>
              </a:extLst>
            </p:cNvPr>
            <p:cNvCxnSpPr>
              <a:cxnSpLocks/>
            </p:cNvCxnSpPr>
            <p:nvPr/>
          </p:nvCxnSpPr>
          <p:spPr>
            <a:xfrm flipH="1">
              <a:off x="1752600" y="3048000"/>
              <a:ext cx="3200400" cy="7577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96D142-D7B7-49BC-86B1-F697587D7FF0}"/>
                </a:ext>
              </a:extLst>
            </p:cNvPr>
            <p:cNvSpPr txBox="1"/>
            <p:nvPr/>
          </p:nvSpPr>
          <p:spPr>
            <a:xfrm>
              <a:off x="4838700" y="4163797"/>
              <a:ext cx="1981200" cy="369332"/>
            </a:xfrm>
            <a:prstGeom prst="rect">
              <a:avLst/>
            </a:prstGeom>
            <a:noFill/>
          </p:spPr>
          <p:txBody>
            <a:bodyPr wrap="square" rtlCol="0">
              <a:spAutoFit/>
            </a:bodyPr>
            <a:lstStyle/>
            <a:p>
              <a:r>
                <a:rPr lang="en-CA" b="1" dirty="0">
                  <a:solidFill>
                    <a:srgbClr val="FF0000"/>
                  </a:solidFill>
                  <a:latin typeface="Arial" panose="020B0604020202020204" pitchFamily="34" charset="0"/>
                  <a:cs typeface="Arial" panose="020B0604020202020204" pitchFamily="34" charset="0"/>
                </a:rPr>
                <a:t>Border</a:t>
              </a:r>
            </a:p>
          </p:txBody>
        </p:sp>
        <p:cxnSp>
          <p:nvCxnSpPr>
            <p:cNvPr id="12" name="Straight Arrow Connector 11">
              <a:extLst>
                <a:ext uri="{FF2B5EF4-FFF2-40B4-BE49-F238E27FC236}">
                  <a16:creationId xmlns:a16="http://schemas.microsoft.com/office/drawing/2014/main" id="{F46838D2-A9C8-438B-A821-E99ABF0F7558}"/>
                </a:ext>
              </a:extLst>
            </p:cNvPr>
            <p:cNvCxnSpPr>
              <a:cxnSpLocks/>
              <a:stCxn id="11" idx="1"/>
            </p:cNvCxnSpPr>
            <p:nvPr/>
          </p:nvCxnSpPr>
          <p:spPr>
            <a:xfrm flipH="1" flipV="1">
              <a:off x="2133600" y="3898709"/>
              <a:ext cx="2705100" cy="4497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23E46018-B6FD-4F3A-AF3A-20868A15ED0D}"/>
              </a:ext>
            </a:extLst>
          </p:cNvPr>
          <p:cNvPicPr>
            <a:picLocks noChangeAspect="1"/>
          </p:cNvPicPr>
          <p:nvPr/>
        </p:nvPicPr>
        <p:blipFill>
          <a:blip r:embed="rId3"/>
          <a:stretch>
            <a:fillRect/>
          </a:stretch>
        </p:blipFill>
        <p:spPr>
          <a:xfrm>
            <a:off x="990600" y="4961261"/>
            <a:ext cx="6248400" cy="938405"/>
          </a:xfrm>
          <a:prstGeom prst="rect">
            <a:avLst/>
          </a:prstGeom>
          <a:ln>
            <a:solidFill>
              <a:srgbClr val="FF0000"/>
            </a:solidFill>
          </a:ln>
        </p:spPr>
      </p:pic>
    </p:spTree>
    <p:extLst>
      <p:ext uri="{BB962C8B-B14F-4D97-AF65-F5344CB8AC3E}">
        <p14:creationId xmlns:p14="http://schemas.microsoft.com/office/powerpoint/2010/main" val="10143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Moving Text To The Next Line</a:t>
            </a:r>
          </a:p>
        </p:txBody>
      </p:sp>
      <p:sp>
        <p:nvSpPr>
          <p:cNvPr id="3" name="Content Placeholder 2"/>
          <p:cNvSpPr>
            <a:spLocks noGrp="1"/>
          </p:cNvSpPr>
          <p:nvPr>
            <p:ph idx="1"/>
          </p:nvPr>
        </p:nvSpPr>
        <p:spPr/>
        <p:txBody>
          <a:bodyPr/>
          <a:lstStyle/>
          <a:p>
            <a:r>
              <a:rPr lang="en-CA" dirty="0"/>
              <a:t>Word wrap</a:t>
            </a:r>
          </a:p>
          <a:p>
            <a:r>
              <a:rPr lang="en-CA" dirty="0"/>
              <a:t>Hard return</a:t>
            </a:r>
          </a:p>
          <a:p>
            <a:r>
              <a:rPr lang="en-CA" dirty="0"/>
              <a:t>Soft return</a:t>
            </a:r>
          </a:p>
        </p:txBody>
      </p:sp>
    </p:spTree>
    <p:extLst>
      <p:ext uri="{BB962C8B-B14F-4D97-AF65-F5344CB8AC3E}">
        <p14:creationId xmlns:p14="http://schemas.microsoft.com/office/powerpoint/2010/main" val="150031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Word Wrap</a:t>
            </a:r>
          </a:p>
        </p:txBody>
      </p:sp>
      <p:sp>
        <p:nvSpPr>
          <p:cNvPr id="3" name="Content Placeholder 2"/>
          <p:cNvSpPr>
            <a:spLocks noGrp="1"/>
          </p:cNvSpPr>
          <p:nvPr>
            <p:ph idx="1"/>
          </p:nvPr>
        </p:nvSpPr>
        <p:spPr/>
        <p:txBody>
          <a:bodyPr/>
          <a:lstStyle/>
          <a:p>
            <a:r>
              <a:rPr lang="en-CA" dirty="0"/>
              <a:t>A feature automatically built into Word processors (e.g. Word) and many text editors (WordPad but not Notepad). Long text is moved to the next line.</a:t>
            </a:r>
          </a:p>
          <a:p>
            <a:pPr lvl="1"/>
            <a:r>
              <a:rPr lang="en-CA" dirty="0"/>
              <a:t>MS-Word: word wrapped, words are move to the next line (without splitting up a word).</a:t>
            </a:r>
          </a:p>
          <a:p>
            <a:pPr lvl="1"/>
            <a:endParaRPr lang="en-CA" dirty="0"/>
          </a:p>
          <a:p>
            <a:pPr lvl="1"/>
            <a:endParaRPr lang="en-CA" dirty="0"/>
          </a:p>
          <a:p>
            <a:pPr marL="234950" lvl="1" indent="0">
              <a:buNone/>
            </a:pPr>
            <a:endParaRPr lang="en-CA" dirty="0"/>
          </a:p>
          <a:p>
            <a:pPr lvl="1"/>
            <a:r>
              <a:rPr lang="en-CA" dirty="0"/>
              <a:t>MS-Notepad: no word wrapping (text is one long line).</a:t>
            </a:r>
          </a:p>
          <a:p>
            <a:pPr lvl="1"/>
            <a:endParaRPr lang="en-CA" dirty="0"/>
          </a:p>
          <a:p>
            <a:pPr lvl="1"/>
            <a:endParaRPr lang="en-CA" dirty="0"/>
          </a:p>
          <a:p>
            <a:pPr lvl="1"/>
            <a:endParaRPr lang="en-CA" dirty="0"/>
          </a:p>
          <a:p>
            <a:pPr lvl="1"/>
            <a:r>
              <a:rPr lang="en-CA" dirty="0"/>
              <a:t>Word wrapping can be affected by variables such as margin settings in a document.</a:t>
            </a:r>
          </a:p>
          <a:p>
            <a:endParaRPr lang="en-CA" dirty="0"/>
          </a:p>
        </p:txBody>
      </p:sp>
      <p:pic>
        <p:nvPicPr>
          <p:cNvPr id="6" name="Picture 5"/>
          <p:cNvPicPr>
            <a:picLocks noChangeAspect="1"/>
          </p:cNvPicPr>
          <p:nvPr/>
        </p:nvPicPr>
        <p:blipFill rotWithShape="1">
          <a:blip r:embed="rId2"/>
          <a:srcRect t="11019" b="22871"/>
          <a:stretch/>
        </p:blipFill>
        <p:spPr>
          <a:xfrm>
            <a:off x="762000" y="3276600"/>
            <a:ext cx="5791200" cy="914400"/>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762000" y="4724400"/>
            <a:ext cx="8153400" cy="1031072"/>
          </a:xfrm>
          <a:prstGeom prst="rect">
            <a:avLst/>
          </a:prstGeom>
        </p:spPr>
      </p:pic>
    </p:spTree>
    <p:extLst>
      <p:ext uri="{BB962C8B-B14F-4D97-AF65-F5344CB8AC3E}">
        <p14:creationId xmlns:p14="http://schemas.microsoft.com/office/powerpoint/2010/main" val="28036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Hard Return</a:t>
            </a:r>
          </a:p>
        </p:txBody>
      </p:sp>
      <p:sp>
        <p:nvSpPr>
          <p:cNvPr id="3" name="Content Placeholder 2"/>
          <p:cNvSpPr>
            <a:spLocks noGrp="1"/>
          </p:cNvSpPr>
          <p:nvPr>
            <p:ph idx="1"/>
          </p:nvPr>
        </p:nvSpPr>
        <p:spPr/>
        <p:txBody>
          <a:bodyPr/>
          <a:lstStyle/>
          <a:p>
            <a:r>
              <a:rPr lang="en-CA" dirty="0"/>
              <a:t>Used when the editor specifically wants text to always appear on a separate line regardless of variables such as margin settings.</a:t>
            </a:r>
          </a:p>
          <a:p>
            <a:r>
              <a:rPr lang="en-CA" dirty="0"/>
              <a:t>In word processors and text editors a hard return can be added to a document by hitting the ‘enter’ key.</a:t>
            </a:r>
          </a:p>
        </p:txBody>
      </p:sp>
    </p:spTree>
    <p:extLst>
      <p:ext uri="{BB962C8B-B14F-4D97-AF65-F5344CB8AC3E}">
        <p14:creationId xmlns:p14="http://schemas.microsoft.com/office/powerpoint/2010/main" val="598928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Soft Return</a:t>
            </a:r>
          </a:p>
        </p:txBody>
      </p:sp>
      <p:sp>
        <p:nvSpPr>
          <p:cNvPr id="3" name="Content Placeholder 2"/>
          <p:cNvSpPr>
            <a:spLocks noGrp="1"/>
          </p:cNvSpPr>
          <p:nvPr>
            <p:ph idx="1"/>
          </p:nvPr>
        </p:nvSpPr>
        <p:spPr/>
        <p:txBody>
          <a:bodyPr/>
          <a:lstStyle/>
          <a:p>
            <a:r>
              <a:rPr lang="en-CA" dirty="0"/>
              <a:t>Similar to a hard return a soft return will move text to another line.</a:t>
            </a:r>
          </a:p>
          <a:p>
            <a:r>
              <a:rPr lang="en-CA" dirty="0"/>
              <a:t>The difference is that the </a:t>
            </a:r>
            <a:r>
              <a:rPr lang="en-CA" u="sng" dirty="0"/>
              <a:t>distance</a:t>
            </a:r>
            <a:r>
              <a:rPr lang="en-CA" dirty="0"/>
              <a:t> between the two lines is not as large as the case with a hard return.</a:t>
            </a:r>
          </a:p>
          <a:p>
            <a:r>
              <a:rPr lang="en-CA" dirty="0"/>
              <a:t>In Word a soft return is inserted by pressing the ‘shift’ and the ‘enter’ key at the same time.</a:t>
            </a:r>
          </a:p>
          <a:p>
            <a:pPr lvl="1"/>
            <a:r>
              <a:rPr lang="en-CA" dirty="0"/>
              <a:t>Shorthand notation: </a:t>
            </a:r>
            <a:r>
              <a:rPr lang="en-CA" dirty="0">
                <a:latin typeface="Consolas" panose="020B0609020204030204" pitchFamily="49" charset="0"/>
                <a:cs typeface="Consolas" panose="020B0609020204030204" pitchFamily="49" charset="0"/>
              </a:rPr>
              <a:t>&lt;Shift&gt;-&lt;Enter&gt;</a:t>
            </a:r>
          </a:p>
          <a:p>
            <a:r>
              <a:rPr lang="en-CA" dirty="0">
                <a:cs typeface="Consolas" panose="020B0609020204030204" pitchFamily="49" charset="0"/>
              </a:rPr>
              <a:t>Soft returns can be used where the two lines must be separate but still in close proximity e.g. lines of an address, headings and sub-headings.</a:t>
            </a:r>
          </a:p>
        </p:txBody>
      </p:sp>
    </p:spTree>
    <p:extLst>
      <p:ext uri="{BB962C8B-B14F-4D97-AF65-F5344CB8AC3E}">
        <p14:creationId xmlns:p14="http://schemas.microsoft.com/office/powerpoint/2010/main" val="40170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 Separators: An Example</a:t>
            </a:r>
          </a:p>
        </p:txBody>
      </p:sp>
      <p:pic>
        <p:nvPicPr>
          <p:cNvPr id="5" name="Content Placeholder 4"/>
          <p:cNvPicPr>
            <a:picLocks noGrp="1" noChangeAspect="1"/>
          </p:cNvPicPr>
          <p:nvPr>
            <p:ph idx="1"/>
          </p:nvPr>
        </p:nvPicPr>
        <p:blipFill>
          <a:blip r:embed="rId2"/>
          <a:stretch>
            <a:fillRect/>
          </a:stretch>
        </p:blipFill>
        <p:spPr>
          <a:xfrm>
            <a:off x="0" y="2456098"/>
            <a:ext cx="6400800" cy="3262343"/>
          </a:xfrm>
          <a:prstGeom prst="rect">
            <a:avLst/>
          </a:prstGeom>
        </p:spPr>
      </p:pic>
      <p:sp>
        <p:nvSpPr>
          <p:cNvPr id="6" name="Rectangle 5"/>
          <p:cNvSpPr/>
          <p:nvPr/>
        </p:nvSpPr>
        <p:spPr>
          <a:xfrm>
            <a:off x="7086600" y="1520149"/>
            <a:ext cx="1295400" cy="609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chemeClr val="bg1"/>
                </a:solidFill>
              </a:rPr>
              <a:t>Soft returns</a:t>
            </a:r>
          </a:p>
        </p:txBody>
      </p:sp>
      <p:cxnSp>
        <p:nvCxnSpPr>
          <p:cNvPr id="8" name="Straight Arrow Connector 7"/>
          <p:cNvCxnSpPr>
            <a:stCxn id="6" idx="1"/>
          </p:cNvCxnSpPr>
          <p:nvPr/>
        </p:nvCxnSpPr>
        <p:spPr>
          <a:xfrm flipH="1">
            <a:off x="990600" y="1824949"/>
            <a:ext cx="6096000" cy="1299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flipH="1">
            <a:off x="2133600" y="1824949"/>
            <a:ext cx="4953000" cy="1451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33600" y="3429000"/>
            <a:ext cx="47244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1"/>
          </p:cNvCxnSpPr>
          <p:nvPr/>
        </p:nvCxnSpPr>
        <p:spPr>
          <a:xfrm flipH="1">
            <a:off x="1676400" y="1824949"/>
            <a:ext cx="5410200" cy="1680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667500" y="3124200"/>
            <a:ext cx="1295400" cy="609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chemeClr val="bg1"/>
                </a:solidFill>
              </a:rPr>
              <a:t>Hard returns</a:t>
            </a:r>
          </a:p>
        </p:txBody>
      </p:sp>
      <p:cxnSp>
        <p:nvCxnSpPr>
          <p:cNvPr id="20" name="Straight Arrow Connector 19"/>
          <p:cNvCxnSpPr>
            <a:stCxn id="18" idx="1"/>
          </p:cNvCxnSpPr>
          <p:nvPr/>
        </p:nvCxnSpPr>
        <p:spPr>
          <a:xfrm flipH="1">
            <a:off x="1371600" y="3429000"/>
            <a:ext cx="52959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5105400" y="4876800"/>
            <a:ext cx="38100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4" name="Rectangle 23"/>
          <p:cNvSpPr/>
          <p:nvPr/>
        </p:nvSpPr>
        <p:spPr>
          <a:xfrm>
            <a:off x="5562600" y="4876800"/>
            <a:ext cx="1295400" cy="609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chemeClr val="bg1"/>
                </a:solidFill>
              </a:rPr>
              <a:t>Wrapped text</a:t>
            </a:r>
          </a:p>
        </p:txBody>
      </p:sp>
      <p:cxnSp>
        <p:nvCxnSpPr>
          <p:cNvPr id="27" name="Straight Arrow Connector 26"/>
          <p:cNvCxnSpPr>
            <a:stCxn id="18" idx="1"/>
          </p:cNvCxnSpPr>
          <p:nvPr/>
        </p:nvCxnSpPr>
        <p:spPr>
          <a:xfrm flipH="1">
            <a:off x="1371600" y="3429000"/>
            <a:ext cx="52959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1"/>
          </p:cNvCxnSpPr>
          <p:nvPr/>
        </p:nvCxnSpPr>
        <p:spPr>
          <a:xfrm flipH="1">
            <a:off x="1333500" y="3429000"/>
            <a:ext cx="5334000" cy="859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1"/>
          </p:cNvCxnSpPr>
          <p:nvPr/>
        </p:nvCxnSpPr>
        <p:spPr>
          <a:xfrm flipH="1">
            <a:off x="1371600" y="3429000"/>
            <a:ext cx="52959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128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Word Resources</a:t>
            </a:r>
          </a:p>
        </p:txBody>
      </p:sp>
      <p:sp>
        <p:nvSpPr>
          <p:cNvPr id="3" name="Content Placeholder 2"/>
          <p:cNvSpPr>
            <a:spLocks noGrp="1"/>
          </p:cNvSpPr>
          <p:nvPr>
            <p:ph idx="1"/>
          </p:nvPr>
        </p:nvSpPr>
        <p:spPr/>
        <p:txBody>
          <a:bodyPr/>
          <a:lstStyle/>
          <a:p>
            <a:r>
              <a:rPr lang="en-CA" dirty="0"/>
              <a:t>Online training resources created by Microsoft:</a:t>
            </a:r>
          </a:p>
          <a:p>
            <a:pPr lvl="1"/>
            <a:r>
              <a:rPr lang="en-CA" dirty="0"/>
              <a:t>https://support.office.com/en-us/article/word-for-windows-training-7bcd85e6-2c3d-4c3c-a2a5-5ed8847eae73</a:t>
            </a:r>
          </a:p>
        </p:txBody>
      </p:sp>
    </p:spTree>
    <p:extLst>
      <p:ext uri="{BB962C8B-B14F-4D97-AF65-F5344CB8AC3E}">
        <p14:creationId xmlns:p14="http://schemas.microsoft.com/office/powerpoint/2010/main" val="104942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Starting Word: Invoking The Start Menu</a:t>
            </a:r>
          </a:p>
        </p:txBody>
      </p:sp>
      <p:sp>
        <p:nvSpPr>
          <p:cNvPr id="3" name="Content Placeholder 2"/>
          <p:cNvSpPr>
            <a:spLocks noGrp="1"/>
          </p:cNvSpPr>
          <p:nvPr>
            <p:ph idx="1"/>
          </p:nvPr>
        </p:nvSpPr>
        <p:spPr/>
        <p:txBody>
          <a:bodyPr/>
          <a:lstStyle/>
          <a:p>
            <a:r>
              <a:rPr lang="en-CA" dirty="0"/>
              <a:t>Click on the Start Button (the exact appearance may vary depending upon the version of Windows that you are running).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4410772" cy="2962624"/>
          </a:xfrm>
          <a:prstGeom prst="rect">
            <a:avLst/>
          </a:prstGeom>
        </p:spPr>
      </p:pic>
    </p:spTree>
    <p:extLst>
      <p:ext uri="{BB962C8B-B14F-4D97-AF65-F5344CB8AC3E}">
        <p14:creationId xmlns:p14="http://schemas.microsoft.com/office/powerpoint/2010/main" val="39870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in this presentation were created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40</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2148711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Starting Word: Running Word</a:t>
            </a:r>
          </a:p>
        </p:txBody>
      </p:sp>
      <p:sp>
        <p:nvSpPr>
          <p:cNvPr id="3" name="Content Placeholder 2"/>
          <p:cNvSpPr>
            <a:spLocks noGrp="1"/>
          </p:cNvSpPr>
          <p:nvPr>
            <p:ph idx="1"/>
          </p:nvPr>
        </p:nvSpPr>
        <p:spPr/>
        <p:txBody>
          <a:bodyPr/>
          <a:lstStyle/>
          <a:p>
            <a:r>
              <a:rPr lang="en-CA" dirty="0"/>
              <a:t>With the Start button clicked type in “Word” (the name of the program you wish to run).</a:t>
            </a:r>
          </a:p>
          <a:p>
            <a:r>
              <a:rPr lang="en-CA" dirty="0"/>
              <a:t>(There are many ways of starting a program in Windows, this is an example where there is no “one right way” to do things).</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200399"/>
            <a:ext cx="5867400" cy="3571781"/>
          </a:xfrm>
          <a:prstGeom prst="rect">
            <a:avLst/>
          </a:prstGeom>
        </p:spPr>
      </p:pic>
    </p:spTree>
    <p:extLst>
      <p:ext uri="{BB962C8B-B14F-4D97-AF65-F5344CB8AC3E}">
        <p14:creationId xmlns:p14="http://schemas.microsoft.com/office/powerpoint/2010/main" val="1815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Using Pre-Created Templates</a:t>
            </a:r>
          </a:p>
        </p:txBody>
      </p:sp>
      <p:sp>
        <p:nvSpPr>
          <p:cNvPr id="3" name="Content Placeholder 2"/>
          <p:cNvSpPr>
            <a:spLocks noGrp="1"/>
          </p:cNvSpPr>
          <p:nvPr>
            <p:ph idx="1"/>
          </p:nvPr>
        </p:nvSpPr>
        <p:spPr/>
        <p:txBody>
          <a:bodyPr/>
          <a:lstStyle/>
          <a:p>
            <a:r>
              <a:rPr lang="en-CA" dirty="0"/>
              <a:t>Templates have already been formatted (e.g. font type, size, indenting etc.)</a:t>
            </a:r>
          </a:p>
          <a:p>
            <a:r>
              <a:rPr lang="en-CA" dirty="0"/>
              <a:t>The image below highlights the APA (American Psychological Association) report format.</a:t>
            </a:r>
          </a:p>
        </p:txBody>
      </p:sp>
      <p:grpSp>
        <p:nvGrpSpPr>
          <p:cNvPr id="5" name="Group 4"/>
          <p:cNvGrpSpPr/>
          <p:nvPr/>
        </p:nvGrpSpPr>
        <p:grpSpPr>
          <a:xfrm>
            <a:off x="685800" y="3128420"/>
            <a:ext cx="6513445" cy="3332922"/>
            <a:chOff x="192155" y="37547"/>
            <a:chExt cx="10230680" cy="6343375"/>
          </a:xfrm>
        </p:grpSpPr>
        <p:pic>
          <p:nvPicPr>
            <p:cNvPr id="6" name="Picture 5"/>
            <p:cNvPicPr>
              <a:picLocks noChangeAspect="1"/>
            </p:cNvPicPr>
            <p:nvPr/>
          </p:nvPicPr>
          <p:blipFill rotWithShape="1">
            <a:blip r:embed="rId2"/>
            <a:srcRect b="6994"/>
            <a:stretch/>
          </p:blipFill>
          <p:spPr>
            <a:xfrm>
              <a:off x="192155" y="37547"/>
              <a:ext cx="10230680" cy="6343375"/>
            </a:xfrm>
            <a:prstGeom prst="rect">
              <a:avLst/>
            </a:prstGeom>
          </p:spPr>
        </p:pic>
        <p:sp>
          <p:nvSpPr>
            <p:cNvPr id="7" name="Freeform 6"/>
            <p:cNvSpPr/>
            <p:nvPr/>
          </p:nvSpPr>
          <p:spPr>
            <a:xfrm>
              <a:off x="5430294" y="1709521"/>
              <a:ext cx="1060962" cy="1358357"/>
            </a:xfrm>
            <a:custGeom>
              <a:avLst/>
              <a:gdLst>
                <a:gd name="connsiteX0" fmla="*/ 102489 w 1060962"/>
                <a:gd name="connsiteY0" fmla="*/ 19888 h 1358357"/>
                <a:gd name="connsiteX1" fmla="*/ 519932 w 1060962"/>
                <a:gd name="connsiteY1" fmla="*/ 19888 h 1358357"/>
                <a:gd name="connsiteX2" fmla="*/ 559689 w 1060962"/>
                <a:gd name="connsiteY2" fmla="*/ 33140 h 1358357"/>
                <a:gd name="connsiteX3" fmla="*/ 639202 w 1060962"/>
                <a:gd name="connsiteY3" fmla="*/ 53018 h 1358357"/>
                <a:gd name="connsiteX4" fmla="*/ 698836 w 1060962"/>
                <a:gd name="connsiteY4" fmla="*/ 79522 h 1358357"/>
                <a:gd name="connsiteX5" fmla="*/ 731967 w 1060962"/>
                <a:gd name="connsiteY5" fmla="*/ 86149 h 1358357"/>
                <a:gd name="connsiteX6" fmla="*/ 765097 w 1060962"/>
                <a:gd name="connsiteY6" fmla="*/ 99401 h 1358357"/>
                <a:gd name="connsiteX7" fmla="*/ 824732 w 1060962"/>
                <a:gd name="connsiteY7" fmla="*/ 112653 h 1358357"/>
                <a:gd name="connsiteX8" fmla="*/ 844610 w 1060962"/>
                <a:gd name="connsiteY8" fmla="*/ 119279 h 1358357"/>
                <a:gd name="connsiteX9" fmla="*/ 857863 w 1060962"/>
                <a:gd name="connsiteY9" fmla="*/ 132531 h 1358357"/>
                <a:gd name="connsiteX10" fmla="*/ 904245 w 1060962"/>
                <a:gd name="connsiteY10" fmla="*/ 159035 h 1358357"/>
                <a:gd name="connsiteX11" fmla="*/ 924123 w 1060962"/>
                <a:gd name="connsiteY11" fmla="*/ 165662 h 1358357"/>
                <a:gd name="connsiteX12" fmla="*/ 970506 w 1060962"/>
                <a:gd name="connsiteY12" fmla="*/ 198792 h 1358357"/>
                <a:gd name="connsiteX13" fmla="*/ 1003636 w 1060962"/>
                <a:gd name="connsiteY13" fmla="*/ 212044 h 1358357"/>
                <a:gd name="connsiteX14" fmla="*/ 1016889 w 1060962"/>
                <a:gd name="connsiteY14" fmla="*/ 245175 h 1358357"/>
                <a:gd name="connsiteX15" fmla="*/ 1023515 w 1060962"/>
                <a:gd name="connsiteY15" fmla="*/ 271679 h 1358357"/>
                <a:gd name="connsiteX16" fmla="*/ 1050019 w 1060962"/>
                <a:gd name="connsiteY16" fmla="*/ 291557 h 1358357"/>
                <a:gd name="connsiteX17" fmla="*/ 1043393 w 1060962"/>
                <a:gd name="connsiteY17" fmla="*/ 609609 h 1358357"/>
                <a:gd name="connsiteX18" fmla="*/ 1030141 w 1060962"/>
                <a:gd name="connsiteY18" fmla="*/ 722253 h 1358357"/>
                <a:gd name="connsiteX19" fmla="*/ 1023515 w 1060962"/>
                <a:gd name="connsiteY19" fmla="*/ 768635 h 1358357"/>
                <a:gd name="connsiteX20" fmla="*/ 1010263 w 1060962"/>
                <a:gd name="connsiteY20" fmla="*/ 801766 h 1358357"/>
                <a:gd name="connsiteX21" fmla="*/ 983758 w 1060962"/>
                <a:gd name="connsiteY21" fmla="*/ 881279 h 1358357"/>
                <a:gd name="connsiteX22" fmla="*/ 963880 w 1060962"/>
                <a:gd name="connsiteY22" fmla="*/ 1007175 h 1358357"/>
                <a:gd name="connsiteX23" fmla="*/ 944002 w 1060962"/>
                <a:gd name="connsiteY23" fmla="*/ 1027053 h 1358357"/>
                <a:gd name="connsiteX24" fmla="*/ 930750 w 1060962"/>
                <a:gd name="connsiteY24" fmla="*/ 1099940 h 1358357"/>
                <a:gd name="connsiteX25" fmla="*/ 910871 w 1060962"/>
                <a:gd name="connsiteY25" fmla="*/ 1152949 h 1358357"/>
                <a:gd name="connsiteX26" fmla="*/ 884367 w 1060962"/>
                <a:gd name="connsiteY26" fmla="*/ 1258966 h 1358357"/>
                <a:gd name="connsiteX27" fmla="*/ 864489 w 1060962"/>
                <a:gd name="connsiteY27" fmla="*/ 1265592 h 1358357"/>
                <a:gd name="connsiteX28" fmla="*/ 831358 w 1060962"/>
                <a:gd name="connsiteY28" fmla="*/ 1292096 h 1358357"/>
                <a:gd name="connsiteX29" fmla="*/ 804854 w 1060962"/>
                <a:gd name="connsiteY29" fmla="*/ 1298722 h 1358357"/>
                <a:gd name="connsiteX30" fmla="*/ 784976 w 1060962"/>
                <a:gd name="connsiteY30" fmla="*/ 1311975 h 1358357"/>
                <a:gd name="connsiteX31" fmla="*/ 718715 w 1060962"/>
                <a:gd name="connsiteY31" fmla="*/ 1338479 h 1358357"/>
                <a:gd name="connsiteX32" fmla="*/ 632576 w 1060962"/>
                <a:gd name="connsiteY32" fmla="*/ 1358357 h 1358357"/>
                <a:gd name="connsiteX33" fmla="*/ 334402 w 1060962"/>
                <a:gd name="connsiteY33" fmla="*/ 1345105 h 1358357"/>
                <a:gd name="connsiteX34" fmla="*/ 241636 w 1060962"/>
                <a:gd name="connsiteY34" fmla="*/ 1318601 h 1358357"/>
                <a:gd name="connsiteX35" fmla="*/ 162123 w 1060962"/>
                <a:gd name="connsiteY35" fmla="*/ 1298722 h 1358357"/>
                <a:gd name="connsiteX36" fmla="*/ 142245 w 1060962"/>
                <a:gd name="connsiteY36" fmla="*/ 1285470 h 1358357"/>
                <a:gd name="connsiteX37" fmla="*/ 122367 w 1060962"/>
                <a:gd name="connsiteY37" fmla="*/ 1278844 h 1358357"/>
                <a:gd name="connsiteX38" fmla="*/ 95863 w 1060962"/>
                <a:gd name="connsiteY38" fmla="*/ 1265592 h 1358357"/>
                <a:gd name="connsiteX39" fmla="*/ 89236 w 1060962"/>
                <a:gd name="connsiteY39" fmla="*/ 1232462 h 1358357"/>
                <a:gd name="connsiteX40" fmla="*/ 75984 w 1060962"/>
                <a:gd name="connsiteY40" fmla="*/ 1219209 h 1358357"/>
                <a:gd name="connsiteX41" fmla="*/ 49480 w 1060962"/>
                <a:gd name="connsiteY41" fmla="*/ 1172827 h 1358357"/>
                <a:gd name="connsiteX42" fmla="*/ 29602 w 1060962"/>
                <a:gd name="connsiteY42" fmla="*/ 1106566 h 1358357"/>
                <a:gd name="connsiteX43" fmla="*/ 16350 w 1060962"/>
                <a:gd name="connsiteY43" fmla="*/ 1086688 h 1358357"/>
                <a:gd name="connsiteX44" fmla="*/ 22976 w 1060962"/>
                <a:gd name="connsiteY44" fmla="*/ 549975 h 1358357"/>
                <a:gd name="connsiteX45" fmla="*/ 56106 w 1060962"/>
                <a:gd name="connsiteY45" fmla="*/ 318062 h 1358357"/>
                <a:gd name="connsiteX46" fmla="*/ 82610 w 1060962"/>
                <a:gd name="connsiteY46" fmla="*/ 258427 h 1358357"/>
                <a:gd name="connsiteX47" fmla="*/ 89236 w 1060962"/>
                <a:gd name="connsiteY47" fmla="*/ 238549 h 1358357"/>
                <a:gd name="connsiteX48" fmla="*/ 115741 w 1060962"/>
                <a:gd name="connsiteY48" fmla="*/ 225296 h 1358357"/>
                <a:gd name="connsiteX49" fmla="*/ 135619 w 1060962"/>
                <a:gd name="connsiteY49" fmla="*/ 212044 h 1358357"/>
                <a:gd name="connsiteX50" fmla="*/ 168750 w 1060962"/>
                <a:gd name="connsiteY50" fmla="*/ 178914 h 1358357"/>
                <a:gd name="connsiteX51" fmla="*/ 182002 w 1060962"/>
                <a:gd name="connsiteY51" fmla="*/ 159035 h 1358357"/>
                <a:gd name="connsiteX52" fmla="*/ 215132 w 1060962"/>
                <a:gd name="connsiteY52" fmla="*/ 145783 h 1358357"/>
                <a:gd name="connsiteX53" fmla="*/ 294645 w 1060962"/>
                <a:gd name="connsiteY53" fmla="*/ 125905 h 1358357"/>
                <a:gd name="connsiteX54" fmla="*/ 314523 w 1060962"/>
                <a:gd name="connsiteY54" fmla="*/ 112653 h 1358357"/>
                <a:gd name="connsiteX55" fmla="*/ 486802 w 1060962"/>
                <a:gd name="connsiteY55" fmla="*/ 86149 h 1358357"/>
                <a:gd name="connsiteX56" fmla="*/ 612697 w 1060962"/>
                <a:gd name="connsiteY56" fmla="*/ 79522 h 1358357"/>
                <a:gd name="connsiteX57" fmla="*/ 659080 w 1060962"/>
                <a:gd name="connsiteY57" fmla="*/ 53018 h 1358357"/>
                <a:gd name="connsiteX58" fmla="*/ 678958 w 1060962"/>
                <a:gd name="connsiteY58" fmla="*/ 46392 h 1358357"/>
                <a:gd name="connsiteX59" fmla="*/ 698836 w 1060962"/>
                <a:gd name="connsiteY59" fmla="*/ 33140 h 1358357"/>
                <a:gd name="connsiteX60" fmla="*/ 771723 w 1060962"/>
                <a:gd name="connsiteY60" fmla="*/ 19888 h 1358357"/>
                <a:gd name="connsiteX61" fmla="*/ 811480 w 1060962"/>
                <a:gd name="connsiteY61" fmla="*/ 6635 h 1358357"/>
                <a:gd name="connsiteX62" fmla="*/ 1010263 w 1060962"/>
                <a:gd name="connsiteY62" fmla="*/ 9 h 135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60962" h="1358357">
                  <a:moveTo>
                    <a:pt x="102489" y="19888"/>
                  </a:moveTo>
                  <a:cubicBezTo>
                    <a:pt x="183101" y="18097"/>
                    <a:pt x="404481" y="5457"/>
                    <a:pt x="519932" y="19888"/>
                  </a:cubicBezTo>
                  <a:cubicBezTo>
                    <a:pt x="533793" y="21621"/>
                    <a:pt x="546338" y="29032"/>
                    <a:pt x="559689" y="33140"/>
                  </a:cubicBezTo>
                  <a:cubicBezTo>
                    <a:pt x="605226" y="47151"/>
                    <a:pt x="598480" y="44874"/>
                    <a:pt x="639202" y="53018"/>
                  </a:cubicBezTo>
                  <a:cubicBezTo>
                    <a:pt x="658781" y="62807"/>
                    <a:pt x="677684" y="73176"/>
                    <a:pt x="698836" y="79522"/>
                  </a:cubicBezTo>
                  <a:cubicBezTo>
                    <a:pt x="709623" y="82758"/>
                    <a:pt x="721180" y="82913"/>
                    <a:pt x="731967" y="86149"/>
                  </a:cubicBezTo>
                  <a:cubicBezTo>
                    <a:pt x="743359" y="89567"/>
                    <a:pt x="753661" y="96133"/>
                    <a:pt x="765097" y="99401"/>
                  </a:cubicBezTo>
                  <a:cubicBezTo>
                    <a:pt x="784677" y="104995"/>
                    <a:pt x="804977" y="107714"/>
                    <a:pt x="824732" y="112653"/>
                  </a:cubicBezTo>
                  <a:cubicBezTo>
                    <a:pt x="831508" y="114347"/>
                    <a:pt x="837984" y="117070"/>
                    <a:pt x="844610" y="119279"/>
                  </a:cubicBezTo>
                  <a:cubicBezTo>
                    <a:pt x="849028" y="123696"/>
                    <a:pt x="852985" y="128628"/>
                    <a:pt x="857863" y="132531"/>
                  </a:cubicBezTo>
                  <a:cubicBezTo>
                    <a:pt x="870662" y="142770"/>
                    <a:pt x="889593" y="152755"/>
                    <a:pt x="904245" y="159035"/>
                  </a:cubicBezTo>
                  <a:cubicBezTo>
                    <a:pt x="910665" y="161786"/>
                    <a:pt x="917876" y="162538"/>
                    <a:pt x="924123" y="165662"/>
                  </a:cubicBezTo>
                  <a:cubicBezTo>
                    <a:pt x="948986" y="178094"/>
                    <a:pt x="943461" y="183767"/>
                    <a:pt x="970506" y="198792"/>
                  </a:cubicBezTo>
                  <a:cubicBezTo>
                    <a:pt x="980903" y="204568"/>
                    <a:pt x="992593" y="207627"/>
                    <a:pt x="1003636" y="212044"/>
                  </a:cubicBezTo>
                  <a:cubicBezTo>
                    <a:pt x="1008054" y="223088"/>
                    <a:pt x="1013128" y="233891"/>
                    <a:pt x="1016889" y="245175"/>
                  </a:cubicBezTo>
                  <a:cubicBezTo>
                    <a:pt x="1019769" y="253814"/>
                    <a:pt x="1018222" y="264269"/>
                    <a:pt x="1023515" y="271679"/>
                  </a:cubicBezTo>
                  <a:cubicBezTo>
                    <a:pt x="1029934" y="280665"/>
                    <a:pt x="1041184" y="284931"/>
                    <a:pt x="1050019" y="291557"/>
                  </a:cubicBezTo>
                  <a:cubicBezTo>
                    <a:pt x="1068793" y="422977"/>
                    <a:pt x="1061316" y="349715"/>
                    <a:pt x="1043393" y="609609"/>
                  </a:cubicBezTo>
                  <a:cubicBezTo>
                    <a:pt x="1040792" y="647326"/>
                    <a:pt x="1034830" y="684738"/>
                    <a:pt x="1030141" y="722253"/>
                  </a:cubicBezTo>
                  <a:cubicBezTo>
                    <a:pt x="1028204" y="737750"/>
                    <a:pt x="1027303" y="753484"/>
                    <a:pt x="1023515" y="768635"/>
                  </a:cubicBezTo>
                  <a:cubicBezTo>
                    <a:pt x="1020630" y="780174"/>
                    <a:pt x="1014024" y="790482"/>
                    <a:pt x="1010263" y="801766"/>
                  </a:cubicBezTo>
                  <a:cubicBezTo>
                    <a:pt x="977225" y="900878"/>
                    <a:pt x="1015199" y="802676"/>
                    <a:pt x="983758" y="881279"/>
                  </a:cubicBezTo>
                  <a:cubicBezTo>
                    <a:pt x="980897" y="915607"/>
                    <a:pt x="981355" y="972225"/>
                    <a:pt x="963880" y="1007175"/>
                  </a:cubicBezTo>
                  <a:cubicBezTo>
                    <a:pt x="959689" y="1015556"/>
                    <a:pt x="950628" y="1020427"/>
                    <a:pt x="944002" y="1027053"/>
                  </a:cubicBezTo>
                  <a:cubicBezTo>
                    <a:pt x="939585" y="1051349"/>
                    <a:pt x="936739" y="1075983"/>
                    <a:pt x="930750" y="1099940"/>
                  </a:cubicBezTo>
                  <a:cubicBezTo>
                    <a:pt x="926503" y="1116926"/>
                    <a:pt x="914446" y="1135075"/>
                    <a:pt x="910871" y="1152949"/>
                  </a:cubicBezTo>
                  <a:cubicBezTo>
                    <a:pt x="909461" y="1160001"/>
                    <a:pt x="904686" y="1238647"/>
                    <a:pt x="884367" y="1258966"/>
                  </a:cubicBezTo>
                  <a:cubicBezTo>
                    <a:pt x="879428" y="1263905"/>
                    <a:pt x="871115" y="1263383"/>
                    <a:pt x="864489" y="1265592"/>
                  </a:cubicBezTo>
                  <a:cubicBezTo>
                    <a:pt x="853803" y="1276278"/>
                    <a:pt x="845984" y="1285828"/>
                    <a:pt x="831358" y="1292096"/>
                  </a:cubicBezTo>
                  <a:cubicBezTo>
                    <a:pt x="822988" y="1295683"/>
                    <a:pt x="813689" y="1296513"/>
                    <a:pt x="804854" y="1298722"/>
                  </a:cubicBezTo>
                  <a:cubicBezTo>
                    <a:pt x="798228" y="1303140"/>
                    <a:pt x="792207" y="1308638"/>
                    <a:pt x="784976" y="1311975"/>
                  </a:cubicBezTo>
                  <a:cubicBezTo>
                    <a:pt x="763377" y="1321944"/>
                    <a:pt x="741793" y="1332710"/>
                    <a:pt x="718715" y="1338479"/>
                  </a:cubicBezTo>
                  <a:cubicBezTo>
                    <a:pt x="672455" y="1350044"/>
                    <a:pt x="701100" y="1343129"/>
                    <a:pt x="632576" y="1358357"/>
                  </a:cubicBezTo>
                  <a:cubicBezTo>
                    <a:pt x="533185" y="1353940"/>
                    <a:pt x="433629" y="1352321"/>
                    <a:pt x="334402" y="1345105"/>
                  </a:cubicBezTo>
                  <a:cubicBezTo>
                    <a:pt x="264267" y="1340004"/>
                    <a:pt x="285739" y="1337502"/>
                    <a:pt x="241636" y="1318601"/>
                  </a:cubicBezTo>
                  <a:cubicBezTo>
                    <a:pt x="220530" y="1309556"/>
                    <a:pt x="175832" y="1301769"/>
                    <a:pt x="162123" y="1298722"/>
                  </a:cubicBezTo>
                  <a:cubicBezTo>
                    <a:pt x="155497" y="1294305"/>
                    <a:pt x="149368" y="1289031"/>
                    <a:pt x="142245" y="1285470"/>
                  </a:cubicBezTo>
                  <a:cubicBezTo>
                    <a:pt x="135998" y="1282346"/>
                    <a:pt x="128787" y="1281595"/>
                    <a:pt x="122367" y="1278844"/>
                  </a:cubicBezTo>
                  <a:cubicBezTo>
                    <a:pt x="113288" y="1274953"/>
                    <a:pt x="104698" y="1270009"/>
                    <a:pt x="95863" y="1265592"/>
                  </a:cubicBezTo>
                  <a:cubicBezTo>
                    <a:pt x="93654" y="1254549"/>
                    <a:pt x="93672" y="1242813"/>
                    <a:pt x="89236" y="1232462"/>
                  </a:cubicBezTo>
                  <a:cubicBezTo>
                    <a:pt x="86775" y="1226720"/>
                    <a:pt x="79887" y="1224087"/>
                    <a:pt x="75984" y="1219209"/>
                  </a:cubicBezTo>
                  <a:cubicBezTo>
                    <a:pt x="65746" y="1206411"/>
                    <a:pt x="55759" y="1187478"/>
                    <a:pt x="49480" y="1172827"/>
                  </a:cubicBezTo>
                  <a:cubicBezTo>
                    <a:pt x="40396" y="1151632"/>
                    <a:pt x="38166" y="1127976"/>
                    <a:pt x="29602" y="1106566"/>
                  </a:cubicBezTo>
                  <a:cubicBezTo>
                    <a:pt x="26644" y="1099172"/>
                    <a:pt x="20767" y="1093314"/>
                    <a:pt x="16350" y="1086688"/>
                  </a:cubicBezTo>
                  <a:cubicBezTo>
                    <a:pt x="-12671" y="883568"/>
                    <a:pt x="1640" y="1002295"/>
                    <a:pt x="22976" y="549975"/>
                  </a:cubicBezTo>
                  <a:cubicBezTo>
                    <a:pt x="32572" y="346550"/>
                    <a:pt x="4714" y="395151"/>
                    <a:pt x="56106" y="318062"/>
                  </a:cubicBezTo>
                  <a:cubicBezTo>
                    <a:pt x="90294" y="215495"/>
                    <a:pt x="51110" y="321427"/>
                    <a:pt x="82610" y="258427"/>
                  </a:cubicBezTo>
                  <a:cubicBezTo>
                    <a:pt x="85734" y="252180"/>
                    <a:pt x="84297" y="243488"/>
                    <a:pt x="89236" y="238549"/>
                  </a:cubicBezTo>
                  <a:cubicBezTo>
                    <a:pt x="96221" y="231564"/>
                    <a:pt x="107165" y="230197"/>
                    <a:pt x="115741" y="225296"/>
                  </a:cubicBezTo>
                  <a:cubicBezTo>
                    <a:pt x="122655" y="221345"/>
                    <a:pt x="128993" y="216461"/>
                    <a:pt x="135619" y="212044"/>
                  </a:cubicBezTo>
                  <a:cubicBezTo>
                    <a:pt x="170960" y="159033"/>
                    <a:pt x="124573" y="223091"/>
                    <a:pt x="168750" y="178914"/>
                  </a:cubicBezTo>
                  <a:cubicBezTo>
                    <a:pt x="174381" y="173283"/>
                    <a:pt x="175522" y="163664"/>
                    <a:pt x="182002" y="159035"/>
                  </a:cubicBezTo>
                  <a:cubicBezTo>
                    <a:pt x="191680" y="152122"/>
                    <a:pt x="203848" y="149544"/>
                    <a:pt x="215132" y="145783"/>
                  </a:cubicBezTo>
                  <a:cubicBezTo>
                    <a:pt x="251909" y="133524"/>
                    <a:pt x="260060" y="132822"/>
                    <a:pt x="294645" y="125905"/>
                  </a:cubicBezTo>
                  <a:cubicBezTo>
                    <a:pt x="301271" y="121488"/>
                    <a:pt x="307129" y="115611"/>
                    <a:pt x="314523" y="112653"/>
                  </a:cubicBezTo>
                  <a:cubicBezTo>
                    <a:pt x="366094" y="92025"/>
                    <a:pt x="437777" y="90020"/>
                    <a:pt x="486802" y="86149"/>
                  </a:cubicBezTo>
                  <a:cubicBezTo>
                    <a:pt x="528695" y="82842"/>
                    <a:pt x="570732" y="81731"/>
                    <a:pt x="612697" y="79522"/>
                  </a:cubicBezTo>
                  <a:cubicBezTo>
                    <a:pt x="632660" y="66214"/>
                    <a:pt x="635543" y="63105"/>
                    <a:pt x="659080" y="53018"/>
                  </a:cubicBezTo>
                  <a:cubicBezTo>
                    <a:pt x="665500" y="50267"/>
                    <a:pt x="672711" y="49516"/>
                    <a:pt x="678958" y="46392"/>
                  </a:cubicBezTo>
                  <a:cubicBezTo>
                    <a:pt x="686081" y="42831"/>
                    <a:pt x="691179" y="35328"/>
                    <a:pt x="698836" y="33140"/>
                  </a:cubicBezTo>
                  <a:cubicBezTo>
                    <a:pt x="722580" y="26356"/>
                    <a:pt x="747685" y="25544"/>
                    <a:pt x="771723" y="19888"/>
                  </a:cubicBezTo>
                  <a:cubicBezTo>
                    <a:pt x="785321" y="16688"/>
                    <a:pt x="797580" y="8025"/>
                    <a:pt x="811480" y="6635"/>
                  </a:cubicBezTo>
                  <a:cubicBezTo>
                    <a:pt x="883254" y="-543"/>
                    <a:pt x="942553" y="9"/>
                    <a:pt x="1010263" y="9"/>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8066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 Blank Document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115" y="1447800"/>
            <a:ext cx="8119770" cy="5029200"/>
          </a:xfrm>
        </p:spPr>
      </p:pic>
    </p:spTree>
    <p:extLst>
      <p:ext uri="{BB962C8B-B14F-4D97-AF65-F5344CB8AC3E}">
        <p14:creationId xmlns:p14="http://schemas.microsoft.com/office/powerpoint/2010/main" val="214859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Word Editor</a:t>
            </a:r>
          </a:p>
        </p:txBody>
      </p:sp>
      <p:sp>
        <p:nvSpPr>
          <p:cNvPr id="3" name="Content Placeholder 2"/>
          <p:cNvSpPr>
            <a:spLocks noGrp="1"/>
          </p:cNvSpPr>
          <p:nvPr>
            <p:ph idx="1"/>
          </p:nvPr>
        </p:nvSpPr>
        <p:spPr/>
        <p:txBody>
          <a:bodyPr/>
          <a:lstStyle/>
          <a:p>
            <a:r>
              <a:rPr lang="en-CA" dirty="0"/>
              <a:t>Creating a new document (or opening an existing document – described later) will pull up the Word editor.</a:t>
            </a:r>
          </a:p>
          <a:p>
            <a:r>
              <a:rPr lang="en-CA" dirty="0"/>
              <a:t>When the window containing the Word editor is the currently selected window what you type is what will appear in the editor</a:t>
            </a:r>
          </a:p>
        </p:txBody>
      </p:sp>
      <p:grpSp>
        <p:nvGrpSpPr>
          <p:cNvPr id="4" name="Group 3">
            <a:extLst>
              <a:ext uri="{FF2B5EF4-FFF2-40B4-BE49-F238E27FC236}">
                <a16:creationId xmlns:a16="http://schemas.microsoft.com/office/drawing/2014/main" id="{A04A8ED7-7C2F-4E05-BDAE-D9708CDF4D85}"/>
              </a:ext>
            </a:extLst>
          </p:cNvPr>
          <p:cNvGrpSpPr/>
          <p:nvPr/>
        </p:nvGrpSpPr>
        <p:grpSpPr>
          <a:xfrm>
            <a:off x="762000" y="3044274"/>
            <a:ext cx="7804759" cy="3736944"/>
            <a:chOff x="762000" y="3044274"/>
            <a:chExt cx="7804759" cy="3736944"/>
          </a:xfrm>
        </p:grpSpPr>
        <p:sp>
          <p:nvSpPr>
            <p:cNvPr id="7" name="Rectangle 6"/>
            <p:cNvSpPr/>
            <p:nvPr/>
          </p:nvSpPr>
          <p:spPr>
            <a:xfrm>
              <a:off x="6661759" y="4343400"/>
              <a:ext cx="1905000" cy="108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The cursor specifies the current text entry point.</a:t>
              </a:r>
            </a:p>
          </p:txBody>
        </p:sp>
        <p:pic>
          <p:nvPicPr>
            <p:cNvPr id="8" name="Picture 7"/>
            <p:cNvPicPr>
              <a:picLocks noChangeAspect="1"/>
            </p:cNvPicPr>
            <p:nvPr/>
          </p:nvPicPr>
          <p:blipFill>
            <a:blip r:embed="rId2"/>
            <a:stretch>
              <a:fillRect/>
            </a:stretch>
          </p:blipFill>
          <p:spPr>
            <a:xfrm>
              <a:off x="762000" y="3925682"/>
              <a:ext cx="4267200" cy="2809329"/>
            </a:xfrm>
            <a:prstGeom prst="rect">
              <a:avLst/>
            </a:prstGeom>
          </p:spPr>
        </p:pic>
        <p:cxnSp>
          <p:nvCxnSpPr>
            <p:cNvPr id="10" name="Straight Arrow Connector 9"/>
            <p:cNvCxnSpPr>
              <a:stCxn id="7" idx="1"/>
            </p:cNvCxnSpPr>
            <p:nvPr/>
          </p:nvCxnSpPr>
          <p:spPr>
            <a:xfrm flipH="1">
              <a:off x="3162300" y="4886740"/>
              <a:ext cx="3499459" cy="167195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76600" y="3044274"/>
              <a:ext cx="1905000" cy="801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Text typed from the keyboard.</a:t>
              </a:r>
            </a:p>
          </p:txBody>
        </p:sp>
        <p:cxnSp>
          <p:nvCxnSpPr>
            <p:cNvPr id="12" name="Straight Arrow Connector 11"/>
            <p:cNvCxnSpPr>
              <a:cxnSpLocks/>
              <a:stCxn id="11" idx="2"/>
            </p:cNvCxnSpPr>
            <p:nvPr/>
          </p:nvCxnSpPr>
          <p:spPr>
            <a:xfrm flipH="1">
              <a:off x="2514600" y="3846032"/>
              <a:ext cx="1714500" cy="26625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909073" y="6463205"/>
              <a:ext cx="1215128" cy="318013"/>
            </a:xfrm>
            <a:custGeom>
              <a:avLst/>
              <a:gdLst>
                <a:gd name="connsiteX0" fmla="*/ 0 w 1263407"/>
                <a:gd name="connsiteY0" fmla="*/ 59748 h 318013"/>
                <a:gd name="connsiteX1" fmla="*/ 146583 w 1263407"/>
                <a:gd name="connsiteY1" fmla="*/ 28337 h 318013"/>
                <a:gd name="connsiteX2" fmla="*/ 195444 w 1263407"/>
                <a:gd name="connsiteY2" fmla="*/ 21357 h 318013"/>
                <a:gd name="connsiteX3" fmla="*/ 369948 w 1263407"/>
                <a:gd name="connsiteY3" fmla="*/ 24847 h 318013"/>
                <a:gd name="connsiteX4" fmla="*/ 540962 w 1263407"/>
                <a:gd name="connsiteY4" fmla="*/ 21357 h 318013"/>
                <a:gd name="connsiteX5" fmla="*/ 600293 w 1263407"/>
                <a:gd name="connsiteY5" fmla="*/ 14377 h 318013"/>
                <a:gd name="connsiteX6" fmla="*/ 642174 w 1263407"/>
                <a:gd name="connsiteY6" fmla="*/ 10887 h 318013"/>
                <a:gd name="connsiteX7" fmla="*/ 778287 w 1263407"/>
                <a:gd name="connsiteY7" fmla="*/ 7397 h 318013"/>
                <a:gd name="connsiteX8" fmla="*/ 1123804 w 1263407"/>
                <a:gd name="connsiteY8" fmla="*/ 3906 h 318013"/>
                <a:gd name="connsiteX9" fmla="*/ 1204076 w 1263407"/>
                <a:gd name="connsiteY9" fmla="*/ 7397 h 318013"/>
                <a:gd name="connsiteX10" fmla="*/ 1221526 w 1263407"/>
                <a:gd name="connsiteY10" fmla="*/ 10887 h 318013"/>
                <a:gd name="connsiteX11" fmla="*/ 1228507 w 1263407"/>
                <a:gd name="connsiteY11" fmla="*/ 17867 h 318013"/>
                <a:gd name="connsiteX12" fmla="*/ 1245957 w 1263407"/>
                <a:gd name="connsiteY12" fmla="*/ 52768 h 318013"/>
                <a:gd name="connsiteX13" fmla="*/ 1252937 w 1263407"/>
                <a:gd name="connsiteY13" fmla="*/ 66728 h 318013"/>
                <a:gd name="connsiteX14" fmla="*/ 1263407 w 1263407"/>
                <a:gd name="connsiteY14" fmla="*/ 70218 h 318013"/>
                <a:gd name="connsiteX15" fmla="*/ 1256427 w 1263407"/>
                <a:gd name="connsiteY15" fmla="*/ 171430 h 318013"/>
                <a:gd name="connsiteX16" fmla="*/ 1249447 w 1263407"/>
                <a:gd name="connsiteY16" fmla="*/ 192371 h 318013"/>
                <a:gd name="connsiteX17" fmla="*/ 1235487 w 1263407"/>
                <a:gd name="connsiteY17" fmla="*/ 195861 h 318013"/>
                <a:gd name="connsiteX18" fmla="*/ 1218036 w 1263407"/>
                <a:gd name="connsiteY18" fmla="*/ 213311 h 318013"/>
                <a:gd name="connsiteX19" fmla="*/ 1214546 w 1263407"/>
                <a:gd name="connsiteY19" fmla="*/ 227271 h 318013"/>
                <a:gd name="connsiteX20" fmla="*/ 1200586 w 1263407"/>
                <a:gd name="connsiteY20" fmla="*/ 234251 h 318013"/>
                <a:gd name="connsiteX21" fmla="*/ 1183136 w 1263407"/>
                <a:gd name="connsiteY21" fmla="*/ 255192 h 318013"/>
                <a:gd name="connsiteX22" fmla="*/ 1165685 w 1263407"/>
                <a:gd name="connsiteY22" fmla="*/ 262172 h 318013"/>
                <a:gd name="connsiteX23" fmla="*/ 1151725 w 1263407"/>
                <a:gd name="connsiteY23" fmla="*/ 269152 h 318013"/>
                <a:gd name="connsiteX24" fmla="*/ 1120314 w 1263407"/>
                <a:gd name="connsiteY24" fmla="*/ 283113 h 318013"/>
                <a:gd name="connsiteX25" fmla="*/ 1060983 w 1263407"/>
                <a:gd name="connsiteY25" fmla="*/ 286603 h 318013"/>
                <a:gd name="connsiteX26" fmla="*/ 963261 w 1263407"/>
                <a:gd name="connsiteY26" fmla="*/ 300563 h 318013"/>
                <a:gd name="connsiteX27" fmla="*/ 938830 w 1263407"/>
                <a:gd name="connsiteY27" fmla="*/ 307543 h 318013"/>
                <a:gd name="connsiteX28" fmla="*/ 778287 w 1263407"/>
                <a:gd name="connsiteY28" fmla="*/ 318013 h 318013"/>
                <a:gd name="connsiteX29" fmla="*/ 631704 w 1263407"/>
                <a:gd name="connsiteY29" fmla="*/ 311033 h 318013"/>
                <a:gd name="connsiteX30" fmla="*/ 464180 w 1263407"/>
                <a:gd name="connsiteY30" fmla="*/ 304053 h 318013"/>
                <a:gd name="connsiteX31" fmla="*/ 390888 w 1263407"/>
                <a:gd name="connsiteY31" fmla="*/ 297073 h 318013"/>
                <a:gd name="connsiteX32" fmla="*/ 373438 w 1263407"/>
                <a:gd name="connsiteY32" fmla="*/ 290093 h 318013"/>
                <a:gd name="connsiteX33" fmla="*/ 362968 w 1263407"/>
                <a:gd name="connsiteY33" fmla="*/ 283113 h 318013"/>
                <a:gd name="connsiteX34" fmla="*/ 230345 w 1263407"/>
                <a:gd name="connsiteY34" fmla="*/ 272642 h 318013"/>
                <a:gd name="connsiteX35" fmla="*/ 212894 w 1263407"/>
                <a:gd name="connsiteY35" fmla="*/ 265662 h 318013"/>
                <a:gd name="connsiteX36" fmla="*/ 202424 w 1263407"/>
                <a:gd name="connsiteY36" fmla="*/ 262172 h 318013"/>
                <a:gd name="connsiteX37" fmla="*/ 125643 w 1263407"/>
                <a:gd name="connsiteY37" fmla="*/ 255192 h 318013"/>
                <a:gd name="connsiteX38" fmla="*/ 108192 w 1263407"/>
                <a:gd name="connsiteY38" fmla="*/ 248212 h 318013"/>
                <a:gd name="connsiteX39" fmla="*/ 94232 w 1263407"/>
                <a:gd name="connsiteY39" fmla="*/ 244722 h 318013"/>
                <a:gd name="connsiteX40" fmla="*/ 83762 w 1263407"/>
                <a:gd name="connsiteY40" fmla="*/ 237742 h 318013"/>
                <a:gd name="connsiteX41" fmla="*/ 59331 w 1263407"/>
                <a:gd name="connsiteY41" fmla="*/ 223781 h 318013"/>
                <a:gd name="connsiteX42" fmla="*/ 52351 w 1263407"/>
                <a:gd name="connsiteY42" fmla="*/ 213311 h 318013"/>
                <a:gd name="connsiteX43" fmla="*/ 27920 w 1263407"/>
                <a:gd name="connsiteY43" fmla="*/ 206331 h 318013"/>
                <a:gd name="connsiteX44" fmla="*/ 17450 w 1263407"/>
                <a:gd name="connsiteY44" fmla="*/ 202841 h 318013"/>
                <a:gd name="connsiteX45" fmla="*/ 0 w 1263407"/>
                <a:gd name="connsiteY45" fmla="*/ 122569 h 318013"/>
                <a:gd name="connsiteX46" fmla="*/ 0 w 1263407"/>
                <a:gd name="connsiteY46" fmla="*/ 59748 h 31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63407" h="318013">
                  <a:moveTo>
                    <a:pt x="0" y="59748"/>
                  </a:moveTo>
                  <a:lnTo>
                    <a:pt x="146583" y="28337"/>
                  </a:lnTo>
                  <a:cubicBezTo>
                    <a:pt x="162727" y="25166"/>
                    <a:pt x="178994" y="21614"/>
                    <a:pt x="195444" y="21357"/>
                  </a:cubicBezTo>
                  <a:lnTo>
                    <a:pt x="369948" y="24847"/>
                  </a:lnTo>
                  <a:cubicBezTo>
                    <a:pt x="426953" y="23684"/>
                    <a:pt x="484004" y="23946"/>
                    <a:pt x="540962" y="21357"/>
                  </a:cubicBezTo>
                  <a:cubicBezTo>
                    <a:pt x="560855" y="20453"/>
                    <a:pt x="580485" y="16426"/>
                    <a:pt x="600293" y="14377"/>
                  </a:cubicBezTo>
                  <a:cubicBezTo>
                    <a:pt x="614227" y="12936"/>
                    <a:pt x="628214" y="12050"/>
                    <a:pt x="642174" y="10887"/>
                  </a:cubicBezTo>
                  <a:cubicBezTo>
                    <a:pt x="697819" y="-11374"/>
                    <a:pt x="644175" y="7397"/>
                    <a:pt x="778287" y="7397"/>
                  </a:cubicBezTo>
                  <a:cubicBezTo>
                    <a:pt x="893465" y="7397"/>
                    <a:pt x="1008632" y="5070"/>
                    <a:pt x="1123804" y="3906"/>
                  </a:cubicBezTo>
                  <a:cubicBezTo>
                    <a:pt x="1150561" y="5070"/>
                    <a:pt x="1177361" y="5489"/>
                    <a:pt x="1204076" y="7397"/>
                  </a:cubicBezTo>
                  <a:cubicBezTo>
                    <a:pt x="1209993" y="7820"/>
                    <a:pt x="1216074" y="8550"/>
                    <a:pt x="1221526" y="10887"/>
                  </a:cubicBezTo>
                  <a:cubicBezTo>
                    <a:pt x="1224551" y="12183"/>
                    <a:pt x="1226180" y="15540"/>
                    <a:pt x="1228507" y="17867"/>
                  </a:cubicBezTo>
                  <a:cubicBezTo>
                    <a:pt x="1236407" y="49467"/>
                    <a:pt x="1225182" y="11218"/>
                    <a:pt x="1245957" y="52768"/>
                  </a:cubicBezTo>
                  <a:cubicBezTo>
                    <a:pt x="1248284" y="57421"/>
                    <a:pt x="1249258" y="63049"/>
                    <a:pt x="1252937" y="66728"/>
                  </a:cubicBezTo>
                  <a:cubicBezTo>
                    <a:pt x="1255538" y="69329"/>
                    <a:pt x="1259917" y="69055"/>
                    <a:pt x="1263407" y="70218"/>
                  </a:cubicBezTo>
                  <a:cubicBezTo>
                    <a:pt x="1263008" y="77408"/>
                    <a:pt x="1259485" y="154098"/>
                    <a:pt x="1256427" y="171430"/>
                  </a:cubicBezTo>
                  <a:cubicBezTo>
                    <a:pt x="1255148" y="178676"/>
                    <a:pt x="1254235" y="186784"/>
                    <a:pt x="1249447" y="192371"/>
                  </a:cubicBezTo>
                  <a:cubicBezTo>
                    <a:pt x="1246326" y="196013"/>
                    <a:pt x="1240140" y="194698"/>
                    <a:pt x="1235487" y="195861"/>
                  </a:cubicBezTo>
                  <a:cubicBezTo>
                    <a:pt x="1226181" y="233086"/>
                    <a:pt x="1241304" y="190045"/>
                    <a:pt x="1218036" y="213311"/>
                  </a:cubicBezTo>
                  <a:cubicBezTo>
                    <a:pt x="1214644" y="216703"/>
                    <a:pt x="1217617" y="223586"/>
                    <a:pt x="1214546" y="227271"/>
                  </a:cubicBezTo>
                  <a:cubicBezTo>
                    <a:pt x="1211215" y="231268"/>
                    <a:pt x="1205239" y="231924"/>
                    <a:pt x="1200586" y="234251"/>
                  </a:cubicBezTo>
                  <a:cubicBezTo>
                    <a:pt x="1195762" y="241488"/>
                    <a:pt x="1190815" y="250393"/>
                    <a:pt x="1183136" y="255192"/>
                  </a:cubicBezTo>
                  <a:cubicBezTo>
                    <a:pt x="1177823" y="258512"/>
                    <a:pt x="1171410" y="259628"/>
                    <a:pt x="1165685" y="262172"/>
                  </a:cubicBezTo>
                  <a:cubicBezTo>
                    <a:pt x="1160931" y="264285"/>
                    <a:pt x="1156242" y="266571"/>
                    <a:pt x="1151725" y="269152"/>
                  </a:cubicBezTo>
                  <a:cubicBezTo>
                    <a:pt x="1138086" y="276946"/>
                    <a:pt x="1140053" y="280538"/>
                    <a:pt x="1120314" y="283113"/>
                  </a:cubicBezTo>
                  <a:cubicBezTo>
                    <a:pt x="1100669" y="285676"/>
                    <a:pt x="1080718" y="284862"/>
                    <a:pt x="1060983" y="286603"/>
                  </a:cubicBezTo>
                  <a:cubicBezTo>
                    <a:pt x="1031363" y="289216"/>
                    <a:pt x="993400" y="293866"/>
                    <a:pt x="963261" y="300563"/>
                  </a:cubicBezTo>
                  <a:cubicBezTo>
                    <a:pt x="954993" y="302400"/>
                    <a:pt x="947234" y="306493"/>
                    <a:pt x="938830" y="307543"/>
                  </a:cubicBezTo>
                  <a:cubicBezTo>
                    <a:pt x="892116" y="313382"/>
                    <a:pt x="826303" y="315727"/>
                    <a:pt x="778287" y="318013"/>
                  </a:cubicBezTo>
                  <a:lnTo>
                    <a:pt x="631704" y="311033"/>
                  </a:lnTo>
                  <a:lnTo>
                    <a:pt x="464180" y="304053"/>
                  </a:lnTo>
                  <a:cubicBezTo>
                    <a:pt x="439680" y="302633"/>
                    <a:pt x="415319" y="299400"/>
                    <a:pt x="390888" y="297073"/>
                  </a:cubicBezTo>
                  <a:cubicBezTo>
                    <a:pt x="385071" y="294746"/>
                    <a:pt x="379041" y="292895"/>
                    <a:pt x="373438" y="290093"/>
                  </a:cubicBezTo>
                  <a:cubicBezTo>
                    <a:pt x="369686" y="288217"/>
                    <a:pt x="367132" y="283621"/>
                    <a:pt x="362968" y="283113"/>
                  </a:cubicBezTo>
                  <a:cubicBezTo>
                    <a:pt x="318949" y="277745"/>
                    <a:pt x="230345" y="272642"/>
                    <a:pt x="230345" y="272642"/>
                  </a:cubicBezTo>
                  <a:cubicBezTo>
                    <a:pt x="224528" y="270315"/>
                    <a:pt x="218760" y="267862"/>
                    <a:pt x="212894" y="265662"/>
                  </a:cubicBezTo>
                  <a:cubicBezTo>
                    <a:pt x="209449" y="264370"/>
                    <a:pt x="206077" y="262610"/>
                    <a:pt x="202424" y="262172"/>
                  </a:cubicBezTo>
                  <a:cubicBezTo>
                    <a:pt x="176908" y="259110"/>
                    <a:pt x="151237" y="257519"/>
                    <a:pt x="125643" y="255192"/>
                  </a:cubicBezTo>
                  <a:cubicBezTo>
                    <a:pt x="119826" y="252865"/>
                    <a:pt x="114136" y="250193"/>
                    <a:pt x="108192" y="248212"/>
                  </a:cubicBezTo>
                  <a:cubicBezTo>
                    <a:pt x="103642" y="246695"/>
                    <a:pt x="98641" y="246611"/>
                    <a:pt x="94232" y="244722"/>
                  </a:cubicBezTo>
                  <a:cubicBezTo>
                    <a:pt x="90377" y="243070"/>
                    <a:pt x="87404" y="239823"/>
                    <a:pt x="83762" y="237742"/>
                  </a:cubicBezTo>
                  <a:cubicBezTo>
                    <a:pt x="52766" y="220029"/>
                    <a:pt x="84839" y="240786"/>
                    <a:pt x="59331" y="223781"/>
                  </a:cubicBezTo>
                  <a:cubicBezTo>
                    <a:pt x="57004" y="220291"/>
                    <a:pt x="56018" y="215348"/>
                    <a:pt x="52351" y="213311"/>
                  </a:cubicBezTo>
                  <a:cubicBezTo>
                    <a:pt x="44947" y="209198"/>
                    <a:pt x="36032" y="208765"/>
                    <a:pt x="27920" y="206331"/>
                  </a:cubicBezTo>
                  <a:cubicBezTo>
                    <a:pt x="24396" y="205274"/>
                    <a:pt x="20940" y="204004"/>
                    <a:pt x="17450" y="202841"/>
                  </a:cubicBezTo>
                  <a:cubicBezTo>
                    <a:pt x="8424" y="175762"/>
                    <a:pt x="0" y="153898"/>
                    <a:pt x="0" y="122569"/>
                  </a:cubicBezTo>
                  <a:lnTo>
                    <a:pt x="0" y="59748"/>
                  </a:lnTo>
                  <a:close/>
                </a:path>
              </a:pathLst>
            </a:custGeom>
            <a:noFill/>
            <a:ln>
              <a:solidFill>
                <a:srgbClr val="4A7E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grpSp>
    </p:spTree>
    <p:extLst>
      <p:ext uri="{BB962C8B-B14F-4D97-AF65-F5344CB8AC3E}">
        <p14:creationId xmlns:p14="http://schemas.microsoft.com/office/powerpoint/2010/main" val="165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Ways Of Navigating </a:t>
            </a:r>
            <a:r>
              <a:rPr lang="en-CA" dirty="0" smtClean="0"/>
              <a:t>The Word Editor</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7382099"/>
              </p:ext>
            </p:extLst>
          </p:nvPr>
        </p:nvGraphicFramePr>
        <p:xfrm>
          <a:off x="457200" y="1447800"/>
          <a:ext cx="8229600" cy="33375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581553385"/>
                    </a:ext>
                  </a:extLst>
                </a:gridCol>
                <a:gridCol w="5867400">
                  <a:extLst>
                    <a:ext uri="{9D8B030D-6E8A-4147-A177-3AD203B41FA5}">
                      <a16:colId xmlns:a16="http://schemas.microsoft.com/office/drawing/2014/main" val="3815468347"/>
                    </a:ext>
                  </a:extLst>
                </a:gridCol>
              </a:tblGrid>
              <a:tr h="370840">
                <a:tc>
                  <a:txBody>
                    <a:bodyPr/>
                    <a:lstStyle/>
                    <a:p>
                      <a:r>
                        <a:rPr lang="en-CA" dirty="0"/>
                        <a:t>Keystroke</a:t>
                      </a:r>
                    </a:p>
                  </a:txBody>
                  <a:tcPr/>
                </a:tc>
                <a:tc>
                  <a:txBody>
                    <a:bodyPr/>
                    <a:lstStyle/>
                    <a:p>
                      <a:r>
                        <a:rPr lang="en-CA" dirty="0"/>
                        <a:t>Effect in Word</a:t>
                      </a:r>
                    </a:p>
                  </a:txBody>
                  <a:tcPr/>
                </a:tc>
                <a:extLst>
                  <a:ext uri="{0D108BD9-81ED-4DB2-BD59-A6C34878D82A}">
                    <a16:rowId xmlns:a16="http://schemas.microsoft.com/office/drawing/2014/main" val="655811820"/>
                  </a:ext>
                </a:extLst>
              </a:tr>
              <a:tr h="370840">
                <a:tc>
                  <a:txBody>
                    <a:bodyPr/>
                    <a:lstStyle/>
                    <a:p>
                      <a:r>
                        <a:rPr lang="en-CA" dirty="0"/>
                        <a:t>↑ (up arrow)</a:t>
                      </a:r>
                    </a:p>
                  </a:txBody>
                  <a:tcPr/>
                </a:tc>
                <a:tc>
                  <a:txBody>
                    <a:bodyPr/>
                    <a:lstStyle/>
                    <a:p>
                      <a:r>
                        <a:rPr lang="en-CA" dirty="0"/>
                        <a:t>Cursor moves</a:t>
                      </a:r>
                      <a:r>
                        <a:rPr lang="en-CA" baseline="0" dirty="0"/>
                        <a:t> up</a:t>
                      </a:r>
                      <a:r>
                        <a:rPr lang="en-CA" dirty="0"/>
                        <a:t> one</a:t>
                      </a:r>
                      <a:r>
                        <a:rPr lang="en-CA" baseline="0" dirty="0"/>
                        <a:t> line</a:t>
                      </a:r>
                      <a:endParaRPr lang="en-CA" dirty="0"/>
                    </a:p>
                  </a:txBody>
                  <a:tcPr/>
                </a:tc>
                <a:extLst>
                  <a:ext uri="{0D108BD9-81ED-4DB2-BD59-A6C34878D82A}">
                    <a16:rowId xmlns:a16="http://schemas.microsoft.com/office/drawing/2014/main" val="1348778140"/>
                  </a:ext>
                </a:extLst>
              </a:tr>
              <a:tr h="370840">
                <a:tc>
                  <a:txBody>
                    <a:bodyPr/>
                    <a:lstStyle/>
                    <a:p>
                      <a:r>
                        <a:rPr lang="en-CA" dirty="0"/>
                        <a:t>↓ (down</a:t>
                      </a:r>
                      <a:r>
                        <a:rPr lang="en-CA" baseline="0" dirty="0"/>
                        <a:t> arrow)</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 down one</a:t>
                      </a:r>
                      <a:r>
                        <a:rPr lang="en-CA" baseline="0" dirty="0"/>
                        <a:t> line</a:t>
                      </a:r>
                      <a:endParaRPr lang="en-CA" dirty="0"/>
                    </a:p>
                  </a:txBody>
                  <a:tcPr/>
                </a:tc>
                <a:extLst>
                  <a:ext uri="{0D108BD9-81ED-4DB2-BD59-A6C34878D82A}">
                    <a16:rowId xmlns:a16="http://schemas.microsoft.com/office/drawing/2014/main" val="3230909164"/>
                  </a:ext>
                </a:extLst>
              </a:tr>
              <a:tr h="370840">
                <a:tc>
                  <a:txBody>
                    <a:bodyPr/>
                    <a:lstStyle/>
                    <a:p>
                      <a:r>
                        <a:rPr lang="en-CA" dirty="0"/>
                        <a:t>← (left arrow)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a:t>
                      </a:r>
                      <a:r>
                        <a:rPr lang="en-CA" baseline="0" dirty="0"/>
                        <a:t> left one character</a:t>
                      </a:r>
                      <a:endParaRPr lang="en-CA" dirty="0"/>
                    </a:p>
                  </a:txBody>
                  <a:tcPr/>
                </a:tc>
                <a:extLst>
                  <a:ext uri="{0D108BD9-81ED-4DB2-BD59-A6C34878D82A}">
                    <a16:rowId xmlns:a16="http://schemas.microsoft.com/office/drawing/2014/main" val="2866930522"/>
                  </a:ext>
                </a:extLst>
              </a:tr>
              <a:tr h="370840">
                <a:tc>
                  <a:txBody>
                    <a:bodyPr/>
                    <a:lstStyle/>
                    <a:p>
                      <a:r>
                        <a:rPr lang="en-CA" dirty="0"/>
                        <a:t>→  (right</a:t>
                      </a:r>
                      <a:r>
                        <a:rPr lang="en-CA" baseline="0" dirty="0"/>
                        <a:t> arrow)</a:t>
                      </a:r>
                      <a:endParaRPr lang="en-CA" dirty="0"/>
                    </a:p>
                  </a:txBody>
                  <a:tcPr/>
                </a:tc>
                <a:tc>
                  <a:txBody>
                    <a:bodyPr/>
                    <a:lstStyle/>
                    <a:p>
                      <a:r>
                        <a:rPr lang="en-CA" dirty="0"/>
                        <a:t>Cursor moves right one character</a:t>
                      </a:r>
                    </a:p>
                  </a:txBody>
                  <a:tcPr/>
                </a:tc>
                <a:extLst>
                  <a:ext uri="{0D108BD9-81ED-4DB2-BD59-A6C34878D82A}">
                    <a16:rowId xmlns:a16="http://schemas.microsoft.com/office/drawing/2014/main" val="909787587"/>
                  </a:ext>
                </a:extLst>
              </a:tr>
              <a:tr h="370840">
                <a:tc>
                  <a:txBody>
                    <a:bodyPr/>
                    <a:lstStyle/>
                    <a:p>
                      <a:r>
                        <a:rPr lang="en-CA" dirty="0"/>
                        <a:t>Home key</a:t>
                      </a:r>
                    </a:p>
                  </a:txBody>
                  <a:tcPr/>
                </a:tc>
                <a:tc>
                  <a:txBody>
                    <a:bodyPr/>
                    <a:lstStyle/>
                    <a:p>
                      <a:r>
                        <a:rPr lang="en-CA" dirty="0"/>
                        <a:t>Cursor moves to the beginning of the line</a:t>
                      </a:r>
                    </a:p>
                  </a:txBody>
                  <a:tcPr/>
                </a:tc>
                <a:extLst>
                  <a:ext uri="{0D108BD9-81ED-4DB2-BD59-A6C34878D82A}">
                    <a16:rowId xmlns:a16="http://schemas.microsoft.com/office/drawing/2014/main" val="4099861021"/>
                  </a:ext>
                </a:extLst>
              </a:tr>
              <a:tr h="370840">
                <a:tc>
                  <a:txBody>
                    <a:bodyPr/>
                    <a:lstStyle/>
                    <a:p>
                      <a:r>
                        <a:rPr lang="en-CA" dirty="0"/>
                        <a:t>End Key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 to the end of the line</a:t>
                      </a:r>
                    </a:p>
                  </a:txBody>
                  <a:tcPr/>
                </a:tc>
                <a:extLst>
                  <a:ext uri="{0D108BD9-81ED-4DB2-BD59-A6C34878D82A}">
                    <a16:rowId xmlns:a16="http://schemas.microsoft.com/office/drawing/2014/main" val="1934251965"/>
                  </a:ext>
                </a:extLst>
              </a:tr>
              <a:tr h="370840">
                <a:tc>
                  <a:txBody>
                    <a:bodyPr/>
                    <a:lstStyle/>
                    <a:p>
                      <a:r>
                        <a:rPr lang="en-CA" dirty="0"/>
                        <a:t>&lt;Ctrl&gt;-&lt;Home</a:t>
                      </a:r>
                      <a:r>
                        <a:rPr lang="en-CA" baseline="0" dirty="0"/>
                        <a:t> key&gt;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 to the beginning of the document</a:t>
                      </a:r>
                    </a:p>
                  </a:txBody>
                  <a:tcPr/>
                </a:tc>
                <a:extLst>
                  <a:ext uri="{0D108BD9-81ED-4DB2-BD59-A6C34878D82A}">
                    <a16:rowId xmlns:a16="http://schemas.microsoft.com/office/drawing/2014/main" val="1045417423"/>
                  </a:ext>
                </a:extLst>
              </a:tr>
              <a:tr h="370840">
                <a:tc>
                  <a:txBody>
                    <a:bodyPr/>
                    <a:lstStyle/>
                    <a:p>
                      <a:r>
                        <a:rPr lang="en-CA" dirty="0"/>
                        <a:t>&lt;Ctrl&gt;-&lt;End</a:t>
                      </a:r>
                      <a:r>
                        <a:rPr lang="en-CA" baseline="0" dirty="0"/>
                        <a:t> key&gt;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 to the end of the document</a:t>
                      </a:r>
                    </a:p>
                  </a:txBody>
                  <a:tcPr/>
                </a:tc>
                <a:extLst>
                  <a:ext uri="{0D108BD9-81ED-4DB2-BD59-A6C34878D82A}">
                    <a16:rowId xmlns:a16="http://schemas.microsoft.com/office/drawing/2014/main" val="4148321899"/>
                  </a:ext>
                </a:extLst>
              </a:tr>
            </a:tbl>
          </a:graphicData>
        </a:graphic>
      </p:graphicFrame>
    </p:spTree>
    <p:extLst>
      <p:ext uri="{BB962C8B-B14F-4D97-AF65-F5344CB8AC3E}">
        <p14:creationId xmlns:p14="http://schemas.microsoft.com/office/powerpoint/2010/main" val="1128659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35389</TotalTime>
  <Words>1617</Words>
  <Application>Microsoft Office PowerPoint</Application>
  <PresentationFormat>On-screen Show (4:3)</PresentationFormat>
  <Paragraphs>207</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Consolas</vt:lpstr>
      <vt:lpstr>Office Theme</vt:lpstr>
      <vt:lpstr>The Basics Of MS-Word</vt:lpstr>
      <vt:lpstr>Audience/Purpose</vt:lpstr>
      <vt:lpstr>MS-Office</vt:lpstr>
      <vt:lpstr>Starting Word: Invoking The Start Menu</vt:lpstr>
      <vt:lpstr>Starting Word: Running Word</vt:lpstr>
      <vt:lpstr>Using Pre-Created Templates</vt:lpstr>
      <vt:lpstr>Creating A Blank Document</vt:lpstr>
      <vt:lpstr>The Word Editor</vt:lpstr>
      <vt:lpstr>Some Ways Of Navigating The Word Editor</vt:lpstr>
      <vt:lpstr>Other Ways Of Navigating In Word</vt:lpstr>
      <vt:lpstr>Copy/Cut-Pasting</vt:lpstr>
      <vt:lpstr>Copy/Cut-Pasting (2)</vt:lpstr>
      <vt:lpstr>Copy/Cut-Pasting (3)</vt:lpstr>
      <vt:lpstr>Paste Options1</vt:lpstr>
      <vt:lpstr>Accessing Word’s Features</vt:lpstr>
      <vt:lpstr>Shortcut For Accessing Common Features</vt:lpstr>
      <vt:lpstr>Formatting Text</vt:lpstr>
      <vt:lpstr>Formatting Text (2)</vt:lpstr>
      <vt:lpstr>Paragraph Effects: Alignment</vt:lpstr>
      <vt:lpstr>Paragraph Effects: Lists</vt:lpstr>
      <vt:lpstr>Running Spell Check</vt:lpstr>
      <vt:lpstr>Saving/Copying A Document (With A New Name)</vt:lpstr>
      <vt:lpstr>‘Saving As’: Tagging Documents</vt:lpstr>
      <vt:lpstr>Excel Example Using Tags (Also Applies To Word)</vt:lpstr>
      <vt:lpstr>Excel Example: Using Tags</vt:lpstr>
      <vt:lpstr>Creating PDF Documents</vt:lpstr>
      <vt:lpstr>Printing A Document</vt:lpstr>
      <vt:lpstr>Quitting Word</vt:lpstr>
      <vt:lpstr>Converting Between Versions Of Word</vt:lpstr>
      <vt:lpstr>Changing Margins</vt:lpstr>
      <vt:lpstr>Tabs</vt:lpstr>
      <vt:lpstr>Paragraph Formatting Options</vt:lpstr>
      <vt:lpstr>Paragraph Formatting Options (2)</vt:lpstr>
      <vt:lpstr>Moving Text To The Next Line</vt:lpstr>
      <vt:lpstr>Word Wrap</vt:lpstr>
      <vt:lpstr>Hard Return</vt:lpstr>
      <vt:lpstr>Soft Return</vt:lpstr>
      <vt:lpstr>Line Separators: An Example</vt:lpstr>
      <vt:lpstr>Other Word Resources</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getting up to speed with the basics</dc:title>
  <dc:creator>James Tam</dc:creator>
  <cp:keywords>Basic use of MS-Word</cp:keywords>
  <cp:lastModifiedBy>James Tam</cp:lastModifiedBy>
  <cp:revision>841</cp:revision>
  <dcterms:created xsi:type="dcterms:W3CDTF">2014-05-13T22:22:53Z</dcterms:created>
  <dcterms:modified xsi:type="dcterms:W3CDTF">2020-01-10T23:44:56Z</dcterms:modified>
</cp:coreProperties>
</file>