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0" r:id="rId2"/>
  </p:sldMasterIdLst>
  <p:notesMasterIdLst>
    <p:notesMasterId r:id="rId36"/>
  </p:notesMasterIdLst>
  <p:handoutMasterIdLst>
    <p:handoutMasterId r:id="rId37"/>
  </p:handoutMasterIdLst>
  <p:sldIdLst>
    <p:sldId id="345" r:id="rId3"/>
    <p:sldId id="414" r:id="rId4"/>
    <p:sldId id="377" r:id="rId5"/>
    <p:sldId id="348" r:id="rId6"/>
    <p:sldId id="350" r:id="rId7"/>
    <p:sldId id="349" r:id="rId8"/>
    <p:sldId id="400" r:id="rId9"/>
    <p:sldId id="381" r:id="rId10"/>
    <p:sldId id="382" r:id="rId11"/>
    <p:sldId id="360" r:id="rId12"/>
    <p:sldId id="375" r:id="rId13"/>
    <p:sldId id="411" r:id="rId14"/>
    <p:sldId id="410" r:id="rId15"/>
    <p:sldId id="412" r:id="rId16"/>
    <p:sldId id="367" r:id="rId17"/>
    <p:sldId id="368" r:id="rId18"/>
    <p:sldId id="369" r:id="rId19"/>
    <p:sldId id="370" r:id="rId20"/>
    <p:sldId id="372" r:id="rId21"/>
    <p:sldId id="371" r:id="rId22"/>
    <p:sldId id="373" r:id="rId23"/>
    <p:sldId id="374" r:id="rId24"/>
    <p:sldId id="413" r:id="rId25"/>
    <p:sldId id="351" r:id="rId26"/>
    <p:sldId id="352" r:id="rId27"/>
    <p:sldId id="359" r:id="rId28"/>
    <p:sldId id="353" r:id="rId29"/>
    <p:sldId id="354" r:id="rId30"/>
    <p:sldId id="355" r:id="rId31"/>
    <p:sldId id="356" r:id="rId32"/>
    <p:sldId id="357" r:id="rId33"/>
    <p:sldId id="358" r:id="rId34"/>
    <p:sldId id="39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01"/>
    <a:srgbClr val="4A7EB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1" autoAdjust="0"/>
    <p:restoredTop sz="96215" autoAdjust="0"/>
  </p:normalViewPr>
  <p:slideViewPr>
    <p:cSldViewPr>
      <p:cViewPr varScale="1">
        <p:scale>
          <a:sx n="106" d="100"/>
          <a:sy n="106" d="100"/>
        </p:scale>
        <p:origin x="61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00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MS-Word: week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06T00:59:58.6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1563 67,'-445'0,"396"0,0 3,0 2,-35 9,65-10,-195 34,214-38,-68 8,1 3,-22 8,69-13,-1 0,1 2,0 0,1 1,0 1,0 1,1 0,1 1,-10 9,-4 8,2 0,-9 14,29-32,1 1,1 0,0 0,0 1,2 0,-1 0,2 0,0 1,0-1,1 1,0 6,-2 29,2 0,2 32,1-68,1 47,0-9,-2-1,-2 0,-5 15,3-34,1 1,2 0,1 13,1-1,-2 1,-5 34,2-46,-4 23,3 0,2 7,3-45,2 0,0 0,1 0,1 0,1 0,0 0,1-1,6 13,-3-12,2 0,0 0,2-1,-1 0,2-1,2 3,28 26,18 14,-1-1,-33-30,22 21,-39-40,1-1,-1 0,1-1,2 1,6 2,1-1,0-2,10 4,-9-4,17 6,82 26,-100-34,1-1,-1-1,1 0,0-2,1 0,21-4,1-1,41-11,-28 5,49-4,-41 6,48-13,-50 7,1 2,0 4,52-1,-94 8,5 1,1-2,24-4,-44 4,0 0,0 0,0-1,0 1,-1-2,0 1,1-1,-1 0,-1-1,1 1,0-1,-1-1,1-1,0-1,-1 1,0-1,-1 0,1-1,-1 0,-1 1,1-3,6-17,7-30,-10 33,13-44,-3-1,-3-1,-1-16,-5-23,-6-87,-4 149,-3 0,-2 0,-2 1,-2 0,-2 0,-5-6,-7-30,11 36,-14-30,-34-68,50 117,1 0,1 0,1-1,-1-15,4 18,-1 1,-2 0,-1 1,-1-1,2 8,-1 0,0 0,-1 1,-1 0,-11-12,-16-14,-2 1,-13-7,22 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3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You know exactly what version you are saving,</a:t>
            </a:r>
            <a:r>
              <a:rPr lang="en-CA" baseline="0" dirty="0"/>
              <a:t> what features exist in the documents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Automatic</a:t>
            </a:r>
            <a:r>
              <a:rPr lang="en-CA" baseline="0" dirty="0"/>
              <a:t> and manual saves are complementary not exclusive, you should use both for important documents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2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0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Print Screen: show things that you can’t get from Snipping tool and inserting screenshots like tool tips or selected menu options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9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TA tip: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very top of the page  (heading = Left</a:t>
            </a:r>
            <a:r>
              <a:rPr lang="en-CA" baseline="0" dirty="0"/>
              <a:t> formatted text) </a:t>
            </a:r>
            <a:r>
              <a:rPr lang="en-CA" dirty="0"/>
              <a:t>is one section (single</a:t>
            </a:r>
            <a:r>
              <a:rPr lang="en-CA" baseline="0" dirty="0"/>
              <a:t> column)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rest of the page is</a:t>
            </a:r>
            <a:r>
              <a:rPr lang="en-CA" baseline="0" dirty="0"/>
              <a:t> formatted as two columns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The section break allows for different formatting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74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848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8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70731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4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56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6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00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3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44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58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92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6398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ompatibility-changes-between-versions-CB713C85-3145-4E83-A8B6-1E3227A4C059" TargetMode="External"/><Relationship Id="rId2" Type="http://schemas.openxmlformats.org/officeDocument/2006/relationships/hyperlink" Target="https://support.office.com/en-us/article/Compare-Word-features-on-different-platforms-5e00dfba-3d7c-4222-b850-a0527ff7b066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microsoft.com/en-us/legal/copyright/default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MS-Word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Official resource for MS-Office products: https://support.office.com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91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Between Versions Of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version of Word (and Office) have different features</a:t>
            </a:r>
          </a:p>
          <a:p>
            <a:r>
              <a:rPr lang="en-US" sz="1200" dirty="0">
                <a:hlinkClick r:id="rId2"/>
              </a:rPr>
              <a:t>https://support.office.com/en-us/article/Compare-Word-features-on-different-platforms-5e00dfba-3d7c-4222-b850-a0527ff7b066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https://support.office.com/en-us/article/Compatibility-changes-between-versions-CB713C85-3145-4E83-A8B6-1E3227A4C059</a:t>
            </a:r>
            <a:endParaRPr lang="en-US" sz="1200" dirty="0"/>
          </a:p>
          <a:p>
            <a:r>
              <a:rPr lang="en-US" dirty="0"/>
              <a:t>Checking for compatibility issues in a document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File-&gt;Info-&gt;Check for issues-&gt;Check compatibility</a:t>
            </a:r>
          </a:p>
          <a:p>
            <a:r>
              <a:rPr lang="en-US" dirty="0"/>
              <a:t>Converting older versions to </a:t>
            </a:r>
            <a:r>
              <a:rPr lang="en-US" dirty="0" smtClean="0"/>
              <a:t>the newest </a:t>
            </a:r>
            <a:r>
              <a:rPr lang="en-US" smtClean="0"/>
              <a:t>version of Word</a:t>
            </a:r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File-&gt;Info-&gt;Convert</a:t>
            </a:r>
            <a:r>
              <a:rPr lang="en-US" dirty="0"/>
              <a:t> (the ‘convert’ option only appears for older versions  of Word documents).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File-&gt;Save As </a:t>
            </a:r>
            <a:r>
              <a:rPr lang="en-US" dirty="0"/>
              <a:t>(Word Document </a:t>
            </a:r>
            <a:r>
              <a:rPr lang="en-US" dirty="0">
                <a:latin typeface="Consolas" panose="020B0609020204030204" pitchFamily="49" charset="0"/>
              </a:rPr>
              <a:t>*.docx</a:t>
            </a:r>
            <a:r>
              <a:rPr lang="en-US" dirty="0"/>
              <a:t>) i.e. save under the new file type to do the conversion.</a:t>
            </a:r>
          </a:p>
        </p:txBody>
      </p:sp>
    </p:spTree>
    <p:extLst>
      <p:ext uri="{BB962C8B-B14F-4D97-AF65-F5344CB8AC3E}">
        <p14:creationId xmlns:p14="http://schemas.microsoft.com/office/powerpoint/2010/main" val="32595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Changing Margins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Via the Ribbon: </a:t>
            </a:r>
            <a:r>
              <a:rPr lang="en-CA" dirty="0">
                <a:latin typeface="Consolas" panose="020B0609020204030204" pitchFamily="49" charset="0"/>
              </a:rPr>
              <a:t>Layout tab -&gt; Page Setup group: Margins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Via the ruler (the ruler must be made visible first, this can be done via: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View ribbon-&gt;(Show group: checking the ruler option)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9C4B55-BF36-4005-9902-25518DC4A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21336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DF2669-01FC-42B7-9D9A-CC0FAFBAA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257800"/>
            <a:ext cx="5257800" cy="11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FF2A3-BFF2-4512-B8E1-0454C381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BC8F0C-DB2C-4922-BC44-E5EE7D9E0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“tab stop” can be added with the ‘Tab’ key</a:t>
            </a:r>
          </a:p>
          <a:p>
            <a:r>
              <a:rPr lang="en-CA" dirty="0"/>
              <a:t>The amount of indenting produced by a tab can be changed with the ruler.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E55A92-40F6-4869-BFFE-4E69E743E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46" y="3429000"/>
            <a:ext cx="3733800" cy="201149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F966A5-7583-472B-88A7-25922CEB8E65}"/>
              </a:ext>
            </a:extLst>
          </p:cNvPr>
          <p:cNvGrpSpPr/>
          <p:nvPr/>
        </p:nvGrpSpPr>
        <p:grpSpPr>
          <a:xfrm>
            <a:off x="1752600" y="2723827"/>
            <a:ext cx="6096000" cy="1162373"/>
            <a:chOff x="1752600" y="2723827"/>
            <a:chExt cx="6096000" cy="11623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F1D682B-CE12-42A2-806C-7B6591563360}"/>
                </a:ext>
              </a:extLst>
            </p:cNvPr>
            <p:cNvSpPr txBox="1"/>
            <p:nvPr/>
          </p:nvSpPr>
          <p:spPr>
            <a:xfrm>
              <a:off x="5486400" y="2723827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 settings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5040DEBD-F0E6-464B-AD23-C632C9E47D74}"/>
                </a:ext>
              </a:extLst>
            </p:cNvPr>
            <p:cNvCxnSpPr>
              <a:stCxn id="5" idx="1"/>
            </p:cNvCxnSpPr>
            <p:nvPr/>
          </p:nvCxnSpPr>
          <p:spPr>
            <a:xfrm flipH="1">
              <a:off x="1752600" y="2908493"/>
              <a:ext cx="3733800" cy="9777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ABA9D367-C487-4601-A45C-3B01C7F01252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2667646" y="2908493"/>
              <a:ext cx="2818754" cy="9777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6023FF4-2365-4BCC-8356-17DEFA759E06}"/>
              </a:ext>
            </a:extLst>
          </p:cNvPr>
          <p:cNvGrpSpPr/>
          <p:nvPr/>
        </p:nvGrpSpPr>
        <p:grpSpPr>
          <a:xfrm>
            <a:off x="1600200" y="3214607"/>
            <a:ext cx="6780833" cy="1740275"/>
            <a:chOff x="1600200" y="3214607"/>
            <a:chExt cx="6780833" cy="17402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CE38F9E-C9E8-47D2-B712-E8BB91DF9DDA}"/>
                </a:ext>
              </a:extLst>
            </p:cNvPr>
            <p:cNvSpPr txBox="1"/>
            <p:nvPr/>
          </p:nvSpPr>
          <p:spPr>
            <a:xfrm>
              <a:off x="6018833" y="3214607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tab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D7C44B1A-D0F3-4F4C-BBF7-25E60407A664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1600200" y="3399273"/>
              <a:ext cx="4418633" cy="114234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98D857C-3055-438F-A3C3-E101C67803BE}"/>
                </a:ext>
              </a:extLst>
            </p:cNvPr>
            <p:cNvSpPr txBox="1"/>
            <p:nvPr/>
          </p:nvSpPr>
          <p:spPr>
            <a:xfrm>
              <a:off x="6630367" y="3627873"/>
              <a:ext cx="1370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  tabs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81AFB2B0-1950-4733-A35D-E0D715FD68D6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2211735" y="3812539"/>
              <a:ext cx="4418632" cy="114234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4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25710C-0A02-43C9-A8B2-A129133B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Paragraph Formatting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21263F-8781-4203-A463-237259F943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429"/>
          <a:stretch/>
        </p:blipFill>
        <p:spPr>
          <a:xfrm>
            <a:off x="0" y="1240971"/>
            <a:ext cx="4343400" cy="55408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46A7CA7-6BB9-4700-AC7D-1145264F029D}"/>
              </a:ext>
            </a:extLst>
          </p:cNvPr>
          <p:cNvSpPr/>
          <p:nvPr/>
        </p:nvSpPr>
        <p:spPr>
          <a:xfrm>
            <a:off x="1609516" y="3633835"/>
            <a:ext cx="2394099" cy="2539669"/>
          </a:xfrm>
          <a:custGeom>
            <a:avLst/>
            <a:gdLst>
              <a:gd name="connsiteX0" fmla="*/ 0 w 2697733"/>
              <a:gd name="connsiteY0" fmla="*/ 20748 h 2784156"/>
              <a:gd name="connsiteX1" fmla="*/ 414259 w 2697733"/>
              <a:gd name="connsiteY1" fmla="*/ 35904 h 2784156"/>
              <a:gd name="connsiteX2" fmla="*/ 601180 w 2697733"/>
              <a:gd name="connsiteY2" fmla="*/ 66215 h 2784156"/>
              <a:gd name="connsiteX3" fmla="*/ 934608 w 2697733"/>
              <a:gd name="connsiteY3" fmla="*/ 131891 h 2784156"/>
              <a:gd name="connsiteX4" fmla="*/ 1096270 w 2697733"/>
              <a:gd name="connsiteY4" fmla="*/ 177358 h 2784156"/>
              <a:gd name="connsiteX5" fmla="*/ 1364022 w 2697733"/>
              <a:gd name="connsiteY5" fmla="*/ 207670 h 2784156"/>
              <a:gd name="connsiteX6" fmla="*/ 1732813 w 2697733"/>
              <a:gd name="connsiteY6" fmla="*/ 273345 h 2784156"/>
              <a:gd name="connsiteX7" fmla="*/ 1894475 w 2697733"/>
              <a:gd name="connsiteY7" fmla="*/ 308708 h 2784156"/>
              <a:gd name="connsiteX8" fmla="*/ 1995514 w 2697733"/>
              <a:gd name="connsiteY8" fmla="*/ 359228 h 2784156"/>
              <a:gd name="connsiteX9" fmla="*/ 2101605 w 2697733"/>
              <a:gd name="connsiteY9" fmla="*/ 440059 h 2784156"/>
              <a:gd name="connsiteX10" fmla="*/ 2172332 w 2697733"/>
              <a:gd name="connsiteY10" fmla="*/ 510786 h 2784156"/>
              <a:gd name="connsiteX11" fmla="*/ 2182436 w 2697733"/>
              <a:gd name="connsiteY11" fmla="*/ 530993 h 2784156"/>
              <a:gd name="connsiteX12" fmla="*/ 2217799 w 2697733"/>
              <a:gd name="connsiteY12" fmla="*/ 556253 h 2784156"/>
              <a:gd name="connsiteX13" fmla="*/ 2273370 w 2697733"/>
              <a:gd name="connsiteY13" fmla="*/ 616876 h 2784156"/>
              <a:gd name="connsiteX14" fmla="*/ 2318838 w 2697733"/>
              <a:gd name="connsiteY14" fmla="*/ 667396 h 2784156"/>
              <a:gd name="connsiteX15" fmla="*/ 2339046 w 2697733"/>
              <a:gd name="connsiteY15" fmla="*/ 687603 h 2784156"/>
              <a:gd name="connsiteX16" fmla="*/ 2384513 w 2697733"/>
              <a:gd name="connsiteY16" fmla="*/ 712863 h 2784156"/>
              <a:gd name="connsiteX17" fmla="*/ 2460292 w 2697733"/>
              <a:gd name="connsiteY17" fmla="*/ 788642 h 2784156"/>
              <a:gd name="connsiteX18" fmla="*/ 2541123 w 2697733"/>
              <a:gd name="connsiteY18" fmla="*/ 889681 h 2784156"/>
              <a:gd name="connsiteX19" fmla="*/ 2576486 w 2697733"/>
              <a:gd name="connsiteY19" fmla="*/ 960408 h 2784156"/>
              <a:gd name="connsiteX20" fmla="*/ 2606798 w 2697733"/>
              <a:gd name="connsiteY20" fmla="*/ 1026083 h 2784156"/>
              <a:gd name="connsiteX21" fmla="*/ 2627006 w 2697733"/>
              <a:gd name="connsiteY21" fmla="*/ 1066498 h 2784156"/>
              <a:gd name="connsiteX22" fmla="*/ 2637110 w 2697733"/>
              <a:gd name="connsiteY22" fmla="*/ 1086706 h 2784156"/>
              <a:gd name="connsiteX23" fmla="*/ 2647213 w 2697733"/>
              <a:gd name="connsiteY23" fmla="*/ 1127121 h 2784156"/>
              <a:gd name="connsiteX24" fmla="*/ 2657317 w 2697733"/>
              <a:gd name="connsiteY24" fmla="*/ 1147329 h 2784156"/>
              <a:gd name="connsiteX25" fmla="*/ 2677525 w 2697733"/>
              <a:gd name="connsiteY25" fmla="*/ 1223108 h 2784156"/>
              <a:gd name="connsiteX26" fmla="*/ 2697733 w 2697733"/>
              <a:gd name="connsiteY26" fmla="*/ 1248368 h 2784156"/>
              <a:gd name="connsiteX27" fmla="*/ 2682577 w 2697733"/>
              <a:gd name="connsiteY27" fmla="*/ 1713146 h 2784156"/>
              <a:gd name="connsiteX28" fmla="*/ 2672473 w 2697733"/>
              <a:gd name="connsiteY28" fmla="*/ 1879860 h 2784156"/>
              <a:gd name="connsiteX29" fmla="*/ 2662369 w 2697733"/>
              <a:gd name="connsiteY29" fmla="*/ 1905119 h 2784156"/>
              <a:gd name="connsiteX30" fmla="*/ 2632058 w 2697733"/>
              <a:gd name="connsiteY30" fmla="*/ 1975846 h 2784156"/>
              <a:gd name="connsiteX31" fmla="*/ 2616902 w 2697733"/>
              <a:gd name="connsiteY31" fmla="*/ 2041521 h 2784156"/>
              <a:gd name="connsiteX32" fmla="*/ 2591642 w 2697733"/>
              <a:gd name="connsiteY32" fmla="*/ 2061729 h 2784156"/>
              <a:gd name="connsiteX33" fmla="*/ 2581538 w 2697733"/>
              <a:gd name="connsiteY33" fmla="*/ 2081937 h 2784156"/>
              <a:gd name="connsiteX34" fmla="*/ 2576486 w 2697733"/>
              <a:gd name="connsiteY34" fmla="*/ 2112249 h 2784156"/>
              <a:gd name="connsiteX35" fmla="*/ 2510811 w 2697733"/>
              <a:gd name="connsiteY35" fmla="*/ 2182976 h 2784156"/>
              <a:gd name="connsiteX36" fmla="*/ 2500707 w 2697733"/>
              <a:gd name="connsiteY36" fmla="*/ 2203183 h 2784156"/>
              <a:gd name="connsiteX37" fmla="*/ 2485552 w 2697733"/>
              <a:gd name="connsiteY37" fmla="*/ 2248651 h 2784156"/>
              <a:gd name="connsiteX38" fmla="*/ 2435032 w 2697733"/>
              <a:gd name="connsiteY38" fmla="*/ 2299170 h 2784156"/>
              <a:gd name="connsiteX39" fmla="*/ 2414825 w 2697733"/>
              <a:gd name="connsiteY39" fmla="*/ 2339586 h 2784156"/>
              <a:gd name="connsiteX40" fmla="*/ 2349149 w 2697733"/>
              <a:gd name="connsiteY40" fmla="*/ 2395157 h 2784156"/>
              <a:gd name="connsiteX41" fmla="*/ 2344097 w 2697733"/>
              <a:gd name="connsiteY41" fmla="*/ 2420417 h 2784156"/>
              <a:gd name="connsiteX42" fmla="*/ 2323890 w 2697733"/>
              <a:gd name="connsiteY42" fmla="*/ 2435572 h 2784156"/>
              <a:gd name="connsiteX43" fmla="*/ 2308734 w 2697733"/>
              <a:gd name="connsiteY43" fmla="*/ 2511351 h 2784156"/>
              <a:gd name="connsiteX44" fmla="*/ 2273370 w 2697733"/>
              <a:gd name="connsiteY44" fmla="*/ 2546715 h 2784156"/>
              <a:gd name="connsiteX45" fmla="*/ 2263266 w 2697733"/>
              <a:gd name="connsiteY45" fmla="*/ 2647754 h 2784156"/>
              <a:gd name="connsiteX46" fmla="*/ 2248111 w 2697733"/>
              <a:gd name="connsiteY46" fmla="*/ 2723533 h 2784156"/>
              <a:gd name="connsiteX47" fmla="*/ 2253163 w 2697733"/>
              <a:gd name="connsiteY47" fmla="*/ 2748792 h 2784156"/>
              <a:gd name="connsiteX48" fmla="*/ 2238007 w 2697733"/>
              <a:gd name="connsiteY48" fmla="*/ 2769000 h 2784156"/>
              <a:gd name="connsiteX49" fmla="*/ 2253163 w 2697733"/>
              <a:gd name="connsiteY49" fmla="*/ 2784156 h 278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97733" h="2784156">
                <a:moveTo>
                  <a:pt x="0" y="20748"/>
                </a:moveTo>
                <a:cubicBezTo>
                  <a:pt x="159757" y="-19191"/>
                  <a:pt x="43004" y="5597"/>
                  <a:pt x="414259" y="35904"/>
                </a:cubicBezTo>
                <a:cubicBezTo>
                  <a:pt x="562014" y="47966"/>
                  <a:pt x="493492" y="45146"/>
                  <a:pt x="601180" y="66215"/>
                </a:cubicBezTo>
                <a:cubicBezTo>
                  <a:pt x="736036" y="92600"/>
                  <a:pt x="800896" y="98977"/>
                  <a:pt x="934608" y="131891"/>
                </a:cubicBezTo>
                <a:cubicBezTo>
                  <a:pt x="988963" y="145271"/>
                  <a:pt x="1041899" y="164043"/>
                  <a:pt x="1096270" y="177358"/>
                </a:cubicBezTo>
                <a:cubicBezTo>
                  <a:pt x="1180316" y="197941"/>
                  <a:pt x="1282393" y="200867"/>
                  <a:pt x="1364022" y="207670"/>
                </a:cubicBezTo>
                <a:cubicBezTo>
                  <a:pt x="1682368" y="304138"/>
                  <a:pt x="1371641" y="223183"/>
                  <a:pt x="1732813" y="273345"/>
                </a:cubicBezTo>
                <a:cubicBezTo>
                  <a:pt x="1787450" y="280933"/>
                  <a:pt x="1894475" y="308708"/>
                  <a:pt x="1894475" y="308708"/>
                </a:cubicBezTo>
                <a:lnTo>
                  <a:pt x="1995514" y="359228"/>
                </a:lnTo>
                <a:cubicBezTo>
                  <a:pt x="2042327" y="382634"/>
                  <a:pt x="2042246" y="380700"/>
                  <a:pt x="2101605" y="440059"/>
                </a:cubicBezTo>
                <a:cubicBezTo>
                  <a:pt x="2125181" y="463635"/>
                  <a:pt x="2157421" y="480965"/>
                  <a:pt x="2172332" y="510786"/>
                </a:cubicBezTo>
                <a:cubicBezTo>
                  <a:pt x="2175700" y="517522"/>
                  <a:pt x="2177111" y="525668"/>
                  <a:pt x="2182436" y="530993"/>
                </a:cubicBezTo>
                <a:cubicBezTo>
                  <a:pt x="2192679" y="541236"/>
                  <a:pt x="2207915" y="545663"/>
                  <a:pt x="2217799" y="556253"/>
                </a:cubicBezTo>
                <a:cubicBezTo>
                  <a:pt x="2282282" y="625342"/>
                  <a:pt x="2225692" y="593036"/>
                  <a:pt x="2273370" y="616876"/>
                </a:cubicBezTo>
                <a:cubicBezTo>
                  <a:pt x="2288526" y="633716"/>
                  <a:pt x="2303422" y="650794"/>
                  <a:pt x="2318838" y="667396"/>
                </a:cubicBezTo>
                <a:cubicBezTo>
                  <a:pt x="2325320" y="674376"/>
                  <a:pt x="2331214" y="682181"/>
                  <a:pt x="2339046" y="687603"/>
                </a:cubicBezTo>
                <a:cubicBezTo>
                  <a:pt x="2353301" y="697472"/>
                  <a:pt x="2371194" y="701764"/>
                  <a:pt x="2384513" y="712863"/>
                </a:cubicBezTo>
                <a:cubicBezTo>
                  <a:pt x="2411956" y="735732"/>
                  <a:pt x="2435032" y="763382"/>
                  <a:pt x="2460292" y="788642"/>
                </a:cubicBezTo>
                <a:cubicBezTo>
                  <a:pt x="2520818" y="849168"/>
                  <a:pt x="2507976" y="826148"/>
                  <a:pt x="2541123" y="889681"/>
                </a:cubicBezTo>
                <a:cubicBezTo>
                  <a:pt x="2553315" y="913050"/>
                  <a:pt x="2566696" y="935935"/>
                  <a:pt x="2576486" y="960408"/>
                </a:cubicBezTo>
                <a:cubicBezTo>
                  <a:pt x="2592184" y="999652"/>
                  <a:pt x="2582535" y="977556"/>
                  <a:pt x="2606798" y="1026083"/>
                </a:cubicBezTo>
                <a:lnTo>
                  <a:pt x="2627006" y="1066498"/>
                </a:lnTo>
                <a:lnTo>
                  <a:pt x="2637110" y="1086706"/>
                </a:lnTo>
                <a:cubicBezTo>
                  <a:pt x="2640478" y="1100178"/>
                  <a:pt x="2642822" y="1113947"/>
                  <a:pt x="2647213" y="1127121"/>
                </a:cubicBezTo>
                <a:cubicBezTo>
                  <a:pt x="2649594" y="1134266"/>
                  <a:pt x="2655102" y="1140131"/>
                  <a:pt x="2657317" y="1147329"/>
                </a:cubicBezTo>
                <a:cubicBezTo>
                  <a:pt x="2662662" y="1164700"/>
                  <a:pt x="2667361" y="1204474"/>
                  <a:pt x="2677525" y="1223108"/>
                </a:cubicBezTo>
                <a:cubicBezTo>
                  <a:pt x="2682688" y="1232574"/>
                  <a:pt x="2690997" y="1239948"/>
                  <a:pt x="2697733" y="1248368"/>
                </a:cubicBezTo>
                <a:cubicBezTo>
                  <a:pt x="2692681" y="1403294"/>
                  <a:pt x="2688772" y="1558262"/>
                  <a:pt x="2682577" y="1713146"/>
                </a:cubicBezTo>
                <a:cubicBezTo>
                  <a:pt x="2680352" y="1768775"/>
                  <a:pt x="2678301" y="1824493"/>
                  <a:pt x="2672473" y="1879860"/>
                </a:cubicBezTo>
                <a:cubicBezTo>
                  <a:pt x="2671524" y="1888878"/>
                  <a:pt x="2666169" y="1896885"/>
                  <a:pt x="2662369" y="1905119"/>
                </a:cubicBezTo>
                <a:cubicBezTo>
                  <a:pt x="2643972" y="1944981"/>
                  <a:pt x="2642278" y="1938374"/>
                  <a:pt x="2632058" y="1975846"/>
                </a:cubicBezTo>
                <a:cubicBezTo>
                  <a:pt x="2627795" y="1991478"/>
                  <a:pt x="2623409" y="2030366"/>
                  <a:pt x="2616902" y="2041521"/>
                </a:cubicBezTo>
                <a:cubicBezTo>
                  <a:pt x="2611469" y="2050835"/>
                  <a:pt x="2600062" y="2054993"/>
                  <a:pt x="2591642" y="2061729"/>
                </a:cubicBezTo>
                <a:cubicBezTo>
                  <a:pt x="2588274" y="2068465"/>
                  <a:pt x="2583702" y="2074724"/>
                  <a:pt x="2581538" y="2081937"/>
                </a:cubicBezTo>
                <a:cubicBezTo>
                  <a:pt x="2578595" y="2091748"/>
                  <a:pt x="2581508" y="2103321"/>
                  <a:pt x="2576486" y="2112249"/>
                </a:cubicBezTo>
                <a:cubicBezTo>
                  <a:pt x="2554786" y="2150827"/>
                  <a:pt x="2540185" y="2159477"/>
                  <a:pt x="2510811" y="2182976"/>
                </a:cubicBezTo>
                <a:cubicBezTo>
                  <a:pt x="2507443" y="2189712"/>
                  <a:pt x="2503088" y="2196039"/>
                  <a:pt x="2500707" y="2203183"/>
                </a:cubicBezTo>
                <a:cubicBezTo>
                  <a:pt x="2494634" y="2221401"/>
                  <a:pt x="2499095" y="2233415"/>
                  <a:pt x="2485552" y="2248651"/>
                </a:cubicBezTo>
                <a:cubicBezTo>
                  <a:pt x="2450444" y="2288147"/>
                  <a:pt x="2460596" y="2257627"/>
                  <a:pt x="2435032" y="2299170"/>
                </a:cubicBezTo>
                <a:cubicBezTo>
                  <a:pt x="2427138" y="2311998"/>
                  <a:pt x="2425476" y="2328936"/>
                  <a:pt x="2414825" y="2339586"/>
                </a:cubicBezTo>
                <a:cubicBezTo>
                  <a:pt x="2367466" y="2386944"/>
                  <a:pt x="2390746" y="2370199"/>
                  <a:pt x="2349149" y="2395157"/>
                </a:cubicBezTo>
                <a:cubicBezTo>
                  <a:pt x="2347465" y="2403577"/>
                  <a:pt x="2348648" y="2413135"/>
                  <a:pt x="2344097" y="2420417"/>
                </a:cubicBezTo>
                <a:cubicBezTo>
                  <a:pt x="2339635" y="2427557"/>
                  <a:pt x="2327128" y="2427800"/>
                  <a:pt x="2323890" y="2435572"/>
                </a:cubicBezTo>
                <a:cubicBezTo>
                  <a:pt x="2309435" y="2470264"/>
                  <a:pt x="2329406" y="2481492"/>
                  <a:pt x="2308734" y="2511351"/>
                </a:cubicBezTo>
                <a:cubicBezTo>
                  <a:pt x="2299245" y="2525057"/>
                  <a:pt x="2273370" y="2546715"/>
                  <a:pt x="2273370" y="2546715"/>
                </a:cubicBezTo>
                <a:cubicBezTo>
                  <a:pt x="2270002" y="2580395"/>
                  <a:pt x="2267146" y="2614129"/>
                  <a:pt x="2263266" y="2647754"/>
                </a:cubicBezTo>
                <a:cubicBezTo>
                  <a:pt x="2260527" y="2671490"/>
                  <a:pt x="2253064" y="2701245"/>
                  <a:pt x="2248111" y="2723533"/>
                </a:cubicBezTo>
                <a:cubicBezTo>
                  <a:pt x="2249795" y="2731953"/>
                  <a:pt x="2255026" y="2740410"/>
                  <a:pt x="2253163" y="2748792"/>
                </a:cubicBezTo>
                <a:cubicBezTo>
                  <a:pt x="2251336" y="2757011"/>
                  <a:pt x="2238007" y="2760580"/>
                  <a:pt x="2238007" y="2769000"/>
                </a:cubicBezTo>
                <a:lnTo>
                  <a:pt x="2253163" y="2784156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DE687A3-794A-4E79-B492-D1C5D09EE17F}"/>
              </a:ext>
            </a:extLst>
          </p:cNvPr>
          <p:cNvSpPr/>
          <p:nvPr/>
        </p:nvSpPr>
        <p:spPr>
          <a:xfrm>
            <a:off x="605250" y="3390088"/>
            <a:ext cx="1050025" cy="2840004"/>
          </a:xfrm>
          <a:custGeom>
            <a:avLst/>
            <a:gdLst>
              <a:gd name="connsiteX0" fmla="*/ 1071010 w 1183195"/>
              <a:gd name="connsiteY0" fmla="*/ 0 h 3113403"/>
              <a:gd name="connsiteX1" fmla="*/ 1096270 w 1183195"/>
              <a:gd name="connsiteY1" fmla="*/ 20208 h 3113403"/>
              <a:gd name="connsiteX2" fmla="*/ 1126581 w 1183195"/>
              <a:gd name="connsiteY2" fmla="*/ 40415 h 3113403"/>
              <a:gd name="connsiteX3" fmla="*/ 1161945 w 1183195"/>
              <a:gd name="connsiteY3" fmla="*/ 111142 h 3113403"/>
              <a:gd name="connsiteX4" fmla="*/ 1172049 w 1183195"/>
              <a:gd name="connsiteY4" fmla="*/ 151558 h 3113403"/>
              <a:gd name="connsiteX5" fmla="*/ 1182153 w 1183195"/>
              <a:gd name="connsiteY5" fmla="*/ 186921 h 3113403"/>
              <a:gd name="connsiteX6" fmla="*/ 1177101 w 1183195"/>
              <a:gd name="connsiteY6" fmla="*/ 484985 h 3113403"/>
              <a:gd name="connsiteX7" fmla="*/ 1156893 w 1183195"/>
              <a:gd name="connsiteY7" fmla="*/ 520349 h 3113403"/>
              <a:gd name="connsiteX8" fmla="*/ 1111425 w 1183195"/>
              <a:gd name="connsiteY8" fmla="*/ 586024 h 3113403"/>
              <a:gd name="connsiteX9" fmla="*/ 1081114 w 1183195"/>
              <a:gd name="connsiteY9" fmla="*/ 636543 h 3113403"/>
              <a:gd name="connsiteX10" fmla="*/ 1005335 w 1183195"/>
              <a:gd name="connsiteY10" fmla="*/ 702219 h 3113403"/>
              <a:gd name="connsiteX11" fmla="*/ 995231 w 1183195"/>
              <a:gd name="connsiteY11" fmla="*/ 722426 h 3113403"/>
              <a:gd name="connsiteX12" fmla="*/ 975023 w 1183195"/>
              <a:gd name="connsiteY12" fmla="*/ 742634 h 3113403"/>
              <a:gd name="connsiteX13" fmla="*/ 954816 w 1183195"/>
              <a:gd name="connsiteY13" fmla="*/ 767894 h 3113403"/>
              <a:gd name="connsiteX14" fmla="*/ 934608 w 1183195"/>
              <a:gd name="connsiteY14" fmla="*/ 788101 h 3113403"/>
              <a:gd name="connsiteX15" fmla="*/ 919452 w 1183195"/>
              <a:gd name="connsiteY15" fmla="*/ 808309 h 3113403"/>
              <a:gd name="connsiteX16" fmla="*/ 873985 w 1183195"/>
              <a:gd name="connsiteY16" fmla="*/ 833569 h 3113403"/>
              <a:gd name="connsiteX17" fmla="*/ 853777 w 1183195"/>
              <a:gd name="connsiteY17" fmla="*/ 853777 h 3113403"/>
              <a:gd name="connsiteX18" fmla="*/ 828517 w 1183195"/>
              <a:gd name="connsiteY18" fmla="*/ 873984 h 3113403"/>
              <a:gd name="connsiteX19" fmla="*/ 783050 w 1183195"/>
              <a:gd name="connsiteY19" fmla="*/ 899244 h 3113403"/>
              <a:gd name="connsiteX20" fmla="*/ 737582 w 1183195"/>
              <a:gd name="connsiteY20" fmla="*/ 944711 h 3113403"/>
              <a:gd name="connsiteX21" fmla="*/ 697167 w 1183195"/>
              <a:gd name="connsiteY21" fmla="*/ 964919 h 3113403"/>
              <a:gd name="connsiteX22" fmla="*/ 676959 w 1183195"/>
              <a:gd name="connsiteY22" fmla="*/ 975023 h 3113403"/>
              <a:gd name="connsiteX23" fmla="*/ 626440 w 1183195"/>
              <a:gd name="connsiteY23" fmla="*/ 1010387 h 3113403"/>
              <a:gd name="connsiteX24" fmla="*/ 606232 w 1183195"/>
              <a:gd name="connsiteY24" fmla="*/ 1030594 h 3113403"/>
              <a:gd name="connsiteX25" fmla="*/ 565817 w 1183195"/>
              <a:gd name="connsiteY25" fmla="*/ 1050802 h 3113403"/>
              <a:gd name="connsiteX26" fmla="*/ 510245 w 1183195"/>
              <a:gd name="connsiteY26" fmla="*/ 1091217 h 3113403"/>
              <a:gd name="connsiteX27" fmla="*/ 495090 w 1183195"/>
              <a:gd name="connsiteY27" fmla="*/ 1111425 h 3113403"/>
              <a:gd name="connsiteX28" fmla="*/ 484986 w 1183195"/>
              <a:gd name="connsiteY28" fmla="*/ 1131633 h 3113403"/>
              <a:gd name="connsiteX29" fmla="*/ 459726 w 1183195"/>
              <a:gd name="connsiteY29" fmla="*/ 1141737 h 3113403"/>
              <a:gd name="connsiteX30" fmla="*/ 439518 w 1183195"/>
              <a:gd name="connsiteY30" fmla="*/ 1151841 h 3113403"/>
              <a:gd name="connsiteX31" fmla="*/ 419311 w 1183195"/>
              <a:gd name="connsiteY31" fmla="*/ 1177100 h 3113403"/>
              <a:gd name="connsiteX32" fmla="*/ 378895 w 1183195"/>
              <a:gd name="connsiteY32" fmla="*/ 1217516 h 3113403"/>
              <a:gd name="connsiteX33" fmla="*/ 348583 w 1183195"/>
              <a:gd name="connsiteY33" fmla="*/ 1268035 h 3113403"/>
              <a:gd name="connsiteX34" fmla="*/ 338480 w 1183195"/>
              <a:gd name="connsiteY34" fmla="*/ 1298347 h 3113403"/>
              <a:gd name="connsiteX35" fmla="*/ 313220 w 1183195"/>
              <a:gd name="connsiteY35" fmla="*/ 1348866 h 3113403"/>
              <a:gd name="connsiteX36" fmla="*/ 272804 w 1183195"/>
              <a:gd name="connsiteY36" fmla="*/ 1454957 h 3113403"/>
              <a:gd name="connsiteX37" fmla="*/ 242493 w 1183195"/>
              <a:gd name="connsiteY37" fmla="*/ 1495372 h 3113403"/>
              <a:gd name="connsiteX38" fmla="*/ 232389 w 1183195"/>
              <a:gd name="connsiteY38" fmla="*/ 1576203 h 3113403"/>
              <a:gd name="connsiteX39" fmla="*/ 222285 w 1183195"/>
              <a:gd name="connsiteY39" fmla="*/ 1596411 h 3113403"/>
              <a:gd name="connsiteX40" fmla="*/ 191974 w 1183195"/>
              <a:gd name="connsiteY40" fmla="*/ 1672190 h 3113403"/>
              <a:gd name="connsiteX41" fmla="*/ 181870 w 1183195"/>
              <a:gd name="connsiteY41" fmla="*/ 1692398 h 3113403"/>
              <a:gd name="connsiteX42" fmla="*/ 161662 w 1183195"/>
              <a:gd name="connsiteY42" fmla="*/ 1753021 h 3113403"/>
              <a:gd name="connsiteX43" fmla="*/ 151558 w 1183195"/>
              <a:gd name="connsiteY43" fmla="*/ 1803540 h 3113403"/>
              <a:gd name="connsiteX44" fmla="*/ 141454 w 1183195"/>
              <a:gd name="connsiteY44" fmla="*/ 1823748 h 3113403"/>
              <a:gd name="connsiteX45" fmla="*/ 121246 w 1183195"/>
              <a:gd name="connsiteY45" fmla="*/ 1879319 h 3113403"/>
              <a:gd name="connsiteX46" fmla="*/ 111143 w 1183195"/>
              <a:gd name="connsiteY46" fmla="*/ 1904579 h 3113403"/>
              <a:gd name="connsiteX47" fmla="*/ 106091 w 1183195"/>
              <a:gd name="connsiteY47" fmla="*/ 1929838 h 3113403"/>
              <a:gd name="connsiteX48" fmla="*/ 85883 w 1183195"/>
              <a:gd name="connsiteY48" fmla="*/ 1975306 h 3113403"/>
              <a:gd name="connsiteX49" fmla="*/ 75779 w 1183195"/>
              <a:gd name="connsiteY49" fmla="*/ 2020773 h 3113403"/>
              <a:gd name="connsiteX50" fmla="*/ 65675 w 1183195"/>
              <a:gd name="connsiteY50" fmla="*/ 2046033 h 3113403"/>
              <a:gd name="connsiteX51" fmla="*/ 60623 w 1183195"/>
              <a:gd name="connsiteY51" fmla="*/ 2076345 h 3113403"/>
              <a:gd name="connsiteX52" fmla="*/ 50519 w 1183195"/>
              <a:gd name="connsiteY52" fmla="*/ 2101604 h 3113403"/>
              <a:gd name="connsiteX53" fmla="*/ 30312 w 1183195"/>
              <a:gd name="connsiteY53" fmla="*/ 2157175 h 3113403"/>
              <a:gd name="connsiteX54" fmla="*/ 25260 w 1183195"/>
              <a:gd name="connsiteY54" fmla="*/ 2399668 h 3113403"/>
              <a:gd name="connsiteX55" fmla="*/ 15156 w 1183195"/>
              <a:gd name="connsiteY55" fmla="*/ 2424928 h 3113403"/>
              <a:gd name="connsiteX56" fmla="*/ 0 w 1183195"/>
              <a:gd name="connsiteY56" fmla="*/ 2520915 h 3113403"/>
              <a:gd name="connsiteX57" fmla="*/ 10104 w 1183195"/>
              <a:gd name="connsiteY57" fmla="*/ 2925069 h 3113403"/>
              <a:gd name="connsiteX58" fmla="*/ 25260 w 1183195"/>
              <a:gd name="connsiteY58" fmla="*/ 3016004 h 3113403"/>
              <a:gd name="connsiteX59" fmla="*/ 35364 w 1183195"/>
              <a:gd name="connsiteY59" fmla="*/ 3076627 h 3113403"/>
              <a:gd name="connsiteX60" fmla="*/ 45467 w 1183195"/>
              <a:gd name="connsiteY60" fmla="*/ 3106939 h 3113403"/>
              <a:gd name="connsiteX61" fmla="*/ 60623 w 1183195"/>
              <a:gd name="connsiteY61" fmla="*/ 3111991 h 3113403"/>
              <a:gd name="connsiteX62" fmla="*/ 60623 w 1183195"/>
              <a:gd name="connsiteY62" fmla="*/ 3091783 h 311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83195" h="3113403">
                <a:moveTo>
                  <a:pt x="1071010" y="0"/>
                </a:moveTo>
                <a:cubicBezTo>
                  <a:pt x="1079430" y="6736"/>
                  <a:pt x="1087549" y="13866"/>
                  <a:pt x="1096270" y="20208"/>
                </a:cubicBezTo>
                <a:cubicBezTo>
                  <a:pt x="1106091" y="27350"/>
                  <a:pt x="1119471" y="30571"/>
                  <a:pt x="1126581" y="40415"/>
                </a:cubicBezTo>
                <a:cubicBezTo>
                  <a:pt x="1142014" y="61783"/>
                  <a:pt x="1161945" y="111142"/>
                  <a:pt x="1161945" y="111142"/>
                </a:cubicBezTo>
                <a:cubicBezTo>
                  <a:pt x="1165313" y="124614"/>
                  <a:pt x="1168471" y="138140"/>
                  <a:pt x="1172049" y="151558"/>
                </a:cubicBezTo>
                <a:cubicBezTo>
                  <a:pt x="1175208" y="163403"/>
                  <a:pt x="1181967" y="174663"/>
                  <a:pt x="1182153" y="186921"/>
                </a:cubicBezTo>
                <a:cubicBezTo>
                  <a:pt x="1183658" y="286279"/>
                  <a:pt x="1184608" y="385900"/>
                  <a:pt x="1177101" y="484985"/>
                </a:cubicBezTo>
                <a:cubicBezTo>
                  <a:pt x="1176075" y="498523"/>
                  <a:pt x="1164292" y="508966"/>
                  <a:pt x="1156893" y="520349"/>
                </a:cubicBezTo>
                <a:cubicBezTo>
                  <a:pt x="1142382" y="542673"/>
                  <a:pt x="1125124" y="563192"/>
                  <a:pt x="1111425" y="586024"/>
                </a:cubicBezTo>
                <a:cubicBezTo>
                  <a:pt x="1101321" y="602864"/>
                  <a:pt x="1093764" y="621521"/>
                  <a:pt x="1081114" y="636543"/>
                </a:cubicBezTo>
                <a:cubicBezTo>
                  <a:pt x="1066006" y="654483"/>
                  <a:pt x="1027618" y="684393"/>
                  <a:pt x="1005335" y="702219"/>
                </a:cubicBezTo>
                <a:cubicBezTo>
                  <a:pt x="1001967" y="708955"/>
                  <a:pt x="999750" y="716401"/>
                  <a:pt x="995231" y="722426"/>
                </a:cubicBezTo>
                <a:cubicBezTo>
                  <a:pt x="989515" y="730047"/>
                  <a:pt x="981352" y="735514"/>
                  <a:pt x="975023" y="742634"/>
                </a:cubicBezTo>
                <a:cubicBezTo>
                  <a:pt x="967859" y="750693"/>
                  <a:pt x="961980" y="759835"/>
                  <a:pt x="954816" y="767894"/>
                </a:cubicBezTo>
                <a:cubicBezTo>
                  <a:pt x="948487" y="775014"/>
                  <a:pt x="940881" y="780932"/>
                  <a:pt x="934608" y="788101"/>
                </a:cubicBezTo>
                <a:cubicBezTo>
                  <a:pt x="929063" y="794438"/>
                  <a:pt x="926188" y="803257"/>
                  <a:pt x="919452" y="808309"/>
                </a:cubicBezTo>
                <a:cubicBezTo>
                  <a:pt x="905582" y="818712"/>
                  <a:pt x="888240" y="823700"/>
                  <a:pt x="873985" y="833569"/>
                </a:cubicBezTo>
                <a:cubicBezTo>
                  <a:pt x="866153" y="838991"/>
                  <a:pt x="860897" y="847448"/>
                  <a:pt x="853777" y="853777"/>
                </a:cubicBezTo>
                <a:cubicBezTo>
                  <a:pt x="845718" y="860941"/>
                  <a:pt x="837587" y="868153"/>
                  <a:pt x="828517" y="873984"/>
                </a:cubicBezTo>
                <a:cubicBezTo>
                  <a:pt x="813933" y="883359"/>
                  <a:pt x="796735" y="888600"/>
                  <a:pt x="783050" y="899244"/>
                </a:cubicBezTo>
                <a:cubicBezTo>
                  <a:pt x="766131" y="912403"/>
                  <a:pt x="756753" y="935125"/>
                  <a:pt x="737582" y="944711"/>
                </a:cubicBezTo>
                <a:lnTo>
                  <a:pt x="697167" y="964919"/>
                </a:lnTo>
                <a:cubicBezTo>
                  <a:pt x="690431" y="968287"/>
                  <a:pt x="683129" y="970704"/>
                  <a:pt x="676959" y="975023"/>
                </a:cubicBezTo>
                <a:cubicBezTo>
                  <a:pt x="660119" y="986811"/>
                  <a:pt x="642603" y="997687"/>
                  <a:pt x="626440" y="1010387"/>
                </a:cubicBezTo>
                <a:cubicBezTo>
                  <a:pt x="618950" y="1016272"/>
                  <a:pt x="614158" y="1025310"/>
                  <a:pt x="606232" y="1030594"/>
                </a:cubicBezTo>
                <a:cubicBezTo>
                  <a:pt x="593700" y="1038949"/>
                  <a:pt x="577998" y="1041943"/>
                  <a:pt x="565817" y="1050802"/>
                </a:cubicBezTo>
                <a:cubicBezTo>
                  <a:pt x="547293" y="1064274"/>
                  <a:pt x="523987" y="1072893"/>
                  <a:pt x="510245" y="1091217"/>
                </a:cubicBezTo>
                <a:cubicBezTo>
                  <a:pt x="505193" y="1097953"/>
                  <a:pt x="499552" y="1104285"/>
                  <a:pt x="495090" y="1111425"/>
                </a:cubicBezTo>
                <a:cubicBezTo>
                  <a:pt x="491099" y="1117811"/>
                  <a:pt x="490704" y="1126732"/>
                  <a:pt x="484986" y="1131633"/>
                </a:cubicBezTo>
                <a:cubicBezTo>
                  <a:pt x="478101" y="1137535"/>
                  <a:pt x="468013" y="1138054"/>
                  <a:pt x="459726" y="1141737"/>
                </a:cubicBezTo>
                <a:cubicBezTo>
                  <a:pt x="452844" y="1144796"/>
                  <a:pt x="446254" y="1148473"/>
                  <a:pt x="439518" y="1151841"/>
                </a:cubicBezTo>
                <a:cubicBezTo>
                  <a:pt x="432782" y="1160261"/>
                  <a:pt x="426624" y="1169177"/>
                  <a:pt x="419311" y="1177100"/>
                </a:cubicBezTo>
                <a:cubicBezTo>
                  <a:pt x="406388" y="1191100"/>
                  <a:pt x="387415" y="1200475"/>
                  <a:pt x="378895" y="1217516"/>
                </a:cubicBezTo>
                <a:cubicBezTo>
                  <a:pt x="363360" y="1248585"/>
                  <a:pt x="372969" y="1231458"/>
                  <a:pt x="348583" y="1268035"/>
                </a:cubicBezTo>
                <a:cubicBezTo>
                  <a:pt x="345215" y="1278139"/>
                  <a:pt x="342749" y="1288589"/>
                  <a:pt x="338480" y="1298347"/>
                </a:cubicBezTo>
                <a:cubicBezTo>
                  <a:pt x="330934" y="1315596"/>
                  <a:pt x="319729" y="1331199"/>
                  <a:pt x="313220" y="1348866"/>
                </a:cubicBezTo>
                <a:cubicBezTo>
                  <a:pt x="297518" y="1391484"/>
                  <a:pt x="311073" y="1416688"/>
                  <a:pt x="272804" y="1454957"/>
                </a:cubicBezTo>
                <a:cubicBezTo>
                  <a:pt x="247272" y="1480489"/>
                  <a:pt x="256857" y="1466644"/>
                  <a:pt x="242493" y="1495372"/>
                </a:cubicBezTo>
                <a:cubicBezTo>
                  <a:pt x="239125" y="1522316"/>
                  <a:pt x="237714" y="1549577"/>
                  <a:pt x="232389" y="1576203"/>
                </a:cubicBezTo>
                <a:cubicBezTo>
                  <a:pt x="230912" y="1583588"/>
                  <a:pt x="225207" y="1589470"/>
                  <a:pt x="222285" y="1596411"/>
                </a:cubicBezTo>
                <a:cubicBezTo>
                  <a:pt x="211728" y="1621485"/>
                  <a:pt x="204141" y="1647857"/>
                  <a:pt x="191974" y="1672190"/>
                </a:cubicBezTo>
                <a:cubicBezTo>
                  <a:pt x="188606" y="1678926"/>
                  <a:pt x="184252" y="1685253"/>
                  <a:pt x="181870" y="1692398"/>
                </a:cubicBezTo>
                <a:cubicBezTo>
                  <a:pt x="158009" y="1763980"/>
                  <a:pt x="184447" y="1707452"/>
                  <a:pt x="161662" y="1753021"/>
                </a:cubicBezTo>
                <a:cubicBezTo>
                  <a:pt x="158294" y="1769861"/>
                  <a:pt x="156276" y="1787028"/>
                  <a:pt x="151558" y="1803540"/>
                </a:cubicBezTo>
                <a:cubicBezTo>
                  <a:pt x="149489" y="1810781"/>
                  <a:pt x="144513" y="1816866"/>
                  <a:pt x="141454" y="1823748"/>
                </a:cubicBezTo>
                <a:cubicBezTo>
                  <a:pt x="128905" y="1851982"/>
                  <a:pt x="132444" y="1848525"/>
                  <a:pt x="121246" y="1879319"/>
                </a:cubicBezTo>
                <a:cubicBezTo>
                  <a:pt x="118147" y="1887842"/>
                  <a:pt x="113749" y="1895893"/>
                  <a:pt x="111143" y="1904579"/>
                </a:cubicBezTo>
                <a:cubicBezTo>
                  <a:pt x="108676" y="1912803"/>
                  <a:pt x="108558" y="1921614"/>
                  <a:pt x="106091" y="1929838"/>
                </a:cubicBezTo>
                <a:cubicBezTo>
                  <a:pt x="101253" y="1945965"/>
                  <a:pt x="93347" y="1960378"/>
                  <a:pt x="85883" y="1975306"/>
                </a:cubicBezTo>
                <a:cubicBezTo>
                  <a:pt x="82515" y="1990462"/>
                  <a:pt x="80044" y="2005845"/>
                  <a:pt x="75779" y="2020773"/>
                </a:cubicBezTo>
                <a:cubicBezTo>
                  <a:pt x="73288" y="2029493"/>
                  <a:pt x="68061" y="2037284"/>
                  <a:pt x="65675" y="2046033"/>
                </a:cubicBezTo>
                <a:cubicBezTo>
                  <a:pt x="62980" y="2055915"/>
                  <a:pt x="63318" y="2066463"/>
                  <a:pt x="60623" y="2076345"/>
                </a:cubicBezTo>
                <a:cubicBezTo>
                  <a:pt x="58237" y="2085094"/>
                  <a:pt x="53618" y="2093082"/>
                  <a:pt x="50519" y="2101604"/>
                </a:cubicBezTo>
                <a:cubicBezTo>
                  <a:pt x="24577" y="2172947"/>
                  <a:pt x="55416" y="2094417"/>
                  <a:pt x="30312" y="2157175"/>
                </a:cubicBezTo>
                <a:cubicBezTo>
                  <a:pt x="28628" y="2238006"/>
                  <a:pt x="29829" y="2318949"/>
                  <a:pt x="25260" y="2399668"/>
                </a:cubicBezTo>
                <a:cubicBezTo>
                  <a:pt x="24747" y="2408722"/>
                  <a:pt x="17006" y="2416050"/>
                  <a:pt x="15156" y="2424928"/>
                </a:cubicBezTo>
                <a:cubicBezTo>
                  <a:pt x="8549" y="2456639"/>
                  <a:pt x="0" y="2520915"/>
                  <a:pt x="0" y="2520915"/>
                </a:cubicBezTo>
                <a:cubicBezTo>
                  <a:pt x="3368" y="2655633"/>
                  <a:pt x="4313" y="2790433"/>
                  <a:pt x="10104" y="2925069"/>
                </a:cubicBezTo>
                <a:cubicBezTo>
                  <a:pt x="11564" y="2959011"/>
                  <a:pt x="19721" y="2984617"/>
                  <a:pt x="25260" y="3016004"/>
                </a:cubicBezTo>
                <a:cubicBezTo>
                  <a:pt x="28820" y="3036179"/>
                  <a:pt x="30920" y="3056628"/>
                  <a:pt x="35364" y="3076627"/>
                </a:cubicBezTo>
                <a:cubicBezTo>
                  <a:pt x="37674" y="3087024"/>
                  <a:pt x="39277" y="3098272"/>
                  <a:pt x="45467" y="3106939"/>
                </a:cubicBezTo>
                <a:cubicBezTo>
                  <a:pt x="48562" y="3111272"/>
                  <a:pt x="56857" y="3115757"/>
                  <a:pt x="60623" y="3111991"/>
                </a:cubicBezTo>
                <a:lnTo>
                  <a:pt x="60623" y="3091783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21E0F4AE-AE67-46CE-9788-3AA3B8C17362}"/>
              </a:ext>
            </a:extLst>
          </p:cNvPr>
          <p:cNvSpPr/>
          <p:nvPr/>
        </p:nvSpPr>
        <p:spPr>
          <a:xfrm>
            <a:off x="133774" y="4680413"/>
            <a:ext cx="821176" cy="1461913"/>
          </a:xfrm>
          <a:custGeom>
            <a:avLst/>
            <a:gdLst>
              <a:gd name="connsiteX0" fmla="*/ 925322 w 925322"/>
              <a:gd name="connsiteY0" fmla="*/ 0 h 1602647"/>
              <a:gd name="connsiteX1" fmla="*/ 834387 w 925322"/>
              <a:gd name="connsiteY1" fmla="*/ 10104 h 1602647"/>
              <a:gd name="connsiteX2" fmla="*/ 773764 w 925322"/>
              <a:gd name="connsiteY2" fmla="*/ 45468 h 1602647"/>
              <a:gd name="connsiteX3" fmla="*/ 713141 w 925322"/>
              <a:gd name="connsiteY3" fmla="*/ 65675 h 1602647"/>
              <a:gd name="connsiteX4" fmla="*/ 546427 w 925322"/>
              <a:gd name="connsiteY4" fmla="*/ 80831 h 1602647"/>
              <a:gd name="connsiteX5" fmla="*/ 521167 w 925322"/>
              <a:gd name="connsiteY5" fmla="*/ 90935 h 1602647"/>
              <a:gd name="connsiteX6" fmla="*/ 480752 w 925322"/>
              <a:gd name="connsiteY6" fmla="*/ 85883 h 1602647"/>
              <a:gd name="connsiteX7" fmla="*/ 465596 w 925322"/>
              <a:gd name="connsiteY7" fmla="*/ 90935 h 1602647"/>
              <a:gd name="connsiteX8" fmla="*/ 359505 w 925322"/>
              <a:gd name="connsiteY8" fmla="*/ 95987 h 1602647"/>
              <a:gd name="connsiteX9" fmla="*/ 334246 w 925322"/>
              <a:gd name="connsiteY9" fmla="*/ 106091 h 1602647"/>
              <a:gd name="connsiteX10" fmla="*/ 303934 w 925322"/>
              <a:gd name="connsiteY10" fmla="*/ 116195 h 1602647"/>
              <a:gd name="connsiteX11" fmla="*/ 288778 w 925322"/>
              <a:gd name="connsiteY11" fmla="*/ 131351 h 1602647"/>
              <a:gd name="connsiteX12" fmla="*/ 258467 w 925322"/>
              <a:gd name="connsiteY12" fmla="*/ 141454 h 1602647"/>
              <a:gd name="connsiteX13" fmla="*/ 223103 w 925322"/>
              <a:gd name="connsiteY13" fmla="*/ 176818 h 1602647"/>
              <a:gd name="connsiteX14" fmla="*/ 192791 w 925322"/>
              <a:gd name="connsiteY14" fmla="*/ 212181 h 1602647"/>
              <a:gd name="connsiteX15" fmla="*/ 182688 w 925322"/>
              <a:gd name="connsiteY15" fmla="*/ 237441 h 1602647"/>
              <a:gd name="connsiteX16" fmla="*/ 162480 w 925322"/>
              <a:gd name="connsiteY16" fmla="*/ 277857 h 1602647"/>
              <a:gd name="connsiteX17" fmla="*/ 152376 w 925322"/>
              <a:gd name="connsiteY17" fmla="*/ 298064 h 1602647"/>
              <a:gd name="connsiteX18" fmla="*/ 117012 w 925322"/>
              <a:gd name="connsiteY18" fmla="*/ 343532 h 1602647"/>
              <a:gd name="connsiteX19" fmla="*/ 91753 w 925322"/>
              <a:gd name="connsiteY19" fmla="*/ 388999 h 1602647"/>
              <a:gd name="connsiteX20" fmla="*/ 86701 w 925322"/>
              <a:gd name="connsiteY20" fmla="*/ 414259 h 1602647"/>
              <a:gd name="connsiteX21" fmla="*/ 61441 w 925322"/>
              <a:gd name="connsiteY21" fmla="*/ 495090 h 1602647"/>
              <a:gd name="connsiteX22" fmla="*/ 41233 w 925322"/>
              <a:gd name="connsiteY22" fmla="*/ 575921 h 1602647"/>
              <a:gd name="connsiteX23" fmla="*/ 31130 w 925322"/>
              <a:gd name="connsiteY23" fmla="*/ 631492 h 1602647"/>
              <a:gd name="connsiteX24" fmla="*/ 21026 w 925322"/>
              <a:gd name="connsiteY24" fmla="*/ 651700 h 1602647"/>
              <a:gd name="connsiteX25" fmla="*/ 36182 w 925322"/>
              <a:gd name="connsiteY25" fmla="*/ 1065958 h 1602647"/>
              <a:gd name="connsiteX26" fmla="*/ 46285 w 925322"/>
              <a:gd name="connsiteY26" fmla="*/ 1202360 h 1602647"/>
              <a:gd name="connsiteX27" fmla="*/ 56389 w 925322"/>
              <a:gd name="connsiteY27" fmla="*/ 1222568 h 1602647"/>
              <a:gd name="connsiteX28" fmla="*/ 66493 w 925322"/>
              <a:gd name="connsiteY28" fmla="*/ 1465061 h 1602647"/>
              <a:gd name="connsiteX29" fmla="*/ 91753 w 925322"/>
              <a:gd name="connsiteY29" fmla="*/ 1505476 h 1602647"/>
              <a:gd name="connsiteX30" fmla="*/ 122064 w 925322"/>
              <a:gd name="connsiteY30" fmla="*/ 1515580 h 1602647"/>
              <a:gd name="connsiteX31" fmla="*/ 167532 w 925322"/>
              <a:gd name="connsiteY31" fmla="*/ 1540840 h 1602647"/>
              <a:gd name="connsiteX32" fmla="*/ 248363 w 925322"/>
              <a:gd name="connsiteY32" fmla="*/ 1566100 h 1602647"/>
              <a:gd name="connsiteX33" fmla="*/ 263519 w 925322"/>
              <a:gd name="connsiteY33" fmla="*/ 1586307 h 1602647"/>
              <a:gd name="connsiteX34" fmla="*/ 308986 w 925322"/>
              <a:gd name="connsiteY34" fmla="*/ 1591359 h 1602647"/>
              <a:gd name="connsiteX35" fmla="*/ 339298 w 925322"/>
              <a:gd name="connsiteY35" fmla="*/ 1601463 h 1602647"/>
              <a:gd name="connsiteX36" fmla="*/ 455492 w 925322"/>
              <a:gd name="connsiteY36" fmla="*/ 1601463 h 160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5322" h="1602647">
                <a:moveTo>
                  <a:pt x="925322" y="0"/>
                </a:moveTo>
                <a:cubicBezTo>
                  <a:pt x="923780" y="129"/>
                  <a:pt x="849699" y="4635"/>
                  <a:pt x="834387" y="10104"/>
                </a:cubicBezTo>
                <a:cubicBezTo>
                  <a:pt x="785085" y="27712"/>
                  <a:pt x="806779" y="24833"/>
                  <a:pt x="773764" y="45468"/>
                </a:cubicBezTo>
                <a:cubicBezTo>
                  <a:pt x="752011" y="59063"/>
                  <a:pt x="740809" y="58758"/>
                  <a:pt x="713141" y="65675"/>
                </a:cubicBezTo>
                <a:cubicBezTo>
                  <a:pt x="646128" y="99181"/>
                  <a:pt x="720568" y="65465"/>
                  <a:pt x="546427" y="80831"/>
                </a:cubicBezTo>
                <a:cubicBezTo>
                  <a:pt x="537393" y="81628"/>
                  <a:pt x="529587" y="87567"/>
                  <a:pt x="521167" y="90935"/>
                </a:cubicBezTo>
                <a:cubicBezTo>
                  <a:pt x="507695" y="89251"/>
                  <a:pt x="494329" y="85883"/>
                  <a:pt x="480752" y="85883"/>
                </a:cubicBezTo>
                <a:cubicBezTo>
                  <a:pt x="475427" y="85883"/>
                  <a:pt x="470903" y="90493"/>
                  <a:pt x="465596" y="90935"/>
                </a:cubicBezTo>
                <a:cubicBezTo>
                  <a:pt x="430315" y="93875"/>
                  <a:pt x="394869" y="94303"/>
                  <a:pt x="359505" y="95987"/>
                </a:cubicBezTo>
                <a:cubicBezTo>
                  <a:pt x="351085" y="99355"/>
                  <a:pt x="342768" y="102992"/>
                  <a:pt x="334246" y="106091"/>
                </a:cubicBezTo>
                <a:cubicBezTo>
                  <a:pt x="324237" y="109731"/>
                  <a:pt x="313244" y="111023"/>
                  <a:pt x="303934" y="116195"/>
                </a:cubicBezTo>
                <a:cubicBezTo>
                  <a:pt x="297688" y="119665"/>
                  <a:pt x="295024" y="127881"/>
                  <a:pt x="288778" y="131351"/>
                </a:cubicBezTo>
                <a:cubicBezTo>
                  <a:pt x="279468" y="136523"/>
                  <a:pt x="268571" y="138086"/>
                  <a:pt x="258467" y="141454"/>
                </a:cubicBezTo>
                <a:lnTo>
                  <a:pt x="223103" y="176818"/>
                </a:lnTo>
                <a:cubicBezTo>
                  <a:pt x="211619" y="188302"/>
                  <a:pt x="200890" y="197602"/>
                  <a:pt x="192791" y="212181"/>
                </a:cubicBezTo>
                <a:cubicBezTo>
                  <a:pt x="188387" y="220108"/>
                  <a:pt x="186488" y="229207"/>
                  <a:pt x="182688" y="237441"/>
                </a:cubicBezTo>
                <a:cubicBezTo>
                  <a:pt x="176376" y="251117"/>
                  <a:pt x="169216" y="264385"/>
                  <a:pt x="162480" y="277857"/>
                </a:cubicBezTo>
                <a:cubicBezTo>
                  <a:pt x="159112" y="284593"/>
                  <a:pt x="156999" y="292120"/>
                  <a:pt x="152376" y="298064"/>
                </a:cubicBezTo>
                <a:lnTo>
                  <a:pt x="117012" y="343532"/>
                </a:lnTo>
                <a:cubicBezTo>
                  <a:pt x="104173" y="407738"/>
                  <a:pt x="124601" y="329873"/>
                  <a:pt x="91753" y="388999"/>
                </a:cubicBezTo>
                <a:cubicBezTo>
                  <a:pt x="87583" y="396505"/>
                  <a:pt x="89060" y="406003"/>
                  <a:pt x="86701" y="414259"/>
                </a:cubicBezTo>
                <a:cubicBezTo>
                  <a:pt x="78946" y="441402"/>
                  <a:pt x="68288" y="467704"/>
                  <a:pt x="61441" y="495090"/>
                </a:cubicBezTo>
                <a:cubicBezTo>
                  <a:pt x="38757" y="585826"/>
                  <a:pt x="64668" y="529050"/>
                  <a:pt x="41233" y="575921"/>
                </a:cubicBezTo>
                <a:cubicBezTo>
                  <a:pt x="37865" y="594445"/>
                  <a:pt x="35981" y="613300"/>
                  <a:pt x="31130" y="631492"/>
                </a:cubicBezTo>
                <a:cubicBezTo>
                  <a:pt x="29190" y="638769"/>
                  <a:pt x="21118" y="644169"/>
                  <a:pt x="21026" y="651700"/>
                </a:cubicBezTo>
                <a:cubicBezTo>
                  <a:pt x="16368" y="1033669"/>
                  <a:pt x="-32109" y="929384"/>
                  <a:pt x="36182" y="1065958"/>
                </a:cubicBezTo>
                <a:cubicBezTo>
                  <a:pt x="39550" y="1111425"/>
                  <a:pt x="40451" y="1157143"/>
                  <a:pt x="46285" y="1202360"/>
                </a:cubicBezTo>
                <a:cubicBezTo>
                  <a:pt x="47249" y="1209829"/>
                  <a:pt x="55811" y="1215059"/>
                  <a:pt x="56389" y="1222568"/>
                </a:cubicBezTo>
                <a:cubicBezTo>
                  <a:pt x="62594" y="1303231"/>
                  <a:pt x="60405" y="1384389"/>
                  <a:pt x="66493" y="1465061"/>
                </a:cubicBezTo>
                <a:cubicBezTo>
                  <a:pt x="67489" y="1478254"/>
                  <a:pt x="79450" y="1498641"/>
                  <a:pt x="91753" y="1505476"/>
                </a:cubicBezTo>
                <a:cubicBezTo>
                  <a:pt x="101063" y="1510648"/>
                  <a:pt x="112055" y="1511940"/>
                  <a:pt x="122064" y="1515580"/>
                </a:cubicBezTo>
                <a:cubicBezTo>
                  <a:pt x="200548" y="1544120"/>
                  <a:pt x="97910" y="1506029"/>
                  <a:pt x="167532" y="1540840"/>
                </a:cubicBezTo>
                <a:cubicBezTo>
                  <a:pt x="209553" y="1561851"/>
                  <a:pt x="210332" y="1559761"/>
                  <a:pt x="248363" y="1566100"/>
                </a:cubicBezTo>
                <a:cubicBezTo>
                  <a:pt x="253415" y="1572836"/>
                  <a:pt x="255747" y="1583069"/>
                  <a:pt x="263519" y="1586307"/>
                </a:cubicBezTo>
                <a:cubicBezTo>
                  <a:pt x="277595" y="1592172"/>
                  <a:pt x="294033" y="1588368"/>
                  <a:pt x="308986" y="1591359"/>
                </a:cubicBezTo>
                <a:cubicBezTo>
                  <a:pt x="319430" y="1593448"/>
                  <a:pt x="328673" y="1600730"/>
                  <a:pt x="339298" y="1601463"/>
                </a:cubicBezTo>
                <a:cubicBezTo>
                  <a:pt x="377938" y="1604128"/>
                  <a:pt x="416761" y="1601463"/>
                  <a:pt x="455492" y="1601463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6114D74-D48E-4864-AD87-7DD7AA7FB2AA}"/>
              </a:ext>
            </a:extLst>
          </p:cNvPr>
          <p:cNvSpPr/>
          <p:nvPr/>
        </p:nvSpPr>
        <p:spPr>
          <a:xfrm>
            <a:off x="1649739" y="4996751"/>
            <a:ext cx="350858" cy="1420500"/>
          </a:xfrm>
          <a:custGeom>
            <a:avLst/>
            <a:gdLst>
              <a:gd name="connsiteX0" fmla="*/ 0 w 395356"/>
              <a:gd name="connsiteY0" fmla="*/ 4535 h 1557248"/>
              <a:gd name="connsiteX1" fmla="*/ 13252 w 395356"/>
              <a:gd name="connsiteY1" fmla="*/ 118 h 1557248"/>
              <a:gd name="connsiteX2" fmla="*/ 24295 w 395356"/>
              <a:gd name="connsiteY2" fmla="*/ 8953 h 1557248"/>
              <a:gd name="connsiteX3" fmla="*/ 68469 w 395356"/>
              <a:gd name="connsiteY3" fmla="*/ 31040 h 1557248"/>
              <a:gd name="connsiteX4" fmla="*/ 106017 w 395356"/>
              <a:gd name="connsiteY4" fmla="*/ 44292 h 1557248"/>
              <a:gd name="connsiteX5" fmla="*/ 114852 w 395356"/>
              <a:gd name="connsiteY5" fmla="*/ 48709 h 1557248"/>
              <a:gd name="connsiteX6" fmla="*/ 143565 w 395356"/>
              <a:gd name="connsiteY6" fmla="*/ 57544 h 1557248"/>
              <a:gd name="connsiteX7" fmla="*/ 152400 w 395356"/>
              <a:gd name="connsiteY7" fmla="*/ 64170 h 1557248"/>
              <a:gd name="connsiteX8" fmla="*/ 172278 w 395356"/>
              <a:gd name="connsiteY8" fmla="*/ 68587 h 1557248"/>
              <a:gd name="connsiteX9" fmla="*/ 183321 w 395356"/>
              <a:gd name="connsiteY9" fmla="*/ 79631 h 1557248"/>
              <a:gd name="connsiteX10" fmla="*/ 194365 w 395356"/>
              <a:gd name="connsiteY10" fmla="*/ 90674 h 1557248"/>
              <a:gd name="connsiteX11" fmla="*/ 198782 w 395356"/>
              <a:gd name="connsiteY11" fmla="*/ 95092 h 1557248"/>
              <a:gd name="connsiteX12" fmla="*/ 216452 w 395356"/>
              <a:gd name="connsiteY12" fmla="*/ 103926 h 1557248"/>
              <a:gd name="connsiteX13" fmla="*/ 223078 w 395356"/>
              <a:gd name="connsiteY13" fmla="*/ 123805 h 1557248"/>
              <a:gd name="connsiteX14" fmla="*/ 231913 w 395356"/>
              <a:gd name="connsiteY14" fmla="*/ 128222 h 1557248"/>
              <a:gd name="connsiteX15" fmla="*/ 240747 w 395356"/>
              <a:gd name="connsiteY15" fmla="*/ 143683 h 1557248"/>
              <a:gd name="connsiteX16" fmla="*/ 245165 w 395356"/>
              <a:gd name="connsiteY16" fmla="*/ 148100 h 1557248"/>
              <a:gd name="connsiteX17" fmla="*/ 256208 w 395356"/>
              <a:gd name="connsiteY17" fmla="*/ 163561 h 1557248"/>
              <a:gd name="connsiteX18" fmla="*/ 260626 w 395356"/>
              <a:gd name="connsiteY18" fmla="*/ 172396 h 1557248"/>
              <a:gd name="connsiteX19" fmla="*/ 265043 w 395356"/>
              <a:gd name="connsiteY19" fmla="*/ 190066 h 1557248"/>
              <a:gd name="connsiteX20" fmla="*/ 269460 w 395356"/>
              <a:gd name="connsiteY20" fmla="*/ 198900 h 1557248"/>
              <a:gd name="connsiteX21" fmla="*/ 273878 w 395356"/>
              <a:gd name="connsiteY21" fmla="*/ 209944 h 1557248"/>
              <a:gd name="connsiteX22" fmla="*/ 287130 w 395356"/>
              <a:gd name="connsiteY22" fmla="*/ 232031 h 1557248"/>
              <a:gd name="connsiteX23" fmla="*/ 291547 w 395356"/>
              <a:gd name="connsiteY23" fmla="*/ 249700 h 1557248"/>
              <a:gd name="connsiteX24" fmla="*/ 295965 w 395356"/>
              <a:gd name="connsiteY24" fmla="*/ 258535 h 1557248"/>
              <a:gd name="connsiteX25" fmla="*/ 298173 w 395356"/>
              <a:gd name="connsiteY25" fmla="*/ 269579 h 1557248"/>
              <a:gd name="connsiteX26" fmla="*/ 302591 w 395356"/>
              <a:gd name="connsiteY26" fmla="*/ 273996 h 1557248"/>
              <a:gd name="connsiteX27" fmla="*/ 307008 w 395356"/>
              <a:gd name="connsiteY27" fmla="*/ 293874 h 1557248"/>
              <a:gd name="connsiteX28" fmla="*/ 309217 w 395356"/>
              <a:gd name="connsiteY28" fmla="*/ 307126 h 1557248"/>
              <a:gd name="connsiteX29" fmla="*/ 318052 w 395356"/>
              <a:gd name="connsiteY29" fmla="*/ 313753 h 1557248"/>
              <a:gd name="connsiteX30" fmla="*/ 326886 w 395356"/>
              <a:gd name="connsiteY30" fmla="*/ 331422 h 1557248"/>
              <a:gd name="connsiteX31" fmla="*/ 335721 w 395356"/>
              <a:gd name="connsiteY31" fmla="*/ 399892 h 1557248"/>
              <a:gd name="connsiteX32" fmla="*/ 340139 w 395356"/>
              <a:gd name="connsiteY32" fmla="*/ 450692 h 1557248"/>
              <a:gd name="connsiteX33" fmla="*/ 344556 w 395356"/>
              <a:gd name="connsiteY33" fmla="*/ 459526 h 1557248"/>
              <a:gd name="connsiteX34" fmla="*/ 353391 w 395356"/>
              <a:gd name="connsiteY34" fmla="*/ 503700 h 1557248"/>
              <a:gd name="connsiteX35" fmla="*/ 357808 w 395356"/>
              <a:gd name="connsiteY35" fmla="*/ 554500 h 1557248"/>
              <a:gd name="connsiteX36" fmla="*/ 362226 w 395356"/>
              <a:gd name="connsiteY36" fmla="*/ 565544 h 1557248"/>
              <a:gd name="connsiteX37" fmla="*/ 371060 w 395356"/>
              <a:gd name="connsiteY37" fmla="*/ 603092 h 1557248"/>
              <a:gd name="connsiteX38" fmla="*/ 375478 w 395356"/>
              <a:gd name="connsiteY38" fmla="*/ 682605 h 1557248"/>
              <a:gd name="connsiteX39" fmla="*/ 379895 w 395356"/>
              <a:gd name="connsiteY39" fmla="*/ 693648 h 1557248"/>
              <a:gd name="connsiteX40" fmla="*/ 384313 w 395356"/>
              <a:gd name="connsiteY40" fmla="*/ 850466 h 1557248"/>
              <a:gd name="connsiteX41" fmla="*/ 386521 w 395356"/>
              <a:gd name="connsiteY41" fmla="*/ 868135 h 1557248"/>
              <a:gd name="connsiteX42" fmla="*/ 395356 w 395356"/>
              <a:gd name="connsiteY42" fmla="*/ 1323126 h 1557248"/>
              <a:gd name="connsiteX43" fmla="*/ 388730 w 395356"/>
              <a:gd name="connsiteY43" fmla="*/ 1329753 h 1557248"/>
              <a:gd name="connsiteX44" fmla="*/ 382104 w 395356"/>
              <a:gd name="connsiteY44" fmla="*/ 1431353 h 1557248"/>
              <a:gd name="connsiteX45" fmla="*/ 377686 w 395356"/>
              <a:gd name="connsiteY45" fmla="*/ 1451231 h 1557248"/>
              <a:gd name="connsiteX46" fmla="*/ 353391 w 395356"/>
              <a:gd name="connsiteY46" fmla="*/ 1471109 h 1557248"/>
              <a:gd name="connsiteX47" fmla="*/ 337930 w 395356"/>
              <a:gd name="connsiteY47" fmla="*/ 1486570 h 1557248"/>
              <a:gd name="connsiteX48" fmla="*/ 324678 w 395356"/>
              <a:gd name="connsiteY48" fmla="*/ 1506448 h 1557248"/>
              <a:gd name="connsiteX49" fmla="*/ 315843 w 395356"/>
              <a:gd name="connsiteY49" fmla="*/ 1513074 h 1557248"/>
              <a:gd name="connsiteX50" fmla="*/ 300382 w 395356"/>
              <a:gd name="connsiteY50" fmla="*/ 1521909 h 1557248"/>
              <a:gd name="connsiteX51" fmla="*/ 287130 w 395356"/>
              <a:gd name="connsiteY51" fmla="*/ 1532953 h 1557248"/>
              <a:gd name="connsiteX52" fmla="*/ 280504 w 395356"/>
              <a:gd name="connsiteY52" fmla="*/ 1541787 h 1557248"/>
              <a:gd name="connsiteX53" fmla="*/ 260626 w 395356"/>
              <a:gd name="connsiteY53" fmla="*/ 1543996 h 1557248"/>
              <a:gd name="connsiteX54" fmla="*/ 256208 w 395356"/>
              <a:gd name="connsiteY54" fmla="*/ 1548413 h 1557248"/>
              <a:gd name="connsiteX55" fmla="*/ 238539 w 395356"/>
              <a:gd name="connsiteY55" fmla="*/ 1557248 h 1557248"/>
              <a:gd name="connsiteX56" fmla="*/ 159026 w 395356"/>
              <a:gd name="connsiteY56" fmla="*/ 1555040 h 1557248"/>
              <a:gd name="connsiteX57" fmla="*/ 145773 w 395356"/>
              <a:gd name="connsiteY57" fmla="*/ 1552831 h 1557248"/>
              <a:gd name="connsiteX58" fmla="*/ 33130 w 395356"/>
              <a:gd name="connsiteY58" fmla="*/ 1548413 h 1557248"/>
              <a:gd name="connsiteX59" fmla="*/ 28713 w 395356"/>
              <a:gd name="connsiteY59" fmla="*/ 1539579 h 155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95356" h="1557248">
                <a:moveTo>
                  <a:pt x="0" y="4535"/>
                </a:moveTo>
                <a:cubicBezTo>
                  <a:pt x="4417" y="3063"/>
                  <a:pt x="8671" y="-715"/>
                  <a:pt x="13252" y="118"/>
                </a:cubicBezTo>
                <a:cubicBezTo>
                  <a:pt x="17890" y="961"/>
                  <a:pt x="20182" y="6650"/>
                  <a:pt x="24295" y="8953"/>
                </a:cubicBezTo>
                <a:cubicBezTo>
                  <a:pt x="38659" y="16997"/>
                  <a:pt x="52945" y="25561"/>
                  <a:pt x="68469" y="31040"/>
                </a:cubicBezTo>
                <a:cubicBezTo>
                  <a:pt x="80985" y="35457"/>
                  <a:pt x="93614" y="39567"/>
                  <a:pt x="106017" y="44292"/>
                </a:cubicBezTo>
                <a:cubicBezTo>
                  <a:pt x="109094" y="45464"/>
                  <a:pt x="111747" y="47613"/>
                  <a:pt x="114852" y="48709"/>
                </a:cubicBezTo>
                <a:cubicBezTo>
                  <a:pt x="124295" y="52042"/>
                  <a:pt x="133994" y="54599"/>
                  <a:pt x="143565" y="57544"/>
                </a:cubicBezTo>
                <a:cubicBezTo>
                  <a:pt x="146510" y="59753"/>
                  <a:pt x="148964" y="62849"/>
                  <a:pt x="152400" y="64170"/>
                </a:cubicBezTo>
                <a:cubicBezTo>
                  <a:pt x="158735" y="66607"/>
                  <a:pt x="166207" y="65551"/>
                  <a:pt x="172278" y="68587"/>
                </a:cubicBezTo>
                <a:cubicBezTo>
                  <a:pt x="176934" y="70915"/>
                  <a:pt x="179640" y="75950"/>
                  <a:pt x="183321" y="79631"/>
                </a:cubicBezTo>
                <a:lnTo>
                  <a:pt x="194365" y="90674"/>
                </a:lnTo>
                <a:cubicBezTo>
                  <a:pt x="195837" y="92147"/>
                  <a:pt x="196919" y="94161"/>
                  <a:pt x="198782" y="95092"/>
                </a:cubicBezTo>
                <a:lnTo>
                  <a:pt x="216452" y="103926"/>
                </a:lnTo>
                <a:cubicBezTo>
                  <a:pt x="217569" y="109512"/>
                  <a:pt x="218504" y="119232"/>
                  <a:pt x="223078" y="123805"/>
                </a:cubicBezTo>
                <a:cubicBezTo>
                  <a:pt x="225406" y="126133"/>
                  <a:pt x="228968" y="126750"/>
                  <a:pt x="231913" y="128222"/>
                </a:cubicBezTo>
                <a:cubicBezTo>
                  <a:pt x="241862" y="138173"/>
                  <a:pt x="230362" y="125511"/>
                  <a:pt x="240747" y="143683"/>
                </a:cubicBezTo>
                <a:cubicBezTo>
                  <a:pt x="241780" y="145491"/>
                  <a:pt x="243832" y="146500"/>
                  <a:pt x="245165" y="148100"/>
                </a:cubicBezTo>
                <a:cubicBezTo>
                  <a:pt x="247321" y="150687"/>
                  <a:pt x="254121" y="159909"/>
                  <a:pt x="256208" y="163561"/>
                </a:cubicBezTo>
                <a:cubicBezTo>
                  <a:pt x="257842" y="166420"/>
                  <a:pt x="259153" y="169451"/>
                  <a:pt x="260626" y="172396"/>
                </a:cubicBezTo>
                <a:cubicBezTo>
                  <a:pt x="262098" y="178286"/>
                  <a:pt x="263123" y="184306"/>
                  <a:pt x="265043" y="190066"/>
                </a:cubicBezTo>
                <a:cubicBezTo>
                  <a:pt x="266084" y="193189"/>
                  <a:pt x="268123" y="195892"/>
                  <a:pt x="269460" y="198900"/>
                </a:cubicBezTo>
                <a:cubicBezTo>
                  <a:pt x="271070" y="202523"/>
                  <a:pt x="272405" y="206263"/>
                  <a:pt x="273878" y="209944"/>
                </a:cubicBezTo>
                <a:cubicBezTo>
                  <a:pt x="279806" y="245524"/>
                  <a:pt x="269488" y="201789"/>
                  <a:pt x="287130" y="232031"/>
                </a:cubicBezTo>
                <a:cubicBezTo>
                  <a:pt x="290189" y="237275"/>
                  <a:pt x="289627" y="243941"/>
                  <a:pt x="291547" y="249700"/>
                </a:cubicBezTo>
                <a:cubicBezTo>
                  <a:pt x="292588" y="252824"/>
                  <a:pt x="294492" y="255590"/>
                  <a:pt x="295965" y="258535"/>
                </a:cubicBezTo>
                <a:cubicBezTo>
                  <a:pt x="296701" y="262216"/>
                  <a:pt x="296694" y="266128"/>
                  <a:pt x="298173" y="269579"/>
                </a:cubicBezTo>
                <a:cubicBezTo>
                  <a:pt x="298993" y="271493"/>
                  <a:pt x="301879" y="272039"/>
                  <a:pt x="302591" y="273996"/>
                </a:cubicBezTo>
                <a:cubicBezTo>
                  <a:pt x="304911" y="280375"/>
                  <a:pt x="305677" y="287218"/>
                  <a:pt x="307008" y="293874"/>
                </a:cubicBezTo>
                <a:cubicBezTo>
                  <a:pt x="307886" y="298265"/>
                  <a:pt x="307042" y="303211"/>
                  <a:pt x="309217" y="307126"/>
                </a:cubicBezTo>
                <a:cubicBezTo>
                  <a:pt x="311005" y="310344"/>
                  <a:pt x="315107" y="311544"/>
                  <a:pt x="318052" y="313753"/>
                </a:cubicBezTo>
                <a:cubicBezTo>
                  <a:pt x="320997" y="319643"/>
                  <a:pt x="326400" y="324855"/>
                  <a:pt x="326886" y="331422"/>
                </a:cubicBezTo>
                <a:cubicBezTo>
                  <a:pt x="331547" y="394341"/>
                  <a:pt x="322391" y="373228"/>
                  <a:pt x="335721" y="399892"/>
                </a:cubicBezTo>
                <a:cubicBezTo>
                  <a:pt x="337194" y="416825"/>
                  <a:pt x="337648" y="433878"/>
                  <a:pt x="340139" y="450692"/>
                </a:cubicBezTo>
                <a:cubicBezTo>
                  <a:pt x="340621" y="453949"/>
                  <a:pt x="343910" y="456298"/>
                  <a:pt x="344556" y="459526"/>
                </a:cubicBezTo>
                <a:cubicBezTo>
                  <a:pt x="354206" y="507780"/>
                  <a:pt x="342325" y="481573"/>
                  <a:pt x="353391" y="503700"/>
                </a:cubicBezTo>
                <a:cubicBezTo>
                  <a:pt x="354863" y="520633"/>
                  <a:pt x="355404" y="537674"/>
                  <a:pt x="357808" y="554500"/>
                </a:cubicBezTo>
                <a:cubicBezTo>
                  <a:pt x="358369" y="558425"/>
                  <a:pt x="361366" y="561673"/>
                  <a:pt x="362226" y="565544"/>
                </a:cubicBezTo>
                <a:cubicBezTo>
                  <a:pt x="371079" y="605384"/>
                  <a:pt x="360975" y="582919"/>
                  <a:pt x="371060" y="603092"/>
                </a:cubicBezTo>
                <a:cubicBezTo>
                  <a:pt x="372533" y="629596"/>
                  <a:pt x="372900" y="656185"/>
                  <a:pt x="375478" y="682605"/>
                </a:cubicBezTo>
                <a:cubicBezTo>
                  <a:pt x="375863" y="686551"/>
                  <a:pt x="379730" y="689687"/>
                  <a:pt x="379895" y="693648"/>
                </a:cubicBezTo>
                <a:cubicBezTo>
                  <a:pt x="386995" y="864046"/>
                  <a:pt x="369840" y="792579"/>
                  <a:pt x="384313" y="850466"/>
                </a:cubicBezTo>
                <a:cubicBezTo>
                  <a:pt x="378061" y="869218"/>
                  <a:pt x="385988" y="840687"/>
                  <a:pt x="386521" y="868135"/>
                </a:cubicBezTo>
                <a:cubicBezTo>
                  <a:pt x="395435" y="1327189"/>
                  <a:pt x="335860" y="1174378"/>
                  <a:pt x="395356" y="1323126"/>
                </a:cubicBezTo>
                <a:cubicBezTo>
                  <a:pt x="393147" y="1325335"/>
                  <a:pt x="389091" y="1326650"/>
                  <a:pt x="388730" y="1329753"/>
                </a:cubicBezTo>
                <a:cubicBezTo>
                  <a:pt x="382300" y="1385050"/>
                  <a:pt x="389433" y="1394715"/>
                  <a:pt x="382104" y="1431353"/>
                </a:cubicBezTo>
                <a:cubicBezTo>
                  <a:pt x="380773" y="1438009"/>
                  <a:pt x="381014" y="1445315"/>
                  <a:pt x="377686" y="1451231"/>
                </a:cubicBezTo>
                <a:cubicBezTo>
                  <a:pt x="370724" y="1463608"/>
                  <a:pt x="363854" y="1465878"/>
                  <a:pt x="353391" y="1471109"/>
                </a:cubicBezTo>
                <a:cubicBezTo>
                  <a:pt x="344288" y="1489314"/>
                  <a:pt x="355402" y="1471040"/>
                  <a:pt x="337930" y="1486570"/>
                </a:cubicBezTo>
                <a:cubicBezTo>
                  <a:pt x="313164" y="1508584"/>
                  <a:pt x="340894" y="1487529"/>
                  <a:pt x="324678" y="1506448"/>
                </a:cubicBezTo>
                <a:cubicBezTo>
                  <a:pt x="322282" y="1509243"/>
                  <a:pt x="318671" y="1510717"/>
                  <a:pt x="315843" y="1513074"/>
                </a:cubicBezTo>
                <a:cubicBezTo>
                  <a:pt x="305843" y="1521407"/>
                  <a:pt x="318651" y="1514602"/>
                  <a:pt x="300382" y="1521909"/>
                </a:cubicBezTo>
                <a:cubicBezTo>
                  <a:pt x="289121" y="1538802"/>
                  <a:pt x="304564" y="1518010"/>
                  <a:pt x="287130" y="1532953"/>
                </a:cubicBezTo>
                <a:cubicBezTo>
                  <a:pt x="284335" y="1535348"/>
                  <a:pt x="283902" y="1540371"/>
                  <a:pt x="280504" y="1541787"/>
                </a:cubicBezTo>
                <a:cubicBezTo>
                  <a:pt x="274350" y="1544351"/>
                  <a:pt x="267252" y="1543260"/>
                  <a:pt x="260626" y="1543996"/>
                </a:cubicBezTo>
                <a:cubicBezTo>
                  <a:pt x="259153" y="1545468"/>
                  <a:pt x="257994" y="1547342"/>
                  <a:pt x="256208" y="1548413"/>
                </a:cubicBezTo>
                <a:cubicBezTo>
                  <a:pt x="250561" y="1551801"/>
                  <a:pt x="238539" y="1557248"/>
                  <a:pt x="238539" y="1557248"/>
                </a:cubicBezTo>
                <a:lnTo>
                  <a:pt x="159026" y="1555040"/>
                </a:lnTo>
                <a:cubicBezTo>
                  <a:pt x="154552" y="1554827"/>
                  <a:pt x="150245" y="1553066"/>
                  <a:pt x="145773" y="1552831"/>
                </a:cubicBezTo>
                <a:cubicBezTo>
                  <a:pt x="108248" y="1550856"/>
                  <a:pt x="70678" y="1549886"/>
                  <a:pt x="33130" y="1548413"/>
                </a:cubicBezTo>
                <a:lnTo>
                  <a:pt x="28713" y="1539579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8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8BD41-012B-46BD-8E68-CCB5C40F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Paragraph Formatting Options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F63BAE-18B5-4936-B564-63A2697EF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emphasize a paragraph, borders and shading can be added (this should be done only sparingly).</a:t>
            </a:r>
          </a:p>
          <a:p>
            <a:pPr lvl="1"/>
            <a:r>
              <a:rPr lang="en-CA" dirty="0"/>
              <a:t>Location of controls: Home-&gt;Paragraph group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Effects applied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8E40B3-677F-4CC5-A9BA-98A63C9DC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94203"/>
            <a:ext cx="2747919" cy="14967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C7C161F-A28E-4DE3-A049-BDFDFD78B71E}"/>
              </a:ext>
            </a:extLst>
          </p:cNvPr>
          <p:cNvGrpSpPr/>
          <p:nvPr/>
        </p:nvGrpSpPr>
        <p:grpSpPr>
          <a:xfrm>
            <a:off x="1600200" y="2694203"/>
            <a:ext cx="5067300" cy="1637529"/>
            <a:chOff x="1752600" y="2895600"/>
            <a:chExt cx="5067300" cy="16375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E345C9E-20EA-430A-B251-8D127782E5E8}"/>
                </a:ext>
              </a:extLst>
            </p:cNvPr>
            <p:cNvSpPr txBox="1"/>
            <p:nvPr/>
          </p:nvSpPr>
          <p:spPr>
            <a:xfrm>
              <a:off x="4838700" y="28956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Shading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0DC54D2C-C191-4EF5-94CD-F1DDF1A973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2600" y="3048000"/>
              <a:ext cx="3200400" cy="75777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196D142-D7B7-49BC-86B1-F697587D7FF0}"/>
                </a:ext>
              </a:extLst>
            </p:cNvPr>
            <p:cNvSpPr txBox="1"/>
            <p:nvPr/>
          </p:nvSpPr>
          <p:spPr>
            <a:xfrm>
              <a:off x="4838700" y="4163797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Border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F46838D2-A9C8-438B-A821-E99ABF0F7558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2133600" y="3898709"/>
              <a:ext cx="2705100" cy="44975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3E46018-B6FD-4F3A-AF3A-20868A15E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961261"/>
            <a:ext cx="6248400" cy="93840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274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Show/Hide Formatting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characters (e.g. formatting) affect formatting but have no visible appearance (e.g. space, tab etc.)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Formatting symbols (tabs vs. spaces)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0" b="58534"/>
          <a:stretch/>
        </p:blipFill>
        <p:spPr>
          <a:xfrm>
            <a:off x="773846" y="2245360"/>
            <a:ext cx="3559629" cy="1107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42" y="4038600"/>
            <a:ext cx="2309813" cy="22595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4114800" y="2599807"/>
            <a:ext cx="3190832" cy="833889"/>
            <a:chOff x="3733800" y="2600191"/>
            <a:chExt cx="3190832" cy="833889"/>
          </a:xfrm>
        </p:grpSpPr>
        <p:sp>
          <p:nvSpPr>
            <p:cNvPr id="6" name="Rectangle 5"/>
            <p:cNvSpPr/>
            <p:nvPr/>
          </p:nvSpPr>
          <p:spPr>
            <a:xfrm>
              <a:off x="4867234" y="2600191"/>
              <a:ext cx="2057398" cy="83388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View formatting symbols</a:t>
              </a:r>
            </a:p>
          </p:txBody>
        </p:sp>
        <p:cxnSp>
          <p:nvCxnSpPr>
            <p:cNvPr id="9" name="Straight Arrow Connector 8"/>
            <p:cNvCxnSpPr>
              <a:stCxn id="6" idx="1"/>
            </p:cNvCxnSpPr>
            <p:nvPr/>
          </p:nvCxnSpPr>
          <p:spPr>
            <a:xfrm flipH="1" flipV="1">
              <a:off x="3733800" y="2707640"/>
              <a:ext cx="1133434" cy="30949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1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Example: How </a:t>
            </a:r>
            <a:r>
              <a:rPr lang="en-US" dirty="0"/>
              <a:t>Formatting Symbols Can Be Useful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won’t the thickness of Row 2 decrease?</a:t>
            </a:r>
          </a:p>
          <a:p>
            <a:r>
              <a:rPr lang="en-US" dirty="0"/>
              <a:t>Showing the formatting marks can provide the answer.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600" y="2438400"/>
            <a:ext cx="7429500" cy="1981200"/>
            <a:chOff x="762000" y="1981200"/>
            <a:chExt cx="7429500" cy="1981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1230" t="27677" r="44585" b="60102"/>
            <a:stretch/>
          </p:blipFill>
          <p:spPr>
            <a:xfrm>
              <a:off x="762000" y="1981200"/>
              <a:ext cx="2971800" cy="1600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1106" t="27987" r="43660" b="58084"/>
            <a:stretch/>
          </p:blipFill>
          <p:spPr>
            <a:xfrm>
              <a:off x="4724400" y="1981200"/>
              <a:ext cx="34671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2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Moving Text To The Next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Word wrap</a:t>
            </a:r>
          </a:p>
          <a:p>
            <a:r>
              <a:rPr lang="en-CA" dirty="0"/>
              <a:t>Hard return</a:t>
            </a:r>
          </a:p>
          <a:p>
            <a:r>
              <a:rPr lang="en-CA" dirty="0"/>
              <a:t>Soft return</a:t>
            </a:r>
          </a:p>
        </p:txBody>
      </p:sp>
    </p:spTree>
    <p:extLst>
      <p:ext uri="{BB962C8B-B14F-4D97-AF65-F5344CB8AC3E}">
        <p14:creationId xmlns:p14="http://schemas.microsoft.com/office/powerpoint/2010/main" val="419243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Word Wrap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feature automatically built into Word processors (e.g. Word) and many text editors (WordPad but not Notepad). Long text is moved to the next line.</a:t>
            </a:r>
          </a:p>
          <a:p>
            <a:pPr lvl="1"/>
            <a:r>
              <a:rPr lang="en-CA" dirty="0"/>
              <a:t>MS-Word: word wrapped, words are move to the next line (without splitting up a word).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234950" lvl="1" indent="0">
              <a:buNone/>
            </a:pPr>
            <a:endParaRPr lang="en-CA" dirty="0"/>
          </a:p>
          <a:p>
            <a:pPr lvl="1"/>
            <a:r>
              <a:rPr lang="en-CA" dirty="0"/>
              <a:t>MS-Notepad: no word wrapping (text is one long line).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Word wrapping can be affected by variables such as margin settings in a document.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019" b="22871"/>
          <a:stretch/>
        </p:blipFill>
        <p:spPr>
          <a:xfrm>
            <a:off x="762000" y="3276600"/>
            <a:ext cx="5791200" cy="91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724400"/>
            <a:ext cx="8153400" cy="103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Hard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Used when the editor specifically wants text to always appear on a separate line regardless of variables such as margin settings.</a:t>
            </a:r>
          </a:p>
          <a:p>
            <a:r>
              <a:rPr lang="en-CA" dirty="0"/>
              <a:t>In word processors and text editors a hard return can be added to a document by hitting the ‘enter’ key.</a:t>
            </a:r>
          </a:p>
        </p:txBody>
      </p:sp>
    </p:spTree>
    <p:extLst>
      <p:ext uri="{BB962C8B-B14F-4D97-AF65-F5344CB8AC3E}">
        <p14:creationId xmlns:p14="http://schemas.microsoft.com/office/powerpoint/2010/main" val="347112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1DA17-58C8-4B96-B084-B95D7B56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816"/>
            <a:ext cx="8229600" cy="944562"/>
          </a:xfrm>
        </p:spPr>
        <p:txBody>
          <a:bodyPr/>
          <a:lstStyle/>
          <a:p>
            <a:r>
              <a:rPr lang="en-CA" dirty="0"/>
              <a:t>Activities In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E68A7-B819-40EA-89E7-3E1D5EF5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 demos:</a:t>
            </a:r>
          </a:p>
          <a:p>
            <a:pPr lvl="1"/>
            <a:r>
              <a:rPr lang="en-CA" dirty="0"/>
              <a:t>Used for more complex features (typically multiple steps are required).</a:t>
            </a:r>
          </a:p>
          <a:p>
            <a:pPr lvl="1"/>
            <a:r>
              <a:rPr lang="en-CA" dirty="0"/>
              <a:t>The tutorial instructor will show on the projector/instructor  computer each step for running the feature in Word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Unless otherwise specified the tutorial material will take the form of a TA demonstrating the use of features in Word.</a:t>
            </a:r>
            <a:endParaRPr lang="en-CA" dirty="0"/>
          </a:p>
          <a:p>
            <a:r>
              <a:rPr lang="en-CA" dirty="0"/>
              <a:t>Student exercises:</a:t>
            </a:r>
          </a:p>
          <a:p>
            <a:pPr lvl="1"/>
            <a:r>
              <a:rPr lang="en-CA" dirty="0"/>
              <a:t>Used instead of TA demos for simpler features.</a:t>
            </a:r>
          </a:p>
          <a:p>
            <a:pPr lvl="1"/>
            <a:r>
              <a:rPr lang="en-CA" dirty="0"/>
              <a:t>You will have already been given a summary of how to invoke the feature and the purpose of the exercise is to give you a chance to try it out and get help if needed.</a:t>
            </a:r>
          </a:p>
        </p:txBody>
      </p:sp>
    </p:spTree>
    <p:extLst>
      <p:ext uri="{BB962C8B-B14F-4D97-AF65-F5344CB8AC3E}">
        <p14:creationId xmlns:p14="http://schemas.microsoft.com/office/powerpoint/2010/main" val="15850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Soft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Similar to a hard return a soft return will move text to another line.</a:t>
            </a:r>
          </a:p>
          <a:p>
            <a:r>
              <a:rPr lang="en-CA" dirty="0"/>
              <a:t>The difference is that the </a:t>
            </a:r>
            <a:r>
              <a:rPr lang="en-CA" u="sng" dirty="0"/>
              <a:t>distance</a:t>
            </a:r>
            <a:r>
              <a:rPr lang="en-CA" dirty="0"/>
              <a:t> between the two lines is not as large as the case with a hard return.</a:t>
            </a:r>
          </a:p>
          <a:p>
            <a:r>
              <a:rPr lang="en-CA" dirty="0"/>
              <a:t>In Word a soft return is inserted by pressing the ‘shift’ and the ‘enter’ key at the same time.</a:t>
            </a:r>
          </a:p>
          <a:p>
            <a:pPr lvl="1"/>
            <a:r>
              <a:rPr lang="en-CA" dirty="0"/>
              <a:t>Shorthand notation: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&lt;Shift&gt;-&lt;Enter&gt;</a:t>
            </a:r>
          </a:p>
          <a:p>
            <a:r>
              <a:rPr lang="en-CA" dirty="0">
                <a:cs typeface="Consolas" panose="020B0609020204030204" pitchFamily="49" charset="0"/>
              </a:rPr>
              <a:t>Soft returns can be used where the two lines must be separate but still in close proximity e.g. lines of an address, headings and sub-headings.</a:t>
            </a:r>
          </a:p>
        </p:txBody>
      </p:sp>
    </p:spTree>
    <p:extLst>
      <p:ext uri="{BB962C8B-B14F-4D97-AF65-F5344CB8AC3E}">
        <p14:creationId xmlns:p14="http://schemas.microsoft.com/office/powerpoint/2010/main" val="285216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Line Separators: An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56098"/>
            <a:ext cx="6400800" cy="32623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6600" y="1520149"/>
            <a:ext cx="12954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bg1"/>
                </a:solidFill>
              </a:rPr>
              <a:t>Soft returns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990600" y="1824949"/>
            <a:ext cx="6096000" cy="1299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2133600" y="1824949"/>
            <a:ext cx="4953000" cy="1451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133600" y="3429000"/>
            <a:ext cx="4724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>
            <a:off x="1676400" y="1824949"/>
            <a:ext cx="5410200" cy="1680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667500" y="3124200"/>
            <a:ext cx="12954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bg1"/>
                </a:solidFill>
              </a:rPr>
              <a:t>Hard returns</a:t>
            </a: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1371600" y="3429000"/>
            <a:ext cx="52959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>
            <a:off x="5105400" y="4876800"/>
            <a:ext cx="38100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5562600" y="4876800"/>
            <a:ext cx="1295400" cy="6096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bg1"/>
                </a:solidFill>
              </a:rPr>
              <a:t>Wrapped text</a:t>
            </a:r>
          </a:p>
        </p:txBody>
      </p:sp>
      <p:cxnSp>
        <p:nvCxnSpPr>
          <p:cNvPr id="27" name="Straight Arrow Connector 26"/>
          <p:cNvCxnSpPr>
            <a:stCxn id="18" idx="1"/>
          </p:cNvCxnSpPr>
          <p:nvPr/>
        </p:nvCxnSpPr>
        <p:spPr>
          <a:xfrm flipH="1">
            <a:off x="1371600" y="3429000"/>
            <a:ext cx="52959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1"/>
          </p:cNvCxnSpPr>
          <p:nvPr/>
        </p:nvCxnSpPr>
        <p:spPr>
          <a:xfrm flipH="1">
            <a:off x="1333500" y="3429000"/>
            <a:ext cx="5334000" cy="859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8" idx="1"/>
          </p:cNvCxnSpPr>
          <p:nvPr/>
        </p:nvCxnSpPr>
        <p:spPr>
          <a:xfrm flipH="1">
            <a:off x="1371600" y="3429000"/>
            <a:ext cx="5295900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914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Showing Line Separators: Formatting Marks 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1447800"/>
            <a:ext cx="860090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63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CA" dirty="0" smtClean="0"/>
              <a:t>Second </a:t>
            </a:r>
            <a:r>
              <a:rPr lang="en-CA" dirty="0"/>
              <a:t>Tutorial</a:t>
            </a:r>
          </a:p>
        </p:txBody>
      </p:sp>
    </p:spTree>
    <p:extLst>
      <p:ext uri="{BB962C8B-B14F-4D97-AF65-F5344CB8AC3E}">
        <p14:creationId xmlns:p14="http://schemas.microsoft.com/office/powerpoint/2010/main" val="3776709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Insertions In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Page breaks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Cover pages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Section breaks (changing the layout)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Symbols &amp; Equations</a:t>
            </a:r>
          </a:p>
        </p:txBody>
      </p:sp>
    </p:spTree>
    <p:extLst>
      <p:ext uri="{BB962C8B-B14F-4D97-AF65-F5344CB8AC3E}">
        <p14:creationId xmlns:p14="http://schemas.microsoft.com/office/powerpoint/2010/main" val="4195149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Insertions: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from your computer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Insert-&gt;Illustrations group: Pictures</a:t>
            </a:r>
          </a:p>
          <a:p>
            <a:r>
              <a:rPr lang="en-US" dirty="0"/>
              <a:t>Online images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Insert-&gt;Illustrations group: Online pictures</a:t>
            </a:r>
          </a:p>
          <a:p>
            <a:pPr lvl="1"/>
            <a:r>
              <a:rPr lang="en-US" dirty="0"/>
              <a:t>Advantage over a regular web search: by default the images have a Creative Common license (allow for legal non-commercial use)</a:t>
            </a:r>
          </a:p>
          <a:p>
            <a:pPr lvl="2"/>
            <a:r>
              <a:rPr lang="en-US" dirty="0"/>
              <a:t>For more information on a CCLs and copyright:</a:t>
            </a:r>
          </a:p>
          <a:p>
            <a:pPr lvl="2"/>
            <a:r>
              <a:rPr lang="en-US" sz="1600" dirty="0">
                <a:latin typeface="Consolas" panose="020B0609020204030204" pitchFamily="49" charset="0"/>
                <a:hlinkClick r:id="rId3"/>
              </a:rPr>
              <a:t>https://creativecommons.org/licenses/</a:t>
            </a:r>
            <a:endParaRPr lang="en-US" sz="1600" dirty="0">
              <a:latin typeface="Consolas" panose="020B0609020204030204" pitchFamily="49" charset="0"/>
            </a:endParaRPr>
          </a:p>
          <a:p>
            <a:pPr lvl="2"/>
            <a:r>
              <a:rPr lang="en-US" sz="1600" dirty="0">
                <a:latin typeface="Consolas" panose="020B0609020204030204" pitchFamily="49" charset="0"/>
                <a:hlinkClick r:id="rId4"/>
              </a:rPr>
              <a:t>https://www.microsoft.com/en-us/legal/copyright/default.aspx</a:t>
            </a:r>
            <a:endParaRPr lang="en-US" dirty="0"/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62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Screenshots Of Open Windows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JT: Yes you can use a phone camera but it may not be of sufficient quality.</a:t>
            </a:r>
          </a:p>
          <a:p>
            <a:r>
              <a:rPr lang="en-US" dirty="0"/>
              <a:t>Getting screenshots is built into Word: 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Insert tab -&gt; Illustrations group: Screenshot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Side note (getting screenshots beyond Word): </a:t>
            </a:r>
          </a:p>
          <a:p>
            <a:pPr lvl="1"/>
            <a:r>
              <a:rPr lang="en-US" dirty="0"/>
              <a:t>Snipping tool (Available Windows Vista onwards and even XP via an add-on) – in the future the feature is moving to “</a:t>
            </a:r>
            <a:r>
              <a:rPr lang="en-US" dirty="0">
                <a:latin typeface="Consolas" panose="020B0609020204030204" pitchFamily="49" charset="0"/>
              </a:rPr>
              <a:t>Snip &amp; Sketch</a:t>
            </a:r>
            <a:r>
              <a:rPr lang="en-US" dirty="0"/>
              <a:t>”)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Print Screen</a:t>
            </a:r>
            <a:r>
              <a:rPr lang="en-US" dirty="0"/>
              <a:t> – useful for situations where menu options must be opened.</a:t>
            </a:r>
          </a:p>
          <a:p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A4B13EA-2ABB-45A7-ABB0-5B75F3876DD0}"/>
              </a:ext>
            </a:extLst>
          </p:cNvPr>
          <p:cNvGrpSpPr/>
          <p:nvPr/>
        </p:nvGrpSpPr>
        <p:grpSpPr>
          <a:xfrm>
            <a:off x="1066800" y="3048000"/>
            <a:ext cx="3848499" cy="1590713"/>
            <a:chOff x="1066800" y="3124200"/>
            <a:chExt cx="3848499" cy="15907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5EBB40A-F284-402D-93DE-D7F5D0CE0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124200"/>
              <a:ext cx="3848499" cy="1590713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xmlns="" id="{4D961D9F-376F-414F-9DB6-7A42265E4F5E}"/>
                    </a:ext>
                  </a:extLst>
                </p14:cNvPr>
                <p14:cNvContentPartPr/>
                <p14:nvPr/>
              </p14:nvContentPartPr>
              <p14:xfrm>
                <a:off x="4182131" y="3889920"/>
                <a:ext cx="723960" cy="793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D961D9F-376F-414F-9DB6-7A42265E4F5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28131" y="3781920"/>
                  <a:ext cx="831600" cy="100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05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‘format’ tab only appears on the ribbon when an image is selected in Word: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JT’s note: for simple imaging editing tasks I prefer using PowerPoint (handles layout better).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DDF345-36BE-4C51-A155-9D1C99790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9800"/>
            <a:ext cx="4876800" cy="26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Insertions: Page 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Insert-&gt;Pages group: Page Break</a:t>
            </a:r>
          </a:p>
          <a:p>
            <a:r>
              <a:rPr lang="en-US" dirty="0"/>
              <a:t>Moves text after the page break to the top of the next page</a:t>
            </a:r>
          </a:p>
          <a:p>
            <a:r>
              <a:rPr lang="en-US" dirty="0"/>
              <a:t>If an assignment instruction specifies a page break vs. hard returns make sure you don’t mix the two up or </a:t>
            </a:r>
            <a:r>
              <a:rPr lang="en-US" b="1" dirty="0"/>
              <a:t>your grade will be affected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68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Insertions: Cover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Insert-&gt;Pages group: Cover Page</a:t>
            </a:r>
          </a:p>
          <a:p>
            <a:r>
              <a:rPr lang="en-US" dirty="0"/>
              <a:t>Pre-created cover pages already specify things such as: layout, alignment, images, fonts etc.</a:t>
            </a:r>
          </a:p>
        </p:txBody>
      </p:sp>
    </p:spTree>
    <p:extLst>
      <p:ext uri="{BB962C8B-B14F-4D97-AF65-F5344CB8AC3E}">
        <p14:creationId xmlns:p14="http://schemas.microsoft.com/office/powerpoint/2010/main" val="183283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CA" dirty="0"/>
              <a:t>First Tutorial</a:t>
            </a:r>
          </a:p>
        </p:txBody>
      </p:sp>
    </p:spTree>
    <p:extLst>
      <p:ext uri="{BB962C8B-B14F-4D97-AF65-F5344CB8AC3E}">
        <p14:creationId xmlns:p14="http://schemas.microsoft.com/office/powerpoint/2010/main" val="2134776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‘4</a:t>
            </a:r>
            <a:r>
              <a:rPr lang="en-US" baseline="30000" dirty="0"/>
              <a:t>th</a:t>
            </a:r>
            <a:r>
              <a:rPr lang="en-US" dirty="0"/>
              <a:t> Insertion’: Section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Sections in a document can have different formatting applied or have it’s own sequence of page numbering</a:t>
            </a:r>
          </a:p>
          <a:p>
            <a:r>
              <a:rPr lang="en-US" dirty="0"/>
              <a:t>Sections can be on different pages or reside on the same page.</a:t>
            </a:r>
          </a:p>
          <a:p>
            <a:r>
              <a:rPr lang="en-US" dirty="0"/>
              <a:t>(Section breaks are actually not ‘inserted’ into a Word document).</a:t>
            </a:r>
          </a:p>
          <a:p>
            <a:pPr lvl="1"/>
            <a:r>
              <a:rPr lang="en-US" dirty="0"/>
              <a:t>They ‘change’ layout although one may think that a section break has been ‘inserted’ so it’s covered now.</a:t>
            </a:r>
          </a:p>
          <a:p>
            <a:r>
              <a:rPr lang="en-US" dirty="0"/>
              <a:t>Sections on different page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Layout-&gt;Page Setup group: Breaks-&gt;Next page</a:t>
            </a:r>
          </a:p>
          <a:p>
            <a:r>
              <a:rPr lang="en-US" dirty="0"/>
              <a:t>Sections on same page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Layout-&gt;Page Setup group: Breaks-&gt;Continuous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686300"/>
            <a:ext cx="1510524" cy="2006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44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Insertions: Symbols &amp;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useful time saver:</a:t>
            </a:r>
          </a:p>
          <a:p>
            <a:pPr lvl="1"/>
            <a:r>
              <a:rPr lang="en-US" dirty="0"/>
              <a:t>Symbols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Insert-&gt;Symbols group: Symbols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Equations (Math and other formulas)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Insert-&gt;Symbols group: Equations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1597290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Insertions: Symbols &amp; Equations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Equations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Insert-&gt;Symbols group: Equations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5"/>
          <a:stretch/>
        </p:blipFill>
        <p:spPr>
          <a:xfrm>
            <a:off x="990600" y="2209800"/>
            <a:ext cx="4029752" cy="44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CD7CD-02E0-4B4F-8602-95B1EE0B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944562"/>
          </a:xfrm>
        </p:spPr>
        <p:txBody>
          <a:bodyPr>
            <a:normAutofit/>
          </a:bodyPr>
          <a:lstStyle/>
          <a:p>
            <a:r>
              <a:rPr lang="en-CA" dirty="0"/>
              <a:t>Options For Setting Picture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F0A0F9-4A60-4EAC-A293-998FE8278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Select a picture</a:t>
            </a:r>
          </a:p>
          <a:p>
            <a:r>
              <a:rPr lang="en-CA" dirty="0"/>
              <a:t>Right click and select the ‘Picture’ option </a:t>
            </a:r>
          </a:p>
          <a:p>
            <a:r>
              <a:rPr lang="en-CA" dirty="0"/>
              <a:t>Pull up the ‘Layout’ tab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C6AA90-40A9-49B4-97E4-526B454910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" y="2819400"/>
            <a:ext cx="7834745" cy="351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7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‘Saving’/ ‘Saving As’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 (you should know): saving the current document under the existing name</a:t>
            </a:r>
          </a:p>
          <a:p>
            <a:r>
              <a:rPr lang="en-US" dirty="0"/>
              <a:t>Saving as:</a:t>
            </a:r>
          </a:p>
          <a:p>
            <a:pPr lvl="1"/>
            <a:r>
              <a:rPr lang="en-US" dirty="0"/>
              <a:t>You probably know: saving the current document under a different name</a:t>
            </a:r>
          </a:p>
          <a:p>
            <a:pPr lvl="1"/>
            <a:r>
              <a:rPr lang="en-US" dirty="0"/>
              <a:t>What about the following features?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05200"/>
            <a:ext cx="6229350" cy="12001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05275" y="4025664"/>
            <a:ext cx="3138558" cy="282765"/>
            <a:chOff x="4105275" y="4025664"/>
            <a:chExt cx="3138558" cy="282765"/>
          </a:xfrm>
        </p:grpSpPr>
        <p:sp>
          <p:nvSpPr>
            <p:cNvPr id="5" name="Oval 4"/>
            <p:cNvSpPr/>
            <p:nvPr/>
          </p:nvSpPr>
          <p:spPr>
            <a:xfrm>
              <a:off x="6548508" y="4025664"/>
              <a:ext cx="695325" cy="2827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105275" y="4025664"/>
              <a:ext cx="695325" cy="2827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9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Example Using Tags (Also Applies To Word)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tag is separate from the file name but may still be used as search criteria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5" t="783" r="41956" b="79495"/>
          <a:stretch/>
        </p:blipFill>
        <p:spPr bwMode="auto">
          <a:xfrm>
            <a:off x="2047436" y="4043362"/>
            <a:ext cx="7096564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8" t="1073" r="46377" b="74355"/>
          <a:stretch/>
        </p:blipFill>
        <p:spPr bwMode="auto">
          <a:xfrm>
            <a:off x="0" y="2286001"/>
            <a:ext cx="4318196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14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Example: Using Tags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9"/>
          <a:stretch/>
        </p:blipFill>
        <p:spPr bwMode="auto">
          <a:xfrm>
            <a:off x="434454" y="1447800"/>
            <a:ext cx="7718946" cy="22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5400000">
            <a:off x="6438901" y="2019299"/>
            <a:ext cx="609598" cy="6858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945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7D7830-31D3-4F8E-8326-4A1748C6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Creating PDF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E2D76E-23E9-483F-86E5-4137CD216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CA" dirty="0"/>
              <a:t>PDF (Portable document Format) documents</a:t>
            </a:r>
          </a:p>
          <a:p>
            <a:pPr lvl="1"/>
            <a:r>
              <a:rPr lang="en-CA" dirty="0"/>
              <a:t>Allows documents to be saved and viewed with different computer operating systems.</a:t>
            </a:r>
          </a:p>
          <a:p>
            <a:pPr lvl="1"/>
            <a:r>
              <a:rPr lang="en-CA" dirty="0" smtClean="0"/>
              <a:t>Ensures </a:t>
            </a:r>
            <a:r>
              <a:rPr lang="en-CA" dirty="0"/>
              <a:t>a consistent layout and formatting.</a:t>
            </a:r>
          </a:p>
          <a:p>
            <a:r>
              <a:rPr lang="en-CA" dirty="0"/>
              <a:t>PDF documents can be created out of a Word document using the “Save As” feature.</a:t>
            </a:r>
          </a:p>
          <a:p>
            <a:pPr lvl="1"/>
            <a:r>
              <a:rPr lang="en-CA" dirty="0"/>
              <a:t>Select ‘PDF’ as the file type under the pull down menu.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7114FD-EE9A-4FE5-9E1F-C88AFE8E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67" b="62500"/>
          <a:stretch/>
        </p:blipFill>
        <p:spPr>
          <a:xfrm>
            <a:off x="762000" y="4191000"/>
            <a:ext cx="5638800" cy="20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Word To Mitigate </a:t>
            </a:r>
            <a:r>
              <a:rPr lang="en-US" smtClean="0"/>
              <a:t>Against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AutoRecover:</a:t>
            </a:r>
            <a:endParaRPr lang="en-US" dirty="0"/>
          </a:p>
          <a:p>
            <a:pPr lvl="1"/>
            <a:r>
              <a:rPr lang="en-US" dirty="0"/>
              <a:t>Word can </a:t>
            </a:r>
            <a:r>
              <a:rPr lang="en-US" b="1" dirty="0"/>
              <a:t>save a document periodically </a:t>
            </a:r>
            <a:r>
              <a:rPr lang="en-US" dirty="0"/>
              <a:t>(default is 10 minutes)</a:t>
            </a:r>
          </a:p>
          <a:p>
            <a:pPr lvl="1"/>
            <a:r>
              <a:rPr lang="en-US" dirty="0"/>
              <a:t>Situations designed to mitigate: Word crashes, loss of power</a:t>
            </a:r>
          </a:p>
          <a:p>
            <a:pPr lvl="1"/>
            <a:r>
              <a:rPr lang="en-US" dirty="0"/>
              <a:t>Configuring save duration: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File-&gt;Options-&gt;Save-&gt;Save Auto recovery information</a:t>
            </a:r>
          </a:p>
          <a:p>
            <a:r>
              <a:rPr lang="en-US" dirty="0"/>
              <a:t>Automatic Word backups:</a:t>
            </a:r>
          </a:p>
          <a:p>
            <a:pPr lvl="1"/>
            <a:r>
              <a:rPr lang="en-US" dirty="0"/>
              <a:t>Word will </a:t>
            </a:r>
            <a:r>
              <a:rPr lang="en-US" b="1" dirty="0"/>
              <a:t>save a backup document every time that you save </a:t>
            </a:r>
            <a:r>
              <a:rPr lang="en-US" dirty="0"/>
              <a:t>(same location)</a:t>
            </a:r>
          </a:p>
          <a:p>
            <a:pPr lvl="1"/>
            <a:r>
              <a:rPr lang="en-US" dirty="0"/>
              <a:t>Situations designed to mitigate: document becomes in accessible (e.g. corrupted, deleted) the backup may still be usable</a:t>
            </a:r>
          </a:p>
          <a:p>
            <a:pPr lvl="1"/>
            <a:r>
              <a:rPr lang="en-US" dirty="0"/>
              <a:t>Default: this feature is turned off</a:t>
            </a:r>
          </a:p>
          <a:p>
            <a:pPr lvl="1"/>
            <a:r>
              <a:rPr lang="en-US" dirty="0"/>
              <a:t>Configuring auto backup: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File-&gt;Options-&gt;Advanced-&gt;(Save group: Always create backup copy)</a:t>
            </a:r>
          </a:p>
        </p:txBody>
      </p:sp>
    </p:spTree>
    <p:extLst>
      <p:ext uri="{BB962C8B-B14F-4D97-AF65-F5344CB8AC3E}">
        <p14:creationId xmlns:p14="http://schemas.microsoft.com/office/powerpoint/2010/main" val="73382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Backups: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all the features built into Word why bother making backups yourself?</a:t>
            </a:r>
          </a:p>
        </p:txBody>
      </p:sp>
    </p:spTree>
    <p:extLst>
      <p:ext uri="{BB962C8B-B14F-4D97-AF65-F5344CB8AC3E}">
        <p14:creationId xmlns:p14="http://schemas.microsoft.com/office/powerpoint/2010/main" val="70851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solidFill>
            <a:schemeClr val="tx1"/>
          </a:solidFill>
        </a:ln>
      </a:spPr>
      <a:bodyPr rtlCol="0" anchor="ctr"/>
      <a:lstStyle>
        <a:defPPr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38771</TotalTime>
  <Words>1464</Words>
  <Application>Microsoft Office PowerPoint</Application>
  <PresentationFormat>On-screen Show (4:3)</PresentationFormat>
  <Paragraphs>207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Consolas</vt:lpstr>
      <vt:lpstr>Office Theme</vt:lpstr>
      <vt:lpstr>1_Office Theme</vt:lpstr>
      <vt:lpstr>MS-Word</vt:lpstr>
      <vt:lpstr>Activities In Tutorial</vt:lpstr>
      <vt:lpstr>First Tutorial</vt:lpstr>
      <vt:lpstr>‘Saving’/ ‘Saving As’ Documents</vt:lpstr>
      <vt:lpstr>Excel Example Using Tags (Also Applies To Word)</vt:lpstr>
      <vt:lpstr>Excel Example: Using Tags</vt:lpstr>
      <vt:lpstr>Creating PDF Documents</vt:lpstr>
      <vt:lpstr>Configuring Word To Mitigate Against Disaster</vt:lpstr>
      <vt:lpstr>Manual Backups:</vt:lpstr>
      <vt:lpstr>Converting Between Versions Of Word</vt:lpstr>
      <vt:lpstr>Changing Margins</vt:lpstr>
      <vt:lpstr>Tabs</vt:lpstr>
      <vt:lpstr>Paragraph Formatting Options</vt:lpstr>
      <vt:lpstr>Paragraph Formatting Options (2)</vt:lpstr>
      <vt:lpstr>Show/Hide Formatting Symbols</vt:lpstr>
      <vt:lpstr>Example: How Formatting Symbols Can Be Useful</vt:lpstr>
      <vt:lpstr>Moving Text To The Next Line</vt:lpstr>
      <vt:lpstr>Word Wrap</vt:lpstr>
      <vt:lpstr>Hard Return</vt:lpstr>
      <vt:lpstr>Soft Return</vt:lpstr>
      <vt:lpstr>Line Separators: An Example</vt:lpstr>
      <vt:lpstr>Showing Line Separators: Formatting Marks On</vt:lpstr>
      <vt:lpstr>Second Tutorial</vt:lpstr>
      <vt:lpstr>Insertions In Word</vt:lpstr>
      <vt:lpstr>Insertions: Images</vt:lpstr>
      <vt:lpstr>Getting Screenshots Of Open Windows</vt:lpstr>
      <vt:lpstr>Editing Images</vt:lpstr>
      <vt:lpstr>Insertions: Page Breaks</vt:lpstr>
      <vt:lpstr>Insertions: Cover Page</vt:lpstr>
      <vt:lpstr>‘4th Insertion’: Section Break</vt:lpstr>
      <vt:lpstr>Insertions: Symbols &amp; Equations</vt:lpstr>
      <vt:lpstr>Insertions: Symbols &amp; Equations (2)</vt:lpstr>
      <vt:lpstr>Options For Setting Picture Layout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MS-Word: week 1</dc:title>
  <dc:creator>James Tam</dc:creator>
  <cp:keywords>Basic use of MS-Word</cp:keywords>
  <cp:lastModifiedBy>James Tam</cp:lastModifiedBy>
  <cp:revision>997</cp:revision>
  <dcterms:created xsi:type="dcterms:W3CDTF">2014-05-13T22:22:53Z</dcterms:created>
  <dcterms:modified xsi:type="dcterms:W3CDTF">2020-09-09T23:52:50Z</dcterms:modified>
</cp:coreProperties>
</file>