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handoutMasterIdLst>
    <p:handoutMasterId r:id="rId22"/>
  </p:handoutMasterIdLst>
  <p:sldIdLst>
    <p:sldId id="345" r:id="rId2"/>
    <p:sldId id="435" r:id="rId3"/>
    <p:sldId id="462" r:id="rId4"/>
    <p:sldId id="463" r:id="rId5"/>
    <p:sldId id="464" r:id="rId6"/>
    <p:sldId id="465" r:id="rId7"/>
    <p:sldId id="469" r:id="rId8"/>
    <p:sldId id="470" r:id="rId9"/>
    <p:sldId id="471" r:id="rId10"/>
    <p:sldId id="472" r:id="rId11"/>
    <p:sldId id="473" r:id="rId12"/>
    <p:sldId id="466" r:id="rId13"/>
    <p:sldId id="467" r:id="rId14"/>
    <p:sldId id="468" r:id="rId15"/>
    <p:sldId id="402" r:id="rId16"/>
    <p:sldId id="403" r:id="rId17"/>
    <p:sldId id="404" r:id="rId18"/>
    <p:sldId id="405" r:id="rId19"/>
    <p:sldId id="346" r:id="rId20"/>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extLst>
    <p:ext uri="{521415D9-36F7-43E2-AB2F-B90AF26B5E84}">
      <p14:sectionLst xmlns:p14="http://schemas.microsoft.com/office/powerpoint/2010/main">
        <p14:section name="Default Section" id="{7CA7B79D-645B-4F7F-B897-291FC32D7EEB}">
          <p14:sldIdLst>
            <p14:sldId id="345"/>
            <p14:sldId id="435"/>
            <p14:sldId id="462"/>
            <p14:sldId id="463"/>
            <p14:sldId id="464"/>
            <p14:sldId id="465"/>
            <p14:sldId id="469"/>
            <p14:sldId id="470"/>
            <p14:sldId id="471"/>
            <p14:sldId id="472"/>
            <p14:sldId id="473"/>
            <p14:sldId id="466"/>
            <p14:sldId id="467"/>
            <p14:sldId id="468"/>
            <p14:sldId id="402"/>
            <p14:sldId id="403"/>
            <p14:sldId id="404"/>
            <p14:sldId id="405"/>
            <p14:sldId id="346"/>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ames Tam" initials="JT"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BA00"/>
    <a:srgbClr val="0000FF"/>
    <a:srgbClr val="FFFFCC"/>
    <a:srgbClr val="666633"/>
    <a:srgbClr val="00FF03"/>
    <a:srgbClr val="33FF33"/>
    <a:srgbClr val="4A7EBB"/>
    <a:srgbClr val="01FF0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4870" autoAdjust="0"/>
    <p:restoredTop sz="90777" autoAdjust="0"/>
  </p:normalViewPr>
  <p:slideViewPr>
    <p:cSldViewPr>
      <p:cViewPr varScale="1">
        <p:scale>
          <a:sx n="86" d="100"/>
          <a:sy n="86" d="100"/>
        </p:scale>
        <p:origin x="858" y="60"/>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82" d="100"/>
          <a:sy n="82" d="100"/>
        </p:scale>
        <p:origin x="1482" y="78"/>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1C8F5F55-D563-4ECD-A54E-CB0576638D2A}" type="datetimeFigureOut">
              <a:rPr lang="en-US"/>
              <a:pPr>
                <a:defRPr/>
              </a:pPr>
              <a:t>2/8/2024</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r>
              <a:rPr lang="en-US" dirty="0" smtClean="0"/>
              <a:t>Excel: </a:t>
            </a:r>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BCB07625-2B3F-429B-81FA-E1271FD8F1A2}" type="slidenum">
              <a:rPr lang="en-US"/>
              <a:pPr>
                <a:defRPr/>
              </a:pPr>
              <a:t>‹#›</a:t>
            </a:fld>
            <a:endParaRPr lang="en-US" dirty="0"/>
          </a:p>
        </p:txBody>
      </p:sp>
    </p:spTree>
    <p:extLst>
      <p:ext uri="{BB962C8B-B14F-4D97-AF65-F5344CB8AC3E}">
        <p14:creationId xmlns:p14="http://schemas.microsoft.com/office/powerpoint/2010/main" val="34116728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F3D3AB2D-9B2F-44A8-A39C-161117D20690}" type="datetimeFigureOut">
              <a:rPr lang="en-US"/>
              <a:pPr>
                <a:defRPr/>
              </a:pPr>
              <a:t>2/8/2024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9B4E02C4-9896-428F-9970-3367E6A4601D}" type="slidenum">
              <a:rPr lang="en-US"/>
              <a:pPr>
                <a:defRPr/>
              </a:pPr>
              <a:t>‹#›</a:t>
            </a:fld>
            <a:endParaRPr lang="en-US" dirty="0"/>
          </a:p>
        </p:txBody>
      </p:sp>
    </p:spTree>
    <p:extLst>
      <p:ext uri="{BB962C8B-B14F-4D97-AF65-F5344CB8AC3E}">
        <p14:creationId xmlns:p14="http://schemas.microsoft.com/office/powerpoint/2010/main" val="142907031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pPr>
              <a:defRPr/>
            </a:pPr>
            <a:fld id="{9B4E02C4-9896-428F-9970-3367E6A4601D}" type="slidenum">
              <a:rPr lang="en-US" smtClean="0"/>
              <a:pPr>
                <a:defRPr/>
              </a:pPr>
              <a:t>1</a:t>
            </a:fld>
            <a:endParaRPr lang="en-US" dirty="0"/>
          </a:p>
        </p:txBody>
      </p:sp>
    </p:spTree>
    <p:extLst>
      <p:ext uri="{BB962C8B-B14F-4D97-AF65-F5344CB8AC3E}">
        <p14:creationId xmlns:p14="http://schemas.microsoft.com/office/powerpoint/2010/main" val="28251394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b="1" dirty="0" smtClean="0"/>
              <a:t>Exercise</a:t>
            </a:r>
            <a:r>
              <a:rPr lang="en-CA" dirty="0" smtClean="0"/>
              <a:t>: what does this function return?</a:t>
            </a:r>
          </a:p>
          <a:p>
            <a:pPr lvl="1"/>
            <a:r>
              <a:rPr lang="en-CA" sz="1800" dirty="0" smtClean="0">
                <a:latin typeface="Consolas" panose="020B0609020204030204" pitchFamily="49" charset="0"/>
              </a:rPr>
              <a:t>OR(B1&gt;B2,B2&gt;B1)</a:t>
            </a:r>
          </a:p>
          <a:p>
            <a:r>
              <a:rPr lang="en-US" dirty="0" smtClean="0"/>
              <a:t>A: It depends!</a:t>
            </a:r>
            <a:endParaRPr lang="en-CA" dirty="0"/>
          </a:p>
        </p:txBody>
      </p:sp>
      <p:sp>
        <p:nvSpPr>
          <p:cNvPr id="4" name="Slide Number Placeholder 3"/>
          <p:cNvSpPr>
            <a:spLocks noGrp="1"/>
          </p:cNvSpPr>
          <p:nvPr>
            <p:ph type="sldNum" sz="quarter" idx="10"/>
          </p:nvPr>
        </p:nvSpPr>
        <p:spPr/>
        <p:txBody>
          <a:bodyPr/>
          <a:lstStyle/>
          <a:p>
            <a:pPr>
              <a:defRPr/>
            </a:pPr>
            <a:fld id="{9B4E02C4-9896-428F-9970-3367E6A4601D}" type="slidenum">
              <a:rPr lang="en-US" smtClean="0"/>
              <a:pPr>
                <a:defRPr/>
              </a:pPr>
              <a:t>12</a:t>
            </a:fld>
            <a:endParaRPr lang="en-US" dirty="0"/>
          </a:p>
        </p:txBody>
      </p:sp>
    </p:spTree>
    <p:extLst>
      <p:ext uri="{BB962C8B-B14F-4D97-AF65-F5344CB8AC3E}">
        <p14:creationId xmlns:p14="http://schemas.microsoft.com/office/powerpoint/2010/main" val="31938049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pPr>
              <a:defRPr/>
            </a:pPr>
            <a:fld id="{9B4E02C4-9896-428F-9970-3367E6A4601D}" type="slidenum">
              <a:rPr lang="en-US" smtClean="0"/>
              <a:pPr>
                <a:defRPr/>
              </a:pPr>
              <a:t>16</a:t>
            </a:fld>
            <a:endParaRPr lang="en-US" dirty="0"/>
          </a:p>
        </p:txBody>
      </p:sp>
    </p:spTree>
    <p:extLst>
      <p:ext uri="{BB962C8B-B14F-4D97-AF65-F5344CB8AC3E}">
        <p14:creationId xmlns:p14="http://schemas.microsoft.com/office/powerpoint/2010/main" val="16119000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dirty="0"/>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CC2E759F-4072-4BFB-B27A-D6F21B6E9FD4}" type="datetimeFigureOut">
              <a:rPr lang="en-US"/>
              <a:pPr>
                <a:defRPr/>
              </a:pPr>
              <a:t>2/8/2024</a:t>
            </a:fld>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6E6DA8A3-4D99-442E-B427-E62712AFE535}" type="slidenum">
              <a:rPr lang="en-US"/>
              <a:pPr>
                <a:defRPr/>
              </a:pPr>
              <a:t>‹#›</a:t>
            </a:fld>
            <a:endParaRPr lang="en-US" dirty="0"/>
          </a:p>
        </p:txBody>
      </p:sp>
    </p:spTree>
    <p:extLst>
      <p:ext uri="{BB962C8B-B14F-4D97-AF65-F5344CB8AC3E}">
        <p14:creationId xmlns:p14="http://schemas.microsoft.com/office/powerpoint/2010/main" val="17453173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4575B726-F111-4CCD-93ED-7A80565E52CB}" type="datetimeFigureOut">
              <a:rPr lang="en-US"/>
              <a:pPr>
                <a:defRPr/>
              </a:pPr>
              <a:t>2/8/2024</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F987EA2C-5101-4EFF-9EC5-E785960973D7}" type="slidenum">
              <a:rPr lang="en-US"/>
              <a:pPr>
                <a:defRPr/>
              </a:pPr>
              <a:t>‹#›</a:t>
            </a:fld>
            <a:endParaRPr lang="en-US" dirty="0"/>
          </a:p>
        </p:txBody>
      </p:sp>
    </p:spTree>
    <p:extLst>
      <p:ext uri="{BB962C8B-B14F-4D97-AF65-F5344CB8AC3E}">
        <p14:creationId xmlns:p14="http://schemas.microsoft.com/office/powerpoint/2010/main" val="34418193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A3854EE7-F009-4335-B6A3-EBA92AA66B12}" type="datetimeFigureOut">
              <a:rPr lang="en-US"/>
              <a:pPr>
                <a:defRPr/>
              </a:pPr>
              <a:t>2/8/2024</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EC8B70FF-9A41-4090-AA79-9B7A7E5CC8FD}" type="slidenum">
              <a:rPr lang="en-US"/>
              <a:pPr>
                <a:defRPr/>
              </a:pPr>
              <a:t>‹#›</a:t>
            </a:fld>
            <a:endParaRPr lang="en-US" dirty="0"/>
          </a:p>
        </p:txBody>
      </p:sp>
    </p:spTree>
    <p:extLst>
      <p:ext uri="{BB962C8B-B14F-4D97-AF65-F5344CB8AC3E}">
        <p14:creationId xmlns:p14="http://schemas.microsoft.com/office/powerpoint/2010/main" val="36191925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2871109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JT Default content slid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rmAutofit/>
          </a:bodyPr>
          <a:lstStyle>
            <a:lvl1pPr>
              <a:defRPr sz="3200"/>
            </a:lvl1pPr>
          </a:lstStyle>
          <a:p>
            <a:r>
              <a:rPr lang="en-US" dirty="0"/>
              <a:t>Click to edit Master title style</a:t>
            </a:r>
          </a:p>
        </p:txBody>
      </p:sp>
      <p:sp>
        <p:nvSpPr>
          <p:cNvPr id="3" name="Content Placeholder 2"/>
          <p:cNvSpPr>
            <a:spLocks noGrp="1"/>
          </p:cNvSpPr>
          <p:nvPr>
            <p:ph idx="1"/>
          </p:nvPr>
        </p:nvSpPr>
        <p:spPr>
          <a:xfrm>
            <a:off x="457200" y="1447800"/>
            <a:ext cx="8229600" cy="5029200"/>
          </a:xfrm>
        </p:spPr>
        <p:txBody>
          <a:bodyPr/>
          <a:lstStyle>
            <a:lvl1pPr marL="234950" indent="-234950">
              <a:defRPr sz="2400"/>
            </a:lvl1pPr>
            <a:lvl2pPr marL="457200" indent="-222250">
              <a:defRPr sz="2000"/>
            </a:lvl2pPr>
            <a:lvl3pPr marL="574675" indent="-117475">
              <a:defRPr sz="1800"/>
            </a:lvl3pPr>
            <a:lvl4pPr marL="796925" indent="-104775">
              <a:defRPr sz="1600"/>
            </a:lvl4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4" name="TextBox 1"/>
          <p:cNvSpPr txBox="1"/>
          <p:nvPr userDrawn="1"/>
        </p:nvSpPr>
        <p:spPr>
          <a:xfrm>
            <a:off x="0" y="6567100"/>
            <a:ext cx="3124200" cy="276999"/>
          </a:xfrm>
          <a:prstGeom prst="rect">
            <a:avLst/>
          </a:prstGeom>
          <a:noFill/>
        </p:spPr>
        <p:txBody>
          <a:bodyPr wrap="square" rtlCol="0">
            <a:spAutoFit/>
          </a:bodyPr>
          <a:lstStyle>
            <a:defPPr>
              <a:defRPr lang="en-US"/>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a:lstStyle>
          <a:p>
            <a:r>
              <a:rPr lang="en-CA" sz="1200" dirty="0" smtClean="0"/>
              <a:t>MS-Excel</a:t>
            </a:r>
            <a:r>
              <a:rPr lang="en-CA" sz="1200" baseline="0" dirty="0" smtClean="0"/>
              <a:t> tutorial notes by James Tam</a:t>
            </a:r>
            <a:endParaRPr lang="en-CA" sz="1200" dirty="0"/>
          </a:p>
        </p:txBody>
      </p:sp>
    </p:spTree>
    <p:extLst>
      <p:ext uri="{BB962C8B-B14F-4D97-AF65-F5344CB8AC3E}">
        <p14:creationId xmlns:p14="http://schemas.microsoft.com/office/powerpoint/2010/main" val="27175705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8FCCB139-380D-4534-91A4-ADF6145E05ED}" type="datetimeFigureOut">
              <a:rPr lang="en-US"/>
              <a:pPr>
                <a:defRPr/>
              </a:pPr>
              <a:t>2/8/2024</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95C64F80-319D-403A-8D96-089B24B4C470}" type="slidenum">
              <a:rPr lang="en-US"/>
              <a:pPr>
                <a:defRPr/>
              </a:pPr>
              <a:t>‹#›</a:t>
            </a:fld>
            <a:endParaRPr lang="en-US" dirty="0"/>
          </a:p>
        </p:txBody>
      </p:sp>
    </p:spTree>
    <p:extLst>
      <p:ext uri="{BB962C8B-B14F-4D97-AF65-F5344CB8AC3E}">
        <p14:creationId xmlns:p14="http://schemas.microsoft.com/office/powerpoint/2010/main" val="7257223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lstStyle>
            <a:lvl1pPr>
              <a:defRPr sz="3200"/>
            </a:lvl1pPr>
          </a:lstStyle>
          <a:p>
            <a:r>
              <a:rPr lang="en-US" dirty="0"/>
              <a:t>Click to edit Master title style</a:t>
            </a:r>
          </a:p>
        </p:txBody>
      </p:sp>
      <p:sp>
        <p:nvSpPr>
          <p:cNvPr id="3" name="Content Placeholder 2"/>
          <p:cNvSpPr>
            <a:spLocks noGrp="1"/>
          </p:cNvSpPr>
          <p:nvPr>
            <p:ph sz="half" idx="1"/>
          </p:nvPr>
        </p:nvSpPr>
        <p:spPr>
          <a:xfrm>
            <a:off x="457200" y="1600200"/>
            <a:ext cx="3886200" cy="4876800"/>
          </a:xfrm>
        </p:spPr>
        <p:txBody>
          <a:bodyPr/>
          <a:lstStyle>
            <a:lvl1pPr marL="234950" indent="-234950">
              <a:defRPr sz="2400"/>
            </a:lvl1pPr>
            <a:lvl2pPr marL="404813" indent="-169863">
              <a:defRPr sz="2000"/>
            </a:lvl2pPr>
            <a:lvl3pPr marL="574675" indent="-117475">
              <a:defRPr sz="1800"/>
            </a:lvl3pPr>
            <a:lvl4pPr marL="692150" indent="-117475">
              <a:defRPr sz="16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8" name="Content Placeholder 2"/>
          <p:cNvSpPr>
            <a:spLocks noGrp="1"/>
          </p:cNvSpPr>
          <p:nvPr>
            <p:ph sz="half" idx="10"/>
          </p:nvPr>
        </p:nvSpPr>
        <p:spPr>
          <a:xfrm>
            <a:off x="4724400" y="1600200"/>
            <a:ext cx="3886200" cy="4876800"/>
          </a:xfrm>
        </p:spPr>
        <p:txBody>
          <a:bodyPr/>
          <a:lstStyle>
            <a:lvl1pPr marL="234950" indent="-234950">
              <a:defRPr sz="2400"/>
            </a:lvl1pPr>
            <a:lvl2pPr marL="404813" indent="-169863">
              <a:defRPr sz="2000"/>
            </a:lvl2pPr>
            <a:lvl3pPr marL="574675" indent="-117475">
              <a:defRPr sz="1800"/>
            </a:lvl3pPr>
            <a:lvl4pPr marL="692150" indent="-117475">
              <a:defRPr sz="16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Tree>
    <p:extLst>
      <p:ext uri="{BB962C8B-B14F-4D97-AF65-F5344CB8AC3E}">
        <p14:creationId xmlns:p14="http://schemas.microsoft.com/office/powerpoint/2010/main" val="23040807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4757CFE7-1502-4140-B567-DADD2AE6AB9A}" type="datetimeFigureOut">
              <a:rPr lang="en-US"/>
              <a:pPr>
                <a:defRPr/>
              </a:pPr>
              <a:t>2/8/2024</a:t>
            </a:fld>
            <a:endParaRPr lang="en-US" dirty="0"/>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52AA62E8-8E50-45E3-829D-A7DD03C5D566}" type="slidenum">
              <a:rPr lang="en-US"/>
              <a:pPr>
                <a:defRPr/>
              </a:pPr>
              <a:t>‹#›</a:t>
            </a:fld>
            <a:endParaRPr lang="en-US" dirty="0"/>
          </a:p>
        </p:txBody>
      </p:sp>
    </p:spTree>
    <p:extLst>
      <p:ext uri="{BB962C8B-B14F-4D97-AF65-F5344CB8AC3E}">
        <p14:creationId xmlns:p14="http://schemas.microsoft.com/office/powerpoint/2010/main" val="19025617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B0E8D219-40AC-4219-9BA5-E507B4BD3CC6}" type="datetimeFigureOut">
              <a:rPr lang="en-US"/>
              <a:pPr>
                <a:defRPr/>
              </a:pPr>
              <a:t>2/8/2024</a:t>
            </a:fld>
            <a:endParaRPr lang="en-US" dirty="0"/>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D4C60446-AB74-482B-94FF-0452AC1673C5}" type="slidenum">
              <a:rPr lang="en-US"/>
              <a:pPr>
                <a:defRPr/>
              </a:pPr>
              <a:t>‹#›</a:t>
            </a:fld>
            <a:endParaRPr lang="en-US" dirty="0"/>
          </a:p>
        </p:txBody>
      </p:sp>
    </p:spTree>
    <p:extLst>
      <p:ext uri="{BB962C8B-B14F-4D97-AF65-F5344CB8AC3E}">
        <p14:creationId xmlns:p14="http://schemas.microsoft.com/office/powerpoint/2010/main" val="1028995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ADEA38E2-7CEB-4353-825D-8594AB0D3952}" type="datetimeFigureOut">
              <a:rPr lang="en-US"/>
              <a:pPr>
                <a:defRPr/>
              </a:pPr>
              <a:t>2/8/2024</a:t>
            </a:fld>
            <a:endParaRPr lang="en-US" dirty="0"/>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FF6EC17F-EC8E-4E68-9CBB-1841F8F6D456}" type="slidenum">
              <a:rPr lang="en-US"/>
              <a:pPr>
                <a:defRPr/>
              </a:pPr>
              <a:t>‹#›</a:t>
            </a:fld>
            <a:endParaRPr lang="en-US" dirty="0"/>
          </a:p>
        </p:txBody>
      </p:sp>
    </p:spTree>
    <p:extLst>
      <p:ext uri="{BB962C8B-B14F-4D97-AF65-F5344CB8AC3E}">
        <p14:creationId xmlns:p14="http://schemas.microsoft.com/office/powerpoint/2010/main" val="14079134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4D061546-5421-4572-805D-18520E3AD78E}" type="datetimeFigureOut">
              <a:rPr lang="en-US"/>
              <a:pPr>
                <a:defRPr/>
              </a:pPr>
              <a:t>2/8/2024</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BD5179AA-C6E2-44EE-91AC-04B943046916}" type="slidenum">
              <a:rPr lang="en-US"/>
              <a:pPr>
                <a:defRPr/>
              </a:pPr>
              <a:t>‹#›</a:t>
            </a:fld>
            <a:endParaRPr lang="en-US" dirty="0"/>
          </a:p>
        </p:txBody>
      </p:sp>
    </p:spTree>
    <p:extLst>
      <p:ext uri="{BB962C8B-B14F-4D97-AF65-F5344CB8AC3E}">
        <p14:creationId xmlns:p14="http://schemas.microsoft.com/office/powerpoint/2010/main" val="15529602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9F4A17A0-B459-4E22-88A0-7D3A99A920A9}" type="datetimeFigureOut">
              <a:rPr lang="en-US"/>
              <a:pPr>
                <a:defRPr/>
              </a:pPr>
              <a:t>2/8/2024</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B6910DBF-A6D8-49A1-A62B-88D9F0E11816}" type="slidenum">
              <a:rPr lang="en-US"/>
              <a:pPr>
                <a:defRPr/>
              </a:pPr>
              <a:t>‹#›</a:t>
            </a:fld>
            <a:endParaRPr lang="en-US" dirty="0"/>
          </a:p>
        </p:txBody>
      </p:sp>
    </p:spTree>
    <p:extLst>
      <p:ext uri="{BB962C8B-B14F-4D97-AF65-F5344CB8AC3E}">
        <p14:creationId xmlns:p14="http://schemas.microsoft.com/office/powerpoint/2010/main" val="28246475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28600"/>
            <a:ext cx="8229600" cy="944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3" name="Text Placeholder 2"/>
          <p:cNvSpPr>
            <a:spLocks noGrp="1"/>
          </p:cNvSpPr>
          <p:nvPr>
            <p:ph type="body" idx="1"/>
          </p:nvPr>
        </p:nvSpPr>
        <p:spPr bwMode="auto">
          <a:xfrm>
            <a:off x="457200" y="1524000"/>
            <a:ext cx="8229600" cy="502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p:txBody>
      </p:sp>
    </p:spTree>
  </p:cSld>
  <p:clrMap bg1="lt1" tx1="dk1" bg2="lt2" tx2="dk2" accent1="accent1" accent2="accent2" accent3="accent3" accent4="accent4" accent5="accent5" accent6="accent6" hlink="hlink" folHlink="folHlink"/>
  <p:sldLayoutIdLst>
    <p:sldLayoutId id="2147483741" r:id="rId1"/>
    <p:sldLayoutId id="2147483737" r:id="rId2"/>
    <p:sldLayoutId id="2147483742" r:id="rId3"/>
    <p:sldLayoutId id="2147483738" r:id="rId4"/>
    <p:sldLayoutId id="2147483743" r:id="rId5"/>
    <p:sldLayoutId id="2147483744" r:id="rId6"/>
    <p:sldLayoutId id="2147483745" r:id="rId7"/>
    <p:sldLayoutId id="2147483746" r:id="rId8"/>
    <p:sldLayoutId id="2147483747" r:id="rId9"/>
    <p:sldLayoutId id="2147483748" r:id="rId10"/>
    <p:sldLayoutId id="2147483749" r:id="rId11"/>
    <p:sldLayoutId id="2147483740" r:id="rId12"/>
  </p:sldLayoutIdLs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3">
        <p:tmplLst>
          <p:tmpl lvl="1">
            <p:tnLst>
              <p:par>
                <p:cTn presetID="1"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 lvl="2">
            <p:tnLst>
              <p:par>
                <p:cTn presetID="1"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 lvl="3">
            <p:tnLst>
              <p:par>
                <p:cTn presetID="1"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Lst>
      </p:bldP>
    </p:bldLst>
  </p:timing>
  <p:txStyles>
    <p:titleStyle>
      <a:lvl1pPr algn="ctr" rtl="0" eaLnBrk="0" fontAlgn="base" hangingPunct="0">
        <a:spcBef>
          <a:spcPct val="0"/>
        </a:spcBef>
        <a:spcAft>
          <a:spcPct val="0"/>
        </a:spcAft>
        <a:defRPr sz="3200" kern="1200">
          <a:solidFill>
            <a:schemeClr val="tx1"/>
          </a:solidFill>
          <a:latin typeface="+mj-lt"/>
          <a:ea typeface="+mj-ea"/>
          <a:cs typeface="+mj-cs"/>
        </a:defRPr>
      </a:lvl1pPr>
      <a:lvl2pPr algn="ctr" rtl="0" eaLnBrk="0" fontAlgn="base" hangingPunct="0">
        <a:spcBef>
          <a:spcPct val="0"/>
        </a:spcBef>
        <a:spcAft>
          <a:spcPct val="0"/>
        </a:spcAft>
        <a:defRPr sz="3200">
          <a:solidFill>
            <a:schemeClr val="tx1"/>
          </a:solidFill>
          <a:latin typeface="Calibri" pitchFamily="34" charset="0"/>
        </a:defRPr>
      </a:lvl2pPr>
      <a:lvl3pPr algn="ctr" rtl="0" eaLnBrk="0" fontAlgn="base" hangingPunct="0">
        <a:spcBef>
          <a:spcPct val="0"/>
        </a:spcBef>
        <a:spcAft>
          <a:spcPct val="0"/>
        </a:spcAft>
        <a:defRPr sz="3200">
          <a:solidFill>
            <a:schemeClr val="tx1"/>
          </a:solidFill>
          <a:latin typeface="Calibri" pitchFamily="34" charset="0"/>
        </a:defRPr>
      </a:lvl3pPr>
      <a:lvl4pPr algn="ctr" rtl="0" eaLnBrk="0" fontAlgn="base" hangingPunct="0">
        <a:spcBef>
          <a:spcPct val="0"/>
        </a:spcBef>
        <a:spcAft>
          <a:spcPct val="0"/>
        </a:spcAft>
        <a:defRPr sz="3200">
          <a:solidFill>
            <a:schemeClr val="tx1"/>
          </a:solidFill>
          <a:latin typeface="Calibri" pitchFamily="34" charset="0"/>
        </a:defRPr>
      </a:lvl4pPr>
      <a:lvl5pPr algn="ctr" rtl="0" eaLnBrk="0" fontAlgn="base" hangingPunct="0">
        <a:spcBef>
          <a:spcPct val="0"/>
        </a:spcBef>
        <a:spcAft>
          <a:spcPct val="0"/>
        </a:spcAft>
        <a:defRPr sz="3200">
          <a:solidFill>
            <a:schemeClr val="tx1"/>
          </a:solidFill>
          <a:latin typeface="Calibri" pitchFamily="34" charset="0"/>
        </a:defRPr>
      </a:lvl5pPr>
      <a:lvl6pPr marL="457200" algn="ctr" rtl="0" fontAlgn="base">
        <a:spcBef>
          <a:spcPct val="0"/>
        </a:spcBef>
        <a:spcAft>
          <a:spcPct val="0"/>
        </a:spcAft>
        <a:defRPr sz="3200">
          <a:solidFill>
            <a:schemeClr val="tx1"/>
          </a:solidFill>
          <a:latin typeface="Calibri" pitchFamily="34" charset="0"/>
        </a:defRPr>
      </a:lvl6pPr>
      <a:lvl7pPr marL="914400" algn="ctr" rtl="0" fontAlgn="base">
        <a:spcBef>
          <a:spcPct val="0"/>
        </a:spcBef>
        <a:spcAft>
          <a:spcPct val="0"/>
        </a:spcAft>
        <a:defRPr sz="3200">
          <a:solidFill>
            <a:schemeClr val="tx1"/>
          </a:solidFill>
          <a:latin typeface="Calibri" pitchFamily="34" charset="0"/>
        </a:defRPr>
      </a:lvl7pPr>
      <a:lvl8pPr marL="1371600" algn="ctr" rtl="0" fontAlgn="base">
        <a:spcBef>
          <a:spcPct val="0"/>
        </a:spcBef>
        <a:spcAft>
          <a:spcPct val="0"/>
        </a:spcAft>
        <a:defRPr sz="3200">
          <a:solidFill>
            <a:schemeClr val="tx1"/>
          </a:solidFill>
          <a:latin typeface="Calibri" pitchFamily="34" charset="0"/>
        </a:defRPr>
      </a:lvl8pPr>
      <a:lvl9pPr marL="1828800" algn="ctr" rtl="0" fontAlgn="base">
        <a:spcBef>
          <a:spcPct val="0"/>
        </a:spcBef>
        <a:spcAft>
          <a:spcPct val="0"/>
        </a:spcAft>
        <a:defRPr sz="3200">
          <a:solidFill>
            <a:schemeClr val="tx1"/>
          </a:solidFill>
          <a:latin typeface="Calibri" pitchFamily="34" charset="0"/>
        </a:defRPr>
      </a:lvl9pPr>
    </p:titleStyle>
    <p:bodyStyle>
      <a:lvl1pPr marL="2286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1pPr>
      <a:lvl2pPr marL="396875" indent="-168275"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2pPr>
      <a:lvl3pPr marL="685800" indent="-168275" algn="l" rtl="0" eaLnBrk="0" fontAlgn="base" hangingPunct="0">
        <a:spcBef>
          <a:spcPct val="20000"/>
        </a:spcBef>
        <a:spcAft>
          <a:spcPct val="0"/>
        </a:spcAft>
        <a:buFont typeface="Arial" charset="0"/>
        <a:buChar char="•"/>
        <a:defRPr kern="1200">
          <a:solidFill>
            <a:schemeClr val="tx1"/>
          </a:solidFill>
          <a:latin typeface="+mn-lt"/>
          <a:ea typeface="+mn-ea"/>
          <a:cs typeface="+mn-cs"/>
        </a:defRPr>
      </a:lvl3pPr>
      <a:lvl4pPr marL="974725" indent="-169863" algn="l" rtl="0" eaLnBrk="0" fontAlgn="base" hangingPunct="0">
        <a:spcBef>
          <a:spcPct val="20000"/>
        </a:spcBef>
        <a:spcAft>
          <a:spcPct val="0"/>
        </a:spcAft>
        <a:buFont typeface="Arial" charset="0"/>
        <a:buChar char="–"/>
        <a:defRPr sz="16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urbandictionary.com/define.php?term=Belieber"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pages.cpsc.ucalgary.ca/~tamj/2024/203W/#Lecture_week_3"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s://support.office.com/en-us/article/excel-2016-for-mac-help-2010f16b-aec0-4da7-b381-9cc1b9b47745" TargetMode="External"/><Relationship Id="rId2" Type="http://schemas.openxmlformats.org/officeDocument/2006/relationships/hyperlink" Target="https://support.office.com/en-us/article/excel-for-windows-training-9bc05390-e94c-46af-a5b3-d7c22f6990bb"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Excel: Tutorial Week 3</a:t>
            </a:r>
            <a:endParaRPr lang="en-US" dirty="0"/>
          </a:p>
        </p:txBody>
      </p:sp>
      <p:sp>
        <p:nvSpPr>
          <p:cNvPr id="3" name="Subtitle 2"/>
          <p:cNvSpPr>
            <a:spLocks noGrp="1"/>
          </p:cNvSpPr>
          <p:nvPr>
            <p:ph type="subTitle" idx="1"/>
          </p:nvPr>
        </p:nvSpPr>
        <p:spPr>
          <a:xfrm>
            <a:off x="1371600" y="3581400"/>
            <a:ext cx="6400800" cy="2362200"/>
          </a:xfrm>
        </p:spPr>
        <p:txBody>
          <a:bodyPr/>
          <a:lstStyle/>
          <a:p>
            <a:pPr marL="342900" indent="-342900" algn="l">
              <a:buFont typeface="Arial" panose="020B0604020202020204" pitchFamily="34" charset="0"/>
              <a:buChar char="•"/>
            </a:pPr>
            <a:r>
              <a:rPr lang="en-US" sz="1800" dirty="0" smtClean="0"/>
              <a:t>Branching and logic</a:t>
            </a:r>
          </a:p>
          <a:p>
            <a:pPr marL="342900" indent="-342900" algn="l">
              <a:buFont typeface="Arial" panose="020B0604020202020204" pitchFamily="34" charset="0"/>
              <a:buChar char="•"/>
            </a:pPr>
            <a:r>
              <a:rPr lang="en-US" sz="1800" dirty="0" smtClean="0"/>
              <a:t>Logic and web searches: AND, OR, NOT (subtraction)</a:t>
            </a:r>
          </a:p>
          <a:p>
            <a:pPr marL="342900" indent="-342900" algn="l">
              <a:buFont typeface="Arial" panose="020B0604020202020204" pitchFamily="34" charset="0"/>
              <a:buChar char="•"/>
            </a:pPr>
            <a:r>
              <a:rPr lang="en-US" sz="1800" dirty="0" smtClean="0"/>
              <a:t>Cell references: more advanced examples, transposing their use</a:t>
            </a:r>
          </a:p>
        </p:txBody>
      </p:sp>
      <p:sp>
        <p:nvSpPr>
          <p:cNvPr id="4" name="Rectangle 3"/>
          <p:cNvSpPr/>
          <p:nvPr/>
        </p:nvSpPr>
        <p:spPr>
          <a:xfrm>
            <a:off x="381000" y="6248400"/>
            <a:ext cx="7467600" cy="369332"/>
          </a:xfrm>
          <a:prstGeom prst="rect">
            <a:avLst/>
          </a:prstGeom>
        </p:spPr>
        <p:txBody>
          <a:bodyPr wrap="square">
            <a:spAutoFit/>
          </a:bodyPr>
          <a:lstStyle/>
          <a:p>
            <a:r>
              <a:rPr lang="en-US" dirty="0"/>
              <a:t>Official resource for MS-Office products: https://support.office.com</a:t>
            </a:r>
            <a:endParaRPr lang="en-CA" dirty="0"/>
          </a:p>
        </p:txBody>
      </p:sp>
    </p:spTree>
    <p:extLst>
      <p:ext uri="{BB962C8B-B14F-4D97-AF65-F5344CB8AC3E}">
        <p14:creationId xmlns:p14="http://schemas.microsoft.com/office/powerpoint/2010/main" val="16591804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Logical Not: Web Search Student Exercise</a:t>
            </a:r>
            <a:endParaRPr lang="en-CA" dirty="0"/>
          </a:p>
        </p:txBody>
      </p:sp>
      <p:sp>
        <p:nvSpPr>
          <p:cNvPr id="3" name="Content Placeholder 2"/>
          <p:cNvSpPr>
            <a:spLocks noGrp="1"/>
          </p:cNvSpPr>
          <p:nvPr>
            <p:ph idx="1"/>
          </p:nvPr>
        </p:nvSpPr>
        <p:spPr/>
        <p:txBody>
          <a:bodyPr/>
          <a:lstStyle/>
          <a:p>
            <a:r>
              <a:rPr lang="en-US" dirty="0" smtClean="0"/>
              <a:t>Your name is Justin and you are tired of seeing search results displaying ‘Bieber’ web pages whenever you “Google yourself”.</a:t>
            </a:r>
            <a:r>
              <a:rPr lang="en-US" baseline="30000" dirty="0" smtClean="0"/>
              <a:t>1</a:t>
            </a:r>
          </a:p>
          <a:p>
            <a:r>
              <a:rPr lang="en-US" b="1" dirty="0"/>
              <a:t>Search case #1</a:t>
            </a:r>
            <a:r>
              <a:rPr lang="en-US" dirty="0"/>
              <a:t>, type the following into a search site:</a:t>
            </a:r>
          </a:p>
          <a:p>
            <a:pPr lvl="1"/>
            <a:r>
              <a:rPr lang="en-US" dirty="0" smtClean="0"/>
              <a:t>Justin</a:t>
            </a:r>
          </a:p>
          <a:p>
            <a:pPr lvl="1"/>
            <a:r>
              <a:rPr lang="en-US" dirty="0" smtClean="0"/>
              <a:t>Note the number of search results and if any search results return pages that contain the text “Justin Bieber”.</a:t>
            </a:r>
          </a:p>
          <a:p>
            <a:r>
              <a:rPr lang="en-US" b="1" dirty="0"/>
              <a:t>Search case </a:t>
            </a:r>
            <a:r>
              <a:rPr lang="en-US" b="1" dirty="0" smtClean="0"/>
              <a:t>#2</a:t>
            </a:r>
            <a:r>
              <a:rPr lang="en-US" dirty="0" smtClean="0"/>
              <a:t>, </a:t>
            </a:r>
            <a:r>
              <a:rPr lang="en-US" dirty="0"/>
              <a:t>type the following into a search site:</a:t>
            </a:r>
          </a:p>
          <a:p>
            <a:pPr lvl="1"/>
            <a:r>
              <a:rPr lang="en-US" dirty="0" smtClean="0"/>
              <a:t>Justin -Bieber</a:t>
            </a:r>
            <a:endParaRPr lang="en-US" dirty="0"/>
          </a:p>
          <a:p>
            <a:pPr lvl="1"/>
            <a:r>
              <a:rPr lang="en-US" dirty="0"/>
              <a:t>Note the number of search results and if any search results return pages that contain the text “Justin Bieber”.</a:t>
            </a:r>
          </a:p>
          <a:p>
            <a:endParaRPr lang="en-CA" dirty="0"/>
          </a:p>
        </p:txBody>
      </p:sp>
      <p:sp>
        <p:nvSpPr>
          <p:cNvPr id="4" name="TextBox 3"/>
          <p:cNvSpPr txBox="1"/>
          <p:nvPr/>
        </p:nvSpPr>
        <p:spPr>
          <a:xfrm>
            <a:off x="228600" y="5867400"/>
            <a:ext cx="8382000" cy="738664"/>
          </a:xfrm>
          <a:prstGeom prst="rect">
            <a:avLst/>
          </a:prstGeom>
          <a:noFill/>
        </p:spPr>
        <p:txBody>
          <a:bodyPr wrap="square" rtlCol="0">
            <a:spAutoFit/>
          </a:bodyPr>
          <a:lstStyle/>
          <a:p>
            <a:r>
              <a:rPr lang="en-US" baseline="30000" dirty="0" smtClean="0"/>
              <a:t>1 This example was chosen for teaching purposes simply because of the large number of results that return pages containing “Justin Bieber” when the search criteria is ‘Justin’.  Apologies to any one that happens to be hard core </a:t>
            </a:r>
            <a:r>
              <a:rPr lang="en-US" i="1" baseline="30000" dirty="0" err="1" smtClean="0"/>
              <a:t>Beliebers</a:t>
            </a:r>
            <a:r>
              <a:rPr lang="en-US" baseline="30000" dirty="0" smtClean="0"/>
              <a:t>.</a:t>
            </a:r>
            <a:r>
              <a:rPr lang="en-US" dirty="0" smtClean="0"/>
              <a:t> </a:t>
            </a:r>
            <a:r>
              <a:rPr lang="en-CA" baseline="30000" dirty="0" smtClean="0">
                <a:hlinkClick r:id="rId2"/>
              </a:rPr>
              <a:t>https</a:t>
            </a:r>
            <a:r>
              <a:rPr lang="en-CA" baseline="30000" dirty="0">
                <a:hlinkClick r:id="rId2"/>
              </a:rPr>
              <a:t>://www.urbandictionary.com/define.php?term=Belieber</a:t>
            </a:r>
            <a:endParaRPr lang="en-CA" baseline="30000" dirty="0"/>
          </a:p>
        </p:txBody>
      </p:sp>
    </p:spTree>
    <p:extLst>
      <p:ext uri="{BB962C8B-B14F-4D97-AF65-F5344CB8AC3E}">
        <p14:creationId xmlns:p14="http://schemas.microsoft.com/office/powerpoint/2010/main" val="7331628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From Lecture: </a:t>
            </a:r>
            <a:r>
              <a:rPr lang="en-US" dirty="0" smtClean="0"/>
              <a:t>Advanced </a:t>
            </a:r>
            <a:r>
              <a:rPr lang="en-US" dirty="0" smtClean="0"/>
              <a:t>Web Searches?</a:t>
            </a:r>
            <a:endParaRPr lang="en-CA" dirty="0"/>
          </a:p>
        </p:txBody>
      </p:sp>
      <p:sp>
        <p:nvSpPr>
          <p:cNvPr id="3" name="Content Placeholder 2"/>
          <p:cNvSpPr>
            <a:spLocks noGrp="1"/>
          </p:cNvSpPr>
          <p:nvPr>
            <p:ph idx="1"/>
          </p:nvPr>
        </p:nvSpPr>
        <p:spPr/>
        <p:txBody>
          <a:bodyPr/>
          <a:lstStyle/>
          <a:p>
            <a:r>
              <a:rPr lang="en-US" dirty="0" smtClean="0"/>
              <a:t>Link to the week in lecture when Google searches were covered:</a:t>
            </a:r>
          </a:p>
          <a:p>
            <a:pPr lvl="1"/>
            <a:r>
              <a:rPr lang="en-US">
                <a:hlinkClick r:id="rId2"/>
              </a:rPr>
              <a:t>https://pages.cpsc.ucalgary.ca/~tamj/2024/203W</a:t>
            </a:r>
            <a:r>
              <a:rPr lang="en-US">
                <a:hlinkClick r:id="rId2"/>
              </a:rPr>
              <a:t>/#</a:t>
            </a:r>
            <a:r>
              <a:rPr lang="en-US" smtClean="0">
                <a:hlinkClick r:id="rId2"/>
              </a:rPr>
              <a:t>Lecture_week_3</a:t>
            </a:r>
            <a:endParaRPr lang="en-US" smtClean="0"/>
          </a:p>
          <a:p>
            <a:pPr lvl="1"/>
            <a:endParaRPr lang="en-US" dirty="0" smtClean="0"/>
          </a:p>
          <a:p>
            <a:endParaRPr lang="en-US" dirty="0" smtClean="0"/>
          </a:p>
        </p:txBody>
      </p:sp>
    </p:spTree>
    <p:extLst>
      <p:ext uri="{BB962C8B-B14F-4D97-AF65-F5344CB8AC3E}">
        <p14:creationId xmlns:p14="http://schemas.microsoft.com/office/powerpoint/2010/main" val="10268177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Using The Logical Functions </a:t>
            </a:r>
            <a:r>
              <a:rPr lang="en-CA" dirty="0" smtClean="0"/>
              <a:t>(AND, OR) In </a:t>
            </a:r>
            <a:r>
              <a:rPr lang="en-CA" dirty="0"/>
              <a:t>Excel</a:t>
            </a:r>
          </a:p>
        </p:txBody>
      </p:sp>
      <p:sp>
        <p:nvSpPr>
          <p:cNvPr id="3" name="Content Placeholder 2"/>
          <p:cNvSpPr>
            <a:spLocks noGrp="1"/>
          </p:cNvSpPr>
          <p:nvPr>
            <p:ph idx="1"/>
          </p:nvPr>
        </p:nvSpPr>
        <p:spPr/>
        <p:txBody>
          <a:bodyPr/>
          <a:lstStyle/>
          <a:p>
            <a:r>
              <a:rPr lang="en-CA" b="1" dirty="0"/>
              <a:t>Format</a:t>
            </a:r>
            <a:r>
              <a:rPr lang="en-CA" dirty="0"/>
              <a:t>:</a:t>
            </a:r>
          </a:p>
          <a:p>
            <a:pPr marL="352425" lvl="2" indent="0">
              <a:buNone/>
            </a:pPr>
            <a:r>
              <a:rPr lang="en-CA" dirty="0">
                <a:latin typeface="Consolas" panose="020B0609020204030204" pitchFamily="49" charset="0"/>
                <a:cs typeface="Consolas" panose="020B0609020204030204" pitchFamily="49" charset="0"/>
              </a:rPr>
              <a:t>AND(&lt;</a:t>
            </a:r>
            <a:r>
              <a:rPr lang="en-CA" i="1" dirty="0">
                <a:latin typeface="Consolas" panose="020B0609020204030204" pitchFamily="49" charset="0"/>
                <a:cs typeface="Consolas" panose="020B0609020204030204" pitchFamily="49" charset="0"/>
              </a:rPr>
              <a:t>True or False</a:t>
            </a:r>
            <a:r>
              <a:rPr lang="en-CA" dirty="0">
                <a:latin typeface="Consolas" panose="020B0609020204030204" pitchFamily="49" charset="0"/>
                <a:cs typeface="Consolas" panose="020B0609020204030204" pitchFamily="49" charset="0"/>
              </a:rPr>
              <a:t>&gt;,&lt;</a:t>
            </a:r>
            <a:r>
              <a:rPr lang="en-CA" i="1" dirty="0">
                <a:latin typeface="Consolas" panose="020B0609020204030204" pitchFamily="49" charset="0"/>
                <a:cs typeface="Consolas" panose="020B0609020204030204" pitchFamily="49" charset="0"/>
              </a:rPr>
              <a:t>True or False</a:t>
            </a:r>
            <a:r>
              <a:rPr lang="en-CA" dirty="0">
                <a:latin typeface="Consolas" panose="020B0609020204030204" pitchFamily="49" charset="0"/>
                <a:cs typeface="Consolas" panose="020B0609020204030204" pitchFamily="49" charset="0"/>
              </a:rPr>
              <a:t>&gt;...)</a:t>
            </a:r>
          </a:p>
          <a:p>
            <a:pPr marL="352425" lvl="2" indent="0">
              <a:buNone/>
            </a:pPr>
            <a:r>
              <a:rPr lang="en-CA" dirty="0">
                <a:latin typeface="Consolas" panose="020B0609020204030204" pitchFamily="49" charset="0"/>
                <a:cs typeface="Consolas" panose="020B0609020204030204" pitchFamily="49" charset="0"/>
              </a:rPr>
              <a:t>OR(&lt;</a:t>
            </a:r>
            <a:r>
              <a:rPr lang="en-CA" i="1" dirty="0">
                <a:latin typeface="Consolas" panose="020B0609020204030204" pitchFamily="49" charset="0"/>
                <a:cs typeface="Consolas" panose="020B0609020204030204" pitchFamily="49" charset="0"/>
              </a:rPr>
              <a:t>True or False</a:t>
            </a:r>
            <a:r>
              <a:rPr lang="en-CA" dirty="0">
                <a:latin typeface="Consolas" panose="020B0609020204030204" pitchFamily="49" charset="0"/>
                <a:cs typeface="Consolas" panose="020B0609020204030204" pitchFamily="49" charset="0"/>
              </a:rPr>
              <a:t>&gt;,&lt;</a:t>
            </a:r>
            <a:r>
              <a:rPr lang="en-CA" i="1" dirty="0">
                <a:latin typeface="Consolas" panose="020B0609020204030204" pitchFamily="49" charset="0"/>
                <a:cs typeface="Consolas" panose="020B0609020204030204" pitchFamily="49" charset="0"/>
              </a:rPr>
              <a:t>True or False</a:t>
            </a:r>
            <a:r>
              <a:rPr lang="en-CA" dirty="0">
                <a:latin typeface="Consolas" panose="020B0609020204030204" pitchFamily="49" charset="0"/>
                <a:cs typeface="Consolas" panose="020B0609020204030204" pitchFamily="49" charset="0"/>
              </a:rPr>
              <a:t>&gt;...)</a:t>
            </a:r>
          </a:p>
          <a:p>
            <a:r>
              <a:rPr lang="en-CA" b="1" dirty="0">
                <a:cs typeface="Consolas" panose="020B0609020204030204" pitchFamily="49" charset="0"/>
              </a:rPr>
              <a:t>Types of inputs</a:t>
            </a:r>
            <a:r>
              <a:rPr lang="en-CA" dirty="0">
                <a:cs typeface="Consolas" panose="020B0609020204030204" pitchFamily="49" charset="0"/>
              </a:rPr>
              <a:t>:</a:t>
            </a:r>
          </a:p>
          <a:p>
            <a:pPr lvl="1"/>
            <a:r>
              <a:rPr lang="en-CA" sz="1800" dirty="0">
                <a:cs typeface="Consolas" panose="020B0609020204030204" pitchFamily="49" charset="0"/>
              </a:rPr>
              <a:t>A constant value (False, True)</a:t>
            </a:r>
          </a:p>
          <a:p>
            <a:pPr lvl="1"/>
            <a:r>
              <a:rPr lang="en-CA" sz="1800" dirty="0">
                <a:cs typeface="Consolas" panose="020B0609020204030204" pitchFamily="49" charset="0"/>
              </a:rPr>
              <a:t>A cell reference (e.g. </a:t>
            </a:r>
            <a:r>
              <a:rPr lang="en-CA" sz="1800" dirty="0">
                <a:latin typeface="Consolas" panose="020B0609020204030204" pitchFamily="49" charset="0"/>
                <a:cs typeface="Consolas" panose="020B0609020204030204" pitchFamily="49" charset="0"/>
              </a:rPr>
              <a:t>A2</a:t>
            </a:r>
            <a:r>
              <a:rPr lang="en-CA" sz="1800" dirty="0">
                <a:cs typeface="Consolas" panose="020B0609020204030204" pitchFamily="49" charset="0"/>
              </a:rPr>
              <a:t>, </a:t>
            </a:r>
            <a:r>
              <a:rPr lang="en-CA" sz="1800" dirty="0">
                <a:latin typeface="Consolas" panose="020B0609020204030204" pitchFamily="49" charset="0"/>
                <a:cs typeface="Consolas" panose="020B0609020204030204" pitchFamily="49" charset="0"/>
              </a:rPr>
              <a:t>BB64</a:t>
            </a:r>
            <a:r>
              <a:rPr lang="en-CA" sz="1800" dirty="0">
                <a:cs typeface="Consolas" panose="020B0609020204030204" pitchFamily="49" charset="0"/>
              </a:rPr>
              <a:t> etc.) </a:t>
            </a:r>
          </a:p>
          <a:p>
            <a:pPr lvl="1"/>
            <a:r>
              <a:rPr lang="en-CA" sz="1800" dirty="0">
                <a:cs typeface="Consolas" panose="020B0609020204030204" pitchFamily="49" charset="0"/>
              </a:rPr>
              <a:t>An expression that evaluates to True or False result (e.g. </a:t>
            </a:r>
            <a:r>
              <a:rPr lang="en-CA" sz="1800" dirty="0">
                <a:latin typeface="Consolas" panose="020B0609020204030204" pitchFamily="49" charset="0"/>
                <a:cs typeface="Consolas" panose="020B0609020204030204" pitchFamily="49" charset="0"/>
              </a:rPr>
              <a:t>3 &gt; 2</a:t>
            </a:r>
            <a:r>
              <a:rPr lang="en-CA" sz="1800" dirty="0">
                <a:cs typeface="Consolas" panose="020B0609020204030204" pitchFamily="49" charset="0"/>
              </a:rPr>
              <a:t>, </a:t>
            </a:r>
            <a:r>
              <a:rPr lang="en-CA" sz="1800" dirty="0">
                <a:latin typeface="Consolas" panose="020B0609020204030204" pitchFamily="49" charset="0"/>
                <a:cs typeface="Consolas" panose="020B0609020204030204" pitchFamily="49" charset="0"/>
              </a:rPr>
              <a:t>A2 &gt;= 50</a:t>
            </a:r>
            <a:r>
              <a:rPr lang="en-CA" sz="1800" dirty="0">
                <a:cs typeface="Consolas" panose="020B0609020204030204" pitchFamily="49" charset="0"/>
              </a:rPr>
              <a:t> etc.)</a:t>
            </a:r>
            <a:endParaRPr lang="en-CA" sz="1800" dirty="0"/>
          </a:p>
          <a:p>
            <a:r>
              <a:rPr lang="en-CA" b="1" dirty="0"/>
              <a:t>Examples</a:t>
            </a:r>
            <a:r>
              <a:rPr lang="en-CA" dirty="0"/>
              <a:t>:</a:t>
            </a:r>
          </a:p>
          <a:p>
            <a:pPr lvl="1"/>
            <a:r>
              <a:rPr lang="en-CA" sz="1800" dirty="0">
                <a:latin typeface="Consolas" panose="020B0609020204030204" pitchFamily="49" charset="0"/>
              </a:rPr>
              <a:t>AND(</a:t>
            </a:r>
            <a:r>
              <a:rPr lang="en-CA" sz="1800" dirty="0" err="1">
                <a:latin typeface="Consolas" panose="020B0609020204030204" pitchFamily="49" charset="0"/>
              </a:rPr>
              <a:t>False,True,False</a:t>
            </a:r>
            <a:r>
              <a:rPr lang="en-CA" sz="1800" dirty="0">
                <a:latin typeface="Consolas" panose="020B0609020204030204" pitchFamily="49" charset="0"/>
              </a:rPr>
              <a:t>)</a:t>
            </a:r>
          </a:p>
          <a:p>
            <a:pPr lvl="1"/>
            <a:r>
              <a:rPr lang="en-CA" sz="1800" dirty="0">
                <a:latin typeface="Consolas" panose="020B0609020204030204" pitchFamily="49" charset="0"/>
              </a:rPr>
              <a:t>AND(B1,True)</a:t>
            </a:r>
          </a:p>
          <a:p>
            <a:pPr lvl="1"/>
            <a:r>
              <a:rPr lang="en-CA" sz="1800" dirty="0">
                <a:latin typeface="Consolas" panose="020B0609020204030204" pitchFamily="49" charset="0"/>
              </a:rPr>
              <a:t>OR(</a:t>
            </a:r>
            <a:r>
              <a:rPr lang="en-CA" sz="1800" dirty="0" err="1">
                <a:latin typeface="Consolas" panose="020B0609020204030204" pitchFamily="49" charset="0"/>
              </a:rPr>
              <a:t>False,False,True</a:t>
            </a:r>
            <a:r>
              <a:rPr lang="en-CA" sz="1800" dirty="0">
                <a:latin typeface="Consolas" panose="020B0609020204030204" pitchFamily="49" charset="0"/>
              </a:rPr>
              <a:t>)</a:t>
            </a:r>
          </a:p>
          <a:p>
            <a:r>
              <a:rPr lang="en-CA" b="1" dirty="0"/>
              <a:t>Exercise</a:t>
            </a:r>
            <a:r>
              <a:rPr lang="en-CA" dirty="0"/>
              <a:t>: what does this function return?</a:t>
            </a:r>
          </a:p>
          <a:p>
            <a:pPr lvl="1"/>
            <a:r>
              <a:rPr lang="en-CA" sz="1800" dirty="0">
                <a:latin typeface="Consolas" panose="020B0609020204030204" pitchFamily="49" charset="0"/>
              </a:rPr>
              <a:t>OR(B1&gt;B2,B2&gt;B1)</a:t>
            </a:r>
          </a:p>
          <a:p>
            <a:endParaRPr lang="en-CA" dirty="0"/>
          </a:p>
        </p:txBody>
      </p:sp>
    </p:spTree>
    <p:extLst>
      <p:ext uri="{BB962C8B-B14F-4D97-AF65-F5344CB8AC3E}">
        <p14:creationId xmlns:p14="http://schemas.microsoft.com/office/powerpoint/2010/main" val="83307547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Using Logic In Conjunction With The </a:t>
            </a:r>
            <a:r>
              <a:rPr lang="en-US" dirty="0" smtClean="0">
                <a:latin typeface="Consolas" panose="020B0609020204030204" pitchFamily="49" charset="0"/>
              </a:rPr>
              <a:t>IF</a:t>
            </a:r>
            <a:r>
              <a:rPr lang="en-US" dirty="0" smtClean="0"/>
              <a:t> Function</a:t>
            </a:r>
            <a:endParaRPr lang="en-US" dirty="0"/>
          </a:p>
        </p:txBody>
      </p:sp>
      <p:sp>
        <p:nvSpPr>
          <p:cNvPr id="3" name="Content Placeholder 2"/>
          <p:cNvSpPr>
            <a:spLocks noGrp="1"/>
          </p:cNvSpPr>
          <p:nvPr>
            <p:ph idx="1"/>
          </p:nvPr>
        </p:nvSpPr>
        <p:spPr/>
        <p:txBody>
          <a:bodyPr/>
          <a:lstStyle/>
          <a:p>
            <a:r>
              <a:rPr lang="en-US" b="1" dirty="0"/>
              <a:t>Example spreadsheet</a:t>
            </a:r>
            <a:r>
              <a:rPr lang="en-US" dirty="0"/>
              <a:t>: </a:t>
            </a:r>
            <a:r>
              <a:rPr lang="en-US" dirty="0" err="1" smtClean="0">
                <a:latin typeface="Consolas" panose="020B0609020204030204" pitchFamily="49" charset="0"/>
              </a:rPr>
              <a:t>logic_if</a:t>
            </a:r>
            <a:endParaRPr lang="en-US" dirty="0" smtClean="0">
              <a:latin typeface="Consolas" panose="020B0609020204030204" pitchFamily="49" charset="0"/>
            </a:endParaRPr>
          </a:p>
          <a:p>
            <a:endParaRPr lang="en-US" dirty="0">
              <a:latin typeface="Consolas" panose="020B0609020204030204" pitchFamily="49" charset="0"/>
            </a:endParaRPr>
          </a:p>
          <a:p>
            <a:endParaRPr lang="en-US" dirty="0" smtClean="0">
              <a:latin typeface="Consolas" panose="020B0609020204030204" pitchFamily="49" charset="0"/>
            </a:endParaRPr>
          </a:p>
          <a:p>
            <a:endParaRPr lang="en-US" dirty="0">
              <a:latin typeface="Consolas" panose="020B0609020204030204" pitchFamily="49" charset="0"/>
            </a:endParaRPr>
          </a:p>
          <a:p>
            <a:endParaRPr lang="en-US" dirty="0" smtClean="0">
              <a:latin typeface="Consolas" panose="020B0609020204030204" pitchFamily="49" charset="0"/>
            </a:endParaRPr>
          </a:p>
          <a:p>
            <a:r>
              <a:rPr lang="en-US" dirty="0" smtClean="0"/>
              <a:t>Job 1 Requirements (matched to the applicant on a row by row basis)</a:t>
            </a:r>
          </a:p>
          <a:p>
            <a:pPr lvl="1"/>
            <a:r>
              <a:rPr lang="en-CA" dirty="0">
                <a:latin typeface="Consolas" panose="020B0609020204030204" pitchFamily="49" charset="0"/>
              </a:rPr>
              <a:t>=IF(AND(B3="Yes",D3="Yes"),"Hired</a:t>
            </a:r>
            <a:r>
              <a:rPr lang="en-CA" dirty="0" smtClean="0">
                <a:latin typeface="Consolas" panose="020B0609020204030204" pitchFamily="49" charset="0"/>
              </a:rPr>
              <a:t>","")</a:t>
            </a:r>
          </a:p>
          <a:p>
            <a:r>
              <a:rPr lang="en-US" dirty="0" smtClean="0"/>
              <a:t>Results? (Why?)</a:t>
            </a:r>
            <a:endParaRPr lang="en-US" dirty="0" smtClean="0">
              <a:latin typeface="Consolas" panose="020B0609020204030204" pitchFamily="49" charset="0"/>
            </a:endParaRPr>
          </a:p>
          <a:p>
            <a:endParaRPr lang="en-US" dirty="0"/>
          </a:p>
        </p:txBody>
      </p:sp>
      <p:pic>
        <p:nvPicPr>
          <p:cNvPr id="4" name="Picture 3"/>
          <p:cNvPicPr>
            <a:picLocks noChangeAspect="1"/>
          </p:cNvPicPr>
          <p:nvPr/>
        </p:nvPicPr>
        <p:blipFill>
          <a:blip r:embed="rId2"/>
          <a:stretch>
            <a:fillRect/>
          </a:stretch>
        </p:blipFill>
        <p:spPr>
          <a:xfrm>
            <a:off x="762000" y="1981200"/>
            <a:ext cx="5695950" cy="1438275"/>
          </a:xfrm>
          <a:prstGeom prst="rect">
            <a:avLst/>
          </a:prstGeom>
        </p:spPr>
      </p:pic>
      <p:pic>
        <p:nvPicPr>
          <p:cNvPr id="5" name="Picture 4"/>
          <p:cNvPicPr>
            <a:picLocks noChangeAspect="1"/>
          </p:cNvPicPr>
          <p:nvPr/>
        </p:nvPicPr>
        <p:blipFill>
          <a:blip r:embed="rId3"/>
          <a:stretch>
            <a:fillRect/>
          </a:stretch>
        </p:blipFill>
        <p:spPr>
          <a:xfrm>
            <a:off x="6457950" y="1973580"/>
            <a:ext cx="1181100" cy="1409700"/>
          </a:xfrm>
          <a:prstGeom prst="rect">
            <a:avLst/>
          </a:prstGeom>
        </p:spPr>
      </p:pic>
    </p:spTree>
    <p:extLst>
      <p:ext uri="{BB962C8B-B14F-4D97-AF65-F5344CB8AC3E}">
        <p14:creationId xmlns:p14="http://schemas.microsoft.com/office/powerpoint/2010/main" val="20462845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4" presetClass="entr" presetSubtype="1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randombar(horizontal)">
                                      <p:cBhvr>
                                        <p:cTn id="11" dur="500"/>
                                        <p:tgtEl>
                                          <p:spTgt spid="4"/>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4" presetClass="entr" presetSubtype="10" fill="hold" nodeType="clickEffect">
                                  <p:stCondLst>
                                    <p:cond delay="0"/>
                                  </p:stCondLst>
                                  <p:childTnLst>
                                    <p:set>
                                      <p:cBhvr>
                                        <p:cTn id="27" dur="1" fill="hold">
                                          <p:stCondLst>
                                            <p:cond delay="0"/>
                                          </p:stCondLst>
                                        </p:cTn>
                                        <p:tgtEl>
                                          <p:spTgt spid="5"/>
                                        </p:tgtEl>
                                        <p:attrNameLst>
                                          <p:attrName>style.visibility</p:attrName>
                                        </p:attrNameLst>
                                      </p:cBhvr>
                                      <p:to>
                                        <p:strVal val="visible"/>
                                      </p:to>
                                    </p:set>
                                    <p:animEffect transition="in" filter="randombar(horizontal)">
                                      <p:cBhvr>
                                        <p:cTn id="28"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3"/>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Using Logic In Conjunction With The </a:t>
            </a:r>
            <a:r>
              <a:rPr lang="en-US" dirty="0" smtClean="0">
                <a:latin typeface="Consolas" panose="020B0609020204030204" pitchFamily="49" charset="0"/>
              </a:rPr>
              <a:t>IF</a:t>
            </a:r>
            <a:r>
              <a:rPr lang="en-US" dirty="0" smtClean="0"/>
              <a:t> Function</a:t>
            </a:r>
            <a:endParaRPr lang="en-US" dirty="0"/>
          </a:p>
        </p:txBody>
      </p:sp>
      <p:sp>
        <p:nvSpPr>
          <p:cNvPr id="3" name="Content Placeholder 2"/>
          <p:cNvSpPr>
            <a:spLocks noGrp="1"/>
          </p:cNvSpPr>
          <p:nvPr>
            <p:ph idx="1"/>
          </p:nvPr>
        </p:nvSpPr>
        <p:spPr/>
        <p:txBody>
          <a:bodyPr/>
          <a:lstStyle/>
          <a:p>
            <a:r>
              <a:rPr lang="en-US" b="1" dirty="0"/>
              <a:t>Example spreadsheet</a:t>
            </a:r>
            <a:r>
              <a:rPr lang="en-US" dirty="0"/>
              <a:t>: </a:t>
            </a:r>
            <a:r>
              <a:rPr lang="en-US" dirty="0" err="1" smtClean="0">
                <a:latin typeface="Consolas" panose="020B0609020204030204" pitchFamily="49" charset="0"/>
              </a:rPr>
              <a:t>logic_if</a:t>
            </a:r>
            <a:endParaRPr lang="en-US" dirty="0" smtClean="0">
              <a:latin typeface="Consolas" panose="020B0609020204030204" pitchFamily="49" charset="0"/>
            </a:endParaRPr>
          </a:p>
          <a:p>
            <a:endParaRPr lang="en-US" dirty="0">
              <a:latin typeface="Consolas" panose="020B0609020204030204" pitchFamily="49" charset="0"/>
            </a:endParaRPr>
          </a:p>
          <a:p>
            <a:endParaRPr lang="en-US" dirty="0" smtClean="0">
              <a:latin typeface="Consolas" panose="020B0609020204030204" pitchFamily="49" charset="0"/>
            </a:endParaRPr>
          </a:p>
          <a:p>
            <a:endParaRPr lang="en-US" dirty="0">
              <a:latin typeface="Consolas" panose="020B0609020204030204" pitchFamily="49" charset="0"/>
            </a:endParaRPr>
          </a:p>
          <a:p>
            <a:endParaRPr lang="en-US" dirty="0" smtClean="0">
              <a:latin typeface="Consolas" panose="020B0609020204030204" pitchFamily="49" charset="0"/>
            </a:endParaRPr>
          </a:p>
          <a:p>
            <a:r>
              <a:rPr lang="en-US" dirty="0" smtClean="0"/>
              <a:t>Job 2 Requirements (matched to the applicant on a row by row basis)</a:t>
            </a:r>
          </a:p>
          <a:p>
            <a:pPr lvl="1"/>
            <a:r>
              <a:rPr lang="en-CA" dirty="0" smtClean="0">
                <a:latin typeface="Consolas" panose="020B0609020204030204" pitchFamily="49" charset="0"/>
              </a:rPr>
              <a:t>IF(OR(AND(B3</a:t>
            </a:r>
            <a:r>
              <a:rPr lang="en-CA" dirty="0">
                <a:latin typeface="Consolas" panose="020B0609020204030204" pitchFamily="49" charset="0"/>
              </a:rPr>
              <a:t>="YES",C3&gt;=3.3),E3&gt;=10),"Hired</a:t>
            </a:r>
            <a:r>
              <a:rPr lang="en-CA" dirty="0" smtClean="0">
                <a:latin typeface="Consolas" panose="020B0609020204030204" pitchFamily="49" charset="0"/>
              </a:rPr>
              <a:t>","")</a:t>
            </a:r>
          </a:p>
          <a:p>
            <a:r>
              <a:rPr lang="en-US" dirty="0" smtClean="0"/>
              <a:t>Results? </a:t>
            </a:r>
            <a:endParaRPr lang="en-US" dirty="0" smtClean="0">
              <a:latin typeface="Consolas" panose="020B0609020204030204" pitchFamily="49" charset="0"/>
            </a:endParaRPr>
          </a:p>
          <a:p>
            <a:endParaRPr lang="en-US" dirty="0"/>
          </a:p>
        </p:txBody>
      </p:sp>
      <p:pic>
        <p:nvPicPr>
          <p:cNvPr id="4" name="Picture 3"/>
          <p:cNvPicPr>
            <a:picLocks noChangeAspect="1"/>
          </p:cNvPicPr>
          <p:nvPr/>
        </p:nvPicPr>
        <p:blipFill>
          <a:blip r:embed="rId2"/>
          <a:stretch>
            <a:fillRect/>
          </a:stretch>
        </p:blipFill>
        <p:spPr>
          <a:xfrm>
            <a:off x="762000" y="1981200"/>
            <a:ext cx="5695950" cy="1438275"/>
          </a:xfrm>
          <a:prstGeom prst="rect">
            <a:avLst/>
          </a:prstGeom>
        </p:spPr>
      </p:pic>
      <p:pic>
        <p:nvPicPr>
          <p:cNvPr id="6" name="Picture 5"/>
          <p:cNvPicPr>
            <a:picLocks noChangeAspect="1"/>
          </p:cNvPicPr>
          <p:nvPr/>
        </p:nvPicPr>
        <p:blipFill>
          <a:blip r:embed="rId3"/>
          <a:stretch>
            <a:fillRect/>
          </a:stretch>
        </p:blipFill>
        <p:spPr>
          <a:xfrm>
            <a:off x="6457950" y="2004060"/>
            <a:ext cx="1390650" cy="1417393"/>
          </a:xfrm>
          <a:prstGeom prst="rect">
            <a:avLst/>
          </a:prstGeom>
        </p:spPr>
      </p:pic>
    </p:spTree>
    <p:extLst>
      <p:ext uri="{BB962C8B-B14F-4D97-AF65-F5344CB8AC3E}">
        <p14:creationId xmlns:p14="http://schemas.microsoft.com/office/powerpoint/2010/main" val="7615201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4" presetClass="entr" presetSubtype="1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randombar(horizontal)">
                                      <p:cBhvr>
                                        <p:cTn id="11" dur="500"/>
                                        <p:tgtEl>
                                          <p:spTgt spid="4"/>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4" presetClass="entr" presetSubtype="10" fill="hold" nodeType="clickEffect">
                                  <p:stCondLst>
                                    <p:cond delay="0"/>
                                  </p:stCondLst>
                                  <p:childTnLst>
                                    <p:set>
                                      <p:cBhvr>
                                        <p:cTn id="27" dur="1" fill="hold">
                                          <p:stCondLst>
                                            <p:cond delay="0"/>
                                          </p:stCondLst>
                                        </p:cTn>
                                        <p:tgtEl>
                                          <p:spTgt spid="6"/>
                                        </p:tgtEl>
                                        <p:attrNameLst>
                                          <p:attrName>style.visibility</p:attrName>
                                        </p:attrNameLst>
                                      </p:cBhvr>
                                      <p:to>
                                        <p:strVal val="visible"/>
                                      </p:to>
                                    </p:set>
                                    <p:animEffect transition="in" filter="randombar(horizontal)">
                                      <p:cBhvr>
                                        <p:cTn id="28"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3"/>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Absolute Vs. Relative Cell References</a:t>
            </a:r>
            <a:endParaRPr lang="en-US" dirty="0"/>
          </a:p>
        </p:txBody>
      </p:sp>
      <p:sp>
        <p:nvSpPr>
          <p:cNvPr id="3" name="Content Placeholder 2"/>
          <p:cNvSpPr>
            <a:spLocks noGrp="1"/>
          </p:cNvSpPr>
          <p:nvPr>
            <p:ph idx="1"/>
          </p:nvPr>
        </p:nvSpPr>
        <p:spPr/>
        <p:txBody>
          <a:bodyPr/>
          <a:lstStyle/>
          <a:p>
            <a:r>
              <a:rPr lang="en-CA" dirty="0" smtClean="0"/>
              <a:t>Absolute </a:t>
            </a:r>
            <a:r>
              <a:rPr lang="en-CA" dirty="0"/>
              <a:t>$: cell reference does not change regardless how far formula is </a:t>
            </a:r>
            <a:r>
              <a:rPr lang="en-CA" dirty="0" smtClean="0"/>
              <a:t>cut-pasted or copy-pasted.</a:t>
            </a:r>
          </a:p>
          <a:p>
            <a:pPr lvl="1"/>
            <a:r>
              <a:rPr lang="en-CA" dirty="0" smtClean="0"/>
              <a:t>The dollar sign $ can be in front of either the column or row coordinate for that coordinate value to be absolute.</a:t>
            </a:r>
          </a:p>
          <a:p>
            <a:pPr lvl="1"/>
            <a:r>
              <a:rPr lang="en-CA" dirty="0" smtClean="0"/>
              <a:t>E.g</a:t>
            </a:r>
            <a:r>
              <a:rPr lang="en-CA" dirty="0"/>
              <a:t>. </a:t>
            </a:r>
            <a:r>
              <a:rPr lang="en-CA" dirty="0">
                <a:latin typeface="Consolas" panose="020B0609020204030204" pitchFamily="49" charset="0"/>
              </a:rPr>
              <a:t>=$</a:t>
            </a:r>
            <a:r>
              <a:rPr lang="en-CA" dirty="0" smtClean="0">
                <a:latin typeface="Consolas" panose="020B0609020204030204" pitchFamily="49" charset="0"/>
              </a:rPr>
              <a:t>C$3</a:t>
            </a:r>
            <a:r>
              <a:rPr lang="en-CA" dirty="0" smtClean="0"/>
              <a:t> (absolute row &amp; column), </a:t>
            </a:r>
            <a:r>
              <a:rPr lang="en-CA" dirty="0">
                <a:latin typeface="Consolas" panose="020B0609020204030204" pitchFamily="49" charset="0"/>
              </a:rPr>
              <a:t>=$</a:t>
            </a:r>
            <a:r>
              <a:rPr lang="en-CA" dirty="0" smtClean="0">
                <a:latin typeface="Consolas" panose="020B0609020204030204" pitchFamily="49" charset="0"/>
              </a:rPr>
              <a:t>C3</a:t>
            </a:r>
            <a:r>
              <a:rPr lang="en-CA" dirty="0" smtClean="0"/>
              <a:t> (absolute column), </a:t>
            </a:r>
            <a:r>
              <a:rPr lang="en-CA" dirty="0">
                <a:latin typeface="Consolas" panose="020B0609020204030204" pitchFamily="49" charset="0"/>
              </a:rPr>
              <a:t>=</a:t>
            </a:r>
            <a:r>
              <a:rPr lang="en-CA" dirty="0" smtClean="0">
                <a:latin typeface="Consolas" panose="020B0609020204030204" pitchFamily="49" charset="0"/>
              </a:rPr>
              <a:t>C$3</a:t>
            </a:r>
            <a:r>
              <a:rPr lang="en-CA" dirty="0" smtClean="0"/>
              <a:t> (absolute row)</a:t>
            </a:r>
            <a:endParaRPr lang="en-US" dirty="0"/>
          </a:p>
          <a:p>
            <a:r>
              <a:rPr lang="en-CA" dirty="0"/>
              <a:t>Relative: cell reference changes depending upon far formula is </a:t>
            </a:r>
            <a:r>
              <a:rPr lang="en-CA" dirty="0" smtClean="0"/>
              <a:t>moved.</a:t>
            </a:r>
          </a:p>
          <a:p>
            <a:r>
              <a:rPr lang="en-CA" dirty="0" smtClean="0"/>
              <a:t>When should each one be employed?</a:t>
            </a:r>
          </a:p>
          <a:p>
            <a:pPr lvl="1"/>
            <a:r>
              <a:rPr lang="en-CA" dirty="0" smtClean="0"/>
              <a:t>Absolute for constants (lookup table values) e.g. cut off to pass/fail a course because the cut off is always the same.</a:t>
            </a:r>
          </a:p>
          <a:p>
            <a:pPr lvl="1"/>
            <a:r>
              <a:rPr lang="en-CA" dirty="0" smtClean="0"/>
              <a:t>Relative </a:t>
            </a:r>
            <a:r>
              <a:rPr lang="en-CA" dirty="0"/>
              <a:t>for </a:t>
            </a:r>
            <a:r>
              <a:rPr lang="en-CA" dirty="0" smtClean="0"/>
              <a:t>variables e.g. student grades.</a:t>
            </a:r>
            <a:endParaRPr lang="en-US" dirty="0"/>
          </a:p>
          <a:p>
            <a:endParaRPr lang="en-US" dirty="0"/>
          </a:p>
          <a:p>
            <a:endParaRPr lang="en-US" dirty="0"/>
          </a:p>
        </p:txBody>
      </p:sp>
    </p:spTree>
    <p:extLst>
      <p:ext uri="{BB962C8B-B14F-4D97-AF65-F5344CB8AC3E}">
        <p14:creationId xmlns:p14="http://schemas.microsoft.com/office/powerpoint/2010/main" val="151086068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Mixing Up Absolute And Relative Cell References</a:t>
            </a:r>
            <a:endParaRPr lang="en-CA" dirty="0"/>
          </a:p>
        </p:txBody>
      </p:sp>
      <p:sp>
        <p:nvSpPr>
          <p:cNvPr id="3" name="Content Placeholder 2"/>
          <p:cNvSpPr>
            <a:spLocks noGrp="1"/>
          </p:cNvSpPr>
          <p:nvPr>
            <p:ph idx="1"/>
          </p:nvPr>
        </p:nvSpPr>
        <p:spPr/>
        <p:txBody>
          <a:bodyPr/>
          <a:lstStyle/>
          <a:p>
            <a:r>
              <a:rPr lang="en-US" b="1" dirty="0"/>
              <a:t>Example spreadsheet</a:t>
            </a:r>
            <a:r>
              <a:rPr lang="en-US" dirty="0"/>
              <a:t>: </a:t>
            </a:r>
            <a:r>
              <a:rPr lang="en-US" dirty="0" err="1" smtClean="0">
                <a:latin typeface="Consolas" panose="020B0609020204030204" pitchFamily="49" charset="0"/>
              </a:rPr>
              <a:t>absolute_income_lookup</a:t>
            </a:r>
            <a:endParaRPr lang="en-US" dirty="0">
              <a:latin typeface="Consolas" panose="020B0609020204030204" pitchFamily="49" charset="0"/>
            </a:endParaRPr>
          </a:p>
          <a:p>
            <a:pPr lvl="1"/>
            <a:r>
              <a:rPr lang="en-CA" dirty="0" smtClean="0">
                <a:solidFill>
                  <a:srgbClr val="FF0000"/>
                </a:solidFill>
              </a:rPr>
              <a:t>First argument </a:t>
            </a:r>
            <a:r>
              <a:rPr lang="en-CA" dirty="0" smtClean="0"/>
              <a:t>(total income) is absolute rather than relative.</a:t>
            </a:r>
          </a:p>
          <a:p>
            <a:pPr lvl="1"/>
            <a:endParaRPr lang="en-CA" dirty="0"/>
          </a:p>
          <a:p>
            <a:pPr lvl="1"/>
            <a:endParaRPr lang="en-CA" dirty="0" smtClean="0"/>
          </a:p>
          <a:p>
            <a:pPr lvl="1"/>
            <a:endParaRPr lang="en-CA" dirty="0"/>
          </a:p>
          <a:p>
            <a:pPr lvl="1"/>
            <a:endParaRPr lang="en-CA" dirty="0" smtClean="0"/>
          </a:p>
          <a:p>
            <a:pPr lvl="1"/>
            <a:endParaRPr lang="en-CA" dirty="0"/>
          </a:p>
          <a:p>
            <a:pPr lvl="1"/>
            <a:endParaRPr lang="en-CA" dirty="0" smtClean="0"/>
          </a:p>
          <a:p>
            <a:pPr lvl="1"/>
            <a:endParaRPr lang="en-CA" dirty="0"/>
          </a:p>
          <a:p>
            <a:pPr lvl="1"/>
            <a:r>
              <a:rPr lang="en-CA" dirty="0"/>
              <a:t>T</a:t>
            </a:r>
            <a:r>
              <a:rPr lang="en-CA" dirty="0" smtClean="0"/>
              <a:t>he second argument in Column </a:t>
            </a:r>
            <a:r>
              <a:rPr lang="en-CA" dirty="0">
                <a:latin typeface="Consolas" panose="020B0609020204030204" pitchFamily="49" charset="0"/>
              </a:rPr>
              <a:t>F</a:t>
            </a:r>
            <a:r>
              <a:rPr lang="en-CA" dirty="0"/>
              <a:t> </a:t>
            </a:r>
            <a:r>
              <a:rPr lang="en-CA" dirty="0" smtClean="0"/>
              <a:t>is unchanged </a:t>
            </a:r>
            <a:r>
              <a:rPr lang="en-CA" dirty="0" smtClean="0">
                <a:latin typeface="Consolas" panose="020B0609020204030204" pitchFamily="49" charset="0"/>
              </a:rPr>
              <a:t>$</a:t>
            </a:r>
            <a:r>
              <a:rPr lang="en-CA" dirty="0">
                <a:latin typeface="Consolas" panose="020B0609020204030204" pitchFamily="49" charset="0"/>
              </a:rPr>
              <a:t>J$3:$L$5</a:t>
            </a:r>
            <a:r>
              <a:rPr lang="en-CA" dirty="0" smtClean="0"/>
              <a:t>: </a:t>
            </a:r>
            <a:r>
              <a:rPr lang="en-CA" dirty="0">
                <a:latin typeface="Consolas" panose="020B0609020204030204" pitchFamily="49" charset="0"/>
              </a:rPr>
              <a:t>=VLOOKUP(</a:t>
            </a:r>
            <a:r>
              <a:rPr lang="en-CA" dirty="0">
                <a:solidFill>
                  <a:srgbClr val="FF0000"/>
                </a:solidFill>
                <a:latin typeface="Consolas" panose="020B0609020204030204" pitchFamily="49" charset="0"/>
              </a:rPr>
              <a:t>$E$2</a:t>
            </a:r>
            <a:r>
              <a:rPr lang="en-CA" dirty="0">
                <a:latin typeface="Consolas" panose="020B0609020204030204" pitchFamily="49" charset="0"/>
              </a:rPr>
              <a:t>,$J$3:$L$5,3</a:t>
            </a:r>
            <a:r>
              <a:rPr lang="en-CA" dirty="0" smtClean="0">
                <a:latin typeface="Consolas" panose="020B0609020204030204" pitchFamily="49" charset="0"/>
              </a:rPr>
              <a:t>)</a:t>
            </a:r>
          </a:p>
          <a:p>
            <a:pPr lvl="1"/>
            <a:r>
              <a:rPr lang="en-CA" dirty="0" smtClean="0"/>
              <a:t>(Absolute means that when the formula is copied </a:t>
            </a:r>
            <a:r>
              <a:rPr lang="en-CA" b="1" dirty="0" smtClean="0"/>
              <a:t>all pasted lookups refer to Cell </a:t>
            </a:r>
            <a:r>
              <a:rPr lang="en-CA" b="1" dirty="0" smtClean="0">
                <a:latin typeface="Consolas" panose="020B0609020204030204" pitchFamily="49" charset="0"/>
              </a:rPr>
              <a:t>E2</a:t>
            </a:r>
            <a:r>
              <a:rPr lang="en-CA" b="1" dirty="0" smtClean="0"/>
              <a:t> </a:t>
            </a:r>
            <a:r>
              <a:rPr lang="en-CA" dirty="0" smtClean="0"/>
              <a:t>– everyone’s taxes are based on the income of one person!)</a:t>
            </a:r>
            <a:endParaRPr lang="en-CA" dirty="0"/>
          </a:p>
        </p:txBody>
      </p:sp>
      <p:pic>
        <p:nvPicPr>
          <p:cNvPr id="4" name="Picture 3"/>
          <p:cNvPicPr>
            <a:picLocks noChangeAspect="1"/>
          </p:cNvPicPr>
          <p:nvPr/>
        </p:nvPicPr>
        <p:blipFill rotWithShape="1">
          <a:blip r:embed="rId3"/>
          <a:srcRect b="5555"/>
          <a:stretch/>
        </p:blipFill>
        <p:spPr>
          <a:xfrm>
            <a:off x="609601" y="2286000"/>
            <a:ext cx="7727772" cy="1295400"/>
          </a:xfrm>
          <a:prstGeom prst="rect">
            <a:avLst/>
          </a:prstGeom>
        </p:spPr>
      </p:pic>
      <p:pic>
        <p:nvPicPr>
          <p:cNvPr id="5" name="Picture 4"/>
          <p:cNvPicPr>
            <a:picLocks noChangeAspect="1"/>
          </p:cNvPicPr>
          <p:nvPr/>
        </p:nvPicPr>
        <p:blipFill>
          <a:blip r:embed="rId4"/>
          <a:stretch>
            <a:fillRect/>
          </a:stretch>
        </p:blipFill>
        <p:spPr>
          <a:xfrm>
            <a:off x="609600" y="3571875"/>
            <a:ext cx="7727772" cy="1076325"/>
          </a:xfrm>
          <a:prstGeom prst="rect">
            <a:avLst/>
          </a:prstGeom>
        </p:spPr>
      </p:pic>
      <p:grpSp>
        <p:nvGrpSpPr>
          <p:cNvPr id="10" name="Group 9"/>
          <p:cNvGrpSpPr/>
          <p:nvPr/>
        </p:nvGrpSpPr>
        <p:grpSpPr>
          <a:xfrm>
            <a:off x="7981728" y="3495871"/>
            <a:ext cx="785466" cy="933057"/>
            <a:chOff x="6684021" y="3495474"/>
            <a:chExt cx="785466" cy="933057"/>
          </a:xfrm>
        </p:grpSpPr>
        <p:sp>
          <p:nvSpPr>
            <p:cNvPr id="6" name="Freeform 5"/>
            <p:cNvSpPr/>
            <p:nvPr/>
          </p:nvSpPr>
          <p:spPr>
            <a:xfrm>
              <a:off x="6692113" y="3495474"/>
              <a:ext cx="186117" cy="251139"/>
            </a:xfrm>
            <a:custGeom>
              <a:avLst/>
              <a:gdLst>
                <a:gd name="connsiteX0" fmla="*/ 0 w 186117"/>
                <a:gd name="connsiteY0" fmla="*/ 285 h 251139"/>
                <a:gd name="connsiteX1" fmla="*/ 129473 w 186117"/>
                <a:gd name="connsiteY1" fmla="*/ 24561 h 251139"/>
                <a:gd name="connsiteX2" fmla="*/ 178025 w 186117"/>
                <a:gd name="connsiteY2" fmla="*/ 121666 h 251139"/>
                <a:gd name="connsiteX3" fmla="*/ 186117 w 186117"/>
                <a:gd name="connsiteY3" fmla="*/ 145942 h 251139"/>
                <a:gd name="connsiteX4" fmla="*/ 178025 w 186117"/>
                <a:gd name="connsiteY4" fmla="*/ 186402 h 251139"/>
                <a:gd name="connsiteX5" fmla="*/ 129473 w 186117"/>
                <a:gd name="connsiteY5" fmla="*/ 218770 h 251139"/>
                <a:gd name="connsiteX6" fmla="*/ 105197 w 186117"/>
                <a:gd name="connsiteY6" fmla="*/ 234954 h 251139"/>
                <a:gd name="connsiteX7" fmla="*/ 0 w 186117"/>
                <a:gd name="connsiteY7" fmla="*/ 251138 h 2511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6117" h="251139">
                  <a:moveTo>
                    <a:pt x="0" y="285"/>
                  </a:moveTo>
                  <a:cubicBezTo>
                    <a:pt x="28400" y="2470"/>
                    <a:pt x="99852" y="-9292"/>
                    <a:pt x="129473" y="24561"/>
                  </a:cubicBezTo>
                  <a:cubicBezTo>
                    <a:pt x="163259" y="63174"/>
                    <a:pt x="162746" y="75828"/>
                    <a:pt x="178025" y="121666"/>
                  </a:cubicBezTo>
                  <a:lnTo>
                    <a:pt x="186117" y="145942"/>
                  </a:lnTo>
                  <a:cubicBezTo>
                    <a:pt x="183420" y="159429"/>
                    <a:pt x="186469" y="175545"/>
                    <a:pt x="178025" y="186402"/>
                  </a:cubicBezTo>
                  <a:cubicBezTo>
                    <a:pt x="166083" y="201755"/>
                    <a:pt x="145657" y="207981"/>
                    <a:pt x="129473" y="218770"/>
                  </a:cubicBezTo>
                  <a:cubicBezTo>
                    <a:pt x="121381" y="224165"/>
                    <a:pt x="114790" y="233355"/>
                    <a:pt x="105197" y="234954"/>
                  </a:cubicBezTo>
                  <a:cubicBezTo>
                    <a:pt x="5431" y="251581"/>
                    <a:pt x="40907" y="251138"/>
                    <a:pt x="0" y="251138"/>
                  </a:cubicBezTo>
                </a:path>
              </a:pathLst>
            </a:custGeom>
            <a:noFill/>
            <a:ln>
              <a:solidFill>
                <a:srgbClr val="FF0000"/>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7" name="Freeform 6"/>
            <p:cNvSpPr/>
            <p:nvPr/>
          </p:nvSpPr>
          <p:spPr>
            <a:xfrm>
              <a:off x="6684021" y="3495474"/>
              <a:ext cx="428878" cy="445347"/>
            </a:xfrm>
            <a:custGeom>
              <a:avLst/>
              <a:gdLst>
                <a:gd name="connsiteX0" fmla="*/ 24276 w 428878"/>
                <a:gd name="connsiteY0" fmla="*/ 0 h 428878"/>
                <a:gd name="connsiteX1" fmla="*/ 178025 w 428878"/>
                <a:gd name="connsiteY1" fmla="*/ 8092 h 428878"/>
                <a:gd name="connsiteX2" fmla="*/ 210393 w 428878"/>
                <a:gd name="connsiteY2" fmla="*/ 24276 h 428878"/>
                <a:gd name="connsiteX3" fmla="*/ 234669 w 428878"/>
                <a:gd name="connsiteY3" fmla="*/ 32369 h 428878"/>
                <a:gd name="connsiteX4" fmla="*/ 299406 w 428878"/>
                <a:gd name="connsiteY4" fmla="*/ 40461 h 428878"/>
                <a:gd name="connsiteX5" fmla="*/ 347958 w 428878"/>
                <a:gd name="connsiteY5" fmla="*/ 56645 h 428878"/>
                <a:gd name="connsiteX6" fmla="*/ 380326 w 428878"/>
                <a:gd name="connsiteY6" fmla="*/ 97105 h 428878"/>
                <a:gd name="connsiteX7" fmla="*/ 404602 w 428878"/>
                <a:gd name="connsiteY7" fmla="*/ 145657 h 428878"/>
                <a:gd name="connsiteX8" fmla="*/ 428878 w 428878"/>
                <a:gd name="connsiteY8" fmla="*/ 194209 h 428878"/>
                <a:gd name="connsiteX9" fmla="*/ 420786 w 428878"/>
                <a:gd name="connsiteY9" fmla="*/ 291314 h 428878"/>
                <a:gd name="connsiteX10" fmla="*/ 412694 w 428878"/>
                <a:gd name="connsiteY10" fmla="*/ 323682 h 428878"/>
                <a:gd name="connsiteX11" fmla="*/ 339866 w 428878"/>
                <a:gd name="connsiteY11" fmla="*/ 356050 h 428878"/>
                <a:gd name="connsiteX12" fmla="*/ 250853 w 428878"/>
                <a:gd name="connsiteY12" fmla="*/ 388418 h 428878"/>
                <a:gd name="connsiteX13" fmla="*/ 226577 w 428878"/>
                <a:gd name="connsiteY13" fmla="*/ 396510 h 428878"/>
                <a:gd name="connsiteX14" fmla="*/ 202301 w 428878"/>
                <a:gd name="connsiteY14" fmla="*/ 404602 h 428878"/>
                <a:gd name="connsiteX15" fmla="*/ 80921 w 428878"/>
                <a:gd name="connsiteY15" fmla="*/ 412694 h 428878"/>
                <a:gd name="connsiteX16" fmla="*/ 0 w 428878"/>
                <a:gd name="connsiteY16" fmla="*/ 428878 h 4288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8878" h="428878">
                  <a:moveTo>
                    <a:pt x="24276" y="0"/>
                  </a:moveTo>
                  <a:cubicBezTo>
                    <a:pt x="75526" y="2697"/>
                    <a:pt x="127135" y="1454"/>
                    <a:pt x="178025" y="8092"/>
                  </a:cubicBezTo>
                  <a:cubicBezTo>
                    <a:pt x="189987" y="9652"/>
                    <a:pt x="199306" y="19524"/>
                    <a:pt x="210393" y="24276"/>
                  </a:cubicBezTo>
                  <a:cubicBezTo>
                    <a:pt x="218233" y="27636"/>
                    <a:pt x="226277" y="30843"/>
                    <a:pt x="234669" y="32369"/>
                  </a:cubicBezTo>
                  <a:cubicBezTo>
                    <a:pt x="256065" y="36259"/>
                    <a:pt x="277827" y="37764"/>
                    <a:pt x="299406" y="40461"/>
                  </a:cubicBezTo>
                  <a:cubicBezTo>
                    <a:pt x="315590" y="45856"/>
                    <a:pt x="342563" y="40461"/>
                    <a:pt x="347958" y="56645"/>
                  </a:cubicBezTo>
                  <a:cubicBezTo>
                    <a:pt x="359125" y="90147"/>
                    <a:pt x="348953" y="76190"/>
                    <a:pt x="380326" y="97105"/>
                  </a:cubicBezTo>
                  <a:cubicBezTo>
                    <a:pt x="400665" y="158123"/>
                    <a:pt x="373229" y="82911"/>
                    <a:pt x="404602" y="145657"/>
                  </a:cubicBezTo>
                  <a:cubicBezTo>
                    <a:pt x="438104" y="212662"/>
                    <a:pt x="382497" y="124637"/>
                    <a:pt x="428878" y="194209"/>
                  </a:cubicBezTo>
                  <a:cubicBezTo>
                    <a:pt x="426181" y="226577"/>
                    <a:pt x="424815" y="259084"/>
                    <a:pt x="420786" y="291314"/>
                  </a:cubicBezTo>
                  <a:cubicBezTo>
                    <a:pt x="419407" y="302350"/>
                    <a:pt x="418863" y="314428"/>
                    <a:pt x="412694" y="323682"/>
                  </a:cubicBezTo>
                  <a:cubicBezTo>
                    <a:pt x="401372" y="340666"/>
                    <a:pt x="350024" y="351987"/>
                    <a:pt x="339866" y="356050"/>
                  </a:cubicBezTo>
                  <a:cubicBezTo>
                    <a:pt x="283565" y="378571"/>
                    <a:pt x="313188" y="367640"/>
                    <a:pt x="250853" y="388418"/>
                  </a:cubicBezTo>
                  <a:lnTo>
                    <a:pt x="226577" y="396510"/>
                  </a:lnTo>
                  <a:cubicBezTo>
                    <a:pt x="218485" y="399207"/>
                    <a:pt x="210812" y="404035"/>
                    <a:pt x="202301" y="404602"/>
                  </a:cubicBezTo>
                  <a:lnTo>
                    <a:pt x="80921" y="412694"/>
                  </a:lnTo>
                  <a:lnTo>
                    <a:pt x="0" y="428878"/>
                  </a:lnTo>
                </a:path>
              </a:pathLst>
            </a:custGeom>
            <a:noFill/>
            <a:ln>
              <a:solidFill>
                <a:srgbClr val="FF0000"/>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8" name="Freeform 7"/>
            <p:cNvSpPr/>
            <p:nvPr/>
          </p:nvSpPr>
          <p:spPr>
            <a:xfrm>
              <a:off x="6740665" y="3511943"/>
              <a:ext cx="566443" cy="680747"/>
            </a:xfrm>
            <a:custGeom>
              <a:avLst/>
              <a:gdLst>
                <a:gd name="connsiteX0" fmla="*/ 0 w 566443"/>
                <a:gd name="connsiteY0" fmla="*/ 0 h 680747"/>
                <a:gd name="connsiteX1" fmla="*/ 202301 w 566443"/>
                <a:gd name="connsiteY1" fmla="*/ 8092 h 680747"/>
                <a:gd name="connsiteX2" fmla="*/ 267038 w 566443"/>
                <a:gd name="connsiteY2" fmla="*/ 24276 h 680747"/>
                <a:gd name="connsiteX3" fmla="*/ 356050 w 566443"/>
                <a:gd name="connsiteY3" fmla="*/ 32369 h 680747"/>
                <a:gd name="connsiteX4" fmla="*/ 388418 w 566443"/>
                <a:gd name="connsiteY4" fmla="*/ 40461 h 680747"/>
                <a:gd name="connsiteX5" fmla="*/ 436970 w 566443"/>
                <a:gd name="connsiteY5" fmla="*/ 72829 h 680747"/>
                <a:gd name="connsiteX6" fmla="*/ 485523 w 566443"/>
                <a:gd name="connsiteY6" fmla="*/ 113289 h 680747"/>
                <a:gd name="connsiteX7" fmla="*/ 517891 w 566443"/>
                <a:gd name="connsiteY7" fmla="*/ 161841 h 680747"/>
                <a:gd name="connsiteX8" fmla="*/ 525983 w 566443"/>
                <a:gd name="connsiteY8" fmla="*/ 186117 h 680747"/>
                <a:gd name="connsiteX9" fmla="*/ 542167 w 566443"/>
                <a:gd name="connsiteY9" fmla="*/ 210393 h 680747"/>
                <a:gd name="connsiteX10" fmla="*/ 558351 w 566443"/>
                <a:gd name="connsiteY10" fmla="*/ 258945 h 680747"/>
                <a:gd name="connsiteX11" fmla="*/ 566443 w 566443"/>
                <a:gd name="connsiteY11" fmla="*/ 283222 h 680747"/>
                <a:gd name="connsiteX12" fmla="*/ 558351 w 566443"/>
                <a:gd name="connsiteY12" fmla="*/ 509799 h 680747"/>
                <a:gd name="connsiteX13" fmla="*/ 542167 w 566443"/>
                <a:gd name="connsiteY13" fmla="*/ 534075 h 680747"/>
                <a:gd name="connsiteX14" fmla="*/ 517891 w 566443"/>
                <a:gd name="connsiteY14" fmla="*/ 582627 h 680747"/>
                <a:gd name="connsiteX15" fmla="*/ 469339 w 566443"/>
                <a:gd name="connsiteY15" fmla="*/ 614995 h 680747"/>
                <a:gd name="connsiteX16" fmla="*/ 445062 w 566443"/>
                <a:gd name="connsiteY16" fmla="*/ 631179 h 680747"/>
                <a:gd name="connsiteX17" fmla="*/ 412694 w 566443"/>
                <a:gd name="connsiteY17" fmla="*/ 639271 h 680747"/>
                <a:gd name="connsiteX18" fmla="*/ 380326 w 566443"/>
                <a:gd name="connsiteY18" fmla="*/ 655455 h 680747"/>
                <a:gd name="connsiteX19" fmla="*/ 283222 w 566443"/>
                <a:gd name="connsiteY19" fmla="*/ 671639 h 680747"/>
                <a:gd name="connsiteX20" fmla="*/ 242762 w 566443"/>
                <a:gd name="connsiteY20" fmla="*/ 679731 h 680747"/>
                <a:gd name="connsiteX21" fmla="*/ 16185 w 566443"/>
                <a:gd name="connsiteY21" fmla="*/ 679731 h 6807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566443" h="680747">
                  <a:moveTo>
                    <a:pt x="0" y="0"/>
                  </a:moveTo>
                  <a:cubicBezTo>
                    <a:pt x="67434" y="2697"/>
                    <a:pt x="135091" y="1982"/>
                    <a:pt x="202301" y="8092"/>
                  </a:cubicBezTo>
                  <a:cubicBezTo>
                    <a:pt x="224453" y="10106"/>
                    <a:pt x="245067" y="20807"/>
                    <a:pt x="267038" y="24276"/>
                  </a:cubicBezTo>
                  <a:cubicBezTo>
                    <a:pt x="296466" y="28923"/>
                    <a:pt x="326379" y="29671"/>
                    <a:pt x="356050" y="32369"/>
                  </a:cubicBezTo>
                  <a:cubicBezTo>
                    <a:pt x="366839" y="35066"/>
                    <a:pt x="378471" y="35487"/>
                    <a:pt x="388418" y="40461"/>
                  </a:cubicBezTo>
                  <a:cubicBezTo>
                    <a:pt x="405815" y="49160"/>
                    <a:pt x="420786" y="62040"/>
                    <a:pt x="436970" y="72829"/>
                  </a:cubicBezTo>
                  <a:cubicBezTo>
                    <a:pt x="470771" y="95363"/>
                    <a:pt x="454368" y="82134"/>
                    <a:pt x="485523" y="113289"/>
                  </a:cubicBezTo>
                  <a:cubicBezTo>
                    <a:pt x="504764" y="171011"/>
                    <a:pt x="477481" y="101226"/>
                    <a:pt x="517891" y="161841"/>
                  </a:cubicBezTo>
                  <a:cubicBezTo>
                    <a:pt x="522622" y="168938"/>
                    <a:pt x="522168" y="178488"/>
                    <a:pt x="525983" y="186117"/>
                  </a:cubicBezTo>
                  <a:cubicBezTo>
                    <a:pt x="530332" y="194816"/>
                    <a:pt x="538217" y="201506"/>
                    <a:pt x="542167" y="210393"/>
                  </a:cubicBezTo>
                  <a:cubicBezTo>
                    <a:pt x="549095" y="225982"/>
                    <a:pt x="552956" y="242761"/>
                    <a:pt x="558351" y="258945"/>
                  </a:cubicBezTo>
                  <a:lnTo>
                    <a:pt x="566443" y="283222"/>
                  </a:lnTo>
                  <a:cubicBezTo>
                    <a:pt x="563746" y="358748"/>
                    <a:pt x="565631" y="434577"/>
                    <a:pt x="558351" y="509799"/>
                  </a:cubicBezTo>
                  <a:cubicBezTo>
                    <a:pt x="557414" y="519479"/>
                    <a:pt x="546516" y="525376"/>
                    <a:pt x="542167" y="534075"/>
                  </a:cubicBezTo>
                  <a:cubicBezTo>
                    <a:pt x="531264" y="555881"/>
                    <a:pt x="538505" y="564590"/>
                    <a:pt x="517891" y="582627"/>
                  </a:cubicBezTo>
                  <a:cubicBezTo>
                    <a:pt x="503253" y="595435"/>
                    <a:pt x="485523" y="604206"/>
                    <a:pt x="469339" y="614995"/>
                  </a:cubicBezTo>
                  <a:cubicBezTo>
                    <a:pt x="461247" y="620390"/>
                    <a:pt x="454497" y="628820"/>
                    <a:pt x="445062" y="631179"/>
                  </a:cubicBezTo>
                  <a:cubicBezTo>
                    <a:pt x="434273" y="633876"/>
                    <a:pt x="423107" y="635366"/>
                    <a:pt x="412694" y="639271"/>
                  </a:cubicBezTo>
                  <a:cubicBezTo>
                    <a:pt x="401399" y="643507"/>
                    <a:pt x="391770" y="651640"/>
                    <a:pt x="380326" y="655455"/>
                  </a:cubicBezTo>
                  <a:cubicBezTo>
                    <a:pt x="361256" y="661812"/>
                    <a:pt x="297884" y="669195"/>
                    <a:pt x="283222" y="671639"/>
                  </a:cubicBezTo>
                  <a:cubicBezTo>
                    <a:pt x="269655" y="673900"/>
                    <a:pt x="256509" y="679314"/>
                    <a:pt x="242762" y="679731"/>
                  </a:cubicBezTo>
                  <a:cubicBezTo>
                    <a:pt x="167271" y="682019"/>
                    <a:pt x="91711" y="679731"/>
                    <a:pt x="16185" y="679731"/>
                  </a:cubicBezTo>
                </a:path>
              </a:pathLst>
            </a:custGeom>
            <a:noFill/>
            <a:ln>
              <a:solidFill>
                <a:srgbClr val="FF0000"/>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9" name="Freeform 8"/>
            <p:cNvSpPr/>
            <p:nvPr/>
          </p:nvSpPr>
          <p:spPr>
            <a:xfrm>
              <a:off x="6764942" y="3528127"/>
              <a:ext cx="704545" cy="900404"/>
            </a:xfrm>
            <a:custGeom>
              <a:avLst/>
              <a:gdLst>
                <a:gd name="connsiteX0" fmla="*/ 0 w 704545"/>
                <a:gd name="connsiteY0" fmla="*/ 8092 h 900404"/>
                <a:gd name="connsiteX1" fmla="*/ 364141 w 704545"/>
                <a:gd name="connsiteY1" fmla="*/ 0 h 900404"/>
                <a:gd name="connsiteX2" fmla="*/ 469338 w 704545"/>
                <a:gd name="connsiteY2" fmla="*/ 24277 h 900404"/>
                <a:gd name="connsiteX3" fmla="*/ 493614 w 704545"/>
                <a:gd name="connsiteY3" fmla="*/ 40461 h 900404"/>
                <a:gd name="connsiteX4" fmla="*/ 517890 w 704545"/>
                <a:gd name="connsiteY4" fmla="*/ 48553 h 900404"/>
                <a:gd name="connsiteX5" fmla="*/ 566442 w 704545"/>
                <a:gd name="connsiteY5" fmla="*/ 72829 h 900404"/>
                <a:gd name="connsiteX6" fmla="*/ 639270 w 704545"/>
                <a:gd name="connsiteY6" fmla="*/ 153749 h 900404"/>
                <a:gd name="connsiteX7" fmla="*/ 655454 w 704545"/>
                <a:gd name="connsiteY7" fmla="*/ 178025 h 900404"/>
                <a:gd name="connsiteX8" fmla="*/ 663546 w 704545"/>
                <a:gd name="connsiteY8" fmla="*/ 202301 h 900404"/>
                <a:gd name="connsiteX9" fmla="*/ 679731 w 704545"/>
                <a:gd name="connsiteY9" fmla="*/ 218485 h 900404"/>
                <a:gd name="connsiteX10" fmla="*/ 687823 w 704545"/>
                <a:gd name="connsiteY10" fmla="*/ 250854 h 900404"/>
                <a:gd name="connsiteX11" fmla="*/ 704007 w 704545"/>
                <a:gd name="connsiteY11" fmla="*/ 307498 h 900404"/>
                <a:gd name="connsiteX12" fmla="*/ 695915 w 704545"/>
                <a:gd name="connsiteY12" fmla="*/ 614995 h 900404"/>
                <a:gd name="connsiteX13" fmla="*/ 687823 w 704545"/>
                <a:gd name="connsiteY13" fmla="*/ 639271 h 900404"/>
                <a:gd name="connsiteX14" fmla="*/ 671639 w 704545"/>
                <a:gd name="connsiteY14" fmla="*/ 704008 h 900404"/>
                <a:gd name="connsiteX15" fmla="*/ 655454 w 704545"/>
                <a:gd name="connsiteY15" fmla="*/ 720192 h 900404"/>
                <a:gd name="connsiteX16" fmla="*/ 647362 w 704545"/>
                <a:gd name="connsiteY16" fmla="*/ 744468 h 900404"/>
                <a:gd name="connsiteX17" fmla="*/ 550258 w 704545"/>
                <a:gd name="connsiteY17" fmla="*/ 825388 h 900404"/>
                <a:gd name="connsiteX18" fmla="*/ 517890 w 704545"/>
                <a:gd name="connsiteY18" fmla="*/ 841572 h 900404"/>
                <a:gd name="connsiteX19" fmla="*/ 420785 w 704545"/>
                <a:gd name="connsiteY19" fmla="*/ 849664 h 900404"/>
                <a:gd name="connsiteX20" fmla="*/ 339865 w 704545"/>
                <a:gd name="connsiteY20" fmla="*/ 857756 h 900404"/>
                <a:gd name="connsiteX21" fmla="*/ 242761 w 704545"/>
                <a:gd name="connsiteY21" fmla="*/ 873940 h 900404"/>
                <a:gd name="connsiteX22" fmla="*/ 105196 w 704545"/>
                <a:gd name="connsiteY22" fmla="*/ 890124 h 900404"/>
                <a:gd name="connsiteX23" fmla="*/ 0 w 704545"/>
                <a:gd name="connsiteY23" fmla="*/ 898216 h 9004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704545" h="900404">
                  <a:moveTo>
                    <a:pt x="0" y="8092"/>
                  </a:moveTo>
                  <a:cubicBezTo>
                    <a:pt x="121380" y="5395"/>
                    <a:pt x="242731" y="0"/>
                    <a:pt x="364141" y="0"/>
                  </a:cubicBezTo>
                  <a:cubicBezTo>
                    <a:pt x="384662" y="0"/>
                    <a:pt x="450107" y="11456"/>
                    <a:pt x="469338" y="24277"/>
                  </a:cubicBezTo>
                  <a:cubicBezTo>
                    <a:pt x="477430" y="29672"/>
                    <a:pt x="484915" y="36112"/>
                    <a:pt x="493614" y="40461"/>
                  </a:cubicBezTo>
                  <a:cubicBezTo>
                    <a:pt x="501243" y="44276"/>
                    <a:pt x="510261" y="44738"/>
                    <a:pt x="517890" y="48553"/>
                  </a:cubicBezTo>
                  <a:cubicBezTo>
                    <a:pt x="580636" y="79926"/>
                    <a:pt x="505424" y="52490"/>
                    <a:pt x="566442" y="72829"/>
                  </a:cubicBezTo>
                  <a:cubicBezTo>
                    <a:pt x="613780" y="120167"/>
                    <a:pt x="607596" y="109406"/>
                    <a:pt x="639270" y="153749"/>
                  </a:cubicBezTo>
                  <a:cubicBezTo>
                    <a:pt x="644923" y="161663"/>
                    <a:pt x="651105" y="169326"/>
                    <a:pt x="655454" y="178025"/>
                  </a:cubicBezTo>
                  <a:cubicBezTo>
                    <a:pt x="659269" y="185654"/>
                    <a:pt x="659157" y="194987"/>
                    <a:pt x="663546" y="202301"/>
                  </a:cubicBezTo>
                  <a:cubicBezTo>
                    <a:pt x="667471" y="208843"/>
                    <a:pt x="674336" y="213090"/>
                    <a:pt x="679731" y="218485"/>
                  </a:cubicBezTo>
                  <a:cubicBezTo>
                    <a:pt x="682428" y="229275"/>
                    <a:pt x="684897" y="240124"/>
                    <a:pt x="687823" y="250854"/>
                  </a:cubicBezTo>
                  <a:cubicBezTo>
                    <a:pt x="692990" y="269799"/>
                    <a:pt x="703571" y="287866"/>
                    <a:pt x="704007" y="307498"/>
                  </a:cubicBezTo>
                  <a:cubicBezTo>
                    <a:pt x="706285" y="410007"/>
                    <a:pt x="700911" y="512582"/>
                    <a:pt x="695915" y="614995"/>
                  </a:cubicBezTo>
                  <a:cubicBezTo>
                    <a:pt x="695499" y="623515"/>
                    <a:pt x="689892" y="630996"/>
                    <a:pt x="687823" y="639271"/>
                  </a:cubicBezTo>
                  <a:cubicBezTo>
                    <a:pt x="685337" y="649214"/>
                    <a:pt x="679566" y="690797"/>
                    <a:pt x="671639" y="704008"/>
                  </a:cubicBezTo>
                  <a:cubicBezTo>
                    <a:pt x="667714" y="710550"/>
                    <a:pt x="660849" y="714797"/>
                    <a:pt x="655454" y="720192"/>
                  </a:cubicBezTo>
                  <a:cubicBezTo>
                    <a:pt x="652757" y="728284"/>
                    <a:pt x="652599" y="737735"/>
                    <a:pt x="647362" y="744468"/>
                  </a:cubicBezTo>
                  <a:cubicBezTo>
                    <a:pt x="624585" y="773753"/>
                    <a:pt x="584261" y="808387"/>
                    <a:pt x="550258" y="825388"/>
                  </a:cubicBezTo>
                  <a:cubicBezTo>
                    <a:pt x="539469" y="830783"/>
                    <a:pt x="529746" y="839349"/>
                    <a:pt x="517890" y="841572"/>
                  </a:cubicBezTo>
                  <a:cubicBezTo>
                    <a:pt x="485966" y="847558"/>
                    <a:pt x="453132" y="846723"/>
                    <a:pt x="420785" y="849664"/>
                  </a:cubicBezTo>
                  <a:lnTo>
                    <a:pt x="339865" y="857756"/>
                  </a:lnTo>
                  <a:cubicBezTo>
                    <a:pt x="274775" y="874028"/>
                    <a:pt x="341262" y="858786"/>
                    <a:pt x="242761" y="873940"/>
                  </a:cubicBezTo>
                  <a:cubicBezTo>
                    <a:pt x="123123" y="892346"/>
                    <a:pt x="327771" y="871576"/>
                    <a:pt x="105196" y="890124"/>
                  </a:cubicBezTo>
                  <a:cubicBezTo>
                    <a:pt x="55331" y="906746"/>
                    <a:pt x="89450" y="898216"/>
                    <a:pt x="0" y="898216"/>
                  </a:cubicBezTo>
                </a:path>
              </a:pathLst>
            </a:custGeom>
            <a:noFill/>
            <a:ln>
              <a:solidFill>
                <a:srgbClr val="FF0000"/>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grpSp>
    </p:spTree>
    <p:extLst>
      <p:ext uri="{BB962C8B-B14F-4D97-AF65-F5344CB8AC3E}">
        <p14:creationId xmlns:p14="http://schemas.microsoft.com/office/powerpoint/2010/main" val="77044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4" presetClass="entr" presetSubtype="1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randombar(horizontal)">
                                      <p:cBhvr>
                                        <p:cTn id="15" dur="500"/>
                                        <p:tgtEl>
                                          <p:spTgt spid="4"/>
                                        </p:tgtEl>
                                      </p:cBhvr>
                                    </p:animEffect>
                                  </p:childTnLst>
                                </p:cTn>
                              </p:par>
                            </p:childTnLst>
                          </p:cTn>
                        </p:par>
                      </p:childTnLst>
                    </p:cTn>
                  </p:par>
                  <p:par>
                    <p:cTn id="16" fill="hold">
                      <p:stCondLst>
                        <p:cond delay="indefinite"/>
                      </p:stCondLst>
                      <p:childTnLst>
                        <p:par>
                          <p:cTn id="17" fill="hold">
                            <p:stCondLst>
                              <p:cond delay="0"/>
                            </p:stCondLst>
                            <p:childTnLst>
                              <p:par>
                                <p:cTn id="18" presetID="14" presetClass="entr" presetSubtype="10" fill="hold" nodeType="clickEffect">
                                  <p:stCondLst>
                                    <p:cond delay="0"/>
                                  </p:stCondLst>
                                  <p:childTnLst>
                                    <p:set>
                                      <p:cBhvr>
                                        <p:cTn id="19" dur="1" fill="hold">
                                          <p:stCondLst>
                                            <p:cond delay="0"/>
                                          </p:stCondLst>
                                        </p:cTn>
                                        <p:tgtEl>
                                          <p:spTgt spid="5"/>
                                        </p:tgtEl>
                                        <p:attrNameLst>
                                          <p:attrName>style.visibility</p:attrName>
                                        </p:attrNameLst>
                                      </p:cBhvr>
                                      <p:to>
                                        <p:strVal val="visible"/>
                                      </p:to>
                                    </p:set>
                                    <p:animEffect transition="in" filter="randombar(horizontal)">
                                      <p:cBhvr>
                                        <p:cTn id="20" dur="500"/>
                                        <p:tgtEl>
                                          <p:spTgt spid="5"/>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1" fill="hold" nodeType="clickEffect">
                                  <p:stCondLst>
                                    <p:cond delay="0"/>
                                  </p:stCondLst>
                                  <p:childTnLst>
                                    <p:set>
                                      <p:cBhvr>
                                        <p:cTn id="24" dur="1" fill="hold">
                                          <p:stCondLst>
                                            <p:cond delay="0"/>
                                          </p:stCondLst>
                                        </p:cTn>
                                        <p:tgtEl>
                                          <p:spTgt spid="10"/>
                                        </p:tgtEl>
                                        <p:attrNameLst>
                                          <p:attrName>style.visibility</p:attrName>
                                        </p:attrNameLst>
                                      </p:cBhvr>
                                      <p:to>
                                        <p:strVal val="visible"/>
                                      </p:to>
                                    </p:set>
                                    <p:animEffect transition="in" filter="wipe(up)">
                                      <p:cBhvr>
                                        <p:cTn id="25" dur="500"/>
                                        <p:tgtEl>
                                          <p:spTgt spid="10"/>
                                        </p:tgtEl>
                                      </p:cBhvr>
                                    </p:animEffec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grpId="0" nodeType="clickEffect">
                                  <p:stCondLst>
                                    <p:cond delay="0"/>
                                  </p:stCondLst>
                                  <p:childTnLst>
                                    <p:set>
                                      <p:cBhvr>
                                        <p:cTn id="29"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30" fill="hold">
                      <p:stCondLst>
                        <p:cond delay="indefinite"/>
                      </p:stCondLst>
                      <p:childTnLst>
                        <p:par>
                          <p:cTn id="31" fill="hold">
                            <p:stCondLst>
                              <p:cond delay="0"/>
                            </p:stCondLst>
                            <p:childTnLst>
                              <p:par>
                                <p:cTn id="32" presetID="1" presetClass="entr" presetSubtype="0" fill="hold" grpId="0" nodeType="clickEffect">
                                  <p:stCondLst>
                                    <p:cond delay="0"/>
                                  </p:stCondLst>
                                  <p:childTnLst>
                                    <p:set>
                                      <p:cBhvr>
                                        <p:cTn id="33"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bldLvl="3"/>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a:t>Mixing Up Absolute And Relative Cell </a:t>
            </a:r>
            <a:r>
              <a:rPr lang="en-CA" dirty="0" smtClean="0"/>
              <a:t>References (2)</a:t>
            </a:r>
            <a:endParaRPr lang="en-CA" dirty="0"/>
          </a:p>
        </p:txBody>
      </p:sp>
      <p:sp>
        <p:nvSpPr>
          <p:cNvPr id="3" name="Content Placeholder 2"/>
          <p:cNvSpPr>
            <a:spLocks noGrp="1"/>
          </p:cNvSpPr>
          <p:nvPr>
            <p:ph idx="1"/>
          </p:nvPr>
        </p:nvSpPr>
        <p:spPr/>
        <p:txBody>
          <a:bodyPr/>
          <a:lstStyle/>
          <a:p>
            <a:r>
              <a:rPr lang="en-US" b="1" dirty="0"/>
              <a:t>Example spreadsheet</a:t>
            </a:r>
            <a:r>
              <a:rPr lang="en-US" dirty="0"/>
              <a:t>: </a:t>
            </a:r>
            <a:r>
              <a:rPr lang="en-US" dirty="0" err="1" smtClean="0">
                <a:latin typeface="Consolas" panose="020B0609020204030204" pitchFamily="49" charset="0"/>
              </a:rPr>
              <a:t>relative_tax_rate_lookup</a:t>
            </a:r>
            <a:endParaRPr lang="en-US" dirty="0">
              <a:latin typeface="Consolas" panose="020B0609020204030204" pitchFamily="49" charset="0"/>
            </a:endParaRPr>
          </a:p>
          <a:p>
            <a:pPr lvl="1"/>
            <a:r>
              <a:rPr lang="en-CA" dirty="0" smtClean="0">
                <a:solidFill>
                  <a:srgbClr val="FF0000"/>
                </a:solidFill>
              </a:rPr>
              <a:t>Second </a:t>
            </a:r>
            <a:r>
              <a:rPr lang="en-CA" dirty="0">
                <a:solidFill>
                  <a:srgbClr val="FF0000"/>
                </a:solidFill>
              </a:rPr>
              <a:t>argument </a:t>
            </a:r>
            <a:r>
              <a:rPr lang="en-CA" dirty="0" smtClean="0"/>
              <a:t>(tax rate lookup) </a:t>
            </a:r>
            <a:r>
              <a:rPr lang="en-CA" dirty="0"/>
              <a:t>is </a:t>
            </a:r>
            <a:r>
              <a:rPr lang="en-CA" dirty="0" smtClean="0"/>
              <a:t>now relative.</a:t>
            </a:r>
          </a:p>
          <a:p>
            <a:pPr lvl="1"/>
            <a:endParaRPr lang="en-CA" dirty="0"/>
          </a:p>
          <a:p>
            <a:pPr lvl="1"/>
            <a:endParaRPr lang="en-CA" dirty="0" smtClean="0"/>
          </a:p>
          <a:p>
            <a:pPr lvl="1"/>
            <a:endParaRPr lang="en-CA" dirty="0"/>
          </a:p>
          <a:p>
            <a:pPr lvl="1"/>
            <a:endParaRPr lang="en-CA" dirty="0" smtClean="0"/>
          </a:p>
          <a:p>
            <a:pPr lvl="1"/>
            <a:endParaRPr lang="en-CA" dirty="0"/>
          </a:p>
          <a:p>
            <a:pPr marL="234950" lvl="1" indent="0">
              <a:buNone/>
            </a:pPr>
            <a:endParaRPr lang="en-CA" dirty="0"/>
          </a:p>
          <a:p>
            <a:pPr lvl="1"/>
            <a:r>
              <a:rPr lang="en-CA" dirty="0" smtClean="0"/>
              <a:t>Original value in Cell </a:t>
            </a:r>
            <a:r>
              <a:rPr lang="en-CA" dirty="0" smtClean="0">
                <a:latin typeface="Consolas" panose="020B0609020204030204" pitchFamily="49" charset="0"/>
              </a:rPr>
              <a:t>F2</a:t>
            </a:r>
            <a:r>
              <a:rPr lang="en-CA" dirty="0" smtClean="0"/>
              <a:t>: =</a:t>
            </a:r>
            <a:r>
              <a:rPr lang="en-CA" dirty="0" smtClean="0">
                <a:latin typeface="Consolas" panose="020B0609020204030204" pitchFamily="49" charset="0"/>
              </a:rPr>
              <a:t>VLOOKUP(E2,</a:t>
            </a:r>
            <a:r>
              <a:rPr lang="en-CA" dirty="0" smtClean="0">
                <a:solidFill>
                  <a:srgbClr val="FF0000"/>
                </a:solidFill>
                <a:latin typeface="Consolas" panose="020B0609020204030204" pitchFamily="49" charset="0"/>
              </a:rPr>
              <a:t>J3:L5</a:t>
            </a:r>
            <a:r>
              <a:rPr lang="en-CA" dirty="0" smtClean="0">
                <a:latin typeface="Consolas" panose="020B0609020204030204" pitchFamily="49" charset="0"/>
              </a:rPr>
              <a:t>,3)</a:t>
            </a:r>
            <a:endParaRPr lang="en-CA" dirty="0">
              <a:latin typeface="Consolas" panose="020B0609020204030204" pitchFamily="49" charset="0"/>
            </a:endParaRPr>
          </a:p>
          <a:p>
            <a:pPr lvl="1"/>
            <a:r>
              <a:rPr lang="en-CA" dirty="0" smtClean="0"/>
              <a:t>Formula copied down 1 row to </a:t>
            </a:r>
            <a:r>
              <a:rPr lang="en-CA" dirty="0"/>
              <a:t>Cell </a:t>
            </a:r>
            <a:r>
              <a:rPr lang="en-CA" dirty="0" smtClean="0">
                <a:latin typeface="Consolas" panose="020B0609020204030204" pitchFamily="49" charset="0"/>
              </a:rPr>
              <a:t>F3</a:t>
            </a:r>
            <a:r>
              <a:rPr lang="en-CA" dirty="0"/>
              <a:t>: </a:t>
            </a:r>
            <a:r>
              <a:rPr lang="en-CA" dirty="0">
                <a:latin typeface="Consolas" panose="020B0609020204030204" pitchFamily="49" charset="0"/>
              </a:rPr>
              <a:t>=VLOOKUP(E3,J4:L6,3</a:t>
            </a:r>
            <a:r>
              <a:rPr lang="en-CA" dirty="0" smtClean="0">
                <a:latin typeface="Consolas" panose="020B0609020204030204" pitchFamily="49" charset="0"/>
              </a:rPr>
              <a:t>)</a:t>
            </a:r>
          </a:p>
          <a:p>
            <a:endParaRPr lang="en-CA" dirty="0"/>
          </a:p>
        </p:txBody>
      </p:sp>
      <p:pic>
        <p:nvPicPr>
          <p:cNvPr id="4" name="Picture 3"/>
          <p:cNvPicPr>
            <a:picLocks noChangeAspect="1"/>
          </p:cNvPicPr>
          <p:nvPr/>
        </p:nvPicPr>
        <p:blipFill rotWithShape="1">
          <a:blip r:embed="rId2"/>
          <a:srcRect b="2290"/>
          <a:stretch/>
        </p:blipFill>
        <p:spPr>
          <a:xfrm>
            <a:off x="838199" y="2285999"/>
            <a:ext cx="7114389" cy="1219201"/>
          </a:xfrm>
          <a:prstGeom prst="rect">
            <a:avLst/>
          </a:prstGeom>
        </p:spPr>
      </p:pic>
      <p:pic>
        <p:nvPicPr>
          <p:cNvPr id="6" name="Picture 5"/>
          <p:cNvPicPr>
            <a:picLocks noChangeAspect="1"/>
          </p:cNvPicPr>
          <p:nvPr/>
        </p:nvPicPr>
        <p:blipFill rotWithShape="1">
          <a:blip r:embed="rId3"/>
          <a:srcRect t="70" b="1"/>
          <a:stretch/>
        </p:blipFill>
        <p:spPr>
          <a:xfrm>
            <a:off x="1143001" y="3540921"/>
            <a:ext cx="6809588" cy="966786"/>
          </a:xfrm>
          <a:prstGeom prst="rect">
            <a:avLst/>
          </a:prstGeom>
        </p:spPr>
      </p:pic>
      <p:grpSp>
        <p:nvGrpSpPr>
          <p:cNvPr id="12" name="Group 11"/>
          <p:cNvGrpSpPr/>
          <p:nvPr/>
        </p:nvGrpSpPr>
        <p:grpSpPr>
          <a:xfrm>
            <a:off x="7731865" y="3312321"/>
            <a:ext cx="1175657" cy="973961"/>
            <a:chOff x="6444343" y="3338286"/>
            <a:chExt cx="1175657" cy="973961"/>
          </a:xfrm>
        </p:grpSpPr>
        <p:sp>
          <p:nvSpPr>
            <p:cNvPr id="7" name="Freeform 6"/>
            <p:cNvSpPr/>
            <p:nvPr/>
          </p:nvSpPr>
          <p:spPr>
            <a:xfrm>
              <a:off x="6444343" y="3367314"/>
              <a:ext cx="320650" cy="367967"/>
            </a:xfrm>
            <a:custGeom>
              <a:avLst/>
              <a:gdLst>
                <a:gd name="connsiteX0" fmla="*/ 43543 w 320650"/>
                <a:gd name="connsiteY0" fmla="*/ 0 h 367967"/>
                <a:gd name="connsiteX1" fmla="*/ 116114 w 320650"/>
                <a:gd name="connsiteY1" fmla="*/ 29029 h 367967"/>
                <a:gd name="connsiteX2" fmla="*/ 174171 w 320650"/>
                <a:gd name="connsiteY2" fmla="*/ 43543 h 367967"/>
                <a:gd name="connsiteX3" fmla="*/ 217714 w 320650"/>
                <a:gd name="connsiteY3" fmla="*/ 87086 h 367967"/>
                <a:gd name="connsiteX4" fmla="*/ 304800 w 320650"/>
                <a:gd name="connsiteY4" fmla="*/ 159657 h 367967"/>
                <a:gd name="connsiteX5" fmla="*/ 319314 w 320650"/>
                <a:gd name="connsiteY5" fmla="*/ 203200 h 367967"/>
                <a:gd name="connsiteX6" fmla="*/ 304800 w 320650"/>
                <a:gd name="connsiteY6" fmla="*/ 319315 h 367967"/>
                <a:gd name="connsiteX7" fmla="*/ 217714 w 320650"/>
                <a:gd name="connsiteY7" fmla="*/ 348343 h 367967"/>
                <a:gd name="connsiteX8" fmla="*/ 0 w 320650"/>
                <a:gd name="connsiteY8" fmla="*/ 362857 h 3679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20650" h="367967">
                  <a:moveTo>
                    <a:pt x="43543" y="0"/>
                  </a:moveTo>
                  <a:cubicBezTo>
                    <a:pt x="67733" y="9676"/>
                    <a:pt x="91397" y="20790"/>
                    <a:pt x="116114" y="29029"/>
                  </a:cubicBezTo>
                  <a:cubicBezTo>
                    <a:pt x="135038" y="35337"/>
                    <a:pt x="156851" y="33646"/>
                    <a:pt x="174171" y="43543"/>
                  </a:cubicBezTo>
                  <a:cubicBezTo>
                    <a:pt x="191993" y="53727"/>
                    <a:pt x="201945" y="73945"/>
                    <a:pt x="217714" y="87086"/>
                  </a:cubicBezTo>
                  <a:cubicBezTo>
                    <a:pt x="338966" y="188130"/>
                    <a:pt x="177580" y="32440"/>
                    <a:pt x="304800" y="159657"/>
                  </a:cubicBezTo>
                  <a:cubicBezTo>
                    <a:pt x="309638" y="174171"/>
                    <a:pt x="319314" y="187901"/>
                    <a:pt x="319314" y="203200"/>
                  </a:cubicBezTo>
                  <a:cubicBezTo>
                    <a:pt x="319314" y="242206"/>
                    <a:pt x="327169" y="287360"/>
                    <a:pt x="304800" y="319315"/>
                  </a:cubicBezTo>
                  <a:cubicBezTo>
                    <a:pt x="287253" y="344383"/>
                    <a:pt x="246743" y="338667"/>
                    <a:pt x="217714" y="348343"/>
                  </a:cubicBezTo>
                  <a:cubicBezTo>
                    <a:pt x="119093" y="381216"/>
                    <a:pt x="189470" y="362857"/>
                    <a:pt x="0" y="362857"/>
                  </a:cubicBezTo>
                </a:path>
              </a:pathLst>
            </a:custGeom>
            <a:noFill/>
            <a:ln>
              <a:solidFill>
                <a:srgbClr val="FF0000"/>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8" name="Freeform 7"/>
            <p:cNvSpPr/>
            <p:nvPr/>
          </p:nvSpPr>
          <p:spPr>
            <a:xfrm>
              <a:off x="6516914" y="3352800"/>
              <a:ext cx="595086" cy="567481"/>
            </a:xfrm>
            <a:custGeom>
              <a:avLst/>
              <a:gdLst>
                <a:gd name="connsiteX0" fmla="*/ 14515 w 595086"/>
                <a:gd name="connsiteY0" fmla="*/ 29029 h 567481"/>
                <a:gd name="connsiteX1" fmla="*/ 333829 w 595086"/>
                <a:gd name="connsiteY1" fmla="*/ 0 h 567481"/>
                <a:gd name="connsiteX2" fmla="*/ 464457 w 595086"/>
                <a:gd name="connsiteY2" fmla="*/ 58057 h 567481"/>
                <a:gd name="connsiteX3" fmla="*/ 508000 w 595086"/>
                <a:gd name="connsiteY3" fmla="*/ 72571 h 567481"/>
                <a:gd name="connsiteX4" fmla="*/ 580572 w 595086"/>
                <a:gd name="connsiteY4" fmla="*/ 203200 h 567481"/>
                <a:gd name="connsiteX5" fmla="*/ 595086 w 595086"/>
                <a:gd name="connsiteY5" fmla="*/ 246743 h 567481"/>
                <a:gd name="connsiteX6" fmla="*/ 580572 w 595086"/>
                <a:gd name="connsiteY6" fmla="*/ 391886 h 567481"/>
                <a:gd name="connsiteX7" fmla="*/ 377372 w 595086"/>
                <a:gd name="connsiteY7" fmla="*/ 478971 h 567481"/>
                <a:gd name="connsiteX8" fmla="*/ 232229 w 595086"/>
                <a:gd name="connsiteY8" fmla="*/ 522514 h 567481"/>
                <a:gd name="connsiteX9" fmla="*/ 188686 w 595086"/>
                <a:gd name="connsiteY9" fmla="*/ 537029 h 567481"/>
                <a:gd name="connsiteX10" fmla="*/ 130629 w 595086"/>
                <a:gd name="connsiteY10" fmla="*/ 551543 h 567481"/>
                <a:gd name="connsiteX11" fmla="*/ 87086 w 595086"/>
                <a:gd name="connsiteY11" fmla="*/ 566057 h 567481"/>
                <a:gd name="connsiteX12" fmla="*/ 0 w 595086"/>
                <a:gd name="connsiteY12" fmla="*/ 566057 h 5674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95086" h="567481">
                  <a:moveTo>
                    <a:pt x="14515" y="29029"/>
                  </a:moveTo>
                  <a:cubicBezTo>
                    <a:pt x="120953" y="19353"/>
                    <a:pt x="226952" y="0"/>
                    <a:pt x="333829" y="0"/>
                  </a:cubicBezTo>
                  <a:cubicBezTo>
                    <a:pt x="408721" y="0"/>
                    <a:pt x="411841" y="31749"/>
                    <a:pt x="464457" y="58057"/>
                  </a:cubicBezTo>
                  <a:cubicBezTo>
                    <a:pt x="478141" y="64899"/>
                    <a:pt x="493486" y="67733"/>
                    <a:pt x="508000" y="72571"/>
                  </a:cubicBezTo>
                  <a:cubicBezTo>
                    <a:pt x="573179" y="137750"/>
                    <a:pt x="545053" y="96642"/>
                    <a:pt x="580572" y="203200"/>
                  </a:cubicBezTo>
                  <a:lnTo>
                    <a:pt x="595086" y="246743"/>
                  </a:lnTo>
                  <a:cubicBezTo>
                    <a:pt x="590248" y="295124"/>
                    <a:pt x="602317" y="348397"/>
                    <a:pt x="580572" y="391886"/>
                  </a:cubicBezTo>
                  <a:cubicBezTo>
                    <a:pt x="549959" y="453113"/>
                    <a:pt x="424794" y="463164"/>
                    <a:pt x="377372" y="478971"/>
                  </a:cubicBezTo>
                  <a:cubicBezTo>
                    <a:pt x="170393" y="547965"/>
                    <a:pt x="385794" y="478638"/>
                    <a:pt x="232229" y="522514"/>
                  </a:cubicBezTo>
                  <a:cubicBezTo>
                    <a:pt x="217518" y="526717"/>
                    <a:pt x="203397" y="532826"/>
                    <a:pt x="188686" y="537029"/>
                  </a:cubicBezTo>
                  <a:cubicBezTo>
                    <a:pt x="169506" y="542509"/>
                    <a:pt x="149809" y="546063"/>
                    <a:pt x="130629" y="551543"/>
                  </a:cubicBezTo>
                  <a:cubicBezTo>
                    <a:pt x="115918" y="555746"/>
                    <a:pt x="102292" y="564368"/>
                    <a:pt x="87086" y="566057"/>
                  </a:cubicBezTo>
                  <a:cubicBezTo>
                    <a:pt x="58235" y="569263"/>
                    <a:pt x="29029" y="566057"/>
                    <a:pt x="0" y="566057"/>
                  </a:cubicBezTo>
                </a:path>
              </a:pathLst>
            </a:custGeom>
            <a:noFill/>
            <a:ln>
              <a:solidFill>
                <a:srgbClr val="FF0000"/>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9" name="Freeform 8"/>
            <p:cNvSpPr/>
            <p:nvPr/>
          </p:nvSpPr>
          <p:spPr>
            <a:xfrm>
              <a:off x="6545943" y="3396343"/>
              <a:ext cx="841828" cy="698496"/>
            </a:xfrm>
            <a:custGeom>
              <a:avLst/>
              <a:gdLst>
                <a:gd name="connsiteX0" fmla="*/ 0 w 841828"/>
                <a:gd name="connsiteY0" fmla="*/ 0 h 698496"/>
                <a:gd name="connsiteX1" fmla="*/ 333828 w 841828"/>
                <a:gd name="connsiteY1" fmla="*/ 14514 h 698496"/>
                <a:gd name="connsiteX2" fmla="*/ 391886 w 841828"/>
                <a:gd name="connsiteY2" fmla="*/ 29028 h 698496"/>
                <a:gd name="connsiteX3" fmla="*/ 464457 w 841828"/>
                <a:gd name="connsiteY3" fmla="*/ 43543 h 698496"/>
                <a:gd name="connsiteX4" fmla="*/ 551543 w 841828"/>
                <a:gd name="connsiteY4" fmla="*/ 58057 h 698496"/>
                <a:gd name="connsiteX5" fmla="*/ 696686 w 841828"/>
                <a:gd name="connsiteY5" fmla="*/ 87086 h 698496"/>
                <a:gd name="connsiteX6" fmla="*/ 740228 w 841828"/>
                <a:gd name="connsiteY6" fmla="*/ 116114 h 698496"/>
                <a:gd name="connsiteX7" fmla="*/ 769257 w 841828"/>
                <a:gd name="connsiteY7" fmla="*/ 159657 h 698496"/>
                <a:gd name="connsiteX8" fmla="*/ 812800 w 841828"/>
                <a:gd name="connsiteY8" fmla="*/ 203200 h 698496"/>
                <a:gd name="connsiteX9" fmla="*/ 841828 w 841828"/>
                <a:gd name="connsiteY9" fmla="*/ 304800 h 698496"/>
                <a:gd name="connsiteX10" fmla="*/ 827314 w 841828"/>
                <a:gd name="connsiteY10" fmla="*/ 537028 h 698496"/>
                <a:gd name="connsiteX11" fmla="*/ 812800 w 841828"/>
                <a:gd name="connsiteY11" fmla="*/ 580571 h 698496"/>
                <a:gd name="connsiteX12" fmla="*/ 769257 w 841828"/>
                <a:gd name="connsiteY12" fmla="*/ 624114 h 698496"/>
                <a:gd name="connsiteX13" fmla="*/ 624114 w 841828"/>
                <a:gd name="connsiteY13" fmla="*/ 667657 h 698496"/>
                <a:gd name="connsiteX14" fmla="*/ 493486 w 841828"/>
                <a:gd name="connsiteY14" fmla="*/ 696686 h 698496"/>
                <a:gd name="connsiteX15" fmla="*/ 29028 w 841828"/>
                <a:gd name="connsiteY15" fmla="*/ 696686 h 6984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841828" h="698496">
                  <a:moveTo>
                    <a:pt x="0" y="0"/>
                  </a:moveTo>
                  <a:cubicBezTo>
                    <a:pt x="111276" y="4838"/>
                    <a:pt x="222751" y="6286"/>
                    <a:pt x="333828" y="14514"/>
                  </a:cubicBezTo>
                  <a:cubicBezTo>
                    <a:pt x="353722" y="15988"/>
                    <a:pt x="372413" y="24701"/>
                    <a:pt x="391886" y="29028"/>
                  </a:cubicBezTo>
                  <a:cubicBezTo>
                    <a:pt x="415968" y="34380"/>
                    <a:pt x="440185" y="39130"/>
                    <a:pt x="464457" y="43543"/>
                  </a:cubicBezTo>
                  <a:cubicBezTo>
                    <a:pt x="493411" y="48808"/>
                    <a:pt x="522618" y="52634"/>
                    <a:pt x="551543" y="58057"/>
                  </a:cubicBezTo>
                  <a:cubicBezTo>
                    <a:pt x="600037" y="67150"/>
                    <a:pt x="696686" y="87086"/>
                    <a:pt x="696686" y="87086"/>
                  </a:cubicBezTo>
                  <a:cubicBezTo>
                    <a:pt x="711200" y="96762"/>
                    <a:pt x="727893" y="103779"/>
                    <a:pt x="740228" y="116114"/>
                  </a:cubicBezTo>
                  <a:cubicBezTo>
                    <a:pt x="752563" y="128449"/>
                    <a:pt x="758090" y="146256"/>
                    <a:pt x="769257" y="159657"/>
                  </a:cubicBezTo>
                  <a:cubicBezTo>
                    <a:pt x="782398" y="175426"/>
                    <a:pt x="798286" y="188686"/>
                    <a:pt x="812800" y="203200"/>
                  </a:cubicBezTo>
                  <a:cubicBezTo>
                    <a:pt x="819644" y="223733"/>
                    <a:pt x="841828" y="286575"/>
                    <a:pt x="841828" y="304800"/>
                  </a:cubicBezTo>
                  <a:cubicBezTo>
                    <a:pt x="841828" y="382360"/>
                    <a:pt x="835433" y="459894"/>
                    <a:pt x="827314" y="537028"/>
                  </a:cubicBezTo>
                  <a:cubicBezTo>
                    <a:pt x="825712" y="552243"/>
                    <a:pt x="821287" y="567841"/>
                    <a:pt x="812800" y="580571"/>
                  </a:cubicBezTo>
                  <a:cubicBezTo>
                    <a:pt x="801414" y="597650"/>
                    <a:pt x="787200" y="614145"/>
                    <a:pt x="769257" y="624114"/>
                  </a:cubicBezTo>
                  <a:cubicBezTo>
                    <a:pt x="732734" y="644405"/>
                    <a:pt x="666557" y="655531"/>
                    <a:pt x="624114" y="667657"/>
                  </a:cubicBezTo>
                  <a:cubicBezTo>
                    <a:pt x="568277" y="683610"/>
                    <a:pt x="565607" y="694788"/>
                    <a:pt x="493486" y="696686"/>
                  </a:cubicBezTo>
                  <a:cubicBezTo>
                    <a:pt x="338720" y="700759"/>
                    <a:pt x="183847" y="696686"/>
                    <a:pt x="29028" y="696686"/>
                  </a:cubicBezTo>
                </a:path>
              </a:pathLst>
            </a:custGeom>
            <a:noFill/>
            <a:ln>
              <a:solidFill>
                <a:srgbClr val="FF0000"/>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1" name="Freeform 10"/>
            <p:cNvSpPr/>
            <p:nvPr/>
          </p:nvSpPr>
          <p:spPr>
            <a:xfrm>
              <a:off x="6560457" y="3338286"/>
              <a:ext cx="1059543" cy="973961"/>
            </a:xfrm>
            <a:custGeom>
              <a:avLst/>
              <a:gdLst>
                <a:gd name="connsiteX0" fmla="*/ 0 w 1059543"/>
                <a:gd name="connsiteY0" fmla="*/ 0 h 973961"/>
                <a:gd name="connsiteX1" fmla="*/ 653143 w 1059543"/>
                <a:gd name="connsiteY1" fmla="*/ 29028 h 973961"/>
                <a:gd name="connsiteX2" fmla="*/ 740229 w 1059543"/>
                <a:gd name="connsiteY2" fmla="*/ 58057 h 973961"/>
                <a:gd name="connsiteX3" fmla="*/ 783772 w 1059543"/>
                <a:gd name="connsiteY3" fmla="*/ 72571 h 973961"/>
                <a:gd name="connsiteX4" fmla="*/ 885372 w 1059543"/>
                <a:gd name="connsiteY4" fmla="*/ 116114 h 973961"/>
                <a:gd name="connsiteX5" fmla="*/ 928914 w 1059543"/>
                <a:gd name="connsiteY5" fmla="*/ 145143 h 973961"/>
                <a:gd name="connsiteX6" fmla="*/ 972457 w 1059543"/>
                <a:gd name="connsiteY6" fmla="*/ 159657 h 973961"/>
                <a:gd name="connsiteX7" fmla="*/ 1030514 w 1059543"/>
                <a:gd name="connsiteY7" fmla="*/ 246743 h 973961"/>
                <a:gd name="connsiteX8" fmla="*/ 1059543 w 1059543"/>
                <a:gd name="connsiteY8" fmla="*/ 333828 h 973961"/>
                <a:gd name="connsiteX9" fmla="*/ 1045029 w 1059543"/>
                <a:gd name="connsiteY9" fmla="*/ 682171 h 973961"/>
                <a:gd name="connsiteX10" fmla="*/ 1030514 w 1059543"/>
                <a:gd name="connsiteY10" fmla="*/ 725714 h 973961"/>
                <a:gd name="connsiteX11" fmla="*/ 1001486 w 1059543"/>
                <a:gd name="connsiteY11" fmla="*/ 769257 h 973961"/>
                <a:gd name="connsiteX12" fmla="*/ 885372 w 1059543"/>
                <a:gd name="connsiteY12" fmla="*/ 870857 h 973961"/>
                <a:gd name="connsiteX13" fmla="*/ 769257 w 1059543"/>
                <a:gd name="connsiteY13" fmla="*/ 899885 h 973961"/>
                <a:gd name="connsiteX14" fmla="*/ 711200 w 1059543"/>
                <a:gd name="connsiteY14" fmla="*/ 928914 h 973961"/>
                <a:gd name="connsiteX15" fmla="*/ 435429 w 1059543"/>
                <a:gd name="connsiteY15" fmla="*/ 972457 h 973961"/>
                <a:gd name="connsiteX16" fmla="*/ 29029 w 1059543"/>
                <a:gd name="connsiteY16" fmla="*/ 972457 h 9739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059543" h="973961">
                  <a:moveTo>
                    <a:pt x="0" y="0"/>
                  </a:moveTo>
                  <a:cubicBezTo>
                    <a:pt x="344752" y="49249"/>
                    <a:pt x="-261008" y="-33301"/>
                    <a:pt x="653143" y="29028"/>
                  </a:cubicBezTo>
                  <a:cubicBezTo>
                    <a:pt x="683671" y="31109"/>
                    <a:pt x="711200" y="48381"/>
                    <a:pt x="740229" y="58057"/>
                  </a:cubicBezTo>
                  <a:lnTo>
                    <a:pt x="783772" y="72571"/>
                  </a:lnTo>
                  <a:cubicBezTo>
                    <a:pt x="893086" y="145449"/>
                    <a:pt x="754157" y="59879"/>
                    <a:pt x="885372" y="116114"/>
                  </a:cubicBezTo>
                  <a:cubicBezTo>
                    <a:pt x="901405" y="122985"/>
                    <a:pt x="913312" y="137342"/>
                    <a:pt x="928914" y="145143"/>
                  </a:cubicBezTo>
                  <a:cubicBezTo>
                    <a:pt x="942598" y="151985"/>
                    <a:pt x="957943" y="154819"/>
                    <a:pt x="972457" y="159657"/>
                  </a:cubicBezTo>
                  <a:cubicBezTo>
                    <a:pt x="991809" y="188686"/>
                    <a:pt x="1019481" y="213645"/>
                    <a:pt x="1030514" y="246743"/>
                  </a:cubicBezTo>
                  <a:lnTo>
                    <a:pt x="1059543" y="333828"/>
                  </a:lnTo>
                  <a:cubicBezTo>
                    <a:pt x="1054705" y="449942"/>
                    <a:pt x="1053614" y="566273"/>
                    <a:pt x="1045029" y="682171"/>
                  </a:cubicBezTo>
                  <a:cubicBezTo>
                    <a:pt x="1043899" y="697429"/>
                    <a:pt x="1037356" y="712030"/>
                    <a:pt x="1030514" y="725714"/>
                  </a:cubicBezTo>
                  <a:cubicBezTo>
                    <a:pt x="1022713" y="741316"/>
                    <a:pt x="1011625" y="755062"/>
                    <a:pt x="1001486" y="769257"/>
                  </a:cubicBezTo>
                  <a:cubicBezTo>
                    <a:pt x="961961" y="824592"/>
                    <a:pt x="954261" y="844362"/>
                    <a:pt x="885372" y="870857"/>
                  </a:cubicBezTo>
                  <a:cubicBezTo>
                    <a:pt x="848135" y="885179"/>
                    <a:pt x="769257" y="899885"/>
                    <a:pt x="769257" y="899885"/>
                  </a:cubicBezTo>
                  <a:cubicBezTo>
                    <a:pt x="749905" y="909561"/>
                    <a:pt x="731534" y="921520"/>
                    <a:pt x="711200" y="928914"/>
                  </a:cubicBezTo>
                  <a:cubicBezTo>
                    <a:pt x="611646" y="965116"/>
                    <a:pt x="548663" y="969626"/>
                    <a:pt x="435429" y="972457"/>
                  </a:cubicBezTo>
                  <a:cubicBezTo>
                    <a:pt x="300005" y="975843"/>
                    <a:pt x="164496" y="972457"/>
                    <a:pt x="29029" y="972457"/>
                  </a:cubicBezTo>
                </a:path>
              </a:pathLst>
            </a:custGeom>
            <a:noFill/>
            <a:ln>
              <a:solidFill>
                <a:srgbClr val="FF0000"/>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grpSp>
      <p:pic>
        <p:nvPicPr>
          <p:cNvPr id="15" name="Picture 14"/>
          <p:cNvPicPr>
            <a:picLocks noChangeAspect="1"/>
          </p:cNvPicPr>
          <p:nvPr/>
        </p:nvPicPr>
        <p:blipFill>
          <a:blip r:embed="rId4"/>
          <a:stretch>
            <a:fillRect/>
          </a:stretch>
        </p:blipFill>
        <p:spPr>
          <a:xfrm>
            <a:off x="2362200" y="5235296"/>
            <a:ext cx="6781800" cy="1640899"/>
          </a:xfrm>
          <a:prstGeom prst="rect">
            <a:avLst/>
          </a:prstGeom>
        </p:spPr>
      </p:pic>
    </p:spTree>
    <p:extLst>
      <p:ext uri="{BB962C8B-B14F-4D97-AF65-F5344CB8AC3E}">
        <p14:creationId xmlns:p14="http://schemas.microsoft.com/office/powerpoint/2010/main" val="36155172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4" presetClass="entr" presetSubtype="1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randombar(horizontal)">
                                      <p:cBhvr>
                                        <p:cTn id="15" dur="500"/>
                                        <p:tgtEl>
                                          <p:spTgt spid="4"/>
                                        </p:tgtEl>
                                      </p:cBhvr>
                                    </p:animEffec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4" presetClass="entr" presetSubtype="10" fill="hold" nodeType="clickEffect">
                                  <p:stCondLst>
                                    <p:cond delay="0"/>
                                  </p:stCondLst>
                                  <p:childTnLst>
                                    <p:set>
                                      <p:cBhvr>
                                        <p:cTn id="23" dur="1" fill="hold">
                                          <p:stCondLst>
                                            <p:cond delay="0"/>
                                          </p:stCondLst>
                                        </p:cTn>
                                        <p:tgtEl>
                                          <p:spTgt spid="6"/>
                                        </p:tgtEl>
                                        <p:attrNameLst>
                                          <p:attrName>style.visibility</p:attrName>
                                        </p:attrNameLst>
                                      </p:cBhvr>
                                      <p:to>
                                        <p:strVal val="visible"/>
                                      </p:to>
                                    </p:set>
                                    <p:animEffect transition="in" filter="randombar(horizontal)">
                                      <p:cBhvr>
                                        <p:cTn id="24" dur="500"/>
                                        <p:tgtEl>
                                          <p:spTgt spid="6"/>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1" fill="hold" nodeType="clickEffect">
                                  <p:stCondLst>
                                    <p:cond delay="0"/>
                                  </p:stCondLst>
                                  <p:childTnLst>
                                    <p:set>
                                      <p:cBhvr>
                                        <p:cTn id="28" dur="1" fill="hold">
                                          <p:stCondLst>
                                            <p:cond delay="0"/>
                                          </p:stCondLst>
                                        </p:cTn>
                                        <p:tgtEl>
                                          <p:spTgt spid="12"/>
                                        </p:tgtEl>
                                        <p:attrNameLst>
                                          <p:attrName>style.visibility</p:attrName>
                                        </p:attrNameLst>
                                      </p:cBhvr>
                                      <p:to>
                                        <p:strVal val="visible"/>
                                      </p:to>
                                    </p:set>
                                    <p:animEffect transition="in" filter="wipe(up)">
                                      <p:cBhvr>
                                        <p:cTn id="29" dur="500"/>
                                        <p:tgtEl>
                                          <p:spTgt spid="12"/>
                                        </p:tgtEl>
                                      </p:cBhvr>
                                    </p:animEffect>
                                  </p:childTnLst>
                                </p:cTn>
                              </p:par>
                            </p:childTnLst>
                          </p:cTn>
                        </p:par>
                      </p:childTnLst>
                    </p:cTn>
                  </p:par>
                  <p:par>
                    <p:cTn id="30" fill="hold">
                      <p:stCondLst>
                        <p:cond delay="indefinite"/>
                      </p:stCondLst>
                      <p:childTnLst>
                        <p:par>
                          <p:cTn id="31" fill="hold">
                            <p:stCondLst>
                              <p:cond delay="0"/>
                            </p:stCondLst>
                            <p:childTnLst>
                              <p:par>
                                <p:cTn id="32" presetID="1" presetClass="entr" presetSubtype="0" fill="hold" grpId="0" nodeType="clickEffect">
                                  <p:stCondLst>
                                    <p:cond delay="0"/>
                                  </p:stCondLst>
                                  <p:childTnLst>
                                    <p:set>
                                      <p:cBhvr>
                                        <p:cTn id="33"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34" fill="hold">
                      <p:stCondLst>
                        <p:cond delay="indefinite"/>
                      </p:stCondLst>
                      <p:childTnLst>
                        <p:par>
                          <p:cTn id="35" fill="hold">
                            <p:stCondLst>
                              <p:cond delay="0"/>
                            </p:stCondLst>
                            <p:childTnLst>
                              <p:par>
                                <p:cTn id="36" presetID="14" presetClass="entr" presetSubtype="10" fill="hold" nodeType="clickEffect">
                                  <p:stCondLst>
                                    <p:cond delay="0"/>
                                  </p:stCondLst>
                                  <p:childTnLst>
                                    <p:set>
                                      <p:cBhvr>
                                        <p:cTn id="37" dur="1" fill="hold">
                                          <p:stCondLst>
                                            <p:cond delay="0"/>
                                          </p:stCondLst>
                                        </p:cTn>
                                        <p:tgtEl>
                                          <p:spTgt spid="15"/>
                                        </p:tgtEl>
                                        <p:attrNameLst>
                                          <p:attrName>style.visibility</p:attrName>
                                        </p:attrNameLst>
                                      </p:cBhvr>
                                      <p:to>
                                        <p:strVal val="visible"/>
                                      </p:to>
                                    </p:set>
                                    <p:animEffect transition="in" filter="randombar(horizontal)">
                                      <p:cBhvr>
                                        <p:cTn id="38"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bldLvl="3"/>
    </p:bld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a:t>Mixing Up Absolute And Relative Cell References </a:t>
            </a:r>
            <a:r>
              <a:rPr lang="en-CA" dirty="0" smtClean="0"/>
              <a:t>(3)</a:t>
            </a:r>
            <a:endParaRPr lang="en-CA" dirty="0"/>
          </a:p>
        </p:txBody>
      </p:sp>
      <p:sp>
        <p:nvSpPr>
          <p:cNvPr id="3" name="Content Placeholder 2"/>
          <p:cNvSpPr>
            <a:spLocks noGrp="1"/>
          </p:cNvSpPr>
          <p:nvPr>
            <p:ph idx="1"/>
          </p:nvPr>
        </p:nvSpPr>
        <p:spPr/>
        <p:txBody>
          <a:bodyPr/>
          <a:lstStyle/>
          <a:p>
            <a:pPr lvl="1"/>
            <a:r>
              <a:rPr lang="en-CA" dirty="0"/>
              <a:t>Copied down </a:t>
            </a:r>
            <a:r>
              <a:rPr lang="en-CA" dirty="0" smtClean="0"/>
              <a:t>2 rows </a:t>
            </a:r>
            <a:r>
              <a:rPr lang="en-CA" dirty="0"/>
              <a:t>to Cell </a:t>
            </a:r>
            <a:r>
              <a:rPr lang="en-CA" dirty="0" smtClean="0">
                <a:latin typeface="Consolas" panose="020B0609020204030204" pitchFamily="49" charset="0"/>
              </a:rPr>
              <a:t>F4</a:t>
            </a:r>
            <a:r>
              <a:rPr lang="en-CA" dirty="0" smtClean="0"/>
              <a:t>: </a:t>
            </a:r>
            <a:r>
              <a:rPr lang="en-CA" dirty="0">
                <a:latin typeface="Consolas" panose="020B0609020204030204" pitchFamily="49" charset="0"/>
              </a:rPr>
              <a:t>=VLOOKUP(E4,J5:L7,3</a:t>
            </a:r>
            <a:r>
              <a:rPr lang="en-CA" dirty="0" smtClean="0">
                <a:latin typeface="Consolas" panose="020B0609020204030204" pitchFamily="49" charset="0"/>
              </a:rPr>
              <a:t>)</a:t>
            </a:r>
          </a:p>
          <a:p>
            <a:pPr lvl="1"/>
            <a:endParaRPr lang="en-CA" dirty="0">
              <a:latin typeface="Consolas" panose="020B0609020204030204" pitchFamily="49" charset="0"/>
            </a:endParaRPr>
          </a:p>
          <a:p>
            <a:pPr lvl="1"/>
            <a:endParaRPr lang="en-CA" dirty="0" smtClean="0"/>
          </a:p>
          <a:p>
            <a:pPr lvl="1"/>
            <a:endParaRPr lang="en-CA" dirty="0"/>
          </a:p>
          <a:p>
            <a:pPr lvl="1"/>
            <a:endParaRPr lang="en-CA" dirty="0" smtClean="0"/>
          </a:p>
          <a:p>
            <a:pPr lvl="1"/>
            <a:endParaRPr lang="en-CA" dirty="0"/>
          </a:p>
          <a:p>
            <a:pPr lvl="1"/>
            <a:endParaRPr lang="en-CA" dirty="0" smtClean="0"/>
          </a:p>
          <a:p>
            <a:pPr lvl="1"/>
            <a:r>
              <a:rPr lang="en-CA" dirty="0" smtClean="0"/>
              <a:t>The lookup income value is $85,000 which is below the first value in the lookup table (=$100,000) so </a:t>
            </a:r>
            <a:r>
              <a:rPr lang="en-CA" dirty="0" smtClean="0">
                <a:latin typeface="Consolas" panose="020B0609020204030204" pitchFamily="49" charset="0"/>
              </a:rPr>
              <a:t>#N/A </a:t>
            </a:r>
            <a:r>
              <a:rPr lang="en-CA" dirty="0" smtClean="0"/>
              <a:t>is returned (the lookup value doesn’t fit into any of the ranges because it’s below the boundary of the lowest range in the lookup table from </a:t>
            </a:r>
            <a:r>
              <a:rPr lang="en-CA" dirty="0" smtClean="0">
                <a:latin typeface="Consolas" panose="020B0609020204030204" pitchFamily="49" charset="0"/>
              </a:rPr>
              <a:t>J5</a:t>
            </a:r>
            <a:r>
              <a:rPr lang="en-CA" dirty="0" smtClean="0"/>
              <a:t> – </a:t>
            </a:r>
            <a:r>
              <a:rPr lang="en-CA" dirty="0" smtClean="0">
                <a:latin typeface="Consolas" panose="020B0609020204030204" pitchFamily="49" charset="0"/>
              </a:rPr>
              <a:t>L7</a:t>
            </a:r>
            <a:r>
              <a:rPr lang="en-CA" dirty="0" smtClean="0"/>
              <a:t>).</a:t>
            </a:r>
            <a:endParaRPr lang="en-CA" dirty="0"/>
          </a:p>
        </p:txBody>
      </p:sp>
      <p:pic>
        <p:nvPicPr>
          <p:cNvPr id="4" name="Picture 3"/>
          <p:cNvPicPr>
            <a:picLocks noChangeAspect="1"/>
          </p:cNvPicPr>
          <p:nvPr/>
        </p:nvPicPr>
        <p:blipFill>
          <a:blip r:embed="rId2"/>
          <a:stretch>
            <a:fillRect/>
          </a:stretch>
        </p:blipFill>
        <p:spPr>
          <a:xfrm>
            <a:off x="762000" y="1971675"/>
            <a:ext cx="7439025" cy="1990725"/>
          </a:xfrm>
          <a:prstGeom prst="rect">
            <a:avLst/>
          </a:prstGeom>
        </p:spPr>
      </p:pic>
    </p:spTree>
    <p:extLst>
      <p:ext uri="{BB962C8B-B14F-4D97-AF65-F5344CB8AC3E}">
        <p14:creationId xmlns:p14="http://schemas.microsoft.com/office/powerpoint/2010/main" val="16157491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4" presetClass="entr" presetSubtype="1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randombar(horizontal)">
                                      <p:cBhvr>
                                        <p:cTn id="11" dur="500"/>
                                        <p:tgtEl>
                                          <p:spTgt spid="4"/>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bldLvl="3"/>
    </p:bld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Other Excel Resources</a:t>
            </a:r>
          </a:p>
        </p:txBody>
      </p:sp>
      <p:sp>
        <p:nvSpPr>
          <p:cNvPr id="3" name="Content Placeholder 2"/>
          <p:cNvSpPr>
            <a:spLocks noGrp="1"/>
          </p:cNvSpPr>
          <p:nvPr>
            <p:ph idx="1"/>
          </p:nvPr>
        </p:nvSpPr>
        <p:spPr/>
        <p:txBody>
          <a:bodyPr/>
          <a:lstStyle/>
          <a:p>
            <a:r>
              <a:rPr lang="en-CA" dirty="0"/>
              <a:t>Online training resources created by Microsoft:</a:t>
            </a:r>
          </a:p>
          <a:p>
            <a:pPr lvl="1"/>
            <a:r>
              <a:rPr lang="en-CA" dirty="0"/>
              <a:t>Tutorials</a:t>
            </a:r>
            <a:endParaRPr lang="en-CA" dirty="0">
              <a:hlinkClick r:id="rId2"/>
            </a:endParaRPr>
          </a:p>
          <a:p>
            <a:pPr lvl="2"/>
            <a:r>
              <a:rPr lang="en-CA" dirty="0">
                <a:hlinkClick r:id="rId2"/>
              </a:rPr>
              <a:t>https://support.office.com/en-us/article/excel-for-windows-training-9bc05390-e94c-46af-a5b3-d7c22f6990bb</a:t>
            </a:r>
            <a:endParaRPr lang="en-CA" dirty="0"/>
          </a:p>
          <a:p>
            <a:pPr lvl="1"/>
            <a:r>
              <a:rPr lang="en-CA" dirty="0"/>
              <a:t>A MAC specific resource</a:t>
            </a:r>
          </a:p>
          <a:p>
            <a:pPr lvl="2"/>
            <a:r>
              <a:rPr lang="en-CA" dirty="0">
                <a:hlinkClick r:id="rId3"/>
              </a:rPr>
              <a:t>https://support.office.com/en-us/article/excel-2016-for-mac-help-2010f16b-aec0-4da7-b381-9cc1b9b47745</a:t>
            </a:r>
            <a:endParaRPr lang="en-CA" dirty="0"/>
          </a:p>
          <a:p>
            <a:pPr lvl="2"/>
            <a:endParaRPr lang="en-CA" dirty="0"/>
          </a:p>
        </p:txBody>
      </p:sp>
    </p:spTree>
    <p:extLst>
      <p:ext uri="{BB962C8B-B14F-4D97-AF65-F5344CB8AC3E}">
        <p14:creationId xmlns:p14="http://schemas.microsoft.com/office/powerpoint/2010/main" val="104942026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6">
              <a:lumMod val="40000"/>
              <a:lumOff val="60000"/>
            </a:schemeClr>
          </a:solidFill>
        </p:spPr>
        <p:txBody>
          <a:bodyPr/>
          <a:lstStyle/>
          <a:p>
            <a:r>
              <a:rPr lang="en-CA" dirty="0" smtClean="0"/>
              <a:t>Second </a:t>
            </a:r>
            <a:r>
              <a:rPr lang="en-CA" dirty="0"/>
              <a:t>Tutorial</a:t>
            </a:r>
          </a:p>
        </p:txBody>
      </p:sp>
    </p:spTree>
    <p:extLst>
      <p:ext uri="{BB962C8B-B14F-4D97-AF65-F5344CB8AC3E}">
        <p14:creationId xmlns:p14="http://schemas.microsoft.com/office/powerpoint/2010/main" val="38282986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a:t>
            </a:r>
            <a:r>
              <a:rPr lang="en-US" dirty="0" smtClean="0">
                <a:latin typeface="Consolas" panose="020B0609020204030204" pitchFamily="49" charset="0"/>
              </a:rPr>
              <a:t>IF</a:t>
            </a:r>
            <a:r>
              <a:rPr lang="en-US" dirty="0">
                <a:latin typeface="Consolas" panose="020B0609020204030204" pitchFamily="49" charset="0"/>
              </a:rPr>
              <a:t>()</a:t>
            </a:r>
            <a:r>
              <a:rPr lang="en-US" dirty="0"/>
              <a:t> Function</a:t>
            </a:r>
            <a:endParaRPr lang="en-CA" dirty="0"/>
          </a:p>
        </p:txBody>
      </p:sp>
      <p:sp>
        <p:nvSpPr>
          <p:cNvPr id="3" name="Content Placeholder 2"/>
          <p:cNvSpPr>
            <a:spLocks noGrp="1"/>
          </p:cNvSpPr>
          <p:nvPr>
            <p:ph idx="1"/>
          </p:nvPr>
        </p:nvSpPr>
        <p:spPr/>
        <p:txBody>
          <a:bodyPr/>
          <a:lstStyle/>
          <a:p>
            <a:r>
              <a:rPr lang="en-CA" dirty="0" smtClean="0"/>
              <a:t>It operates in a similar fashion to conditional formatting and the COUNT</a:t>
            </a:r>
            <a:r>
              <a:rPr lang="en-US" dirty="0" smtClean="0">
                <a:latin typeface="Consolas" panose="020B0609020204030204" pitchFamily="49" charset="0"/>
              </a:rPr>
              <a:t>IF</a:t>
            </a:r>
            <a:r>
              <a:rPr lang="en-US" dirty="0">
                <a:latin typeface="Consolas" panose="020B0609020204030204" pitchFamily="49" charset="0"/>
              </a:rPr>
              <a:t>()</a:t>
            </a:r>
            <a:r>
              <a:rPr lang="en-CA" dirty="0" smtClean="0"/>
              <a:t> function: is it true that some condition has been met.</a:t>
            </a:r>
          </a:p>
          <a:p>
            <a:r>
              <a:rPr lang="en-CA" dirty="0" smtClean="0"/>
              <a:t>Unlike the formatting feature and the COUNT</a:t>
            </a:r>
            <a:r>
              <a:rPr lang="en-US" dirty="0" smtClean="0">
                <a:latin typeface="Consolas" panose="020B0609020204030204" pitchFamily="49" charset="0"/>
              </a:rPr>
              <a:t>IF()</a:t>
            </a:r>
            <a:r>
              <a:rPr lang="en-US" dirty="0" smtClean="0"/>
              <a:t> function the return value can be specified:</a:t>
            </a:r>
          </a:p>
          <a:p>
            <a:pPr lvl="1"/>
            <a:r>
              <a:rPr lang="en-US" dirty="0" smtClean="0"/>
              <a:t>A constant e.g. number, text string, Boolean (</a:t>
            </a:r>
            <a:r>
              <a:rPr lang="en-US" dirty="0" smtClean="0">
                <a:latin typeface="Consolas" panose="020B0609020204030204" pitchFamily="49" charset="0"/>
              </a:rPr>
              <a:t>12</a:t>
            </a:r>
            <a:r>
              <a:rPr lang="en-US" dirty="0" smtClean="0"/>
              <a:t>, </a:t>
            </a:r>
            <a:r>
              <a:rPr lang="en-US" dirty="0" smtClean="0">
                <a:latin typeface="Consolas" panose="020B0609020204030204" pitchFamily="49" charset="0"/>
              </a:rPr>
              <a:t>-12</a:t>
            </a:r>
            <a:r>
              <a:rPr lang="en-US" dirty="0" smtClean="0"/>
              <a:t>, </a:t>
            </a:r>
            <a:r>
              <a:rPr lang="en-US" dirty="0" smtClean="0">
                <a:latin typeface="Consolas" panose="020B0609020204030204" pitchFamily="49" charset="0"/>
              </a:rPr>
              <a:t>1.5</a:t>
            </a:r>
            <a:r>
              <a:rPr lang="en-US" dirty="0" smtClean="0"/>
              <a:t>, </a:t>
            </a:r>
            <a:r>
              <a:rPr lang="en-US" dirty="0" smtClean="0">
                <a:latin typeface="Consolas" panose="020B0609020204030204" pitchFamily="49" charset="0"/>
              </a:rPr>
              <a:t>“Pass”</a:t>
            </a:r>
            <a:r>
              <a:rPr lang="en-US" dirty="0" smtClean="0"/>
              <a:t>, </a:t>
            </a:r>
            <a:r>
              <a:rPr lang="en-US" dirty="0" smtClean="0">
                <a:latin typeface="Consolas" panose="020B0609020204030204" pitchFamily="49" charset="0"/>
              </a:rPr>
              <a:t>True</a:t>
            </a:r>
            <a:r>
              <a:rPr lang="en-US" dirty="0" smtClean="0"/>
              <a:t> etc.)…any value that be typed into an Excel cell can be the specified constant.</a:t>
            </a:r>
          </a:p>
          <a:p>
            <a:pPr lvl="1"/>
            <a:r>
              <a:rPr lang="en-US" dirty="0" smtClean="0"/>
              <a:t>A reference to a cell (and that cell can then contain one of the above values).</a:t>
            </a:r>
          </a:p>
          <a:p>
            <a:pPr lvl="1"/>
            <a:r>
              <a:rPr lang="en-CA" dirty="0" smtClean="0"/>
              <a:t>An expression that evaluates to any one of the above values e.g. </a:t>
            </a:r>
            <a:r>
              <a:rPr lang="en-CA" dirty="0" smtClean="0">
                <a:latin typeface="Consolas" panose="020B0609020204030204" pitchFamily="49" charset="0"/>
              </a:rPr>
              <a:t>2*3</a:t>
            </a:r>
            <a:r>
              <a:rPr lang="en-CA" dirty="0" smtClean="0"/>
              <a:t>, “</a:t>
            </a:r>
            <a:r>
              <a:rPr lang="en-CA" dirty="0" err="1" smtClean="0">
                <a:latin typeface="Consolas" panose="020B0609020204030204" pitchFamily="49" charset="0"/>
              </a:rPr>
              <a:t>hi”&amp;”there</a:t>
            </a:r>
            <a:r>
              <a:rPr lang="en-CA" dirty="0" smtClean="0"/>
              <a:t>”</a:t>
            </a:r>
            <a:endParaRPr lang="en-CA" dirty="0"/>
          </a:p>
        </p:txBody>
      </p:sp>
    </p:spTree>
    <p:extLst>
      <p:ext uri="{BB962C8B-B14F-4D97-AF65-F5344CB8AC3E}">
        <p14:creationId xmlns:p14="http://schemas.microsoft.com/office/powerpoint/2010/main" val="10186216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Structure Of The </a:t>
            </a:r>
            <a:r>
              <a:rPr lang="en-US" dirty="0">
                <a:latin typeface="Consolas" panose="020B0609020204030204" pitchFamily="49" charset="0"/>
              </a:rPr>
              <a:t>IF()</a:t>
            </a:r>
            <a:r>
              <a:rPr lang="en-CA" dirty="0" smtClean="0"/>
              <a:t> Function </a:t>
            </a:r>
            <a:endParaRPr lang="en-CA" dirty="0"/>
          </a:p>
        </p:txBody>
      </p:sp>
      <p:sp>
        <p:nvSpPr>
          <p:cNvPr id="3" name="Content Placeholder 2"/>
          <p:cNvSpPr>
            <a:spLocks noGrp="1"/>
          </p:cNvSpPr>
          <p:nvPr>
            <p:ph idx="1"/>
          </p:nvPr>
        </p:nvSpPr>
        <p:spPr/>
        <p:txBody>
          <a:bodyPr/>
          <a:lstStyle/>
          <a:p>
            <a:r>
              <a:rPr lang="en-CA" b="1" dirty="0" smtClean="0"/>
              <a:t>Format</a:t>
            </a:r>
            <a:r>
              <a:rPr lang="en-CA" dirty="0" smtClean="0"/>
              <a:t> (the function should be all on one line, it’s shown on multiple lines to allow details to be specified).</a:t>
            </a:r>
          </a:p>
          <a:p>
            <a:pPr lvl="1"/>
            <a:r>
              <a:rPr lang="en-CA" dirty="0" smtClean="0">
                <a:latin typeface="Consolas" panose="020B0609020204030204" pitchFamily="49" charset="0"/>
              </a:rPr>
              <a:t>IF (&lt;</a:t>
            </a:r>
            <a:r>
              <a:rPr lang="en-CA" i="1" dirty="0" smtClean="0">
                <a:solidFill>
                  <a:srgbClr val="FF0000"/>
                </a:solidFill>
                <a:latin typeface="Consolas" panose="020B0609020204030204" pitchFamily="49" charset="0"/>
              </a:rPr>
              <a:t>Boolean value</a:t>
            </a:r>
            <a:r>
              <a:rPr lang="en-CA" dirty="0" smtClean="0">
                <a:latin typeface="Consolas" panose="020B0609020204030204" pitchFamily="49" charset="0"/>
              </a:rPr>
              <a:t>&gt;</a:t>
            </a:r>
            <a:r>
              <a:rPr lang="en-CA" baseline="30000" dirty="0" smtClean="0">
                <a:latin typeface="Consolas" panose="020B0609020204030204" pitchFamily="49" charset="0"/>
              </a:rPr>
              <a:t>1</a:t>
            </a:r>
            <a:r>
              <a:rPr lang="en-CA" dirty="0" smtClean="0">
                <a:latin typeface="Consolas" panose="020B0609020204030204" pitchFamily="49" charset="0"/>
              </a:rPr>
              <a:t>, </a:t>
            </a:r>
          </a:p>
          <a:p>
            <a:pPr marL="234950" lvl="1" indent="0">
              <a:buNone/>
            </a:pPr>
            <a:r>
              <a:rPr lang="en-CA" dirty="0" smtClean="0">
                <a:latin typeface="Consolas" panose="020B0609020204030204" pitchFamily="49" charset="0"/>
              </a:rPr>
              <a:t>      &lt;</a:t>
            </a:r>
            <a:r>
              <a:rPr lang="en-CA" i="1" dirty="0" smtClean="0">
                <a:solidFill>
                  <a:srgbClr val="0000FF"/>
                </a:solidFill>
                <a:latin typeface="Consolas" panose="020B0609020204030204" pitchFamily="49" charset="0"/>
              </a:rPr>
              <a:t>return value if Boolean is true</a:t>
            </a:r>
            <a:r>
              <a:rPr lang="en-CA" dirty="0" smtClean="0">
                <a:latin typeface="Consolas" panose="020B0609020204030204" pitchFamily="49" charset="0"/>
              </a:rPr>
              <a:t>&gt;, </a:t>
            </a:r>
          </a:p>
          <a:p>
            <a:pPr marL="234950" lvl="1" indent="0">
              <a:buNone/>
            </a:pPr>
            <a:r>
              <a:rPr lang="en-CA" dirty="0">
                <a:latin typeface="Consolas" panose="020B0609020204030204" pitchFamily="49" charset="0"/>
              </a:rPr>
              <a:t> </a:t>
            </a:r>
            <a:r>
              <a:rPr lang="en-CA" dirty="0" smtClean="0">
                <a:latin typeface="Consolas" panose="020B0609020204030204" pitchFamily="49" charset="0"/>
              </a:rPr>
              <a:t>     &lt;</a:t>
            </a:r>
            <a:r>
              <a:rPr lang="en-CA" i="1" dirty="0" smtClean="0">
                <a:solidFill>
                  <a:schemeClr val="accent3">
                    <a:lumMod val="50000"/>
                  </a:schemeClr>
                </a:solidFill>
                <a:latin typeface="Consolas" panose="020B0609020204030204" pitchFamily="49" charset="0"/>
              </a:rPr>
              <a:t>return value if Boolean is false</a:t>
            </a:r>
            <a:r>
              <a:rPr lang="en-CA" dirty="0" smtClean="0">
                <a:latin typeface="Consolas" panose="020B0609020204030204" pitchFamily="49" charset="0"/>
              </a:rPr>
              <a:t>&gt;)</a:t>
            </a:r>
          </a:p>
          <a:p>
            <a:endParaRPr lang="en-CA" dirty="0"/>
          </a:p>
          <a:p>
            <a:r>
              <a:rPr lang="en-CA" b="1" dirty="0" smtClean="0"/>
              <a:t>Example</a:t>
            </a:r>
            <a:r>
              <a:rPr lang="en-CA" dirty="0" smtClean="0"/>
              <a:t>:</a:t>
            </a:r>
          </a:p>
          <a:p>
            <a:pPr marL="234950" lvl="1" indent="0">
              <a:buNone/>
            </a:pPr>
            <a:r>
              <a:rPr lang="en-CA" dirty="0">
                <a:latin typeface="Consolas" panose="020B0609020204030204" pitchFamily="49" charset="0"/>
              </a:rPr>
              <a:t>=IF(</a:t>
            </a:r>
            <a:r>
              <a:rPr lang="en-CA" dirty="0">
                <a:solidFill>
                  <a:srgbClr val="FF0000"/>
                </a:solidFill>
                <a:latin typeface="Consolas" panose="020B0609020204030204" pitchFamily="49" charset="0"/>
              </a:rPr>
              <a:t>A3&gt;=$</a:t>
            </a:r>
            <a:r>
              <a:rPr lang="en-CA" dirty="0" smtClean="0">
                <a:solidFill>
                  <a:srgbClr val="FF0000"/>
                </a:solidFill>
                <a:latin typeface="Consolas" panose="020B0609020204030204" pitchFamily="49" charset="0"/>
              </a:rPr>
              <a:t>F$2</a:t>
            </a:r>
            <a:r>
              <a:rPr lang="en-CA" dirty="0" smtClean="0">
                <a:latin typeface="Consolas" panose="020B0609020204030204" pitchFamily="49" charset="0"/>
              </a:rPr>
              <a:t>,</a:t>
            </a:r>
            <a:r>
              <a:rPr lang="en-CA" dirty="0" smtClean="0">
                <a:solidFill>
                  <a:srgbClr val="0000FF"/>
                </a:solidFill>
                <a:latin typeface="Consolas" panose="020B0609020204030204" pitchFamily="49" charset="0"/>
              </a:rPr>
              <a:t>$</a:t>
            </a:r>
            <a:r>
              <a:rPr lang="en-CA" dirty="0">
                <a:solidFill>
                  <a:srgbClr val="0000FF"/>
                </a:solidFill>
                <a:latin typeface="Consolas" panose="020B0609020204030204" pitchFamily="49" charset="0"/>
              </a:rPr>
              <a:t>F$3</a:t>
            </a:r>
            <a:r>
              <a:rPr lang="en-CA" dirty="0">
                <a:latin typeface="Consolas" panose="020B0609020204030204" pitchFamily="49" charset="0"/>
              </a:rPr>
              <a:t>,</a:t>
            </a:r>
            <a:r>
              <a:rPr lang="en-CA" dirty="0">
                <a:solidFill>
                  <a:schemeClr val="accent3">
                    <a:lumMod val="50000"/>
                  </a:schemeClr>
                </a:solidFill>
                <a:latin typeface="Consolas" panose="020B0609020204030204" pitchFamily="49" charset="0"/>
              </a:rPr>
              <a:t>$F$4</a:t>
            </a:r>
            <a:r>
              <a:rPr lang="en-CA" dirty="0" smtClean="0">
                <a:latin typeface="Consolas" panose="020B0609020204030204" pitchFamily="49" charset="0"/>
              </a:rPr>
              <a:t>)</a:t>
            </a:r>
            <a:endParaRPr lang="en-CA" dirty="0">
              <a:latin typeface="Consolas" panose="020B0609020204030204" pitchFamily="49" charset="0"/>
            </a:endParaRPr>
          </a:p>
          <a:p>
            <a:pPr lvl="2"/>
            <a:endParaRPr lang="en-CA" dirty="0" smtClean="0"/>
          </a:p>
          <a:p>
            <a:r>
              <a:rPr lang="en-CA" b="1" dirty="0" smtClean="0"/>
              <a:t>Note</a:t>
            </a:r>
          </a:p>
          <a:p>
            <a:pPr lvl="2"/>
            <a:r>
              <a:rPr lang="en-CA" dirty="0" smtClean="0"/>
              <a:t>The Boolean can be a constant (</a:t>
            </a:r>
            <a:r>
              <a:rPr lang="en-CA" dirty="0" smtClean="0">
                <a:latin typeface="Consolas" panose="020B0609020204030204" pitchFamily="49" charset="0"/>
              </a:rPr>
              <a:t>True</a:t>
            </a:r>
            <a:r>
              <a:rPr lang="en-CA" dirty="0" smtClean="0"/>
              <a:t>, </a:t>
            </a:r>
            <a:r>
              <a:rPr lang="en-CA" dirty="0" smtClean="0">
                <a:latin typeface="Consolas" panose="020B0609020204030204" pitchFamily="49" charset="0"/>
              </a:rPr>
              <a:t>False</a:t>
            </a:r>
            <a:r>
              <a:rPr lang="en-CA" dirty="0" smtClean="0"/>
              <a:t>), a reference to a cell that contains a Boolean or an expression that evaluates to a Boolean result (e.g. </a:t>
            </a:r>
            <a:r>
              <a:rPr lang="en-CA" dirty="0" smtClean="0">
                <a:latin typeface="Consolas" panose="020B0609020204030204" pitchFamily="49" charset="0"/>
              </a:rPr>
              <a:t>A3 &gt;= 2.0</a:t>
            </a:r>
            <a:r>
              <a:rPr lang="en-CA" dirty="0" smtClean="0"/>
              <a:t>)</a:t>
            </a:r>
            <a:endParaRPr lang="en-CA" dirty="0"/>
          </a:p>
        </p:txBody>
      </p:sp>
      <p:sp>
        <p:nvSpPr>
          <p:cNvPr id="4" name="TextBox 3"/>
          <p:cNvSpPr txBox="1"/>
          <p:nvPr/>
        </p:nvSpPr>
        <p:spPr>
          <a:xfrm>
            <a:off x="0" y="6334780"/>
            <a:ext cx="8763000" cy="523220"/>
          </a:xfrm>
          <a:prstGeom prst="rect">
            <a:avLst/>
          </a:prstGeom>
          <a:noFill/>
        </p:spPr>
        <p:txBody>
          <a:bodyPr wrap="square" rtlCol="0">
            <a:spAutoFit/>
          </a:bodyPr>
          <a:lstStyle/>
          <a:p>
            <a:pPr marL="112713" indent="-112713"/>
            <a:r>
              <a:rPr lang="en-CA" sz="1400" dirty="0" smtClean="0"/>
              <a:t>1 A Boolean is either the value True or the value False, a Boolean expression (works out to a Boolean) is allowable e.g. </a:t>
            </a:r>
            <a:r>
              <a:rPr lang="en-CA" sz="1400" dirty="0" smtClean="0">
                <a:latin typeface="Consolas" panose="020B0609020204030204" pitchFamily="49" charset="0"/>
              </a:rPr>
              <a:t>3 &gt; 2</a:t>
            </a:r>
            <a:r>
              <a:rPr lang="en-CA" sz="1400" dirty="0" smtClean="0"/>
              <a:t>, </a:t>
            </a:r>
            <a:r>
              <a:rPr lang="en-CA" sz="1400" dirty="0" smtClean="0">
                <a:latin typeface="Consolas" panose="020B0609020204030204" pitchFamily="49" charset="0"/>
              </a:rPr>
              <a:t>A2 &gt;= 50 </a:t>
            </a:r>
            <a:r>
              <a:rPr lang="en-CA" sz="1400" dirty="0" smtClean="0"/>
              <a:t>etc.</a:t>
            </a:r>
            <a:endParaRPr lang="en-CA" sz="1400" dirty="0"/>
          </a:p>
        </p:txBody>
      </p:sp>
    </p:spTree>
    <p:extLst>
      <p:ext uri="{BB962C8B-B14F-4D97-AF65-F5344CB8AC3E}">
        <p14:creationId xmlns:p14="http://schemas.microsoft.com/office/powerpoint/2010/main" val="24929210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4" presetClass="entr" presetSubtype="1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randombar(horizontal)">
                                      <p:cBhvr>
                                        <p:cTn id="15" dur="500"/>
                                        <p:tgtEl>
                                          <p:spTgt spid="4"/>
                                        </p:tgtEl>
                                      </p:cBhvr>
                                    </p:animEffec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grpId="0" nodeType="clickEffect">
                                  <p:stCondLst>
                                    <p:cond delay="0"/>
                                  </p:stCondLst>
                                  <p:childTnLst>
                                    <p:set>
                                      <p:cBhvr>
                                        <p:cTn id="35"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6" fill="hold">
                      <p:stCondLst>
                        <p:cond delay="indefinite"/>
                      </p:stCondLst>
                      <p:childTnLst>
                        <p:par>
                          <p:cTn id="37" fill="hold">
                            <p:stCondLst>
                              <p:cond delay="0"/>
                            </p:stCondLst>
                            <p:childTnLst>
                              <p:par>
                                <p:cTn id="38" presetID="1" presetClass="entr" presetSubtype="0" fill="hold" grpId="0" nodeType="clickEffect">
                                  <p:stCondLst>
                                    <p:cond delay="0"/>
                                  </p:stCondLst>
                                  <p:childTnLst>
                                    <p:set>
                                      <p:cBhvr>
                                        <p:cTn id="39"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3"/>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latin typeface="Consolas" panose="020B0609020204030204" pitchFamily="49" charset="0"/>
              </a:rPr>
              <a:t>IF</a:t>
            </a:r>
            <a:r>
              <a:rPr lang="en-CA" dirty="0" smtClean="0"/>
              <a:t> Example: Pass/Fail Clinical Coursework</a:t>
            </a:r>
            <a:endParaRPr lang="en-CA" dirty="0"/>
          </a:p>
        </p:txBody>
      </p:sp>
      <p:sp>
        <p:nvSpPr>
          <p:cNvPr id="3" name="Content Placeholder 2"/>
          <p:cNvSpPr>
            <a:spLocks noGrp="1"/>
          </p:cNvSpPr>
          <p:nvPr>
            <p:ph idx="1"/>
          </p:nvPr>
        </p:nvSpPr>
        <p:spPr/>
        <p:txBody>
          <a:bodyPr/>
          <a:lstStyle/>
          <a:p>
            <a:r>
              <a:rPr lang="en-CA" dirty="0" smtClean="0"/>
              <a:t>Nursing students must earn a grade of 76% or higher in order to pass their clinical course work.</a:t>
            </a:r>
          </a:p>
          <a:p>
            <a:r>
              <a:rPr lang="en-CA" b="1" dirty="0"/>
              <a:t>Example spreadsheet:</a:t>
            </a:r>
            <a:r>
              <a:rPr lang="en-CA" dirty="0"/>
              <a:t> </a:t>
            </a:r>
            <a:r>
              <a:rPr lang="en-CA" dirty="0" err="1">
                <a:latin typeface="Consolas" panose="020B0609020204030204" pitchFamily="49" charset="0"/>
              </a:rPr>
              <a:t>if_example_clinical_example</a:t>
            </a:r>
            <a:endParaRPr lang="en-CA" dirty="0" smtClean="0">
              <a:latin typeface="Consolas" panose="020B0609020204030204" pitchFamily="49" charset="0"/>
            </a:endParaRPr>
          </a:p>
          <a:p>
            <a:endParaRPr lang="en-CA" dirty="0" smtClean="0">
              <a:latin typeface="Consolas" panose="020B0609020204030204" pitchFamily="49" charset="0"/>
            </a:endParaRPr>
          </a:p>
          <a:p>
            <a:endParaRPr lang="en-CA" dirty="0">
              <a:latin typeface="Consolas" panose="020B0609020204030204" pitchFamily="49" charset="0"/>
            </a:endParaRPr>
          </a:p>
          <a:p>
            <a:endParaRPr lang="en-CA" dirty="0" smtClean="0">
              <a:latin typeface="Consolas" panose="020B0609020204030204" pitchFamily="49" charset="0"/>
            </a:endParaRPr>
          </a:p>
          <a:p>
            <a:endParaRPr lang="en-CA" dirty="0">
              <a:latin typeface="Consolas" panose="020B0609020204030204" pitchFamily="49" charset="0"/>
            </a:endParaRPr>
          </a:p>
          <a:p>
            <a:pPr marL="0" indent="0">
              <a:buNone/>
            </a:pPr>
            <a:endParaRPr lang="en-CA" dirty="0">
              <a:latin typeface="Consolas" panose="020B0609020204030204" pitchFamily="49" charset="0"/>
            </a:endParaRPr>
          </a:p>
          <a:p>
            <a:r>
              <a:rPr lang="en-CA" dirty="0" smtClean="0"/>
              <a:t>Note the use of the dollar sign </a:t>
            </a:r>
          </a:p>
          <a:p>
            <a:pPr lvl="1"/>
            <a:r>
              <a:rPr lang="en-CA" dirty="0" smtClean="0">
                <a:latin typeface="Consolas" panose="020B0609020204030204" pitchFamily="49" charset="0"/>
              </a:rPr>
              <a:t>F2</a:t>
            </a:r>
            <a:r>
              <a:rPr lang="en-CA" dirty="0" smtClean="0"/>
              <a:t>: A lookup table with the cut off value</a:t>
            </a:r>
            <a:r>
              <a:rPr lang="en-CA" dirty="0"/>
              <a:t> </a:t>
            </a:r>
            <a:r>
              <a:rPr lang="en-CA" dirty="0" smtClean="0"/>
              <a:t>used in the Boolean expression.</a:t>
            </a:r>
          </a:p>
          <a:p>
            <a:pPr lvl="1"/>
            <a:r>
              <a:rPr lang="en-CA" dirty="0" smtClean="0">
                <a:latin typeface="Consolas" panose="020B0609020204030204" pitchFamily="49" charset="0"/>
              </a:rPr>
              <a:t>F3</a:t>
            </a:r>
            <a:r>
              <a:rPr lang="en-CA" dirty="0" smtClean="0"/>
              <a:t>, </a:t>
            </a:r>
            <a:r>
              <a:rPr lang="en-CA" dirty="0" smtClean="0">
                <a:latin typeface="Consolas" panose="020B0609020204030204" pitchFamily="49" charset="0"/>
              </a:rPr>
              <a:t>F4</a:t>
            </a:r>
            <a:r>
              <a:rPr lang="en-CA" dirty="0" smtClean="0"/>
              <a:t>: Return values for the respective true/false cases (each student will always refer to these cells so the references must include the dollar sign).</a:t>
            </a:r>
            <a:endParaRPr lang="en-CA" dirty="0"/>
          </a:p>
        </p:txBody>
      </p:sp>
      <p:pic>
        <p:nvPicPr>
          <p:cNvPr id="4" name="Picture 3"/>
          <p:cNvPicPr>
            <a:picLocks noChangeAspect="1"/>
          </p:cNvPicPr>
          <p:nvPr/>
        </p:nvPicPr>
        <p:blipFill>
          <a:blip r:embed="rId2"/>
          <a:stretch>
            <a:fillRect/>
          </a:stretch>
        </p:blipFill>
        <p:spPr>
          <a:xfrm>
            <a:off x="762000" y="2743200"/>
            <a:ext cx="5638800" cy="2158788"/>
          </a:xfrm>
          <a:prstGeom prst="rect">
            <a:avLst/>
          </a:prstGeom>
        </p:spPr>
      </p:pic>
    </p:spTree>
    <p:extLst>
      <p:ext uri="{BB962C8B-B14F-4D97-AF65-F5344CB8AC3E}">
        <p14:creationId xmlns:p14="http://schemas.microsoft.com/office/powerpoint/2010/main" val="24120232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4" presetClass="entr" presetSubtype="1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randombar(horizontal)">
                                      <p:cBhvr>
                                        <p:cTn id="15" dur="500"/>
                                        <p:tgtEl>
                                          <p:spTgt spid="4"/>
                                        </p:tgtEl>
                                      </p:cBhvr>
                                    </p:animEffec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0"/>
                                  </p:stCondLst>
                                  <p:childTnLst>
                                    <p:set>
                                      <p:cBhvr>
                                        <p:cTn id="27"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3"/>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Review: Logic</a:t>
            </a:r>
          </a:p>
        </p:txBody>
      </p:sp>
      <p:sp>
        <p:nvSpPr>
          <p:cNvPr id="3" name="Content Placeholder 2"/>
          <p:cNvSpPr>
            <a:spLocks noGrp="1"/>
          </p:cNvSpPr>
          <p:nvPr>
            <p:ph idx="1"/>
          </p:nvPr>
        </p:nvSpPr>
        <p:spPr/>
        <p:txBody>
          <a:bodyPr/>
          <a:lstStyle/>
          <a:p>
            <a:r>
              <a:rPr lang="en-US" dirty="0"/>
              <a:t>AND:</a:t>
            </a:r>
          </a:p>
          <a:p>
            <a:pPr lvl="1"/>
            <a:r>
              <a:rPr lang="en-US" dirty="0"/>
              <a:t>Used when all conditions must be true</a:t>
            </a:r>
          </a:p>
          <a:p>
            <a:pPr lvl="1"/>
            <a:r>
              <a:rPr lang="en-US" dirty="0"/>
              <a:t>The typical default when entering parameters into a search website e.g.  </a:t>
            </a:r>
            <a:r>
              <a:rPr lang="en-US" dirty="0">
                <a:latin typeface="Consolas" panose="020B0609020204030204" pitchFamily="49" charset="0"/>
              </a:rPr>
              <a:t>CPSC 203</a:t>
            </a:r>
            <a:r>
              <a:rPr lang="en-US" dirty="0"/>
              <a:t> will return as search results pages that contain ‘</a:t>
            </a:r>
            <a:r>
              <a:rPr lang="en-US" dirty="0">
                <a:latin typeface="Consolas" panose="020B0609020204030204" pitchFamily="49" charset="0"/>
              </a:rPr>
              <a:t>CPSC</a:t>
            </a:r>
            <a:r>
              <a:rPr lang="en-US" dirty="0"/>
              <a:t>’ and ‘</a:t>
            </a:r>
            <a:r>
              <a:rPr lang="en-US" dirty="0">
                <a:latin typeface="Consolas" panose="020B0609020204030204" pitchFamily="49" charset="0"/>
              </a:rPr>
              <a:t>203</a:t>
            </a:r>
            <a:r>
              <a:rPr lang="en-US" dirty="0"/>
              <a:t>’.</a:t>
            </a:r>
          </a:p>
          <a:p>
            <a:r>
              <a:rPr lang="en-CA" dirty="0"/>
              <a:t>OR:</a:t>
            </a:r>
          </a:p>
          <a:p>
            <a:pPr lvl="1"/>
            <a:r>
              <a:rPr lang="en-US" dirty="0"/>
              <a:t>Used when at least one condition is true</a:t>
            </a:r>
          </a:p>
          <a:p>
            <a:pPr lvl="1"/>
            <a:r>
              <a:rPr lang="en-US" dirty="0"/>
              <a:t>(Variant of the example from lecture), Internet search: </a:t>
            </a:r>
            <a:r>
              <a:rPr lang="en-US" altLang="en-US" dirty="0"/>
              <a:t>“Bruce Lee” </a:t>
            </a:r>
            <a:r>
              <a:rPr lang="en-US" altLang="en-US" b="1" dirty="0"/>
              <a:t>OR</a:t>
            </a:r>
            <a:r>
              <a:rPr lang="en-US" altLang="en-US" dirty="0"/>
              <a:t> “Little Dragon” will return as search results pages that contain either one (or both) of these names.</a:t>
            </a:r>
            <a:endParaRPr lang="en-CA" dirty="0"/>
          </a:p>
          <a:p>
            <a:endParaRPr lang="en-CA" dirty="0"/>
          </a:p>
        </p:txBody>
      </p:sp>
    </p:spTree>
    <p:extLst>
      <p:ext uri="{BB962C8B-B14F-4D97-AF65-F5344CB8AC3E}">
        <p14:creationId xmlns:p14="http://schemas.microsoft.com/office/powerpoint/2010/main" val="175238233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Logical ‘AND’ &amp; Web Searches: Student Exercise</a:t>
            </a:r>
            <a:endParaRPr lang="en-CA" dirty="0"/>
          </a:p>
        </p:txBody>
      </p:sp>
      <p:sp>
        <p:nvSpPr>
          <p:cNvPr id="3" name="Content Placeholder 2"/>
          <p:cNvSpPr>
            <a:spLocks noGrp="1"/>
          </p:cNvSpPr>
          <p:nvPr>
            <p:ph idx="1"/>
          </p:nvPr>
        </p:nvSpPr>
        <p:spPr/>
        <p:txBody>
          <a:bodyPr/>
          <a:lstStyle/>
          <a:p>
            <a:r>
              <a:rPr lang="en-US" b="1" dirty="0" smtClean="0"/>
              <a:t>Search case #1</a:t>
            </a:r>
            <a:r>
              <a:rPr lang="en-US" dirty="0" smtClean="0"/>
              <a:t>, type the following into a search site:</a:t>
            </a:r>
          </a:p>
          <a:p>
            <a:pPr lvl="1"/>
            <a:r>
              <a:rPr lang="en-US" dirty="0" smtClean="0"/>
              <a:t>coronavirus cases</a:t>
            </a:r>
          </a:p>
          <a:p>
            <a:pPr lvl="1"/>
            <a:r>
              <a:rPr lang="en-US" dirty="0" smtClean="0"/>
              <a:t>Note the number of search results</a:t>
            </a:r>
          </a:p>
          <a:p>
            <a:pPr lvl="1"/>
            <a:endParaRPr lang="en-US" dirty="0" smtClean="0"/>
          </a:p>
          <a:p>
            <a:r>
              <a:rPr lang="en-US" b="1" dirty="0"/>
              <a:t>Search case </a:t>
            </a:r>
            <a:r>
              <a:rPr lang="en-US" b="1" dirty="0" smtClean="0"/>
              <a:t>#2</a:t>
            </a:r>
            <a:r>
              <a:rPr lang="en-US" dirty="0" smtClean="0"/>
              <a:t>, </a:t>
            </a:r>
            <a:r>
              <a:rPr lang="en-US" dirty="0"/>
              <a:t>type the following into a search site:</a:t>
            </a:r>
          </a:p>
          <a:p>
            <a:pPr lvl="1"/>
            <a:r>
              <a:rPr lang="en-US" dirty="0"/>
              <a:t>coronavirus </a:t>
            </a:r>
            <a:r>
              <a:rPr lang="en-US" dirty="0" smtClean="0"/>
              <a:t>cases Canada</a:t>
            </a:r>
            <a:endParaRPr lang="en-US" dirty="0"/>
          </a:p>
          <a:p>
            <a:pPr lvl="1"/>
            <a:r>
              <a:rPr lang="en-US" dirty="0"/>
              <a:t>Note the number of search </a:t>
            </a:r>
            <a:r>
              <a:rPr lang="en-US" dirty="0" smtClean="0"/>
              <a:t>results (increased or decreased?)</a:t>
            </a:r>
            <a:endParaRPr lang="en-US" dirty="0"/>
          </a:p>
          <a:p>
            <a:endParaRPr lang="en-CA" dirty="0"/>
          </a:p>
        </p:txBody>
      </p:sp>
    </p:spTree>
    <p:extLst>
      <p:ext uri="{BB962C8B-B14F-4D97-AF65-F5344CB8AC3E}">
        <p14:creationId xmlns:p14="http://schemas.microsoft.com/office/powerpoint/2010/main" val="8565108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Logical ‘OR’ &amp; Web Searches</a:t>
            </a:r>
            <a:endParaRPr lang="en-CA" dirty="0"/>
          </a:p>
        </p:txBody>
      </p:sp>
      <p:sp>
        <p:nvSpPr>
          <p:cNvPr id="3" name="Content Placeholder 2"/>
          <p:cNvSpPr>
            <a:spLocks noGrp="1"/>
          </p:cNvSpPr>
          <p:nvPr>
            <p:ph idx="1"/>
          </p:nvPr>
        </p:nvSpPr>
        <p:spPr/>
        <p:txBody>
          <a:bodyPr/>
          <a:lstStyle/>
          <a:p>
            <a:r>
              <a:rPr lang="en-US" b="1" dirty="0"/>
              <a:t>Search case #1</a:t>
            </a:r>
            <a:r>
              <a:rPr lang="en-US" dirty="0"/>
              <a:t>, type the following into a search site:</a:t>
            </a:r>
          </a:p>
          <a:p>
            <a:pPr lvl="1"/>
            <a:r>
              <a:rPr lang="en-US" dirty="0" smtClean="0"/>
              <a:t>“Calgary </a:t>
            </a:r>
            <a:r>
              <a:rPr lang="en-US" dirty="0"/>
              <a:t>headlines" </a:t>
            </a:r>
            <a:r>
              <a:rPr lang="en-US" dirty="0" smtClean="0"/>
              <a:t>“Edmonton headlines”</a:t>
            </a:r>
          </a:p>
          <a:p>
            <a:pPr lvl="1"/>
            <a:r>
              <a:rPr lang="en-US" dirty="0" smtClean="0"/>
              <a:t>Note </a:t>
            </a:r>
            <a:r>
              <a:rPr lang="en-US" dirty="0"/>
              <a:t>the number of search results</a:t>
            </a:r>
          </a:p>
          <a:p>
            <a:pPr lvl="1"/>
            <a:endParaRPr lang="en-US" dirty="0"/>
          </a:p>
          <a:p>
            <a:r>
              <a:rPr lang="en-US" b="1" dirty="0"/>
              <a:t>Search case #2</a:t>
            </a:r>
            <a:r>
              <a:rPr lang="en-US" dirty="0"/>
              <a:t>, type the following into a search site:</a:t>
            </a:r>
          </a:p>
          <a:p>
            <a:pPr lvl="1"/>
            <a:r>
              <a:rPr lang="en-US" dirty="0"/>
              <a:t>“Calgary headlines" </a:t>
            </a:r>
            <a:r>
              <a:rPr lang="en-US" dirty="0" smtClean="0"/>
              <a:t>OR “Edmonton </a:t>
            </a:r>
            <a:r>
              <a:rPr lang="en-US" dirty="0"/>
              <a:t>headlines</a:t>
            </a:r>
            <a:r>
              <a:rPr lang="en-US" dirty="0" smtClean="0"/>
              <a:t>” (OR is case sensitive)</a:t>
            </a:r>
            <a:endParaRPr lang="en-US" dirty="0"/>
          </a:p>
          <a:p>
            <a:pPr lvl="1"/>
            <a:r>
              <a:rPr lang="en-US" dirty="0" smtClean="0"/>
              <a:t>Note </a:t>
            </a:r>
            <a:r>
              <a:rPr lang="en-US" dirty="0"/>
              <a:t>the number of search results (increased or decreased?)</a:t>
            </a:r>
          </a:p>
          <a:p>
            <a:endParaRPr lang="en-CA" dirty="0"/>
          </a:p>
          <a:p>
            <a:r>
              <a:rPr lang="en-US" b="1" dirty="0"/>
              <a:t>Search case </a:t>
            </a:r>
            <a:r>
              <a:rPr lang="en-US" b="1" dirty="0" smtClean="0"/>
              <a:t>#3</a:t>
            </a:r>
            <a:r>
              <a:rPr lang="en-US" dirty="0" smtClean="0"/>
              <a:t>, </a:t>
            </a:r>
            <a:r>
              <a:rPr lang="en-US" dirty="0"/>
              <a:t>type the following into a search site:</a:t>
            </a:r>
          </a:p>
          <a:p>
            <a:pPr lvl="1"/>
            <a:r>
              <a:rPr lang="en-US" dirty="0"/>
              <a:t>“Calgary headlines" </a:t>
            </a:r>
            <a:r>
              <a:rPr lang="en-US" dirty="0" smtClean="0"/>
              <a:t>or </a:t>
            </a:r>
            <a:r>
              <a:rPr lang="en-US" dirty="0"/>
              <a:t>“Edmonton headlines” (OR is case sensitive)</a:t>
            </a:r>
          </a:p>
          <a:p>
            <a:pPr lvl="1"/>
            <a:r>
              <a:rPr lang="en-US" dirty="0"/>
              <a:t>Note the number of search results (increased or decreased?)</a:t>
            </a:r>
          </a:p>
          <a:p>
            <a:endParaRPr lang="en-CA" dirty="0"/>
          </a:p>
        </p:txBody>
      </p:sp>
    </p:spTree>
    <p:extLst>
      <p:ext uri="{BB962C8B-B14F-4D97-AF65-F5344CB8AC3E}">
        <p14:creationId xmlns:p14="http://schemas.microsoft.com/office/powerpoint/2010/main" val="11546945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New: Logical Not</a:t>
            </a:r>
            <a:endParaRPr lang="en-CA" dirty="0"/>
          </a:p>
        </p:txBody>
      </p:sp>
      <p:sp>
        <p:nvSpPr>
          <p:cNvPr id="3" name="Content Placeholder 2"/>
          <p:cNvSpPr>
            <a:spLocks noGrp="1"/>
          </p:cNvSpPr>
          <p:nvPr>
            <p:ph idx="1"/>
          </p:nvPr>
        </p:nvSpPr>
        <p:spPr/>
        <p:txBody>
          <a:bodyPr/>
          <a:lstStyle/>
          <a:p>
            <a:r>
              <a:rPr lang="en-US" dirty="0" smtClean="0"/>
              <a:t>Negates or reverses the logic (</a:t>
            </a:r>
            <a:r>
              <a:rPr lang="en-US" dirty="0" smtClean="0">
                <a:latin typeface="Consolas" panose="020B0609020204030204" pitchFamily="49" charset="0"/>
              </a:rPr>
              <a:t>true</a:t>
            </a:r>
            <a:r>
              <a:rPr lang="en-US" dirty="0" smtClean="0"/>
              <a:t> becomes </a:t>
            </a:r>
            <a:r>
              <a:rPr lang="en-US" dirty="0" smtClean="0">
                <a:latin typeface="Consolas" panose="020B0609020204030204" pitchFamily="49" charset="0"/>
              </a:rPr>
              <a:t>false</a:t>
            </a:r>
            <a:r>
              <a:rPr lang="en-US" dirty="0" smtClean="0"/>
              <a:t>, </a:t>
            </a:r>
            <a:r>
              <a:rPr lang="en-US" dirty="0" smtClean="0">
                <a:latin typeface="Consolas" panose="020B0609020204030204" pitchFamily="49" charset="0"/>
              </a:rPr>
              <a:t>false</a:t>
            </a:r>
            <a:r>
              <a:rPr lang="en-US" dirty="0" smtClean="0"/>
              <a:t> becomes </a:t>
            </a:r>
            <a:r>
              <a:rPr lang="en-US" dirty="0">
                <a:latin typeface="Consolas" panose="020B0609020204030204" pitchFamily="49" charset="0"/>
              </a:rPr>
              <a:t>true</a:t>
            </a:r>
            <a:r>
              <a:rPr lang="en-US" dirty="0" smtClean="0"/>
              <a:t>).</a:t>
            </a:r>
          </a:p>
          <a:p>
            <a:r>
              <a:rPr lang="en-US" dirty="0" smtClean="0"/>
              <a:t>Excel NOT function</a:t>
            </a:r>
          </a:p>
          <a:p>
            <a:pPr lvl="1"/>
            <a:r>
              <a:rPr lang="en-US" b="1" dirty="0" smtClean="0"/>
              <a:t>Usage</a:t>
            </a:r>
            <a:r>
              <a:rPr lang="en-US" dirty="0" smtClean="0"/>
              <a:t>: </a:t>
            </a:r>
            <a:r>
              <a:rPr lang="en-US" dirty="0" smtClean="0">
                <a:latin typeface="Consolas" panose="020B0609020204030204" pitchFamily="49" charset="0"/>
              </a:rPr>
              <a:t>NOT(&lt;</a:t>
            </a:r>
            <a:r>
              <a:rPr lang="en-US" i="1" dirty="0" smtClean="0">
                <a:latin typeface="Consolas" panose="020B0609020204030204" pitchFamily="49" charset="0"/>
              </a:rPr>
              <a:t>Boolean expression</a:t>
            </a:r>
            <a:r>
              <a:rPr lang="en-US" dirty="0" smtClean="0">
                <a:latin typeface="Consolas" panose="020B0609020204030204" pitchFamily="49" charset="0"/>
              </a:rPr>
              <a:t>&gt;)</a:t>
            </a:r>
          </a:p>
          <a:p>
            <a:pPr lvl="1"/>
            <a:r>
              <a:rPr lang="en-US" b="1" dirty="0" smtClean="0"/>
              <a:t>Examples</a:t>
            </a:r>
            <a:r>
              <a:rPr lang="en-US" dirty="0" smtClean="0"/>
              <a:t>: </a:t>
            </a:r>
            <a:r>
              <a:rPr lang="en-US" dirty="0" smtClean="0">
                <a:latin typeface="Consolas" panose="020B0609020204030204" pitchFamily="49" charset="0"/>
              </a:rPr>
              <a:t>NOT(True)</a:t>
            </a:r>
            <a:r>
              <a:rPr lang="en-US" dirty="0" smtClean="0"/>
              <a:t>, </a:t>
            </a:r>
            <a:r>
              <a:rPr lang="en-US" dirty="0" smtClean="0">
                <a:latin typeface="Consolas" panose="020B0609020204030204" pitchFamily="49" charset="0"/>
              </a:rPr>
              <a:t>NOT(False)</a:t>
            </a:r>
            <a:r>
              <a:rPr lang="en-US" dirty="0" smtClean="0"/>
              <a:t>, </a:t>
            </a:r>
            <a:r>
              <a:rPr lang="en-US" dirty="0" smtClean="0">
                <a:latin typeface="Consolas" panose="020B0609020204030204" pitchFamily="49" charset="0"/>
              </a:rPr>
              <a:t>NOT(A1), NOT(2&gt;1)</a:t>
            </a:r>
          </a:p>
          <a:p>
            <a:r>
              <a:rPr lang="en-US" dirty="0" smtClean="0"/>
              <a:t>Negation in terms of web searches:</a:t>
            </a:r>
          </a:p>
          <a:p>
            <a:pPr lvl="1"/>
            <a:r>
              <a:rPr lang="en-US" dirty="0" smtClean="0"/>
              <a:t>The negation operator is also known as the ‘subtraction’ operator.</a:t>
            </a:r>
          </a:p>
          <a:p>
            <a:pPr lvl="1"/>
            <a:r>
              <a:rPr lang="en-US" dirty="0" smtClean="0"/>
              <a:t>Explanation in terms of ‘subtraction’: Search results that would normally appear are subtracted from the list of results displayed.</a:t>
            </a:r>
          </a:p>
          <a:p>
            <a:pPr lvl="1"/>
            <a:r>
              <a:rPr lang="en-US" dirty="0" smtClean="0"/>
              <a:t>Alternatively in terms of ‘negation’ or ‘not’: When it’s true that a web page meets the search criteria adding a negation will make it false (i.e. that page won’t appear as a search result).</a:t>
            </a:r>
          </a:p>
          <a:p>
            <a:pPr lvl="1"/>
            <a:r>
              <a:rPr lang="en-US" dirty="0" smtClean="0"/>
              <a:t>Web search subtraction/negation operator: </a:t>
            </a:r>
            <a:r>
              <a:rPr lang="en-US" dirty="0" smtClean="0">
                <a:latin typeface="Consolas" panose="020B0609020204030204" pitchFamily="49" charset="0"/>
              </a:rPr>
              <a:t>-</a:t>
            </a:r>
            <a:r>
              <a:rPr lang="en-US" dirty="0" smtClean="0"/>
              <a:t> (‘minus’)</a:t>
            </a:r>
            <a:endParaRPr lang="en-CA" dirty="0"/>
          </a:p>
        </p:txBody>
      </p:sp>
    </p:spTree>
    <p:extLst>
      <p:ext uri="{BB962C8B-B14F-4D97-AF65-F5344CB8AC3E}">
        <p14:creationId xmlns:p14="http://schemas.microsoft.com/office/powerpoint/2010/main" val="155064388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a:solidFill>
            <a:srgbClr val="FF0000"/>
          </a:solidFill>
          <a:tailEnd type="triangle"/>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79088</TotalTime>
  <Words>1483</Words>
  <Application>Microsoft Office PowerPoint</Application>
  <PresentationFormat>On-screen Show (4:3)</PresentationFormat>
  <Paragraphs>168</Paragraphs>
  <Slides>19</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Arial</vt:lpstr>
      <vt:lpstr>Calibri</vt:lpstr>
      <vt:lpstr>Consolas</vt:lpstr>
      <vt:lpstr>Office Theme</vt:lpstr>
      <vt:lpstr>Excel: Tutorial Week 3</vt:lpstr>
      <vt:lpstr>Second Tutorial</vt:lpstr>
      <vt:lpstr>The IF() Function</vt:lpstr>
      <vt:lpstr>Structure Of The IF() Function </vt:lpstr>
      <vt:lpstr>IF Example: Pass/Fail Clinical Coursework</vt:lpstr>
      <vt:lpstr>Review: Logic</vt:lpstr>
      <vt:lpstr>Logical ‘AND’ &amp; Web Searches: Student Exercise</vt:lpstr>
      <vt:lpstr>Logical ‘OR’ &amp; Web Searches</vt:lpstr>
      <vt:lpstr>New: Logical Not</vt:lpstr>
      <vt:lpstr>Logical Not: Web Search Student Exercise</vt:lpstr>
      <vt:lpstr>From Lecture: Advanced Web Searches?</vt:lpstr>
      <vt:lpstr>Using The Logical Functions (AND, OR) In Excel</vt:lpstr>
      <vt:lpstr>Using Logic In Conjunction With The IF Function</vt:lpstr>
      <vt:lpstr>Using Logic In Conjunction With The IF Function</vt:lpstr>
      <vt:lpstr>Absolute Vs. Relative Cell References</vt:lpstr>
      <vt:lpstr>Mixing Up Absolute And Relative Cell References</vt:lpstr>
      <vt:lpstr>Mixing Up Absolute And Relative Cell References (2)</vt:lpstr>
      <vt:lpstr>Mixing Up Absolute And Relative Cell References (3)</vt:lpstr>
      <vt:lpstr>Other Excel Resources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Branching; Counting occurrences; COUNTIF; IF; Logic; AND; OR; Absolute cell references; Relative cell references; Syntax error; logic error; Precedents; Dependents; Circular references</dc:title>
  <dc:creator>James Tam</dc:creator>
  <cp:keywords>Excel week 3</cp:keywords>
  <cp:lastModifiedBy>James Tam</cp:lastModifiedBy>
  <cp:revision>1435</cp:revision>
  <dcterms:created xsi:type="dcterms:W3CDTF">2014-05-13T22:22:53Z</dcterms:created>
  <dcterms:modified xsi:type="dcterms:W3CDTF">2024-02-09T01:39:28Z</dcterms:modified>
</cp:coreProperties>
</file>