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398" r:id="rId3"/>
    <p:sldId id="416" r:id="rId4"/>
    <p:sldId id="411" r:id="rId5"/>
    <p:sldId id="413" r:id="rId6"/>
    <p:sldId id="414" r:id="rId7"/>
    <p:sldId id="407" r:id="rId8"/>
    <p:sldId id="408" r:id="rId9"/>
    <p:sldId id="409" r:id="rId10"/>
    <p:sldId id="417" r:id="rId11"/>
    <p:sldId id="418" r:id="rId12"/>
    <p:sldId id="419" r:id="rId13"/>
    <p:sldId id="420" r:id="rId14"/>
    <p:sldId id="421" r:id="rId15"/>
    <p:sldId id="422" r:id="rId16"/>
    <p:sldId id="423" r:id="rId17"/>
    <p:sldId id="476" r:id="rId18"/>
    <p:sldId id="424" r:id="rId19"/>
    <p:sldId id="425" r:id="rId20"/>
    <p:sldId id="492" r:id="rId21"/>
    <p:sldId id="430" r:id="rId22"/>
    <p:sldId id="493" r:id="rId23"/>
    <p:sldId id="431" r:id="rId24"/>
    <p:sldId id="494" r:id="rId25"/>
    <p:sldId id="495" r:id="rId26"/>
    <p:sldId id="426" r:id="rId27"/>
    <p:sldId id="427" r:id="rId28"/>
    <p:sldId id="428" r:id="rId29"/>
    <p:sldId id="429" r:id="rId30"/>
    <p:sldId id="488" r:id="rId31"/>
    <p:sldId id="440" r:id="rId32"/>
    <p:sldId id="432" r:id="rId33"/>
    <p:sldId id="433" r:id="rId34"/>
    <p:sldId id="483" r:id="rId35"/>
    <p:sldId id="489" r:id="rId36"/>
    <p:sldId id="490" r:id="rId37"/>
    <p:sldId id="471" r:id="rId38"/>
    <p:sldId id="434" r:id="rId39"/>
    <p:sldId id="435" r:id="rId40"/>
    <p:sldId id="496" r:id="rId41"/>
    <p:sldId id="497" r:id="rId42"/>
    <p:sldId id="436" r:id="rId43"/>
    <p:sldId id="437" r:id="rId44"/>
    <p:sldId id="438" r:id="rId45"/>
    <p:sldId id="439" r:id="rId46"/>
    <p:sldId id="442" r:id="rId47"/>
    <p:sldId id="443" r:id="rId48"/>
    <p:sldId id="444" r:id="rId49"/>
    <p:sldId id="445" r:id="rId50"/>
    <p:sldId id="446" r:id="rId51"/>
    <p:sldId id="447" r:id="rId52"/>
    <p:sldId id="485" r:id="rId53"/>
    <p:sldId id="449" r:id="rId54"/>
    <p:sldId id="450" r:id="rId55"/>
    <p:sldId id="451" r:id="rId56"/>
    <p:sldId id="463" r:id="rId57"/>
    <p:sldId id="453" r:id="rId58"/>
    <p:sldId id="454" r:id="rId59"/>
    <p:sldId id="465" r:id="rId60"/>
    <p:sldId id="466" r:id="rId61"/>
    <p:sldId id="467" r:id="rId62"/>
    <p:sldId id="468" r:id="rId63"/>
    <p:sldId id="469" r:id="rId64"/>
    <p:sldId id="481" r:id="rId65"/>
    <p:sldId id="455" r:id="rId66"/>
    <p:sldId id="479" r:id="rId67"/>
    <p:sldId id="484" r:id="rId68"/>
    <p:sldId id="480" r:id="rId69"/>
    <p:sldId id="456" r:id="rId70"/>
    <p:sldId id="460" r:id="rId71"/>
    <p:sldId id="461" r:id="rId72"/>
    <p:sldId id="462" r:id="rId73"/>
    <p:sldId id="457" r:id="rId74"/>
    <p:sldId id="458" r:id="rId75"/>
    <p:sldId id="459" r:id="rId76"/>
    <p:sldId id="473" r:id="rId77"/>
    <p:sldId id="474" r:id="rId78"/>
    <p:sldId id="475" r:id="rId79"/>
    <p:sldId id="477" r:id="rId80"/>
    <p:sldId id="478" r:id="rId81"/>
    <p:sldId id="397" r:id="rId82"/>
    <p:sldId id="482" r:id="rId83"/>
    <p:sldId id="275"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00FF"/>
    <a:srgbClr val="33CC33"/>
    <a:srgbClr val="FFFF00"/>
    <a:srgbClr val="385723"/>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7" autoAdjust="0"/>
    <p:restoredTop sz="96005" autoAdjust="0"/>
  </p:normalViewPr>
  <p:slideViewPr>
    <p:cSldViewPr>
      <p:cViewPr varScale="1">
        <p:scale>
          <a:sx n="98" d="100"/>
          <a:sy n="98" d="100"/>
        </p:scale>
        <p:origin x="78"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526"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2/5/2023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VBA programming: Part 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5607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A48E46EF-B60C-47B9-9690-C994693DDFA9}" type="slidenum">
              <a:rPr lang="en-US" smtClean="0"/>
              <a:pPr>
                <a:defRPr/>
              </a:pPr>
              <a:t>57</a:t>
            </a:fld>
            <a:endParaRPr lang="en-US" dirty="0"/>
          </a:p>
        </p:txBody>
      </p:sp>
    </p:spTree>
    <p:extLst>
      <p:ext uri="{BB962C8B-B14F-4D97-AF65-F5344CB8AC3E}">
        <p14:creationId xmlns:p14="http://schemas.microsoft.com/office/powerpoint/2010/main" val="103924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22E7B53E-D8B1-4DB0-8ECC-398491974C27}" type="slidenum">
              <a:rPr lang="en-US" smtClean="0"/>
              <a:pPr>
                <a:defRPr/>
              </a:pPr>
              <a:t>58</a:t>
            </a:fld>
            <a:endParaRPr lang="en-US" dirty="0"/>
          </a:p>
        </p:txBody>
      </p:sp>
    </p:spTree>
    <p:extLst>
      <p:ext uri="{BB962C8B-B14F-4D97-AF65-F5344CB8AC3E}">
        <p14:creationId xmlns:p14="http://schemas.microsoft.com/office/powerpoint/2010/main" val="392472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59</a:t>
            </a:fld>
            <a:endParaRPr lang="en-US" dirty="0"/>
          </a:p>
        </p:txBody>
      </p:sp>
    </p:spTree>
    <p:extLst>
      <p:ext uri="{BB962C8B-B14F-4D97-AF65-F5344CB8AC3E}">
        <p14:creationId xmlns:p14="http://schemas.microsoft.com/office/powerpoint/2010/main" val="357880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61</a:t>
            </a:fld>
            <a:endParaRPr lang="en-US" dirty="0"/>
          </a:p>
        </p:txBody>
      </p:sp>
    </p:spTree>
    <p:extLst>
      <p:ext uri="{BB962C8B-B14F-4D97-AF65-F5344CB8AC3E}">
        <p14:creationId xmlns:p14="http://schemas.microsoft.com/office/powerpoint/2010/main" val="384817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9812" name="Slide Number Placeholder 3"/>
          <p:cNvSpPr txBox="1">
            <a:spLocks noGrp="1"/>
          </p:cNvSpPr>
          <p:nvPr/>
        </p:nvSpPr>
        <p:spPr bwMode="auto">
          <a:xfrm>
            <a:off x="3956550" y="8817904"/>
            <a:ext cx="3026833" cy="464185"/>
          </a:xfrm>
          <a:prstGeom prst="rect">
            <a:avLst/>
          </a:prstGeom>
          <a:noFill/>
          <a:extLst/>
        </p:spPr>
        <p:txBody>
          <a:bodyPr lIns="92958" tIns="46479" rIns="92958" bIns="4647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433663D-07C5-4FFC-80C8-240B51C22B14}" type="slidenum">
              <a:rPr lang="en-US" sz="1200">
                <a:cs typeface="+mn-cs"/>
              </a:rPr>
              <a:pPr algn="r">
                <a:defRPr/>
              </a:pPr>
              <a:t>63</a:t>
            </a:fld>
            <a:endParaRPr lang="en-US" sz="1200" dirty="0">
              <a:cs typeface="+mn-cs"/>
            </a:endParaRPr>
          </a:p>
        </p:txBody>
      </p:sp>
    </p:spTree>
    <p:extLst>
      <p:ext uri="{BB962C8B-B14F-4D97-AF65-F5344CB8AC3E}">
        <p14:creationId xmlns:p14="http://schemas.microsoft.com/office/powerpoint/2010/main" val="41792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65</a:t>
            </a:fld>
            <a:endParaRPr lang="en-US" dirty="0"/>
          </a:p>
        </p:txBody>
      </p:sp>
    </p:spTree>
    <p:extLst>
      <p:ext uri="{BB962C8B-B14F-4D97-AF65-F5344CB8AC3E}">
        <p14:creationId xmlns:p14="http://schemas.microsoft.com/office/powerpoint/2010/main" val="324014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073D30A8-632B-44C1-B10E-45AB5CA60DA1}" type="slidenum">
              <a:rPr lang="en-US" smtClean="0"/>
              <a:pPr>
                <a:defRPr/>
              </a:pPr>
              <a:t>68</a:t>
            </a:fld>
            <a:endParaRPr lang="en-US" dirty="0"/>
          </a:p>
        </p:txBody>
      </p:sp>
    </p:spTree>
    <p:extLst>
      <p:ext uri="{BB962C8B-B14F-4D97-AF65-F5344CB8AC3E}">
        <p14:creationId xmlns:p14="http://schemas.microsoft.com/office/powerpoint/2010/main" val="152096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47058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398724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344354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2016490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71497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169647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14</a:t>
            </a:fld>
            <a:endParaRPr lang="en-US" dirty="0"/>
          </a:p>
        </p:txBody>
      </p:sp>
    </p:spTree>
    <p:extLst>
      <p:ext uri="{BB962C8B-B14F-4D97-AF65-F5344CB8AC3E}">
        <p14:creationId xmlns:p14="http://schemas.microsoft.com/office/powerpoint/2010/main" val="38286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28764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29</a:t>
            </a:fld>
            <a:endParaRPr lang="en-US" dirty="0"/>
          </a:p>
        </p:txBody>
      </p:sp>
    </p:spTree>
    <p:extLst>
      <p:ext uri="{BB962C8B-B14F-4D97-AF65-F5344CB8AC3E}">
        <p14:creationId xmlns:p14="http://schemas.microsoft.com/office/powerpoint/2010/main" val="305637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CEA9C677-A29B-4429-8D71-1D0D3F4FA158}" type="slidenum">
              <a:rPr lang="en-US" smtClean="0"/>
              <a:pPr>
                <a:defRPr/>
              </a:pPr>
              <a:t>33</a:t>
            </a:fld>
            <a:endParaRPr lang="en-US" dirty="0"/>
          </a:p>
        </p:txBody>
      </p:sp>
    </p:spTree>
    <p:extLst>
      <p:ext uri="{BB962C8B-B14F-4D97-AF65-F5344CB8AC3E}">
        <p14:creationId xmlns:p14="http://schemas.microsoft.com/office/powerpoint/2010/main" val="335304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114370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0631B6B-B8FE-45A9-95FA-D21E9F8739D9}" type="slidenum">
              <a:rPr lang="en-US" smtClean="0"/>
              <a:pPr>
                <a:defRPr/>
              </a:pPr>
              <a:t>47</a:t>
            </a:fld>
            <a:endParaRPr lang="en-US" dirty="0"/>
          </a:p>
        </p:txBody>
      </p:sp>
    </p:spTree>
    <p:extLst>
      <p:ext uri="{BB962C8B-B14F-4D97-AF65-F5344CB8AC3E}">
        <p14:creationId xmlns:p14="http://schemas.microsoft.com/office/powerpoint/2010/main" val="313889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48106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2/5/2023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2/5/2023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2/5/2023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2/5/2023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2/5/2023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create-or-run-a-macro-c6b99036-905c-49a6-818a-dfb98b7c3c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VBA Programming: Part I</a:t>
            </a:r>
          </a:p>
        </p:txBody>
      </p:sp>
      <p:sp>
        <p:nvSpPr>
          <p:cNvPr id="3" name="Subtitle 2"/>
          <p:cNvSpPr>
            <a:spLocks noGrp="1"/>
          </p:cNvSpPr>
          <p:nvPr>
            <p:ph type="subTitle" idx="1"/>
          </p:nvPr>
        </p:nvSpPr>
        <p:spPr/>
        <p:txBody>
          <a:bodyPr/>
          <a:lstStyle/>
          <a:p>
            <a:pPr algn="l">
              <a:spcBef>
                <a:spcPct val="50000"/>
              </a:spcBef>
            </a:pPr>
            <a:r>
              <a:rPr lang="en-US" dirty="0"/>
              <a:t>This is a Basic introduction into creating  VBA </a:t>
            </a:r>
            <a:r>
              <a:rPr lang="en-US" dirty="0" smtClean="0"/>
              <a:t>programs </a:t>
            </a:r>
            <a:r>
              <a:rPr lang="en-US" smtClean="0"/>
              <a:t>for Word</a:t>
            </a:r>
            <a:endParaRPr lang="en-US" dirty="0"/>
          </a:p>
        </p:txBody>
      </p:sp>
      <p:sp>
        <p:nvSpPr>
          <p:cNvPr id="4" name="Rectangle 3"/>
          <p:cNvSpPr/>
          <p:nvPr/>
        </p:nvSpPr>
        <p:spPr>
          <a:xfrm>
            <a:off x="1371600" y="5001220"/>
            <a:ext cx="4572000" cy="923330"/>
          </a:xfrm>
          <a:prstGeom prst="rect">
            <a:avLst/>
          </a:prstGeom>
        </p:spPr>
        <p:txBody>
          <a:bodyPr>
            <a:spAutoFit/>
          </a:bodyPr>
          <a:lstStyle/>
          <a:p>
            <a:r>
              <a:rPr lang="en-CA" u="sng" dirty="0"/>
              <a:t>Online support: </a:t>
            </a:r>
            <a:r>
              <a:rPr lang="en-CA" u="sng" dirty="0">
                <a:hlinkClick r:id="rId2"/>
              </a:rPr>
              <a:t>https://support.office.com/en-US/article/create-or-run-a-macro-c6b99036-905c-49a6-818a-dfb98b7c3c9c</a:t>
            </a:r>
            <a:endParaRPr lang="en-CA" dirty="0"/>
          </a:p>
        </p:txBody>
      </p:sp>
    </p:spTree>
    <p:extLst>
      <p:ext uri="{BB962C8B-B14F-4D97-AF65-F5344CB8AC3E}">
        <p14:creationId xmlns:p14="http://schemas.microsoft.com/office/powerpoint/2010/main" val="148880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How To Create </a:t>
            </a:r>
            <a:r>
              <a:rPr lang="en-US" dirty="0"/>
              <a:t>VBA Programs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b="1" dirty="0"/>
              <a:t>Method 1</a:t>
            </a:r>
            <a:r>
              <a:rPr lang="en-US" dirty="0"/>
              <a:t>: Record the macro automatically: keystrokes and mouse selections will be stored as part of the </a:t>
            </a:r>
            <a:r>
              <a:rPr lang="en-US" dirty="0" smtClean="0"/>
              <a:t>program.</a:t>
            </a:r>
            <a:endParaRPr lang="en-US" dirty="0"/>
          </a:p>
          <a:p>
            <a:pPr marL="457200" indent="-457200" eaLnBrk="1" hangingPunct="1">
              <a:buFont typeface="Calibri" pitchFamily="34" charset="0"/>
              <a:buAutoNum type="arabicPeriod"/>
            </a:pPr>
            <a:r>
              <a:rPr lang="en-US" b="1" dirty="0"/>
              <a:t>Method 2</a:t>
            </a:r>
            <a:r>
              <a:rPr lang="en-US" dirty="0"/>
              <a:t>: Manually enter the program (type it in yourself into the VBA editor</a:t>
            </a:r>
            <a:r>
              <a:rPr lang="en-US" dirty="0" smtClean="0"/>
              <a:t>).</a:t>
            </a:r>
            <a:endParaRPr lang="en-US" dirty="0"/>
          </a:p>
        </p:txBody>
      </p:sp>
    </p:spTree>
    <p:extLst>
      <p:ext uri="{BB962C8B-B14F-4D97-AF65-F5344CB8AC3E}">
        <p14:creationId xmlns:p14="http://schemas.microsoft.com/office/powerpoint/2010/main" val="18302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a:t>Method 1: Recording A Macro</a:t>
            </a:r>
          </a:p>
        </p:txBody>
      </p:sp>
      <p:sp>
        <p:nvSpPr>
          <p:cNvPr id="3" name="Content Placeholder 2"/>
          <p:cNvSpPr>
            <a:spLocks noGrp="1"/>
          </p:cNvSpPr>
          <p:nvPr>
            <p:ph idx="1"/>
          </p:nvPr>
        </p:nvSpPr>
        <p:spPr/>
        <p:txBody>
          <a:bodyPr/>
          <a:lstStyle/>
          <a:p>
            <a:pPr eaLnBrk="1" hangingPunct="1"/>
            <a:r>
              <a:rPr lang="en-US" dirty="0"/>
              <a:t>Developer ribbon</a:t>
            </a:r>
          </a:p>
          <a:p>
            <a:pPr lvl="1" eaLnBrk="1" hangingPunct="1"/>
            <a:r>
              <a:rPr lang="en-US" dirty="0" smtClean="0"/>
              <a:t>Click on “</a:t>
            </a:r>
            <a:r>
              <a:rPr lang="en-US" dirty="0" smtClean="0">
                <a:latin typeface="Consolas" panose="020B0609020204030204" pitchFamily="49" charset="0"/>
              </a:rPr>
              <a:t>Record </a:t>
            </a:r>
            <a:r>
              <a:rPr lang="en-US" dirty="0">
                <a:latin typeface="Consolas" panose="020B0609020204030204" pitchFamily="49" charset="0"/>
              </a:rPr>
              <a:t>Macro</a:t>
            </a:r>
            <a:r>
              <a:rPr lang="en-US" dirty="0"/>
              <a:t>”</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r>
              <a:rPr lang="en-US" dirty="0"/>
              <a:t>Recording details</a:t>
            </a:r>
          </a:p>
        </p:txBody>
      </p:sp>
      <p:pic>
        <p:nvPicPr>
          <p:cNvPr id="4" name="Picture 2"/>
          <p:cNvPicPr>
            <a:picLocks noChangeAspect="1" noChangeArrowheads="1"/>
          </p:cNvPicPr>
          <p:nvPr/>
        </p:nvPicPr>
        <p:blipFill>
          <a:blip r:embed="rId2"/>
          <a:srcRect/>
          <a:stretch>
            <a:fillRect/>
          </a:stretch>
        </p:blipFill>
        <p:spPr bwMode="auto">
          <a:xfrm>
            <a:off x="1059426" y="2268009"/>
            <a:ext cx="6705600" cy="1587500"/>
          </a:xfrm>
          <a:prstGeom prst="rect">
            <a:avLst/>
          </a:prstGeom>
          <a:noFill/>
          <a:ln w="9525">
            <a:noFill/>
            <a:miter lim="800000"/>
            <a:headEnd/>
            <a:tailEnd/>
          </a:ln>
        </p:spPr>
      </p:pic>
      <p:sp>
        <p:nvSpPr>
          <p:cNvPr id="6" name="Right Arrow 5"/>
          <p:cNvSpPr/>
          <p:nvPr/>
        </p:nvSpPr>
        <p:spPr>
          <a:xfrm rot="12410116">
            <a:off x="2351882" y="290870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61" y="4487548"/>
            <a:ext cx="3069875" cy="2337661"/>
          </a:xfrm>
          <a:prstGeom prst="rect">
            <a:avLst/>
          </a:prstGeom>
        </p:spPr>
      </p:pic>
      <p:grpSp>
        <p:nvGrpSpPr>
          <p:cNvPr id="14" name="Group 13"/>
          <p:cNvGrpSpPr/>
          <p:nvPr/>
        </p:nvGrpSpPr>
        <p:grpSpPr>
          <a:xfrm>
            <a:off x="1606074" y="4090263"/>
            <a:ext cx="5937725" cy="923330"/>
            <a:chOff x="1600202" y="3962400"/>
            <a:chExt cx="5937725" cy="923330"/>
          </a:xfrm>
        </p:grpSpPr>
        <p:sp>
          <p:nvSpPr>
            <p:cNvPr id="2" name="TextBox 1"/>
            <p:cNvSpPr txBox="1"/>
            <p:nvPr/>
          </p:nvSpPr>
          <p:spPr>
            <a:xfrm>
              <a:off x="5027140" y="3962400"/>
              <a:ext cx="2510787" cy="923330"/>
            </a:xfrm>
            <a:prstGeom prst="rect">
              <a:avLst/>
            </a:prstGeom>
            <a:noFill/>
          </p:spPr>
          <p:txBody>
            <a:bodyPr wrap="square" rtlCol="0">
              <a:spAutoFit/>
            </a:bodyPr>
            <a:lstStyle/>
            <a:p>
              <a:r>
                <a:rPr lang="en-US" b="1" dirty="0">
                  <a:solidFill>
                    <a:srgbClr val="FF0000"/>
                  </a:solidFill>
                </a:rPr>
                <a:t>What to name the </a:t>
              </a:r>
              <a:r>
                <a:rPr lang="en-US" b="1" dirty="0" smtClean="0">
                  <a:solidFill>
                    <a:srgbClr val="FF0000"/>
                  </a:solidFill>
                </a:rPr>
                <a:t>macro (next slide for more info)</a:t>
              </a:r>
              <a:endParaRPr lang="en-US" b="1" dirty="0">
                <a:solidFill>
                  <a:srgbClr val="FF0000"/>
                </a:solidFill>
              </a:endParaRPr>
            </a:p>
          </p:txBody>
        </p:sp>
        <p:cxnSp>
          <p:nvCxnSpPr>
            <p:cNvPr id="7" name="Straight Arrow Connector 6"/>
            <p:cNvCxnSpPr>
              <a:stCxn id="2" idx="1"/>
            </p:cNvCxnSpPr>
            <p:nvPr/>
          </p:nvCxnSpPr>
          <p:spPr>
            <a:xfrm flipH="1">
              <a:off x="1600202" y="4424065"/>
              <a:ext cx="3426938" cy="461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150757" y="4983332"/>
            <a:ext cx="4614269" cy="1754326"/>
            <a:chOff x="3144885" y="4855469"/>
            <a:chExt cx="4614269" cy="1754326"/>
          </a:xfrm>
        </p:grpSpPr>
        <p:sp>
          <p:nvSpPr>
            <p:cNvPr id="8" name="TextBox 7"/>
            <p:cNvSpPr txBox="1"/>
            <p:nvPr/>
          </p:nvSpPr>
          <p:spPr>
            <a:xfrm>
              <a:off x="5730446" y="4855469"/>
              <a:ext cx="2028708" cy="1754326"/>
            </a:xfrm>
            <a:prstGeom prst="rect">
              <a:avLst/>
            </a:prstGeom>
            <a:noFill/>
          </p:spPr>
          <p:txBody>
            <a:bodyPr wrap="square" rtlCol="0">
              <a:spAutoFit/>
            </a:bodyPr>
            <a:lstStyle/>
            <a:p>
              <a:r>
                <a:rPr lang="en-US" b="1" dirty="0">
                  <a:solidFill>
                    <a:srgbClr val="FF0000"/>
                  </a:solidFill>
                </a:rPr>
                <a:t>Document to store the </a:t>
              </a:r>
              <a:r>
                <a:rPr lang="en-US" b="1" dirty="0" smtClean="0">
                  <a:solidFill>
                    <a:srgbClr val="FF0000"/>
                  </a:solidFill>
                </a:rPr>
                <a:t>macro (select the current Word document – in the example it’s the 2</a:t>
              </a:r>
              <a:r>
                <a:rPr lang="en-US" b="1" baseline="30000" dirty="0" smtClean="0">
                  <a:solidFill>
                    <a:srgbClr val="FF0000"/>
                  </a:solidFill>
                </a:rPr>
                <a:t>nd</a:t>
              </a:r>
              <a:r>
                <a:rPr lang="en-US" b="1" dirty="0" smtClean="0">
                  <a:solidFill>
                    <a:srgbClr val="FF0000"/>
                  </a:solidFill>
                </a:rPr>
                <a:t> option)</a:t>
              </a:r>
              <a:endParaRPr lang="en-US" b="1" dirty="0">
                <a:solidFill>
                  <a:srgbClr val="FF0000"/>
                </a:solidFill>
              </a:endParaRPr>
            </a:p>
          </p:txBody>
        </p:sp>
        <p:cxnSp>
          <p:nvCxnSpPr>
            <p:cNvPr id="11" name="Straight Arrow Connector 10"/>
            <p:cNvCxnSpPr/>
            <p:nvPr/>
          </p:nvCxnSpPr>
          <p:spPr>
            <a:xfrm flipH="1">
              <a:off x="3144885" y="5317134"/>
              <a:ext cx="2620573" cy="5748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21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A Macro (2)</a:t>
            </a:r>
            <a:endParaRPr lang="en-CA" dirty="0"/>
          </a:p>
        </p:txBody>
      </p:sp>
      <p:sp>
        <p:nvSpPr>
          <p:cNvPr id="3" name="Content Placeholder 2"/>
          <p:cNvSpPr>
            <a:spLocks noGrp="1"/>
          </p:cNvSpPr>
          <p:nvPr>
            <p:ph idx="1"/>
          </p:nvPr>
        </p:nvSpPr>
        <p:spPr/>
        <p:txBody>
          <a:bodyPr/>
          <a:lstStyle/>
          <a:p>
            <a:pPr marL="352425" lvl="2" indent="-234950"/>
            <a:r>
              <a:rPr lang="en-US" sz="2200" dirty="0"/>
              <a:t>Give the macro a self explanatory name and press ‘OK’ (recording begins).</a:t>
            </a:r>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117475" lvl="2" indent="0">
              <a:buNone/>
            </a:pPr>
            <a:endParaRPr lang="en-US" sz="2200" dirty="0"/>
          </a:p>
          <a:p>
            <a:pPr marL="352425" lvl="2" indent="-234950"/>
            <a:r>
              <a:rPr lang="en-US" sz="2200" b="1" dirty="0" smtClean="0">
                <a:solidFill>
                  <a:srgbClr val="0000FF"/>
                </a:solidFill>
              </a:rPr>
              <a:t>Important reminder: </a:t>
            </a:r>
            <a:r>
              <a:rPr lang="en-US" sz="2200" b="1" dirty="0">
                <a:solidFill>
                  <a:srgbClr val="0000FF"/>
                </a:solidFill>
              </a:rPr>
              <a:t>record the macro in the current document and not “All documents” (Important!)</a:t>
            </a:r>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0"/>
            <a:ext cx="4475136" cy="3352800"/>
          </a:xfrm>
          <a:prstGeom prst="rect">
            <a:avLst/>
          </a:prstGeom>
        </p:spPr>
      </p:pic>
    </p:spTree>
    <p:extLst>
      <p:ext uri="{BB962C8B-B14F-4D97-AF65-F5344CB8AC3E}">
        <p14:creationId xmlns:p14="http://schemas.microsoft.com/office/powerpoint/2010/main" val="204502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a:t>Recording A Macro (3)</a:t>
            </a:r>
          </a:p>
        </p:txBody>
      </p:sp>
      <p:sp>
        <p:nvSpPr>
          <p:cNvPr id="3" name="Content Placeholder 2"/>
          <p:cNvSpPr>
            <a:spLocks noGrp="1"/>
          </p:cNvSpPr>
          <p:nvPr>
            <p:ph idx="1"/>
          </p:nvPr>
        </p:nvSpPr>
        <p:spPr/>
        <p:txBody>
          <a:bodyPr/>
          <a:lstStyle/>
          <a:p>
            <a:pPr eaLnBrk="1" hangingPunct="1">
              <a:defRPr/>
            </a:pPr>
            <a:r>
              <a:rPr lang="en-US" dirty="0" smtClean="0"/>
              <a:t>While recording you can run whatever Word features you want to add </a:t>
            </a:r>
            <a:r>
              <a:rPr lang="en-US" dirty="0"/>
              <a:t>to the recording of the macro</a:t>
            </a:r>
          </a:p>
          <a:p>
            <a:pPr lvl="1" eaLnBrk="1" hangingPunct="1">
              <a:defRPr/>
            </a:pPr>
            <a:r>
              <a:rPr lang="en-US" dirty="0"/>
              <a:t>In this case you would select bold font</a:t>
            </a:r>
          </a:p>
          <a:p>
            <a:pPr lvl="1" eaLnBrk="1" hangingPunct="1">
              <a:defRPr/>
            </a:pPr>
            <a:endParaRPr lang="en-US" dirty="0"/>
          </a:p>
          <a:p>
            <a:pPr lvl="1" eaLnBrk="1" hangingPunct="1">
              <a:defRPr/>
            </a:pPr>
            <a:endParaRPr lang="en-US" dirty="0"/>
          </a:p>
          <a:p>
            <a:pPr lvl="1" eaLnBrk="1" hangingPunct="1">
              <a:defRPr/>
            </a:pPr>
            <a:endParaRPr lang="en-US" dirty="0"/>
          </a:p>
          <a:p>
            <a:pPr marL="339725" lvl="1" indent="0" eaLnBrk="1" hangingPunct="1">
              <a:buFont typeface="Arial" charset="0"/>
              <a:buNone/>
              <a:defRPr/>
            </a:pPr>
            <a:endParaRPr lang="en-US" dirty="0"/>
          </a:p>
          <a:p>
            <a:pPr lvl="1" eaLnBrk="1" hangingPunct="1">
              <a:defRPr/>
            </a:pPr>
            <a:r>
              <a:rPr lang="en-US" dirty="0"/>
              <a:t>For this simple example all commands have been entered so you can stop the </a:t>
            </a:r>
            <a:r>
              <a:rPr lang="en-US" dirty="0" smtClean="0"/>
              <a:t>recording (click “</a:t>
            </a:r>
            <a:r>
              <a:rPr lang="en-US" dirty="0" smtClean="0">
                <a:latin typeface="Consolas" panose="020B0609020204030204" pitchFamily="49" charset="0"/>
              </a:rPr>
              <a:t>Stop recording</a:t>
            </a:r>
            <a:r>
              <a:rPr lang="en-US" dirty="0" smtClean="0"/>
              <a:t>”)</a:t>
            </a:r>
            <a:endParaRPr lang="en-US" dirty="0"/>
          </a:p>
        </p:txBody>
      </p:sp>
      <p:grpSp>
        <p:nvGrpSpPr>
          <p:cNvPr id="2" name="Group 1"/>
          <p:cNvGrpSpPr/>
          <p:nvPr/>
        </p:nvGrpSpPr>
        <p:grpSpPr>
          <a:xfrm>
            <a:off x="792663" y="2649537"/>
            <a:ext cx="7866063" cy="1312863"/>
            <a:chOff x="873125" y="2530475"/>
            <a:chExt cx="7866063" cy="1312863"/>
          </a:xfrm>
        </p:grpSpPr>
        <p:pic>
          <p:nvPicPr>
            <p:cNvPr id="53253" name="Picture 2"/>
            <p:cNvPicPr>
              <a:picLocks noChangeAspect="1" noChangeArrowheads="1"/>
            </p:cNvPicPr>
            <p:nvPr/>
          </p:nvPicPr>
          <p:blipFill>
            <a:blip r:embed="rId2"/>
            <a:srcRect l="46494" t="13132" r="11427" b="75638"/>
            <a:stretch>
              <a:fillRect/>
            </a:stretch>
          </p:blipFill>
          <p:spPr bwMode="auto">
            <a:xfrm>
              <a:off x="873125" y="2530475"/>
              <a:ext cx="7866063" cy="1312863"/>
            </a:xfrm>
            <a:prstGeom prst="rect">
              <a:avLst/>
            </a:prstGeom>
            <a:noFill/>
            <a:ln w="9525">
              <a:noFill/>
              <a:miter lim="800000"/>
              <a:headEnd/>
              <a:tailEnd/>
            </a:ln>
          </p:spPr>
        </p:pic>
        <p:sp>
          <p:nvSpPr>
            <p:cNvPr id="5" name="Right Arrow 4"/>
            <p:cNvSpPr/>
            <p:nvPr/>
          </p:nvSpPr>
          <p:spPr bwMode="auto">
            <a:xfrm rot="11979808">
              <a:off x="2027238" y="3257550"/>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6" name="Group 5"/>
          <p:cNvGrpSpPr/>
          <p:nvPr/>
        </p:nvGrpSpPr>
        <p:grpSpPr>
          <a:xfrm>
            <a:off x="792663" y="4727793"/>
            <a:ext cx="6034087" cy="1988877"/>
            <a:chOff x="900113" y="4343400"/>
            <a:chExt cx="6707187" cy="2263775"/>
          </a:xfrm>
        </p:grpSpPr>
        <p:pic>
          <p:nvPicPr>
            <p:cNvPr id="3075" name="Picture 3"/>
            <p:cNvPicPr>
              <a:picLocks noChangeAspect="1" noChangeArrowheads="1"/>
            </p:cNvPicPr>
            <p:nvPr/>
          </p:nvPicPr>
          <p:blipFill>
            <a:blip r:embed="rId3"/>
            <a:srcRect l="46785" t="9949" r="7870" b="65569"/>
            <a:stretch>
              <a:fillRect/>
            </a:stretch>
          </p:blipFill>
          <p:spPr bwMode="auto">
            <a:xfrm>
              <a:off x="900113" y="4343400"/>
              <a:ext cx="6707187" cy="2263775"/>
            </a:xfrm>
            <a:prstGeom prst="rect">
              <a:avLst/>
            </a:prstGeom>
            <a:noFill/>
            <a:ln w="9525">
              <a:noFill/>
              <a:miter lim="800000"/>
              <a:headEnd/>
              <a:tailEnd/>
            </a:ln>
          </p:spPr>
        </p:pic>
        <p:sp>
          <p:nvSpPr>
            <p:cNvPr id="8" name="Right Arrow 7"/>
            <p:cNvSpPr/>
            <p:nvPr/>
          </p:nvSpPr>
          <p:spPr bwMode="auto">
            <a:xfrm rot="11979808">
              <a:off x="2445146" y="4947977"/>
              <a:ext cx="485775" cy="361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14637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a:t>Running A Recorded Macro</a:t>
            </a:r>
          </a:p>
        </p:txBody>
      </p:sp>
      <p:sp>
        <p:nvSpPr>
          <p:cNvPr id="3" name="Content Placeholder 2"/>
          <p:cNvSpPr>
            <a:spLocks noGrp="1"/>
          </p:cNvSpPr>
          <p:nvPr>
            <p:ph idx="1"/>
          </p:nvPr>
        </p:nvSpPr>
        <p:spPr/>
        <p:txBody>
          <a:bodyPr/>
          <a:lstStyle/>
          <a:p>
            <a:pPr eaLnBrk="1" hangingPunct="1"/>
            <a:r>
              <a:rPr lang="en-US" dirty="0"/>
              <a:t>Under the ‘</a:t>
            </a:r>
            <a:r>
              <a:rPr lang="en-US" dirty="0">
                <a:latin typeface="Consolas" panose="020B0609020204030204" pitchFamily="49" charset="0"/>
              </a:rPr>
              <a:t>View</a:t>
            </a:r>
            <a:r>
              <a:rPr lang="en-US" dirty="0"/>
              <a:t>’ ribbon select </a:t>
            </a:r>
            <a:r>
              <a:rPr lang="en-US" dirty="0" smtClean="0"/>
              <a:t>‘</a:t>
            </a:r>
            <a:r>
              <a:rPr lang="en-US" dirty="0" smtClean="0">
                <a:latin typeface="Consolas" panose="020B0609020204030204" pitchFamily="49" charset="0"/>
              </a:rPr>
              <a:t>Macros</a:t>
            </a:r>
            <a:r>
              <a:rPr lang="en-US" dirty="0"/>
              <a:t>’</a:t>
            </a:r>
          </a:p>
          <a:p>
            <a:pPr eaLnBrk="1" hangingPunct="1"/>
            <a:endParaRPr lang="en-US" dirty="0"/>
          </a:p>
          <a:p>
            <a:pPr eaLnBrk="1" hangingPunct="1"/>
            <a:endParaRPr lang="en-US" dirty="0"/>
          </a:p>
          <a:p>
            <a:pPr marL="0" indent="0" eaLnBrk="1" hangingPunct="1">
              <a:buNone/>
            </a:pPr>
            <a:endParaRPr lang="en-US" dirty="0"/>
          </a:p>
          <a:p>
            <a:pPr eaLnBrk="1" hangingPunct="1"/>
            <a:r>
              <a:rPr lang="en-US" dirty="0"/>
              <a:t>Select the macro </a:t>
            </a:r>
            <a:r>
              <a:rPr lang="en-US" dirty="0" smtClean="0"/>
              <a:t>(Under “</a:t>
            </a:r>
            <a:r>
              <a:rPr lang="en-US" dirty="0" smtClean="0">
                <a:latin typeface="Consolas" panose="020B0609020204030204" pitchFamily="49" charset="0"/>
              </a:rPr>
              <a:t>Macro name</a:t>
            </a:r>
            <a:r>
              <a:rPr lang="en-US" dirty="0" smtClean="0"/>
              <a:t>”) and </a:t>
            </a:r>
            <a:r>
              <a:rPr lang="en-US" dirty="0"/>
              <a:t>then </a:t>
            </a:r>
            <a:r>
              <a:rPr lang="en-US" dirty="0" smtClean="0"/>
              <a:t>click ‘</a:t>
            </a:r>
            <a:r>
              <a:rPr lang="en-US" dirty="0" smtClean="0">
                <a:latin typeface="Consolas" panose="020B0609020204030204" pitchFamily="49" charset="0"/>
              </a:rPr>
              <a:t>Run</a:t>
            </a:r>
            <a:r>
              <a:rPr lang="en-US" dirty="0" smtClean="0"/>
              <a:t>’</a:t>
            </a:r>
            <a:endParaRPr lang="en-US" dirty="0"/>
          </a:p>
          <a:p>
            <a:pPr marL="0" indent="0" eaLnBrk="1" hangingPunct="1">
              <a:buNone/>
            </a:pPr>
            <a:endParaRPr lang="en-US" dirty="0"/>
          </a:p>
        </p:txBody>
      </p:sp>
      <p:grpSp>
        <p:nvGrpSpPr>
          <p:cNvPr id="6" name="Group 5"/>
          <p:cNvGrpSpPr/>
          <p:nvPr/>
        </p:nvGrpSpPr>
        <p:grpSpPr>
          <a:xfrm>
            <a:off x="762000" y="3764214"/>
            <a:ext cx="3503299" cy="2712786"/>
            <a:chOff x="914401" y="4114801"/>
            <a:chExt cx="3503299" cy="2712786"/>
          </a:xfrm>
        </p:grpSpPr>
        <p:pic>
          <p:nvPicPr>
            <p:cNvPr id="2" name="Picture 1"/>
            <p:cNvPicPr>
              <a:picLocks noChangeAspect="1"/>
            </p:cNvPicPr>
            <p:nvPr/>
          </p:nvPicPr>
          <p:blipFill>
            <a:blip r:embed="rId3"/>
            <a:stretch>
              <a:fillRect/>
            </a:stretch>
          </p:blipFill>
          <p:spPr>
            <a:xfrm>
              <a:off x="914401" y="4114801"/>
              <a:ext cx="3352800" cy="2712786"/>
            </a:xfrm>
            <a:prstGeom prst="rect">
              <a:avLst/>
            </a:prstGeom>
          </p:spPr>
        </p:pic>
        <p:sp>
          <p:nvSpPr>
            <p:cNvPr id="9" name="Right Arrow 8"/>
            <p:cNvSpPr>
              <a:spLocks noChangeArrowheads="1"/>
            </p:cNvSpPr>
            <p:nvPr/>
          </p:nvSpPr>
          <p:spPr bwMode="auto">
            <a:xfrm rot="12420000">
              <a:off x="4000187" y="4499840"/>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10" name="Group 9"/>
          <p:cNvGrpSpPr/>
          <p:nvPr/>
        </p:nvGrpSpPr>
        <p:grpSpPr>
          <a:xfrm>
            <a:off x="762000" y="1917843"/>
            <a:ext cx="7809418" cy="1133475"/>
            <a:chOff x="815686" y="1905000"/>
            <a:chExt cx="7809418" cy="1133475"/>
          </a:xfrm>
        </p:grpSpPr>
        <p:pic>
          <p:nvPicPr>
            <p:cNvPr id="11" name="Picture 10"/>
            <p:cNvPicPr>
              <a:picLocks noChangeAspect="1"/>
            </p:cNvPicPr>
            <p:nvPr/>
          </p:nvPicPr>
          <p:blipFill>
            <a:blip r:embed="rId4"/>
            <a:stretch>
              <a:fillRect/>
            </a:stretch>
          </p:blipFill>
          <p:spPr>
            <a:xfrm>
              <a:off x="815686" y="1905000"/>
              <a:ext cx="7581900" cy="1133475"/>
            </a:xfrm>
            <a:prstGeom prst="rect">
              <a:avLst/>
            </a:prstGeom>
          </p:spPr>
        </p:pic>
        <p:sp>
          <p:nvSpPr>
            <p:cNvPr id="12" name="Right Arrow 11"/>
            <p:cNvSpPr>
              <a:spLocks noChangeArrowheads="1"/>
            </p:cNvSpPr>
            <p:nvPr/>
          </p:nvSpPr>
          <p:spPr bwMode="auto">
            <a:xfrm rot="12410116">
              <a:off x="8099909" y="2442750"/>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19004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a:t>Running A Recorded Macro (2)</a:t>
            </a:r>
          </a:p>
        </p:txBody>
      </p:sp>
      <p:sp>
        <p:nvSpPr>
          <p:cNvPr id="55298" name="Content Placeholder 2"/>
          <p:cNvSpPr>
            <a:spLocks noGrp="1"/>
          </p:cNvSpPr>
          <p:nvPr>
            <p:ph idx="1"/>
          </p:nvPr>
        </p:nvSpPr>
        <p:spPr/>
        <p:txBody>
          <a:bodyPr/>
          <a:lstStyle/>
          <a:p>
            <a:pPr eaLnBrk="1" hangingPunct="1"/>
            <a:r>
              <a:rPr lang="en-US" dirty="0"/>
              <a:t>In this case nothing happened?</a:t>
            </a:r>
          </a:p>
          <a:p>
            <a:pPr lvl="1" eaLnBrk="1" hangingPunct="1"/>
            <a:r>
              <a:rPr lang="en-US" dirty="0"/>
              <a:t>This macro changes selected/highlighted text to bold</a:t>
            </a:r>
          </a:p>
          <a:p>
            <a:pPr lvl="1" eaLnBrk="1" hangingPunct="1"/>
            <a:r>
              <a:rPr lang="en-US" dirty="0"/>
              <a:t>You need to select some text before running the macro</a:t>
            </a:r>
          </a:p>
        </p:txBody>
      </p:sp>
      <p:pic>
        <p:nvPicPr>
          <p:cNvPr id="5122" name="Picture 2"/>
          <p:cNvPicPr>
            <a:picLocks noChangeAspect="1" noChangeArrowheads="1"/>
          </p:cNvPicPr>
          <p:nvPr/>
        </p:nvPicPr>
        <p:blipFill>
          <a:blip r:embed="rId2"/>
          <a:srcRect/>
          <a:stretch>
            <a:fillRect/>
          </a:stretch>
        </p:blipFill>
        <p:spPr bwMode="auto">
          <a:xfrm>
            <a:off x="914400" y="2638425"/>
            <a:ext cx="5229225" cy="4067175"/>
          </a:xfrm>
          <a:prstGeom prst="rect">
            <a:avLst/>
          </a:prstGeom>
          <a:noFill/>
          <a:ln w="9525">
            <a:noFill/>
            <a:miter lim="800000"/>
            <a:headEnd/>
            <a:tailEnd/>
          </a:ln>
        </p:spPr>
      </p:pic>
      <p:sp>
        <p:nvSpPr>
          <p:cNvPr id="4" name="Rectangle 3"/>
          <p:cNvSpPr/>
          <p:nvPr/>
        </p:nvSpPr>
        <p:spPr>
          <a:xfrm>
            <a:off x="3733800" y="5638800"/>
            <a:ext cx="381000" cy="304800"/>
          </a:xfrm>
          <a:prstGeom prst="rect">
            <a:avLst/>
          </a:prstGeom>
          <a:solidFill>
            <a:schemeClr val="accent1">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865847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t>Running A Recorded Macro (3)</a:t>
            </a:r>
          </a:p>
        </p:txBody>
      </p:sp>
      <p:sp>
        <p:nvSpPr>
          <p:cNvPr id="56322" name="Content Placeholder 2"/>
          <p:cNvSpPr>
            <a:spLocks noGrp="1"/>
          </p:cNvSpPr>
          <p:nvPr>
            <p:ph idx="1"/>
          </p:nvPr>
        </p:nvSpPr>
        <p:spPr/>
        <p:txBody>
          <a:bodyPr/>
          <a:lstStyle/>
          <a:p>
            <a:pPr eaLnBrk="1" hangingPunct="1"/>
            <a:r>
              <a:rPr lang="en-US" dirty="0"/>
              <a:t>After selecting the text and running the macro again, whatever text was highlighted now becomes bold.</a:t>
            </a:r>
          </a:p>
        </p:txBody>
      </p:sp>
      <p:pic>
        <p:nvPicPr>
          <p:cNvPr id="6146" name="Picture 2"/>
          <p:cNvPicPr>
            <a:picLocks noChangeAspect="1" noChangeArrowheads="1"/>
          </p:cNvPicPr>
          <p:nvPr/>
        </p:nvPicPr>
        <p:blipFill>
          <a:blip r:embed="rId2"/>
          <a:srcRect l="37724" t="9657" r="29678" b="48784"/>
          <a:stretch>
            <a:fillRect/>
          </a:stretch>
        </p:blipFill>
        <p:spPr bwMode="auto">
          <a:xfrm>
            <a:off x="762000" y="2320925"/>
            <a:ext cx="5216525" cy="4156075"/>
          </a:xfrm>
          <a:prstGeom prst="rect">
            <a:avLst/>
          </a:prstGeom>
          <a:noFill/>
          <a:ln w="9525">
            <a:noFill/>
            <a:miter lim="800000"/>
            <a:headEnd/>
            <a:tailEnd/>
          </a:ln>
        </p:spPr>
      </p:pic>
    </p:spTree>
    <p:extLst>
      <p:ext uri="{BB962C8B-B14F-4D97-AF65-F5344CB8AC3E}">
        <p14:creationId xmlns:p14="http://schemas.microsoft.com/office/powerpoint/2010/main" val="182889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Examples Of Useful (?) Recorded Macros</a:t>
            </a:r>
          </a:p>
        </p:txBody>
      </p:sp>
      <p:sp>
        <p:nvSpPr>
          <p:cNvPr id="3" name="Content Placeholder 2"/>
          <p:cNvSpPr>
            <a:spLocks noGrp="1"/>
          </p:cNvSpPr>
          <p:nvPr>
            <p:ph idx="1"/>
          </p:nvPr>
        </p:nvSpPr>
        <p:spPr>
          <a:xfrm>
            <a:off x="438912" y="1447800"/>
            <a:ext cx="8229600" cy="5029200"/>
          </a:xfrm>
        </p:spPr>
        <p:txBody>
          <a:bodyPr/>
          <a:lstStyle/>
          <a:p>
            <a:r>
              <a:rPr lang="en-US" dirty="0"/>
              <a:t>Printing: selecting a printer and setting print options can be tedious if your print driver application does not save your previous selections.</a:t>
            </a:r>
          </a:p>
          <a:p>
            <a:pPr lvl="1"/>
            <a:r>
              <a:rPr lang="en-US" dirty="0"/>
              <a:t>Even if previous selections are saved recording a macro may be useful if you have multiple printing profiles e.g. I print low quality black and white double sided documents stapled on the top left for staff and high quality color single sided with multiple staples with glossy paper for clients.</a:t>
            </a:r>
          </a:p>
          <a:p>
            <a:r>
              <a:rPr lang="en-US" dirty="0"/>
              <a:t>Entering hard to spell words (especially if they are new)</a:t>
            </a:r>
          </a:p>
          <a:p>
            <a:pPr lvl="1"/>
            <a:r>
              <a:rPr lang="en-US" dirty="0"/>
              <a:t>Example: “Gotterdammerung” is hard enough to spell but this word is supposed to have the “umlaut” for the ‘o’ (actually ö) and ‘a’ (actually ä).</a:t>
            </a:r>
          </a:p>
          <a:p>
            <a:pPr lvl="1"/>
            <a:r>
              <a:rPr lang="en-US" dirty="0"/>
              <a:t>JT: shifting to German keyboard in Word can be  done via: </a:t>
            </a:r>
            <a:r>
              <a:rPr lang="en-US" dirty="0">
                <a:latin typeface="Consolas" panose="020B0609020204030204" pitchFamily="49" charset="0"/>
              </a:rPr>
              <a:t>&lt;Ctrl&gt;-&lt;shift&gt;-&lt;;&gt;</a:t>
            </a:r>
            <a:r>
              <a:rPr lang="en-US" dirty="0"/>
              <a:t> (this </a:t>
            </a:r>
            <a:r>
              <a:rPr lang="en-US" dirty="0" smtClean="0"/>
              <a:t>key combination must be entered </a:t>
            </a:r>
            <a:r>
              <a:rPr lang="en-US" dirty="0"/>
              <a:t>prior to typing </a:t>
            </a:r>
            <a:r>
              <a:rPr lang="en-US" i="1" dirty="0"/>
              <a:t>each</a:t>
            </a:r>
            <a:r>
              <a:rPr lang="en-US" dirty="0"/>
              <a:t> alternate character).</a:t>
            </a:r>
          </a:p>
        </p:txBody>
      </p:sp>
    </p:spTree>
    <p:extLst>
      <p:ext uri="{BB962C8B-B14F-4D97-AF65-F5344CB8AC3E}">
        <p14:creationId xmlns:p14="http://schemas.microsoft.com/office/powerpoint/2010/main" val="490260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 1</a:t>
            </a:r>
            <a:r>
              <a:rPr lang="en-US" dirty="0"/>
              <a:t>: Recording Macros (Comments)</a:t>
            </a:r>
          </a:p>
        </p:txBody>
      </p:sp>
      <p:sp>
        <p:nvSpPr>
          <p:cNvPr id="3" name="Content Placeholder 2"/>
          <p:cNvSpPr>
            <a:spLocks noGrp="1"/>
          </p:cNvSpPr>
          <p:nvPr>
            <p:ph idx="1"/>
          </p:nvPr>
        </p:nvSpPr>
        <p:spPr/>
        <p:txBody>
          <a:bodyPr/>
          <a:lstStyle/>
          <a:p>
            <a:r>
              <a:rPr lang="en-US" dirty="0"/>
              <a:t>It’s a good and simple way for anyone to automate a tedious series of commands in Word.</a:t>
            </a:r>
          </a:p>
          <a:p>
            <a:r>
              <a:rPr lang="en-US" dirty="0"/>
              <a:t>This approach is quite limited.</a:t>
            </a:r>
          </a:p>
          <a:p>
            <a:pPr lvl="1"/>
            <a:r>
              <a:rPr lang="en-US" dirty="0"/>
              <a:t>E.g. how would you record a macro to automatically open, edit and print all the documents in a folder?</a:t>
            </a:r>
          </a:p>
          <a:p>
            <a:pPr lvl="1"/>
            <a:r>
              <a:rPr lang="en-US" dirty="0"/>
              <a:t>The main goal in introducing the recording approach is to make you aware of this </a:t>
            </a:r>
            <a:r>
              <a:rPr lang="en-US" dirty="0" smtClean="0"/>
              <a:t>capability for your future use.</a:t>
            </a:r>
            <a:endParaRPr lang="en-US" dirty="0"/>
          </a:p>
          <a:p>
            <a:r>
              <a:rPr lang="en-US" dirty="0"/>
              <a:t>For the assignment this approach will not work.</a:t>
            </a:r>
          </a:p>
          <a:p>
            <a:r>
              <a:rPr lang="en-US" dirty="0"/>
              <a:t>Also on the exam you must manually write macros (on paper) or trace a macro (figure out what happens when it runs).</a:t>
            </a:r>
          </a:p>
          <a:p>
            <a:pPr lvl="1"/>
            <a:r>
              <a:rPr lang="en-US" dirty="0"/>
              <a:t>“Recording” is not feasible for the exam</a:t>
            </a:r>
          </a:p>
        </p:txBody>
      </p:sp>
    </p:spTree>
    <p:extLst>
      <p:ext uri="{BB962C8B-B14F-4D97-AF65-F5344CB8AC3E}">
        <p14:creationId xmlns:p14="http://schemas.microsoft.com/office/powerpoint/2010/main" val="3928445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a:t>How To Create VBA Programs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b="1" dirty="0"/>
              <a:t>Method 1</a:t>
            </a:r>
            <a:r>
              <a:rPr lang="en-US" dirty="0"/>
              <a:t>: Record the macro automatically: keystrokes and mouse selections will be stored as part of the </a:t>
            </a:r>
            <a:r>
              <a:rPr lang="en-US" dirty="0" smtClean="0"/>
              <a:t>program</a:t>
            </a:r>
          </a:p>
          <a:p>
            <a:pPr marL="679450" lvl="1" indent="-234950" eaLnBrk="1" hangingPunct="1"/>
            <a:r>
              <a:rPr lang="en-US" dirty="0" smtClean="0"/>
              <a:t>An example was just covered.</a:t>
            </a:r>
            <a:endParaRPr lang="en-US" dirty="0"/>
          </a:p>
          <a:p>
            <a:pPr marL="457200" indent="-457200" eaLnBrk="1" hangingPunct="1">
              <a:buFont typeface="Calibri" pitchFamily="34" charset="0"/>
              <a:buAutoNum type="arabicPeriod"/>
            </a:pPr>
            <a:r>
              <a:rPr lang="en-US" b="1" dirty="0"/>
              <a:t>Method 2</a:t>
            </a:r>
            <a:r>
              <a:rPr lang="en-US" dirty="0"/>
              <a:t>: Manually enter the program (type it in yourself into the VBA editor)</a:t>
            </a:r>
          </a:p>
          <a:p>
            <a:pPr marL="565150" lvl="1" indent="-342900" eaLnBrk="1" hangingPunct="1"/>
            <a:r>
              <a:rPr lang="en-US" dirty="0"/>
              <a:t>This is how you are to complete your assignment and is how many VBA programs are created.</a:t>
            </a:r>
          </a:p>
          <a:p>
            <a:pPr marL="565150" lvl="1" indent="-342900" eaLnBrk="1" hangingPunct="1"/>
            <a:r>
              <a:rPr lang="en-US" dirty="0"/>
              <a:t>Consequently the remainder of the course notes will focus on Method 2</a:t>
            </a:r>
          </a:p>
          <a:p>
            <a:pPr marL="679450" lvl="1" indent="-457200" eaLnBrk="1" hangingPunct="1">
              <a:buFont typeface="Calibri" pitchFamily="34" charset="0"/>
              <a:buAutoNum type="arabicPeriod"/>
            </a:pPr>
            <a:endParaRPr lang="en-US" dirty="0"/>
          </a:p>
        </p:txBody>
      </p:sp>
    </p:spTree>
    <p:extLst>
      <p:ext uri="{BB962C8B-B14F-4D97-AF65-F5344CB8AC3E}">
        <p14:creationId xmlns:p14="http://schemas.microsoft.com/office/powerpoint/2010/main" val="4034679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a:t>
            </a:r>
            <a:r>
              <a:rPr lang="en-US" i="1" u="sng" dirty="0"/>
              <a:t>V</a:t>
            </a:r>
            <a:r>
              <a:rPr lang="en-US" dirty="0"/>
              <a:t>isual </a:t>
            </a:r>
            <a:r>
              <a:rPr lang="en-US" i="1" u="sng" dirty="0"/>
              <a:t>B</a:t>
            </a:r>
            <a:r>
              <a:rPr lang="en-US" dirty="0"/>
              <a:t>asic For </a:t>
            </a:r>
            <a:r>
              <a:rPr lang="en-US" i="1" u="sng" dirty="0"/>
              <a:t>A</a:t>
            </a:r>
            <a:r>
              <a:rPr lang="en-US" dirty="0"/>
              <a:t>pplications)</a:t>
            </a:r>
          </a:p>
        </p:txBody>
      </p:sp>
      <p:sp>
        <p:nvSpPr>
          <p:cNvPr id="3" name="Content Placeholder 2"/>
          <p:cNvSpPr>
            <a:spLocks noGrp="1"/>
          </p:cNvSpPr>
          <p:nvPr>
            <p:ph idx="1"/>
          </p:nvPr>
        </p:nvSpPr>
        <p:spPr/>
        <p:txBody>
          <a:bodyPr/>
          <a:lstStyle/>
          <a:p>
            <a:r>
              <a:rPr lang="en-US" dirty="0"/>
              <a:t>VBA is a “programming language”</a:t>
            </a:r>
          </a:p>
          <a:p>
            <a:pPr lvl="1"/>
            <a:r>
              <a:rPr lang="en-US" dirty="0"/>
              <a:t>A programming language allows a person to write a computer program</a:t>
            </a:r>
          </a:p>
          <a:p>
            <a:pPr lvl="1"/>
            <a:r>
              <a:rPr lang="en-US" dirty="0"/>
              <a:t>VBA is based on but not identical to Visual Basic (VB)</a:t>
            </a:r>
          </a:p>
          <a:p>
            <a:pPr lvl="1"/>
            <a:r>
              <a:rPr lang="en-US" dirty="0"/>
              <a:t>Visual Basic is seldom used </a:t>
            </a:r>
          </a:p>
          <a:p>
            <a:pPr lvl="1"/>
            <a:r>
              <a:rPr lang="en-US" dirty="0"/>
              <a:t>VBA programs must be associated with a ‘host’ </a:t>
            </a:r>
            <a:r>
              <a:rPr lang="en-US" i="1" dirty="0"/>
              <a:t>application </a:t>
            </a:r>
            <a:r>
              <a:rPr lang="en-US" dirty="0"/>
              <a:t>(usually it’s Microsoft Office document such as MS-Word but other applications can also be augmented by VBA programs).</a:t>
            </a:r>
          </a:p>
          <a:p>
            <a:pPr lvl="1"/>
            <a:r>
              <a:rPr lang="en-US" dirty="0"/>
              <a:t>Because host applications such as a Office are popular, VBA is still used to create actual programs.</a:t>
            </a:r>
          </a:p>
          <a:p>
            <a:pPr lvl="2" eaLnBrk="1" hangingPunct="1"/>
            <a:r>
              <a:rPr lang="en-US" dirty="0"/>
              <a:t>The host application is enhanced or supplemented by the VBA program</a:t>
            </a:r>
          </a:p>
          <a:p>
            <a:pPr lvl="2" eaLnBrk="1" hangingPunct="1"/>
            <a:r>
              <a:rPr lang="en-US" dirty="0"/>
              <a:t>“Why do I have to keep going through these same steps over and over again for each document?”</a:t>
            </a:r>
          </a:p>
          <a:p>
            <a:pPr lvl="3" eaLnBrk="1" hangingPunct="1"/>
            <a:r>
              <a:rPr lang="en-US" dirty="0"/>
              <a:t>VBA can be used to automate tedious tasks</a:t>
            </a:r>
          </a:p>
          <a:p>
            <a:pPr lvl="2" eaLnBrk="1" hangingPunct="1"/>
            <a:r>
              <a:rPr lang="en-US" dirty="0"/>
              <a:t>“Why doesn’t this stupid word processor have this feature??!!”</a:t>
            </a:r>
          </a:p>
          <a:p>
            <a:pPr lvl="3" eaLnBrk="1" hangingPunct="1"/>
            <a:r>
              <a:rPr lang="en-US" dirty="0"/>
              <a:t>Now you can add that feature yourself using VBA</a:t>
            </a:r>
          </a:p>
          <a:p>
            <a:pPr marL="692150" lvl="3" indent="0" eaLnBrk="1" hangingPunct="1">
              <a:buNone/>
            </a:pPr>
            <a:endParaRPr lang="en-US" dirty="0"/>
          </a:p>
        </p:txBody>
      </p:sp>
    </p:spTree>
    <p:extLst>
      <p:ext uri="{BB962C8B-B14F-4D97-AF65-F5344CB8AC3E}">
        <p14:creationId xmlns:p14="http://schemas.microsoft.com/office/powerpoint/2010/main" val="419937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Method 2: Typing In Your VBA Macro Programs</a:t>
            </a:r>
            <a:endParaRPr lang="en-CA" dirty="0"/>
          </a:p>
        </p:txBody>
      </p:sp>
      <p:sp>
        <p:nvSpPr>
          <p:cNvPr id="3" name="Content Placeholder 2"/>
          <p:cNvSpPr>
            <a:spLocks noGrp="1"/>
          </p:cNvSpPr>
          <p:nvPr>
            <p:ph idx="1"/>
          </p:nvPr>
        </p:nvSpPr>
        <p:spPr/>
        <p:txBody>
          <a:bodyPr/>
          <a:lstStyle/>
          <a:p>
            <a:pPr marL="342900" indent="-342900">
              <a:buFont typeface="+mj-lt"/>
              <a:buAutoNum type="arabicPeriod"/>
            </a:pPr>
            <a:r>
              <a:rPr lang="en-US" dirty="0"/>
              <a:t>Open Word</a:t>
            </a:r>
          </a:p>
          <a:p>
            <a:pPr marL="342900" indent="-342900">
              <a:buFont typeface="+mj-lt"/>
              <a:buAutoNum type="arabicPeriod"/>
            </a:pPr>
            <a:r>
              <a:rPr lang="en-US" dirty="0" smtClean="0"/>
              <a:t>If you created a new blank document: change this document to one that contain macros:</a:t>
            </a:r>
          </a:p>
          <a:p>
            <a:pPr marL="565150" lvl="1" indent="-342900"/>
            <a:r>
              <a:rPr lang="en-US" dirty="0" smtClean="0"/>
              <a:t>Save </a:t>
            </a:r>
            <a:r>
              <a:rPr lang="en-US" dirty="0"/>
              <a:t>As (document that can contain a </a:t>
            </a:r>
            <a:r>
              <a:rPr lang="en-US" dirty="0" smtClean="0"/>
              <a:t>macro which is a “Word macro enabled document” or ‘docm’)</a:t>
            </a:r>
            <a:endParaRPr lang="en-US" dirty="0"/>
          </a:p>
          <a:p>
            <a:pPr marL="342900" indent="-342900">
              <a:buFont typeface="+mj-lt"/>
              <a:buAutoNum type="arabicPeriod"/>
            </a:pPr>
            <a:r>
              <a:rPr lang="en-US" dirty="0"/>
              <a:t>View-&gt;Macro</a:t>
            </a:r>
          </a:p>
          <a:p>
            <a:pPr marL="342900" indent="-342900">
              <a:buFont typeface="+mj-lt"/>
              <a:buAutoNum type="arabicPeriod"/>
            </a:pPr>
            <a:r>
              <a:rPr lang="en-US" dirty="0" smtClean="0"/>
              <a:t>Save the VBA macro program </a:t>
            </a:r>
            <a:r>
              <a:rPr lang="en-US" dirty="0"/>
              <a:t>into current document if not </a:t>
            </a:r>
            <a:r>
              <a:rPr lang="en-US" dirty="0" smtClean="0"/>
              <a:t>selected:</a:t>
            </a:r>
          </a:p>
          <a:p>
            <a:pPr marL="565150" lvl="1" indent="-342900"/>
            <a:r>
              <a:rPr lang="en-US" dirty="0" smtClean="0"/>
              <a:t>Select the option that includes the name of the Word document that you just created.</a:t>
            </a:r>
            <a:endParaRPr lang="en-US" dirty="0"/>
          </a:p>
          <a:p>
            <a:pPr marL="565150" lvl="1" indent="-342900"/>
            <a:r>
              <a:rPr lang="en-US" dirty="0" smtClean="0"/>
              <a:t>Under </a:t>
            </a:r>
            <a:r>
              <a:rPr lang="en-US" dirty="0"/>
              <a:t>macro </a:t>
            </a:r>
            <a:r>
              <a:rPr lang="en-US" dirty="0" smtClean="0"/>
              <a:t>name enter a good descriptive name (no spaces)</a:t>
            </a:r>
            <a:endParaRPr lang="en-US" dirty="0"/>
          </a:p>
          <a:p>
            <a:pPr marL="565150" lvl="1" indent="-342900"/>
            <a:r>
              <a:rPr lang="en-US" dirty="0" smtClean="0"/>
              <a:t>Click the create button</a:t>
            </a:r>
            <a:endParaRPr lang="en-US" dirty="0"/>
          </a:p>
          <a:p>
            <a:pPr marL="342900" indent="-342900">
              <a:buFont typeface="+mj-lt"/>
              <a:buAutoNum type="arabicPeriod"/>
            </a:pPr>
            <a:r>
              <a:rPr lang="en-US" dirty="0" smtClean="0"/>
              <a:t>Type in your program (more later) e.g. </a:t>
            </a:r>
            <a:r>
              <a:rPr lang="en-US" dirty="0">
                <a:latin typeface="Consolas" panose="020B0609020204030204" pitchFamily="49" charset="0"/>
              </a:rPr>
              <a:t>MsgBox("hi")</a:t>
            </a:r>
            <a:endParaRPr lang="en-CA" dirty="0">
              <a:latin typeface="Consolas" panose="020B0609020204030204" pitchFamily="49" charset="0"/>
            </a:endParaRPr>
          </a:p>
          <a:p>
            <a:endParaRPr lang="en-CA" dirty="0"/>
          </a:p>
        </p:txBody>
      </p:sp>
    </p:spTree>
    <p:extLst>
      <p:ext uri="{BB962C8B-B14F-4D97-AF65-F5344CB8AC3E}">
        <p14:creationId xmlns:p14="http://schemas.microsoft.com/office/powerpoint/2010/main" val="4073931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2</a:t>
            </a:r>
            <a:r>
              <a:rPr lang="en-US" dirty="0" smtClean="0"/>
              <a:t>: Saving The Macro Into A Document That Can Contain Macros</a:t>
            </a:r>
            <a:endParaRPr lang="en-US" dirty="0"/>
          </a:p>
        </p:txBody>
      </p:sp>
      <p:sp>
        <p:nvSpPr>
          <p:cNvPr id="3" name="Content Placeholder 2"/>
          <p:cNvSpPr>
            <a:spLocks noGrp="1"/>
          </p:cNvSpPr>
          <p:nvPr>
            <p:ph idx="1"/>
          </p:nvPr>
        </p:nvSpPr>
        <p:spPr/>
        <p:txBody>
          <a:bodyPr/>
          <a:lstStyle/>
          <a:p>
            <a:r>
              <a:rPr lang="en-US" dirty="0"/>
              <a:t>S</a:t>
            </a:r>
            <a:r>
              <a:rPr lang="en-US" dirty="0" smtClean="0"/>
              <a:t>ave </a:t>
            </a:r>
            <a:r>
              <a:rPr lang="en-US" dirty="0"/>
              <a:t>using Word </a:t>
            </a:r>
            <a:r>
              <a:rPr lang="en-US" dirty="0" smtClean="0"/>
              <a:t>rather than in the VBA editor</a:t>
            </a:r>
          </a:p>
          <a:p>
            <a:r>
              <a:rPr lang="en-US" b="1" dirty="0" smtClean="0">
                <a:solidFill>
                  <a:srgbClr val="FF0000"/>
                </a:solidFill>
              </a:rPr>
              <a:t>Make </a:t>
            </a:r>
            <a:r>
              <a:rPr lang="en-US" b="1" dirty="0">
                <a:solidFill>
                  <a:srgbClr val="FF0000"/>
                </a:solidFill>
              </a:rPr>
              <a:t>sure you </a:t>
            </a:r>
            <a:r>
              <a:rPr lang="en-US" b="1" dirty="0" smtClean="0">
                <a:solidFill>
                  <a:srgbClr val="FF0000"/>
                </a:solidFill>
              </a:rPr>
              <a:t>‘Save </a:t>
            </a:r>
            <a:r>
              <a:rPr lang="en-US" b="1" dirty="0">
                <a:solidFill>
                  <a:srgbClr val="FF0000"/>
                </a:solidFill>
              </a:rPr>
              <a:t>as’ as a MACRO ENABLED Word document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4808"/>
          <a:stretch/>
        </p:blipFill>
        <p:spPr>
          <a:xfrm>
            <a:off x="838200" y="3124513"/>
            <a:ext cx="4097618" cy="3352487"/>
          </a:xfrm>
          <a:prstGeom prst="rect">
            <a:avLst/>
          </a:prstGeom>
        </p:spPr>
      </p:pic>
      <p:sp>
        <p:nvSpPr>
          <p:cNvPr id="5" name="Right Arrow 4"/>
          <p:cNvSpPr/>
          <p:nvPr/>
        </p:nvSpPr>
        <p:spPr>
          <a:xfrm rot="10800000">
            <a:off x="4897718" y="5486400"/>
            <a:ext cx="838200" cy="457200"/>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357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Step 3</a:t>
            </a:r>
            <a:r>
              <a:rPr lang="en-US" sz="2800" dirty="0" smtClean="0"/>
              <a:t>: Viewing The Ability To Write Programs In Word</a:t>
            </a:r>
            <a:endParaRPr lang="en-US" sz="2800" dirty="0"/>
          </a:p>
        </p:txBody>
      </p:sp>
      <p:sp>
        <p:nvSpPr>
          <p:cNvPr id="3" name="Content Placeholder 2"/>
          <p:cNvSpPr>
            <a:spLocks noGrp="1"/>
          </p:cNvSpPr>
          <p:nvPr>
            <p:ph idx="1"/>
          </p:nvPr>
        </p:nvSpPr>
        <p:spPr/>
        <p:txBody>
          <a:bodyPr/>
          <a:lstStyle/>
          <a:p>
            <a:r>
              <a:rPr lang="en-US" dirty="0">
                <a:latin typeface="Consolas" panose="020B0609020204030204" pitchFamily="49" charset="0"/>
              </a:rPr>
              <a:t>View-&gt;Macros</a:t>
            </a:r>
          </a:p>
        </p:txBody>
      </p:sp>
      <p:pic>
        <p:nvPicPr>
          <p:cNvPr id="4" name="Picture 3"/>
          <p:cNvPicPr>
            <a:picLocks noChangeAspect="1"/>
          </p:cNvPicPr>
          <p:nvPr/>
        </p:nvPicPr>
        <p:blipFill>
          <a:blip r:embed="rId3"/>
          <a:stretch>
            <a:fillRect/>
          </a:stretch>
        </p:blipFill>
        <p:spPr>
          <a:xfrm>
            <a:off x="463296" y="1905000"/>
            <a:ext cx="7586472" cy="1690961"/>
          </a:xfrm>
          <a:prstGeom prst="rect">
            <a:avLst/>
          </a:prstGeom>
        </p:spPr>
      </p:pic>
      <p:sp>
        <p:nvSpPr>
          <p:cNvPr id="5" name="Oval 4"/>
          <p:cNvSpPr/>
          <p:nvPr/>
        </p:nvSpPr>
        <p:spPr>
          <a:xfrm>
            <a:off x="7239000" y="2382752"/>
            <a:ext cx="533400" cy="540681"/>
          </a:xfrm>
          <a:prstGeom prst="ellipse">
            <a:avLst/>
          </a:prstGeom>
          <a:noFill/>
          <a:ln w="63500">
            <a:solidFill>
              <a:srgbClr val="33CC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23856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4</a:t>
            </a:r>
            <a:r>
              <a:rPr lang="en-US" dirty="0" smtClean="0"/>
              <a:t>: Saving The Macro In Current (Not All) Word Documents</a:t>
            </a:r>
            <a:endParaRPr lang="en-US" dirty="0"/>
          </a:p>
        </p:txBody>
      </p:sp>
      <p:sp>
        <p:nvSpPr>
          <p:cNvPr id="3" name="Content Placeholder 2"/>
          <p:cNvSpPr>
            <a:spLocks noGrp="1"/>
          </p:cNvSpPr>
          <p:nvPr>
            <p:ph idx="1"/>
          </p:nvPr>
        </p:nvSpPr>
        <p:spPr/>
        <p:txBody>
          <a:bodyPr/>
          <a:lstStyle/>
          <a:p>
            <a:r>
              <a:rPr lang="en-US" dirty="0" smtClean="0"/>
              <a:t>Reminder: After </a:t>
            </a:r>
            <a:r>
              <a:rPr lang="en-US" dirty="0"/>
              <a:t>the previous step (clicking on “Visual Basic”) you will need to indicate that you want to save the VBA program in the </a:t>
            </a:r>
            <a:r>
              <a:rPr lang="en-US" b="1" dirty="0"/>
              <a:t>CURRENT DOCUMENT </a:t>
            </a:r>
            <a:r>
              <a:rPr lang="en-US" dirty="0"/>
              <a:t>not in all documents.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99" t="5555" r="4046" b="3704"/>
          <a:stretch/>
        </p:blipFill>
        <p:spPr>
          <a:xfrm>
            <a:off x="762000" y="2590800"/>
            <a:ext cx="7893698" cy="4114800"/>
          </a:xfrm>
          <a:prstGeom prst="rect">
            <a:avLst/>
          </a:prstGeom>
        </p:spPr>
      </p:pic>
    </p:spTree>
    <p:extLst>
      <p:ext uri="{BB962C8B-B14F-4D97-AF65-F5344CB8AC3E}">
        <p14:creationId xmlns:p14="http://schemas.microsoft.com/office/powerpoint/2010/main" val="334600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BFB360-B9D4-4E7A-9887-CDB6BB52025C}"/>
              </a:ext>
            </a:extLst>
          </p:cNvPr>
          <p:cNvSpPr>
            <a:spLocks noGrp="1"/>
          </p:cNvSpPr>
          <p:nvPr>
            <p:ph type="title"/>
          </p:nvPr>
        </p:nvSpPr>
        <p:spPr/>
        <p:txBody>
          <a:bodyPr>
            <a:normAutofit/>
          </a:bodyPr>
          <a:lstStyle/>
          <a:p>
            <a:r>
              <a:rPr lang="en-CA" dirty="0" smtClean="0"/>
              <a:t>(Prior To Step 5)</a:t>
            </a:r>
            <a:endParaRPr lang="en-CA" dirty="0"/>
          </a:p>
        </p:txBody>
      </p:sp>
      <p:sp>
        <p:nvSpPr>
          <p:cNvPr id="3" name="Content Placeholder 2">
            <a:extLst>
              <a:ext uri="{FF2B5EF4-FFF2-40B4-BE49-F238E27FC236}">
                <a16:creationId xmlns="" xmlns:a16="http://schemas.microsoft.com/office/drawing/2014/main" id="{63BE511C-6141-4E96-BD02-D8C35888638C}"/>
              </a:ext>
            </a:extLst>
          </p:cNvPr>
          <p:cNvSpPr>
            <a:spLocks noGrp="1"/>
          </p:cNvSpPr>
          <p:nvPr>
            <p:ph idx="1"/>
          </p:nvPr>
        </p:nvSpPr>
        <p:spPr/>
        <p:txBody>
          <a:bodyPr/>
          <a:lstStyle/>
          <a:p>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Macro name”</a:t>
            </a:r>
            <a:r>
              <a:rPr lang="en-CA" dirty="0">
                <a:cs typeface="Consolas" panose="020B0609020204030204" pitchFamily="49" charset="0"/>
              </a:rPr>
              <a:t>: usually you should enter a good self descriptive name, if you can’t think of anything else for your test program then call it ‘test’.</a:t>
            </a:r>
          </a:p>
          <a:p>
            <a:pPr lvl="1"/>
            <a:r>
              <a:rPr lang="en-CA" dirty="0">
                <a:cs typeface="Consolas" panose="020B0609020204030204" pitchFamily="49" charset="0"/>
              </a:rPr>
              <a:t>Then select ‘create’</a:t>
            </a:r>
          </a:p>
          <a:p>
            <a:endParaRPr lang="en-CA" dirty="0"/>
          </a:p>
        </p:txBody>
      </p:sp>
      <p:pic>
        <p:nvPicPr>
          <p:cNvPr id="4" name="Picture 3">
            <a:extLst>
              <a:ext uri="{FF2B5EF4-FFF2-40B4-BE49-F238E27FC236}">
                <a16:creationId xmlns="" xmlns:a16="http://schemas.microsoft.com/office/drawing/2014/main" id="{416D9E5D-553B-45AF-BC25-557A4BF67D0D}"/>
              </a:ext>
            </a:extLst>
          </p:cNvPr>
          <p:cNvPicPr>
            <a:picLocks noChangeAspect="1"/>
          </p:cNvPicPr>
          <p:nvPr/>
        </p:nvPicPr>
        <p:blipFill>
          <a:blip r:embed="rId2"/>
          <a:stretch>
            <a:fillRect/>
          </a:stretch>
        </p:blipFill>
        <p:spPr>
          <a:xfrm>
            <a:off x="685800" y="3124200"/>
            <a:ext cx="3091769" cy="2493579"/>
          </a:xfrm>
          <a:prstGeom prst="rect">
            <a:avLst/>
          </a:prstGeom>
        </p:spPr>
      </p:pic>
    </p:spTree>
    <p:extLst>
      <p:ext uri="{BB962C8B-B14F-4D97-AF65-F5344CB8AC3E}">
        <p14:creationId xmlns:p14="http://schemas.microsoft.com/office/powerpoint/2010/main" val="5221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CA765-66B5-4445-8FE5-F3A815EA93AC}"/>
              </a:ext>
            </a:extLst>
          </p:cNvPr>
          <p:cNvSpPr>
            <a:spLocks noGrp="1"/>
          </p:cNvSpPr>
          <p:nvPr>
            <p:ph type="title"/>
          </p:nvPr>
        </p:nvSpPr>
        <p:spPr/>
        <p:txBody>
          <a:bodyPr>
            <a:normAutofit/>
          </a:bodyPr>
          <a:lstStyle/>
          <a:p>
            <a:r>
              <a:rPr lang="en-CA" b="1" dirty="0" smtClean="0"/>
              <a:t>Step 5</a:t>
            </a:r>
            <a:r>
              <a:rPr lang="en-CA" dirty="0" smtClean="0"/>
              <a:t>:Entering </a:t>
            </a:r>
            <a:r>
              <a:rPr lang="en-CA" dirty="0"/>
              <a:t>The Program Into the VBA Editor</a:t>
            </a:r>
          </a:p>
        </p:txBody>
      </p:sp>
      <p:sp>
        <p:nvSpPr>
          <p:cNvPr id="3" name="Content Placeholder 2">
            <a:extLst>
              <a:ext uri="{FF2B5EF4-FFF2-40B4-BE49-F238E27FC236}">
                <a16:creationId xmlns="" xmlns:a16="http://schemas.microsoft.com/office/drawing/2014/main" id="{BCAED163-90ED-4590-A219-8E8E9158D247}"/>
              </a:ext>
            </a:extLst>
          </p:cNvPr>
          <p:cNvSpPr>
            <a:spLocks noGrp="1"/>
          </p:cNvSpPr>
          <p:nvPr>
            <p:ph idx="1"/>
          </p:nvPr>
        </p:nvSpPr>
        <p:spPr/>
        <p:txBody>
          <a:bodyPr/>
          <a:lstStyle/>
          <a:p>
            <a:r>
              <a:rPr lang="en-CA" dirty="0"/>
              <a:t>(Selecting ‘create’ in the previous step then causes the VBA editor to appear)</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Much of the rest of the VBA lectures will describe the types of instructions that you can type between the ‘</a:t>
            </a:r>
            <a:r>
              <a:rPr lang="en-CA" dirty="0">
                <a:latin typeface="Consolas" panose="020B0609020204030204" pitchFamily="49" charset="0"/>
                <a:cs typeface="Consolas" panose="020B0609020204030204" pitchFamily="49" charset="0"/>
              </a:rPr>
              <a:t>sub</a:t>
            </a:r>
            <a:r>
              <a:rPr lang="en-CA" dirty="0"/>
              <a:t>’ and ‘</a:t>
            </a:r>
            <a:r>
              <a:rPr lang="en-CA" dirty="0">
                <a:latin typeface="Consolas" panose="020B0609020204030204" pitchFamily="49" charset="0"/>
                <a:cs typeface="Consolas" panose="020B0609020204030204" pitchFamily="49" charset="0"/>
              </a:rPr>
              <a:t>end sub</a:t>
            </a:r>
            <a:r>
              <a:rPr lang="en-CA" dirty="0"/>
              <a:t>’</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pic>
        <p:nvPicPr>
          <p:cNvPr id="4" name="Picture 3">
            <a:extLst>
              <a:ext uri="{FF2B5EF4-FFF2-40B4-BE49-F238E27FC236}">
                <a16:creationId xmlns="" xmlns:a16="http://schemas.microsoft.com/office/drawing/2014/main" id="{A5A04C07-5C18-43D3-876F-E2CD77AC2CB0}"/>
              </a:ext>
            </a:extLst>
          </p:cNvPr>
          <p:cNvPicPr>
            <a:picLocks noChangeAspect="1"/>
          </p:cNvPicPr>
          <p:nvPr/>
        </p:nvPicPr>
        <p:blipFill>
          <a:blip r:embed="rId2"/>
          <a:stretch>
            <a:fillRect/>
          </a:stretch>
        </p:blipFill>
        <p:spPr>
          <a:xfrm>
            <a:off x="762000" y="2362200"/>
            <a:ext cx="4876800" cy="3409950"/>
          </a:xfrm>
          <a:prstGeom prst="rect">
            <a:avLst/>
          </a:prstGeom>
        </p:spPr>
      </p:pic>
      <p:grpSp>
        <p:nvGrpSpPr>
          <p:cNvPr id="9" name="Group 8">
            <a:extLst>
              <a:ext uri="{FF2B5EF4-FFF2-40B4-BE49-F238E27FC236}">
                <a16:creationId xmlns="" xmlns:a16="http://schemas.microsoft.com/office/drawing/2014/main" id="{4685398B-6634-415C-8FF4-FA03FF17F66A}"/>
              </a:ext>
            </a:extLst>
          </p:cNvPr>
          <p:cNvGrpSpPr/>
          <p:nvPr/>
        </p:nvGrpSpPr>
        <p:grpSpPr>
          <a:xfrm>
            <a:off x="3429000" y="2286000"/>
            <a:ext cx="5536324" cy="2209800"/>
            <a:chOff x="3429000" y="2286000"/>
            <a:chExt cx="5536324" cy="2209800"/>
          </a:xfrm>
        </p:grpSpPr>
        <p:sp>
          <p:nvSpPr>
            <p:cNvPr id="5" name="Rectangle 4">
              <a:extLst>
                <a:ext uri="{FF2B5EF4-FFF2-40B4-BE49-F238E27FC236}">
                  <a16:creationId xmlns="" xmlns:a16="http://schemas.microsoft.com/office/drawing/2014/main" id="{A6C4CAF0-A216-4CFF-9B57-588A9C63F91C}"/>
                </a:ext>
              </a:extLst>
            </p:cNvPr>
            <p:cNvSpPr/>
            <p:nvPr/>
          </p:nvSpPr>
          <p:spPr>
            <a:xfrm>
              <a:off x="6526924" y="2286000"/>
              <a:ext cx="2438400" cy="2133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rgbClr val="FF0000"/>
                  </a:solidFill>
                </a:rPr>
                <a:t>Enter your program here (indent each level by at least one tab), until you see the examples in the last section of notes there will only be one level of indenting.</a:t>
              </a:r>
            </a:p>
          </p:txBody>
        </p:sp>
        <p:cxnSp>
          <p:nvCxnSpPr>
            <p:cNvPr id="7" name="Straight Arrow Connector 6">
              <a:extLst>
                <a:ext uri="{FF2B5EF4-FFF2-40B4-BE49-F238E27FC236}">
                  <a16:creationId xmlns="" xmlns:a16="http://schemas.microsoft.com/office/drawing/2014/main" id="{CF4B51C6-539D-4481-9940-9A56567A95D6}"/>
                </a:ext>
              </a:extLst>
            </p:cNvPr>
            <p:cNvCxnSpPr>
              <a:cxnSpLocks/>
              <a:stCxn id="5" idx="1"/>
            </p:cNvCxnSpPr>
            <p:nvPr/>
          </p:nvCxnSpPr>
          <p:spPr>
            <a:xfrm flipH="1">
              <a:off x="3429000" y="3352800"/>
              <a:ext cx="3097924" cy="1143000"/>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1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pPr eaLnBrk="1" hangingPunct="1"/>
            <a:r>
              <a:rPr lang="en-CA" dirty="0" smtClean="0"/>
              <a:t>The </a:t>
            </a:r>
            <a:r>
              <a:rPr lang="en-CA" dirty="0"/>
              <a:t>Visual Basic Editor</a:t>
            </a:r>
          </a:p>
        </p:txBody>
      </p:sp>
      <p:sp>
        <p:nvSpPr>
          <p:cNvPr id="59395" name="Rectangle 3"/>
          <p:cNvSpPr>
            <a:spLocks noGrp="1"/>
          </p:cNvSpPr>
          <p:nvPr>
            <p:ph type="body" idx="4294967295"/>
          </p:nvPr>
        </p:nvSpPr>
        <p:spPr>
          <a:xfrm>
            <a:off x="457200" y="1524000"/>
            <a:ext cx="8077200" cy="5029200"/>
          </a:xfrm>
        </p:spPr>
        <p:txBody>
          <a:bodyPr/>
          <a:lstStyle/>
          <a:p>
            <a:pPr eaLnBrk="1" hangingPunct="1"/>
            <a:r>
              <a:rPr lang="en-US" dirty="0"/>
              <a:t>You don’t need to familiarize yourself with every detail of the editor in order to create VBA programs.</a:t>
            </a:r>
          </a:p>
          <a:p>
            <a:pPr eaLnBrk="1" hangingPunct="1"/>
            <a:r>
              <a:rPr lang="en-US" dirty="0"/>
              <a:t>Just a few key features should be sufficient</a:t>
            </a:r>
          </a:p>
          <a:p>
            <a:pPr eaLnBrk="1" hangingPunct="1"/>
            <a:r>
              <a:rPr lang="en-US" dirty="0"/>
              <a:t>Starting the editor:</a:t>
            </a:r>
          </a:p>
          <a:p>
            <a:pPr lvl="1" eaLnBrk="1" hangingPunct="1"/>
            <a:r>
              <a:rPr lang="en-US" dirty="0"/>
              <a:t>Because VBA programs are associated with an office application open the editor from MS-Word</a:t>
            </a:r>
          </a:p>
          <a:p>
            <a:pPr lvl="1" eaLnBrk="1" hangingPunct="1"/>
            <a:r>
              <a:rPr lang="en-US" dirty="0"/>
              <a:t>‘</a:t>
            </a:r>
            <a:r>
              <a:rPr lang="en-US" dirty="0">
                <a:latin typeface="Consolas" panose="020B0609020204030204" pitchFamily="49" charset="0"/>
              </a:rPr>
              <a:t>View-&gt;Macros-&gt;</a:t>
            </a:r>
            <a:r>
              <a:rPr lang="en-US" dirty="0"/>
              <a:t>’ </a:t>
            </a:r>
          </a:p>
          <a:p>
            <a:pPr lvl="2" eaLnBrk="1" hangingPunct="1"/>
            <a:r>
              <a:rPr lang="en-US" dirty="0"/>
              <a:t>Making a new macro then select: </a:t>
            </a:r>
            <a:r>
              <a:rPr lang="en-US" dirty="0" smtClean="0"/>
              <a:t>‘</a:t>
            </a:r>
            <a:r>
              <a:rPr lang="en-US" dirty="0">
                <a:latin typeface="Consolas" panose="020B0609020204030204" pitchFamily="49" charset="0"/>
              </a:rPr>
              <a:t>C</a:t>
            </a:r>
            <a:r>
              <a:rPr lang="en-US" dirty="0" smtClean="0">
                <a:latin typeface="Consolas" panose="020B0609020204030204" pitchFamily="49" charset="0"/>
              </a:rPr>
              <a:t>reate</a:t>
            </a:r>
            <a:r>
              <a:rPr lang="en-US" dirty="0" smtClean="0"/>
              <a:t>’</a:t>
            </a:r>
            <a:endParaRPr lang="en-US" dirty="0"/>
          </a:p>
          <a:p>
            <a:pPr lvl="2" eaLnBrk="1" hangingPunct="1"/>
            <a:r>
              <a:rPr lang="en-US" dirty="0"/>
              <a:t>Accessing a macro you already created: </a:t>
            </a:r>
            <a:r>
              <a:rPr lang="en-US" dirty="0" smtClean="0"/>
              <a:t>‘</a:t>
            </a:r>
            <a:r>
              <a:rPr lang="en-US" dirty="0">
                <a:latin typeface="Consolas" panose="020B0609020204030204" pitchFamily="49" charset="0"/>
              </a:rPr>
              <a:t>E</a:t>
            </a:r>
            <a:r>
              <a:rPr lang="en-US" dirty="0" smtClean="0">
                <a:latin typeface="Consolas" panose="020B0609020204030204" pitchFamily="49" charset="0"/>
              </a:rPr>
              <a:t>dit</a:t>
            </a:r>
            <a:r>
              <a:rPr lang="en-US" dirty="0" smtClean="0"/>
              <a:t>’ (greyed out in the image because no macros have been created yet).</a:t>
            </a:r>
            <a:endParaRPr lang="en-US" dirty="0"/>
          </a:p>
        </p:txBody>
      </p:sp>
      <p:pic>
        <p:nvPicPr>
          <p:cNvPr id="2" name="Picture 1"/>
          <p:cNvPicPr>
            <a:picLocks noChangeAspect="1"/>
          </p:cNvPicPr>
          <p:nvPr/>
        </p:nvPicPr>
        <p:blipFill rotWithShape="1">
          <a:blip r:embed="rId2"/>
          <a:srcRect t="-1" b="52409"/>
          <a:stretch/>
        </p:blipFill>
        <p:spPr>
          <a:xfrm>
            <a:off x="990600" y="5179132"/>
            <a:ext cx="4114800" cy="1602667"/>
          </a:xfrm>
          <a:prstGeom prst="rect">
            <a:avLst/>
          </a:prstGeom>
        </p:spPr>
      </p:pic>
      <p:grpSp>
        <p:nvGrpSpPr>
          <p:cNvPr id="5" name="Group 4"/>
          <p:cNvGrpSpPr/>
          <p:nvPr/>
        </p:nvGrpSpPr>
        <p:grpSpPr>
          <a:xfrm>
            <a:off x="5154856" y="6213811"/>
            <a:ext cx="355879" cy="567988"/>
            <a:chOff x="5435321" y="6142154"/>
            <a:chExt cx="355879" cy="567988"/>
          </a:xfrm>
        </p:grpSpPr>
        <p:sp>
          <p:nvSpPr>
            <p:cNvPr id="9" name="Right Arrow 8"/>
            <p:cNvSpPr>
              <a:spLocks noChangeArrowheads="1"/>
            </p:cNvSpPr>
            <p:nvPr/>
          </p:nvSpPr>
          <p:spPr bwMode="auto">
            <a:xfrm rot="10800000">
              <a:off x="5435322" y="6142154"/>
              <a:ext cx="355878" cy="258646"/>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sp>
          <p:nvSpPr>
            <p:cNvPr id="10" name="Right Arrow 9"/>
            <p:cNvSpPr>
              <a:spLocks noChangeArrowheads="1"/>
            </p:cNvSpPr>
            <p:nvPr/>
          </p:nvSpPr>
          <p:spPr bwMode="auto">
            <a:xfrm rot="10800000">
              <a:off x="5435321" y="6451496"/>
              <a:ext cx="355878" cy="258646"/>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18339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4"/>
          <p:cNvPicPr>
            <a:picLocks noChangeAspect="1" noChangeArrowheads="1"/>
          </p:cNvPicPr>
          <p:nvPr/>
        </p:nvPicPr>
        <p:blipFill>
          <a:blip r:embed="rId2"/>
          <a:srcRect b="30811"/>
          <a:stretch>
            <a:fillRect/>
          </a:stretch>
        </p:blipFill>
        <p:spPr bwMode="auto">
          <a:xfrm>
            <a:off x="1219200" y="2133600"/>
            <a:ext cx="6324600" cy="2438400"/>
          </a:xfrm>
          <a:prstGeom prst="rect">
            <a:avLst/>
          </a:prstGeom>
          <a:noFill/>
          <a:ln w="25400">
            <a:noFill/>
            <a:miter lim="800000"/>
            <a:headEnd/>
            <a:tailEnd/>
          </a:ln>
        </p:spPr>
      </p:pic>
      <p:sp>
        <p:nvSpPr>
          <p:cNvPr id="59394" name="Rectangle 2"/>
          <p:cNvSpPr>
            <a:spLocks noGrp="1"/>
          </p:cNvSpPr>
          <p:nvPr>
            <p:ph type="title" idx="4294967295"/>
          </p:nvPr>
        </p:nvSpPr>
        <p:spPr>
          <a:xfrm>
            <a:off x="457200" y="304800"/>
            <a:ext cx="8229600" cy="868363"/>
          </a:xfrm>
        </p:spPr>
        <p:txBody>
          <a:bodyPr/>
          <a:lstStyle/>
          <a:p>
            <a:pPr eaLnBrk="1" hangingPunct="1"/>
            <a:r>
              <a:rPr lang="en-CA" dirty="0"/>
              <a:t>Overview Of The Important Parts Of The VBA Editor</a:t>
            </a:r>
          </a:p>
        </p:txBody>
      </p:sp>
      <p:sp>
        <p:nvSpPr>
          <p:cNvPr id="59397" name="Line 9"/>
          <p:cNvSpPr>
            <a:spLocks noChangeShapeType="1"/>
          </p:cNvSpPr>
          <p:nvPr/>
        </p:nvSpPr>
        <p:spPr bwMode="auto">
          <a:xfrm>
            <a:off x="2362200" y="1905000"/>
            <a:ext cx="76200" cy="7620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8" name="Text Box 10"/>
          <p:cNvSpPr txBox="1">
            <a:spLocks noChangeArrowheads="1"/>
          </p:cNvSpPr>
          <p:nvPr/>
        </p:nvSpPr>
        <p:spPr bwMode="auto">
          <a:xfrm>
            <a:off x="1752600" y="1371600"/>
            <a:ext cx="12192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Cut, copy, paste</a:t>
            </a:r>
          </a:p>
        </p:txBody>
      </p:sp>
      <p:sp>
        <p:nvSpPr>
          <p:cNvPr id="59399" name="Line 11"/>
          <p:cNvSpPr>
            <a:spLocks noChangeShapeType="1"/>
          </p:cNvSpPr>
          <p:nvPr/>
        </p:nvSpPr>
        <p:spPr bwMode="auto">
          <a:xfrm flipH="1">
            <a:off x="2819400" y="1828800"/>
            <a:ext cx="381000" cy="838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0" name="Text Box 12"/>
          <p:cNvSpPr txBox="1">
            <a:spLocks noChangeArrowheads="1"/>
          </p:cNvSpPr>
          <p:nvPr/>
        </p:nvSpPr>
        <p:spPr bwMode="auto">
          <a:xfrm>
            <a:off x="3124200" y="12954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Find, replace</a:t>
            </a:r>
          </a:p>
        </p:txBody>
      </p:sp>
      <p:sp>
        <p:nvSpPr>
          <p:cNvPr id="59401" name="Text Box 14"/>
          <p:cNvSpPr txBox="1">
            <a:spLocks noChangeArrowheads="1"/>
          </p:cNvSpPr>
          <p:nvPr/>
        </p:nvSpPr>
        <p:spPr bwMode="auto">
          <a:xfrm>
            <a:off x="1676400" y="48768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Undo, redo</a:t>
            </a:r>
          </a:p>
        </p:txBody>
      </p:sp>
      <p:sp>
        <p:nvSpPr>
          <p:cNvPr id="59402" name="Text Box 16"/>
          <p:cNvSpPr txBox="1">
            <a:spLocks noChangeArrowheads="1"/>
          </p:cNvSpPr>
          <p:nvPr/>
        </p:nvSpPr>
        <p:spPr bwMode="auto">
          <a:xfrm>
            <a:off x="2362200" y="5486400"/>
            <a:ext cx="1371600" cy="1079399"/>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Run, pause, stop (VBA subroutine program)</a:t>
            </a:r>
          </a:p>
        </p:txBody>
      </p:sp>
      <p:sp>
        <p:nvSpPr>
          <p:cNvPr id="59403" name="Line 17"/>
          <p:cNvSpPr>
            <a:spLocks noChangeShapeType="1"/>
          </p:cNvSpPr>
          <p:nvPr/>
        </p:nvSpPr>
        <p:spPr bwMode="auto">
          <a:xfrm flipV="1">
            <a:off x="4724400" y="2743200"/>
            <a:ext cx="838200" cy="2743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4" name="Text Box 18"/>
          <p:cNvSpPr txBox="1">
            <a:spLocks noChangeArrowheads="1"/>
          </p:cNvSpPr>
          <p:nvPr/>
        </p:nvSpPr>
        <p:spPr bwMode="auto">
          <a:xfrm>
            <a:off x="4495800" y="5410200"/>
            <a:ext cx="1371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dirty="0">
                <a:solidFill>
                  <a:srgbClr val="FF0000"/>
                </a:solidFill>
              </a:rPr>
              <a:t>Current location</a:t>
            </a:r>
          </a:p>
        </p:txBody>
      </p:sp>
      <p:sp>
        <p:nvSpPr>
          <p:cNvPr id="59405" name="Text Box 19"/>
          <p:cNvSpPr txBox="1">
            <a:spLocks noChangeArrowheads="1"/>
          </p:cNvSpPr>
          <p:nvPr/>
        </p:nvSpPr>
        <p:spPr bwMode="auto">
          <a:xfrm>
            <a:off x="7772400" y="3733800"/>
            <a:ext cx="10668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Program editor</a:t>
            </a:r>
          </a:p>
        </p:txBody>
      </p:sp>
      <p:sp>
        <p:nvSpPr>
          <p:cNvPr id="59406" name="AutoShape 20"/>
          <p:cNvSpPr>
            <a:spLocks/>
          </p:cNvSpPr>
          <p:nvPr/>
        </p:nvSpPr>
        <p:spPr bwMode="auto">
          <a:xfrm>
            <a:off x="7543800" y="3429000"/>
            <a:ext cx="304800" cy="1219200"/>
          </a:xfrm>
          <a:prstGeom prst="rightBrace">
            <a:avLst>
              <a:gd name="adj1" fmla="val 33333"/>
              <a:gd name="adj2" fmla="val 50000"/>
            </a:avLst>
          </a:prstGeom>
          <a:noFill/>
          <a:ln w="25400">
            <a:solidFill>
              <a:srgbClr val="FF0000"/>
            </a:solidFill>
            <a:round/>
            <a:headEnd/>
            <a:tailEnd/>
          </a:ln>
        </p:spPr>
        <p:txBody>
          <a:bodyPr wrap="none" lIns="90000" tIns="46800" rIns="90000" bIns="46800" anchor="ctr"/>
          <a:lstStyle/>
          <a:p>
            <a:endParaRPr lang="en-CA" dirty="0"/>
          </a:p>
        </p:txBody>
      </p:sp>
      <p:sp>
        <p:nvSpPr>
          <p:cNvPr id="59410" name="Line 25"/>
          <p:cNvSpPr>
            <a:spLocks noChangeShapeType="1"/>
          </p:cNvSpPr>
          <p:nvPr/>
        </p:nvSpPr>
        <p:spPr bwMode="auto">
          <a:xfrm flipH="1">
            <a:off x="6553200" y="1600200"/>
            <a:ext cx="8382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1" name="Text Box 26"/>
          <p:cNvSpPr txBox="1">
            <a:spLocks noChangeArrowheads="1"/>
          </p:cNvSpPr>
          <p:nvPr/>
        </p:nvSpPr>
        <p:spPr bwMode="auto">
          <a:xfrm>
            <a:off x="7010400" y="1295400"/>
            <a:ext cx="1371600" cy="340735"/>
          </a:xfrm>
          <a:prstGeom prst="rect">
            <a:avLst/>
          </a:prstGeom>
          <a:noFill/>
          <a:ln w="25400">
            <a:noFill/>
            <a:miter lim="800000"/>
            <a:headEnd/>
            <a:tailEnd/>
          </a:ln>
        </p:spPr>
        <p:txBody>
          <a:bodyPr lIns="90000" tIns="46800" rIns="90000" bIns="46800">
            <a:spAutoFit/>
          </a:bodyPr>
          <a:lstStyle/>
          <a:p>
            <a:pPr>
              <a:spcBef>
                <a:spcPct val="50000"/>
              </a:spcBef>
            </a:pPr>
            <a:r>
              <a:rPr lang="en-CA" sz="1600" dirty="0">
                <a:solidFill>
                  <a:srgbClr val="FF0000"/>
                </a:solidFill>
              </a:rPr>
              <a:t>Help lookup</a:t>
            </a:r>
          </a:p>
        </p:txBody>
      </p:sp>
      <p:sp>
        <p:nvSpPr>
          <p:cNvPr id="59412" name="Line 13"/>
          <p:cNvSpPr>
            <a:spLocks noChangeShapeType="1"/>
          </p:cNvSpPr>
          <p:nvPr/>
        </p:nvSpPr>
        <p:spPr bwMode="auto">
          <a:xfrm flipV="1">
            <a:off x="2286000" y="2743200"/>
            <a:ext cx="838200" cy="21336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3" name="Line 15"/>
          <p:cNvSpPr>
            <a:spLocks noChangeShapeType="1"/>
          </p:cNvSpPr>
          <p:nvPr/>
        </p:nvSpPr>
        <p:spPr bwMode="auto">
          <a:xfrm flipV="1">
            <a:off x="2971800" y="2819400"/>
            <a:ext cx="647700" cy="2743199"/>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3" name="Line 25"/>
          <p:cNvSpPr>
            <a:spLocks noChangeShapeType="1"/>
          </p:cNvSpPr>
          <p:nvPr/>
        </p:nvSpPr>
        <p:spPr bwMode="auto">
          <a:xfrm flipH="1">
            <a:off x="5136571" y="1585912"/>
            <a:ext cx="2254828" cy="1081088"/>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 name="Oval 1"/>
          <p:cNvSpPr/>
          <p:nvPr/>
        </p:nvSpPr>
        <p:spPr>
          <a:xfrm>
            <a:off x="3295650" y="2605811"/>
            <a:ext cx="666750" cy="213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546574" y="5993517"/>
            <a:ext cx="2514600" cy="923330"/>
          </a:xfrm>
          <a:prstGeom prst="rect">
            <a:avLst/>
          </a:prstGeom>
          <a:noFill/>
        </p:spPr>
        <p:txBody>
          <a:bodyPr wrap="square" rtlCol="0">
            <a:spAutoFit/>
          </a:bodyPr>
          <a:lstStyle/>
          <a:p>
            <a:r>
              <a:rPr lang="en-US" b="1" dirty="0">
                <a:solidFill>
                  <a:srgbClr val="FF0000"/>
                </a:solidFill>
              </a:rPr>
              <a:t>JT’s opinion: focus on just the features with bolded text</a:t>
            </a:r>
          </a:p>
        </p:txBody>
      </p:sp>
    </p:spTree>
    <p:extLst>
      <p:ext uri="{BB962C8B-B14F-4D97-AF65-F5344CB8AC3E}">
        <p14:creationId xmlns:p14="http://schemas.microsoft.com/office/powerpoint/2010/main" val="5875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VBA Editor: Don’t Mix It Up With The Word Editor</a:t>
            </a:r>
            <a:endParaRPr lang="en-CA" dirty="0"/>
          </a:p>
        </p:txBody>
      </p:sp>
      <p:pic>
        <p:nvPicPr>
          <p:cNvPr id="4" name="Picture 3"/>
          <p:cNvPicPr>
            <a:picLocks noChangeAspect="1" noChangeArrowheads="1"/>
          </p:cNvPicPr>
          <p:nvPr/>
        </p:nvPicPr>
        <p:blipFill>
          <a:blip r:embed="rId2"/>
          <a:srcRect b="30811"/>
          <a:stretch>
            <a:fillRect/>
          </a:stretch>
        </p:blipFill>
        <p:spPr bwMode="auto">
          <a:xfrm>
            <a:off x="-1" y="1237860"/>
            <a:ext cx="8450279" cy="3257939"/>
          </a:xfrm>
          <a:prstGeom prst="rect">
            <a:avLst/>
          </a:prstGeom>
          <a:noFill/>
          <a:ln w="25400">
            <a:noFill/>
            <a:miter lim="800000"/>
            <a:headEnd/>
            <a:tailEnd/>
          </a:ln>
        </p:spPr>
      </p:pic>
      <p:pic>
        <p:nvPicPr>
          <p:cNvPr id="3" name="Picture 2"/>
          <p:cNvPicPr>
            <a:picLocks noChangeAspect="1"/>
          </p:cNvPicPr>
          <p:nvPr/>
        </p:nvPicPr>
        <p:blipFill rotWithShape="1">
          <a:blip r:embed="rId3"/>
          <a:srcRect l="963"/>
          <a:stretch/>
        </p:blipFill>
        <p:spPr>
          <a:xfrm>
            <a:off x="1066800" y="4038600"/>
            <a:ext cx="8077200" cy="2286000"/>
          </a:xfrm>
          <a:prstGeom prst="rect">
            <a:avLst/>
          </a:prstGeom>
        </p:spPr>
      </p:pic>
      <p:sp>
        <p:nvSpPr>
          <p:cNvPr id="5" name="Freeform 4"/>
          <p:cNvSpPr/>
          <p:nvPr/>
        </p:nvSpPr>
        <p:spPr>
          <a:xfrm>
            <a:off x="-30893" y="1066800"/>
            <a:ext cx="2501900" cy="546100"/>
          </a:xfrm>
          <a:custGeom>
            <a:avLst/>
            <a:gdLst>
              <a:gd name="connsiteX0" fmla="*/ 2501900 w 2501900"/>
              <a:gd name="connsiteY0" fmla="*/ 165100 h 546100"/>
              <a:gd name="connsiteX1" fmla="*/ 2425700 w 2501900"/>
              <a:gd name="connsiteY1" fmla="*/ 152400 h 546100"/>
              <a:gd name="connsiteX2" fmla="*/ 2362200 w 2501900"/>
              <a:gd name="connsiteY2" fmla="*/ 139700 h 546100"/>
              <a:gd name="connsiteX3" fmla="*/ 2184400 w 2501900"/>
              <a:gd name="connsiteY3" fmla="*/ 114300 h 546100"/>
              <a:gd name="connsiteX4" fmla="*/ 2095500 w 2501900"/>
              <a:gd name="connsiteY4" fmla="*/ 88900 h 546100"/>
              <a:gd name="connsiteX5" fmla="*/ 2057400 w 2501900"/>
              <a:gd name="connsiteY5" fmla="*/ 76200 h 546100"/>
              <a:gd name="connsiteX6" fmla="*/ 1701800 w 2501900"/>
              <a:gd name="connsiteY6" fmla="*/ 50800 h 546100"/>
              <a:gd name="connsiteX7" fmla="*/ 1244600 w 2501900"/>
              <a:gd name="connsiteY7" fmla="*/ 25400 h 546100"/>
              <a:gd name="connsiteX8" fmla="*/ 1193800 w 2501900"/>
              <a:gd name="connsiteY8" fmla="*/ 12700 h 546100"/>
              <a:gd name="connsiteX9" fmla="*/ 889000 w 2501900"/>
              <a:gd name="connsiteY9" fmla="*/ 0 h 546100"/>
              <a:gd name="connsiteX10" fmla="*/ 698500 w 2501900"/>
              <a:gd name="connsiteY10" fmla="*/ 25400 h 546100"/>
              <a:gd name="connsiteX11" fmla="*/ 342900 w 2501900"/>
              <a:gd name="connsiteY11" fmla="*/ 50800 h 546100"/>
              <a:gd name="connsiteX12" fmla="*/ 304800 w 2501900"/>
              <a:gd name="connsiteY12" fmla="*/ 76200 h 546100"/>
              <a:gd name="connsiteX13" fmla="*/ 215900 w 2501900"/>
              <a:gd name="connsiteY13" fmla="*/ 101600 h 546100"/>
              <a:gd name="connsiteX14" fmla="*/ 88900 w 2501900"/>
              <a:gd name="connsiteY14" fmla="*/ 127000 h 546100"/>
              <a:gd name="connsiteX15" fmla="*/ 38100 w 2501900"/>
              <a:gd name="connsiteY15" fmla="*/ 165100 h 546100"/>
              <a:gd name="connsiteX16" fmla="*/ 0 w 2501900"/>
              <a:gd name="connsiteY16" fmla="*/ 241300 h 546100"/>
              <a:gd name="connsiteX17" fmla="*/ 50800 w 2501900"/>
              <a:gd name="connsiteY17" fmla="*/ 355600 h 546100"/>
              <a:gd name="connsiteX18" fmla="*/ 127000 w 2501900"/>
              <a:gd name="connsiteY18" fmla="*/ 406400 h 546100"/>
              <a:gd name="connsiteX19" fmla="*/ 165100 w 2501900"/>
              <a:gd name="connsiteY19" fmla="*/ 419100 h 546100"/>
              <a:gd name="connsiteX20" fmla="*/ 266700 w 2501900"/>
              <a:gd name="connsiteY20" fmla="*/ 444500 h 546100"/>
              <a:gd name="connsiteX21" fmla="*/ 406400 w 2501900"/>
              <a:gd name="connsiteY21" fmla="*/ 482600 h 546100"/>
              <a:gd name="connsiteX22" fmla="*/ 482600 w 2501900"/>
              <a:gd name="connsiteY22" fmla="*/ 508000 h 546100"/>
              <a:gd name="connsiteX23" fmla="*/ 520700 w 2501900"/>
              <a:gd name="connsiteY23" fmla="*/ 520700 h 546100"/>
              <a:gd name="connsiteX24" fmla="*/ 812800 w 2501900"/>
              <a:gd name="connsiteY24" fmla="*/ 533400 h 546100"/>
              <a:gd name="connsiteX25" fmla="*/ 1663700 w 2501900"/>
              <a:gd name="connsiteY25" fmla="*/ 546100 h 546100"/>
              <a:gd name="connsiteX26" fmla="*/ 2044700 w 2501900"/>
              <a:gd name="connsiteY26" fmla="*/ 533400 h 546100"/>
              <a:gd name="connsiteX27" fmla="*/ 2159000 w 2501900"/>
              <a:gd name="connsiteY27" fmla="*/ 520700 h 546100"/>
              <a:gd name="connsiteX28" fmla="*/ 2197100 w 2501900"/>
              <a:gd name="connsiteY28" fmla="*/ 495300 h 546100"/>
              <a:gd name="connsiteX29" fmla="*/ 2235200 w 2501900"/>
              <a:gd name="connsiteY29" fmla="*/ 482600 h 546100"/>
              <a:gd name="connsiteX30" fmla="*/ 2260600 w 2501900"/>
              <a:gd name="connsiteY30" fmla="*/ 444500 h 546100"/>
              <a:gd name="connsiteX31" fmla="*/ 2311400 w 2501900"/>
              <a:gd name="connsiteY31" fmla="*/ 431800 h 546100"/>
              <a:gd name="connsiteX32" fmla="*/ 2349500 w 2501900"/>
              <a:gd name="connsiteY32" fmla="*/ 419100 h 546100"/>
              <a:gd name="connsiteX33" fmla="*/ 2425700 w 2501900"/>
              <a:gd name="connsiteY33" fmla="*/ 368300 h 546100"/>
              <a:gd name="connsiteX34" fmla="*/ 2438400 w 2501900"/>
              <a:gd name="connsiteY34" fmla="*/ 330200 h 546100"/>
              <a:gd name="connsiteX35" fmla="*/ 2463800 w 2501900"/>
              <a:gd name="connsiteY35" fmla="*/ 292100 h 546100"/>
              <a:gd name="connsiteX36" fmla="*/ 2438400 w 2501900"/>
              <a:gd name="connsiteY36" fmla="*/ 190500 h 546100"/>
              <a:gd name="connsiteX37" fmla="*/ 2425700 w 2501900"/>
              <a:gd name="connsiteY37" fmla="*/ 139700 h 546100"/>
              <a:gd name="connsiteX38" fmla="*/ 2400300 w 2501900"/>
              <a:gd name="connsiteY38" fmla="*/ 1016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01900" h="546100">
                <a:moveTo>
                  <a:pt x="2501900" y="165100"/>
                </a:moveTo>
                <a:lnTo>
                  <a:pt x="2425700" y="152400"/>
                </a:lnTo>
                <a:cubicBezTo>
                  <a:pt x="2404462" y="148539"/>
                  <a:pt x="2383522" y="143067"/>
                  <a:pt x="2362200" y="139700"/>
                </a:cubicBezTo>
                <a:cubicBezTo>
                  <a:pt x="2303064" y="130363"/>
                  <a:pt x="2243211" y="125502"/>
                  <a:pt x="2184400" y="114300"/>
                </a:cubicBezTo>
                <a:cubicBezTo>
                  <a:pt x="2154125" y="108533"/>
                  <a:pt x="2125019" y="97756"/>
                  <a:pt x="2095500" y="88900"/>
                </a:cubicBezTo>
                <a:cubicBezTo>
                  <a:pt x="2082678" y="85053"/>
                  <a:pt x="2070684" y="77860"/>
                  <a:pt x="2057400" y="76200"/>
                </a:cubicBezTo>
                <a:cubicBezTo>
                  <a:pt x="2017215" y="71177"/>
                  <a:pt x="1730185" y="52692"/>
                  <a:pt x="1701800" y="50800"/>
                </a:cubicBezTo>
                <a:cubicBezTo>
                  <a:pt x="1527585" y="-7272"/>
                  <a:pt x="1713861" y="50765"/>
                  <a:pt x="1244600" y="25400"/>
                </a:cubicBezTo>
                <a:cubicBezTo>
                  <a:pt x="1227171" y="24458"/>
                  <a:pt x="1211210" y="13944"/>
                  <a:pt x="1193800" y="12700"/>
                </a:cubicBezTo>
                <a:cubicBezTo>
                  <a:pt x="1092370" y="5455"/>
                  <a:pt x="990600" y="4233"/>
                  <a:pt x="889000" y="0"/>
                </a:cubicBezTo>
                <a:cubicBezTo>
                  <a:pt x="825500" y="8467"/>
                  <a:pt x="762352" y="20223"/>
                  <a:pt x="698500" y="25400"/>
                </a:cubicBezTo>
                <a:cubicBezTo>
                  <a:pt x="266363" y="60438"/>
                  <a:pt x="546143" y="16926"/>
                  <a:pt x="342900" y="50800"/>
                </a:cubicBezTo>
                <a:cubicBezTo>
                  <a:pt x="330200" y="59267"/>
                  <a:pt x="318452" y="69374"/>
                  <a:pt x="304800" y="76200"/>
                </a:cubicBezTo>
                <a:cubicBezTo>
                  <a:pt x="288661" y="84270"/>
                  <a:pt x="229464" y="98887"/>
                  <a:pt x="215900" y="101600"/>
                </a:cubicBezTo>
                <a:cubicBezTo>
                  <a:pt x="60205" y="132739"/>
                  <a:pt x="206896" y="97501"/>
                  <a:pt x="88900" y="127000"/>
                </a:cubicBezTo>
                <a:cubicBezTo>
                  <a:pt x="71967" y="139700"/>
                  <a:pt x="53067" y="150133"/>
                  <a:pt x="38100" y="165100"/>
                </a:cubicBezTo>
                <a:cubicBezTo>
                  <a:pt x="13481" y="189719"/>
                  <a:pt x="10329" y="210312"/>
                  <a:pt x="0" y="241300"/>
                </a:cubicBezTo>
                <a:cubicBezTo>
                  <a:pt x="9460" y="269681"/>
                  <a:pt x="22387" y="330739"/>
                  <a:pt x="50800" y="355600"/>
                </a:cubicBezTo>
                <a:cubicBezTo>
                  <a:pt x="73774" y="375702"/>
                  <a:pt x="98040" y="396747"/>
                  <a:pt x="127000" y="406400"/>
                </a:cubicBezTo>
                <a:cubicBezTo>
                  <a:pt x="139700" y="410633"/>
                  <a:pt x="152113" y="415853"/>
                  <a:pt x="165100" y="419100"/>
                </a:cubicBezTo>
                <a:cubicBezTo>
                  <a:pt x="240893" y="438048"/>
                  <a:pt x="208639" y="422727"/>
                  <a:pt x="266700" y="444500"/>
                </a:cubicBezTo>
                <a:cubicBezTo>
                  <a:pt x="429836" y="505676"/>
                  <a:pt x="222175" y="436544"/>
                  <a:pt x="406400" y="482600"/>
                </a:cubicBezTo>
                <a:cubicBezTo>
                  <a:pt x="432375" y="489094"/>
                  <a:pt x="457200" y="499533"/>
                  <a:pt x="482600" y="508000"/>
                </a:cubicBezTo>
                <a:cubicBezTo>
                  <a:pt x="495300" y="512233"/>
                  <a:pt x="507326" y="520119"/>
                  <a:pt x="520700" y="520700"/>
                </a:cubicBezTo>
                <a:cubicBezTo>
                  <a:pt x="618067" y="524933"/>
                  <a:pt x="715365" y="531235"/>
                  <a:pt x="812800" y="533400"/>
                </a:cubicBezTo>
                <a:lnTo>
                  <a:pt x="1663700" y="546100"/>
                </a:lnTo>
                <a:lnTo>
                  <a:pt x="2044700" y="533400"/>
                </a:lnTo>
                <a:cubicBezTo>
                  <a:pt x="2082984" y="531437"/>
                  <a:pt x="2121810" y="529997"/>
                  <a:pt x="2159000" y="520700"/>
                </a:cubicBezTo>
                <a:cubicBezTo>
                  <a:pt x="2173808" y="516998"/>
                  <a:pt x="2183448" y="502126"/>
                  <a:pt x="2197100" y="495300"/>
                </a:cubicBezTo>
                <a:cubicBezTo>
                  <a:pt x="2209074" y="489313"/>
                  <a:pt x="2222500" y="486833"/>
                  <a:pt x="2235200" y="482600"/>
                </a:cubicBezTo>
                <a:cubicBezTo>
                  <a:pt x="2243667" y="469900"/>
                  <a:pt x="2247900" y="452967"/>
                  <a:pt x="2260600" y="444500"/>
                </a:cubicBezTo>
                <a:cubicBezTo>
                  <a:pt x="2275123" y="434818"/>
                  <a:pt x="2294617" y="436595"/>
                  <a:pt x="2311400" y="431800"/>
                </a:cubicBezTo>
                <a:cubicBezTo>
                  <a:pt x="2324272" y="428122"/>
                  <a:pt x="2337798" y="425601"/>
                  <a:pt x="2349500" y="419100"/>
                </a:cubicBezTo>
                <a:cubicBezTo>
                  <a:pt x="2376185" y="404275"/>
                  <a:pt x="2425700" y="368300"/>
                  <a:pt x="2425700" y="368300"/>
                </a:cubicBezTo>
                <a:cubicBezTo>
                  <a:pt x="2429933" y="355600"/>
                  <a:pt x="2432413" y="342174"/>
                  <a:pt x="2438400" y="330200"/>
                </a:cubicBezTo>
                <a:cubicBezTo>
                  <a:pt x="2445226" y="316548"/>
                  <a:pt x="2461907" y="307246"/>
                  <a:pt x="2463800" y="292100"/>
                </a:cubicBezTo>
                <a:cubicBezTo>
                  <a:pt x="2467168" y="265157"/>
                  <a:pt x="2446333" y="218265"/>
                  <a:pt x="2438400" y="190500"/>
                </a:cubicBezTo>
                <a:cubicBezTo>
                  <a:pt x="2433605" y="173717"/>
                  <a:pt x="2432576" y="155743"/>
                  <a:pt x="2425700" y="139700"/>
                </a:cubicBezTo>
                <a:cubicBezTo>
                  <a:pt x="2419687" y="125671"/>
                  <a:pt x="2400300" y="101600"/>
                  <a:pt x="2400300" y="10160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944562"/>
          </a:xfrm>
        </p:spPr>
        <p:txBody>
          <a:bodyPr>
            <a:normAutofit fontScale="90000"/>
          </a:bodyPr>
          <a:lstStyle/>
          <a:p>
            <a:r>
              <a:rPr lang="en-US" dirty="0"/>
              <a:t>Writing A Program In The VBA Editor</a:t>
            </a:r>
          </a:p>
        </p:txBody>
      </p:sp>
      <p:sp>
        <p:nvSpPr>
          <p:cNvPr id="3" name="Content Placeholder 2"/>
          <p:cNvSpPr>
            <a:spLocks noGrp="1"/>
          </p:cNvSpPr>
          <p:nvPr>
            <p:ph idx="1"/>
          </p:nvPr>
        </p:nvSpPr>
        <p:spPr/>
        <p:txBody>
          <a:bodyPr/>
          <a:lstStyle/>
          <a:p>
            <a:r>
              <a:rPr lang="en-US" b="1" dirty="0"/>
              <a:t>Format</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Program documentation goes here (more on this later)</a:t>
            </a:r>
          </a:p>
          <a:p>
            <a:pPr marL="339725" lvl="1" indent="0">
              <a:buNone/>
            </a:pPr>
            <a:r>
              <a:rPr lang="en-US" dirty="0">
                <a:latin typeface="Consolas" panose="020B0609020204030204" pitchFamily="49" charset="0"/>
                <a:cs typeface="Consolas" panose="020B0609020204030204" pitchFamily="49" charset="0"/>
              </a:rPr>
              <a:t>sub &lt;</a:t>
            </a:r>
            <a:r>
              <a:rPr lang="en-US" i="1" dirty="0">
                <a:latin typeface="Consolas" panose="020B0609020204030204" pitchFamily="49" charset="0"/>
                <a:cs typeface="Consolas" panose="020B0609020204030204" pitchFamily="49" charset="0"/>
              </a:rPr>
              <a:t>sub-program name</a:t>
            </a:r>
            <a:r>
              <a:rPr lang="en-US" dirty="0">
                <a:latin typeface="Consolas" panose="020B0609020204030204" pitchFamily="49" charset="0"/>
                <a:cs typeface="Consolas" panose="020B0609020204030204" pitchFamily="49" charset="0"/>
              </a:rPr>
              <a:t>&gt;()</a:t>
            </a:r>
          </a:p>
          <a:p>
            <a:pPr marL="339725" lvl="1" indent="0">
              <a:buNone/>
            </a:pPr>
            <a:endParaRPr lang="en-US" dirty="0">
              <a:latin typeface="Consolas" panose="020B0609020204030204" pitchFamily="49" charset="0"/>
              <a:cs typeface="Consolas" panose="020B0609020204030204" pitchFamily="49" charset="0"/>
            </a:endParaRPr>
          </a:p>
          <a:p>
            <a:pPr marL="339725" lvl="1" indent="0">
              <a:buNone/>
            </a:pPr>
            <a:r>
              <a:rPr lang="en-US" dirty="0">
                <a:latin typeface="Consolas" panose="020B0609020204030204" pitchFamily="49" charset="0"/>
                <a:cs typeface="Consolas" panose="020B0609020204030204" pitchFamily="49" charset="0"/>
              </a:rPr>
              <a:t>End Sub</a:t>
            </a:r>
          </a:p>
          <a:p>
            <a:endParaRPr lang="en-US" dirty="0"/>
          </a:p>
          <a:p>
            <a:r>
              <a:rPr lang="en-US" b="1" dirty="0"/>
              <a:t>Example</a:t>
            </a:r>
            <a:r>
              <a:rPr lang="en-US" dirty="0"/>
              <a:t>:</a:t>
            </a:r>
          </a:p>
          <a:p>
            <a:pPr marL="234950" lvl="1" indent="0" eaLnBrk="1" hangingPunct="1">
              <a:spcBef>
                <a:spcPts val="0"/>
              </a:spcBef>
              <a:buNone/>
            </a:pPr>
            <a:r>
              <a:rPr lang="en-CA" sz="1800" b="1" dirty="0">
                <a:solidFill>
                  <a:srgbClr val="FF0000"/>
                </a:solidFill>
                <a:latin typeface="Consolas" panose="020B0609020204030204" pitchFamily="49" charset="0"/>
                <a:cs typeface="Consolas" panose="020B0609020204030204" pitchFamily="49" charset="0"/>
              </a:rPr>
              <a:t>' Author, version, features etc.</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Sub </a:t>
            </a:r>
            <a:r>
              <a:rPr lang="en-CA" sz="1800" dirty="0" err="1">
                <a:latin typeface="Consolas" panose="020B0609020204030204" pitchFamily="49" charset="0"/>
                <a:cs typeface="Consolas" panose="020B0609020204030204" pitchFamily="49" charset="0"/>
              </a:rPr>
              <a:t>first_example_macro_info</a:t>
            </a:r>
            <a:r>
              <a:rPr lang="en-CA" sz="1800" dirty="0">
                <a:latin typeface="Consolas" panose="020B0609020204030204" pitchFamily="49" charset="0"/>
                <a:cs typeface="Consolas" panose="020B0609020204030204" pitchFamily="49" charset="0"/>
              </a:rPr>
              <a:t>()</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    MsgBox ("First computer program")</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End Sub</a:t>
            </a:r>
            <a:endParaRPr lang="en-US" sz="1800" dirty="0">
              <a:latin typeface="Consolas" panose="020B0609020204030204" pitchFamily="49" charset="0"/>
              <a:cs typeface="Consolas" panose="020B0609020204030204" pitchFamily="49" charset="0"/>
            </a:endParaRPr>
          </a:p>
          <a:p>
            <a:endParaRPr lang="en-US" dirty="0"/>
          </a:p>
          <a:p>
            <a:r>
              <a:rPr lang="en-US" dirty="0"/>
              <a:t>Note: large VBA programs have multiple (sub) parts but </a:t>
            </a:r>
            <a:r>
              <a:rPr lang="en-US" b="1" dirty="0"/>
              <a:t>for this class you only need to define a single ‘sub’</a:t>
            </a:r>
            <a:r>
              <a:rPr lang="en-US" dirty="0"/>
              <a:t>.</a:t>
            </a:r>
          </a:p>
        </p:txBody>
      </p:sp>
      <p:sp>
        <p:nvSpPr>
          <p:cNvPr id="4" name="TextBox 3"/>
          <p:cNvSpPr txBox="1"/>
          <p:nvPr/>
        </p:nvSpPr>
        <p:spPr bwMode="auto">
          <a:xfrm>
            <a:off x="1244600" y="2645228"/>
            <a:ext cx="6985000" cy="4572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rtlCol="0">
            <a:noAutofit/>
          </a:bodyPr>
          <a:lstStyle/>
          <a:p>
            <a:pPr eaLnBrk="1" hangingPunct="1">
              <a:spcBef>
                <a:spcPct val="50000"/>
              </a:spcBef>
            </a:pPr>
            <a:r>
              <a:rPr lang="en-US" sz="1800" dirty="0">
                <a:latin typeface="Consolas" panose="020B0609020204030204" pitchFamily="49" charset="0"/>
                <a:cs typeface="Consolas" panose="020B0609020204030204" pitchFamily="49" charset="0"/>
              </a:rPr>
              <a:t>Instructions in the body of program (indent </a:t>
            </a:r>
            <a:r>
              <a:rPr lang="en-US" sz="1800" dirty="0" smtClean="0">
                <a:latin typeface="Consolas" panose="020B0609020204030204" pitchFamily="49" charset="0"/>
                <a:cs typeface="Consolas" panose="020B0609020204030204" pitchFamily="49" charset="0"/>
              </a:rPr>
              <a:t> by 1 </a:t>
            </a:r>
            <a:r>
              <a:rPr lang="en-US" sz="1800" dirty="0">
                <a:latin typeface="Consolas" panose="020B0609020204030204" pitchFamily="49" charset="0"/>
                <a:cs typeface="Consolas" panose="020B0609020204030204" pitchFamily="49" charset="0"/>
              </a:rPr>
              <a:t>tab)</a:t>
            </a:r>
          </a:p>
        </p:txBody>
      </p:sp>
      <p:pic>
        <p:nvPicPr>
          <p:cNvPr id="5" name="Picture 4"/>
          <p:cNvPicPr>
            <a:picLocks noChangeAspect="1" noChangeArrowheads="1"/>
          </p:cNvPicPr>
          <p:nvPr/>
        </p:nvPicPr>
        <p:blipFill>
          <a:blip r:embed="rId3"/>
          <a:srcRect b="30811"/>
          <a:stretch>
            <a:fillRect/>
          </a:stretch>
        </p:blipFill>
        <p:spPr bwMode="auto">
          <a:xfrm>
            <a:off x="4993482" y="0"/>
            <a:ext cx="4150518" cy="1600200"/>
          </a:xfrm>
          <a:prstGeom prst="rect">
            <a:avLst/>
          </a:prstGeom>
          <a:noFill/>
          <a:ln w="25400">
            <a:noFill/>
            <a:miter lim="800000"/>
            <a:headEnd/>
            <a:tailEnd/>
          </a:ln>
        </p:spPr>
      </p:pic>
    </p:spTree>
    <p:extLst>
      <p:ext uri="{BB962C8B-B14F-4D97-AF65-F5344CB8AC3E}">
        <p14:creationId xmlns:p14="http://schemas.microsoft.com/office/powerpoint/2010/main" val="315025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And Macros</a:t>
            </a:r>
          </a:p>
        </p:txBody>
      </p:sp>
      <p:sp>
        <p:nvSpPr>
          <p:cNvPr id="3" name="Content Placeholder 2"/>
          <p:cNvSpPr>
            <a:spLocks noGrp="1"/>
          </p:cNvSpPr>
          <p:nvPr>
            <p:ph idx="1"/>
          </p:nvPr>
        </p:nvSpPr>
        <p:spPr/>
        <p:txBody>
          <a:bodyPr/>
          <a:lstStyle/>
          <a:p>
            <a:r>
              <a:rPr lang="en-US" dirty="0"/>
              <a:t>A macro programming language: allows a series of commands to be recorded into a computer program.</a:t>
            </a:r>
          </a:p>
          <a:p>
            <a:pPr lvl="1"/>
            <a:r>
              <a:rPr lang="en-US" dirty="0"/>
              <a:t>Running the program will execute that sequence of commands.</a:t>
            </a:r>
          </a:p>
          <a:p>
            <a:pPr lvl="1"/>
            <a:r>
              <a:rPr lang="en-US" dirty="0"/>
              <a:t>Because VBA does have a macroing capability VBA is often referred to as a ‘macroing’ language.</a:t>
            </a:r>
          </a:p>
        </p:txBody>
      </p:sp>
    </p:spTree>
    <p:extLst>
      <p:ext uri="{BB962C8B-B14F-4D97-AF65-F5344CB8AC3E}">
        <p14:creationId xmlns:p14="http://schemas.microsoft.com/office/powerpoint/2010/main" val="63954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Copy-Paste The Program (VBA Editor-&gt;Word)</a:t>
            </a:r>
            <a:endParaRPr lang="en-US" dirty="0"/>
          </a:p>
        </p:txBody>
      </p:sp>
      <p:pic>
        <p:nvPicPr>
          <p:cNvPr id="4" name="Picture 3"/>
          <p:cNvPicPr>
            <a:picLocks noChangeAspect="1"/>
          </p:cNvPicPr>
          <p:nvPr/>
        </p:nvPicPr>
        <p:blipFill rotWithShape="1">
          <a:blip r:embed="rId2"/>
          <a:srcRect l="7043" t="7812" r="50000" b="43751"/>
          <a:stretch/>
        </p:blipFill>
        <p:spPr>
          <a:xfrm>
            <a:off x="37214" y="1828800"/>
            <a:ext cx="4648200" cy="4192948"/>
          </a:xfrm>
          <a:prstGeom prst="rect">
            <a:avLst/>
          </a:prstGeom>
        </p:spPr>
      </p:pic>
      <p:pic>
        <p:nvPicPr>
          <p:cNvPr id="6" name="Picture 5"/>
          <p:cNvPicPr>
            <a:picLocks noChangeAspect="1"/>
          </p:cNvPicPr>
          <p:nvPr/>
        </p:nvPicPr>
        <p:blipFill>
          <a:blip r:embed="rId3"/>
          <a:stretch>
            <a:fillRect/>
          </a:stretch>
        </p:blipFill>
        <p:spPr>
          <a:xfrm>
            <a:off x="5257800" y="1855114"/>
            <a:ext cx="3771900" cy="4171950"/>
          </a:xfrm>
          <a:prstGeom prst="rect">
            <a:avLst/>
          </a:prstGeom>
        </p:spPr>
      </p:pic>
      <p:sp>
        <p:nvSpPr>
          <p:cNvPr id="7" name="Freeform 6"/>
          <p:cNvSpPr/>
          <p:nvPr/>
        </p:nvSpPr>
        <p:spPr>
          <a:xfrm>
            <a:off x="2387068" y="1257799"/>
            <a:ext cx="4680292" cy="606055"/>
          </a:xfrm>
          <a:custGeom>
            <a:avLst/>
            <a:gdLst>
              <a:gd name="connsiteX0" fmla="*/ 0 w 4680292"/>
              <a:gd name="connsiteY0" fmla="*/ 531627 h 606055"/>
              <a:gd name="connsiteX1" fmla="*/ 42530 w 4680292"/>
              <a:gd name="connsiteY1" fmla="*/ 478465 h 606055"/>
              <a:gd name="connsiteX2" fmla="*/ 53163 w 4680292"/>
              <a:gd name="connsiteY2" fmla="*/ 435934 h 606055"/>
              <a:gd name="connsiteX3" fmla="*/ 63795 w 4680292"/>
              <a:gd name="connsiteY3" fmla="*/ 404037 h 606055"/>
              <a:gd name="connsiteX4" fmla="*/ 85060 w 4680292"/>
              <a:gd name="connsiteY4" fmla="*/ 287079 h 606055"/>
              <a:gd name="connsiteX5" fmla="*/ 106326 w 4680292"/>
              <a:gd name="connsiteY5" fmla="*/ 265813 h 606055"/>
              <a:gd name="connsiteX6" fmla="*/ 138223 w 4680292"/>
              <a:gd name="connsiteY6" fmla="*/ 202018 h 606055"/>
              <a:gd name="connsiteX7" fmla="*/ 212651 w 4680292"/>
              <a:gd name="connsiteY7" fmla="*/ 159488 h 606055"/>
              <a:gd name="connsiteX8" fmla="*/ 244549 w 4680292"/>
              <a:gd name="connsiteY8" fmla="*/ 138223 h 606055"/>
              <a:gd name="connsiteX9" fmla="*/ 329609 w 4680292"/>
              <a:gd name="connsiteY9" fmla="*/ 116958 h 606055"/>
              <a:gd name="connsiteX10" fmla="*/ 520995 w 4680292"/>
              <a:gd name="connsiteY10" fmla="*/ 95693 h 606055"/>
              <a:gd name="connsiteX11" fmla="*/ 606056 w 4680292"/>
              <a:gd name="connsiteY11" fmla="*/ 74427 h 606055"/>
              <a:gd name="connsiteX12" fmla="*/ 637954 w 4680292"/>
              <a:gd name="connsiteY12" fmla="*/ 63795 h 606055"/>
              <a:gd name="connsiteX13" fmla="*/ 1073888 w 4680292"/>
              <a:gd name="connsiteY13" fmla="*/ 53162 h 606055"/>
              <a:gd name="connsiteX14" fmla="*/ 1360967 w 4680292"/>
              <a:gd name="connsiteY14" fmla="*/ 31897 h 606055"/>
              <a:gd name="connsiteX15" fmla="*/ 1392865 w 4680292"/>
              <a:gd name="connsiteY15" fmla="*/ 21265 h 606055"/>
              <a:gd name="connsiteX16" fmla="*/ 1499191 w 4680292"/>
              <a:gd name="connsiteY16" fmla="*/ 10632 h 606055"/>
              <a:gd name="connsiteX17" fmla="*/ 1562986 w 4680292"/>
              <a:gd name="connsiteY17" fmla="*/ 0 h 606055"/>
              <a:gd name="connsiteX18" fmla="*/ 2317898 w 4680292"/>
              <a:gd name="connsiteY18" fmla="*/ 10632 h 606055"/>
              <a:gd name="connsiteX19" fmla="*/ 2477386 w 4680292"/>
              <a:gd name="connsiteY19" fmla="*/ 31897 h 606055"/>
              <a:gd name="connsiteX20" fmla="*/ 2573079 w 4680292"/>
              <a:gd name="connsiteY20" fmla="*/ 42530 h 606055"/>
              <a:gd name="connsiteX21" fmla="*/ 2647507 w 4680292"/>
              <a:gd name="connsiteY21" fmla="*/ 74427 h 606055"/>
              <a:gd name="connsiteX22" fmla="*/ 3296093 w 4680292"/>
              <a:gd name="connsiteY22" fmla="*/ 53162 h 606055"/>
              <a:gd name="connsiteX23" fmla="*/ 4051005 w 4680292"/>
              <a:gd name="connsiteY23" fmla="*/ 74427 h 606055"/>
              <a:gd name="connsiteX24" fmla="*/ 4338084 w 4680292"/>
              <a:gd name="connsiteY24" fmla="*/ 159488 h 606055"/>
              <a:gd name="connsiteX25" fmla="*/ 4540102 w 4680292"/>
              <a:gd name="connsiteY25" fmla="*/ 223283 h 606055"/>
              <a:gd name="connsiteX26" fmla="*/ 4625163 w 4680292"/>
              <a:gd name="connsiteY26" fmla="*/ 255181 h 606055"/>
              <a:gd name="connsiteX27" fmla="*/ 4646428 w 4680292"/>
              <a:gd name="connsiteY27" fmla="*/ 350874 h 606055"/>
              <a:gd name="connsiteX28" fmla="*/ 4667693 w 4680292"/>
              <a:gd name="connsiteY28" fmla="*/ 382772 h 606055"/>
              <a:gd name="connsiteX29" fmla="*/ 4678326 w 4680292"/>
              <a:gd name="connsiteY29" fmla="*/ 606055 h 6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0292" h="606055">
                <a:moveTo>
                  <a:pt x="0" y="531627"/>
                </a:moveTo>
                <a:cubicBezTo>
                  <a:pt x="14177" y="513906"/>
                  <a:pt x="31509" y="498303"/>
                  <a:pt x="42530" y="478465"/>
                </a:cubicBezTo>
                <a:cubicBezTo>
                  <a:pt x="49627" y="465691"/>
                  <a:pt x="49148" y="449985"/>
                  <a:pt x="53163" y="435934"/>
                </a:cubicBezTo>
                <a:cubicBezTo>
                  <a:pt x="56242" y="425158"/>
                  <a:pt x="60251" y="414669"/>
                  <a:pt x="63795" y="404037"/>
                </a:cubicBezTo>
                <a:cubicBezTo>
                  <a:pt x="65030" y="395393"/>
                  <a:pt x="75035" y="307129"/>
                  <a:pt x="85060" y="287079"/>
                </a:cubicBezTo>
                <a:cubicBezTo>
                  <a:pt x="89543" y="278112"/>
                  <a:pt x="99237" y="272902"/>
                  <a:pt x="106326" y="265813"/>
                </a:cubicBezTo>
                <a:cubicBezTo>
                  <a:pt x="114973" y="239870"/>
                  <a:pt x="117612" y="222629"/>
                  <a:pt x="138223" y="202018"/>
                </a:cubicBezTo>
                <a:cubicBezTo>
                  <a:pt x="155492" y="184749"/>
                  <a:pt x="193194" y="170606"/>
                  <a:pt x="212651" y="159488"/>
                </a:cubicBezTo>
                <a:cubicBezTo>
                  <a:pt x="223746" y="153148"/>
                  <a:pt x="232540" y="142590"/>
                  <a:pt x="244549" y="138223"/>
                </a:cubicBezTo>
                <a:cubicBezTo>
                  <a:pt x="272015" y="128235"/>
                  <a:pt x="301256" y="124046"/>
                  <a:pt x="329609" y="116958"/>
                </a:cubicBezTo>
                <a:cubicBezTo>
                  <a:pt x="420401" y="94260"/>
                  <a:pt x="357557" y="107367"/>
                  <a:pt x="520995" y="95693"/>
                </a:cubicBezTo>
                <a:cubicBezTo>
                  <a:pt x="549349" y="88604"/>
                  <a:pt x="577859" y="82117"/>
                  <a:pt x="606056" y="74427"/>
                </a:cubicBezTo>
                <a:cubicBezTo>
                  <a:pt x="616869" y="71478"/>
                  <a:pt x="626758" y="64304"/>
                  <a:pt x="637954" y="63795"/>
                </a:cubicBezTo>
                <a:cubicBezTo>
                  <a:pt x="783159" y="57195"/>
                  <a:pt x="928577" y="56706"/>
                  <a:pt x="1073888" y="53162"/>
                </a:cubicBezTo>
                <a:cubicBezTo>
                  <a:pt x="1204545" y="20500"/>
                  <a:pt x="1051741" y="55684"/>
                  <a:pt x="1360967" y="31897"/>
                </a:cubicBezTo>
                <a:cubicBezTo>
                  <a:pt x="1372142" y="31037"/>
                  <a:pt x="1381788" y="22969"/>
                  <a:pt x="1392865" y="21265"/>
                </a:cubicBezTo>
                <a:cubicBezTo>
                  <a:pt x="1428070" y="15849"/>
                  <a:pt x="1463847" y="15050"/>
                  <a:pt x="1499191" y="10632"/>
                </a:cubicBezTo>
                <a:cubicBezTo>
                  <a:pt x="1520583" y="7958"/>
                  <a:pt x="1541721" y="3544"/>
                  <a:pt x="1562986" y="0"/>
                </a:cubicBezTo>
                <a:cubicBezTo>
                  <a:pt x="1814623" y="3544"/>
                  <a:pt x="2066389" y="1859"/>
                  <a:pt x="2317898" y="10632"/>
                </a:cubicBezTo>
                <a:cubicBezTo>
                  <a:pt x="2371499" y="12502"/>
                  <a:pt x="2424167" y="25245"/>
                  <a:pt x="2477386" y="31897"/>
                </a:cubicBezTo>
                <a:cubicBezTo>
                  <a:pt x="2509232" y="35878"/>
                  <a:pt x="2541181" y="38986"/>
                  <a:pt x="2573079" y="42530"/>
                </a:cubicBezTo>
                <a:cubicBezTo>
                  <a:pt x="2597888" y="53162"/>
                  <a:pt x="2620528" y="73597"/>
                  <a:pt x="2647507" y="74427"/>
                </a:cubicBezTo>
                <a:cubicBezTo>
                  <a:pt x="3192611" y="91199"/>
                  <a:pt x="3073666" y="127307"/>
                  <a:pt x="3296093" y="53162"/>
                </a:cubicBezTo>
                <a:cubicBezTo>
                  <a:pt x="3547730" y="60250"/>
                  <a:pt x="3800568" y="48872"/>
                  <a:pt x="4051005" y="74427"/>
                </a:cubicBezTo>
                <a:cubicBezTo>
                  <a:pt x="4150295" y="84559"/>
                  <a:pt x="4241259" y="135281"/>
                  <a:pt x="4338084" y="159488"/>
                </a:cubicBezTo>
                <a:cubicBezTo>
                  <a:pt x="4598333" y="224551"/>
                  <a:pt x="4359824" y="157728"/>
                  <a:pt x="4540102" y="223283"/>
                </a:cubicBezTo>
                <a:cubicBezTo>
                  <a:pt x="4646260" y="261885"/>
                  <a:pt x="4517229" y="201214"/>
                  <a:pt x="4625163" y="255181"/>
                </a:cubicBezTo>
                <a:cubicBezTo>
                  <a:pt x="4629247" y="279688"/>
                  <a:pt x="4633339" y="324697"/>
                  <a:pt x="4646428" y="350874"/>
                </a:cubicBezTo>
                <a:cubicBezTo>
                  <a:pt x="4652143" y="362304"/>
                  <a:pt x="4660605" y="372139"/>
                  <a:pt x="4667693" y="382772"/>
                </a:cubicBezTo>
                <a:cubicBezTo>
                  <a:pt x="4687066" y="499006"/>
                  <a:pt x="4678326" y="425009"/>
                  <a:pt x="4678326" y="606055"/>
                </a:cubicBezTo>
              </a:path>
            </a:pathLst>
          </a:custGeom>
          <a:noFill/>
          <a:ln w="63500">
            <a:solidFill>
              <a:srgbClr val="FF0000"/>
            </a:solidFill>
            <a:headEnd w="lg" len="lg"/>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1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Transferring Your Work</a:t>
            </a:r>
          </a:p>
        </p:txBody>
      </p:sp>
      <p:sp>
        <p:nvSpPr>
          <p:cNvPr id="3" name="Content Placeholder 2"/>
          <p:cNvSpPr>
            <a:spLocks noGrp="1"/>
          </p:cNvSpPr>
          <p:nvPr>
            <p:ph idx="1"/>
          </p:nvPr>
        </p:nvSpPr>
        <p:spPr/>
        <p:txBody>
          <a:bodyPr/>
          <a:lstStyle/>
          <a:p>
            <a:r>
              <a:rPr lang="en-US" dirty="0"/>
              <a:t>If you work on your own computer you need to test your program periodically.</a:t>
            </a:r>
          </a:p>
          <a:p>
            <a:r>
              <a:rPr lang="en-US" dirty="0"/>
              <a:t>If you work only on campus computers then you need to save on a flash drive or via the cloud.</a:t>
            </a:r>
          </a:p>
          <a:p>
            <a:r>
              <a:rPr lang="en-US" dirty="0"/>
              <a:t>Important summary:</a:t>
            </a:r>
          </a:p>
          <a:p>
            <a:pPr lvl="1"/>
            <a:r>
              <a:rPr lang="en-US" dirty="0"/>
              <a:t>Save the VBA </a:t>
            </a:r>
            <a:r>
              <a:rPr lang="en-US" b="1" dirty="0">
                <a:solidFill>
                  <a:srgbClr val="FF0000"/>
                </a:solidFill>
              </a:rPr>
              <a:t>macro in the current Word document</a:t>
            </a:r>
            <a:r>
              <a:rPr lang="en-US" dirty="0"/>
              <a:t>:</a:t>
            </a:r>
          </a:p>
          <a:p>
            <a:pPr lvl="1"/>
            <a:endParaRPr lang="en-US" dirty="0"/>
          </a:p>
          <a:p>
            <a:pPr marL="234950" lvl="1" indent="0">
              <a:buNone/>
            </a:pPr>
            <a:endParaRPr lang="en-US" dirty="0"/>
          </a:p>
          <a:p>
            <a:pPr lvl="1"/>
            <a:r>
              <a:rPr lang="en-US" dirty="0"/>
              <a:t>And you </a:t>
            </a:r>
            <a:r>
              <a:rPr lang="en-US" b="1" dirty="0">
                <a:solidFill>
                  <a:srgbClr val="FF0000"/>
                </a:solidFill>
              </a:rPr>
              <a:t>saved that document as a Word Macro-Enabled document</a:t>
            </a:r>
            <a:r>
              <a:rPr lang="en-US" dirty="0"/>
              <a:t> (</a:t>
            </a:r>
            <a:r>
              <a:rPr lang="en-US" dirty="0">
                <a:latin typeface="Consolas" panose="020B0609020204030204" pitchFamily="49" charset="0"/>
              </a:rPr>
              <a:t>*.docm</a:t>
            </a:r>
            <a:r>
              <a:rPr lang="en-US" dirty="0"/>
              <a:t>) then you simply have to transfer that Word document.</a:t>
            </a:r>
          </a:p>
          <a:p>
            <a:pPr marL="234950" lvl="1" indent="0">
              <a:buNone/>
            </a:pPr>
            <a:endParaRPr lang="en-US" dirty="0"/>
          </a:p>
          <a:p>
            <a:pPr marL="234950" lvl="1" indent="0">
              <a:buNone/>
            </a:pPr>
            <a:endParaRPr lang="en-US" dirty="0"/>
          </a:p>
          <a:p>
            <a:pPr lvl="1"/>
            <a:r>
              <a:rPr lang="en-US" b="1" dirty="0">
                <a:solidFill>
                  <a:srgbClr val="FF0000"/>
                </a:solidFill>
              </a:rPr>
              <a:t>Copy-paste the VBA program into the body of regular Word document </a:t>
            </a:r>
            <a:r>
              <a:rPr lang="en-US" dirty="0"/>
              <a:t>(at least </a:t>
            </a:r>
            <a:r>
              <a:rPr lang="en-US" dirty="0" smtClean="0"/>
              <a:t>copy it in the </a:t>
            </a:r>
            <a:r>
              <a:rPr lang="en-US" dirty="0"/>
              <a:t>document containing your program) just to be safe. </a:t>
            </a:r>
          </a:p>
          <a:p>
            <a:pPr lvl="1"/>
            <a:endParaRPr lang="en-US" dirty="0"/>
          </a:p>
          <a:p>
            <a:pPr lvl="1"/>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91" t="62688" r="51744" b="22188"/>
          <a:stretch/>
        </p:blipFill>
        <p:spPr>
          <a:xfrm>
            <a:off x="1011936" y="3810000"/>
            <a:ext cx="3279648" cy="77675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849" t="70970" r="54808" b="15242"/>
          <a:stretch/>
        </p:blipFill>
        <p:spPr>
          <a:xfrm>
            <a:off x="1011936" y="5257800"/>
            <a:ext cx="3279648" cy="533400"/>
          </a:xfrm>
          <a:prstGeom prst="rect">
            <a:avLst/>
          </a:prstGeom>
        </p:spPr>
      </p:pic>
    </p:spTree>
    <p:extLst>
      <p:ext uri="{BB962C8B-B14F-4D97-AF65-F5344CB8AC3E}">
        <p14:creationId xmlns:p14="http://schemas.microsoft.com/office/powerpoint/2010/main" val="8845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a:t>First VBA Example</a:t>
            </a:r>
          </a:p>
        </p:txBody>
      </p:sp>
      <p:sp>
        <p:nvSpPr>
          <p:cNvPr id="62466" name="Content Placeholder 2"/>
          <p:cNvSpPr>
            <a:spLocks noGrp="1"/>
          </p:cNvSpPr>
          <p:nvPr>
            <p:ph idx="1"/>
          </p:nvPr>
        </p:nvSpPr>
        <p:spPr/>
        <p:txBody>
          <a:bodyPr/>
          <a:lstStyle/>
          <a:p>
            <a:pPr eaLnBrk="1" hangingPunct="1"/>
            <a:r>
              <a:rPr lang="en-US" dirty="0"/>
              <a:t>Learning Objectives:</a:t>
            </a:r>
          </a:p>
          <a:p>
            <a:pPr lvl="1" eaLnBrk="1" hangingPunct="1"/>
            <a:r>
              <a:rPr lang="en-US" dirty="0"/>
              <a:t>Creating/running a VBA program</a:t>
            </a:r>
          </a:p>
          <a:p>
            <a:pPr lvl="1" eaLnBrk="1" hangingPunct="1"/>
            <a:r>
              <a:rPr lang="en-US" dirty="0"/>
              <a:t>Creating a </a:t>
            </a:r>
            <a:r>
              <a:rPr lang="en-US" dirty="0" smtClean="0"/>
              <a:t>popup message using a “</a:t>
            </a:r>
            <a:r>
              <a:rPr lang="en-US" dirty="0" smtClean="0">
                <a:latin typeface="Consolas" panose="020B0609020204030204" pitchFamily="49" charset="0"/>
                <a:cs typeface="Consolas" panose="020B0609020204030204" pitchFamily="49" charset="0"/>
              </a:rPr>
              <a:t>MsgBox</a:t>
            </a:r>
            <a:r>
              <a:rPr lang="en-US" dirty="0"/>
              <a:t>”</a:t>
            </a:r>
          </a:p>
          <a:p>
            <a:pPr eaLnBrk="1" hangingPunct="1"/>
            <a:r>
              <a:rPr lang="en-US" dirty="0"/>
              <a:t>Reminder steps (since this is your first example)</a:t>
            </a:r>
          </a:p>
          <a:p>
            <a:pPr lvl="1" eaLnBrk="1" hangingPunct="1"/>
            <a:r>
              <a:rPr lang="en-US" dirty="0"/>
              <a:t>Start up the application (MS-Word)</a:t>
            </a:r>
          </a:p>
          <a:p>
            <a:pPr lvl="1" eaLnBrk="1" hangingPunct="1"/>
            <a:r>
              <a:rPr lang="en-US" dirty="0" smtClean="0"/>
              <a:t>Complete Steps 2 – 4 of creating a VBA program by typing</a:t>
            </a:r>
            <a:endParaRPr lang="en-US" dirty="0">
              <a:latin typeface="Consolas" panose="020B0609020204030204" pitchFamily="49" charset="0"/>
              <a:cs typeface="Consolas" panose="020B0609020204030204" pitchFamily="49" charset="0"/>
            </a:endParaRPr>
          </a:p>
          <a:p>
            <a:pPr lvl="1" eaLnBrk="1" hangingPunct="1"/>
            <a:r>
              <a:rPr lang="en-US" dirty="0"/>
              <a:t>If successful you should see something similar to the image</a:t>
            </a:r>
          </a:p>
        </p:txBody>
      </p:sp>
      <p:pic>
        <p:nvPicPr>
          <p:cNvPr id="2050" name="Picture 2"/>
          <p:cNvPicPr>
            <a:picLocks noChangeAspect="1" noChangeArrowheads="1"/>
          </p:cNvPicPr>
          <p:nvPr/>
        </p:nvPicPr>
        <p:blipFill>
          <a:blip r:embed="rId2"/>
          <a:srcRect/>
          <a:stretch>
            <a:fillRect/>
          </a:stretch>
        </p:blipFill>
        <p:spPr bwMode="auto">
          <a:xfrm>
            <a:off x="1003642" y="4191000"/>
            <a:ext cx="4946503" cy="1849133"/>
          </a:xfrm>
          <a:prstGeom prst="rect">
            <a:avLst/>
          </a:prstGeom>
          <a:noFill/>
          <a:ln w="9525">
            <a:noFill/>
            <a:miter lim="800000"/>
            <a:headEnd/>
            <a:tailEnd/>
          </a:ln>
        </p:spPr>
      </p:pic>
      <p:grpSp>
        <p:nvGrpSpPr>
          <p:cNvPr id="3" name="Group 2"/>
          <p:cNvGrpSpPr/>
          <p:nvPr/>
        </p:nvGrpSpPr>
        <p:grpSpPr>
          <a:xfrm>
            <a:off x="5280294" y="4909700"/>
            <a:ext cx="4038600" cy="923330"/>
            <a:chOff x="4191000" y="5692346"/>
            <a:chExt cx="4038600" cy="923330"/>
          </a:xfrm>
        </p:grpSpPr>
        <p:cxnSp>
          <p:nvCxnSpPr>
            <p:cNvPr id="7" name="Straight Arrow Connector 6"/>
            <p:cNvCxnSpPr/>
            <p:nvPr/>
          </p:nvCxnSpPr>
          <p:spPr>
            <a:xfrm flipH="1">
              <a:off x="4191000" y="6170053"/>
              <a:ext cx="1371600" cy="2307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692346"/>
              <a:ext cx="2667000" cy="923330"/>
            </a:xfrm>
            <a:prstGeom prst="rect">
              <a:avLst/>
            </a:prstGeom>
            <a:noFill/>
          </p:spPr>
          <p:txBody>
            <a:bodyPr wrap="square" rtlCol="0">
              <a:spAutoFit/>
            </a:bodyPr>
            <a:lstStyle/>
            <a:p>
              <a:r>
                <a:rPr lang="en-US" b="1" dirty="0">
                  <a:solidFill>
                    <a:srgbClr val="FF0000"/>
                  </a:solidFill>
                </a:rPr>
                <a:t>Enter your program instructions here (program editor)</a:t>
              </a:r>
            </a:p>
          </p:txBody>
        </p:sp>
      </p:grpSp>
    </p:spTree>
    <p:extLst>
      <p:ext uri="{BB962C8B-B14F-4D97-AF65-F5344CB8AC3E}">
        <p14:creationId xmlns:p14="http://schemas.microsoft.com/office/powerpoint/2010/main" val="9348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4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a:t>First VBA Example (2)</a:t>
            </a:r>
          </a:p>
        </p:txBody>
      </p:sp>
      <p:sp>
        <p:nvSpPr>
          <p:cNvPr id="63490" name="Content Placeholder 2"/>
          <p:cNvSpPr>
            <a:spLocks noGrp="1"/>
          </p:cNvSpPr>
          <p:nvPr>
            <p:ph idx="1"/>
          </p:nvPr>
        </p:nvSpPr>
        <p:spPr/>
        <p:txBody>
          <a:bodyPr/>
          <a:lstStyle/>
          <a:p>
            <a:pPr eaLnBrk="1" hangingPunct="1"/>
            <a:r>
              <a:rPr lang="en-US" dirty="0"/>
              <a:t>Type in or cut-and-paste the following example into the </a:t>
            </a:r>
            <a:r>
              <a:rPr lang="en-US" i="1" dirty="0"/>
              <a:t>VBA editor</a:t>
            </a:r>
            <a:r>
              <a:rPr lang="en-US" dirty="0"/>
              <a:t> (see </a:t>
            </a:r>
            <a:r>
              <a:rPr lang="en-US" dirty="0" smtClean="0"/>
              <a:t>the image previous slide for how the editor appears)</a:t>
            </a:r>
            <a:endParaRPr lang="en-US" dirty="0"/>
          </a:p>
          <a:p>
            <a:pPr lvl="1" eaLnBrk="1" hangingPunct="1"/>
            <a:r>
              <a:rPr lang="en-US" dirty="0"/>
              <a:t>This is </a:t>
            </a:r>
            <a:r>
              <a:rPr lang="en-US" b="1" dirty="0"/>
              <a:t>NOT</a:t>
            </a:r>
            <a:r>
              <a:rPr lang="en-US" dirty="0"/>
              <a:t> the same as pasting it directly into MS-Word.</a:t>
            </a:r>
          </a:p>
          <a:p>
            <a:pPr lvl="1" eaLnBrk="1" hangingPunct="1"/>
            <a:r>
              <a:rPr lang="en-US" b="1" dirty="0"/>
              <a:t>Word document containing the macro (</a:t>
            </a:r>
            <a:r>
              <a:rPr lang="en-CA" altLang="en-US" b="1" dirty="0"/>
              <a:t>empty document see the macro editor for the important details)</a:t>
            </a:r>
            <a:r>
              <a:rPr lang="en-US" dirty="0"/>
              <a:t>: </a:t>
            </a:r>
            <a:r>
              <a:rPr lang="en-US" dirty="0">
                <a:latin typeface="Consolas" panose="020B0609020204030204" pitchFamily="49" charset="0"/>
                <a:cs typeface="Consolas" panose="020B0609020204030204" pitchFamily="49" charset="0"/>
              </a:rPr>
              <a:t>1firstExampleMacro.docm</a:t>
            </a:r>
          </a:p>
          <a:p>
            <a:pPr eaLnBrk="1" hangingPunct="1"/>
            <a:endParaRPr lang="en-US" dirty="0"/>
          </a:p>
        </p:txBody>
      </p:sp>
      <p:sp>
        <p:nvSpPr>
          <p:cNvPr id="5" name="Rectangle 4"/>
          <p:cNvSpPr/>
          <p:nvPr/>
        </p:nvSpPr>
        <p:spPr>
          <a:xfrm>
            <a:off x="885701" y="3733800"/>
            <a:ext cx="7801099" cy="1295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a:r>
              <a:rPr lang="en-CA" b="1" dirty="0">
                <a:latin typeface="Consolas" panose="020B0609020204030204" pitchFamily="49" charset="0"/>
                <a:cs typeface="Consolas" panose="020B0609020204030204" pitchFamily="49" charset="0"/>
              </a:rPr>
              <a:t>Sub </a:t>
            </a:r>
            <a:r>
              <a:rPr lang="en-CA" b="1" dirty="0" err="1">
                <a:latin typeface="Consolas" panose="020B0609020204030204" pitchFamily="49" charset="0"/>
                <a:cs typeface="Consolas" panose="020B0609020204030204" pitchFamily="49" charset="0"/>
              </a:rPr>
              <a:t>first_example_macro_info</a:t>
            </a:r>
            <a:r>
              <a:rPr lang="en-CA" b="1" dirty="0">
                <a:latin typeface="Consolas" panose="020B0609020204030204" pitchFamily="49" charset="0"/>
                <a:cs typeface="Consolas" panose="020B0609020204030204" pitchFamily="49" charset="0"/>
              </a:rPr>
              <a:t>()</a:t>
            </a:r>
          </a:p>
          <a:p>
            <a:pPr marL="234950" lvl="1"/>
            <a:r>
              <a:rPr lang="en-CA" b="1" dirty="0">
                <a:latin typeface="Consolas" panose="020B0609020204030204" pitchFamily="49" charset="0"/>
                <a:cs typeface="Consolas" panose="020B0609020204030204" pitchFamily="49" charset="0"/>
              </a:rPr>
              <a:t>    </a:t>
            </a:r>
            <a:r>
              <a:rPr lang="en-CA" b="1" dirty="0" err="1">
                <a:latin typeface="Consolas" panose="020B0609020204030204" pitchFamily="49" charset="0"/>
                <a:cs typeface="Consolas" panose="020B0609020204030204" pitchFamily="49" charset="0"/>
              </a:rPr>
              <a:t>MsgBox</a:t>
            </a:r>
            <a:r>
              <a:rPr lang="en-CA" b="1" dirty="0">
                <a:latin typeface="Consolas" panose="020B0609020204030204" pitchFamily="49" charset="0"/>
                <a:cs typeface="Consolas" panose="020B0609020204030204" pitchFamily="49" charset="0"/>
              </a:rPr>
              <a:t> ("This is your first computer program")</a:t>
            </a:r>
          </a:p>
          <a:p>
            <a:pPr marL="234950" lvl="1"/>
            <a:r>
              <a:rPr lang="en-CA" b="1" dirty="0">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rotWithShape="1">
          <a:blip r:embed="rId3"/>
          <a:srcRect l="1050" t="1636" r="254"/>
          <a:stretch/>
        </p:blipFill>
        <p:spPr>
          <a:xfrm>
            <a:off x="6324600" y="5124880"/>
            <a:ext cx="2819400" cy="1757659"/>
          </a:xfrm>
          <a:prstGeom prst="rect">
            <a:avLst/>
          </a:prstGeom>
        </p:spPr>
      </p:pic>
    </p:spTree>
    <p:extLst>
      <p:ext uri="{BB962C8B-B14F-4D97-AF65-F5344CB8AC3E}">
        <p14:creationId xmlns:p14="http://schemas.microsoft.com/office/powerpoint/2010/main" val="40050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3"/>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67497" y="1447800"/>
            <a:ext cx="8229600" cy="5029200"/>
          </a:xfrm>
        </p:spPr>
        <p:txBody>
          <a:bodyPr/>
          <a:lstStyle/>
          <a:p>
            <a:pPr eaLnBrk="1" hangingPunct="1"/>
            <a:r>
              <a:rPr lang="en-US" dirty="0"/>
              <a:t>If you don’t change the default setting in Word you should get a warning when you open the Word document (containing macros).</a:t>
            </a:r>
          </a:p>
          <a:p>
            <a:pPr eaLnBrk="1" hangingPunct="1"/>
            <a:r>
              <a:rPr lang="en-US" dirty="0"/>
              <a:t>You can “enable the content” of your own programs or the examples that I wrote.</a:t>
            </a:r>
          </a:p>
        </p:txBody>
      </p:sp>
      <p:pic>
        <p:nvPicPr>
          <p:cNvPr id="2" name="Picture 1"/>
          <p:cNvPicPr>
            <a:picLocks noChangeAspect="1"/>
          </p:cNvPicPr>
          <p:nvPr/>
        </p:nvPicPr>
        <p:blipFill>
          <a:blip r:embed="rId3"/>
          <a:stretch>
            <a:fillRect/>
          </a:stretch>
        </p:blipFill>
        <p:spPr>
          <a:xfrm>
            <a:off x="-14265" y="3505200"/>
            <a:ext cx="4943475" cy="1943100"/>
          </a:xfrm>
          <a:prstGeom prst="rect">
            <a:avLst/>
          </a:prstGeom>
        </p:spPr>
      </p:pic>
      <p:sp>
        <p:nvSpPr>
          <p:cNvPr id="35841" name="Title 1"/>
          <p:cNvSpPr>
            <a:spLocks noGrp="1"/>
          </p:cNvSpPr>
          <p:nvPr>
            <p:ph type="title"/>
          </p:nvPr>
        </p:nvSpPr>
        <p:spPr/>
        <p:txBody>
          <a:bodyPr/>
          <a:lstStyle/>
          <a:p>
            <a:pPr eaLnBrk="1" hangingPunct="1"/>
            <a:r>
              <a:rPr lang="en-US" dirty="0"/>
              <a:t>Opening Word Documents Contain </a:t>
            </a:r>
            <a:r>
              <a:rPr lang="en-US" dirty="0" smtClean="0"/>
              <a:t>Macros</a:t>
            </a:r>
            <a:endParaRPr lang="en-US" dirty="0"/>
          </a:p>
        </p:txBody>
      </p:sp>
      <p:grpSp>
        <p:nvGrpSpPr>
          <p:cNvPr id="10" name="Group 9"/>
          <p:cNvGrpSpPr>
            <a:grpSpLocks/>
          </p:cNvGrpSpPr>
          <p:nvPr/>
        </p:nvGrpSpPr>
        <p:grpSpPr bwMode="auto">
          <a:xfrm>
            <a:off x="4037045" y="4450593"/>
            <a:ext cx="5106955" cy="1938992"/>
            <a:chOff x="3597427" y="3728772"/>
            <a:chExt cx="5107049" cy="1939187"/>
          </a:xfrm>
        </p:grpSpPr>
        <p:cxnSp>
          <p:nvCxnSpPr>
            <p:cNvPr id="6" name="Straight Arrow Connector 5"/>
            <p:cNvCxnSpPr/>
            <p:nvPr/>
          </p:nvCxnSpPr>
          <p:spPr>
            <a:xfrm flipH="1" flipV="1">
              <a:off x="3597427" y="440269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89608" y="3728772"/>
              <a:ext cx="4214868" cy="1939187"/>
            </a:xfrm>
            <a:prstGeom prst="rect">
              <a:avLst/>
            </a:prstGeom>
            <a:noFill/>
          </p:spPr>
          <p:txBody>
            <a:bodyPr wrap="square">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NOT 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ONLY enable macros you have created (or the </a:t>
              </a:r>
              <a:r>
                <a:rPr lang="en-US" sz="2000" dirty="0" smtClean="0">
                  <a:solidFill>
                    <a:srgbClr val="FF0000"/>
                  </a:solidFill>
                  <a:latin typeface="+mn-lt"/>
                  <a:cs typeface="+mn-cs"/>
                </a:rPr>
                <a:t>lecture &amp; tutorial </a:t>
              </a:r>
              <a:r>
                <a:rPr lang="en-US" sz="2000" dirty="0">
                  <a:solidFill>
                    <a:srgbClr val="FF0000"/>
                  </a:solidFill>
                  <a:latin typeface="+mn-lt"/>
                  <a:cs typeface="+mn-cs"/>
                </a:rPr>
                <a:t>examples)</a:t>
              </a:r>
            </a:p>
          </p:txBody>
        </p:sp>
      </p:grpSp>
    </p:spTree>
    <p:extLst>
      <p:ext uri="{BB962C8B-B14F-4D97-AF65-F5344CB8AC3E}">
        <p14:creationId xmlns:p14="http://schemas.microsoft.com/office/powerpoint/2010/main" val="28657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a:t>
            </a:r>
            <a:r>
              <a:rPr lang="en-US" dirty="0" smtClean="0"/>
              <a:t>: Opening </a:t>
            </a:r>
            <a:r>
              <a:rPr lang="en-US" dirty="0"/>
              <a:t>Word Documents Contain </a:t>
            </a:r>
            <a:r>
              <a:rPr lang="en-US" dirty="0" smtClean="0"/>
              <a:t>Macros</a:t>
            </a:r>
            <a:endParaRPr lang="en-CA" dirty="0"/>
          </a:p>
        </p:txBody>
      </p:sp>
      <p:sp>
        <p:nvSpPr>
          <p:cNvPr id="3" name="Content Placeholder 2"/>
          <p:cNvSpPr>
            <a:spLocks noGrp="1"/>
          </p:cNvSpPr>
          <p:nvPr>
            <p:ph idx="1"/>
          </p:nvPr>
        </p:nvSpPr>
        <p:spPr/>
        <p:txBody>
          <a:bodyPr/>
          <a:lstStyle/>
          <a:p>
            <a:r>
              <a:rPr lang="en-US" dirty="0" smtClean="0"/>
              <a:t>Recently (noticed as of </a:t>
            </a:r>
            <a:r>
              <a:rPr lang="en-US" b="1" dirty="0" smtClean="0"/>
              <a:t>Oct 2020</a:t>
            </a:r>
            <a:r>
              <a:rPr lang="en-US" dirty="0" smtClean="0"/>
              <a:t>) there was a change in how Word handles Macro security.</a:t>
            </a:r>
          </a:p>
          <a:p>
            <a:r>
              <a:rPr lang="en-US" dirty="0" smtClean="0"/>
              <a:t>The popup shown in the previous slide may not appear yet and macros will not run even if you change the security settings in Word to the least restrictive security settings! :(</a:t>
            </a:r>
          </a:p>
          <a:p>
            <a:pPr lvl="1"/>
            <a:r>
              <a:rPr lang="en-US" dirty="0" smtClean="0"/>
              <a:t>The popup error message is not helpful. </a:t>
            </a:r>
            <a:r>
              <a:rPr lang="en-US" altLang="ja-JP" dirty="0"/>
              <a:t>¯\_(</a:t>
            </a:r>
            <a:r>
              <a:rPr lang="ja-JP" altLang="en-US" dirty="0"/>
              <a:t>ツ</a:t>
            </a:r>
            <a:r>
              <a:rPr lang="en-US" altLang="ja-JP" dirty="0"/>
              <a:t>)_/¯</a:t>
            </a:r>
            <a:endParaRPr lang="en-CA" dirty="0"/>
          </a:p>
        </p:txBody>
      </p:sp>
      <p:pic>
        <p:nvPicPr>
          <p:cNvPr id="5" name="Picture 4"/>
          <p:cNvPicPr>
            <a:picLocks noChangeAspect="1"/>
          </p:cNvPicPr>
          <p:nvPr/>
        </p:nvPicPr>
        <p:blipFill>
          <a:blip r:embed="rId2"/>
          <a:stretch>
            <a:fillRect/>
          </a:stretch>
        </p:blipFill>
        <p:spPr>
          <a:xfrm>
            <a:off x="1066800" y="3885235"/>
            <a:ext cx="3781425" cy="1514475"/>
          </a:xfrm>
          <a:prstGeom prst="rect">
            <a:avLst/>
          </a:prstGeom>
        </p:spPr>
      </p:pic>
    </p:spTree>
    <p:extLst>
      <p:ext uri="{BB962C8B-B14F-4D97-AF65-F5344CB8AC3E}">
        <p14:creationId xmlns:p14="http://schemas.microsoft.com/office/powerpoint/2010/main" val="10417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New</a:t>
            </a:r>
            <a:r>
              <a:rPr lang="en-US" dirty="0"/>
              <a:t>: Opening Word Documents Contain </a:t>
            </a:r>
            <a:r>
              <a:rPr lang="en-US" dirty="0" smtClean="0"/>
              <a:t>Macros (2)</a:t>
            </a:r>
            <a:endParaRPr lang="en-CA" dirty="0"/>
          </a:p>
        </p:txBody>
      </p:sp>
      <p:sp>
        <p:nvSpPr>
          <p:cNvPr id="3" name="Content Placeholder 2"/>
          <p:cNvSpPr>
            <a:spLocks noGrp="1"/>
          </p:cNvSpPr>
          <p:nvPr>
            <p:ph idx="1"/>
          </p:nvPr>
        </p:nvSpPr>
        <p:spPr/>
        <p:txBody>
          <a:bodyPr/>
          <a:lstStyle/>
          <a:p>
            <a:r>
              <a:rPr lang="en-US" dirty="0" smtClean="0"/>
              <a:t>What’s the issue?</a:t>
            </a:r>
          </a:p>
          <a:p>
            <a:pPr lvl="1"/>
            <a:r>
              <a:rPr lang="en-US" dirty="0" smtClean="0"/>
              <a:t>Microsoft’s Word developers in it’s collective wisdom decided to move the option to enable macros from a prominent place in the </a:t>
            </a:r>
            <a:r>
              <a:rPr lang="en-US" dirty="0" smtClean="0">
                <a:latin typeface="Consolas" panose="020B0609020204030204" pitchFamily="49" charset="0"/>
              </a:rPr>
              <a:t>Home</a:t>
            </a:r>
            <a:r>
              <a:rPr lang="en-US" dirty="0" smtClean="0"/>
              <a:t> tab.</a:t>
            </a:r>
          </a:p>
          <a:p>
            <a:pPr lvl="1"/>
            <a:endParaRPr lang="en-US" dirty="0"/>
          </a:p>
          <a:p>
            <a:pPr lvl="1"/>
            <a:endParaRPr lang="en-US" dirty="0" smtClean="0"/>
          </a:p>
          <a:p>
            <a:pPr lvl="1"/>
            <a:endParaRPr lang="en-US" dirty="0"/>
          </a:p>
          <a:p>
            <a:pPr marL="234950" lvl="1" indent="0">
              <a:buNone/>
            </a:pPr>
            <a:endParaRPr lang="en-US" dirty="0" smtClean="0"/>
          </a:p>
          <a:p>
            <a:pPr lvl="1"/>
            <a:r>
              <a:rPr lang="en-US" dirty="0" smtClean="0"/>
              <a:t>You now have to look in the </a:t>
            </a:r>
            <a:r>
              <a:rPr lang="en-US" dirty="0" smtClean="0">
                <a:latin typeface="Consolas" panose="020B0609020204030204" pitchFamily="49" charset="0"/>
              </a:rPr>
              <a:t>File</a:t>
            </a:r>
            <a:r>
              <a:rPr lang="en-US" dirty="0" smtClean="0"/>
              <a:t> tab under Info. (Much better right?)</a:t>
            </a:r>
            <a:endParaRPr lang="en-CA" dirty="0"/>
          </a:p>
        </p:txBody>
      </p:sp>
      <p:pic>
        <p:nvPicPr>
          <p:cNvPr id="4" name="Picture 3"/>
          <p:cNvPicPr>
            <a:picLocks noChangeAspect="1"/>
          </p:cNvPicPr>
          <p:nvPr/>
        </p:nvPicPr>
        <p:blipFill>
          <a:blip r:embed="rId2"/>
          <a:stretch>
            <a:fillRect/>
          </a:stretch>
        </p:blipFill>
        <p:spPr>
          <a:xfrm>
            <a:off x="996847" y="4495801"/>
            <a:ext cx="3270354" cy="2197914"/>
          </a:xfrm>
          <a:prstGeom prst="rect">
            <a:avLst/>
          </a:prstGeom>
        </p:spPr>
      </p:pic>
      <p:pic>
        <p:nvPicPr>
          <p:cNvPr id="5" name="Picture 4"/>
          <p:cNvPicPr>
            <a:picLocks noChangeAspect="1"/>
          </p:cNvPicPr>
          <p:nvPr/>
        </p:nvPicPr>
        <p:blipFill>
          <a:blip r:embed="rId3"/>
          <a:stretch>
            <a:fillRect/>
          </a:stretch>
        </p:blipFill>
        <p:spPr>
          <a:xfrm>
            <a:off x="1026826" y="2590800"/>
            <a:ext cx="3545174" cy="1393479"/>
          </a:xfrm>
          <a:prstGeom prst="rect">
            <a:avLst/>
          </a:prstGeom>
        </p:spPr>
      </p:pic>
    </p:spTree>
    <p:extLst>
      <p:ext uri="{BB962C8B-B14F-4D97-AF65-F5344CB8AC3E}">
        <p14:creationId xmlns:p14="http://schemas.microsoft.com/office/powerpoint/2010/main" val="5533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Explicit</a:t>
            </a:r>
          </a:p>
        </p:txBody>
      </p:sp>
      <p:sp>
        <p:nvSpPr>
          <p:cNvPr id="3" name="Content Placeholder 2"/>
          <p:cNvSpPr>
            <a:spLocks noGrp="1"/>
          </p:cNvSpPr>
          <p:nvPr>
            <p:ph idx="1"/>
          </p:nvPr>
        </p:nvSpPr>
        <p:spPr/>
        <p:txBody>
          <a:bodyPr/>
          <a:lstStyle/>
          <a:p>
            <a:r>
              <a:rPr lang="en-US" dirty="0"/>
              <a:t>It’s a good idea to include this in all your programs.</a:t>
            </a:r>
          </a:p>
          <a:p>
            <a:r>
              <a:rPr lang="en-US" dirty="0"/>
              <a:t>It should be located before the ‘sub’ keyword.</a:t>
            </a:r>
          </a:p>
          <a:p>
            <a:endParaRPr lang="en-US" dirty="0"/>
          </a:p>
          <a:p>
            <a:endParaRPr lang="en-US" dirty="0"/>
          </a:p>
          <a:p>
            <a:endParaRPr lang="en-US" dirty="0"/>
          </a:p>
          <a:p>
            <a:endParaRPr lang="en-US" dirty="0"/>
          </a:p>
          <a:p>
            <a:endParaRPr lang="en-US" dirty="0"/>
          </a:p>
          <a:p>
            <a:r>
              <a:rPr lang="en-US" dirty="0"/>
              <a:t>Explanations about what it does will come in subsequent lectures (in conjunction with more advanced material).</a:t>
            </a:r>
          </a:p>
          <a:p>
            <a:r>
              <a:rPr lang="en-US" dirty="0"/>
              <a:t>For now “just add it in</a:t>
            </a:r>
            <a:r>
              <a:rPr lang="en-US" dirty="0" smtClean="0"/>
              <a:t>” because it may result in fewer problems for you later.</a:t>
            </a:r>
            <a:endParaRPr lang="en-US" dirty="0"/>
          </a:p>
        </p:txBody>
      </p:sp>
      <p:pic>
        <p:nvPicPr>
          <p:cNvPr id="4" name="Picture 3"/>
          <p:cNvPicPr>
            <a:picLocks noChangeAspect="1"/>
          </p:cNvPicPr>
          <p:nvPr/>
        </p:nvPicPr>
        <p:blipFill>
          <a:blip r:embed="rId2"/>
          <a:stretch>
            <a:fillRect/>
          </a:stretch>
        </p:blipFill>
        <p:spPr>
          <a:xfrm>
            <a:off x="762000" y="2464689"/>
            <a:ext cx="5674007" cy="2031111"/>
          </a:xfrm>
          <a:prstGeom prst="rect">
            <a:avLst/>
          </a:prstGeom>
        </p:spPr>
      </p:pic>
    </p:spTree>
    <p:extLst>
      <p:ext uri="{BB962C8B-B14F-4D97-AF65-F5344CB8AC3E}">
        <p14:creationId xmlns:p14="http://schemas.microsoft.com/office/powerpoint/2010/main" val="26298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Running Macros</a:t>
            </a:r>
          </a:p>
        </p:txBody>
      </p:sp>
      <p:sp>
        <p:nvSpPr>
          <p:cNvPr id="3" name="Content Placeholder 2"/>
          <p:cNvSpPr>
            <a:spLocks noGrp="1"/>
          </p:cNvSpPr>
          <p:nvPr>
            <p:ph idx="1"/>
          </p:nvPr>
        </p:nvSpPr>
        <p:spPr/>
        <p:txBody>
          <a:bodyPr/>
          <a:lstStyle/>
          <a:p>
            <a:r>
              <a:rPr lang="en-US" dirty="0"/>
              <a:t>Click </a:t>
            </a:r>
            <a:r>
              <a:rPr lang="en-US" dirty="0">
                <a:latin typeface="Consolas" panose="020B0609020204030204" pitchFamily="49" charset="0"/>
              </a:rPr>
              <a:t>View-&gt;Macros</a:t>
            </a:r>
          </a:p>
          <a:p>
            <a:endParaRPr lang="en-US" dirty="0"/>
          </a:p>
          <a:p>
            <a:endParaRPr lang="en-US" dirty="0"/>
          </a:p>
          <a:p>
            <a:endParaRPr lang="en-US" dirty="0"/>
          </a:p>
          <a:p>
            <a:endParaRPr lang="en-US" dirty="0"/>
          </a:p>
          <a:p>
            <a:r>
              <a:rPr lang="en-US" dirty="0"/>
              <a:t>The single macro should be highlighted, then click ‘</a:t>
            </a:r>
            <a:r>
              <a:rPr lang="en-US" dirty="0">
                <a:latin typeface="Consolas" panose="020B0609020204030204" pitchFamily="49" charset="0"/>
                <a:cs typeface="Consolas" panose="020B0609020204030204" pitchFamily="49" charset="0"/>
              </a:rPr>
              <a:t>run</a:t>
            </a:r>
            <a:r>
              <a:rPr lang="en-US" dirty="0"/>
              <a:t>’</a:t>
            </a:r>
          </a:p>
          <a:p>
            <a:endParaRPr lang="en-US" dirty="0"/>
          </a:p>
        </p:txBody>
      </p:sp>
      <p:grpSp>
        <p:nvGrpSpPr>
          <p:cNvPr id="7" name="Group 6"/>
          <p:cNvGrpSpPr/>
          <p:nvPr/>
        </p:nvGrpSpPr>
        <p:grpSpPr>
          <a:xfrm>
            <a:off x="785206" y="4114800"/>
            <a:ext cx="5523976" cy="1676400"/>
            <a:chOff x="815686" y="4572000"/>
            <a:chExt cx="5523976" cy="1676400"/>
          </a:xfrm>
        </p:grpSpPr>
        <p:pic>
          <p:nvPicPr>
            <p:cNvPr id="17" name="Picture 16"/>
            <p:cNvPicPr>
              <a:picLocks noChangeAspect="1"/>
            </p:cNvPicPr>
            <p:nvPr/>
          </p:nvPicPr>
          <p:blipFill rotWithShape="1">
            <a:blip r:embed="rId2"/>
            <a:srcRect l="36472" t="28575" r="36675" b="57820"/>
            <a:stretch/>
          </p:blipFill>
          <p:spPr>
            <a:xfrm>
              <a:off x="815686" y="4572000"/>
              <a:ext cx="5294242" cy="1676400"/>
            </a:xfrm>
            <a:prstGeom prst="rect">
              <a:avLst/>
            </a:prstGeom>
          </p:spPr>
        </p:pic>
        <p:sp>
          <p:nvSpPr>
            <p:cNvPr id="18" name="Right Arrow 17"/>
            <p:cNvSpPr>
              <a:spLocks noChangeArrowheads="1"/>
            </p:cNvSpPr>
            <p:nvPr/>
          </p:nvSpPr>
          <p:spPr bwMode="auto">
            <a:xfrm rot="12410116">
              <a:off x="5814467" y="5354879"/>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6" name="Group 5"/>
          <p:cNvGrpSpPr/>
          <p:nvPr/>
        </p:nvGrpSpPr>
        <p:grpSpPr>
          <a:xfrm>
            <a:off x="815686" y="1905000"/>
            <a:ext cx="7809418" cy="1133475"/>
            <a:chOff x="815686" y="1905000"/>
            <a:chExt cx="7809418" cy="1133475"/>
          </a:xfrm>
        </p:grpSpPr>
        <p:pic>
          <p:nvPicPr>
            <p:cNvPr id="4" name="Picture 3"/>
            <p:cNvPicPr>
              <a:picLocks noChangeAspect="1"/>
            </p:cNvPicPr>
            <p:nvPr/>
          </p:nvPicPr>
          <p:blipFill>
            <a:blip r:embed="rId3"/>
            <a:stretch>
              <a:fillRect/>
            </a:stretch>
          </p:blipFill>
          <p:spPr>
            <a:xfrm>
              <a:off x="815686" y="1905000"/>
              <a:ext cx="7581900" cy="1133475"/>
            </a:xfrm>
            <a:prstGeom prst="rect">
              <a:avLst/>
            </a:prstGeom>
          </p:spPr>
        </p:pic>
        <p:sp>
          <p:nvSpPr>
            <p:cNvPr id="11" name="Right Arrow 10"/>
            <p:cNvSpPr>
              <a:spLocks noChangeArrowheads="1"/>
            </p:cNvSpPr>
            <p:nvPr/>
          </p:nvSpPr>
          <p:spPr bwMode="auto">
            <a:xfrm rot="12410116">
              <a:off x="8099909" y="2442750"/>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8531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VBA Programs You Have Entered (2)</a:t>
            </a:r>
          </a:p>
        </p:txBody>
      </p:sp>
      <p:sp>
        <p:nvSpPr>
          <p:cNvPr id="3" name="Content Placeholder 2"/>
          <p:cNvSpPr>
            <a:spLocks noGrp="1"/>
          </p:cNvSpPr>
          <p:nvPr>
            <p:ph idx="1"/>
          </p:nvPr>
        </p:nvSpPr>
        <p:spPr/>
        <p:txBody>
          <a:bodyPr/>
          <a:lstStyle/>
          <a:p>
            <a:r>
              <a:rPr lang="en-US" dirty="0" smtClean="0"/>
              <a:t>Alternatively: you </a:t>
            </a:r>
            <a:r>
              <a:rPr lang="en-US" dirty="0"/>
              <a:t>can run the program right after you have entered it (in the editor).</a:t>
            </a:r>
          </a:p>
        </p:txBody>
      </p:sp>
      <p:pic>
        <p:nvPicPr>
          <p:cNvPr id="11" name="Picture 10"/>
          <p:cNvPicPr>
            <a:picLocks noChangeAspect="1"/>
          </p:cNvPicPr>
          <p:nvPr/>
        </p:nvPicPr>
        <p:blipFill>
          <a:blip r:embed="rId2"/>
          <a:stretch>
            <a:fillRect/>
          </a:stretch>
        </p:blipFill>
        <p:spPr>
          <a:xfrm>
            <a:off x="820789" y="2286000"/>
            <a:ext cx="6048375" cy="2695575"/>
          </a:xfrm>
          <a:prstGeom prst="rect">
            <a:avLst/>
          </a:prstGeom>
        </p:spPr>
      </p:pic>
      <p:grpSp>
        <p:nvGrpSpPr>
          <p:cNvPr id="14" name="Group 13"/>
          <p:cNvGrpSpPr/>
          <p:nvPr/>
        </p:nvGrpSpPr>
        <p:grpSpPr>
          <a:xfrm>
            <a:off x="1569073" y="3788079"/>
            <a:ext cx="2178436" cy="2547178"/>
            <a:chOff x="1569073" y="3788079"/>
            <a:chExt cx="2178436" cy="2547178"/>
          </a:xfrm>
        </p:grpSpPr>
        <p:sp>
          <p:nvSpPr>
            <p:cNvPr id="5" name="TextBox 4"/>
            <p:cNvSpPr txBox="1"/>
            <p:nvPr/>
          </p:nvSpPr>
          <p:spPr>
            <a:xfrm>
              <a:off x="1569073" y="5134928"/>
              <a:ext cx="2178436" cy="1200329"/>
            </a:xfrm>
            <a:prstGeom prst="rect">
              <a:avLst/>
            </a:prstGeom>
            <a:noFill/>
          </p:spPr>
          <p:txBody>
            <a:bodyPr wrap="square" rtlCol="0">
              <a:spAutoFit/>
            </a:bodyPr>
            <a:lstStyle/>
            <a:p>
              <a:pPr marL="225425" indent="-225425">
                <a:buFont typeface="+mj-lt"/>
                <a:buAutoNum type="arabicPeriod"/>
              </a:pPr>
              <a:r>
                <a:rPr lang="en-US" dirty="0"/>
                <a:t>Ensure correct program “sub” is to be executed (click there)</a:t>
              </a:r>
            </a:p>
          </p:txBody>
        </p:sp>
        <p:sp>
          <p:nvSpPr>
            <p:cNvPr id="12" name="Right Arrow 11"/>
            <p:cNvSpPr/>
            <p:nvPr/>
          </p:nvSpPr>
          <p:spPr>
            <a:xfrm rot="12095233">
              <a:off x="1665726" y="3788079"/>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14"/>
          <p:cNvGrpSpPr/>
          <p:nvPr/>
        </p:nvGrpSpPr>
        <p:grpSpPr>
          <a:xfrm>
            <a:off x="3312392" y="2931008"/>
            <a:ext cx="2680540" cy="3127250"/>
            <a:chOff x="3312392" y="2931008"/>
            <a:chExt cx="2680540" cy="3127250"/>
          </a:xfrm>
        </p:grpSpPr>
        <p:sp>
          <p:nvSpPr>
            <p:cNvPr id="8" name="TextBox 7"/>
            <p:cNvSpPr txBox="1"/>
            <p:nvPr/>
          </p:nvSpPr>
          <p:spPr>
            <a:xfrm>
              <a:off x="3814496" y="5134928"/>
              <a:ext cx="2178436" cy="923330"/>
            </a:xfrm>
            <a:prstGeom prst="rect">
              <a:avLst/>
            </a:prstGeom>
            <a:noFill/>
          </p:spPr>
          <p:txBody>
            <a:bodyPr wrap="square" rtlCol="0">
              <a:spAutoFit/>
            </a:bodyPr>
            <a:lstStyle/>
            <a:p>
              <a:pPr marL="225425" indent="-225425">
                <a:buFont typeface="+mj-lt"/>
                <a:buAutoNum type="arabicPeriod" startAt="2"/>
              </a:pPr>
              <a:r>
                <a:rPr lang="en-US" dirty="0"/>
                <a:t>Press the ‘play/run’ button or “F5”</a:t>
              </a:r>
            </a:p>
          </p:txBody>
        </p:sp>
        <p:sp>
          <p:nvSpPr>
            <p:cNvPr id="13" name="Right Arrow 12"/>
            <p:cNvSpPr/>
            <p:nvPr/>
          </p:nvSpPr>
          <p:spPr>
            <a:xfrm rot="12095233">
              <a:off x="3312392" y="2931008"/>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6360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!!!Important Warnings!!!</a:t>
            </a:r>
          </a:p>
        </p:txBody>
      </p:sp>
      <p:sp>
        <p:nvSpPr>
          <p:cNvPr id="3" name="Content Placeholder 2"/>
          <p:cNvSpPr>
            <a:spLocks noGrp="1"/>
          </p:cNvSpPr>
          <p:nvPr>
            <p:ph idx="1"/>
          </p:nvPr>
        </p:nvSpPr>
        <p:spPr/>
        <p:txBody>
          <a:bodyPr/>
          <a:lstStyle/>
          <a:p>
            <a:r>
              <a:rPr lang="en-US" dirty="0"/>
              <a:t>Because the VBA programs modify Word documents, </a:t>
            </a:r>
            <a:r>
              <a:rPr lang="en-US" b="1" dirty="0" smtClean="0">
                <a:solidFill>
                  <a:srgbClr val="92D050"/>
                </a:solidFill>
              </a:rPr>
              <a:t>close important </a:t>
            </a:r>
            <a:r>
              <a:rPr lang="en-US" b="1" dirty="0">
                <a:solidFill>
                  <a:srgbClr val="92D050"/>
                </a:solidFill>
              </a:rPr>
              <a:t>Word documents</a:t>
            </a:r>
            <a:r>
              <a:rPr lang="en-US" dirty="0"/>
              <a:t> </a:t>
            </a:r>
            <a:r>
              <a:rPr lang="en-US" dirty="0" smtClean="0"/>
              <a:t>when </a:t>
            </a:r>
            <a:r>
              <a:rPr lang="en-US" dirty="0"/>
              <a:t>you run your programs.</a:t>
            </a:r>
          </a:p>
          <a:p>
            <a:r>
              <a:rPr lang="en-US" dirty="0"/>
              <a:t>Also, if a VBA program you are running will modify Word documents at a specified location (e.g. </a:t>
            </a:r>
            <a:r>
              <a:rPr lang="en-US" dirty="0">
                <a:latin typeface="Consolas" panose="020B0609020204030204" pitchFamily="49" charset="0"/>
              </a:rPr>
              <a:t>C:\work\</a:t>
            </a:r>
            <a:r>
              <a:rPr lang="en-US" dirty="0"/>
              <a:t>) make sure that you </a:t>
            </a:r>
            <a:r>
              <a:rPr lang="en-US" b="1" dirty="0" smtClean="0">
                <a:solidFill>
                  <a:srgbClr val="FF0000"/>
                </a:solidFill>
              </a:rPr>
              <a:t>NEVER put any of your important documents at that location</a:t>
            </a:r>
            <a:r>
              <a:rPr lang="en-US" dirty="0" smtClean="0"/>
              <a:t>.</a:t>
            </a:r>
          </a:p>
          <a:p>
            <a:r>
              <a:rPr lang="en-US" dirty="0" smtClean="0"/>
              <a:t>And it’s always a good idea to </a:t>
            </a:r>
            <a:r>
              <a:rPr lang="en-US" b="1" dirty="0" smtClean="0">
                <a:solidFill>
                  <a:srgbClr val="92D050"/>
                </a:solidFill>
              </a:rPr>
              <a:t>regularly backup your computer files</a:t>
            </a:r>
            <a:r>
              <a:rPr lang="en-US" b="1" dirty="0" smtClean="0"/>
              <a:t> </a:t>
            </a:r>
            <a:r>
              <a:rPr lang="en-US" dirty="0" smtClean="0"/>
              <a:t>with the backup stored in the cloud or a storage device that isn’t continuously connected.</a:t>
            </a:r>
            <a:endParaRPr lang="en-US" dirty="0"/>
          </a:p>
        </p:txBody>
      </p:sp>
    </p:spTree>
    <p:extLst>
      <p:ext uri="{BB962C8B-B14F-4D97-AF65-F5344CB8AC3E}">
        <p14:creationId xmlns:p14="http://schemas.microsoft.com/office/powerpoint/2010/main" val="151409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Programs On Your Own</a:t>
            </a:r>
            <a:endParaRPr lang="en-CA" dirty="0"/>
          </a:p>
        </p:txBody>
      </p:sp>
      <p:sp>
        <p:nvSpPr>
          <p:cNvPr id="3" name="Content Placeholder 2"/>
          <p:cNvSpPr>
            <a:spLocks noGrp="1"/>
          </p:cNvSpPr>
          <p:nvPr>
            <p:ph idx="1"/>
          </p:nvPr>
        </p:nvSpPr>
        <p:spPr/>
        <p:txBody>
          <a:bodyPr/>
          <a:lstStyle/>
          <a:p>
            <a:r>
              <a:rPr lang="en-US" dirty="0" smtClean="0"/>
              <a:t>After this point you will be required to type in your programs from scratch rather than copy-paste a pre-created program into the editor.</a:t>
            </a:r>
          </a:p>
          <a:p>
            <a:r>
              <a:rPr lang="en-US" dirty="0" smtClean="0"/>
              <a:t>This means that additional details are needed.</a:t>
            </a:r>
            <a:endParaRPr lang="en-CA" dirty="0"/>
          </a:p>
        </p:txBody>
      </p:sp>
    </p:spTree>
    <p:extLst>
      <p:ext uri="{BB962C8B-B14F-4D97-AF65-F5344CB8AC3E}">
        <p14:creationId xmlns:p14="http://schemas.microsoft.com/office/powerpoint/2010/main" val="1137340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a:t>VBA Programming: How To Study</a:t>
            </a:r>
          </a:p>
        </p:txBody>
      </p:sp>
      <p:sp>
        <p:nvSpPr>
          <p:cNvPr id="61442" name="Content Placeholder 2"/>
          <p:cNvSpPr>
            <a:spLocks noGrp="1"/>
          </p:cNvSpPr>
          <p:nvPr>
            <p:ph idx="1"/>
          </p:nvPr>
        </p:nvSpPr>
        <p:spPr>
          <a:noFill/>
        </p:spPr>
        <p:txBody>
          <a:bodyPr/>
          <a:lstStyle/>
          <a:p>
            <a:pPr eaLnBrk="1" hangingPunct="1"/>
            <a:r>
              <a:rPr lang="en-US" dirty="0"/>
              <a:t>At the very least: try typing the programs into the VBA editor or cutting and pasting them yourself (watch for altered characters such as quotes)</a:t>
            </a:r>
          </a:p>
          <a:p>
            <a:pPr eaLnBrk="1" hangingPunct="1"/>
            <a:endParaRPr lang="en-US" dirty="0"/>
          </a:p>
          <a:p>
            <a:pPr eaLnBrk="1" hangingPunct="1"/>
            <a:endParaRPr lang="en-US" dirty="0"/>
          </a:p>
          <a:p>
            <a:pPr eaLnBrk="1" hangingPunct="1"/>
            <a:endParaRPr lang="en-US" dirty="0"/>
          </a:p>
          <a:p>
            <a:pPr eaLnBrk="1" hangingPunct="1"/>
            <a:r>
              <a:rPr lang="en-US" dirty="0"/>
              <a:t>For the more complex programs (end of this section as well as the next section) try re-creating the programs on your own:</a:t>
            </a:r>
          </a:p>
          <a:p>
            <a:pPr lvl="1" eaLnBrk="1" hangingPunct="1"/>
            <a:r>
              <a:rPr lang="en-US" dirty="0"/>
              <a:t>Think about what tasks are accomplished by my solution program</a:t>
            </a:r>
          </a:p>
          <a:p>
            <a:pPr lvl="1" eaLnBrk="1" hangingPunct="1"/>
            <a:r>
              <a:rPr lang="en-US" dirty="0"/>
              <a:t>Without looking at my solution try entering into the program into the VBA editor to accomplish these same tasks</a:t>
            </a:r>
          </a:p>
          <a:p>
            <a:pPr eaLnBrk="1" hangingPunct="1"/>
            <a:r>
              <a:rPr lang="en-US" dirty="0"/>
              <a:t>With programming you learn by “doing yourself” rather than by watching someone else ‘do’</a:t>
            </a:r>
          </a:p>
          <a:p>
            <a:pPr lvl="1" eaLnBrk="1" hangingPunct="1"/>
            <a:endParaRPr lang="en-US" dirty="0"/>
          </a:p>
        </p:txBody>
      </p:sp>
      <p:grpSp>
        <p:nvGrpSpPr>
          <p:cNvPr id="4" name="Group 3"/>
          <p:cNvGrpSpPr/>
          <p:nvPr/>
        </p:nvGrpSpPr>
        <p:grpSpPr>
          <a:xfrm>
            <a:off x="761999" y="2667000"/>
            <a:ext cx="6096001" cy="990600"/>
            <a:chOff x="761999" y="2667000"/>
            <a:chExt cx="6096001" cy="990600"/>
          </a:xfrm>
        </p:grpSpPr>
        <p:pic>
          <p:nvPicPr>
            <p:cNvPr id="2" name="Picture 1"/>
            <p:cNvPicPr>
              <a:picLocks noChangeAspect="1"/>
            </p:cNvPicPr>
            <p:nvPr/>
          </p:nvPicPr>
          <p:blipFill>
            <a:blip r:embed="rId2"/>
            <a:stretch>
              <a:fillRect/>
            </a:stretch>
          </p:blipFill>
          <p:spPr>
            <a:xfrm>
              <a:off x="761999" y="2667000"/>
              <a:ext cx="2881745" cy="990600"/>
            </a:xfrm>
            <a:prstGeom prst="rect">
              <a:avLst/>
            </a:prstGeom>
          </p:spPr>
        </p:pic>
        <p:sp>
          <p:nvSpPr>
            <p:cNvPr id="3" name="TextBox 2"/>
            <p:cNvSpPr txBox="1"/>
            <p:nvPr/>
          </p:nvSpPr>
          <p:spPr>
            <a:xfrm>
              <a:off x="4191000" y="2667000"/>
              <a:ext cx="2667000" cy="707886"/>
            </a:xfrm>
            <a:prstGeom prst="rect">
              <a:avLst/>
            </a:prstGeom>
            <a:noFill/>
          </p:spPr>
          <p:txBody>
            <a:bodyPr wrap="square" rtlCol="0">
              <a:spAutoFit/>
            </a:bodyPr>
            <a:lstStyle/>
            <a:p>
              <a:r>
                <a:rPr lang="en-US" sz="2000" dirty="0">
                  <a:latin typeface="Consolas" panose="020B0609020204030204" pitchFamily="49" charset="0"/>
                </a:rPr>
                <a:t>Sub </a:t>
              </a:r>
              <a:r>
                <a:rPr lang="en-US" sz="2000" dirty="0" err="1">
                  <a:latin typeface="Consolas" panose="020B0609020204030204" pitchFamily="49" charset="0"/>
                </a:rPr>
                <a:t>first_example</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MsgBox</a:t>
              </a:r>
              <a:r>
                <a:rPr lang="en-US" sz="2000" dirty="0">
                  <a:latin typeface="Consolas" panose="020B0609020204030204" pitchFamily="49" charset="0"/>
                </a:rPr>
                <a:t>(“This</a:t>
              </a:r>
            </a:p>
          </p:txBody>
        </p:sp>
      </p:grpSp>
      <p:sp>
        <p:nvSpPr>
          <p:cNvPr id="5" name="Oval 4"/>
          <p:cNvSpPr/>
          <p:nvPr/>
        </p:nvSpPr>
        <p:spPr>
          <a:xfrm>
            <a:off x="2971800" y="3048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48683" y="3020943"/>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9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bldLvl="3"/>
      <p:bldP spid="5"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Title 1"/>
          <p:cNvSpPr>
            <a:spLocks noGrp="1"/>
          </p:cNvSpPr>
          <p:nvPr>
            <p:ph type="title"/>
          </p:nvPr>
        </p:nvSpPr>
        <p:spPr>
          <a:solidFill>
            <a:schemeClr val="bg1"/>
          </a:solidFill>
        </p:spPr>
        <p:txBody>
          <a:bodyPr/>
          <a:lstStyle/>
          <a:p>
            <a:pPr eaLnBrk="1" hangingPunct="1"/>
            <a:r>
              <a:rPr lang="en-US" dirty="0"/>
              <a:t>Program Structure And The ‘</a:t>
            </a:r>
            <a:r>
              <a:rPr lang="en-US" b="1" dirty="0">
                <a:solidFill>
                  <a:srgbClr val="FF0000"/>
                </a:solidFill>
                <a:latin typeface="Consolas" pitchFamily="49" charset="0"/>
                <a:cs typeface="Consolas" pitchFamily="49" charset="0"/>
              </a:rPr>
              <a:t>Sub</a:t>
            </a:r>
            <a:r>
              <a:rPr lang="en-US" dirty="0"/>
              <a:t>’ Keyword</a:t>
            </a:r>
          </a:p>
        </p:txBody>
      </p:sp>
      <p:sp>
        <p:nvSpPr>
          <p:cNvPr id="3" name="Content Placeholder 2"/>
          <p:cNvSpPr>
            <a:spLocks noGrp="1"/>
          </p:cNvSpPr>
          <p:nvPr>
            <p:ph idx="1"/>
          </p:nvPr>
        </p:nvSpPr>
        <p:spPr/>
        <p:txBody>
          <a:bodyPr/>
          <a:lstStyle/>
          <a:p>
            <a:pPr eaLnBrk="1" hangingPunct="1">
              <a:defRPr/>
            </a:pPr>
            <a:r>
              <a:rPr lang="en-US" dirty="0"/>
              <a:t>Sub stands for ‘subroutine’ or a portion of a VBA program </a:t>
            </a:r>
            <a:r>
              <a:rPr lang="en-US" b="1" dirty="0"/>
              <a:t>Format</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Sub</a:t>
            </a:r>
            <a:r>
              <a:rPr lang="en-US" dirty="0">
                <a:latin typeface="Consolas" panose="020B0609020204030204" pitchFamily="49" charset="0"/>
                <a:cs typeface="Consolas" panose="020B0609020204030204" pitchFamily="49" charset="0"/>
              </a:rPr>
              <a:t> &lt;</a:t>
            </a:r>
            <a:r>
              <a:rPr lang="en-US" i="1" dirty="0">
                <a:latin typeface="Consolas" panose="020B0609020204030204" pitchFamily="49" charset="0"/>
                <a:cs typeface="Consolas" panose="020B0609020204030204" pitchFamily="49" charset="0"/>
              </a:rPr>
              <a:t>subroutine name</a:t>
            </a:r>
            <a:r>
              <a:rPr lang="en-US" dirty="0">
                <a:latin typeface="Consolas" panose="020B0609020204030204" pitchFamily="49" charset="0"/>
                <a:cs typeface="Consolas" panose="020B0609020204030204" pitchFamily="49" charset="0"/>
              </a:rPr>
              <a:t>&gt;()</a:t>
            </a:r>
          </a:p>
          <a:p>
            <a:pPr marL="339725" lvl="1" indent="0" eaLnBrk="1" hangingPunct="1">
              <a:buFont typeface="Arial" charset="0"/>
              <a:buNone/>
              <a:defRPr/>
            </a:pPr>
            <a:r>
              <a:rPr lang="en-US" dirty="0">
                <a:latin typeface="Consolas" panose="020B0609020204030204" pitchFamily="49" charset="0"/>
                <a:cs typeface="Consolas" panose="020B0609020204030204" pitchFamily="49" charset="0"/>
              </a:rPr>
              <a:t>    &lt;</a:t>
            </a:r>
            <a:r>
              <a:rPr lang="en-US" i="1" dirty="0">
                <a:latin typeface="Consolas" panose="020B0609020204030204" pitchFamily="49" charset="0"/>
                <a:cs typeface="Consolas" panose="020B0609020204030204" pitchFamily="49" charset="0"/>
              </a:rPr>
              <a:t>Instructions in the subroutine</a:t>
            </a:r>
            <a:r>
              <a:rPr lang="en-US" dirty="0">
                <a:latin typeface="Consolas" panose="020B0609020204030204" pitchFamily="49" charset="0"/>
                <a:cs typeface="Consolas" panose="020B0609020204030204" pitchFamily="49" charset="0"/>
              </a:rPr>
              <a:t>&gt;</a:t>
            </a:r>
          </a:p>
          <a:p>
            <a:pPr marL="339725" lvl="1" indent="0" eaLnBrk="1" hangingPunct="1">
              <a:buNone/>
              <a:defRPr/>
            </a:pPr>
            <a:r>
              <a:rPr lang="en-US" dirty="0">
                <a:latin typeface="Consolas" panose="020B0609020204030204" pitchFamily="49" charset="0"/>
                <a:cs typeface="Consolas" panose="020B0609020204030204" pitchFamily="49" charset="0"/>
              </a:rPr>
              <a:t>End </a:t>
            </a:r>
            <a:r>
              <a:rPr lang="en-US" b="1" dirty="0">
                <a:solidFill>
                  <a:srgbClr val="FF0000"/>
                </a:solidFill>
                <a:latin typeface="Consolas" panose="020B0609020204030204" pitchFamily="49" charset="0"/>
                <a:cs typeface="Consolas" panose="020B0609020204030204" pitchFamily="49" charset="0"/>
              </a:rPr>
              <a:t>Sub</a:t>
            </a:r>
            <a:endParaRPr lang="en-US" dirty="0">
              <a:latin typeface="Consolas" panose="020B0609020204030204" pitchFamily="49" charset="0"/>
              <a:cs typeface="Consolas" panose="020B0609020204030204" pitchFamily="49" charset="0"/>
            </a:endParaRPr>
          </a:p>
          <a:p>
            <a:pPr marL="0" indent="0" eaLnBrk="1" hangingPunct="1">
              <a:buFont typeface="Arial" charset="0"/>
              <a:buNone/>
              <a:defRPr/>
            </a:pPr>
            <a:endParaRPr lang="en-US" b="1" dirty="0"/>
          </a:p>
          <a:p>
            <a:pPr eaLnBrk="1" hangingPunct="1">
              <a:defRPr/>
            </a:pPr>
            <a:r>
              <a:rPr lang="en-US" b="1" dirty="0"/>
              <a:t>Example</a:t>
            </a:r>
            <a:r>
              <a:rPr lang="en-US" dirty="0"/>
              <a:t>:</a:t>
            </a:r>
          </a:p>
          <a:p>
            <a:pPr lvl="1" eaLnBrk="1" hangingPunct="1">
              <a:lnSpc>
                <a:spcPct val="70000"/>
              </a:lnSpc>
              <a:buFont typeface="Arial" charset="0"/>
              <a:buNone/>
              <a:defRPr/>
            </a:pPr>
            <a:r>
              <a:rPr lang="en-CA" b="1" dirty="0">
                <a:solidFill>
                  <a:srgbClr val="FF0000"/>
                </a:solidFill>
                <a:latin typeface="Consolas" pitchFamily="49" charset="0"/>
              </a:rPr>
              <a:t>Sub</a:t>
            </a:r>
            <a:r>
              <a:rPr lang="en-CA" dirty="0">
                <a:latin typeface="Consolas" pitchFamily="49" charset="0"/>
              </a:rPr>
              <a:t> First_Example_Macro_Info()</a:t>
            </a: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r>
              <a:rPr lang="en-CA" dirty="0">
                <a:latin typeface="Consolas" pitchFamily="49" charset="0"/>
              </a:rPr>
              <a:t>End </a:t>
            </a:r>
            <a:r>
              <a:rPr lang="en-CA" b="1" dirty="0">
                <a:solidFill>
                  <a:srgbClr val="FF0000"/>
                </a:solidFill>
                <a:latin typeface="Consolas" pitchFamily="49" charset="0"/>
              </a:rPr>
              <a:t>Sub</a:t>
            </a:r>
            <a:endParaRPr lang="en-US" b="1" dirty="0">
              <a:solidFill>
                <a:srgbClr val="FF0000"/>
              </a:solidFill>
            </a:endParaRPr>
          </a:p>
          <a:p>
            <a:pPr eaLnBrk="1" hangingPunct="1">
              <a:defRPr/>
            </a:pPr>
            <a:r>
              <a:rPr lang="en-US" dirty="0"/>
              <a:t>Unless otherwise told all VBA program statements must be inside the subroutine (“Option Explicit” excluded)</a:t>
            </a:r>
          </a:p>
        </p:txBody>
      </p:sp>
      <p:grpSp>
        <p:nvGrpSpPr>
          <p:cNvPr id="14" name="Group 13"/>
          <p:cNvGrpSpPr/>
          <p:nvPr/>
        </p:nvGrpSpPr>
        <p:grpSpPr>
          <a:xfrm>
            <a:off x="4107996" y="1776186"/>
            <a:ext cx="5036004" cy="1231900"/>
            <a:chOff x="4114800" y="1600200"/>
            <a:chExt cx="5036004" cy="1231900"/>
          </a:xfrm>
        </p:grpSpPr>
        <p:sp>
          <p:nvSpPr>
            <p:cNvPr id="4" name="TextBox 3"/>
            <p:cNvSpPr txBox="1"/>
            <p:nvPr/>
          </p:nvSpPr>
          <p:spPr bwMode="auto">
            <a:xfrm>
              <a:off x="5874204" y="1600200"/>
              <a:ext cx="3276600" cy="12319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Header, start of subroutine:</a:t>
              </a:r>
            </a:p>
            <a:p>
              <a:pPr marL="342900" indent="-342900">
                <a:buFont typeface="+mj-lt"/>
                <a:buAutoNum type="arabicPeriod"/>
                <a:defRPr/>
              </a:pPr>
              <a:r>
                <a:rPr lang="en-US" dirty="0">
                  <a:solidFill>
                    <a:srgbClr val="FF0000"/>
                  </a:solidFill>
                </a:rPr>
                <a:t>Has word ‘</a:t>
              </a:r>
              <a:r>
                <a:rPr lang="en-US" sz="2000" dirty="0">
                  <a:solidFill>
                    <a:srgbClr val="FF0000"/>
                  </a:solidFill>
                  <a:latin typeface="Consolas" panose="020B0609020204030204" pitchFamily="49" charset="0"/>
                  <a:cs typeface="Consolas" panose="020B0609020204030204" pitchFamily="49" charset="0"/>
                </a:rPr>
                <a:t>Sub</a:t>
              </a:r>
              <a:r>
                <a:rPr lang="en-US" dirty="0">
                  <a:solidFill>
                    <a:srgbClr val="FF0000"/>
                  </a:solidFill>
                </a:rPr>
                <a:t>’ </a:t>
              </a:r>
            </a:p>
            <a:p>
              <a:pPr marL="342900" indent="-342900">
                <a:buFont typeface="+mj-lt"/>
                <a:buAutoNum type="arabicPeriod"/>
                <a:defRPr/>
              </a:pPr>
              <a:r>
                <a:rPr lang="en-US" dirty="0">
                  <a:solidFill>
                    <a:srgbClr val="FF0000"/>
                  </a:solidFill>
                </a:rPr>
                <a:t>Name of subroutine</a:t>
              </a:r>
            </a:p>
            <a:p>
              <a:pPr marL="342900" indent="-342900">
                <a:buFont typeface="+mj-lt"/>
                <a:buAutoNum type="arabicPeriod"/>
                <a:defRPr/>
              </a:pPr>
              <a:r>
                <a:rPr lang="en-US" dirty="0">
                  <a:solidFill>
                    <a:srgbClr val="FF0000"/>
                  </a:solidFill>
                </a:rPr>
                <a:t>Set of brackets</a:t>
              </a:r>
            </a:p>
          </p:txBody>
        </p:sp>
        <p:cxnSp>
          <p:nvCxnSpPr>
            <p:cNvPr id="6" name="Straight Arrow Connector 5"/>
            <p:cNvCxnSpPr>
              <a:stCxn id="4" idx="1"/>
            </p:cNvCxnSpPr>
            <p:nvPr/>
          </p:nvCxnSpPr>
          <p:spPr bwMode="auto">
            <a:xfrm flipH="1">
              <a:off x="4114800" y="2216150"/>
              <a:ext cx="1759404" cy="55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1524000" y="3359733"/>
            <a:ext cx="7841640" cy="1740126"/>
            <a:chOff x="1178794" y="3608166"/>
            <a:chExt cx="7841638" cy="1740417"/>
          </a:xfrm>
        </p:grpSpPr>
        <p:sp>
          <p:nvSpPr>
            <p:cNvPr id="8" name="TextBox 7"/>
            <p:cNvSpPr txBox="1"/>
            <p:nvPr/>
          </p:nvSpPr>
          <p:spPr>
            <a:xfrm>
              <a:off x="5743833" y="4672195"/>
              <a:ext cx="3276599" cy="676388"/>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End of subroutine:</a:t>
              </a:r>
            </a:p>
            <a:p>
              <a:pPr marL="285750" indent="-285750">
                <a:buFont typeface="Arial" panose="020B0604020202020204" pitchFamily="34" charset="0"/>
                <a:buChar char="•"/>
                <a:defRPr/>
              </a:pPr>
              <a:r>
                <a:rPr lang="en-US" dirty="0">
                  <a:solidFill>
                    <a:srgbClr val="FF0000"/>
                  </a:solidFill>
                </a:rPr>
                <a:t>Has ‘</a:t>
              </a:r>
              <a:r>
                <a:rPr lang="en-US" sz="2000" dirty="0">
                  <a:solidFill>
                    <a:srgbClr val="FF0000"/>
                  </a:solidFill>
                  <a:latin typeface="Consolas" panose="020B0609020204030204" pitchFamily="49" charset="0"/>
                  <a:cs typeface="Consolas" panose="020B0609020204030204" pitchFamily="49" charset="0"/>
                </a:rPr>
                <a:t>End Sub</a:t>
              </a:r>
              <a:r>
                <a:rPr lang="en-US" dirty="0">
                  <a:solidFill>
                    <a:srgbClr val="FF0000"/>
                  </a:solidFill>
                </a:rPr>
                <a:t>’ </a:t>
              </a:r>
            </a:p>
          </p:txBody>
        </p:sp>
        <p:cxnSp>
          <p:nvCxnSpPr>
            <p:cNvPr id="9" name="Straight Arrow Connector 8"/>
            <p:cNvCxnSpPr>
              <a:stCxn id="8" idx="1"/>
            </p:cNvCxnSpPr>
            <p:nvPr/>
          </p:nvCxnSpPr>
          <p:spPr>
            <a:xfrm flipH="1" flipV="1">
              <a:off x="1178794" y="3608166"/>
              <a:ext cx="4565039" cy="14022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98240" y="2971800"/>
            <a:ext cx="5715000" cy="1375767"/>
            <a:chOff x="3276600" y="2971801"/>
            <a:chExt cx="5715000" cy="1375767"/>
          </a:xfrm>
        </p:grpSpPr>
        <p:cxnSp>
          <p:nvCxnSpPr>
            <p:cNvPr id="11" name="Straight Arrow Connector 10"/>
            <p:cNvCxnSpPr>
              <a:stCxn id="10" idx="1"/>
            </p:cNvCxnSpPr>
            <p:nvPr/>
          </p:nvCxnSpPr>
          <p:spPr>
            <a:xfrm flipH="1" flipV="1">
              <a:off x="3276600" y="2971801"/>
              <a:ext cx="2438400" cy="7762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64760" y="3424238"/>
              <a:ext cx="3726840" cy="923330"/>
            </a:xfrm>
            <a:prstGeom prst="rect">
              <a:avLst/>
            </a:prstGeom>
            <a:solidFill>
              <a:schemeClr val="accent3">
                <a:lumMod val="20000"/>
                <a:lumOff val="80000"/>
              </a:schemeClr>
            </a:solidFill>
            <a:ln>
              <a:solidFill>
                <a:srgbClr val="FF0000"/>
              </a:solidFill>
            </a:ln>
          </p:spPr>
          <p:txBody>
            <a:bodyPr wrap="square">
              <a:spAutoFit/>
            </a:bodyPr>
            <a:lstStyle/>
            <a:p>
              <a:pPr>
                <a:defRPr/>
              </a:pPr>
              <a:r>
                <a:rPr lang="en-US" b="1" dirty="0">
                  <a:solidFill>
                    <a:srgbClr val="FF0000"/>
                  </a:solidFill>
                </a:rPr>
                <a:t>Note: all lines in between are indented </a:t>
              </a:r>
              <a:r>
                <a:rPr lang="en-US" dirty="0">
                  <a:solidFill>
                    <a:srgbClr val="FF0000"/>
                  </a:solidFill>
                </a:rPr>
                <a:t>(1 tab, 2+ tabs if sub-indenting is used – later sets of notes)</a:t>
              </a:r>
            </a:p>
          </p:txBody>
        </p:sp>
      </p:grpSp>
    </p:spTree>
    <p:extLst>
      <p:ext uri="{BB962C8B-B14F-4D97-AF65-F5344CB8AC3E}">
        <p14:creationId xmlns:p14="http://schemas.microsoft.com/office/powerpoint/2010/main" val="233019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
                                  </p:stCondLst>
                                  <p:childTnLst>
                                    <p:set>
                                      <p:cBhvr>
                                        <p:cTn id="4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solidFill>
                  <a:srgbClr val="FF0000"/>
                </a:solidFill>
                <a:latin typeface="Consolas" pitchFamily="49" charset="0"/>
                <a:cs typeface="Consolas" pitchFamily="49" charset="0"/>
              </a:rPr>
              <a:t>Sub</a:t>
            </a:r>
            <a:r>
              <a:rPr lang="en-US"/>
              <a:t>’ Keyword: 2</a:t>
            </a:r>
          </a:p>
        </p:txBody>
      </p:sp>
      <p:sp>
        <p:nvSpPr>
          <p:cNvPr id="3" name="Content Placeholder 2"/>
          <p:cNvSpPr>
            <a:spLocks noGrp="1"/>
          </p:cNvSpPr>
          <p:nvPr>
            <p:ph idx="1"/>
          </p:nvPr>
        </p:nvSpPr>
        <p:spPr/>
        <p:txBody>
          <a:bodyPr/>
          <a:lstStyle/>
          <a:p>
            <a:r>
              <a:rPr lang="en-US" dirty="0"/>
              <a:t>Real world VBA programs will be broken down into multiple ‘subs’ (subroutines or program parts)</a:t>
            </a:r>
          </a:p>
          <a:p>
            <a:r>
              <a:rPr lang="en-US" dirty="0"/>
              <a:t>Again: Because this is only brief introduction into writing VBA programs </a:t>
            </a:r>
            <a:r>
              <a:rPr lang="en-US" b="1" dirty="0"/>
              <a:t>you will only have to define one subroutine for your assignment</a:t>
            </a:r>
            <a:r>
              <a:rPr lang="en-US" dirty="0"/>
              <a:t>.</a:t>
            </a:r>
          </a:p>
        </p:txBody>
      </p:sp>
    </p:spTree>
    <p:extLst>
      <p:ext uri="{BB962C8B-B14F-4D97-AF65-F5344CB8AC3E}">
        <p14:creationId xmlns:p14="http://schemas.microsoft.com/office/powerpoint/2010/main" val="3410919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Naming</a:t>
            </a:r>
            <a:r>
              <a:rPr lang="en-US" dirty="0"/>
              <a:t> The Subroutine</a:t>
            </a:r>
          </a:p>
        </p:txBody>
      </p:sp>
      <p:sp>
        <p:nvSpPr>
          <p:cNvPr id="3" name="Content Placeholder 2"/>
          <p:cNvSpPr>
            <a:spLocks noGrp="1"/>
          </p:cNvSpPr>
          <p:nvPr>
            <p:ph idx="1"/>
          </p:nvPr>
        </p:nvSpPr>
        <p:spPr/>
        <p:txBody>
          <a:bodyPr/>
          <a:lstStyle/>
          <a:p>
            <a:r>
              <a:rPr lang="en-US" dirty="0"/>
              <a:t>This is what follows the ‘sub’ keyword.</a:t>
            </a:r>
          </a:p>
          <a:p>
            <a:r>
              <a:rPr lang="en-US" dirty="0"/>
              <a:t>Example</a:t>
            </a:r>
          </a:p>
          <a:p>
            <a:pPr marL="234950" lvl="1" indent="0">
              <a:buNone/>
            </a:pPr>
            <a:r>
              <a:rPr lang="en-US" dirty="0">
                <a:latin typeface="Consolas" panose="020B0609020204030204" pitchFamily="49" charset="0"/>
              </a:rPr>
              <a:t>Sub </a:t>
            </a:r>
            <a:r>
              <a:rPr lang="en-US" b="1" dirty="0" err="1">
                <a:solidFill>
                  <a:srgbClr val="FF0000"/>
                </a:solidFill>
                <a:latin typeface="Consolas" panose="020B0609020204030204" pitchFamily="49" charset="0"/>
              </a:rPr>
              <a:t>formattingResume</a:t>
            </a:r>
            <a:endParaRPr lang="en-US" b="1" dirty="0">
              <a:solidFill>
                <a:srgbClr val="FF0000"/>
              </a:solidFill>
              <a:latin typeface="Consolas" panose="020B0609020204030204" pitchFamily="49" charset="0"/>
            </a:endParaRPr>
          </a:p>
          <a:p>
            <a:pPr marL="234950" lvl="1" indent="0">
              <a:buNone/>
            </a:pPr>
            <a:r>
              <a:rPr lang="en-US" dirty="0">
                <a:latin typeface="Consolas" panose="020B0609020204030204" pitchFamily="49" charset="0"/>
              </a:rPr>
              <a:t>End Sub</a:t>
            </a:r>
          </a:p>
          <a:p>
            <a:pPr marL="355600" indent="-342900"/>
            <a:r>
              <a:rPr lang="en-US" dirty="0"/>
              <a:t>Naming standards: </a:t>
            </a:r>
          </a:p>
          <a:p>
            <a:pPr marL="577850" lvl="1" indent="-342900"/>
            <a:r>
              <a:rPr lang="en-US" dirty="0"/>
              <a:t>The name chosen should summarize what the program is supposed to do.</a:t>
            </a:r>
          </a:p>
          <a:p>
            <a:pPr marL="577850" lvl="1" indent="-342900"/>
            <a:r>
              <a:rPr lang="en-US" dirty="0"/>
              <a:t>The choice of the name will play a role in determining your assignment grade.</a:t>
            </a:r>
          </a:p>
          <a:p>
            <a:pPr marL="577850" lvl="1" indent="-342900"/>
            <a:r>
              <a:rPr lang="en-US" dirty="0"/>
              <a:t>If you can’t come up with a good name for the assignment then at least make it a practical one for the marker e.g. “</a:t>
            </a:r>
            <a:r>
              <a:rPr lang="en-US" dirty="0">
                <a:latin typeface="Consolas" panose="020B0609020204030204" pitchFamily="49" charset="0"/>
              </a:rPr>
              <a:t>a3</a:t>
            </a:r>
            <a:r>
              <a:rPr lang="en-US" dirty="0"/>
              <a:t>”</a:t>
            </a:r>
          </a:p>
        </p:txBody>
      </p:sp>
    </p:spTree>
    <p:extLst>
      <p:ext uri="{BB962C8B-B14F-4D97-AF65-F5344CB8AC3E}">
        <p14:creationId xmlns:p14="http://schemas.microsoft.com/office/powerpoint/2010/main" val="559299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A Name: VBA Technical Requirements</a:t>
            </a:r>
          </a:p>
        </p:txBody>
      </p:sp>
      <p:sp>
        <p:nvSpPr>
          <p:cNvPr id="3" name="Content Placeholder 2"/>
          <p:cNvSpPr>
            <a:spLocks noGrp="1"/>
          </p:cNvSpPr>
          <p:nvPr>
            <p:ph idx="1"/>
          </p:nvPr>
        </p:nvSpPr>
        <p:spPr/>
        <p:txBody>
          <a:bodyPr/>
          <a:lstStyle/>
          <a:p>
            <a:pPr>
              <a:defRPr/>
            </a:pPr>
            <a:r>
              <a:rPr lang="en-US" dirty="0"/>
              <a:t>Must start with an alphabetic letter, after than any combination of letters and numbers may be used </a:t>
            </a:r>
          </a:p>
          <a:p>
            <a:pPr lvl="1">
              <a:defRPr/>
            </a:pPr>
            <a:r>
              <a:rPr lang="en-US" dirty="0"/>
              <a:t>OK: “</a:t>
            </a:r>
            <a:r>
              <a:rPr lang="en-US" dirty="0">
                <a:latin typeface="Consolas" panose="020B0609020204030204" pitchFamily="49" charset="0"/>
                <a:cs typeface="Consolas" panose="020B0609020204030204" pitchFamily="49" charset="0"/>
              </a:rPr>
              <a:t>assigment1</a:t>
            </a:r>
            <a:r>
              <a:rPr lang="en-US" dirty="0"/>
              <a:t>”, “</a:t>
            </a:r>
            <a:r>
              <a:rPr lang="en-US" dirty="0">
                <a:latin typeface="Consolas" panose="020B0609020204030204" pitchFamily="49" charset="0"/>
                <a:cs typeface="Consolas" panose="020B0609020204030204" pitchFamily="49" charset="0"/>
              </a:rPr>
              <a:t>a2939</a:t>
            </a:r>
            <a:r>
              <a:rPr lang="en-US" dirty="0"/>
              <a:t>”     Not OK: “</a:t>
            </a:r>
            <a:r>
              <a:rPr lang="en-US" dirty="0">
                <a:latin typeface="Consolas" panose="020B0609020204030204" pitchFamily="49" charset="0"/>
                <a:cs typeface="Consolas" panose="020B0609020204030204" pitchFamily="49" charset="0"/>
              </a:rPr>
              <a:t>1assignment</a:t>
            </a:r>
            <a:r>
              <a:rPr lang="en-US" dirty="0"/>
              <a:t>”, “</a:t>
            </a:r>
            <a:r>
              <a:rPr lang="en-US" dirty="0">
                <a:latin typeface="Consolas" panose="020B0609020204030204" pitchFamily="49" charset="0"/>
                <a:cs typeface="Consolas" panose="020B0609020204030204" pitchFamily="49" charset="0"/>
              </a:rPr>
              <a:t>*assignment</a:t>
            </a:r>
            <a:r>
              <a:rPr lang="en-US" dirty="0"/>
              <a:t>”</a:t>
            </a:r>
          </a:p>
          <a:p>
            <a:pPr>
              <a:defRPr/>
            </a:pPr>
            <a:r>
              <a:rPr lang="en-US" dirty="0"/>
              <a:t>Maximum length of 80 characters</a:t>
            </a:r>
          </a:p>
          <a:p>
            <a:pPr>
              <a:defRPr/>
            </a:pPr>
            <a:r>
              <a:rPr lang="en-US" dirty="0"/>
              <a:t>It cannot contain spaces, punctuation or special characters such as # or !</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resume headings</a:t>
            </a:r>
            <a:r>
              <a:rPr lang="en-US" dirty="0"/>
              <a:t>’ (Not Allowed: space character)</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macros!</a:t>
            </a:r>
            <a:r>
              <a:rPr lang="en-US" dirty="0"/>
              <a:t>’ (Not Allowed: special character)</a:t>
            </a:r>
          </a:p>
          <a:p>
            <a:pPr>
              <a:defRPr/>
            </a:pPr>
            <a:r>
              <a:rPr lang="en-US" dirty="0"/>
              <a:t>Can contain underscores (separate long names)</a:t>
            </a:r>
          </a:p>
          <a:p>
            <a:pPr marL="577850" lvl="1" indent="-342900"/>
            <a:endParaRPr lang="en-US" dirty="0"/>
          </a:p>
          <a:p>
            <a:endParaRPr lang="en-US" dirty="0"/>
          </a:p>
        </p:txBody>
      </p:sp>
    </p:spTree>
    <p:extLst>
      <p:ext uri="{BB962C8B-B14F-4D97-AF65-F5344CB8AC3E}">
        <p14:creationId xmlns:p14="http://schemas.microsoft.com/office/powerpoint/2010/main" val="2731945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pPr eaLnBrk="1" hangingPunct="1"/>
            <a:r>
              <a:rPr lang="en-CA" dirty="0"/>
              <a:t>Message Box</a:t>
            </a:r>
          </a:p>
        </p:txBody>
      </p:sp>
      <p:sp>
        <p:nvSpPr>
          <p:cNvPr id="64515" name="Rectangle 3"/>
          <p:cNvSpPr>
            <a:spLocks noGrp="1"/>
          </p:cNvSpPr>
          <p:nvPr>
            <p:ph type="body" idx="4294967295"/>
          </p:nvPr>
        </p:nvSpPr>
        <p:spPr/>
        <p:txBody>
          <a:bodyPr/>
          <a:lstStyle/>
          <a:p>
            <a:pPr eaLnBrk="1" hangingPunct="1"/>
            <a:r>
              <a:rPr lang="en-CA" dirty="0"/>
              <a:t>(Details of the previous example)</a:t>
            </a:r>
          </a:p>
          <a:p>
            <a:pPr eaLnBrk="1" hangingPunct="1"/>
            <a:r>
              <a:rPr lang="en-CA" dirty="0"/>
              <a:t>Creates a popup window to output information from your program</a:t>
            </a:r>
          </a:p>
          <a:p>
            <a:pPr eaLnBrk="1" hangingPunct="1"/>
            <a:r>
              <a:rPr lang="en-CA" dirty="0"/>
              <a:t>Useful for testing</a:t>
            </a:r>
          </a:p>
          <a:p>
            <a:pPr lvl="1" eaLnBrk="1" hangingPunct="1"/>
            <a:r>
              <a:rPr lang="en-CA" dirty="0"/>
              <a:t>Is my program working?</a:t>
            </a:r>
          </a:p>
          <a:p>
            <a:pPr lvl="1" eaLnBrk="1" hangingPunct="1"/>
            <a:r>
              <a:rPr lang="en-CA" dirty="0"/>
              <a:t>Which part is running?</a:t>
            </a:r>
          </a:p>
          <a:p>
            <a:pPr eaLnBrk="1" hangingPunct="1"/>
            <a:r>
              <a:rPr lang="en-CA" dirty="0"/>
              <a:t>Also useful for displaying status messages about the current state of the program</a:t>
            </a:r>
          </a:p>
          <a:p>
            <a:pPr eaLnBrk="1" hangingPunct="1"/>
            <a:endParaRPr lang="en-CA" dirty="0"/>
          </a:p>
        </p:txBody>
      </p:sp>
      <p:pic>
        <p:nvPicPr>
          <p:cNvPr id="6" name="Picture 5"/>
          <p:cNvPicPr>
            <a:picLocks noChangeAspect="1"/>
          </p:cNvPicPr>
          <p:nvPr/>
        </p:nvPicPr>
        <p:blipFill>
          <a:blip r:embed="rId2"/>
          <a:stretch>
            <a:fillRect/>
          </a:stretch>
        </p:blipFill>
        <p:spPr>
          <a:xfrm>
            <a:off x="5757556" y="0"/>
            <a:ext cx="3401683" cy="1600200"/>
          </a:xfrm>
          <a:prstGeom prst="rect">
            <a:avLst/>
          </a:prstGeom>
        </p:spPr>
      </p:pic>
    </p:spTree>
    <p:extLst>
      <p:ext uri="{BB962C8B-B14F-4D97-AF65-F5344CB8AC3E}">
        <p14:creationId xmlns:p14="http://schemas.microsoft.com/office/powerpoint/2010/main" val="20623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pPr eaLnBrk="1" hangingPunct="1"/>
            <a:r>
              <a:rPr lang="en-CA" dirty="0"/>
              <a:t>Creating A </a:t>
            </a:r>
            <a:r>
              <a:rPr lang="en-CA" b="1" dirty="0">
                <a:solidFill>
                  <a:srgbClr val="FF0000"/>
                </a:solidFill>
              </a:rPr>
              <a:t>Message Box</a:t>
            </a:r>
          </a:p>
        </p:txBody>
      </p:sp>
      <p:sp>
        <p:nvSpPr>
          <p:cNvPr id="65539" name="Rectangle 3"/>
          <p:cNvSpPr>
            <a:spLocks noGrp="1"/>
          </p:cNvSpPr>
          <p:nvPr>
            <p:ph type="body" idx="4294967295"/>
          </p:nvPr>
        </p:nvSpPr>
        <p:spPr>
          <a:xfrm>
            <a:off x="457200" y="1295400"/>
            <a:ext cx="8229600" cy="4114800"/>
          </a:xfrm>
        </p:spPr>
        <p:txBody>
          <a:bodyPr/>
          <a:lstStyle/>
          <a:p>
            <a:pPr eaLnBrk="1" hangingPunct="1"/>
            <a:r>
              <a:rPr lang="en-CA" b="1" dirty="0"/>
              <a:t>Format</a:t>
            </a:r>
            <a:r>
              <a:rPr lang="en-CA" dirty="0"/>
              <a:t>:</a:t>
            </a:r>
          </a:p>
          <a:p>
            <a:pPr lvl="1" eaLnBrk="1" hangingPunct="1">
              <a:buFont typeface="Arial" charset="0"/>
              <a:buNone/>
            </a:pPr>
            <a:r>
              <a:rPr lang="en-CA" b="1" dirty="0">
                <a:solidFill>
                  <a:srgbClr val="FF0000"/>
                </a:solidFill>
                <a:latin typeface="Consolas" pitchFamily="49" charset="0"/>
              </a:rPr>
              <a:t>MsgBox ("</a:t>
            </a:r>
            <a:r>
              <a:rPr lang="en-CA" dirty="0">
                <a:latin typeface="Consolas" pitchFamily="49" charset="0"/>
              </a:rPr>
              <a:t>&lt;</a:t>
            </a:r>
            <a:r>
              <a:rPr lang="en-CA" i="1" dirty="0">
                <a:latin typeface="Consolas" pitchFamily="49" charset="0"/>
              </a:rPr>
              <a:t>Message to appear</a:t>
            </a:r>
            <a:r>
              <a:rPr lang="en-CA" dirty="0">
                <a:latin typeface="Consolas" pitchFamily="49" charset="0"/>
              </a:rPr>
              <a:t>&gt;</a:t>
            </a:r>
            <a:r>
              <a:rPr lang="en-CA" b="1" dirty="0">
                <a:solidFill>
                  <a:srgbClr val="FF0000"/>
                </a:solidFill>
                <a:latin typeface="Consolas" pitchFamily="49" charset="0"/>
              </a:rPr>
              <a:t>")</a:t>
            </a:r>
          </a:p>
          <a:p>
            <a:pPr lvl="1" eaLnBrk="1" hangingPunct="1"/>
            <a:endParaRPr lang="en-CA" dirty="0"/>
          </a:p>
          <a:p>
            <a:pPr eaLnBrk="1" hangingPunct="1"/>
            <a:r>
              <a:rPr lang="en-CA" b="1" dirty="0"/>
              <a:t>Example</a:t>
            </a:r>
            <a:r>
              <a:rPr lang="en-CA" dirty="0"/>
              <a:t>:</a:t>
            </a:r>
          </a:p>
          <a:p>
            <a:pPr lvl="1" eaLnBrk="1" hangingPunct="1">
              <a:buNone/>
            </a:pPr>
            <a:r>
              <a:rPr lang="en-CA" b="1" dirty="0" err="1">
                <a:solidFill>
                  <a:srgbClr val="FF0000"/>
                </a:solidFill>
                <a:latin typeface="Consolas" pitchFamily="49" charset="0"/>
              </a:rPr>
              <a:t>MsgBox</a:t>
            </a:r>
            <a:r>
              <a:rPr lang="en-CA" b="1" dirty="0">
                <a:solidFill>
                  <a:srgbClr val="FF0000"/>
                </a:solidFill>
                <a:latin typeface="Consolas" pitchFamily="49" charset="0"/>
              </a:rPr>
              <a:t> ("</a:t>
            </a:r>
            <a:r>
              <a:rPr lang="en-US" dirty="0">
                <a:latin typeface="Consolas" pitchFamily="49" charset="0"/>
              </a:rPr>
              <a:t>This your first computer program</a:t>
            </a:r>
            <a:r>
              <a:rPr lang="en-US" b="1" dirty="0">
                <a:solidFill>
                  <a:srgbClr val="FF0000"/>
                </a:solidFill>
                <a:latin typeface="Consolas" pitchFamily="49" charset="0"/>
              </a:rPr>
              <a:t>")</a:t>
            </a:r>
            <a:endParaRPr lang="en-CA" b="1" dirty="0">
              <a:solidFill>
                <a:srgbClr val="FF0000"/>
              </a:solidFill>
              <a:latin typeface="Consolas" pitchFamily="49" charset="0"/>
            </a:endParaRPr>
          </a:p>
          <a:p>
            <a:pPr lvl="1" eaLnBrk="1" hangingPunct="1">
              <a:buFont typeface="Arial" charset="0"/>
              <a:buNone/>
            </a:pPr>
            <a:endParaRPr lang="en-CA" dirty="0">
              <a:latin typeface="Consolas" pitchFamily="49" charset="0"/>
            </a:endParaRPr>
          </a:p>
          <a:p>
            <a:pPr lvl="1" eaLnBrk="1" hangingPunct="1">
              <a:buFont typeface="Arial" charset="0"/>
              <a:buNone/>
            </a:pPr>
            <a:endParaRPr lang="en-CA" dirty="0">
              <a:latin typeface="Consolas" pitchFamily="49" charset="0"/>
            </a:endParaRPr>
          </a:p>
          <a:p>
            <a:pPr lvl="1" eaLnBrk="1" hangingPunct="1">
              <a:buFont typeface="Arial" charset="0"/>
              <a:buNone/>
            </a:pPr>
            <a:r>
              <a:rPr lang="en-CA" dirty="0">
                <a:latin typeface="Consolas" pitchFamily="49" charset="0"/>
              </a:rPr>
              <a:t> </a:t>
            </a:r>
          </a:p>
          <a:p>
            <a:pPr lvl="1" eaLnBrk="1" hangingPunct="1">
              <a:buFont typeface="Arial" charset="0"/>
              <a:buNone/>
            </a:pPr>
            <a:r>
              <a:rPr lang="en-CA" dirty="0">
                <a:latin typeface="Consolas" pitchFamily="49" charset="0"/>
              </a:rPr>
              <a:t>  </a:t>
            </a:r>
            <a:endParaRPr lang="en-CA" b="1" dirty="0">
              <a:solidFill>
                <a:srgbClr val="FF0000"/>
              </a:solidFill>
              <a:latin typeface="Consolas" pitchFamily="49" charset="0"/>
            </a:endParaRPr>
          </a:p>
        </p:txBody>
      </p:sp>
      <p:sp>
        <p:nvSpPr>
          <p:cNvPr id="64515" name="Text Box 5"/>
          <p:cNvSpPr txBox="1">
            <a:spLocks noChangeArrowheads="1"/>
          </p:cNvSpPr>
          <p:nvPr/>
        </p:nvSpPr>
        <p:spPr bwMode="auto">
          <a:xfrm>
            <a:off x="0" y="5722938"/>
            <a:ext cx="7467600" cy="1201737"/>
          </a:xfrm>
          <a:prstGeom prst="rect">
            <a:avLst/>
          </a:prstGeom>
          <a:noFill/>
          <a:ln w="25400">
            <a:noFill/>
            <a:miter lim="800000"/>
            <a:headEnd/>
            <a:tailEnd/>
          </a:ln>
        </p:spPr>
        <p:txBody>
          <a:bodyPr lIns="90000" tIns="46800" rIns="90000" bIns="46800">
            <a:spAutoFit/>
          </a:bodyPr>
          <a:lstStyle/>
          <a:p>
            <a:pPr marL="82550" indent="-82550">
              <a:spcBef>
                <a:spcPct val="50000"/>
              </a:spcBef>
            </a:pPr>
            <a:r>
              <a:rPr lang="en-CA" dirty="0"/>
              <a:t>Notes on ‘Format’:</a:t>
            </a:r>
          </a:p>
          <a:p>
            <a:pPr marL="82550" indent="-82550">
              <a:lnSpc>
                <a:spcPct val="80000"/>
              </a:lnSpc>
              <a:spcBef>
                <a:spcPct val="20000"/>
              </a:spcBef>
              <a:buFontTx/>
              <a:buChar char="•"/>
            </a:pPr>
            <a:r>
              <a:rPr lang="en-CA" dirty="0"/>
              <a:t>Italicized: you have a choice for this part</a:t>
            </a:r>
          </a:p>
          <a:p>
            <a:pPr marL="82550" indent="-82550">
              <a:lnSpc>
                <a:spcPct val="80000"/>
              </a:lnSpc>
              <a:spcBef>
                <a:spcPct val="20000"/>
              </a:spcBef>
              <a:buFontTx/>
              <a:buChar char="•"/>
            </a:pPr>
            <a:r>
              <a:rPr lang="en-CA" dirty="0"/>
              <a:t>Non-italicized: mandatory (enter it as-is)</a:t>
            </a:r>
          </a:p>
          <a:p>
            <a:pPr marL="82550" indent="-82550">
              <a:lnSpc>
                <a:spcPct val="80000"/>
              </a:lnSpc>
              <a:spcBef>
                <a:spcPct val="20000"/>
              </a:spcBef>
              <a:buFontTx/>
              <a:buChar char="•"/>
            </a:pPr>
            <a:r>
              <a:rPr lang="en-CA" dirty="0"/>
              <a:t>Don’t type in the angled brackets (used to help you visually group)</a:t>
            </a:r>
          </a:p>
        </p:txBody>
      </p:sp>
    </p:spTree>
    <p:extLst>
      <p:ext uri="{BB962C8B-B14F-4D97-AF65-F5344CB8AC3E}">
        <p14:creationId xmlns:p14="http://schemas.microsoft.com/office/powerpoint/2010/main" val="6619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P spid="6451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a:t>VBA Visual Aids: </a:t>
            </a:r>
            <a:r>
              <a:rPr lang="en-US" b="1" dirty="0">
                <a:solidFill>
                  <a:srgbClr val="FF0000"/>
                </a:solidFill>
              </a:rPr>
              <a:t>Function Arguments</a:t>
            </a:r>
          </a:p>
        </p:txBody>
      </p:sp>
      <p:sp>
        <p:nvSpPr>
          <p:cNvPr id="69634" name="Content Placeholder 2"/>
          <p:cNvSpPr>
            <a:spLocks noGrp="1"/>
          </p:cNvSpPr>
          <p:nvPr>
            <p:ph idx="1"/>
          </p:nvPr>
        </p:nvSpPr>
        <p:spPr/>
        <p:txBody>
          <a:bodyPr/>
          <a:lstStyle/>
          <a:p>
            <a:r>
              <a:rPr lang="en-US" dirty="0"/>
              <a:t>As you type in the name of VB functions you will see visual hints about the arguments/inputs for the function.</a:t>
            </a:r>
          </a:p>
          <a:p>
            <a:endParaRPr lang="en-US" dirty="0"/>
          </a:p>
          <a:p>
            <a:endParaRPr lang="en-US" dirty="0"/>
          </a:p>
          <a:p>
            <a:endParaRPr lang="en-US" dirty="0"/>
          </a:p>
          <a:p>
            <a:endParaRPr lang="en-US" dirty="0"/>
          </a:p>
          <a:p>
            <a:endParaRPr lang="en-US" dirty="0"/>
          </a:p>
          <a:p>
            <a:endParaRPr lang="en-US" dirty="0"/>
          </a:p>
          <a:p>
            <a:pPr lvl="1"/>
            <a:r>
              <a:rPr lang="en-US" dirty="0"/>
              <a:t>JT: You won’t need to worry about all functional arguments for this class.</a:t>
            </a:r>
          </a:p>
          <a:p>
            <a:pPr lvl="1"/>
            <a:r>
              <a:rPr lang="en-US" dirty="0"/>
              <a:t>Enter the function name and then a space</a:t>
            </a:r>
          </a:p>
          <a:p>
            <a:endParaRPr lang="en-US" dirty="0"/>
          </a:p>
        </p:txBody>
      </p:sp>
      <p:pic>
        <p:nvPicPr>
          <p:cNvPr id="69635" name="Picture 2"/>
          <p:cNvPicPr>
            <a:picLocks noChangeAspect="1" noChangeArrowheads="1"/>
          </p:cNvPicPr>
          <p:nvPr/>
        </p:nvPicPr>
        <p:blipFill>
          <a:blip r:embed="rId2"/>
          <a:srcRect l="29811" t="90135" r="34200" b="4915"/>
          <a:stretch>
            <a:fillRect/>
          </a:stretch>
        </p:blipFill>
        <p:spPr bwMode="auto">
          <a:xfrm>
            <a:off x="762000" y="2362200"/>
            <a:ext cx="8001000" cy="687387"/>
          </a:xfrm>
          <a:prstGeom prst="rect">
            <a:avLst/>
          </a:prstGeom>
          <a:noFill/>
          <a:ln w="9525">
            <a:solidFill>
              <a:schemeClr val="tx1"/>
            </a:solidFill>
            <a:miter lim="800000"/>
            <a:headEnd/>
            <a:tailEnd/>
          </a:ln>
        </p:spPr>
      </p:pic>
      <p:grpSp>
        <p:nvGrpSpPr>
          <p:cNvPr id="69636" name="Group 9"/>
          <p:cNvGrpSpPr>
            <a:grpSpLocks/>
          </p:cNvGrpSpPr>
          <p:nvPr/>
        </p:nvGrpSpPr>
        <p:grpSpPr bwMode="auto">
          <a:xfrm>
            <a:off x="1905000" y="2951162"/>
            <a:ext cx="6705600" cy="1030288"/>
            <a:chOff x="1524000" y="2895600"/>
            <a:chExt cx="6705600" cy="1030420"/>
          </a:xfrm>
        </p:grpSpPr>
        <p:sp>
          <p:nvSpPr>
            <p:cNvPr id="4" name="Right Brace 3"/>
            <p:cNvSpPr/>
            <p:nvPr/>
          </p:nvSpPr>
          <p:spPr>
            <a:xfrm rot="5400000">
              <a:off x="4533856" y="-114256"/>
              <a:ext cx="685888" cy="6705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641" name="TextBox 4"/>
            <p:cNvSpPr txBox="1">
              <a:spLocks noChangeArrowheads="1"/>
            </p:cNvSpPr>
            <p:nvPr/>
          </p:nvSpPr>
          <p:spPr bwMode="auto">
            <a:xfrm>
              <a:off x="3543299" y="3556688"/>
              <a:ext cx="2667000" cy="369332"/>
            </a:xfrm>
            <a:prstGeom prst="rect">
              <a:avLst/>
            </a:prstGeom>
            <a:noFill/>
            <a:ln w="9525">
              <a:noFill/>
              <a:miter lim="800000"/>
              <a:headEnd/>
              <a:tailEnd/>
            </a:ln>
          </p:spPr>
          <p:txBody>
            <a:bodyPr>
              <a:spAutoFit/>
            </a:bodyPr>
            <a:lstStyle/>
            <a:p>
              <a:r>
                <a:rPr lang="en-US" b="1" dirty="0">
                  <a:solidFill>
                    <a:srgbClr val="FF0000"/>
                  </a:solidFill>
                </a:rPr>
                <a:t>Function arguments</a:t>
              </a:r>
            </a:p>
          </p:txBody>
        </p:sp>
      </p:grpSp>
      <p:grpSp>
        <p:nvGrpSpPr>
          <p:cNvPr id="69637" name="Group 8"/>
          <p:cNvGrpSpPr>
            <a:grpSpLocks/>
          </p:cNvGrpSpPr>
          <p:nvPr/>
        </p:nvGrpSpPr>
        <p:grpSpPr bwMode="auto">
          <a:xfrm>
            <a:off x="736600" y="2951162"/>
            <a:ext cx="2667000" cy="1789113"/>
            <a:chOff x="356286" y="2895600"/>
            <a:chExt cx="2667000" cy="1789331"/>
          </a:xfrm>
        </p:grpSpPr>
        <p:sp>
          <p:nvSpPr>
            <p:cNvPr id="69638" name="TextBox 6"/>
            <p:cNvSpPr txBox="1">
              <a:spLocks noChangeArrowheads="1"/>
            </p:cNvSpPr>
            <p:nvPr/>
          </p:nvSpPr>
          <p:spPr bwMode="auto">
            <a:xfrm>
              <a:off x="356286" y="4038600"/>
              <a:ext cx="2667000" cy="646331"/>
            </a:xfrm>
            <a:prstGeom prst="rect">
              <a:avLst/>
            </a:prstGeom>
            <a:noFill/>
            <a:ln w="9525">
              <a:noFill/>
              <a:miter lim="800000"/>
              <a:headEnd/>
              <a:tailEnd/>
            </a:ln>
          </p:spPr>
          <p:txBody>
            <a:bodyPr>
              <a:spAutoFit/>
            </a:bodyPr>
            <a:lstStyle/>
            <a:p>
              <a:r>
                <a:rPr lang="en-US" b="1" dirty="0">
                  <a:solidFill>
                    <a:srgbClr val="FF0000"/>
                  </a:solidFill>
                </a:rPr>
                <a:t>(Bold): mandatory arguments</a:t>
              </a:r>
            </a:p>
          </p:txBody>
        </p:sp>
        <p:cxnSp>
          <p:nvCxnSpPr>
            <p:cNvPr id="8" name="Straight Arrow Connector 7"/>
            <p:cNvCxnSpPr/>
            <p:nvPr/>
          </p:nvCxnSpPr>
          <p:spPr>
            <a:xfrm flipV="1">
              <a:off x="762686" y="2895600"/>
              <a:ext cx="609600" cy="1219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8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Visual Aids: </a:t>
            </a:r>
            <a:r>
              <a:rPr lang="en-US" b="1" dirty="0">
                <a:solidFill>
                  <a:srgbClr val="FF0000"/>
                </a:solidFill>
              </a:rPr>
              <a:t>Error Information</a:t>
            </a:r>
            <a:endParaRPr lang="en-US" dirty="0"/>
          </a:p>
        </p:txBody>
      </p:sp>
      <p:sp>
        <p:nvSpPr>
          <p:cNvPr id="3" name="Content Placeholder 2"/>
          <p:cNvSpPr>
            <a:spLocks noGrp="1"/>
          </p:cNvSpPr>
          <p:nvPr>
            <p:ph idx="1"/>
          </p:nvPr>
        </p:nvSpPr>
        <p:spPr/>
        <p:txBody>
          <a:bodyPr/>
          <a:lstStyle/>
          <a:p>
            <a:r>
              <a:rPr lang="en-US" dirty="0"/>
              <a:t>The requirements for forming VBA programming instructions are referred to as the ‘syntax’ (grammar/rules) of the language.</a:t>
            </a:r>
          </a:p>
          <a:p>
            <a:r>
              <a:rPr lang="en-US" dirty="0"/>
              <a:t>Syntax violations are visually highlighted in VBA:</a:t>
            </a:r>
          </a:p>
        </p:txBody>
      </p:sp>
      <p:grpSp>
        <p:nvGrpSpPr>
          <p:cNvPr id="5" name="Group 4"/>
          <p:cNvGrpSpPr>
            <a:grpSpLocks/>
          </p:cNvGrpSpPr>
          <p:nvPr/>
        </p:nvGrpSpPr>
        <p:grpSpPr bwMode="auto">
          <a:xfrm>
            <a:off x="857772" y="2906745"/>
            <a:ext cx="4531092" cy="2041706"/>
            <a:chOff x="377771" y="2296190"/>
            <a:chExt cx="4531092" cy="2041197"/>
          </a:xfrm>
        </p:grpSpPr>
        <p:sp>
          <p:nvSpPr>
            <p:cNvPr id="6" name="TextBox 5"/>
            <p:cNvSpPr txBox="1">
              <a:spLocks noChangeArrowheads="1"/>
            </p:cNvSpPr>
            <p:nvPr/>
          </p:nvSpPr>
          <p:spPr bwMode="auto">
            <a:xfrm>
              <a:off x="377771" y="3968055"/>
              <a:ext cx="3467100" cy="369332"/>
            </a:xfrm>
            <a:prstGeom prst="rect">
              <a:avLst/>
            </a:prstGeom>
            <a:noFill/>
            <a:ln w="9525">
              <a:noFill/>
              <a:miter lim="800000"/>
              <a:headEnd/>
              <a:tailEnd/>
            </a:ln>
          </p:spPr>
          <p:txBody>
            <a:bodyPr lIns="0" rIns="0">
              <a:spAutoFit/>
            </a:bodyPr>
            <a:lstStyle/>
            <a:p>
              <a:r>
                <a:rPr lang="en-US" b="1" dirty="0">
                  <a:solidFill>
                    <a:srgbClr val="FF0000"/>
                  </a:solidFill>
                </a:rPr>
                <a:t>Required argument missing</a:t>
              </a:r>
            </a:p>
          </p:txBody>
        </p:sp>
        <p:pic>
          <p:nvPicPr>
            <p:cNvPr id="7" name="Picture 4"/>
            <p:cNvPicPr>
              <a:picLocks noChangeAspect="1" noChangeArrowheads="1"/>
            </p:cNvPicPr>
            <p:nvPr/>
          </p:nvPicPr>
          <p:blipFill rotWithShape="1">
            <a:blip r:embed="rId2"/>
            <a:srcRect t="9112"/>
            <a:stretch/>
          </p:blipFill>
          <p:spPr bwMode="auto">
            <a:xfrm>
              <a:off x="413063" y="2296190"/>
              <a:ext cx="4495800" cy="1688120"/>
            </a:xfrm>
            <a:prstGeom prst="rect">
              <a:avLst/>
            </a:prstGeom>
            <a:noFill/>
            <a:ln w="9525">
              <a:solidFill>
                <a:schemeClr val="tx1"/>
              </a:solidFill>
              <a:miter lim="800000"/>
              <a:headEnd/>
              <a:tailEnd/>
            </a:ln>
          </p:spPr>
        </p:pic>
      </p:grpSp>
      <p:grpSp>
        <p:nvGrpSpPr>
          <p:cNvPr id="8" name="Group 7"/>
          <p:cNvGrpSpPr/>
          <p:nvPr/>
        </p:nvGrpSpPr>
        <p:grpSpPr>
          <a:xfrm>
            <a:off x="730646" y="5162467"/>
            <a:ext cx="7793736" cy="1914633"/>
            <a:chOff x="1355486" y="4454442"/>
            <a:chExt cx="7793736" cy="1914633"/>
          </a:xfrm>
        </p:grpSpPr>
        <p:pic>
          <p:nvPicPr>
            <p:cNvPr id="9" name="Picture 5"/>
            <p:cNvPicPr>
              <a:picLocks noChangeAspect="1" noChangeArrowheads="1"/>
            </p:cNvPicPr>
            <p:nvPr/>
          </p:nvPicPr>
          <p:blipFill>
            <a:blip r:embed="rId3"/>
            <a:srcRect/>
            <a:stretch>
              <a:fillRect/>
            </a:stretch>
          </p:blipFill>
          <p:spPr bwMode="auto">
            <a:xfrm>
              <a:off x="1355486" y="4730552"/>
              <a:ext cx="3352741" cy="1231309"/>
            </a:xfrm>
            <a:prstGeom prst="rect">
              <a:avLst/>
            </a:prstGeom>
            <a:noFill/>
            <a:ln w="9525">
              <a:solidFill>
                <a:schemeClr val="tx1"/>
              </a:solidFill>
              <a:miter lim="800000"/>
              <a:headEnd/>
              <a:tailEnd/>
            </a:ln>
          </p:spPr>
        </p:pic>
        <p:cxnSp>
          <p:nvCxnSpPr>
            <p:cNvPr id="10" name="Straight Arrow Connector 9"/>
            <p:cNvCxnSpPr/>
            <p:nvPr/>
          </p:nvCxnSpPr>
          <p:spPr bwMode="auto">
            <a:xfrm flipH="1">
              <a:off x="4479340" y="4904858"/>
              <a:ext cx="1555700" cy="149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a:spLocks noChangeArrowheads="1"/>
            </p:cNvSpPr>
            <p:nvPr/>
          </p:nvSpPr>
          <p:spPr bwMode="auto">
            <a:xfrm>
              <a:off x="5104467" y="5168746"/>
              <a:ext cx="2871865" cy="1200329"/>
            </a:xfrm>
            <a:prstGeom prst="rect">
              <a:avLst/>
            </a:prstGeom>
            <a:noFill/>
            <a:ln w="9525">
              <a:noFill/>
              <a:miter lim="800000"/>
              <a:headEnd/>
              <a:tailEnd/>
            </a:ln>
          </p:spPr>
          <p:txBody>
            <a:bodyPr>
              <a:spAutoFit/>
            </a:bodyPr>
            <a:lstStyle/>
            <a:p>
              <a:r>
                <a:rPr lang="en-US" b="1" dirty="0">
                  <a:solidFill>
                    <a:srgbClr val="FF0000"/>
                  </a:solidFill>
                </a:rPr>
                <a:t>Specific statement/instruction causing the error  (red font)</a:t>
              </a:r>
            </a:p>
          </p:txBody>
        </p:sp>
        <p:cxnSp>
          <p:nvCxnSpPr>
            <p:cNvPr id="12" name="Straight Arrow Connector 11"/>
            <p:cNvCxnSpPr/>
            <p:nvPr/>
          </p:nvCxnSpPr>
          <p:spPr bwMode="auto">
            <a:xfrm flipH="1" flipV="1">
              <a:off x="3089037" y="5575711"/>
              <a:ext cx="2015430" cy="476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035040" y="4454442"/>
              <a:ext cx="3114182" cy="646331"/>
            </a:xfrm>
            <a:prstGeom prst="rect">
              <a:avLst/>
            </a:prstGeom>
            <a:noFill/>
            <a:ln w="9525">
              <a:noFill/>
              <a:miter lim="800000"/>
              <a:headEnd/>
              <a:tailEnd/>
            </a:ln>
          </p:spPr>
          <p:txBody>
            <a:bodyPr wrap="square">
              <a:spAutoFit/>
            </a:bodyPr>
            <a:lstStyle/>
            <a:p>
              <a:r>
                <a:rPr lang="en-US" b="1" dirty="0">
                  <a:solidFill>
                    <a:srgbClr val="FF0000"/>
                  </a:solidFill>
                </a:rPr>
                <a:t>Part of program that contains errors (yellow highlight)</a:t>
              </a:r>
            </a:p>
          </p:txBody>
        </p:sp>
      </p:grpSp>
    </p:spTree>
    <p:extLst>
      <p:ext uri="{BB962C8B-B14F-4D97-AF65-F5344CB8AC3E}">
        <p14:creationId xmlns:p14="http://schemas.microsoft.com/office/powerpoint/2010/main" val="260413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Accessing The </a:t>
            </a:r>
            <a:r>
              <a:rPr lang="en-US" dirty="0" smtClean="0"/>
              <a:t>Program </a:t>
            </a:r>
            <a:r>
              <a:rPr lang="en-US" dirty="0"/>
              <a:t>Writing Capability In Word</a:t>
            </a:r>
          </a:p>
        </p:txBody>
      </p:sp>
      <p:sp>
        <p:nvSpPr>
          <p:cNvPr id="3" name="Content Placeholder 2"/>
          <p:cNvSpPr>
            <a:spLocks noGrp="1"/>
          </p:cNvSpPr>
          <p:nvPr>
            <p:ph idx="1"/>
          </p:nvPr>
        </p:nvSpPr>
        <p:spPr/>
        <p:txBody>
          <a:bodyPr/>
          <a:lstStyle/>
          <a:p>
            <a:r>
              <a:rPr lang="en-US" b="1" dirty="0"/>
              <a:t>Method 1</a:t>
            </a:r>
            <a:r>
              <a:rPr lang="en-US" dirty="0"/>
              <a:t>: In the Word ribbon look under the ‘View’ ribbon</a:t>
            </a:r>
          </a:p>
          <a:p>
            <a:pPr lvl="1"/>
            <a:r>
              <a:rPr lang="en-US" dirty="0"/>
              <a:t>This ribbon is visible by default</a:t>
            </a:r>
          </a:p>
          <a:p>
            <a:pPr lvl="1"/>
            <a:r>
              <a:rPr lang="en-US" dirty="0"/>
              <a:t>But looking the View-ribbon doesn’t show all the options for macros</a:t>
            </a:r>
          </a:p>
          <a:p>
            <a:pPr lvl="2"/>
            <a:r>
              <a:rPr lang="en-US" dirty="0"/>
              <a:t>Can’t ‘record’ macros: this doesn’t affect your working 203 assignment but it’s something to keep in mind if you ever need the auto record capability in the future.</a:t>
            </a:r>
            <a:endParaRPr lang="en-US" b="1" dirty="0"/>
          </a:p>
          <a:p>
            <a:r>
              <a:rPr lang="en-US" b="1" dirty="0"/>
              <a:t>Method 2</a:t>
            </a:r>
            <a:r>
              <a:rPr lang="en-US" dirty="0"/>
              <a:t>: Alternatively you can enable the ‘Developer’ ribbon</a:t>
            </a:r>
          </a:p>
          <a:p>
            <a:pPr lvl="1"/>
            <a:r>
              <a:rPr lang="en-US" dirty="0"/>
              <a:t>This ribbon has more options than the View-ribbon</a:t>
            </a:r>
          </a:p>
        </p:txBody>
      </p:sp>
    </p:spTree>
    <p:extLst>
      <p:ext uri="{BB962C8B-B14F-4D97-AF65-F5344CB8AC3E}">
        <p14:creationId xmlns:p14="http://schemas.microsoft.com/office/powerpoint/2010/main" val="2034716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a:noFill/>
        </p:spPr>
        <p:txBody>
          <a:bodyPr/>
          <a:lstStyle/>
          <a:p>
            <a:r>
              <a:rPr lang="en-CA" b="1" dirty="0">
                <a:solidFill>
                  <a:srgbClr val="FF0000"/>
                </a:solidFill>
              </a:rPr>
              <a:t>Program Documentation</a:t>
            </a:r>
          </a:p>
        </p:txBody>
      </p:sp>
      <p:sp>
        <p:nvSpPr>
          <p:cNvPr id="117763" name="Rectangle 3"/>
          <p:cNvSpPr>
            <a:spLocks noGrp="1"/>
          </p:cNvSpPr>
          <p:nvPr>
            <p:ph type="body" idx="4294967295"/>
          </p:nvPr>
        </p:nvSpPr>
        <p:spPr/>
        <p:txBody>
          <a:bodyPr/>
          <a:lstStyle/>
          <a:p>
            <a:pPr eaLnBrk="1" hangingPunct="1">
              <a:tabLst>
                <a:tab pos="1254125" algn="l"/>
              </a:tabLst>
            </a:pPr>
            <a:r>
              <a:rPr lang="en-US" altLang="en-US" dirty="0"/>
              <a:t>Your VBA assignment submission must include identification about you and information the features of your program</a:t>
            </a:r>
          </a:p>
          <a:p>
            <a:pPr lvl="1" eaLnBrk="1" hangingPunct="1">
              <a:tabLst>
                <a:tab pos="1254125" algn="l"/>
              </a:tabLst>
            </a:pPr>
            <a:r>
              <a:rPr lang="en-US" dirty="0"/>
              <a:t>Full name </a:t>
            </a:r>
          </a:p>
          <a:p>
            <a:pPr lvl="1" eaLnBrk="1" hangingPunct="1">
              <a:tabLst>
                <a:tab pos="1254125" algn="l"/>
              </a:tabLst>
            </a:pPr>
            <a:r>
              <a:rPr lang="en-US" dirty="0"/>
              <a:t>Student identification number</a:t>
            </a:r>
          </a:p>
          <a:p>
            <a:pPr lvl="1" eaLnBrk="1" hangingPunct="1">
              <a:tabLst>
                <a:tab pos="1254125" algn="l"/>
              </a:tabLst>
            </a:pPr>
            <a:r>
              <a:rPr lang="en-US" dirty="0"/>
              <a:t>Tutorial number (if applicable)</a:t>
            </a:r>
          </a:p>
          <a:p>
            <a:pPr lvl="1" eaLnBrk="1" hangingPunct="1">
              <a:tabLst>
                <a:tab pos="1254125" algn="l"/>
              </a:tabLst>
            </a:pPr>
            <a:r>
              <a:rPr lang="en-US" dirty="0"/>
              <a:t>List the program features (from the assignment description) and clearly indicate if the feature was completed or not completed.</a:t>
            </a:r>
          </a:p>
          <a:p>
            <a:pPr lvl="1" eaLnBrk="1" hangingPunct="1">
              <a:tabLst>
                <a:tab pos="1254125" algn="l"/>
              </a:tabLst>
            </a:pPr>
            <a:r>
              <a:rPr lang="en-US" dirty="0"/>
              <a:t>Program version</a:t>
            </a:r>
            <a:endParaRPr lang="en-CA" dirty="0"/>
          </a:p>
          <a:p>
            <a:pPr eaLnBrk="1" hangingPunct="1">
              <a:tabLst>
                <a:tab pos="1254125" algn="l"/>
              </a:tabLst>
            </a:pPr>
            <a:r>
              <a:rPr lang="en-US" altLang="en-US" dirty="0"/>
              <a:t>DON’T just enter this information into your program instructions</a:t>
            </a:r>
          </a:p>
          <a:p>
            <a:pPr eaLnBrk="1" hangingPunct="1">
              <a:tabLst>
                <a:tab pos="1254125" algn="l"/>
              </a:tabLst>
            </a:pPr>
            <a:endParaRPr lang="en-US" altLang="en-US" dirty="0"/>
          </a:p>
          <a:p>
            <a:pPr eaLnBrk="1" hangingPunct="1">
              <a:tabLst>
                <a:tab pos="1254125" algn="l"/>
              </a:tabLst>
            </a:pPr>
            <a:endParaRPr lang="en-US" altLang="en-US" dirty="0"/>
          </a:p>
          <a:p>
            <a:pPr eaLnBrk="1" hangingPunct="1">
              <a:tabLst>
                <a:tab pos="1254125" algn="l"/>
              </a:tabLst>
            </a:pPr>
            <a:endParaRPr lang="en-US" altLang="en-US" dirty="0"/>
          </a:p>
          <a:p>
            <a:pPr eaLnBrk="1" hangingPunct="1">
              <a:tabLst>
                <a:tab pos="1254125" algn="l"/>
              </a:tabLst>
            </a:pPr>
            <a:endParaRPr lang="en-US" altLang="en-US" dirty="0"/>
          </a:p>
          <a:p>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16"/>
          <a:stretch/>
        </p:blipFill>
        <p:spPr bwMode="auto">
          <a:xfrm>
            <a:off x="834277" y="5213584"/>
            <a:ext cx="4909751" cy="123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704104" y="5247064"/>
            <a:ext cx="2494006" cy="990600"/>
            <a:chOff x="5630562" y="4071551"/>
            <a:chExt cx="2494006" cy="990600"/>
          </a:xfrm>
        </p:grpSpPr>
        <p:sp>
          <p:nvSpPr>
            <p:cNvPr id="2" name="Right Brace 1"/>
            <p:cNvSpPr/>
            <p:nvPr/>
          </p:nvSpPr>
          <p:spPr>
            <a:xfrm>
              <a:off x="5630562" y="4071551"/>
              <a:ext cx="389238"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5990968" y="4243685"/>
              <a:ext cx="2133600" cy="646331"/>
            </a:xfrm>
            <a:prstGeom prst="rect">
              <a:avLst/>
            </a:prstGeom>
            <a:noFill/>
          </p:spPr>
          <p:txBody>
            <a:bodyPr wrap="square" rtlCol="0">
              <a:spAutoFit/>
            </a:bodyPr>
            <a:lstStyle/>
            <a:p>
              <a:r>
                <a:rPr lang="en-US" b="1" dirty="0">
                  <a:solidFill>
                    <a:srgbClr val="FF0000"/>
                  </a:solidFill>
                </a:rPr>
                <a:t>Instructions for the computer</a:t>
              </a:r>
            </a:p>
          </p:txBody>
        </p:sp>
      </p:grpSp>
      <p:grpSp>
        <p:nvGrpSpPr>
          <p:cNvPr id="8" name="Group 7"/>
          <p:cNvGrpSpPr/>
          <p:nvPr/>
        </p:nvGrpSpPr>
        <p:grpSpPr>
          <a:xfrm>
            <a:off x="2514600" y="5922125"/>
            <a:ext cx="4189504" cy="979585"/>
            <a:chOff x="2362200" y="4578560"/>
            <a:chExt cx="4189504" cy="979585"/>
          </a:xfrm>
        </p:grpSpPr>
        <p:sp>
          <p:nvSpPr>
            <p:cNvPr id="5" name="TextBox 4"/>
            <p:cNvSpPr txBox="1"/>
            <p:nvPr/>
          </p:nvSpPr>
          <p:spPr>
            <a:xfrm>
              <a:off x="2694533" y="4911814"/>
              <a:ext cx="3857171" cy="646331"/>
            </a:xfrm>
            <a:prstGeom prst="rect">
              <a:avLst/>
            </a:prstGeom>
            <a:noFill/>
          </p:spPr>
          <p:txBody>
            <a:bodyPr wrap="square" rtlCol="0">
              <a:spAutoFit/>
            </a:bodyPr>
            <a:lstStyle/>
            <a:p>
              <a:r>
                <a:rPr lang="en-US" i="1" dirty="0">
                  <a:solidFill>
                    <a:srgbClr val="FF0000"/>
                  </a:solidFill>
                </a:rPr>
                <a:t>(Computer): problem, I don’t know how to run the “James Tam” instruction</a:t>
              </a:r>
            </a:p>
          </p:txBody>
        </p:sp>
        <p:cxnSp>
          <p:nvCxnSpPr>
            <p:cNvPr id="7" name="Straight Arrow Connector 6"/>
            <p:cNvCxnSpPr/>
            <p:nvPr/>
          </p:nvCxnSpPr>
          <p:spPr>
            <a:xfrm flipH="1" flipV="1">
              <a:off x="2362200" y="4578560"/>
              <a:ext cx="457200" cy="5978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083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7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(2)</a:t>
            </a:r>
            <a:endParaRPr lang="en-US" dirty="0"/>
          </a:p>
        </p:txBody>
      </p:sp>
      <p:sp>
        <p:nvSpPr>
          <p:cNvPr id="3" name="Content Placeholder 2"/>
          <p:cNvSpPr>
            <a:spLocks noGrp="1"/>
          </p:cNvSpPr>
          <p:nvPr>
            <p:ph idx="1"/>
          </p:nvPr>
        </p:nvSpPr>
        <p:spPr/>
        <p:txBody>
          <a:bodyPr/>
          <a:lstStyle/>
          <a:p>
            <a:r>
              <a:rPr lang="en-US" altLang="en-US" dirty="0"/>
              <a:t>You must ‘</a:t>
            </a:r>
            <a:r>
              <a:rPr lang="en-US" altLang="en-US" b="1" dirty="0">
                <a:solidFill>
                  <a:srgbClr val="0000FF"/>
                </a:solidFill>
              </a:rPr>
              <a:t>mark</a:t>
            </a:r>
            <a:r>
              <a:rPr lang="en-US" altLang="en-US" dirty="0"/>
              <a:t>’ this information so it doesn’t cause an error</a:t>
            </a:r>
          </a:p>
          <a:p>
            <a:pPr lvl="1"/>
            <a:r>
              <a:rPr lang="en-US" altLang="en-US" dirty="0"/>
              <a:t>The marking will indicate to the VBA translation mechanism that the line is for the reader of the program and not to be translated and executed</a:t>
            </a:r>
          </a:p>
          <a:p>
            <a:pPr lvl="1"/>
            <a:r>
              <a:rPr lang="en-US" altLang="en-US" dirty="0"/>
              <a:t>The marking is done with the single quote </a:t>
            </a:r>
            <a:r>
              <a:rPr lang="en-US" b="1" dirty="0">
                <a:solidFill>
                  <a:srgbClr val="92D050"/>
                </a:solidFill>
                <a:latin typeface="Consolas" panose="020B0609020204030204" pitchFamily="49" charset="0"/>
                <a:cs typeface="Consolas" panose="020B0609020204030204" pitchFamily="49" charset="0"/>
              </a:rPr>
              <a:t>'</a:t>
            </a:r>
            <a:endParaRPr lang="en-US" altLang="en-US" dirty="0">
              <a:solidFill>
                <a:srgbClr val="92D050"/>
              </a:solidFill>
            </a:endParaRPr>
          </a:p>
          <a:p>
            <a:r>
              <a:rPr lang="en-US" b="1" dirty="0"/>
              <a:t>Format</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0000FF"/>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&lt;</a:t>
            </a:r>
            <a:r>
              <a:rPr lang="en-US" b="1" i="1" dirty="0">
                <a:solidFill>
                  <a:srgbClr val="FF0000"/>
                </a:solidFill>
                <a:latin typeface="Consolas" panose="020B0609020204030204" pitchFamily="49" charset="0"/>
                <a:cs typeface="Consolas" panose="020B0609020204030204" pitchFamily="49" charset="0"/>
              </a:rPr>
              <a:t>Documentation</a:t>
            </a:r>
            <a:r>
              <a:rPr lang="en-US" b="1" dirty="0">
                <a:solidFill>
                  <a:srgbClr val="FF0000"/>
                </a:solidFill>
                <a:latin typeface="Consolas" panose="020B0609020204030204" pitchFamily="49" charset="0"/>
                <a:cs typeface="Consolas" panose="020B0609020204030204" pitchFamily="49" charset="0"/>
              </a:rPr>
              <a:t>&gt;</a:t>
            </a:r>
          </a:p>
          <a:p>
            <a:r>
              <a:rPr lang="en-US" b="1" dirty="0"/>
              <a:t>Example</a:t>
            </a:r>
            <a:r>
              <a:rPr lang="en-US" dirty="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0000FF"/>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Author</a:t>
            </a:r>
            <a:r>
              <a:rPr lang="en-US" b="1" dirty="0">
                <a:solidFill>
                  <a:srgbClr val="FF0000"/>
                </a:solidFill>
                <a:latin typeface="Consolas" panose="020B0609020204030204" pitchFamily="49" charset="0"/>
                <a:cs typeface="Consolas" panose="020B0609020204030204" pitchFamily="49" charset="0"/>
              </a:rPr>
              <a:t>: James Tam</a:t>
            </a:r>
          </a:p>
          <a:p>
            <a:pPr marL="395288" indent="-342900"/>
            <a:r>
              <a:rPr lang="en-US" dirty="0">
                <a:cs typeface="Consolas" panose="020B0609020204030204" pitchFamily="49" charset="0"/>
              </a:rPr>
              <a:t>No  error: Everything after the quote until the end of the line will not be executed</a:t>
            </a:r>
          </a:p>
          <a:p>
            <a:pPr marL="395288" indent="-342900"/>
            <a:r>
              <a:rPr lang="en-US" dirty="0">
                <a:cs typeface="Consolas" panose="020B0609020204030204" pitchFamily="49" charset="0"/>
              </a:rPr>
              <a:t>That means documentation doesn’t have to be a valid and executable instruction</a:t>
            </a:r>
          </a:p>
        </p:txBody>
      </p:sp>
    </p:spTree>
    <p:extLst>
      <p:ext uri="{BB962C8B-B14F-4D97-AF65-F5344CB8AC3E}">
        <p14:creationId xmlns:p14="http://schemas.microsoft.com/office/powerpoint/2010/main" val="497919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(3)</a:t>
            </a:r>
            <a:endParaRPr lang="en-US" dirty="0"/>
          </a:p>
        </p:txBody>
      </p:sp>
      <p:sp>
        <p:nvSpPr>
          <p:cNvPr id="3" name="Content Placeholder 2"/>
          <p:cNvSpPr>
            <a:spLocks noGrp="1"/>
          </p:cNvSpPr>
          <p:nvPr>
            <p:ph idx="1"/>
          </p:nvPr>
        </p:nvSpPr>
        <p:spPr/>
        <p:txBody>
          <a:bodyPr/>
          <a:lstStyle/>
          <a:p>
            <a:pPr marL="395288" indent="-342900"/>
            <a:r>
              <a:rPr lang="en-US" dirty="0">
                <a:cs typeface="Consolas" panose="020B0609020204030204" pitchFamily="49" charset="0"/>
              </a:rPr>
              <a:t>Contact information should be located before your program </a:t>
            </a:r>
          </a:p>
          <a:p>
            <a:pPr marL="395288" indent="-342900"/>
            <a:r>
              <a:rPr lang="en-US" dirty="0">
                <a:cs typeface="Consolas" panose="020B0609020204030204" pitchFamily="49" charset="0"/>
              </a:rPr>
              <a:t>Before the ‘</a:t>
            </a:r>
            <a:r>
              <a:rPr lang="en-US" dirty="0">
                <a:latin typeface="Consolas" panose="020B0609020204030204" pitchFamily="49" charset="0"/>
                <a:cs typeface="Consolas" panose="020B0609020204030204" pitchFamily="49" charset="0"/>
              </a:rPr>
              <a:t>sub</a:t>
            </a:r>
            <a:r>
              <a:rPr lang="en-US" dirty="0">
                <a:cs typeface="Consolas" panose="020B0609020204030204" pitchFamily="49" charset="0"/>
              </a:rPr>
              <a:t>’ keyword and before the “Option Explicit”</a:t>
            </a: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endParaRPr lang="en-US" dirty="0"/>
          </a:p>
        </p:txBody>
      </p:sp>
      <p:grpSp>
        <p:nvGrpSpPr>
          <p:cNvPr id="9" name="Group 8"/>
          <p:cNvGrpSpPr/>
          <p:nvPr/>
        </p:nvGrpSpPr>
        <p:grpSpPr>
          <a:xfrm>
            <a:off x="561074" y="2436506"/>
            <a:ext cx="8778284" cy="4269093"/>
            <a:chOff x="561074" y="2436506"/>
            <a:chExt cx="8778284" cy="4269093"/>
          </a:xfrm>
        </p:grpSpPr>
        <p:grpSp>
          <p:nvGrpSpPr>
            <p:cNvPr id="7" name="Group 6"/>
            <p:cNvGrpSpPr/>
            <p:nvPr/>
          </p:nvGrpSpPr>
          <p:grpSpPr>
            <a:xfrm>
              <a:off x="7095104" y="4267200"/>
              <a:ext cx="2244254" cy="990600"/>
              <a:chOff x="6364199" y="2286000"/>
              <a:chExt cx="2244254" cy="990600"/>
            </a:xfrm>
          </p:grpSpPr>
          <p:sp>
            <p:nvSpPr>
              <p:cNvPr id="5" name="Right Brace 4"/>
              <p:cNvSpPr/>
              <p:nvPr/>
            </p:nvSpPr>
            <p:spPr>
              <a:xfrm>
                <a:off x="6364199" y="2286000"/>
                <a:ext cx="329326"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627253" y="2458134"/>
                <a:ext cx="1981200" cy="646331"/>
              </a:xfrm>
              <a:prstGeom prst="rect">
                <a:avLst/>
              </a:prstGeom>
              <a:noFill/>
            </p:spPr>
            <p:txBody>
              <a:bodyPr wrap="square" rtlCol="0">
                <a:spAutoFit/>
              </a:bodyPr>
              <a:lstStyle/>
              <a:p>
                <a:r>
                  <a:rPr lang="en-US" b="1" dirty="0">
                    <a:solidFill>
                      <a:srgbClr val="FF0000"/>
                    </a:solidFill>
                  </a:rPr>
                  <a:t>Documentation: marked in red</a:t>
                </a:r>
              </a:p>
            </p:txBody>
          </p:sp>
        </p:grpSp>
        <p:pic>
          <p:nvPicPr>
            <p:cNvPr id="4" name="Picture 3"/>
            <p:cNvPicPr>
              <a:picLocks noChangeAspect="1"/>
            </p:cNvPicPr>
            <p:nvPr/>
          </p:nvPicPr>
          <p:blipFill>
            <a:blip r:embed="rId3"/>
            <a:stretch>
              <a:fillRect/>
            </a:stretch>
          </p:blipFill>
          <p:spPr>
            <a:xfrm>
              <a:off x="561074" y="2436506"/>
              <a:ext cx="6430156" cy="4269093"/>
            </a:xfrm>
            <a:prstGeom prst="rect">
              <a:avLst/>
            </a:prstGeom>
          </p:spPr>
        </p:pic>
      </p:grpSp>
    </p:spTree>
    <p:extLst>
      <p:ext uri="{BB962C8B-B14F-4D97-AF65-F5344CB8AC3E}">
        <p14:creationId xmlns:p14="http://schemas.microsoft.com/office/powerpoint/2010/main" val="26708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(4)</a:t>
            </a:r>
            <a:endParaRPr lang="en-US" dirty="0"/>
          </a:p>
        </p:txBody>
      </p:sp>
      <p:sp>
        <p:nvSpPr>
          <p:cNvPr id="3" name="Content Placeholder 2"/>
          <p:cNvSpPr>
            <a:spLocks noGrp="1"/>
          </p:cNvSpPr>
          <p:nvPr>
            <p:ph idx="1"/>
          </p:nvPr>
        </p:nvSpPr>
        <p:spPr/>
        <p:txBody>
          <a:bodyPr/>
          <a:lstStyle/>
          <a:p>
            <a:r>
              <a:rPr lang="en-US" dirty="0"/>
              <a:t>Program features (this will be worth </a:t>
            </a:r>
            <a:r>
              <a:rPr lang="en-US" dirty="0" smtClean="0"/>
              <a:t>a fair number of marks)</a:t>
            </a:r>
            <a:endParaRPr lang="en-US" dirty="0"/>
          </a:p>
          <a:p>
            <a:r>
              <a:rPr lang="en-US" dirty="0"/>
              <a:t>Example assignment description</a:t>
            </a:r>
          </a:p>
          <a:p>
            <a:endParaRPr lang="en-US" dirty="0"/>
          </a:p>
          <a:p>
            <a:endParaRPr lang="en-US" dirty="0"/>
          </a:p>
          <a:p>
            <a:endParaRPr lang="en-US" dirty="0"/>
          </a:p>
          <a:p>
            <a:endParaRPr lang="en-US" dirty="0"/>
          </a:p>
          <a:p>
            <a:pPr marL="0" indent="0">
              <a:buNone/>
            </a:pPr>
            <a:endParaRPr lang="en-US" dirty="0"/>
          </a:p>
          <a:p>
            <a:r>
              <a:rPr lang="en-US" dirty="0"/>
              <a:t>Program documentation</a:t>
            </a:r>
          </a:p>
          <a:p>
            <a:pPr lvl="1">
              <a:spcBef>
                <a:spcPts val="0"/>
              </a:spcBef>
            </a:pPr>
            <a:r>
              <a:rPr lang="en-US" sz="1600" dirty="0">
                <a:solidFill>
                  <a:srgbClr val="FF0000"/>
                </a:solidFill>
              </a:rPr>
              <a:t>' Author:   James Tam      ID: 123456</a:t>
            </a:r>
          </a:p>
          <a:p>
            <a:pPr lvl="1">
              <a:spcBef>
                <a:spcPts val="0"/>
              </a:spcBef>
            </a:pPr>
            <a:r>
              <a:rPr lang="en-US" sz="1600" dirty="0">
                <a:solidFill>
                  <a:srgbClr val="FF0000"/>
                </a:solidFill>
              </a:rPr>
              <a:t>' Version:  Nov 2, 2015</a:t>
            </a:r>
          </a:p>
          <a:p>
            <a:pPr lvl="1">
              <a:spcBef>
                <a:spcPts val="0"/>
              </a:spcBef>
            </a:pPr>
            <a:r>
              <a:rPr lang="en-US" sz="1600" dirty="0">
                <a:solidFill>
                  <a:srgbClr val="FF0000"/>
                </a:solidFill>
              </a:rPr>
              <a:t>' Tutorial: 99</a:t>
            </a:r>
          </a:p>
          <a:p>
            <a:pPr lvl="1">
              <a:spcBef>
                <a:spcPts val="0"/>
              </a:spcBef>
            </a:pPr>
            <a:r>
              <a:rPr lang="en-US" sz="1600" dirty="0">
                <a:solidFill>
                  <a:srgbClr val="FF0000"/>
                </a:solidFill>
              </a:rPr>
              <a:t>' PROGRAM FEATURES</a:t>
            </a:r>
          </a:p>
          <a:p>
            <a:pPr lvl="1">
              <a:spcBef>
                <a:spcPts val="0"/>
              </a:spcBef>
            </a:pPr>
            <a:r>
              <a:rPr lang="en-US" sz="1600" dirty="0">
                <a:solidFill>
                  <a:srgbClr val="FF0000"/>
                </a:solidFill>
              </a:rPr>
              <a:t>' #5: Printing: completed</a:t>
            </a:r>
          </a:p>
          <a:p>
            <a:pPr lvl="1">
              <a:spcBef>
                <a:spcPts val="0"/>
              </a:spcBef>
            </a:pPr>
            <a:r>
              <a:rPr lang="en-US" sz="1600" dirty="0">
                <a:solidFill>
                  <a:srgbClr val="FF0000"/>
                </a:solidFill>
              </a:rPr>
              <a:t>' #6: Close and save: not completed</a:t>
            </a:r>
          </a:p>
          <a:p>
            <a:pPr lvl="1">
              <a:spcBef>
                <a:spcPts val="0"/>
              </a:spcBef>
            </a:pPr>
            <a:r>
              <a:rPr lang="en-US" sz="1600" dirty="0" err="1"/>
              <a:t>etc</a:t>
            </a:r>
            <a:endParaRPr lang="en-US" sz="1600" dirty="0"/>
          </a:p>
        </p:txBody>
      </p:sp>
      <p:pic>
        <p:nvPicPr>
          <p:cNvPr id="6" name="Picture 5"/>
          <p:cNvPicPr>
            <a:picLocks noChangeAspect="1"/>
          </p:cNvPicPr>
          <p:nvPr/>
        </p:nvPicPr>
        <p:blipFill>
          <a:blip r:embed="rId2"/>
          <a:stretch>
            <a:fillRect/>
          </a:stretch>
        </p:blipFill>
        <p:spPr>
          <a:xfrm>
            <a:off x="685799" y="2438400"/>
            <a:ext cx="7637929" cy="1828800"/>
          </a:xfrm>
          <a:prstGeom prst="rect">
            <a:avLst/>
          </a:prstGeom>
        </p:spPr>
      </p:pic>
      <p:grpSp>
        <p:nvGrpSpPr>
          <p:cNvPr id="7" name="Group 6"/>
          <p:cNvGrpSpPr/>
          <p:nvPr/>
        </p:nvGrpSpPr>
        <p:grpSpPr>
          <a:xfrm>
            <a:off x="4267200" y="5867400"/>
            <a:ext cx="2438400" cy="609600"/>
            <a:chOff x="4267200" y="5867400"/>
            <a:chExt cx="2438400" cy="609600"/>
          </a:xfrm>
        </p:grpSpPr>
        <p:sp>
          <p:nvSpPr>
            <p:cNvPr id="4" name="Right Brace 3"/>
            <p:cNvSpPr/>
            <p:nvPr/>
          </p:nvSpPr>
          <p:spPr>
            <a:xfrm>
              <a:off x="4267200" y="5943600"/>
              <a:ext cx="381000" cy="457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Rectangle 4"/>
            <p:cNvSpPr/>
            <p:nvPr/>
          </p:nvSpPr>
          <p:spPr>
            <a:xfrm>
              <a:off x="4648200" y="5867400"/>
              <a:ext cx="2057400" cy="609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These are easy marks to earn!</a:t>
              </a:r>
              <a:endParaRPr lang="en-CA" dirty="0">
                <a:solidFill>
                  <a:srgbClr val="FF0000"/>
                </a:solidFill>
              </a:endParaRPr>
            </a:p>
          </p:txBody>
        </p:sp>
      </p:grpSp>
    </p:spTree>
    <p:extLst>
      <p:ext uri="{BB962C8B-B14F-4D97-AF65-F5344CB8AC3E}">
        <p14:creationId xmlns:p14="http://schemas.microsoft.com/office/powerpoint/2010/main" val="27129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b="1" dirty="0"/>
              <a:t> </a:t>
            </a:r>
            <a:r>
              <a:rPr lang="en-CA" dirty="0"/>
              <a:t>(5)</a:t>
            </a:r>
            <a:endParaRPr lang="en-US" dirty="0"/>
          </a:p>
        </p:txBody>
      </p:sp>
      <p:sp>
        <p:nvSpPr>
          <p:cNvPr id="3" name="Content Placeholder 2"/>
          <p:cNvSpPr>
            <a:spLocks noGrp="1"/>
          </p:cNvSpPr>
          <p:nvPr>
            <p:ph idx="1"/>
          </p:nvPr>
        </p:nvSpPr>
        <p:spPr/>
        <p:txBody>
          <a:bodyPr/>
          <a:lstStyle/>
          <a:p>
            <a:r>
              <a:rPr lang="en-US" dirty="0"/>
              <a:t>Versioning</a:t>
            </a:r>
          </a:p>
          <a:p>
            <a:pPr lvl="1"/>
            <a:r>
              <a:rPr lang="en-US" dirty="0"/>
              <a:t>It’s a commonly used industry practice:</a:t>
            </a:r>
          </a:p>
          <a:p>
            <a:pPr lvl="1"/>
            <a:endParaRPr lang="en-US" dirty="0"/>
          </a:p>
          <a:p>
            <a:pPr lvl="1"/>
            <a:endParaRPr lang="en-US" dirty="0"/>
          </a:p>
          <a:p>
            <a:pPr lvl="1"/>
            <a:endParaRPr lang="en-US" dirty="0"/>
          </a:p>
          <a:p>
            <a:pPr lvl="1"/>
            <a:endParaRPr lang="en-US" dirty="0"/>
          </a:p>
          <a:p>
            <a:pPr lvl="1"/>
            <a:r>
              <a:rPr lang="en-US" dirty="0"/>
              <a:t>For assignments you can either use version numbers or dates (recommended) </a:t>
            </a:r>
          </a:p>
        </p:txBody>
      </p:sp>
      <p:pic>
        <p:nvPicPr>
          <p:cNvPr id="5" name="Picture 4"/>
          <p:cNvPicPr>
            <a:picLocks noChangeAspect="1"/>
          </p:cNvPicPr>
          <p:nvPr/>
        </p:nvPicPr>
        <p:blipFill>
          <a:blip r:embed="rId2"/>
          <a:stretch>
            <a:fillRect/>
          </a:stretch>
        </p:blipFill>
        <p:spPr>
          <a:xfrm>
            <a:off x="990600" y="2341436"/>
            <a:ext cx="1828800" cy="1299148"/>
          </a:xfrm>
          <a:prstGeom prst="rect">
            <a:avLst/>
          </a:prstGeom>
        </p:spPr>
      </p:pic>
    </p:spTree>
    <p:extLst>
      <p:ext uri="{BB962C8B-B14F-4D97-AF65-F5344CB8AC3E}">
        <p14:creationId xmlns:p14="http://schemas.microsoft.com/office/powerpoint/2010/main" val="33916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 Versioning And Back Ups</a:t>
            </a:r>
            <a:endParaRPr lang="en-US" dirty="0"/>
          </a:p>
        </p:txBody>
      </p:sp>
      <p:sp>
        <p:nvSpPr>
          <p:cNvPr id="3" name="Content Placeholder 2"/>
          <p:cNvSpPr>
            <a:spLocks noGrp="1"/>
          </p:cNvSpPr>
          <p:nvPr>
            <p:ph idx="1"/>
          </p:nvPr>
        </p:nvSpPr>
        <p:spPr>
          <a:xfrm>
            <a:off x="457200" y="1447800"/>
            <a:ext cx="8229600" cy="1143000"/>
          </a:xfrm>
        </p:spPr>
        <p:txBody>
          <a:bodyPr/>
          <a:lstStyle/>
          <a:p>
            <a:r>
              <a:rPr lang="en-US" altLang="en-US" dirty="0"/>
              <a:t>As significant program features have been completed (tested and the errors removed/debugged) a new version should be saved in a separate file.</a:t>
            </a:r>
          </a:p>
          <a:p>
            <a:endParaRPr lang="en-US" dirty="0"/>
          </a:p>
        </p:txBody>
      </p:sp>
      <p:sp>
        <p:nvSpPr>
          <p:cNvPr id="4" name="TextBox 3"/>
          <p:cNvSpPr txBox="1">
            <a:spLocks noChangeArrowheads="1"/>
          </p:cNvSpPr>
          <p:nvPr/>
        </p:nvSpPr>
        <p:spPr bwMode="auto">
          <a:xfrm>
            <a:off x="152399" y="3821113"/>
            <a:ext cx="2846363" cy="1970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(2) Count, display typos</a:t>
            </a: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a:t>
            </a:r>
            <a:r>
              <a:rPr lang="en-US" altLang="en-US" sz="1400">
                <a:latin typeface="Consolas" panose="020B0609020204030204" pitchFamily="49" charset="0"/>
                <a:cs typeface="Consolas" panose="020B0609020204030204" pitchFamily="49" charset="0"/>
              </a:rPr>
              <a:t>Sept 30</a:t>
            </a:r>
            <a:r>
              <a:rPr lang="en-US" altLang="en-US" sz="1400" dirty="0">
                <a:latin typeface="Consolas" panose="020B0609020204030204" pitchFamily="49" charset="0"/>
                <a:cs typeface="Consolas" panose="020B0609020204030204" pitchFamily="49" charset="0"/>
              </a:rPr>
              <a:t>,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a:p>
            <a:pPr eaLnBrk="1" hangingPunct="1">
              <a:spcBef>
                <a:spcPct val="0"/>
              </a:spcBef>
              <a:buFontTx/>
              <a:buNone/>
            </a:pPr>
            <a:endParaRPr lang="en-US" altLang="en-US" sz="1400" dirty="0"/>
          </a:p>
        </p:txBody>
      </p:sp>
      <p:sp>
        <p:nvSpPr>
          <p:cNvPr id="5" name="TextBox 5"/>
          <p:cNvSpPr txBox="1">
            <a:spLocks noChangeArrowheads="1"/>
          </p:cNvSpPr>
          <p:nvPr/>
        </p:nvSpPr>
        <p:spPr bwMode="auto">
          <a:xfrm>
            <a:off x="152400" y="3429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A3.docm</a:t>
            </a:r>
          </a:p>
        </p:txBody>
      </p:sp>
      <p:grpSp>
        <p:nvGrpSpPr>
          <p:cNvPr id="6" name="Group 5"/>
          <p:cNvGrpSpPr>
            <a:grpSpLocks/>
          </p:cNvGrpSpPr>
          <p:nvPr/>
        </p:nvGrpSpPr>
        <p:grpSpPr bwMode="auto">
          <a:xfrm>
            <a:off x="5301458" y="2292567"/>
            <a:ext cx="3439677" cy="2200275"/>
            <a:chOff x="5145254" y="2161758"/>
            <a:chExt cx="2445992" cy="2784415"/>
          </a:xfrm>
        </p:grpSpPr>
        <p:sp>
          <p:nvSpPr>
            <p:cNvPr id="7" name="TextBox 4"/>
            <p:cNvSpPr txBox="1">
              <a:spLocks noChangeArrowheads="1"/>
            </p:cNvSpPr>
            <p:nvPr/>
          </p:nvSpPr>
          <p:spPr bwMode="auto">
            <a:xfrm>
              <a:off x="5152846" y="2603178"/>
              <a:ext cx="2438400" cy="2342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(2) Count, display typos</a:t>
              </a: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p:txBody>
        </p:sp>
        <p:sp>
          <p:nvSpPr>
            <p:cNvPr id="8" name="TextBox 6"/>
            <p:cNvSpPr txBox="1">
              <a:spLocks noChangeArrowheads="1"/>
            </p:cNvSpPr>
            <p:nvPr/>
          </p:nvSpPr>
          <p:spPr bwMode="auto">
            <a:xfrm>
              <a:off x="5145254" y="2161758"/>
              <a:ext cx="1143564" cy="3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A3.Oct2</a:t>
              </a:r>
            </a:p>
          </p:txBody>
        </p:sp>
      </p:grpSp>
      <p:grpSp>
        <p:nvGrpSpPr>
          <p:cNvPr id="9" name="Group 8"/>
          <p:cNvGrpSpPr>
            <a:grpSpLocks/>
          </p:cNvGrpSpPr>
          <p:nvPr/>
        </p:nvGrpSpPr>
        <p:grpSpPr bwMode="auto">
          <a:xfrm>
            <a:off x="2998761" y="3567112"/>
            <a:ext cx="2313853" cy="1772445"/>
            <a:chOff x="2998762" y="3526247"/>
            <a:chExt cx="1573238" cy="1813210"/>
          </a:xfrm>
        </p:grpSpPr>
        <p:cxnSp>
          <p:nvCxnSpPr>
            <p:cNvPr id="10" name="Straight Arrow Connector 9"/>
            <p:cNvCxnSpPr>
              <a:stCxn id="4" idx="3"/>
            </p:cNvCxnSpPr>
            <p:nvPr/>
          </p:nvCxnSpPr>
          <p:spPr>
            <a:xfrm flipV="1">
              <a:off x="2998762" y="3526247"/>
              <a:ext cx="1573238" cy="1813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3"/>
            <p:cNvSpPr txBox="1">
              <a:spLocks noChangeArrowheads="1"/>
            </p:cNvSpPr>
            <p:nvPr/>
          </p:nvSpPr>
          <p:spPr bwMode="auto">
            <a:xfrm>
              <a:off x="3048000" y="4099700"/>
              <a:ext cx="13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new backup file</a:t>
              </a:r>
            </a:p>
          </p:txBody>
        </p:sp>
      </p:grpSp>
      <p:grpSp>
        <p:nvGrpSpPr>
          <p:cNvPr id="12" name="Group 17"/>
          <p:cNvGrpSpPr>
            <a:grpSpLocks/>
          </p:cNvGrpSpPr>
          <p:nvPr/>
        </p:nvGrpSpPr>
        <p:grpSpPr bwMode="auto">
          <a:xfrm>
            <a:off x="5312134" y="4970249"/>
            <a:ext cx="2733675" cy="1365761"/>
            <a:chOff x="2838" y="2779"/>
            <a:chExt cx="1722" cy="1213"/>
          </a:xfrm>
        </p:grpSpPr>
        <p:sp>
          <p:nvSpPr>
            <p:cNvPr id="13" name="TextBox 8"/>
            <p:cNvSpPr txBox="1">
              <a:spLocks noChangeArrowheads="1"/>
            </p:cNvSpPr>
            <p:nvPr/>
          </p:nvSpPr>
          <p:spPr bwMode="auto">
            <a:xfrm>
              <a:off x="2838" y="3142"/>
              <a:ext cx="1722" cy="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600" b="1"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800" dirty="0"/>
            </a:p>
          </p:txBody>
        </p:sp>
        <p:sp>
          <p:nvSpPr>
            <p:cNvPr id="14" name="TextBox 9"/>
            <p:cNvSpPr txBox="1">
              <a:spLocks noChangeArrowheads="1"/>
            </p:cNvSpPr>
            <p:nvPr/>
          </p:nvSpPr>
          <p:spPr bwMode="auto">
            <a:xfrm>
              <a:off x="2838" y="2779"/>
              <a:ext cx="10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latin typeface="Consolas" panose="020B0609020204030204" pitchFamily="49" charset="0"/>
                  <a:cs typeface="Consolas" panose="020B0609020204030204" pitchFamily="49" charset="0"/>
                </a:rPr>
                <a:t>A3.Sept30</a:t>
              </a:r>
            </a:p>
          </p:txBody>
        </p:sp>
      </p:grpSp>
      <p:sp>
        <p:nvSpPr>
          <p:cNvPr id="15" name="TextBox 14"/>
          <p:cNvSpPr txBox="1"/>
          <p:nvPr/>
        </p:nvSpPr>
        <p:spPr>
          <a:xfrm>
            <a:off x="0" y="6207744"/>
            <a:ext cx="4800600" cy="646331"/>
          </a:xfrm>
          <a:prstGeom prst="rect">
            <a:avLst/>
          </a:prstGeom>
          <a:noFill/>
        </p:spPr>
        <p:txBody>
          <a:bodyPr wrap="square" rtlCol="0">
            <a:spAutoFit/>
          </a:bodyPr>
          <a:lstStyle/>
          <a:p>
            <a:r>
              <a:rPr lang="en-US" b="1" dirty="0"/>
              <a:t>Don’t touch the backups </a:t>
            </a:r>
            <a:r>
              <a:rPr lang="en-US" dirty="0"/>
              <a:t>(date in the file name) and only work on A3.docm</a:t>
            </a:r>
          </a:p>
        </p:txBody>
      </p:sp>
    </p:spTree>
    <p:extLst>
      <p:ext uri="{BB962C8B-B14F-4D97-AF65-F5344CB8AC3E}">
        <p14:creationId xmlns:p14="http://schemas.microsoft.com/office/powerpoint/2010/main" val="41017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Backup Tip: Copy-Paste</a:t>
            </a:r>
          </a:p>
        </p:txBody>
      </p:sp>
      <p:sp>
        <p:nvSpPr>
          <p:cNvPr id="3" name="Content Placeholder 2"/>
          <p:cNvSpPr>
            <a:spLocks noGrp="1"/>
          </p:cNvSpPr>
          <p:nvPr>
            <p:ph idx="1"/>
          </p:nvPr>
        </p:nvSpPr>
        <p:spPr/>
        <p:txBody>
          <a:bodyPr/>
          <a:lstStyle/>
          <a:p>
            <a:r>
              <a:rPr lang="en-US" dirty="0"/>
              <a:t>Periodically copy-paste the VBA program into a regular Word document</a:t>
            </a:r>
          </a:p>
        </p:txBody>
      </p:sp>
      <p:pic>
        <p:nvPicPr>
          <p:cNvPr id="5" name="Picture 4"/>
          <p:cNvPicPr>
            <a:picLocks noChangeAspect="1"/>
          </p:cNvPicPr>
          <p:nvPr/>
        </p:nvPicPr>
        <p:blipFill>
          <a:blip r:embed="rId2"/>
          <a:stretch>
            <a:fillRect/>
          </a:stretch>
        </p:blipFill>
        <p:spPr>
          <a:xfrm>
            <a:off x="762000" y="2286000"/>
            <a:ext cx="3352800" cy="2571750"/>
          </a:xfrm>
          <a:prstGeom prst="rect">
            <a:avLst/>
          </a:prstGeom>
        </p:spPr>
      </p:pic>
      <p:pic>
        <p:nvPicPr>
          <p:cNvPr id="6" name="Picture 5"/>
          <p:cNvPicPr>
            <a:picLocks noChangeAspect="1"/>
          </p:cNvPicPr>
          <p:nvPr/>
        </p:nvPicPr>
        <p:blipFill>
          <a:blip r:embed="rId3"/>
          <a:stretch>
            <a:fillRect/>
          </a:stretch>
        </p:blipFill>
        <p:spPr>
          <a:xfrm>
            <a:off x="6553200" y="3512438"/>
            <a:ext cx="2438400" cy="3345562"/>
          </a:xfrm>
          <a:prstGeom prst="rect">
            <a:avLst/>
          </a:prstGeom>
        </p:spPr>
      </p:pic>
      <p:cxnSp>
        <p:nvCxnSpPr>
          <p:cNvPr id="8" name="Straight Arrow Connector 7"/>
          <p:cNvCxnSpPr/>
          <p:nvPr/>
        </p:nvCxnSpPr>
        <p:spPr>
          <a:xfrm>
            <a:off x="2514600" y="4114800"/>
            <a:ext cx="54102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38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t>Variables</a:t>
            </a:r>
          </a:p>
        </p:txBody>
      </p:sp>
      <p:sp>
        <p:nvSpPr>
          <p:cNvPr id="3" name="Content Placeholder 2"/>
          <p:cNvSpPr>
            <a:spLocks noGrp="1"/>
          </p:cNvSpPr>
          <p:nvPr>
            <p:ph idx="1"/>
          </p:nvPr>
        </p:nvSpPr>
        <p:spPr>
          <a:xfrm>
            <a:off x="457200" y="1295400"/>
            <a:ext cx="6400800" cy="5105400"/>
          </a:xfrm>
        </p:spPr>
        <p:txBody>
          <a:bodyPr/>
          <a:lstStyle/>
          <a:p>
            <a:pPr eaLnBrk="1" hangingPunct="1">
              <a:defRPr/>
            </a:pPr>
            <a:r>
              <a:rPr lang="en-US" dirty="0"/>
              <a:t>Used to temporarily store information at location in memory </a:t>
            </a:r>
          </a:p>
          <a:p>
            <a:pPr eaLnBrk="1" hangingPunct="1">
              <a:defRPr/>
            </a:pPr>
            <a:r>
              <a:rPr lang="en-US" dirty="0"/>
              <a:t>Variables must be declared (created) before they can be used.</a:t>
            </a:r>
          </a:p>
          <a:p>
            <a:pPr eaLnBrk="1" hangingPunct="1">
              <a:defRPr/>
            </a:pPr>
            <a:r>
              <a:rPr lang="en-US" b="1" dirty="0"/>
              <a:t>Format for declaration</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Dim &lt;</a:t>
            </a:r>
            <a:r>
              <a:rPr lang="en-US" b="1" i="1" dirty="0">
                <a:solidFill>
                  <a:srgbClr val="FF0000"/>
                </a:solidFill>
                <a:latin typeface="Consolas" panose="020B0609020204030204" pitchFamily="49" charset="0"/>
                <a:cs typeface="Consolas" panose="020B0609020204030204" pitchFamily="49" charset="0"/>
              </a:rPr>
              <a:t>Variable name</a:t>
            </a:r>
            <a:r>
              <a:rPr lang="en-US" b="1" dirty="0">
                <a:solidFill>
                  <a:srgbClr val="FF0000"/>
                </a:solidFill>
                <a:latin typeface="Consolas" panose="020B0609020204030204" pitchFamily="49" charset="0"/>
                <a:cs typeface="Consolas" panose="020B0609020204030204" pitchFamily="49" charset="0"/>
              </a:rPr>
              <a:t>&gt; as &lt;</a:t>
            </a:r>
            <a:r>
              <a:rPr lang="en-US" b="1" i="1" dirty="0">
                <a:solidFill>
                  <a:srgbClr val="FF0000"/>
                </a:solidFill>
                <a:latin typeface="Consolas" panose="020B0609020204030204" pitchFamily="49" charset="0"/>
                <a:cs typeface="Consolas" panose="020B0609020204030204" pitchFamily="49" charset="0"/>
              </a:rPr>
              <a:t>Type of variable</a:t>
            </a:r>
            <a:r>
              <a:rPr lang="en-US" b="1" dirty="0">
                <a:solidFill>
                  <a:srgbClr val="FF0000"/>
                </a:solidFill>
                <a:latin typeface="Consolas" panose="020B0609020204030204" pitchFamily="49" charset="0"/>
                <a:cs typeface="Consolas" panose="020B0609020204030204" pitchFamily="49" charset="0"/>
              </a:rPr>
              <a:t>&gt;</a:t>
            </a:r>
          </a:p>
          <a:p>
            <a:pPr eaLnBrk="1" hangingPunct="1">
              <a:defRPr/>
            </a:pPr>
            <a:endParaRPr lang="en-US" dirty="0"/>
          </a:p>
          <a:p>
            <a:pPr eaLnBrk="1" hangingPunct="1">
              <a:defRPr/>
            </a:pPr>
            <a:r>
              <a:rPr lang="en-US" b="1" dirty="0"/>
              <a:t>Example declaration</a:t>
            </a:r>
            <a:r>
              <a:rPr lang="en-US" dirty="0"/>
              <a:t>:</a:t>
            </a:r>
          </a:p>
          <a:p>
            <a:pPr marL="339725" lvl="1" indent="0" eaLnBrk="1" hangingPunct="1">
              <a:buFont typeface="Arial" charset="0"/>
              <a:buNone/>
              <a:defRPr/>
            </a:pPr>
            <a:r>
              <a:rPr lang="en-US" b="1" dirty="0">
                <a:solidFill>
                  <a:srgbClr val="FF0000"/>
                </a:solidFill>
                <a:latin typeface="Consolas" panose="020B0609020204030204" pitchFamily="49" charset="0"/>
                <a:cs typeface="Consolas" panose="020B0609020204030204" pitchFamily="49" charset="0"/>
              </a:rPr>
              <a:t>Dim BirthYear as Long</a:t>
            </a:r>
          </a:p>
          <a:p>
            <a:pPr marL="0" indent="0" eaLnBrk="1" hangingPunct="1">
              <a:buFont typeface="Arial" charset="0"/>
              <a:buNone/>
              <a:defRPr/>
            </a:pPr>
            <a:endParaRPr lang="en-US" dirty="0"/>
          </a:p>
          <a:p>
            <a:pPr lvl="1" eaLnBrk="1" hangingPunct="1">
              <a:defRPr/>
            </a:pPr>
            <a:endParaRPr lang="en-US" dirty="0"/>
          </a:p>
        </p:txBody>
      </p:sp>
      <p:grpSp>
        <p:nvGrpSpPr>
          <p:cNvPr id="5" name="Group 4"/>
          <p:cNvGrpSpPr/>
          <p:nvPr/>
        </p:nvGrpSpPr>
        <p:grpSpPr>
          <a:xfrm>
            <a:off x="6858000" y="1371600"/>
            <a:ext cx="2057400" cy="1752600"/>
            <a:chOff x="6858000" y="1371600"/>
            <a:chExt cx="2057400" cy="1752600"/>
          </a:xfrm>
        </p:grpSpPr>
        <p:sp>
          <p:nvSpPr>
            <p:cNvPr id="2" name="Rectangle 1"/>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CPSC mail</a:t>
              </a:r>
            </a:p>
          </p:txBody>
        </p:sp>
        <p:sp>
          <p:nvSpPr>
            <p:cNvPr id="4" name="Rectangle 3"/>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010400" y="1796534"/>
            <a:ext cx="685800" cy="369332"/>
          </a:xfrm>
          <a:prstGeom prst="rect">
            <a:avLst/>
          </a:prstGeom>
          <a:noFill/>
        </p:spPr>
        <p:txBody>
          <a:bodyPr wrap="square" rtlCol="0">
            <a:spAutoFit/>
          </a:bodyPr>
          <a:lstStyle/>
          <a:p>
            <a:r>
              <a:rPr lang="en-US" b="1" dirty="0"/>
              <a:t>TAM</a:t>
            </a:r>
          </a:p>
        </p:txBody>
      </p:sp>
    </p:spTree>
    <p:extLst>
      <p:ext uri="{BB962C8B-B14F-4D97-AF65-F5344CB8AC3E}">
        <p14:creationId xmlns:p14="http://schemas.microsoft.com/office/powerpoint/2010/main" val="14152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100"/>
                                  </p:stCondLst>
                                  <p:childTnLst>
                                    <p:set>
                                      <p:cBhvr>
                                        <p:cTn id="23"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
                                  </p:stCondLst>
                                  <p:childTnLst>
                                    <p:set>
                                      <p:cBhvr>
                                        <p:cTn id="31"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a:t>Common Types Of 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849473"/>
              </p:ext>
            </p:extLst>
          </p:nvPr>
        </p:nvGraphicFramePr>
        <p:xfrm>
          <a:off x="457200" y="1295400"/>
          <a:ext cx="8229600" cy="3027680"/>
        </p:xfrm>
        <a:graphic>
          <a:graphicData uri="http://schemas.openxmlformats.org/drawingml/2006/table">
            <a:tbl>
              <a:tblPr firstRow="1" bandRow="1">
                <a:tableStyleId>{5C22544A-7EE6-4342-B048-85BDC9FD1C3A}</a:tableStyleId>
              </a:tblPr>
              <a:tblGrid>
                <a:gridCol w="2171700">
                  <a:extLst>
                    <a:ext uri="{9D8B030D-6E8A-4147-A177-3AD203B41FA5}">
                      <a16:colId xmlns="" xmlns:a16="http://schemas.microsoft.com/office/drawing/2014/main" val="20000"/>
                    </a:ext>
                  </a:extLst>
                </a:gridCol>
                <a:gridCol w="19431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a:txBody>
                    <a:bodyPr/>
                    <a:lstStyle/>
                    <a:p>
                      <a:r>
                        <a:rPr lang="en-US" dirty="0"/>
                        <a:t>Type of information stored</a:t>
                      </a:r>
                    </a:p>
                  </a:txBody>
                  <a:tcPr/>
                </a:tc>
                <a:tc>
                  <a:txBody>
                    <a:bodyPr/>
                    <a:lstStyle/>
                    <a:p>
                      <a:r>
                        <a:rPr lang="en-US" dirty="0"/>
                        <a:t>VBA Name</a:t>
                      </a:r>
                    </a:p>
                  </a:txBody>
                  <a:tcPr/>
                </a:tc>
                <a:tc>
                  <a:txBody>
                    <a:bodyPr/>
                    <a:lstStyle/>
                    <a:p>
                      <a:r>
                        <a:rPr lang="en-US" dirty="0"/>
                        <a:t>Example variable</a:t>
                      </a:r>
                      <a:r>
                        <a:rPr lang="en-US" baseline="0" dirty="0"/>
                        <a:t> declaration</a:t>
                      </a:r>
                      <a:endParaRPr lang="en-US" dirty="0"/>
                    </a:p>
                  </a:txBody>
                  <a:tcPr/>
                </a:tc>
                <a:tc>
                  <a:txBody>
                    <a:bodyPr/>
                    <a:lstStyle/>
                    <a:p>
                      <a:r>
                        <a:rPr lang="en-US" dirty="0"/>
                        <a:t>Default Value</a:t>
                      </a:r>
                    </a:p>
                  </a:txBody>
                  <a:tcPr/>
                </a:tc>
                <a:extLst>
                  <a:ext uri="{0D108BD9-81ED-4DB2-BD59-A6C34878D82A}">
                    <a16:rowId xmlns="" xmlns:a16="http://schemas.microsoft.com/office/drawing/2014/main" val="10000"/>
                  </a:ext>
                </a:extLst>
              </a:tr>
              <a:tr h="370840">
                <a:tc>
                  <a:txBody>
                    <a:bodyPr/>
                    <a:lstStyle/>
                    <a:p>
                      <a:r>
                        <a:rPr lang="en-US" dirty="0"/>
                        <a:t>Whole numbers</a:t>
                      </a:r>
                    </a:p>
                  </a:txBody>
                  <a:tcPr/>
                </a:tc>
                <a:tc>
                  <a:txBody>
                    <a:bodyPr/>
                    <a:lstStyle/>
                    <a:p>
                      <a:r>
                        <a:rPr lang="en-US" dirty="0"/>
                        <a:t>Long</a:t>
                      </a:r>
                    </a:p>
                  </a:txBody>
                  <a:tcPr/>
                </a:tc>
                <a:tc>
                  <a:txBody>
                    <a:bodyPr/>
                    <a:lstStyle/>
                    <a:p>
                      <a:r>
                        <a:rPr lang="en-US" sz="1600" dirty="0">
                          <a:latin typeface="Consolas" panose="020B0609020204030204" pitchFamily="49" charset="0"/>
                          <a:cs typeface="Consolas" panose="020B0609020204030204" pitchFamily="49" charset="0"/>
                        </a:rPr>
                        <a:t>Dim </a:t>
                      </a:r>
                      <a:r>
                        <a:rPr lang="en-US" sz="1600" dirty="0" err="1" smtClean="0">
                          <a:latin typeface="Consolas" panose="020B0609020204030204" pitchFamily="49" charset="0"/>
                          <a:cs typeface="Consolas" panose="020B0609020204030204" pitchFamily="49" charset="0"/>
                        </a:rPr>
                        <a:t>luckyNumber</a:t>
                      </a:r>
                      <a:r>
                        <a:rPr lang="en-US" sz="1600" baseline="0" dirty="0" smtClean="0">
                          <a:latin typeface="Consolas" panose="020B0609020204030204" pitchFamily="49" charset="0"/>
                          <a:cs typeface="Consolas" panose="020B0609020204030204" pitchFamily="49" charset="0"/>
                        </a:rPr>
                        <a:t> </a:t>
                      </a:r>
                      <a:r>
                        <a:rPr lang="en-US" sz="1600" baseline="0" dirty="0">
                          <a:latin typeface="Consolas" panose="020B0609020204030204" pitchFamily="49" charset="0"/>
                          <a:cs typeface="Consolas" panose="020B0609020204030204" pitchFamily="49" charset="0"/>
                        </a:rPr>
                        <a:t>as Long</a:t>
                      </a:r>
                      <a:endParaRPr lang="en-US" sz="1600" dirty="0">
                        <a:latin typeface="Consolas" panose="020B0609020204030204" pitchFamily="49" charset="0"/>
                        <a:cs typeface="Consolas" panose="020B0609020204030204" pitchFamily="49" charset="0"/>
                      </a:endParaRPr>
                    </a:p>
                  </a:txBody>
                  <a:tcPr/>
                </a:tc>
                <a:tc>
                  <a:txBody>
                    <a:bodyPr/>
                    <a:lstStyle/>
                    <a:p>
                      <a:r>
                        <a:rPr lang="en-US" dirty="0"/>
                        <a:t>0</a:t>
                      </a:r>
                    </a:p>
                  </a:txBody>
                  <a:tcPr/>
                </a:tc>
                <a:extLst>
                  <a:ext uri="{0D108BD9-81ED-4DB2-BD59-A6C34878D82A}">
                    <a16:rowId xmlns="" xmlns:a16="http://schemas.microsoft.com/office/drawing/2014/main" val="10001"/>
                  </a:ext>
                </a:extLst>
              </a:tr>
              <a:tr h="370840">
                <a:tc>
                  <a:txBody>
                    <a:bodyPr/>
                    <a:lstStyle/>
                    <a:p>
                      <a:r>
                        <a:rPr lang="en-US" dirty="0"/>
                        <a:t>Real</a:t>
                      </a:r>
                      <a:r>
                        <a:rPr lang="en-US" baseline="0" dirty="0"/>
                        <a:t> numbers</a:t>
                      </a:r>
                      <a:endParaRPr lang="en-US" dirty="0"/>
                    </a:p>
                  </a:txBody>
                  <a:tcPr/>
                </a:tc>
                <a:tc>
                  <a:txBody>
                    <a:bodyPr/>
                    <a:lstStyle/>
                    <a:p>
                      <a:r>
                        <a:rPr lang="en-US" dirty="0"/>
                        <a:t>Double</a:t>
                      </a:r>
                    </a:p>
                  </a:txBody>
                  <a:tcPr/>
                </a:tc>
                <a:tc>
                  <a:txBody>
                    <a:bodyPr/>
                    <a:lstStyle/>
                    <a:p>
                      <a:r>
                        <a:rPr lang="en-US" sz="1600" dirty="0">
                          <a:latin typeface="Consolas" panose="020B0609020204030204" pitchFamily="49" charset="0"/>
                          <a:cs typeface="Consolas" panose="020B0609020204030204" pitchFamily="49" charset="0"/>
                        </a:rPr>
                        <a:t>Dim </a:t>
                      </a:r>
                      <a:r>
                        <a:rPr lang="en-US" sz="1600" dirty="0" err="1" smtClean="0">
                          <a:latin typeface="Consolas" panose="020B0609020204030204" pitchFamily="49" charset="0"/>
                          <a:cs typeface="Consolas" panose="020B0609020204030204" pitchFamily="49" charset="0"/>
                        </a:rPr>
                        <a:t>myWeight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As Double</a:t>
                      </a:r>
                    </a:p>
                  </a:txBody>
                  <a:tcPr/>
                </a:tc>
                <a:tc>
                  <a:txBody>
                    <a:bodyPr/>
                    <a:lstStyle/>
                    <a:p>
                      <a:r>
                        <a:rPr lang="en-US" dirty="0"/>
                        <a:t>0</a:t>
                      </a:r>
                    </a:p>
                  </a:txBody>
                  <a:tcPr/>
                </a:tc>
                <a:extLst>
                  <a:ext uri="{0D108BD9-81ED-4DB2-BD59-A6C34878D82A}">
                    <a16:rowId xmlns="" xmlns:a16="http://schemas.microsoft.com/office/drawing/2014/main" val="10002"/>
                  </a:ext>
                </a:extLst>
              </a:tr>
              <a:tr h="370840">
                <a:tc>
                  <a:txBody>
                    <a:bodyPr/>
                    <a:lstStyle/>
                    <a:p>
                      <a:r>
                        <a:rPr lang="en-US" dirty="0"/>
                        <a:t>Chararacters</a:t>
                      </a:r>
                      <a:r>
                        <a:rPr lang="en-US" baseline="30000" dirty="0"/>
                        <a:t>1</a:t>
                      </a:r>
                    </a:p>
                  </a:txBody>
                  <a:tcPr/>
                </a:tc>
                <a:tc>
                  <a:txBody>
                    <a:bodyPr/>
                    <a:lstStyle/>
                    <a:p>
                      <a:r>
                        <a:rPr lang="en-US" dirty="0"/>
                        <a:t>String</a:t>
                      </a:r>
                      <a:r>
                        <a:rPr lang="en-US" baseline="30000" dirty="0"/>
                        <a:t>2</a:t>
                      </a:r>
                    </a:p>
                  </a:txBody>
                  <a:tcPr/>
                </a:tc>
                <a:tc>
                  <a:txBody>
                    <a:bodyPr/>
                    <a:lstStyle/>
                    <a:p>
                      <a:r>
                        <a:rPr lang="en-US" sz="1600" dirty="0">
                          <a:latin typeface="Consolas" panose="020B0609020204030204" pitchFamily="49" charset="0"/>
                          <a:cs typeface="Consolas" panose="020B0609020204030204" pitchFamily="49" charset="0"/>
                        </a:rPr>
                        <a:t>Dim </a:t>
                      </a:r>
                      <a:r>
                        <a:rPr lang="en-US" sz="1600" dirty="0" smtClean="0">
                          <a:latin typeface="Consolas" panose="020B0609020204030204" pitchFamily="49" charset="0"/>
                          <a:cs typeface="Consolas" panose="020B0609020204030204" pitchFamily="49" charset="0"/>
                        </a:rPr>
                        <a:t>name </a:t>
                      </a:r>
                      <a:r>
                        <a:rPr lang="en-US" sz="1600" dirty="0">
                          <a:latin typeface="Consolas" panose="020B0609020204030204" pitchFamily="49" charset="0"/>
                          <a:cs typeface="Consolas" panose="020B0609020204030204" pitchFamily="49" charset="0"/>
                        </a:rPr>
                        <a:t>As String</a:t>
                      </a:r>
                    </a:p>
                  </a:txBody>
                  <a:tcPr/>
                </a:tc>
                <a:tc>
                  <a:txBody>
                    <a:bodyPr/>
                    <a:lstStyle/>
                    <a:p>
                      <a:r>
                        <a:rPr lang="en-US" dirty="0"/>
                        <a:t>Empty string</a:t>
                      </a:r>
                    </a:p>
                  </a:txBody>
                  <a:tcPr/>
                </a:tc>
                <a:extLst>
                  <a:ext uri="{0D108BD9-81ED-4DB2-BD59-A6C34878D82A}">
                    <a16:rowId xmlns="" xmlns:a16="http://schemas.microsoft.com/office/drawing/2014/main" val="10003"/>
                  </a:ext>
                </a:extLst>
              </a:tr>
              <a:tr h="650240">
                <a:tc>
                  <a:txBody>
                    <a:bodyPr/>
                    <a:lstStyle/>
                    <a:p>
                      <a:r>
                        <a:rPr lang="en-US" dirty="0"/>
                        <a:t>Date</a:t>
                      </a:r>
                      <a:r>
                        <a:rPr lang="en-US" baseline="30000" dirty="0"/>
                        <a:t>3</a:t>
                      </a:r>
                    </a:p>
                  </a:txBody>
                  <a:tcPr/>
                </a:tc>
                <a:tc>
                  <a:txBody>
                    <a:bodyPr/>
                    <a:lstStyle/>
                    <a:p>
                      <a:r>
                        <a:rPr lang="en-US" dirty="0"/>
                        <a:t>Date</a:t>
                      </a:r>
                      <a:endParaRPr lang="en-US" baseline="30000" dirty="0"/>
                    </a:p>
                  </a:txBody>
                  <a:tcPr/>
                </a:tc>
                <a:tc>
                  <a:txBody>
                    <a:bodyPr/>
                    <a:lstStyle/>
                    <a:p>
                      <a:r>
                        <a:rPr lang="en-US" sz="1600" dirty="0">
                          <a:latin typeface="Consolas" panose="020B0609020204030204" pitchFamily="49" charset="0"/>
                          <a:cs typeface="Consolas" panose="020B0609020204030204" pitchFamily="49" charset="0"/>
                        </a:rPr>
                        <a:t>Dim</a:t>
                      </a:r>
                      <a:r>
                        <a:rPr lang="en-US" sz="1600" baseline="0" dirty="0">
                          <a:latin typeface="Consolas" panose="020B0609020204030204" pitchFamily="49" charset="0"/>
                          <a:cs typeface="Consolas" panose="020B0609020204030204" pitchFamily="49" charset="0"/>
                        </a:rPr>
                        <a:t> </a:t>
                      </a:r>
                      <a:r>
                        <a:rPr lang="en-US" sz="1600" baseline="0" smtClean="0">
                          <a:latin typeface="Consolas" panose="020B0609020204030204" pitchFamily="49" charset="0"/>
                          <a:cs typeface="Consolas" panose="020B0609020204030204" pitchFamily="49" charset="0"/>
                        </a:rPr>
                        <a:t>birthDate</a:t>
                      </a:r>
                      <a:r>
                        <a:rPr lang="en-US" sz="1600" baseline="0" dirty="0" smtClean="0">
                          <a:latin typeface="Consolas" panose="020B0609020204030204" pitchFamily="49" charset="0"/>
                          <a:cs typeface="Consolas" panose="020B0609020204030204" pitchFamily="49" charset="0"/>
                        </a:rPr>
                        <a:t> </a:t>
                      </a:r>
                      <a:r>
                        <a:rPr lang="en-US" sz="1600" baseline="0" dirty="0">
                          <a:latin typeface="Consolas" panose="020B0609020204030204" pitchFamily="49" charset="0"/>
                          <a:cs typeface="Consolas" panose="020B0609020204030204" pitchFamily="49" charset="0"/>
                        </a:rPr>
                        <a:t>As Date</a:t>
                      </a:r>
                      <a:endParaRPr lang="en-US" sz="1600" dirty="0">
                        <a:latin typeface="Consolas" panose="020B0609020204030204" pitchFamily="49" charset="0"/>
                        <a:cs typeface="Consolas" panose="020B0609020204030204" pitchFamily="49" charset="0"/>
                      </a:endParaRPr>
                    </a:p>
                  </a:txBody>
                  <a:tcPr/>
                </a:tc>
                <a:tc>
                  <a:txBody>
                    <a:bodyPr/>
                    <a:lstStyle/>
                    <a:p>
                      <a:r>
                        <a:rPr lang="en-US" dirty="0"/>
                        <a:t>00:00:00</a:t>
                      </a:r>
                    </a:p>
                  </a:txBody>
                  <a:tcPr/>
                </a:tc>
                <a:extLst>
                  <a:ext uri="{0D108BD9-81ED-4DB2-BD59-A6C34878D82A}">
                    <a16:rowId xmlns="" xmlns:a16="http://schemas.microsoft.com/office/drawing/2014/main" val="10004"/>
                  </a:ext>
                </a:extLst>
              </a:tr>
            </a:tbl>
          </a:graphicData>
        </a:graphic>
      </p:graphicFrame>
      <p:sp>
        <p:nvSpPr>
          <p:cNvPr id="85036" name="TextBox 4"/>
          <p:cNvSpPr txBox="1">
            <a:spLocks noChangeArrowheads="1"/>
          </p:cNvSpPr>
          <p:nvPr/>
        </p:nvSpPr>
        <p:spPr bwMode="auto">
          <a:xfrm>
            <a:off x="228600" y="6027003"/>
            <a:ext cx="8991600" cy="830997"/>
          </a:xfrm>
          <a:prstGeom prst="rect">
            <a:avLst/>
          </a:prstGeom>
          <a:noFill/>
          <a:ln w="9525">
            <a:noFill/>
            <a:miter lim="800000"/>
            <a:headEnd/>
            <a:tailEnd/>
          </a:ln>
        </p:spPr>
        <p:txBody>
          <a:bodyPr wrap="square">
            <a:spAutoFit/>
          </a:bodyPr>
          <a:lstStyle/>
          <a:p>
            <a:r>
              <a:rPr lang="en-US" sz="1600" dirty="0"/>
              <a:t>1) Any visible character you can type and more e.g., ‘Enter’ key</a:t>
            </a:r>
          </a:p>
          <a:p>
            <a:r>
              <a:rPr lang="en-US" sz="1600" dirty="0"/>
              <a:t>2) Each string can contain up to a maximum of 2 billion characters</a:t>
            </a:r>
          </a:p>
          <a:p>
            <a:r>
              <a:rPr lang="en-US" sz="1600" dirty="0"/>
              <a:t>3) Format: Day/month/year</a:t>
            </a:r>
          </a:p>
        </p:txBody>
      </p:sp>
    </p:spTree>
    <p:extLst>
      <p:ext uri="{BB962C8B-B14F-4D97-AF65-F5344CB8AC3E}">
        <p14:creationId xmlns:p14="http://schemas.microsoft.com/office/powerpoint/2010/main" val="2515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036"/>
                                        </p:tgtEl>
                                        <p:attrNameLst>
                                          <p:attrName>style.visibility</p:attrName>
                                        </p:attrNameLst>
                                      </p:cBhvr>
                                      <p:to>
                                        <p:strVal val="visible"/>
                                      </p:to>
                                    </p:set>
                                    <p:animEffect transition="in" filter="randombar(horizontal)">
                                      <p:cBhvr>
                                        <p:cTn id="7" dur="500"/>
                                        <p:tgtEl>
                                          <p:spTgt spid="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ltLang="en-US" dirty="0"/>
              <a:t>Variable Naming Conventions</a:t>
            </a:r>
            <a:endParaRPr lang="en-US" dirty="0"/>
          </a:p>
        </p:txBody>
      </p:sp>
      <p:sp>
        <p:nvSpPr>
          <p:cNvPr id="93186" name="Content Placeholder 2"/>
          <p:cNvSpPr>
            <a:spLocks noGrp="1"/>
          </p:cNvSpPr>
          <p:nvPr>
            <p:ph idx="1"/>
          </p:nvPr>
        </p:nvSpPr>
        <p:spPr/>
        <p:txBody>
          <a:bodyPr/>
          <a:lstStyle/>
          <a:p>
            <a:pPr eaLnBrk="1" hangingPunct="1"/>
            <a:r>
              <a:rPr lang="en-US" altLang="en-US" dirty="0"/>
              <a:t>Language requirements (syntax):</a:t>
            </a:r>
          </a:p>
          <a:p>
            <a:pPr marL="742950" lvl="1" indent="-285750" eaLnBrk="1" hangingPunct="1"/>
            <a:r>
              <a:rPr lang="en-US" altLang="en-US" dirty="0"/>
              <a:t>Rules built into the Visual Basic (recall VBA is essentially Visual Basic tied to an MS-Office Application) language.</a:t>
            </a:r>
          </a:p>
          <a:p>
            <a:pPr marL="742950" lvl="1" indent="-285750" eaLnBrk="1" hangingPunct="1"/>
            <a:r>
              <a:rPr lang="en-US" altLang="en-US" dirty="0"/>
              <a:t>Somewhat analogous to the grammar of a ‘human’ language.</a:t>
            </a:r>
          </a:p>
          <a:p>
            <a:pPr marL="742950" lvl="1" indent="-285750" eaLnBrk="1" hangingPunct="1"/>
            <a:r>
              <a:rPr lang="en-US" altLang="en-US" dirty="0"/>
              <a:t>If the rules are violated then the typical outcome is the program cannot execute.</a:t>
            </a:r>
            <a:endParaRPr lang="en-US" altLang="en-US" sz="2400" dirty="0"/>
          </a:p>
          <a:p>
            <a:pPr eaLnBrk="1" hangingPunct="1"/>
            <a:r>
              <a:rPr lang="en-US" altLang="en-US" dirty="0"/>
              <a:t>Style requirements:</a:t>
            </a:r>
          </a:p>
          <a:p>
            <a:pPr marL="742950" lvl="1" indent="-285750" eaLnBrk="1" hangingPunct="1"/>
            <a:r>
              <a:rPr lang="en-US" altLang="en-US" dirty="0"/>
              <a:t>Approaches for producing a well written program.</a:t>
            </a:r>
          </a:p>
          <a:p>
            <a:pPr marL="742950" lvl="1" indent="-285750" eaLnBrk="1" hangingPunct="1"/>
            <a:r>
              <a:rPr lang="en-US" altLang="en-US" dirty="0"/>
              <a:t>(The real life analogy is that something written in a human language may follow the grammar but still be poorly written).</a:t>
            </a:r>
          </a:p>
          <a:p>
            <a:pPr marL="742950" lvl="1" indent="-285750" eaLnBrk="1" hangingPunct="1"/>
            <a:r>
              <a:rPr lang="en-US" altLang="en-US" dirty="0"/>
              <a:t>If style requirements are not followed then the program can execute but there may be other problems (e.g., it is difficult to understand because it’s overly long and complex - more on this during the term).</a:t>
            </a:r>
            <a:endParaRPr lang="en-CA" sz="2000" dirty="0"/>
          </a:p>
        </p:txBody>
      </p:sp>
    </p:spTree>
    <p:extLst>
      <p:ext uri="{BB962C8B-B14F-4D97-AF65-F5344CB8AC3E}">
        <p14:creationId xmlns:p14="http://schemas.microsoft.com/office/powerpoint/2010/main" val="64905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 1</a:t>
            </a:r>
            <a:r>
              <a:rPr lang="en-US" dirty="0"/>
              <a:t>: View-Ribbon</a:t>
            </a:r>
          </a:p>
        </p:txBody>
      </p:sp>
      <p:sp>
        <p:nvSpPr>
          <p:cNvPr id="3" name="Content Placeholder 2"/>
          <p:cNvSpPr>
            <a:spLocks noGrp="1"/>
          </p:cNvSpPr>
          <p:nvPr>
            <p:ph idx="1"/>
          </p:nvPr>
        </p:nvSpPr>
        <p:spPr/>
        <p:txBody>
          <a:bodyPr/>
          <a:lstStyle/>
          <a:p>
            <a:r>
              <a:rPr lang="en-US" dirty="0">
                <a:latin typeface="Consolas" panose="020B0609020204030204" pitchFamily="49" charset="0"/>
              </a:rPr>
              <a:t>View-&gt;Macros</a:t>
            </a:r>
          </a:p>
        </p:txBody>
      </p:sp>
      <p:pic>
        <p:nvPicPr>
          <p:cNvPr id="4" name="Picture 3"/>
          <p:cNvPicPr>
            <a:picLocks noChangeAspect="1"/>
          </p:cNvPicPr>
          <p:nvPr/>
        </p:nvPicPr>
        <p:blipFill>
          <a:blip r:embed="rId3"/>
          <a:stretch>
            <a:fillRect/>
          </a:stretch>
        </p:blipFill>
        <p:spPr>
          <a:xfrm>
            <a:off x="463296" y="1905000"/>
            <a:ext cx="7586472" cy="1690961"/>
          </a:xfrm>
          <a:prstGeom prst="rect">
            <a:avLst/>
          </a:prstGeom>
        </p:spPr>
      </p:pic>
      <p:sp>
        <p:nvSpPr>
          <p:cNvPr id="5" name="Oval 4"/>
          <p:cNvSpPr/>
          <p:nvPr/>
        </p:nvSpPr>
        <p:spPr>
          <a:xfrm>
            <a:off x="7239000" y="2382752"/>
            <a:ext cx="533400" cy="540681"/>
          </a:xfrm>
          <a:prstGeom prst="ellipse">
            <a:avLst/>
          </a:prstGeom>
          <a:noFill/>
          <a:ln w="63500">
            <a:solidFill>
              <a:srgbClr val="33CC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12652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Naming Variables: VBA Language Requirements</a:t>
            </a:r>
          </a:p>
        </p:txBody>
      </p:sp>
      <p:sp>
        <p:nvSpPr>
          <p:cNvPr id="3" name="Content Placeholder 2"/>
          <p:cNvSpPr>
            <a:spLocks noGrp="1"/>
          </p:cNvSpPr>
          <p:nvPr>
            <p:ph idx="1"/>
          </p:nvPr>
        </p:nvSpPr>
        <p:spPr/>
        <p:txBody>
          <a:bodyPr/>
          <a:lstStyle/>
          <a:p>
            <a:r>
              <a:rPr lang="en-US"/>
              <a:t>Names </a:t>
            </a:r>
            <a:r>
              <a:rPr lang="en-US" b="1"/>
              <a:t>must</a:t>
            </a:r>
            <a:r>
              <a:rPr lang="en-US"/>
              <a:t> begin with an alphabetic character</a:t>
            </a:r>
          </a:p>
          <a:p>
            <a:pPr lvl="1"/>
            <a:r>
              <a:rPr lang="en-US"/>
              <a:t>OK: </a:t>
            </a:r>
            <a:r>
              <a:rPr lang="en-US">
                <a:latin typeface="Consolas" panose="020B0609020204030204" pitchFamily="49" charset="0"/>
                <a:cs typeface="Consolas" panose="020B0609020204030204" pitchFamily="49" charset="0"/>
              </a:rPr>
              <a:t>name1</a:t>
            </a:r>
            <a:r>
              <a:rPr lang="en-US"/>
              <a:t>      Not OK: </a:t>
            </a:r>
            <a:r>
              <a:rPr lang="en-US">
                <a:latin typeface="Consolas" panose="020B0609020204030204" pitchFamily="49" charset="0"/>
                <a:cs typeface="Consolas" panose="020B0609020204030204" pitchFamily="49" charset="0"/>
              </a:rPr>
              <a:t>1name</a:t>
            </a:r>
          </a:p>
          <a:p>
            <a:r>
              <a:rPr lang="en-US"/>
              <a:t>Names </a:t>
            </a:r>
            <a:r>
              <a:rPr lang="en-US" b="1"/>
              <a:t>cannot</a:t>
            </a:r>
            <a:r>
              <a:rPr lang="en-US"/>
              <a:t> contain a space</a:t>
            </a:r>
          </a:p>
          <a:p>
            <a:pPr lvl="1"/>
            <a:r>
              <a:rPr lang="en-US"/>
              <a:t>OK: </a:t>
            </a:r>
            <a:r>
              <a:rPr lang="en-US">
                <a:latin typeface="Consolas" panose="020B0609020204030204" pitchFamily="49" charset="0"/>
                <a:cs typeface="Consolas" panose="020B0609020204030204" pitchFamily="49" charset="0"/>
              </a:rPr>
              <a:t>firstName</a:t>
            </a:r>
            <a:r>
              <a:rPr lang="en-US"/>
              <a:t>    Not OK: </a:t>
            </a:r>
            <a:r>
              <a:rPr lang="en-US">
                <a:latin typeface="Consolas" panose="020B0609020204030204" pitchFamily="49" charset="0"/>
                <a:cs typeface="Consolas" panose="020B0609020204030204" pitchFamily="49" charset="0"/>
              </a:rPr>
              <a:t>first name</a:t>
            </a:r>
          </a:p>
          <a:p>
            <a:r>
              <a:rPr lang="en-US"/>
              <a:t>Names </a:t>
            </a:r>
            <a:r>
              <a:rPr lang="en-US" b="1"/>
              <a:t>cannot</a:t>
            </a:r>
            <a:r>
              <a:rPr lang="en-US"/>
              <a:t> use special characters anywhere in the name</a:t>
            </a:r>
          </a:p>
          <a:p>
            <a:pPr lvl="1"/>
            <a:r>
              <a:rPr lang="en-US"/>
              <a:t>Punctuation: </a:t>
            </a:r>
            <a:r>
              <a:rPr lang="en-US">
                <a:latin typeface="Consolas" panose="020B0609020204030204" pitchFamily="49" charset="0"/>
                <a:cs typeface="Consolas" panose="020B0609020204030204" pitchFamily="49" charset="0"/>
              </a:rPr>
              <a:t>!  ? .</a:t>
            </a:r>
          </a:p>
          <a:p>
            <a:pPr lvl="1"/>
            <a:r>
              <a:rPr lang="en-US"/>
              <a:t>Mathematical operators: </a:t>
            </a:r>
            <a:r>
              <a:rPr lang="en-US">
                <a:latin typeface="Consolas" panose="020B0609020204030204" pitchFamily="49" charset="0"/>
                <a:cs typeface="Consolas" panose="020B0609020204030204" pitchFamily="49" charset="0"/>
              </a:rPr>
              <a:t>+ - * / ^</a:t>
            </a:r>
          </a:p>
          <a:p>
            <a:pPr lvl="1"/>
            <a:r>
              <a:rPr lang="en-US"/>
              <a:t>Comparison operators: </a:t>
            </a:r>
            <a:r>
              <a:rPr lang="en-US">
                <a:latin typeface="Consolas" panose="020B0609020204030204" pitchFamily="49" charset="0"/>
                <a:cs typeface="Consolas" panose="020B0609020204030204" pitchFamily="49" charset="0"/>
              </a:rPr>
              <a:t>&lt;   &lt;=   &gt;   &gt;=   &lt;&gt;   = </a:t>
            </a:r>
          </a:p>
        </p:txBody>
      </p:sp>
    </p:spTree>
    <p:extLst>
      <p:ext uri="{BB962C8B-B14F-4D97-AF65-F5344CB8AC3E}">
        <p14:creationId xmlns:p14="http://schemas.microsoft.com/office/powerpoint/2010/main" val="870953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en-CA"/>
              <a:t>Naming Variables: Style Conventions</a:t>
            </a:r>
            <a:endParaRPr lang="en-CA" dirty="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a:pPr>
            <a:r>
              <a:rPr lang="en-CA" altLang="en-US" sz="2000" dirty="0">
                <a:latin typeface="Calibri" pitchFamily="34" charset="0"/>
              </a:rPr>
              <a:t>Style requirement (all languages): The name should be meaningful.</a:t>
            </a:r>
          </a:p>
          <a:p>
            <a:pPr marL="271463" indent="-271463">
              <a:spcBef>
                <a:spcPct val="20000"/>
              </a:spcBef>
              <a:buFont typeface="Calibri" pitchFamily="34" charset="0"/>
              <a:buAutoNum type="arabicPeriod"/>
            </a:pPr>
            <a:endParaRPr lang="en-US" altLang="en-US" sz="2000" dirty="0">
              <a:latin typeface="Calibri" pitchFamily="34" charset="0"/>
            </a:endParaRPr>
          </a:p>
          <a:p>
            <a:pPr marL="271463" indent="-271463">
              <a:spcBef>
                <a:spcPct val="20000"/>
              </a:spcBef>
              <a:buFont typeface="Calibri" pitchFamily="34" charset="0"/>
              <a:buAutoNum type="arabicPeriod"/>
            </a:pPr>
            <a:r>
              <a:rPr lang="en-CA" altLang="en-US" sz="2000" dirty="0">
                <a:latin typeface="Calibri" pitchFamily="34" charset="0"/>
              </a:rPr>
              <a:t>Style requirement (from </a:t>
            </a:r>
            <a:r>
              <a:rPr lang="en-US" altLang="en-US" sz="2000" dirty="0">
                <a:latin typeface="Calibri" pitchFamily="34" charset="0"/>
              </a:rPr>
              <a:t>the Microsoft Developer Network</a:t>
            </a:r>
            <a:r>
              <a:rPr lang="en-US" altLang="en-US" sz="2000" baseline="30000" dirty="0">
                <a:latin typeface="Calibri" pitchFamily="34" charset="0"/>
              </a:rPr>
              <a:t>1</a:t>
            </a:r>
            <a:r>
              <a:rPr lang="en-US" altLang="en-US" sz="2000" dirty="0">
                <a:latin typeface="Calibri" pitchFamily="34" charset="0"/>
              </a:rPr>
              <a:t>)</a:t>
            </a:r>
            <a:r>
              <a:rPr lang="en-CA" altLang="en-US" sz="2000" dirty="0">
                <a:latin typeface="Calibri" pitchFamily="34" charset="0"/>
              </a:rPr>
              <a:t>:</a:t>
            </a:r>
          </a:p>
          <a:p>
            <a:pPr marL="715963" lvl="1" indent="-265113">
              <a:spcBef>
                <a:spcPct val="20000"/>
              </a:spcBef>
              <a:buFont typeface="Calibri" pitchFamily="34" charset="0"/>
              <a:buAutoNum type="alphaLcParenR"/>
            </a:pPr>
            <a:r>
              <a:rPr lang="en-US" altLang="en-US" dirty="0">
                <a:latin typeface="Calibri" pitchFamily="34" charset="0"/>
              </a:rPr>
              <a:t>C</a:t>
            </a:r>
            <a:r>
              <a:rPr lang="en-CA" altLang="en-US" dirty="0">
                <a:latin typeface="Calibri" pitchFamily="34" charset="0"/>
              </a:rPr>
              <a:t>hoose easily readable identifier names</a:t>
            </a:r>
          </a:p>
          <a:p>
            <a:pPr marL="715963" lvl="1" indent="-265113">
              <a:spcBef>
                <a:spcPct val="20000"/>
              </a:spcBef>
              <a:buFont typeface="Calibri" pitchFamily="34" charset="0"/>
              <a:buAutoNum type="alphaLcParenR"/>
            </a:pPr>
            <a:endParaRPr lang="en-US" altLang="en-US" sz="2000" dirty="0">
              <a:latin typeface="Calibri" pitchFamily="34" charset="0"/>
            </a:endParaRPr>
          </a:p>
          <a:p>
            <a:pPr marL="715963" lvl="1" indent="-265113">
              <a:spcBef>
                <a:spcPct val="20000"/>
              </a:spcBef>
              <a:buFont typeface="Calibri" pitchFamily="34" charset="0"/>
              <a:buAutoNum type="alphaLcParenR"/>
            </a:pPr>
            <a:r>
              <a:rPr lang="en-US" altLang="en-US" sz="2000" dirty="0">
                <a:latin typeface="Calibri" pitchFamily="34" charset="0"/>
              </a:rPr>
              <a:t>F</a:t>
            </a:r>
            <a:r>
              <a:rPr lang="en-CA" altLang="en-US" sz="2000" dirty="0">
                <a:latin typeface="Calibri" pitchFamily="34" charset="0"/>
              </a:rPr>
              <a:t>avor readability over brevity.</a:t>
            </a:r>
            <a:r>
              <a:rPr lang="en-CA" altLang="en-US" sz="2400" dirty="0">
                <a:latin typeface="Calibri" pitchFamily="34" charset="0"/>
              </a:rPr>
              <a:t> </a:t>
            </a:r>
          </a:p>
        </p:txBody>
      </p:sp>
      <p:sp>
        <p:nvSpPr>
          <p:cNvPr id="31748" name="TextBox 2"/>
          <p:cNvSpPr txBox="1">
            <a:spLocks noChangeArrowheads="1"/>
          </p:cNvSpPr>
          <p:nvPr/>
        </p:nvSpPr>
        <p:spPr bwMode="auto">
          <a:xfrm>
            <a:off x="5133975" y="10668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#1:</a:t>
            </a:r>
          </a:p>
          <a:p>
            <a:r>
              <a:rPr lang="en-US" altLang="en-US" sz="1600" dirty="0">
                <a:latin typeface="Consolas" pitchFamily="49" charset="0"/>
                <a:cs typeface="Consolas" pitchFamily="49" charset="0"/>
              </a:rPr>
              <a:t>age</a:t>
            </a:r>
            <a:r>
              <a:rPr lang="en-US" altLang="en-US" sz="1600" dirty="0">
                <a:latin typeface="Consolas" pitchFamily="49" charset="0"/>
              </a:rPr>
              <a:t>  (yes)	</a:t>
            </a:r>
          </a:p>
          <a:p>
            <a:r>
              <a:rPr lang="en-US" altLang="en-US" sz="1600" dirty="0">
                <a:latin typeface="Consolas" pitchFamily="49" charset="0"/>
                <a:cs typeface="Consolas" pitchFamily="49" charset="0"/>
              </a:rPr>
              <a:t>x, y </a:t>
            </a:r>
            <a:r>
              <a:rPr lang="en-US" altLang="en-US" sz="1600" dirty="0">
                <a:latin typeface="Consolas" pitchFamily="49" charset="0"/>
              </a:rPr>
              <a:t>(no)</a:t>
            </a:r>
          </a:p>
          <a:p>
            <a:endParaRPr lang="en-US" altLang="en-US" sz="1600" dirty="0">
              <a:latin typeface="Calibri" pitchFamily="34" charset="0"/>
            </a:endParaRPr>
          </a:p>
          <a:p>
            <a:endParaRPr lang="en-US" altLang="en-US" sz="1600" dirty="0"/>
          </a:p>
          <a:p>
            <a:endParaRPr lang="en-US" altLang="en-US" sz="1600" dirty="0"/>
          </a:p>
          <a:p>
            <a:endParaRPr lang="en-US" altLang="en-US" dirty="0">
              <a:latin typeface="Consolas" pitchFamily="49" charset="0"/>
            </a:endParaRPr>
          </a:p>
          <a:p>
            <a:r>
              <a:rPr lang="en-CA" altLang="en-US" sz="1600" dirty="0">
                <a:latin typeface="Consolas" pitchFamily="49" charset="0"/>
              </a:rPr>
              <a:t>HorizontalAlignment (</a:t>
            </a:r>
            <a:r>
              <a:rPr lang="en-US" altLang="en-US" sz="1600" dirty="0">
                <a:latin typeface="Consolas" pitchFamily="49" charset="0"/>
              </a:rPr>
              <a:t>yes)</a:t>
            </a:r>
          </a:p>
          <a:p>
            <a:r>
              <a:rPr lang="en-CA" altLang="en-US" sz="1600" dirty="0">
                <a:latin typeface="Consolas" pitchFamily="49" charset="0"/>
              </a:rPr>
              <a:t>AlignmentHorizontal</a:t>
            </a:r>
            <a:r>
              <a:rPr lang="en-US" altLang="en-US" sz="1600" dirty="0">
                <a:latin typeface="Consolas" pitchFamily="49" charset="0"/>
              </a:rPr>
              <a:t> (no)</a:t>
            </a:r>
          </a:p>
          <a:p>
            <a:endParaRPr lang="en-US" altLang="en-US" sz="1600" dirty="0">
              <a:latin typeface="Consolas" pitchFamily="49" charset="0"/>
            </a:endParaRPr>
          </a:p>
          <a:p>
            <a:endParaRPr lang="en-US" altLang="en-US" sz="1600" dirty="0">
              <a:latin typeface="Consolas" pitchFamily="49" charset="0"/>
            </a:endParaRPr>
          </a:p>
          <a:p>
            <a:r>
              <a:rPr lang="en-CA" altLang="en-US" sz="1600" dirty="0">
                <a:latin typeface="Consolas" pitchFamily="49" charset="0"/>
              </a:rPr>
              <a:t>CanScrollHorizontally (yes)</a:t>
            </a:r>
          </a:p>
          <a:p>
            <a:r>
              <a:rPr lang="en-CA" altLang="en-US" sz="1600" dirty="0">
                <a:latin typeface="Consolas" pitchFamily="49" charset="0"/>
              </a:rPr>
              <a:t>ScrollableX (no)</a:t>
            </a:r>
            <a:endParaRPr lang="en-US" altLang="en-US" sz="1600" dirty="0">
              <a:latin typeface="Consolas" pitchFamily="49" charset="0"/>
            </a:endParaRPr>
          </a:p>
        </p:txBody>
      </p:sp>
      <p:sp>
        <p:nvSpPr>
          <p:cNvPr id="94212" name="Rectangle 6"/>
          <p:cNvSpPr>
            <a:spLocks noChangeArrowheads="1"/>
          </p:cNvSpPr>
          <p:nvPr/>
        </p:nvSpPr>
        <p:spPr bwMode="auto">
          <a:xfrm>
            <a:off x="0" y="6542088"/>
            <a:ext cx="4684713" cy="304800"/>
          </a:xfrm>
          <a:prstGeom prst="rect">
            <a:avLst/>
          </a:prstGeom>
          <a:noFill/>
          <a:ln w="9525">
            <a:noFill/>
            <a:miter lim="800000"/>
            <a:headEnd/>
            <a:tailEnd/>
          </a:ln>
        </p:spPr>
        <p:txBody>
          <a:bodyPr wrap="none">
            <a:spAutoFit/>
          </a:bodyPr>
          <a:lstStyle/>
          <a:p>
            <a:r>
              <a:rPr lang="en-CA" sz="1400" dirty="0"/>
              <a:t>1 http://msdn.microsoft.com/en-us/library/ms229045.aspx</a:t>
            </a:r>
          </a:p>
        </p:txBody>
      </p:sp>
    </p:spTree>
    <p:extLst>
      <p:ext uri="{BB962C8B-B14F-4D97-AF65-F5344CB8AC3E}">
        <p14:creationId xmlns:p14="http://schemas.microsoft.com/office/powerpoint/2010/main" val="33652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P spid="942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en-CA"/>
              <a:t>Naming Variables: Style Conventions (2)</a:t>
            </a:r>
            <a:endParaRPr lang="en-CA" dirty="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startAt="3"/>
            </a:pPr>
            <a:r>
              <a:rPr lang="en-CA" sz="2000" dirty="0">
                <a:latin typeface="Calibri" pitchFamily="34" charset="0"/>
              </a:rPr>
              <a:t>Style requirement: Variable names should generally be all lower case except perhaps for the first letter (see next point for the exception).</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Style requirement: For names composed of multiple words separate each word by capitalizing the first letter of each word (save for the first word) or by using an underscore. (Either approach is acceptable but don’t mix and match.)</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Avoid using keywords as names (next slide)</a:t>
            </a:r>
          </a:p>
          <a:p>
            <a:pPr marL="715963" lvl="1" indent="-265113">
              <a:spcBef>
                <a:spcPct val="20000"/>
              </a:spcBef>
              <a:buFont typeface="Calibri" pitchFamily="34" charset="0"/>
              <a:buAutoNum type="arabicPeriod" startAt="4"/>
            </a:pPr>
            <a:endParaRPr lang="en-CA" altLang="en-US" sz="2400" dirty="0">
              <a:latin typeface="Calibri" pitchFamily="34" charset="0"/>
            </a:endParaRPr>
          </a:p>
        </p:txBody>
      </p:sp>
      <p:sp>
        <p:nvSpPr>
          <p:cNvPr id="31748" name="TextBox 2"/>
          <p:cNvSpPr txBox="1">
            <a:spLocks noChangeArrowheads="1"/>
          </p:cNvSpPr>
          <p:nvPr/>
        </p:nvSpPr>
        <p:spPr bwMode="auto">
          <a:xfrm>
            <a:off x="5133975" y="11430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#3:</a:t>
            </a:r>
          </a:p>
          <a:p>
            <a:r>
              <a:rPr lang="en-US" altLang="en-US" sz="1600" dirty="0">
                <a:latin typeface="Consolas" pitchFamily="49" charset="0"/>
                <a:cs typeface="Consolas" pitchFamily="49" charset="0"/>
              </a:rPr>
              <a:t>a</a:t>
            </a:r>
            <a:r>
              <a:rPr lang="en-US" altLang="en-US" sz="1600">
                <a:latin typeface="Consolas" pitchFamily="49" charset="0"/>
                <a:cs typeface="Consolas" pitchFamily="49" charset="0"/>
              </a:rPr>
              <a:t>ge</a:t>
            </a:r>
            <a:r>
              <a:rPr lang="en-US" altLang="en-US" sz="1600" dirty="0"/>
              <a:t>, </a:t>
            </a:r>
            <a:r>
              <a:rPr lang="en-US" altLang="en-US" sz="1600" dirty="0">
                <a:latin typeface="Consolas" pitchFamily="49" charset="0"/>
                <a:cs typeface="Consolas" pitchFamily="49" charset="0"/>
              </a:rPr>
              <a:t>height</a:t>
            </a:r>
            <a:r>
              <a:rPr lang="en-US" altLang="en-US" sz="1600" dirty="0"/>
              <a:t>, </a:t>
            </a:r>
            <a:r>
              <a:rPr lang="en-US" altLang="en-US" sz="1600" dirty="0">
                <a:latin typeface="Consolas" pitchFamily="49" charset="0"/>
                <a:cs typeface="Consolas" pitchFamily="49" charset="0"/>
              </a:rPr>
              <a:t>weight </a:t>
            </a:r>
            <a:r>
              <a:rPr lang="en-US" altLang="en-US" sz="1600" dirty="0"/>
              <a:t>(yes)</a:t>
            </a:r>
          </a:p>
          <a:p>
            <a:r>
              <a:rPr lang="en-US" altLang="en-US" sz="1600" dirty="0">
                <a:latin typeface="Consolas" pitchFamily="49" charset="0"/>
                <a:cs typeface="Consolas" pitchFamily="49" charset="0"/>
              </a:rPr>
              <a:t>HEIGHT</a:t>
            </a:r>
            <a:r>
              <a:rPr lang="en-US" altLang="en-US" sz="1600" dirty="0"/>
              <a:t>		    (no)</a:t>
            </a:r>
          </a:p>
          <a:p>
            <a:endParaRPr lang="en-US" altLang="en-US" sz="1000" dirty="0">
              <a:latin typeface="Calibri" pitchFamily="34" charset="0"/>
            </a:endParaRPr>
          </a:p>
          <a:p>
            <a:endParaRPr lang="en-US" altLang="en-US" sz="1000" dirty="0">
              <a:latin typeface="Calibri" pitchFamily="34" charset="0"/>
            </a:endParaRPr>
          </a:p>
          <a:p>
            <a:endParaRPr lang="en-US" altLang="en-US" sz="1600" dirty="0">
              <a:latin typeface="Calibri" pitchFamily="34" charset="0"/>
            </a:endParaRPr>
          </a:p>
          <a:p>
            <a:endParaRPr lang="en-US" altLang="en-US" sz="1600" dirty="0"/>
          </a:p>
          <a:p>
            <a:r>
              <a:rPr lang="en-US" altLang="en-US" sz="1600" dirty="0"/>
              <a:t>#4</a:t>
            </a:r>
          </a:p>
          <a:p>
            <a:r>
              <a:rPr lang="en-US" altLang="en-US" sz="1600" dirty="0">
                <a:latin typeface="Consolas" pitchFamily="49" charset="0"/>
                <a:cs typeface="Consolas" pitchFamily="49" charset="0"/>
              </a:rPr>
              <a:t>firstName</a:t>
            </a:r>
            <a:r>
              <a:rPr lang="en-US" altLang="en-US" sz="1600" dirty="0"/>
              <a:t>, </a:t>
            </a:r>
            <a:r>
              <a:rPr lang="en-US" altLang="en-US" sz="1600" dirty="0">
                <a:latin typeface="Consolas" pitchFamily="49" charset="0"/>
                <a:cs typeface="Consolas" pitchFamily="49" charset="0"/>
              </a:rPr>
              <a:t>last_name</a:t>
            </a:r>
            <a:r>
              <a:rPr lang="en-US" altLang="en-US" sz="1600" dirty="0"/>
              <a:t>	</a:t>
            </a:r>
          </a:p>
          <a:p>
            <a:r>
              <a:rPr lang="en-US" altLang="en-US" sz="1600" dirty="0"/>
              <a:t>(yes to either approach)</a:t>
            </a: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sz="1000" dirty="0">
              <a:latin typeface="Calibri" pitchFamily="34" charset="0"/>
            </a:endParaRPr>
          </a:p>
          <a:p>
            <a:endParaRPr lang="en-US" altLang="en-US" sz="1000" dirty="0">
              <a:latin typeface="Calibri" pitchFamily="34" charset="0"/>
            </a:endParaRPr>
          </a:p>
        </p:txBody>
      </p:sp>
    </p:spTree>
    <p:extLst>
      <p:ext uri="{BB962C8B-B14F-4D97-AF65-F5344CB8AC3E}">
        <p14:creationId xmlns:p14="http://schemas.microsoft.com/office/powerpoint/2010/main" val="28963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260350"/>
            <a:ext cx="8229600" cy="730250"/>
          </a:xfrm>
        </p:spPr>
        <p:txBody>
          <a:bodyPr/>
          <a:lstStyle/>
          <a:p>
            <a:pPr eaLnBrk="1" hangingPunct="1"/>
            <a:r>
              <a:rPr lang="en-US" altLang="en-US" dirty="0"/>
              <a:t>Some Common Visual Basic Keywords</a:t>
            </a:r>
            <a:r>
              <a:rPr lang="en-US" altLang="en-US" baseline="30000" dirty="0"/>
              <a:t>1</a:t>
            </a:r>
          </a:p>
        </p:txBody>
      </p:sp>
      <p:sp>
        <p:nvSpPr>
          <p:cNvPr id="104451" name="Rectangle 3"/>
          <p:cNvSpPr>
            <a:spLocks noGrp="1" noChangeArrowheads="1"/>
          </p:cNvSpPr>
          <p:nvPr>
            <p:ph idx="4294967295"/>
          </p:nvPr>
        </p:nvSpPr>
        <p:spPr>
          <a:xfrm>
            <a:off x="457200" y="1143000"/>
            <a:ext cx="8229600" cy="5410200"/>
          </a:xfrm>
        </p:spPr>
        <p:txBody>
          <a:bodyPr/>
          <a:lstStyle/>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And	Boolean	Call	Case	Catch	Continue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Date	Decimal	Default	Dim	Do	Double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Each	Else	End	Erase	Error	Event	</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Exit	False	Finally	For	Friend	Function</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Get	Global  	Handles	If	In	Inherits</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Integer	Interface	Is	Let	Lib	Like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Long	Loop	Me	Mod	Module	Next</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Not	Nothing	Of	On	Operator	Option</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Optional	Or	Out	Overrides	Partial	Private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Property	Protected	Public	Resume	Return	Select</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Set	Shadows	Short	Single	Static	Step</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Stop	String	Sub	Then	Throw	To</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True	Try	Using	Variant	When	While</a:t>
            </a:r>
          </a:p>
          <a:p>
            <a:pPr marL="228600" indent="-228600" eaLnBrk="1" hangingPunct="1">
              <a:buFontTx/>
              <a:buNone/>
              <a:tabLst>
                <a:tab pos="1254125" algn="l"/>
                <a:tab pos="2690813" algn="l"/>
                <a:tab pos="3857625" algn="l"/>
                <a:tab pos="5024438" algn="l"/>
                <a:tab pos="6275388" algn="l"/>
              </a:tabLst>
            </a:pPr>
            <a:r>
              <a:rPr lang="en-US" altLang="en-US" sz="1800" dirty="0">
                <a:latin typeface="Consolas" pitchFamily="49" charset="0"/>
                <a:cs typeface="Consolas" pitchFamily="49" charset="0"/>
              </a:rPr>
              <a:t>Widening	With	</a:t>
            </a:r>
          </a:p>
        </p:txBody>
      </p:sp>
      <p:sp>
        <p:nvSpPr>
          <p:cNvPr id="96259" name="Text Box 4"/>
          <p:cNvSpPr txBox="1">
            <a:spLocks noChangeArrowheads="1"/>
          </p:cNvSpPr>
          <p:nvPr/>
        </p:nvSpPr>
        <p:spPr bwMode="auto">
          <a:xfrm>
            <a:off x="0" y="6426200"/>
            <a:ext cx="7620000" cy="304800"/>
          </a:xfrm>
          <a:prstGeom prst="rect">
            <a:avLst/>
          </a:prstGeom>
          <a:noFill/>
          <a:ln w="9525">
            <a:noFill/>
            <a:miter lim="800000"/>
            <a:headEnd/>
            <a:tailEnd/>
          </a:ln>
        </p:spPr>
        <p:txBody>
          <a:bodyPr>
            <a:spAutoFit/>
          </a:bodyPr>
          <a:lstStyle/>
          <a:p>
            <a:pPr>
              <a:spcBef>
                <a:spcPct val="50000"/>
              </a:spcBef>
            </a:pPr>
            <a:r>
              <a:rPr lang="en-US" altLang="en-US" sz="1000" dirty="0"/>
              <a:t>1 The full list can be found on the MSDN </a:t>
            </a:r>
            <a:r>
              <a:rPr lang="en-US" altLang="en-US" sz="1000" dirty="0">
                <a:latin typeface="Calibri" pitchFamily="34" charset="0"/>
              </a:rPr>
              <a:t>http://msdn.microsoft.com/en-us/library/dd409611.aspx</a:t>
            </a:r>
          </a:p>
        </p:txBody>
      </p:sp>
    </p:spTree>
    <p:extLst>
      <p:ext uri="{BB962C8B-B14F-4D97-AF65-F5344CB8AC3E}">
        <p14:creationId xmlns:p14="http://schemas.microsoft.com/office/powerpoint/2010/main" val="650542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a:xfrm>
            <a:off x="457200" y="274638"/>
            <a:ext cx="8229600" cy="485775"/>
          </a:xfrm>
        </p:spPr>
        <p:txBody>
          <a:bodyPr/>
          <a:lstStyle/>
          <a:p>
            <a:r>
              <a:rPr lang="en-US" altLang="en-US" dirty="0"/>
              <a:t>Variable Naming Conventions: Bottom Line</a:t>
            </a:r>
          </a:p>
        </p:txBody>
      </p:sp>
      <p:sp>
        <p:nvSpPr>
          <p:cNvPr id="106499" name="Content Placeholder 2"/>
          <p:cNvSpPr>
            <a:spLocks noGrp="1"/>
          </p:cNvSpPr>
          <p:nvPr>
            <p:ph idx="4294967295"/>
          </p:nvPr>
        </p:nvSpPr>
        <p:spPr>
          <a:xfrm>
            <a:off x="457200" y="1143000"/>
            <a:ext cx="8229600" cy="5410200"/>
          </a:xfrm>
        </p:spPr>
        <p:txBody>
          <a:bodyPr/>
          <a:lstStyle/>
          <a:p>
            <a:r>
              <a:rPr lang="en-US" altLang="en-US" dirty="0"/>
              <a:t>Both the language and style requirements should be followed when declaring your variables.</a:t>
            </a:r>
          </a:p>
        </p:txBody>
      </p:sp>
    </p:spTree>
    <p:extLst>
      <p:ext uri="{BB962C8B-B14F-4D97-AF65-F5344CB8AC3E}">
        <p14:creationId xmlns:p14="http://schemas.microsoft.com/office/powerpoint/2010/main" val="21172831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944562"/>
          </a:xfrm>
        </p:spPr>
        <p:txBody>
          <a:bodyPr>
            <a:normAutofit fontScale="90000"/>
          </a:bodyPr>
          <a:lstStyle/>
          <a:p>
            <a:r>
              <a:rPr lang="en-US" dirty="0"/>
              <a:t>Examples Of Assigning Values To Variables</a:t>
            </a:r>
          </a:p>
        </p:txBody>
      </p:sp>
      <p:sp>
        <p:nvSpPr>
          <p:cNvPr id="3" name="Content Placeholder 2"/>
          <p:cNvSpPr>
            <a:spLocks noGrp="1"/>
          </p:cNvSpPr>
          <p:nvPr>
            <p:ph idx="1"/>
          </p:nvPr>
        </p:nvSpPr>
        <p:spPr>
          <a:xfrm>
            <a:off x="457200" y="1447800"/>
            <a:ext cx="7086600" cy="5029200"/>
          </a:xfrm>
        </p:spPr>
        <p:txBody>
          <a:bodyPr/>
          <a:lstStyle/>
          <a:p>
            <a:pPr marL="0" indent="0">
              <a:buNone/>
            </a:pPr>
            <a:r>
              <a:rPr lang="en-US" dirty="0">
                <a:cs typeface="Consolas" panose="020B0609020204030204" pitchFamily="49" charset="0"/>
              </a:rPr>
              <a:t>Note: some types of variables requires some mechanism to specify the type of information to be stored:</a:t>
            </a:r>
          </a:p>
          <a:p>
            <a:r>
              <a:rPr lang="en-US" sz="1800" dirty="0">
                <a:cs typeface="Consolas" panose="020B0609020204030204" pitchFamily="49" charset="0"/>
              </a:rPr>
              <a:t>Strings: the start and end of the string must be marked with double quotes </a:t>
            </a:r>
            <a:r>
              <a:rPr lang="en-US" sz="1800" i="1" dirty="0">
                <a:cs typeface="Consolas" panose="020B0609020204030204" pitchFamily="49" charset="0"/>
              </a:rPr>
              <a:t>"</a:t>
            </a:r>
          </a:p>
          <a:p>
            <a:r>
              <a:rPr lang="en-US" sz="1800" dirty="0">
                <a:cs typeface="Consolas" panose="020B0609020204030204" pitchFamily="49" charset="0"/>
              </a:rPr>
              <a:t>Date: the start and end of the string must be marked with the number sign </a:t>
            </a:r>
            <a:r>
              <a:rPr lang="en-US" sz="1800" i="1" dirty="0">
                <a:cs typeface="Consolas" panose="020B0609020204030204" pitchFamily="49" charset="0"/>
              </a:rPr>
              <a:t>#</a:t>
            </a:r>
            <a:endParaRPr lang="en-US" sz="1800" dirty="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LuckyNumber As Long</a:t>
            </a:r>
          </a:p>
          <a:p>
            <a:pPr marL="0" indent="0">
              <a:buNone/>
            </a:pPr>
            <a:r>
              <a:rPr lang="en-US" sz="1800" dirty="0" err="1">
                <a:latin typeface="Consolas" panose="020B0609020204030204" pitchFamily="49" charset="0"/>
                <a:cs typeface="Consolas" panose="020B0609020204030204" pitchFamily="49" charset="0"/>
              </a:rPr>
              <a:t>LuckyNumber</a:t>
            </a:r>
            <a:r>
              <a:rPr lang="en-US" sz="1800" dirty="0">
                <a:latin typeface="Consolas" panose="020B0609020204030204" pitchFamily="49" charset="0"/>
                <a:cs typeface="Consolas" panose="020B0609020204030204" pitchFamily="49" charset="0"/>
              </a:rPr>
              <a:t> = 888</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BirthDay As Date </a:t>
            </a:r>
          </a:p>
          <a:p>
            <a:pPr marL="0" indent="0">
              <a:buNone/>
            </a:pPr>
            <a:r>
              <a:rPr lang="en-US" sz="1800" dirty="0">
                <a:latin typeface="Consolas" panose="020B0609020204030204" pitchFamily="49" charset="0"/>
                <a:cs typeface="Consolas" panose="020B0609020204030204" pitchFamily="49" charset="0"/>
              </a:rPr>
              <a:t>BirthDay = #11/01/1977#</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Dim MyName As String</a:t>
            </a:r>
          </a:p>
          <a:p>
            <a:pPr marL="0" indent="0">
              <a:buNone/>
            </a:pPr>
            <a:r>
              <a:rPr lang="en-US" sz="1800" dirty="0">
                <a:latin typeface="Consolas" panose="020B0609020204030204" pitchFamily="49" charset="0"/>
                <a:cs typeface="Consolas" panose="020B0609020204030204" pitchFamily="49" charset="0"/>
              </a:rPr>
              <a:t>MyName = "James"</a:t>
            </a:r>
          </a:p>
        </p:txBody>
      </p:sp>
      <p:grpSp>
        <p:nvGrpSpPr>
          <p:cNvPr id="11" name="Group 10"/>
          <p:cNvGrpSpPr/>
          <p:nvPr/>
        </p:nvGrpSpPr>
        <p:grpSpPr>
          <a:xfrm>
            <a:off x="7086600" y="0"/>
            <a:ext cx="2057400" cy="1752600"/>
            <a:chOff x="6934200" y="3276600"/>
            <a:chExt cx="2057400" cy="1752600"/>
          </a:xfrm>
        </p:grpSpPr>
        <p:grpSp>
          <p:nvGrpSpPr>
            <p:cNvPr id="4" name="Group 3"/>
            <p:cNvGrpSpPr/>
            <p:nvPr/>
          </p:nvGrpSpPr>
          <p:grpSpPr>
            <a:xfrm>
              <a:off x="6934200" y="3276600"/>
              <a:ext cx="2057400" cy="1752600"/>
              <a:chOff x="6858000" y="1371600"/>
              <a:chExt cx="2057400" cy="1752600"/>
            </a:xfrm>
          </p:grpSpPr>
          <p:sp>
            <p:nvSpPr>
              <p:cNvPr id="5" name="Rectangle 4"/>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t>CPSC mail</a:t>
                </a:r>
              </a:p>
            </p:txBody>
          </p:sp>
          <p:sp>
            <p:nvSpPr>
              <p:cNvPr id="6" name="Rectangle 5"/>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086600" y="3701534"/>
              <a:ext cx="685800" cy="369332"/>
            </a:xfrm>
            <a:prstGeom prst="rect">
              <a:avLst/>
            </a:prstGeom>
            <a:noFill/>
          </p:spPr>
          <p:txBody>
            <a:bodyPr wrap="square" rtlCol="0">
              <a:spAutoFit/>
            </a:bodyPr>
            <a:lstStyle/>
            <a:p>
              <a:r>
                <a:rPr lang="en-US" b="1" dirty="0"/>
                <a:t>TAM</a:t>
              </a:r>
            </a:p>
          </p:txBody>
        </p:sp>
      </p:grpSp>
      <p:grpSp>
        <p:nvGrpSpPr>
          <p:cNvPr id="14" name="Group 13"/>
          <p:cNvGrpSpPr/>
          <p:nvPr/>
        </p:nvGrpSpPr>
        <p:grpSpPr>
          <a:xfrm>
            <a:off x="7315200" y="800100"/>
            <a:ext cx="533400" cy="266700"/>
            <a:chOff x="7543800" y="3675888"/>
            <a:chExt cx="609600" cy="304800"/>
          </a:xfrm>
        </p:grpSpPr>
        <p:sp>
          <p:nvSpPr>
            <p:cNvPr id="12" name="Rectangle 11"/>
            <p:cNvSpPr/>
            <p:nvPr/>
          </p:nvSpPr>
          <p:spPr>
            <a:xfrm>
              <a:off x="7543800" y="3675888"/>
              <a:ext cx="609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mail</a:t>
              </a:r>
            </a:p>
          </p:txBody>
        </p:sp>
        <p:sp>
          <p:nvSpPr>
            <p:cNvPr id="13" name="Isosceles Triangle 12"/>
            <p:cNvSpPr/>
            <p:nvPr/>
          </p:nvSpPr>
          <p:spPr>
            <a:xfrm rot="10800000">
              <a:off x="7658100" y="3675888"/>
              <a:ext cx="381000" cy="134112"/>
            </a:xfrm>
            <a:prstGeom prst="triangl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70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a:t>Basic Mathematical </a:t>
            </a:r>
            <a:r>
              <a:rPr lang="en-US" b="1" dirty="0">
                <a:solidFill>
                  <a:srgbClr val="00B050"/>
                </a:solidFill>
              </a:rPr>
              <a:t>Operators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3120555"/>
              </p:ext>
            </p:extLst>
          </p:nvPr>
        </p:nvGraphicFramePr>
        <p:xfrm>
          <a:off x="457200" y="1295400"/>
          <a:ext cx="8229600" cy="245364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n-US" sz="2000" dirty="0">
                          <a:latin typeface="Arial" panose="020B0604020202020204" pitchFamily="34" charset="0"/>
                          <a:cs typeface="Arial" panose="020B0604020202020204" pitchFamily="34" charset="0"/>
                        </a:rPr>
                        <a:t>Operation</a:t>
                      </a:r>
                    </a:p>
                  </a:txBody>
                  <a:tcPr/>
                </a:tc>
                <a:tc>
                  <a:txBody>
                    <a:bodyPr/>
                    <a:lstStyle/>
                    <a:p>
                      <a:r>
                        <a:rPr lang="en-US" sz="2000" dirty="0">
                          <a:latin typeface="Arial" panose="020B0604020202020204" pitchFamily="34" charset="0"/>
                          <a:cs typeface="Arial" panose="020B0604020202020204" pitchFamily="34" charset="0"/>
                        </a:rPr>
                        <a:t>Symbol used in VBA</a:t>
                      </a:r>
                    </a:p>
                  </a:txBody>
                  <a:tcPr/>
                </a:tc>
                <a:tc>
                  <a:txBody>
                    <a:bodyPr/>
                    <a:lstStyle/>
                    <a:p>
                      <a:r>
                        <a:rPr lang="en-US" sz="2000" dirty="0">
                          <a:latin typeface="Arial" panose="020B0604020202020204" pitchFamily="34" charset="0"/>
                          <a:cs typeface="Arial" panose="020B0604020202020204" pitchFamily="34" charset="0"/>
                        </a:rPr>
                        <a:t>Example</a:t>
                      </a:r>
                    </a:p>
                  </a:txBody>
                  <a:tcPr/>
                </a:tc>
                <a:extLst>
                  <a:ext uri="{0D108BD9-81ED-4DB2-BD59-A6C34878D82A}">
                    <a16:rowId xmlns=""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Addition</a:t>
                      </a:r>
                    </a:p>
                  </a:txBody>
                  <a:tcPr/>
                </a:tc>
                <a:tc>
                  <a:txBody>
                    <a:bodyPr/>
                    <a:lstStyle/>
                    <a:p>
                      <a:r>
                        <a:rPr lang="en-US" sz="2000" b="1" dirty="0">
                          <a:solidFill>
                            <a:srgbClr val="00B05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2</a:t>
                      </a:r>
                      <a:r>
                        <a:rPr lang="en-US" sz="2000" baseline="0" dirty="0">
                          <a:latin typeface="Arial" panose="020B0604020202020204" pitchFamily="34" charset="0"/>
                          <a:cs typeface="Arial" panose="020B0604020202020204" pitchFamily="34" charset="0"/>
                        </a:rPr>
                        <a:t> </a:t>
                      </a:r>
                      <a:r>
                        <a:rPr lang="en-US" sz="2000" b="1" baseline="0" dirty="0">
                          <a:solidFill>
                            <a:srgbClr val="00B050"/>
                          </a:solidFill>
                          <a:latin typeface="Arial" panose="020B0604020202020204" pitchFamily="34" charset="0"/>
                          <a:cs typeface="Arial" panose="020B0604020202020204" pitchFamily="34" charset="0"/>
                        </a:rPr>
                        <a:t>+</a:t>
                      </a:r>
                      <a:r>
                        <a:rPr lang="en-US" sz="2000" baseline="0" dirty="0">
                          <a:solidFill>
                            <a:srgbClr val="00B050"/>
                          </a:solidFill>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Subtraction</a:t>
                      </a:r>
                    </a:p>
                  </a:txBody>
                  <a:tcPr/>
                </a:tc>
                <a:tc>
                  <a:txBody>
                    <a:bodyPr/>
                    <a:lstStyle/>
                    <a:p>
                      <a:r>
                        <a:rPr lang="en-US" sz="2000" b="1" dirty="0">
                          <a:solidFill>
                            <a:srgbClr val="00B05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3 </a:t>
                      </a:r>
                      <a:r>
                        <a:rPr lang="en-US" sz="2000" b="1" dirty="0">
                          <a:solidFill>
                            <a:srgbClr val="00B050"/>
                          </a:solidFill>
                          <a:latin typeface="Arial" panose="020B0604020202020204" pitchFamily="34" charset="0"/>
                          <a:cs typeface="Arial" panose="020B0604020202020204" pitchFamily="34" charset="0"/>
                        </a:rPr>
                        <a:t>–</a:t>
                      </a:r>
                      <a:r>
                        <a:rPr lang="en-US" sz="2000" dirty="0">
                          <a:solidFill>
                            <a:srgbClr val="00B05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2</a:t>
                      </a:r>
                    </a:p>
                  </a:txBody>
                  <a:tcPr/>
                </a:tc>
                <a:extLst>
                  <a:ext uri="{0D108BD9-81ED-4DB2-BD59-A6C34878D82A}">
                    <a16:rowId xmlns=""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Multiplication</a:t>
                      </a:r>
                    </a:p>
                  </a:txBody>
                  <a:tcPr/>
                </a:tc>
                <a:tc>
                  <a:txBody>
                    <a:bodyPr/>
                    <a:lstStyle/>
                    <a:p>
                      <a:r>
                        <a:rPr lang="en-US" sz="2000" b="1" dirty="0">
                          <a:solidFill>
                            <a:srgbClr val="00B05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10 </a:t>
                      </a:r>
                      <a:r>
                        <a:rPr lang="en-US" sz="2000" b="1" dirty="0">
                          <a:solidFill>
                            <a:srgbClr val="00B05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10</a:t>
                      </a:r>
                    </a:p>
                  </a:txBody>
                  <a:tcPr/>
                </a:tc>
                <a:extLst>
                  <a:ext uri="{0D108BD9-81ED-4DB2-BD59-A6C34878D82A}">
                    <a16:rowId xmlns="" xmlns:a16="http://schemas.microsoft.com/office/drawing/2014/main" val="10003"/>
                  </a:ext>
                </a:extLst>
              </a:tr>
              <a:tr h="472440">
                <a:tc>
                  <a:txBody>
                    <a:bodyPr/>
                    <a:lstStyle/>
                    <a:p>
                      <a:r>
                        <a:rPr lang="en-US" sz="2000" dirty="0">
                          <a:latin typeface="Arial" panose="020B0604020202020204" pitchFamily="34" charset="0"/>
                          <a:cs typeface="Arial" panose="020B0604020202020204" pitchFamily="34" charset="0"/>
                        </a:rPr>
                        <a:t>Division</a:t>
                      </a:r>
                    </a:p>
                  </a:txBody>
                  <a:tcPr/>
                </a:tc>
                <a:tc>
                  <a:txBody>
                    <a:bodyPr/>
                    <a:lstStyle/>
                    <a:p>
                      <a:r>
                        <a:rPr lang="en-US" sz="2000" b="1" dirty="0">
                          <a:solidFill>
                            <a:srgbClr val="00B05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81 </a:t>
                      </a:r>
                      <a:r>
                        <a:rPr lang="en-US" sz="2000" b="1" dirty="0">
                          <a:solidFill>
                            <a:srgbClr val="00B05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9</a:t>
                      </a:r>
                    </a:p>
                  </a:txBody>
                  <a:tcPr/>
                </a:tc>
                <a:extLst>
                  <a:ext uri="{0D108BD9-81ED-4DB2-BD59-A6C34878D82A}">
                    <a16:rowId xmlns="" xmlns:a16="http://schemas.microsoft.com/office/drawing/2014/main" val="10004"/>
                  </a:ext>
                </a:extLst>
              </a:tr>
              <a:tr h="370840">
                <a:tc>
                  <a:txBody>
                    <a:bodyPr/>
                    <a:lstStyle/>
                    <a:p>
                      <a:r>
                        <a:rPr lang="en-US" sz="2000">
                          <a:latin typeface="Arial" panose="020B0604020202020204" pitchFamily="34" charset="0"/>
                          <a:cs typeface="Arial" panose="020B0604020202020204" pitchFamily="34" charset="0"/>
                        </a:rPr>
                        <a:t>Exponent</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a:solidFill>
                            <a:srgbClr val="00B050"/>
                          </a:solidFill>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2 </a:t>
                      </a:r>
                      <a:r>
                        <a:rPr lang="en-US" sz="2000" b="1" dirty="0">
                          <a:solidFill>
                            <a:srgbClr val="00B05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3</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1186003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MsgBox And Variables</a:t>
            </a:r>
          </a:p>
        </p:txBody>
      </p:sp>
      <p:sp>
        <p:nvSpPr>
          <p:cNvPr id="3" name="Content Placeholder 2"/>
          <p:cNvSpPr>
            <a:spLocks noGrp="1"/>
          </p:cNvSpPr>
          <p:nvPr>
            <p:ph idx="1"/>
          </p:nvPr>
        </p:nvSpPr>
        <p:spPr/>
        <p:txBody>
          <a:bodyPr/>
          <a:lstStyle/>
          <a:p>
            <a:r>
              <a:rPr lang="en-US" dirty="0"/>
              <a:t>Typing the name of a variable in a message box (no quotes) will display the current contents of that variable.</a:t>
            </a:r>
          </a:p>
          <a:p>
            <a:r>
              <a:rPr lang="en-US" dirty="0"/>
              <a:t>Example (from a program coming up)</a:t>
            </a:r>
          </a:p>
          <a:p>
            <a:pPr marL="234950" lvl="1" indent="0">
              <a:buNone/>
            </a:pPr>
            <a:r>
              <a:rPr lang="en-US" dirty="0">
                <a:latin typeface="Consolas" pitchFamily="49" charset="0"/>
                <a:cs typeface="Consolas" pitchFamily="49" charset="0"/>
              </a:rPr>
              <a:t>    Dim </a:t>
            </a:r>
            <a:r>
              <a:rPr lang="en-US" dirty="0" err="1">
                <a:latin typeface="Consolas" pitchFamily="49" charset="0"/>
                <a:cs typeface="Consolas" pitchFamily="49" charset="0"/>
              </a:rPr>
              <a:t>realNumber</a:t>
            </a:r>
            <a:r>
              <a:rPr lang="en-US" dirty="0">
                <a:latin typeface="Consolas" pitchFamily="49" charset="0"/>
                <a:cs typeface="Consolas" pitchFamily="49" charset="0"/>
              </a:rPr>
              <a:t> As Double</a:t>
            </a:r>
          </a:p>
          <a:p>
            <a:pPr marL="234950" lvl="1" indent="0">
              <a:buNone/>
            </a:pPr>
            <a:r>
              <a:rPr lang="en-US" dirty="0">
                <a:latin typeface="Consolas" pitchFamily="49" charset="0"/>
                <a:cs typeface="Consolas" pitchFamily="49" charset="0"/>
              </a:rPr>
              <a:t>    </a:t>
            </a:r>
            <a:r>
              <a:rPr lang="en-US" dirty="0" err="1">
                <a:latin typeface="Consolas" pitchFamily="49" charset="0"/>
                <a:cs typeface="Consolas" pitchFamily="49" charset="0"/>
              </a:rPr>
              <a:t>realNumber</a:t>
            </a:r>
            <a:r>
              <a:rPr lang="en-US" dirty="0">
                <a:latin typeface="Consolas" pitchFamily="49" charset="0"/>
                <a:cs typeface="Consolas" pitchFamily="49" charset="0"/>
              </a:rPr>
              <a:t> = 1 / 3</a:t>
            </a:r>
          </a:p>
          <a:p>
            <a:pPr marL="234950" lvl="1" indent="0">
              <a:buNone/>
            </a:pPr>
            <a:r>
              <a:rPr lang="en-US" dirty="0">
                <a:latin typeface="Consolas" pitchFamily="49" charset="0"/>
                <a:cs typeface="Consolas" pitchFamily="49" charset="0"/>
              </a:rPr>
              <a:t>    MsgBox (</a:t>
            </a:r>
            <a:r>
              <a:rPr lang="en-US" dirty="0" err="1">
                <a:latin typeface="Consolas" pitchFamily="49" charset="0"/>
                <a:cs typeface="Consolas" pitchFamily="49" charset="0"/>
              </a:rPr>
              <a:t>realNumber</a:t>
            </a:r>
            <a:r>
              <a:rPr lang="en-US" dirty="0">
                <a:latin typeface="Consolas" pitchFamily="49" charset="0"/>
                <a:cs typeface="Consolas" pitchFamily="49" charset="0"/>
              </a:rPr>
              <a:t>)</a:t>
            </a:r>
          </a:p>
          <a:p>
            <a:pPr marL="234950" lvl="1" indent="0">
              <a:buNone/>
            </a:pPr>
            <a:endParaRPr lang="en-US" dirty="0">
              <a:latin typeface="Consolas" pitchFamily="49" charset="0"/>
              <a:cs typeface="Consolas" pitchFamily="49" charset="0"/>
            </a:endParaRPr>
          </a:p>
          <a:p>
            <a:pPr marL="234950" lvl="1" indent="0">
              <a:buNone/>
            </a:pPr>
            <a:endParaRPr lang="en-US" dirty="0">
              <a:latin typeface="Consolas" pitchFamily="49" charset="0"/>
              <a:cs typeface="Consolas" pitchFamily="49" charset="0"/>
            </a:endParaRPr>
          </a:p>
          <a:p>
            <a:pPr marL="234950" lvl="1" indent="0">
              <a:buNone/>
            </a:pPr>
            <a:r>
              <a:rPr lang="en-US" dirty="0">
                <a:latin typeface="Consolas" pitchFamily="49" charset="0"/>
              </a:rPr>
              <a:t>   </a:t>
            </a:r>
            <a:r>
              <a:rPr lang="en-US" dirty="0">
                <a:latin typeface="Consolas" pitchFamily="49" charset="0"/>
                <a:cs typeface="Consolas" pitchFamily="49" charset="0"/>
              </a:rPr>
              <a:t> MsgBox ("</a:t>
            </a:r>
            <a:r>
              <a:rPr lang="en-US" dirty="0" err="1">
                <a:latin typeface="Consolas" pitchFamily="49" charset="0"/>
                <a:cs typeface="Consolas" pitchFamily="49" charset="0"/>
              </a:rPr>
              <a:t>realNumber</a:t>
            </a:r>
            <a:r>
              <a:rPr lang="en-US" dirty="0">
                <a:latin typeface="Consolas" pitchFamily="49" charset="0"/>
                <a:cs typeface="Consolas" pitchFamily="49" charset="0"/>
              </a:rPr>
              <a:t>")</a:t>
            </a:r>
            <a:endParaRPr lang="en-US" dirty="0"/>
          </a:p>
        </p:txBody>
      </p:sp>
      <p:grpSp>
        <p:nvGrpSpPr>
          <p:cNvPr id="9" name="Group 8"/>
          <p:cNvGrpSpPr/>
          <p:nvPr/>
        </p:nvGrpSpPr>
        <p:grpSpPr>
          <a:xfrm>
            <a:off x="3505200" y="3739978"/>
            <a:ext cx="4724400" cy="622532"/>
            <a:chOff x="3505200" y="3739978"/>
            <a:chExt cx="4724400" cy="622532"/>
          </a:xfrm>
        </p:grpSpPr>
        <p:sp>
          <p:nvSpPr>
            <p:cNvPr id="4" name="TextBox 3"/>
            <p:cNvSpPr txBox="1"/>
            <p:nvPr/>
          </p:nvSpPr>
          <p:spPr>
            <a:xfrm>
              <a:off x="5410200" y="3962400"/>
              <a:ext cx="281940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0.333... </a:t>
              </a:r>
              <a:r>
                <a:rPr lang="en-US" sz="2000" dirty="0">
                  <a:solidFill>
                    <a:srgbClr val="FF0000"/>
                  </a:solidFill>
                  <a:latin typeface="Consolas" panose="020B0609020204030204" pitchFamily="49" charset="0"/>
                </a:rPr>
                <a:t>appears</a:t>
              </a:r>
            </a:p>
          </p:txBody>
        </p:sp>
        <p:cxnSp>
          <p:nvCxnSpPr>
            <p:cNvPr id="6" name="Straight Arrow Connector 5"/>
            <p:cNvCxnSpPr>
              <a:endCxn id="4" idx="1"/>
            </p:cNvCxnSpPr>
            <p:nvPr/>
          </p:nvCxnSpPr>
          <p:spPr>
            <a:xfrm>
              <a:off x="3505200" y="3739978"/>
              <a:ext cx="1905000" cy="4224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124200" y="4908434"/>
            <a:ext cx="4724400" cy="622532"/>
            <a:chOff x="3124200" y="4908434"/>
            <a:chExt cx="4724400" cy="622532"/>
          </a:xfrm>
        </p:grpSpPr>
        <p:sp>
          <p:nvSpPr>
            <p:cNvPr id="7" name="TextBox 6"/>
            <p:cNvSpPr txBox="1"/>
            <p:nvPr/>
          </p:nvSpPr>
          <p:spPr>
            <a:xfrm>
              <a:off x="5029200" y="5130856"/>
              <a:ext cx="2819400" cy="400110"/>
            </a:xfrm>
            <a:prstGeom prst="rect">
              <a:avLst/>
            </a:prstGeom>
            <a:noFill/>
          </p:spPr>
          <p:txBody>
            <a:bodyPr wrap="square" rtlCol="0">
              <a:spAutoFit/>
            </a:bodyPr>
            <a:lstStyle/>
            <a:p>
              <a:r>
                <a:rPr lang="en-US" sz="2000" b="1" dirty="0" err="1">
                  <a:solidFill>
                    <a:srgbClr val="FF0000"/>
                  </a:solidFill>
                  <a:latin typeface="Consolas" pitchFamily="49" charset="0"/>
                  <a:cs typeface="Consolas" pitchFamily="49" charset="0"/>
                </a:rPr>
                <a:t>realNumber</a:t>
              </a:r>
              <a:r>
                <a:rPr lang="en-US" sz="2000" dirty="0">
                  <a:solidFill>
                    <a:srgbClr val="FF0000"/>
                  </a:solidFill>
                  <a:latin typeface="Consolas" pitchFamily="49" charset="0"/>
                  <a:cs typeface="Consolas" pitchFamily="49" charset="0"/>
                </a:rPr>
                <a:t> </a:t>
              </a:r>
              <a:r>
                <a:rPr lang="en-US" sz="2000" dirty="0">
                  <a:solidFill>
                    <a:srgbClr val="FF0000"/>
                  </a:solidFill>
                  <a:latin typeface="Consolas" panose="020B0609020204030204" pitchFamily="49" charset="0"/>
                </a:rPr>
                <a:t>appears</a:t>
              </a:r>
            </a:p>
          </p:txBody>
        </p:sp>
        <p:cxnSp>
          <p:nvCxnSpPr>
            <p:cNvPr id="8" name="Straight Arrow Connector 7"/>
            <p:cNvCxnSpPr>
              <a:endCxn id="7" idx="1"/>
            </p:cNvCxnSpPr>
            <p:nvPr/>
          </p:nvCxnSpPr>
          <p:spPr>
            <a:xfrm>
              <a:off x="3124200" y="4908434"/>
              <a:ext cx="1905000" cy="4224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44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dirty="0"/>
              <a:t>Second VBA Example (2)</a:t>
            </a:r>
          </a:p>
        </p:txBody>
      </p:sp>
      <p:sp>
        <p:nvSpPr>
          <p:cNvPr id="88066" name="Content Placeholder 2"/>
          <p:cNvSpPr>
            <a:spLocks noGrp="1"/>
          </p:cNvSpPr>
          <p:nvPr>
            <p:ph idx="1"/>
          </p:nvPr>
        </p:nvSpPr>
        <p:spPr/>
        <p:txBody>
          <a:bodyPr/>
          <a:lstStyle/>
          <a:p>
            <a:pPr marL="339725" lvl="1" indent="0" eaLnBrk="1" hangingPunct="1">
              <a:buNone/>
            </a:pPr>
            <a:r>
              <a:rPr lang="en-US" sz="2400" b="1" dirty="0" smtClean="0">
                <a:cs typeface="Consolas" pitchFamily="49" charset="0"/>
              </a:rPr>
              <a:t>Learning objective</a:t>
            </a:r>
            <a:r>
              <a:rPr lang="en-US" sz="2400" dirty="0" smtClean="0">
                <a:cs typeface="Consolas" pitchFamily="49" charset="0"/>
              </a:rPr>
              <a:t>: Display the contents of variables</a:t>
            </a:r>
          </a:p>
          <a:p>
            <a:pPr marL="339725" lvl="1" indent="0" eaLnBrk="1" hangingPunct="1">
              <a:buNone/>
            </a:pPr>
            <a:r>
              <a:rPr lang="en-US" sz="2400" b="1" dirty="0" smtClean="0">
                <a:cs typeface="Consolas" pitchFamily="49" charset="0"/>
              </a:rPr>
              <a:t>Word </a:t>
            </a:r>
            <a:r>
              <a:rPr lang="en-US" sz="2400" b="1" dirty="0">
                <a:cs typeface="Consolas" pitchFamily="49" charset="0"/>
              </a:rPr>
              <a:t>document containing the macro</a:t>
            </a:r>
            <a:r>
              <a:rPr lang="en-US" sz="2400" dirty="0">
                <a:cs typeface="Consolas" pitchFamily="49" charset="0"/>
              </a:rPr>
              <a:t>: </a:t>
            </a:r>
            <a:r>
              <a:rPr lang="en-US" sz="2400" dirty="0">
                <a:latin typeface="Consolas" pitchFamily="49" charset="0"/>
                <a:cs typeface="Consolas" pitchFamily="49" charset="0"/>
              </a:rPr>
              <a:t>2types.docm</a:t>
            </a:r>
          </a:p>
          <a:p>
            <a:pPr marL="339725" lvl="1" indent="0" eaLnBrk="1" hangingPunct="1">
              <a:buFont typeface="Arial" charset="0"/>
              <a:buNone/>
            </a:pPr>
            <a:endParaRPr lang="en-US" sz="1800" dirty="0">
              <a:latin typeface="Consolas" pitchFamily="49" charset="0"/>
              <a:cs typeface="Consolas" pitchFamily="49" charset="0"/>
            </a:endParaRPr>
          </a:p>
          <a:p>
            <a:pPr marL="339725" lvl="1" indent="0" eaLnBrk="1" hangingPunct="1">
              <a:buFont typeface="Arial" charset="0"/>
              <a:buNone/>
            </a:pPr>
            <a:r>
              <a:rPr lang="en-US" sz="1800" dirty="0">
                <a:latin typeface="Consolas" pitchFamily="49" charset="0"/>
                <a:cs typeface="Consolas" pitchFamily="49" charset="0"/>
              </a:rPr>
              <a:t>Sub </a:t>
            </a:r>
            <a:r>
              <a:rPr lang="en-US" sz="1800" dirty="0" err="1">
                <a:latin typeface="Consolas" pitchFamily="49" charset="0"/>
                <a:cs typeface="Consolas" pitchFamily="49" charset="0"/>
              </a:rPr>
              <a:t>secondExample</a:t>
            </a:r>
            <a:r>
              <a:rPr lang="en-US" sz="1800" dirty="0">
                <a:latin typeface="Consolas" pitchFamily="49" charset="0"/>
                <a:cs typeface="Consolas" pitchFamily="49" charset="0"/>
              </a:rPr>
              <a:t>()    </a:t>
            </a:r>
          </a:p>
          <a:p>
            <a:pPr marL="339725" lvl="1" indent="0" eaLnBrk="1" hangingPunct="1">
              <a:buFont typeface="Arial" charset="0"/>
              <a:buNone/>
            </a:pPr>
            <a:r>
              <a:rPr lang="en-US" sz="1800" dirty="0">
                <a:latin typeface="Consolas" pitchFamily="49" charset="0"/>
                <a:cs typeface="Consolas" pitchFamily="49" charset="0"/>
              </a:rPr>
              <a:t>    Dim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 As Double</a:t>
            </a:r>
          </a:p>
          <a:p>
            <a:pPr marL="339725" lvl="1" indent="0" eaLnBrk="1" hangingPunct="1">
              <a:buFont typeface="Arial" charset="0"/>
              <a:buNone/>
            </a:pPr>
            <a:r>
              <a:rPr lang="en-US" sz="1800" dirty="0">
                <a:latin typeface="Consolas" pitchFamily="49" charset="0"/>
                <a:cs typeface="Consolas" pitchFamily="49" charset="0"/>
              </a:rPr>
              <a:t>    Dim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As Long</a:t>
            </a:r>
          </a:p>
          <a:p>
            <a:pPr marL="339725" lvl="1" indent="0" eaLnBrk="1" hangingPunct="1">
              <a:buFont typeface="Arial" charset="0"/>
              <a:buNone/>
            </a:pPr>
            <a:r>
              <a:rPr lang="en-US" sz="1800" dirty="0">
                <a:latin typeface="Consolas" pitchFamily="49" charset="0"/>
                <a:cs typeface="Consolas" pitchFamily="49" charset="0"/>
              </a:rPr>
              <a:t>    </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 = 1 / 3</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realNumber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 5 / 10</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 = 6 / 10</a:t>
            </a:r>
          </a:p>
          <a:p>
            <a:pPr marL="339725" lvl="1" indent="0" eaLnBrk="1" hangingPunct="1">
              <a:buFont typeface="Arial" charset="0"/>
              <a:buNone/>
            </a:pPr>
            <a:r>
              <a:rPr lang="en-US" sz="1800" dirty="0">
                <a:latin typeface="Consolas" pitchFamily="49" charset="0"/>
                <a:cs typeface="Consolas" pitchFamily="49" charset="0"/>
              </a:rPr>
              <a:t>    MsgBox (</a:t>
            </a:r>
            <a:r>
              <a:rPr lang="en-US" sz="1800" dirty="0" err="1">
                <a:latin typeface="Consolas" pitchFamily="49" charset="0"/>
                <a:cs typeface="Consolas" pitchFamily="49" charset="0"/>
              </a:rPr>
              <a:t>wholeNumber</a:t>
            </a:r>
            <a:r>
              <a:rPr lang="en-US" sz="1800" dirty="0">
                <a:latin typeface="Consolas" pitchFamily="49" charset="0"/>
                <a:cs typeface="Consolas" pitchFamily="49" charset="0"/>
              </a:rPr>
              <a:t>)</a:t>
            </a:r>
          </a:p>
          <a:p>
            <a:pPr marL="339725" lvl="1" indent="0" eaLnBrk="1" hangingPunct="1">
              <a:buFont typeface="Arial" charset="0"/>
              <a:buNone/>
            </a:pPr>
            <a:r>
              <a:rPr lang="en-US" sz="1800" dirty="0">
                <a:latin typeface="Consolas" pitchFamily="49" charset="0"/>
                <a:cs typeface="Consolas" pitchFamily="49" charset="0"/>
              </a:rPr>
              <a:t>End Sub</a:t>
            </a:r>
          </a:p>
        </p:txBody>
      </p:sp>
      <p:sp>
        <p:nvSpPr>
          <p:cNvPr id="2" name="TextBox 1"/>
          <p:cNvSpPr txBox="1"/>
          <p:nvPr/>
        </p:nvSpPr>
        <p:spPr>
          <a:xfrm>
            <a:off x="228600" y="6326153"/>
            <a:ext cx="5943600" cy="369332"/>
          </a:xfrm>
          <a:prstGeom prst="rect">
            <a:avLst/>
          </a:prstGeom>
          <a:noFill/>
        </p:spPr>
        <p:txBody>
          <a:bodyPr wrap="square" rtlCol="0">
            <a:spAutoFit/>
          </a:bodyPr>
          <a:lstStyle/>
          <a:p>
            <a:r>
              <a:rPr lang="en-US" b="1" dirty="0"/>
              <a:t>JT’s note: Anything over 0.5  is rounded up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2" y="2685460"/>
            <a:ext cx="1476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2" y="3523660"/>
            <a:ext cx="1390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6731" y="4838110"/>
            <a:ext cx="1390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4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80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806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806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80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806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randombar(horizontal)">
                                      <p:cBhvr>
                                        <p:cTn id="29"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88066">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88066">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randombar(horizontal)">
                                      <p:cBhvr>
                                        <p:cTn id="40"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8066">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8806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randombar(horizontal)">
                                      <p:cBhvr>
                                        <p:cTn id="51" dur="500"/>
                                        <p:tgtEl>
                                          <p:spTgt spid="205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88066">
                                            <p:txEl>
                                              <p:pRg st="13" end="1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3" autoUpdateAnimBg="0"/>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#1</a:t>
            </a:r>
          </a:p>
        </p:txBody>
      </p:sp>
      <p:sp>
        <p:nvSpPr>
          <p:cNvPr id="3" name="Content Placeholder 2"/>
          <p:cNvSpPr>
            <a:spLocks noGrp="1"/>
          </p:cNvSpPr>
          <p:nvPr>
            <p:ph idx="1"/>
          </p:nvPr>
        </p:nvSpPr>
        <p:spPr/>
        <p:txBody>
          <a:bodyPr/>
          <a:lstStyle/>
          <a:p>
            <a:r>
              <a:rPr lang="en-US" dirty="0"/>
              <a:t>A variable is just that – it can change as a program runs.</a:t>
            </a:r>
          </a:p>
          <a:p>
            <a:r>
              <a:rPr lang="en-US" dirty="0"/>
              <a:t>Approach #1: variable not used (lacks flexibility)</a:t>
            </a:r>
          </a:p>
          <a:p>
            <a:pPr marL="2349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349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("...37")</a:t>
            </a:r>
          </a:p>
          <a:p>
            <a:pPr marL="234950" lvl="1" indent="0">
              <a:buNone/>
            </a:pPr>
            <a:endParaRPr lang="en-US" dirty="0">
              <a:latin typeface="Consolas" panose="020B0609020204030204" pitchFamily="49" charset="0"/>
            </a:endParaRPr>
          </a:p>
          <a:p>
            <a:r>
              <a:rPr lang="en-US" dirty="0"/>
              <a:t>Approach #2: variable employed (</a:t>
            </a:r>
            <a:r>
              <a:rPr lang="en-US" dirty="0">
                <a:solidFill>
                  <a:srgbClr val="FF0000"/>
                </a:solidFill>
              </a:rPr>
              <a:t>age can be changed</a:t>
            </a:r>
            <a:r>
              <a:rPr lang="en-US" dirty="0"/>
              <a:t> with any mathematical expression)</a:t>
            </a:r>
          </a:p>
          <a:p>
            <a:pPr marL="222250" lvl="1" indent="0">
              <a:buNone/>
            </a:pPr>
            <a:r>
              <a:rPr lang="en-CA" dirty="0">
                <a:latin typeface="Consolas" panose="020B0609020204030204" pitchFamily="49" charset="0"/>
              </a:rPr>
              <a:t>   Dim age As Long</a:t>
            </a:r>
          </a:p>
          <a:p>
            <a:pPr marL="222250" lvl="1" indent="0">
              <a:buNone/>
            </a:pPr>
            <a:r>
              <a:rPr lang="en-CA" dirty="0">
                <a:latin typeface="Consolas" panose="020B0609020204030204" pitchFamily="49" charset="0"/>
              </a:rPr>
              <a:t>   </a:t>
            </a:r>
            <a:r>
              <a:rPr lang="en-CA" dirty="0">
                <a:solidFill>
                  <a:srgbClr val="FF0000"/>
                </a:solidFill>
                <a:latin typeface="Consolas" panose="020B0609020204030204" pitchFamily="49" charset="0"/>
              </a:rPr>
              <a:t>age = 37</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(age)</a:t>
            </a:r>
          </a:p>
          <a:p>
            <a:pPr marL="222250" lvl="1" indent="0">
              <a:buNone/>
            </a:pPr>
            <a:r>
              <a:rPr lang="en-CA" dirty="0">
                <a:latin typeface="Consolas" panose="020B0609020204030204" pitchFamily="49" charset="0"/>
              </a:rPr>
              <a:t>   </a:t>
            </a:r>
            <a:r>
              <a:rPr lang="en-CA" dirty="0">
                <a:solidFill>
                  <a:srgbClr val="FF0000"/>
                </a:solidFill>
                <a:latin typeface="Consolas" panose="020B0609020204030204" pitchFamily="49" charset="0"/>
              </a:rPr>
              <a:t>age = 38</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("My age is...")</a:t>
            </a:r>
          </a:p>
          <a:p>
            <a:pPr marL="222250" lvl="1" indent="0">
              <a:buNone/>
            </a:pPr>
            <a:r>
              <a:rPr lang="en-CA" dirty="0">
                <a:latin typeface="Consolas" panose="020B0609020204030204" pitchFamily="49" charset="0"/>
              </a:rPr>
              <a:t>   </a:t>
            </a:r>
            <a:r>
              <a:rPr lang="en-CA" dirty="0" err="1">
                <a:latin typeface="Consolas" panose="020B0609020204030204" pitchFamily="49" charset="0"/>
              </a:rPr>
              <a:t>MsgBox</a:t>
            </a:r>
            <a:r>
              <a:rPr lang="en-CA" dirty="0">
                <a:latin typeface="Consolas" panose="020B0609020204030204" pitchFamily="49" charset="0"/>
              </a:rPr>
              <a:t> (age)</a:t>
            </a:r>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2808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t>Method 2</a:t>
            </a:r>
            <a:r>
              <a:rPr lang="en-US" dirty="0"/>
              <a:t>: Developer-Ribbon</a:t>
            </a:r>
          </a:p>
        </p:txBody>
      </p:sp>
      <p:sp>
        <p:nvSpPr>
          <p:cNvPr id="3" name="Content Placeholder 2"/>
          <p:cNvSpPr>
            <a:spLocks noGrp="1"/>
          </p:cNvSpPr>
          <p:nvPr>
            <p:ph idx="1"/>
          </p:nvPr>
        </p:nvSpPr>
        <p:spPr>
          <a:xfrm>
            <a:off x="457200" y="1295400"/>
            <a:ext cx="8153400" cy="1547813"/>
          </a:xfrm>
        </p:spPr>
        <p:txBody>
          <a:bodyPr rtlCol="0">
            <a:normAutofit/>
          </a:bodyPr>
          <a:lstStyle/>
          <a:p>
            <a:pPr marL="234950" indent="-234950" eaLnBrk="1" fontAlgn="auto" hangingPunct="1">
              <a:spcAft>
                <a:spcPts val="0"/>
              </a:spcAft>
              <a:buFont typeface="Arial" panose="020B0604020202020204" pitchFamily="34" charset="0"/>
              <a:buChar char="•"/>
              <a:defRPr/>
            </a:pPr>
            <a:r>
              <a:rPr lang="en-US" dirty="0"/>
              <a:t>Steps for making a new ribbon tab (</a:t>
            </a:r>
            <a:r>
              <a:rPr lang="en-US" dirty="0">
                <a:latin typeface="Consolas" panose="020B0609020204030204" pitchFamily="49" charset="0"/>
              </a:rPr>
              <a:t>Developer</a:t>
            </a:r>
            <a:r>
              <a:rPr lang="en-US" dirty="0"/>
              <a:t>) visible</a:t>
            </a:r>
          </a:p>
          <a:p>
            <a:pPr eaLnBrk="1" fontAlgn="auto" hangingPunct="1">
              <a:spcAft>
                <a:spcPts val="0"/>
              </a:spcAft>
              <a:buFont typeface="Arial" panose="020B0604020202020204" pitchFamily="34" charset="0"/>
              <a:buChar char="•"/>
              <a:defRPr/>
            </a:pPr>
            <a:endParaRPr lang="en-US" dirty="0"/>
          </a:p>
        </p:txBody>
      </p:sp>
      <p:grpSp>
        <p:nvGrpSpPr>
          <p:cNvPr id="15" name="Group 14"/>
          <p:cNvGrpSpPr/>
          <p:nvPr/>
        </p:nvGrpSpPr>
        <p:grpSpPr>
          <a:xfrm>
            <a:off x="460513" y="1912091"/>
            <a:ext cx="4062715" cy="2014643"/>
            <a:chOff x="767242" y="2795144"/>
            <a:chExt cx="4062715" cy="2014643"/>
          </a:xfrm>
        </p:grpSpPr>
        <p:pic>
          <p:nvPicPr>
            <p:cNvPr id="5" name="Picture 4"/>
            <p:cNvPicPr>
              <a:picLocks noChangeAspect="1"/>
            </p:cNvPicPr>
            <p:nvPr/>
          </p:nvPicPr>
          <p:blipFill>
            <a:blip r:embed="rId3"/>
            <a:stretch>
              <a:fillRect/>
            </a:stretch>
          </p:blipFill>
          <p:spPr>
            <a:xfrm>
              <a:off x="864118" y="3219112"/>
              <a:ext cx="1924050" cy="1590675"/>
            </a:xfrm>
            <a:prstGeom prst="rect">
              <a:avLst/>
            </a:prstGeom>
          </p:spPr>
        </p:pic>
        <p:grpSp>
          <p:nvGrpSpPr>
            <p:cNvPr id="4" name="Group 3"/>
            <p:cNvGrpSpPr/>
            <p:nvPr/>
          </p:nvGrpSpPr>
          <p:grpSpPr>
            <a:xfrm>
              <a:off x="767242" y="2795144"/>
              <a:ext cx="4062715" cy="1145278"/>
              <a:chOff x="800100" y="2778125"/>
              <a:chExt cx="4069837" cy="1220337"/>
            </a:xfrm>
          </p:grpSpPr>
          <p:sp>
            <p:nvSpPr>
              <p:cNvPr id="27658" name="Rectangle 5"/>
              <p:cNvSpPr>
                <a:spLocks noChangeArrowheads="1"/>
              </p:cNvSpPr>
              <p:nvPr/>
            </p:nvSpPr>
            <p:spPr bwMode="auto">
              <a:xfrm>
                <a:off x="800100" y="2778125"/>
                <a:ext cx="4069837" cy="426332"/>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a:t>
                </a:r>
                <a:r>
                  <a:rPr lang="en-US" sz="2000" dirty="0">
                    <a:latin typeface="Consolas" panose="020B0609020204030204" pitchFamily="49" charset="0"/>
                  </a:rPr>
                  <a:t>File</a:t>
                </a:r>
                <a:r>
                  <a:rPr lang="en-US" sz="2000" dirty="0">
                    <a:latin typeface="Calibri" pitchFamily="34" charset="0"/>
                  </a:rPr>
                  <a:t>’ </a:t>
                </a:r>
                <a:r>
                  <a:rPr lang="en-US" sz="2000" dirty="0" smtClean="0">
                    <a:latin typeface="Calibri" pitchFamily="34" charset="0"/>
                  </a:rPr>
                  <a:t>tab in the ribbon</a:t>
                </a:r>
                <a:endParaRPr lang="en-US" sz="2000" dirty="0">
                  <a:latin typeface="Calibri" pitchFamily="34" charset="0"/>
                </a:endParaRPr>
              </a:p>
            </p:txBody>
          </p:sp>
          <p:sp>
            <p:nvSpPr>
              <p:cNvPr id="10" name="Right Arrow 9"/>
              <p:cNvSpPr/>
              <p:nvPr/>
            </p:nvSpPr>
            <p:spPr>
              <a:xfrm rot="12410116">
                <a:off x="1210543" y="37317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6" name="Group 15"/>
          <p:cNvGrpSpPr/>
          <p:nvPr/>
        </p:nvGrpSpPr>
        <p:grpSpPr>
          <a:xfrm>
            <a:off x="5024345" y="1953655"/>
            <a:ext cx="2514563" cy="4004626"/>
            <a:chOff x="5331074" y="2836708"/>
            <a:chExt cx="2514563" cy="4004626"/>
          </a:xfrm>
        </p:grpSpPr>
        <p:pic>
          <p:nvPicPr>
            <p:cNvPr id="14" name="Picture 13"/>
            <p:cNvPicPr>
              <a:picLocks noChangeAspect="1"/>
            </p:cNvPicPr>
            <p:nvPr/>
          </p:nvPicPr>
          <p:blipFill rotWithShape="1">
            <a:blip r:embed="rId4"/>
            <a:srcRect r="78452" b="48722"/>
            <a:stretch/>
          </p:blipFill>
          <p:spPr>
            <a:xfrm>
              <a:off x="5410200" y="3219112"/>
              <a:ext cx="2435437" cy="3622222"/>
            </a:xfrm>
            <a:prstGeom prst="rect">
              <a:avLst/>
            </a:prstGeom>
          </p:spPr>
        </p:pic>
        <p:sp>
          <p:nvSpPr>
            <p:cNvPr id="27655" name="Rectangle 6"/>
            <p:cNvSpPr>
              <a:spLocks noChangeArrowheads="1"/>
            </p:cNvSpPr>
            <p:nvPr/>
          </p:nvSpPr>
          <p:spPr bwMode="auto">
            <a:xfrm>
              <a:off x="5331074" y="2836708"/>
              <a:ext cx="2337499" cy="400110"/>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a:t>
              </a:r>
              <a:r>
                <a:rPr lang="en-US" sz="2000" dirty="0" smtClean="0">
                  <a:latin typeface="Calibri" pitchFamily="34" charset="0"/>
                </a:rPr>
                <a:t>‘</a:t>
              </a:r>
              <a:r>
                <a:rPr lang="en-US" sz="2000" dirty="0" smtClean="0">
                  <a:latin typeface="Consolas" panose="020B0609020204030204" pitchFamily="49" charset="0"/>
                </a:rPr>
                <a:t>Options</a:t>
              </a:r>
              <a:r>
                <a:rPr lang="en-US" sz="2000" dirty="0">
                  <a:latin typeface="Calibri" pitchFamily="34" charset="0"/>
                </a:rPr>
                <a:t>’</a:t>
              </a:r>
            </a:p>
          </p:txBody>
        </p:sp>
        <p:sp>
          <p:nvSpPr>
            <p:cNvPr id="11" name="Right Arrow 10"/>
            <p:cNvSpPr/>
            <p:nvPr/>
          </p:nvSpPr>
          <p:spPr>
            <a:xfrm rot="12410116">
              <a:off x="5857451" y="65110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6881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nsolas" panose="020B0609020204030204" pitchFamily="49" charset="0"/>
              </a:rPr>
              <a:t>MsgBox</a:t>
            </a:r>
            <a:r>
              <a:rPr lang="en-US" dirty="0"/>
              <a:t>: Displaying Mixes Of Strings And Variables</a:t>
            </a:r>
          </a:p>
        </p:txBody>
      </p:sp>
      <p:sp>
        <p:nvSpPr>
          <p:cNvPr id="3" name="Content Placeholder 2"/>
          <p:cNvSpPr>
            <a:spLocks noGrp="1"/>
          </p:cNvSpPr>
          <p:nvPr>
            <p:ph idx="1"/>
          </p:nvPr>
        </p:nvSpPr>
        <p:spPr/>
        <p:txBody>
          <a:bodyPr/>
          <a:lstStyle/>
          <a:p>
            <a:pPr eaLnBrk="1" hangingPunct="1"/>
            <a:r>
              <a:rPr lang="en-CA" b="1" dirty="0"/>
              <a:t>Format</a:t>
            </a:r>
            <a:r>
              <a:rPr lang="en-CA" dirty="0"/>
              <a:t>:</a:t>
            </a:r>
          </a:p>
          <a:p>
            <a:pPr marL="234950" lvl="1" indent="0" eaLnBrk="1" hangingPunct="1">
              <a:buNone/>
            </a:pPr>
            <a:r>
              <a:rPr lang="en-CA" dirty="0" err="1">
                <a:latin typeface="Consolas" pitchFamily="49" charset="0"/>
              </a:rPr>
              <a:t>MsgBox</a:t>
            </a:r>
            <a:r>
              <a:rPr lang="en-CA" dirty="0">
                <a:latin typeface="Consolas" pitchFamily="49" charset="0"/>
              </a:rPr>
              <a:t> ("&lt;</a:t>
            </a:r>
            <a:r>
              <a:rPr lang="en-CA" i="1" dirty="0">
                <a:latin typeface="Consolas" pitchFamily="49" charset="0"/>
              </a:rPr>
              <a:t>Message1</a:t>
            </a:r>
            <a:r>
              <a:rPr lang="en-CA" dirty="0">
                <a:latin typeface="Consolas" pitchFamily="49" charset="0"/>
              </a:rPr>
              <a:t>&gt;" &amp; &lt;variable name&gt;)</a:t>
            </a:r>
          </a:p>
          <a:p>
            <a:pPr lvl="1" eaLnBrk="1" hangingPunct="1"/>
            <a:endParaRPr lang="en-CA" dirty="0"/>
          </a:p>
          <a:p>
            <a:r>
              <a:rPr lang="en-US" b="1" dirty="0" smtClean="0"/>
              <a:t>Learning objective: Mixed output in a MsgBox (variables and constant text strings)</a:t>
            </a:r>
          </a:p>
          <a:p>
            <a:r>
              <a:rPr lang="en-US" b="1" dirty="0" smtClean="0"/>
              <a:t>Name </a:t>
            </a:r>
            <a:r>
              <a:rPr lang="en-US" b="1" dirty="0"/>
              <a:t>of the online example</a:t>
            </a:r>
            <a:r>
              <a:rPr lang="en-US" dirty="0"/>
              <a:t>: </a:t>
            </a:r>
            <a:r>
              <a:rPr lang="en-US" sz="2000" dirty="0">
                <a:latin typeface="Consolas" panose="020B0609020204030204" pitchFamily="49" charset="0"/>
              </a:rPr>
              <a:t>3</a:t>
            </a:r>
            <a:r>
              <a:rPr lang="en-US" sz="2000" dirty="0">
                <a:latin typeface="Consolas" panose="020B0609020204030204" pitchFamily="49" charset="0"/>
                <a:cs typeface="Consolas" panose="020B0609020204030204" pitchFamily="49" charset="0"/>
              </a:rPr>
              <a:t>variablesMixedOutput.docm</a:t>
            </a:r>
            <a:endParaRPr lang="en-US" sz="2000" dirty="0"/>
          </a:p>
          <a:p>
            <a:pPr marL="234950" lvl="1" indent="0" eaLnBrk="1" hangingPunct="1">
              <a:buNone/>
            </a:pPr>
            <a:r>
              <a:rPr lang="en-CA" dirty="0">
                <a:latin typeface="Consolas" panose="020B0609020204030204" pitchFamily="49" charset="0"/>
                <a:cs typeface="Consolas" panose="020B0609020204030204" pitchFamily="49" charset="0"/>
              </a:rPr>
              <a:t>Dim </a:t>
            </a:r>
            <a:r>
              <a:rPr lang="en-CA" dirty="0" err="1">
                <a:latin typeface="Consolas" panose="020B0609020204030204" pitchFamily="49" charset="0"/>
                <a:cs typeface="Consolas" panose="020B0609020204030204" pitchFamily="49" charset="0"/>
              </a:rPr>
              <a:t>num</a:t>
            </a:r>
            <a:r>
              <a:rPr lang="en-CA" dirty="0">
                <a:latin typeface="Consolas" panose="020B0609020204030204" pitchFamily="49" charset="0"/>
                <a:cs typeface="Consolas" panose="020B0609020204030204" pitchFamily="49" charset="0"/>
              </a:rPr>
              <a:t> as Long</a:t>
            </a:r>
          </a:p>
          <a:p>
            <a:pPr marL="234950" lvl="1" indent="0" eaLnBrk="1" hangingPunct="1">
              <a:buNone/>
            </a:pPr>
            <a:r>
              <a:rPr lang="en-CA" dirty="0" err="1">
                <a:latin typeface="Consolas" panose="020B0609020204030204" pitchFamily="49" charset="0"/>
                <a:cs typeface="Consolas" panose="020B0609020204030204" pitchFamily="49" charset="0"/>
              </a:rPr>
              <a:t>num</a:t>
            </a:r>
            <a:r>
              <a:rPr lang="en-CA" dirty="0">
                <a:latin typeface="Consolas" panose="020B0609020204030204" pitchFamily="49" charset="0"/>
                <a:cs typeface="Consolas" panose="020B0609020204030204" pitchFamily="49" charset="0"/>
              </a:rPr>
              <a:t> = 7</a:t>
            </a:r>
          </a:p>
          <a:p>
            <a:pPr marL="234950" lvl="1" indent="0" eaLnBrk="1" hangingPunct="1">
              <a:buNone/>
            </a:pPr>
            <a:r>
              <a:rPr lang="en-CA" dirty="0" err="1">
                <a:latin typeface="Consolas" panose="020B0609020204030204" pitchFamily="49" charset="0"/>
                <a:cs typeface="Consolas" panose="020B0609020204030204" pitchFamily="49" charset="0"/>
              </a:rPr>
              <a:t>MsgBox</a:t>
            </a:r>
            <a:r>
              <a:rPr lang="en-CA" dirty="0">
                <a:latin typeface="Consolas" panose="020B0609020204030204" pitchFamily="49" charset="0"/>
                <a:cs typeface="Consolas" panose="020B0609020204030204" pitchFamily="49" charset="0"/>
              </a:rPr>
              <a:t> ("</a:t>
            </a:r>
            <a:r>
              <a:rPr lang="en-CA" dirty="0" err="1">
                <a:latin typeface="Consolas" pitchFamily="49" charset="0"/>
                <a:cs typeface="Consolas" panose="020B0609020204030204" pitchFamily="49" charset="0"/>
              </a:rPr>
              <a:t>num</a:t>
            </a:r>
            <a:r>
              <a:rPr lang="en-CA" dirty="0">
                <a:latin typeface="Consolas" pitchFamily="49" charset="0"/>
                <a:cs typeface="Consolas" panose="020B0609020204030204" pitchFamily="49" charset="0"/>
              </a:rPr>
              <a:t>="</a:t>
            </a:r>
            <a:r>
              <a:rPr lang="en-US" dirty="0">
                <a:latin typeface="Consolas" pitchFamily="49" charset="0"/>
                <a:cs typeface="Consolas" panose="020B0609020204030204" pitchFamily="49" charset="0"/>
              </a:rPr>
              <a:t> &amp; </a:t>
            </a:r>
            <a:r>
              <a:rPr lang="en-US" dirty="0" err="1">
                <a:latin typeface="Consolas" pitchFamily="49" charset="0"/>
                <a:cs typeface="Consolas" panose="020B0609020204030204" pitchFamily="49" charset="0"/>
              </a:rPr>
              <a:t>num</a:t>
            </a:r>
            <a:r>
              <a:rPr lang="en-US" dirty="0">
                <a:latin typeface="Consolas" pitchFamily="49" charset="0"/>
                <a:cs typeface="Consolas" panose="020B0609020204030204" pitchFamily="49" charset="0"/>
              </a:rPr>
              <a:t>)</a:t>
            </a:r>
            <a:endParaRPr lang="en-CA" dirty="0">
              <a:latin typeface="Consolas" pitchFamily="49" charset="0"/>
              <a:cs typeface="Consolas" panose="020B0609020204030204" pitchFamily="49" charset="0"/>
            </a:endParaRPr>
          </a:p>
          <a:p>
            <a:endParaRPr lang="en-US" dirty="0"/>
          </a:p>
        </p:txBody>
      </p:sp>
      <p:sp>
        <p:nvSpPr>
          <p:cNvPr id="4" name="TextBox 3"/>
          <p:cNvSpPr txBox="1"/>
          <p:nvPr/>
        </p:nvSpPr>
        <p:spPr>
          <a:xfrm>
            <a:off x="609600" y="5029200"/>
            <a:ext cx="7086600" cy="646331"/>
          </a:xfrm>
          <a:prstGeom prst="rect">
            <a:avLst/>
          </a:prstGeom>
          <a:noFill/>
        </p:spPr>
        <p:txBody>
          <a:bodyPr wrap="square" rtlCol="0">
            <a:spAutoFit/>
          </a:bodyPr>
          <a:lstStyle/>
          <a:p>
            <a:r>
              <a:rPr lang="en-CA" b="1" dirty="0">
                <a:solidFill>
                  <a:srgbClr val="FF0000"/>
                </a:solidFill>
                <a:latin typeface="Consolas" pitchFamily="49" charset="0"/>
                <a:cs typeface="Consolas" panose="020B0609020204030204" pitchFamily="49" charset="0"/>
              </a:rPr>
              <a:t>"</a:t>
            </a:r>
            <a:r>
              <a:rPr lang="en-CA" b="1" dirty="0" err="1">
                <a:solidFill>
                  <a:srgbClr val="FF0000"/>
                </a:solidFill>
                <a:latin typeface="Consolas" pitchFamily="49" charset="0"/>
                <a:cs typeface="Consolas" panose="020B0609020204030204" pitchFamily="49" charset="0"/>
              </a:rPr>
              <a:t>num</a:t>
            </a:r>
            <a:r>
              <a:rPr lang="en-CA" b="1" dirty="0">
                <a:solidFill>
                  <a:srgbClr val="FF0000"/>
                </a:solidFill>
                <a:latin typeface="Consolas" pitchFamily="49" charset="0"/>
                <a:cs typeface="Consolas" panose="020B0609020204030204" pitchFamily="49" charset="0"/>
              </a:rPr>
              <a:t>="</a:t>
            </a:r>
            <a:r>
              <a:rPr lang="en-US" b="1" dirty="0">
                <a:solidFill>
                  <a:srgbClr val="FF0000"/>
                </a:solidFill>
                <a:latin typeface="Consolas" pitchFamily="49" charset="0"/>
                <a:cs typeface="Consolas" panose="020B0609020204030204" pitchFamily="49" charset="0"/>
              </a:rPr>
              <a:t>     : A literal string</a:t>
            </a:r>
          </a:p>
          <a:p>
            <a:r>
              <a:rPr lang="en-US" b="1" dirty="0" smtClean="0">
                <a:solidFill>
                  <a:srgbClr val="FF0000"/>
                </a:solidFill>
                <a:latin typeface="Consolas" pitchFamily="49" charset="0"/>
                <a:cs typeface="Consolas" panose="020B0609020204030204" pitchFamily="49" charset="0"/>
              </a:rPr>
              <a:t>num        : </a:t>
            </a:r>
            <a:r>
              <a:rPr lang="en-US" b="1" dirty="0">
                <a:solidFill>
                  <a:srgbClr val="FF0000"/>
                </a:solidFill>
                <a:latin typeface="Consolas" pitchFamily="49" charset="0"/>
                <a:cs typeface="Consolas" panose="020B0609020204030204" pitchFamily="49" charset="0"/>
              </a:rPr>
              <a:t>contents of a variable (slot in memory)</a:t>
            </a:r>
          </a:p>
        </p:txBody>
      </p:sp>
    </p:spTree>
    <p:extLst>
      <p:ext uri="{BB962C8B-B14F-4D97-AF65-F5344CB8AC3E}">
        <p14:creationId xmlns:p14="http://schemas.microsoft.com/office/powerpoint/2010/main" val="7789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Mix The Display Of Strings &amp; Variables</a:t>
            </a:r>
          </a:p>
        </p:txBody>
      </p:sp>
      <p:sp>
        <p:nvSpPr>
          <p:cNvPr id="3" name="Content Placeholder 2"/>
          <p:cNvSpPr>
            <a:spLocks noGrp="1"/>
          </p:cNvSpPr>
          <p:nvPr>
            <p:ph idx="1"/>
          </p:nvPr>
        </p:nvSpPr>
        <p:spPr>
          <a:xfrm>
            <a:off x="457200" y="1447800"/>
            <a:ext cx="8229600" cy="457200"/>
          </a:xfrm>
        </p:spPr>
        <p:txBody>
          <a:bodyPr/>
          <a:lstStyle/>
          <a:p>
            <a:r>
              <a:rPr lang="en-US" dirty="0"/>
              <a:t>Labeling variables as they appear makes your program easier to understand</a:t>
            </a:r>
          </a:p>
        </p:txBody>
      </p:sp>
      <p:sp>
        <p:nvSpPr>
          <p:cNvPr id="4" name="Rectangle 3"/>
          <p:cNvSpPr/>
          <p:nvPr/>
        </p:nvSpPr>
        <p:spPr>
          <a:xfrm>
            <a:off x="7620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4.3</a:t>
            </a:r>
          </a:p>
          <a:p>
            <a:r>
              <a:rPr lang="en-US" dirty="0"/>
              <a:t>3.3</a:t>
            </a:r>
          </a:p>
          <a:p>
            <a:r>
              <a:rPr lang="en-US" dirty="0"/>
              <a:t>3.7</a:t>
            </a:r>
          </a:p>
          <a:p>
            <a:r>
              <a:rPr lang="en-US" dirty="0"/>
              <a:t>2.0</a:t>
            </a:r>
          </a:p>
          <a:p>
            <a:r>
              <a:rPr lang="en-US" dirty="0"/>
              <a:t>4.0</a:t>
            </a:r>
          </a:p>
          <a:p>
            <a:r>
              <a:rPr lang="en-US" dirty="0"/>
              <a:t>4.0</a:t>
            </a:r>
          </a:p>
          <a:p>
            <a:r>
              <a:rPr lang="en-US" dirty="0"/>
              <a:t>3.9</a:t>
            </a:r>
          </a:p>
          <a:p>
            <a:r>
              <a:rPr lang="en-US" dirty="0"/>
              <a:t>1.0</a:t>
            </a:r>
          </a:p>
        </p:txBody>
      </p:sp>
      <p:sp>
        <p:nvSpPr>
          <p:cNvPr id="5" name="TextBox 4"/>
          <p:cNvSpPr txBox="1"/>
          <p:nvPr/>
        </p:nvSpPr>
        <p:spPr>
          <a:xfrm>
            <a:off x="3456039" y="3352800"/>
            <a:ext cx="457200" cy="369332"/>
          </a:xfrm>
          <a:prstGeom prst="rect">
            <a:avLst/>
          </a:prstGeom>
          <a:noFill/>
        </p:spPr>
        <p:txBody>
          <a:bodyPr wrap="square" rtlCol="0">
            <a:spAutoFit/>
          </a:bodyPr>
          <a:lstStyle/>
          <a:p>
            <a:r>
              <a:rPr lang="en-US" dirty="0"/>
              <a:t>Vs.</a:t>
            </a:r>
          </a:p>
        </p:txBody>
      </p:sp>
      <p:sp>
        <p:nvSpPr>
          <p:cNvPr id="6" name="Rectangle 5"/>
          <p:cNvSpPr/>
          <p:nvPr/>
        </p:nvSpPr>
        <p:spPr>
          <a:xfrm>
            <a:off x="41148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Student 1:   4.3</a:t>
            </a:r>
          </a:p>
          <a:p>
            <a:r>
              <a:rPr lang="en-US" dirty="0"/>
              <a:t>Student 2:   3.3</a:t>
            </a:r>
          </a:p>
          <a:p>
            <a:r>
              <a:rPr lang="en-US" dirty="0"/>
              <a:t>Student 3:   3.7</a:t>
            </a:r>
          </a:p>
          <a:p>
            <a:r>
              <a:rPr lang="en-US" dirty="0"/>
              <a:t>Student 4:   2.0</a:t>
            </a:r>
          </a:p>
          <a:p>
            <a:r>
              <a:rPr lang="en-US" dirty="0"/>
              <a:t>Student 5:   4.0</a:t>
            </a:r>
          </a:p>
          <a:p>
            <a:r>
              <a:rPr lang="en-US" dirty="0"/>
              <a:t>Student 6:   4.0</a:t>
            </a:r>
          </a:p>
          <a:p>
            <a:r>
              <a:rPr lang="en-US" dirty="0"/>
              <a:t>Student 7:   3.9</a:t>
            </a:r>
          </a:p>
          <a:p>
            <a:r>
              <a:rPr lang="en-US" dirty="0"/>
              <a:t>Student 8:   1.0</a:t>
            </a:r>
          </a:p>
        </p:txBody>
      </p:sp>
    </p:spTree>
    <p:extLst>
      <p:ext uri="{BB962C8B-B14F-4D97-AF65-F5344CB8AC3E}">
        <p14:creationId xmlns:p14="http://schemas.microsoft.com/office/powerpoint/2010/main" val="193737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#1: Mixed Output</a:t>
            </a:r>
          </a:p>
        </p:txBody>
      </p:sp>
      <p:sp>
        <p:nvSpPr>
          <p:cNvPr id="3" name="Content Placeholder 2"/>
          <p:cNvSpPr>
            <a:spLocks noGrp="1"/>
          </p:cNvSpPr>
          <p:nvPr>
            <p:ph idx="1"/>
          </p:nvPr>
        </p:nvSpPr>
        <p:spPr/>
        <p:txBody>
          <a:bodyPr/>
          <a:lstStyle/>
          <a:p>
            <a:r>
              <a:rPr lang="en-US" dirty="0"/>
              <a:t>What is the output of the following </a:t>
            </a:r>
            <a:r>
              <a:rPr lang="en-US" dirty="0">
                <a:latin typeface="Consolas" panose="020B0609020204030204" pitchFamily="49" charset="0"/>
              </a:rPr>
              <a:t>MsgBox</a:t>
            </a:r>
            <a:r>
              <a:rPr lang="en-US" dirty="0"/>
              <a:t>:</a:t>
            </a:r>
          </a:p>
          <a:p>
            <a:endParaRPr lang="en-US" dirty="0"/>
          </a:p>
          <a:p>
            <a:endParaRPr lang="en-US" dirty="0"/>
          </a:p>
          <a:p>
            <a:endParaRPr lang="en-US" dirty="0"/>
          </a:p>
          <a:p>
            <a:endParaRPr lang="en-US" dirty="0"/>
          </a:p>
          <a:p>
            <a:endParaRPr lang="en-US" dirty="0"/>
          </a:p>
          <a:p>
            <a:pPr marL="0" indent="0">
              <a:buNone/>
            </a:pPr>
            <a:endParaRPr lang="en-US" dirty="0"/>
          </a:p>
          <a:p>
            <a:r>
              <a:rPr lang="en-US" b="1" dirty="0"/>
              <a:t>Solution</a:t>
            </a:r>
            <a:r>
              <a:rPr lang="en-US" dirty="0"/>
              <a:t>: </a:t>
            </a:r>
            <a:r>
              <a:rPr lang="en-US" dirty="0">
                <a:latin typeface="Consolas" panose="020B0609020204030204" pitchFamily="49" charset="0"/>
              </a:rPr>
              <a:t>Exercise1.docms</a:t>
            </a:r>
          </a:p>
          <a:p>
            <a:endParaRPr lang="en-US" dirty="0"/>
          </a:p>
          <a:p>
            <a:endParaRPr lang="en-US" dirty="0"/>
          </a:p>
        </p:txBody>
      </p:sp>
      <p:sp>
        <p:nvSpPr>
          <p:cNvPr id="4" name="Rectangle 3"/>
          <p:cNvSpPr/>
          <p:nvPr/>
        </p:nvSpPr>
        <p:spPr>
          <a:xfrm>
            <a:off x="762000" y="1966732"/>
            <a:ext cx="35052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exercise1()</a:t>
            </a:r>
          </a:p>
          <a:p>
            <a:r>
              <a:rPr lang="pt-BR" b="1" dirty="0">
                <a:solidFill>
                  <a:schemeClr val="bg1"/>
                </a:solidFill>
                <a:latin typeface="Consolas" panose="020B0609020204030204" pitchFamily="49" charset="0"/>
                <a:cs typeface="Consolas" panose="020B0609020204030204" pitchFamily="49" charset="0"/>
              </a:rPr>
              <a:t>    Dim num As Long</a:t>
            </a:r>
          </a:p>
          <a:p>
            <a:r>
              <a:rPr lang="pt-BR" b="1" dirty="0">
                <a:solidFill>
                  <a:schemeClr val="bg1"/>
                </a:solidFill>
                <a:latin typeface="Consolas" panose="020B0609020204030204" pitchFamily="49" charset="0"/>
                <a:cs typeface="Consolas" panose="020B0609020204030204" pitchFamily="49" charset="0"/>
              </a:rPr>
              <a:t>    Dim aStr As String</a:t>
            </a:r>
          </a:p>
          <a:p>
            <a:r>
              <a:rPr lang="pt-BR" b="1" dirty="0">
                <a:solidFill>
                  <a:schemeClr val="bg1"/>
                </a:solidFill>
                <a:latin typeface="Consolas" panose="020B0609020204030204" pitchFamily="49" charset="0"/>
                <a:cs typeface="Consolas" panose="020B0609020204030204" pitchFamily="49" charset="0"/>
              </a:rPr>
              <a:t>    num = 12</a:t>
            </a:r>
          </a:p>
          <a:p>
            <a:r>
              <a:rPr lang="pt-BR" b="1" dirty="0">
                <a:solidFill>
                  <a:schemeClr val="bg1"/>
                </a:solidFill>
                <a:latin typeface="Consolas" panose="020B0609020204030204" pitchFamily="49" charset="0"/>
                <a:cs typeface="Consolas" panose="020B0609020204030204" pitchFamily="49" charset="0"/>
              </a:rPr>
              <a:t>    aStr = "num=" </a:t>
            </a:r>
          </a:p>
          <a:p>
            <a:r>
              <a:rPr lang="pt-BR" b="1" dirty="0">
                <a:solidFill>
                  <a:schemeClr val="bg1"/>
                </a:solidFill>
                <a:latin typeface="Consolas" panose="020B0609020204030204" pitchFamily="49" charset="0"/>
                <a:cs typeface="Consolas" panose="020B0609020204030204" pitchFamily="49" charset="0"/>
              </a:rPr>
              <a:t>    MsgBox (aStr &amp; num)</a:t>
            </a:r>
          </a:p>
          <a:p>
            <a:r>
              <a:rPr lang="pt-BR"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96056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Variables: Metaphor To Use</a:t>
            </a:r>
          </a:p>
        </p:txBody>
      </p:sp>
      <p:sp>
        <p:nvSpPr>
          <p:cNvPr id="3" name="Content Placeholder 2"/>
          <p:cNvSpPr>
            <a:spLocks noGrp="1"/>
          </p:cNvSpPr>
          <p:nvPr>
            <p:ph idx="1"/>
          </p:nvPr>
        </p:nvSpPr>
        <p:spPr/>
        <p:txBody>
          <a:bodyPr/>
          <a:lstStyle/>
          <a:p>
            <a:r>
              <a:rPr lang="en-US" dirty="0"/>
              <a:t>Think of VBA variables like a “mail slot in memory”</a:t>
            </a:r>
          </a:p>
          <a:p>
            <a:r>
              <a:rPr lang="en-US" dirty="0"/>
              <a:t>Unlike an actual mail slot </a:t>
            </a:r>
            <a:r>
              <a:rPr lang="en-US" b="1" dirty="0"/>
              <a:t>computer variables can only hold one piece of information</a:t>
            </a:r>
          </a:p>
          <a:p>
            <a:pPr lvl="1"/>
            <a:r>
              <a:rPr lang="en-US" dirty="0"/>
              <a:t>Adding new information results in the old information being replaced by the new information</a:t>
            </a:r>
          </a:p>
          <a:p>
            <a:pPr lvl="1"/>
            <a:endParaRPr lang="en-US" dirty="0"/>
          </a:p>
          <a:p>
            <a:pPr lvl="1"/>
            <a:endParaRPr lang="en-US" dirty="0"/>
          </a:p>
          <a:p>
            <a:pPr lvl="1"/>
            <a:endParaRPr lang="en-US" dirty="0"/>
          </a:p>
          <a:p>
            <a:pPr lvl="1"/>
            <a:endParaRPr lang="en-US" dirty="0"/>
          </a:p>
        </p:txBody>
      </p:sp>
      <p:grpSp>
        <p:nvGrpSpPr>
          <p:cNvPr id="6" name="Group 5"/>
          <p:cNvGrpSpPr/>
          <p:nvPr/>
        </p:nvGrpSpPr>
        <p:grpSpPr>
          <a:xfrm>
            <a:off x="6938334" y="0"/>
            <a:ext cx="2197251" cy="1447800"/>
            <a:chOff x="6938334" y="0"/>
            <a:chExt cx="2197251" cy="1447800"/>
          </a:xfrm>
        </p:grpSpPr>
        <p:pic>
          <p:nvPicPr>
            <p:cNvPr id="4" name="Picture 2" descr="C:\Users\tamj\AppData\Local\Microsoft\Windows\Temporary Internet Files\Content.IE5\628WU349\COLOURBOX5992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751" y="0"/>
              <a:ext cx="2179834"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334" y="1078468"/>
              <a:ext cx="2167581" cy="369332"/>
            </a:xfrm>
            <a:prstGeom prst="rect">
              <a:avLst/>
            </a:prstGeom>
          </p:spPr>
          <p:txBody>
            <a:bodyPr wrap="none">
              <a:spAutoFit/>
            </a:bodyPr>
            <a:lstStyle/>
            <a:p>
              <a:r>
                <a:rPr lang="en-US" b="1">
                  <a:solidFill>
                    <a:schemeClr val="bg1"/>
                  </a:solidFill>
                </a:rPr>
                <a:t>www.colourbox.com</a:t>
              </a:r>
            </a:p>
          </p:txBody>
        </p:sp>
      </p:grpSp>
      <p:sp>
        <p:nvSpPr>
          <p:cNvPr id="10" name="Rectangle 9"/>
          <p:cNvSpPr/>
          <p:nvPr/>
        </p:nvSpPr>
        <p:spPr>
          <a:xfrm>
            <a:off x="609600" y="3452948"/>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Dim num as Long</a:t>
            </a:r>
          </a:p>
        </p:txBody>
      </p:sp>
      <p:grpSp>
        <p:nvGrpSpPr>
          <p:cNvPr id="16" name="Group 15"/>
          <p:cNvGrpSpPr/>
          <p:nvPr/>
        </p:nvGrpSpPr>
        <p:grpSpPr>
          <a:xfrm>
            <a:off x="4409519" y="3452948"/>
            <a:ext cx="1534079" cy="1335984"/>
            <a:chOff x="4876799" y="3083616"/>
            <a:chExt cx="1534079" cy="1335984"/>
          </a:xfrm>
        </p:grpSpPr>
        <p:pic>
          <p:nvPicPr>
            <p:cNvPr id="8"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3400697"/>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9277" y="3795848"/>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3083616"/>
              <a:ext cx="990600" cy="369332"/>
            </a:xfrm>
            <a:prstGeom prst="rect">
              <a:avLst/>
            </a:prstGeom>
            <a:noFill/>
          </p:spPr>
          <p:txBody>
            <a:bodyPr wrap="square" lIns="0" rtlCol="0">
              <a:spAutoFit/>
            </a:bodyPr>
            <a:lstStyle/>
            <a:p>
              <a:r>
                <a:rPr lang="en-US">
                  <a:latin typeface="Arial" panose="020B0604020202020204" pitchFamily="34" charset="0"/>
                  <a:cs typeface="Arial" panose="020B0604020202020204" pitchFamily="34" charset="0"/>
                </a:rPr>
                <a:t>num</a:t>
              </a:r>
            </a:p>
          </p:txBody>
        </p:sp>
      </p:grpSp>
      <p:grpSp>
        <p:nvGrpSpPr>
          <p:cNvPr id="19" name="Group 18"/>
          <p:cNvGrpSpPr/>
          <p:nvPr/>
        </p:nvGrpSpPr>
        <p:grpSpPr>
          <a:xfrm>
            <a:off x="4409519" y="5270081"/>
            <a:ext cx="1534079" cy="1335984"/>
            <a:chOff x="4409519" y="5270081"/>
            <a:chExt cx="1534079" cy="1335984"/>
          </a:xfrm>
        </p:grpSpPr>
        <p:pic>
          <p:nvPicPr>
            <p:cNvPr id="13"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9" y="5587162"/>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1997" y="5982313"/>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1</a:t>
              </a:r>
            </a:p>
          </p:txBody>
        </p:sp>
        <p:sp>
          <p:nvSpPr>
            <p:cNvPr id="15" name="TextBox 14"/>
            <p:cNvSpPr txBox="1"/>
            <p:nvPr/>
          </p:nvSpPr>
          <p:spPr>
            <a:xfrm>
              <a:off x="4409519" y="5270081"/>
              <a:ext cx="990600" cy="369332"/>
            </a:xfrm>
            <a:prstGeom prst="rect">
              <a:avLst/>
            </a:prstGeom>
            <a:noFill/>
          </p:spPr>
          <p:txBody>
            <a:bodyPr wrap="square" lIns="0" rtlCol="0">
              <a:spAutoFit/>
            </a:bodyPr>
            <a:lstStyle/>
            <a:p>
              <a:r>
                <a:rPr lang="en-US">
                  <a:latin typeface="Arial" panose="020B0604020202020204" pitchFamily="34" charset="0"/>
                  <a:cs typeface="Arial" panose="020B0604020202020204" pitchFamily="34" charset="0"/>
                </a:rPr>
                <a:t>num</a:t>
              </a:r>
            </a:p>
          </p:txBody>
        </p:sp>
      </p:grpSp>
      <p:sp>
        <p:nvSpPr>
          <p:cNvPr id="17" name="Rectangle 16"/>
          <p:cNvSpPr/>
          <p:nvPr/>
        </p:nvSpPr>
        <p:spPr>
          <a:xfrm>
            <a:off x="609600" y="5410813"/>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num = 1</a:t>
            </a:r>
          </a:p>
        </p:txBody>
      </p:sp>
      <p:sp>
        <p:nvSpPr>
          <p:cNvPr id="18" name="Rectangle 17"/>
          <p:cNvSpPr/>
          <p:nvPr/>
        </p:nvSpPr>
        <p:spPr>
          <a:xfrm>
            <a:off x="4571997" y="5991635"/>
            <a:ext cx="942437"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17</a:t>
            </a:r>
          </a:p>
        </p:txBody>
      </p:sp>
      <p:sp>
        <p:nvSpPr>
          <p:cNvPr id="20" name="Rectangle 19"/>
          <p:cNvSpPr/>
          <p:nvPr/>
        </p:nvSpPr>
        <p:spPr>
          <a:xfrm>
            <a:off x="609600" y="618921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onsolas" panose="020B0609020204030204" pitchFamily="49" charset="0"/>
                <a:cs typeface="Consolas" panose="020B0609020204030204" pitchFamily="49" charset="0"/>
              </a:rPr>
              <a:t>num = 17</a:t>
            </a:r>
          </a:p>
        </p:txBody>
      </p:sp>
      <p:grpSp>
        <p:nvGrpSpPr>
          <p:cNvPr id="21" name="Group 20"/>
          <p:cNvGrpSpPr/>
          <p:nvPr/>
        </p:nvGrpSpPr>
        <p:grpSpPr>
          <a:xfrm>
            <a:off x="6019800" y="3770029"/>
            <a:ext cx="2582562" cy="2419182"/>
            <a:chOff x="6019800" y="3770029"/>
            <a:chExt cx="2582562" cy="2419182"/>
          </a:xfrm>
        </p:grpSpPr>
        <p:sp>
          <p:nvSpPr>
            <p:cNvPr id="7" name="Right Brace 6"/>
            <p:cNvSpPr/>
            <p:nvPr/>
          </p:nvSpPr>
          <p:spPr>
            <a:xfrm>
              <a:off x="6019800" y="3770029"/>
              <a:ext cx="990600" cy="2419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002162" y="4203962"/>
              <a:ext cx="1600200" cy="1754326"/>
            </a:xfrm>
            <a:prstGeom prst="rect">
              <a:avLst/>
            </a:prstGeom>
            <a:noFill/>
          </p:spPr>
          <p:txBody>
            <a:bodyPr wrap="square" rtlCol="0">
              <a:spAutoFit/>
            </a:bodyPr>
            <a:lstStyle/>
            <a:p>
              <a:r>
                <a:rPr lang="en-US" dirty="0"/>
                <a:t>Representing </a:t>
              </a:r>
              <a:r>
                <a:rPr lang="en-US" dirty="0" err="1"/>
                <a:t>num</a:t>
              </a:r>
              <a:r>
                <a:rPr lang="en-US" dirty="0"/>
                <a:t> twice doesn’t mean there exists two locations by this name</a:t>
              </a:r>
            </a:p>
          </p:txBody>
        </p:sp>
      </p:grpSp>
    </p:spTree>
    <p:extLst>
      <p:ext uri="{BB962C8B-B14F-4D97-AF65-F5344CB8AC3E}">
        <p14:creationId xmlns:p14="http://schemas.microsoft.com/office/powerpoint/2010/main" val="21443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0" grpId="0" animBg="1"/>
      <p:bldP spid="17" grpId="0" animBg="1"/>
      <p:bldP spid="18" grpId="0" animBg="1"/>
      <p:bldP spid="2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#2</a:t>
            </a:r>
          </a:p>
        </p:txBody>
      </p:sp>
      <p:sp>
        <p:nvSpPr>
          <p:cNvPr id="3" name="Content Placeholder 2"/>
          <p:cNvSpPr>
            <a:spLocks noGrp="1"/>
          </p:cNvSpPr>
          <p:nvPr>
            <p:ph idx="1"/>
          </p:nvPr>
        </p:nvSpPr>
        <p:spPr/>
        <p:txBody>
          <a:bodyPr/>
          <a:lstStyle/>
          <a:p>
            <a:r>
              <a:rPr lang="en-US" dirty="0"/>
              <a:t>Assigning values from one variable does not ‘link’ them</a:t>
            </a:r>
          </a:p>
        </p:txBody>
      </p:sp>
      <p:sp>
        <p:nvSpPr>
          <p:cNvPr id="4" name="Rectangle 3"/>
          <p:cNvSpPr/>
          <p:nvPr/>
        </p:nvSpPr>
        <p:spPr>
          <a:xfrm>
            <a:off x="838200" y="1905000"/>
            <a:ext cx="3733800" cy="1066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r>
              <a:rPr lang="en-US" sz="2000" b="1" dirty="0">
                <a:latin typeface="Consolas" panose="020B0609020204030204" pitchFamily="49" charset="0"/>
              </a:rPr>
              <a:t>num1 = 1</a:t>
            </a:r>
          </a:p>
          <a:p>
            <a:pPr marL="119063" lvl="1"/>
            <a:r>
              <a:rPr lang="en-US" sz="2000" b="1" dirty="0">
                <a:latin typeface="Consolas" panose="020B0609020204030204" pitchFamily="49" charset="0"/>
              </a:rPr>
              <a:t>num2 = num1</a:t>
            </a:r>
          </a:p>
          <a:p>
            <a:pPr marL="119063" lvl="1"/>
            <a:r>
              <a:rPr lang="en-US" sz="2000" b="1" dirty="0">
                <a:latin typeface="Consolas" panose="020B0609020204030204" pitchFamily="49" charset="0"/>
              </a:rPr>
              <a:t>num1 = 2</a:t>
            </a:r>
          </a:p>
        </p:txBody>
      </p:sp>
    </p:spTree>
    <p:extLst>
      <p:ext uri="{BB962C8B-B14F-4D97-AF65-F5344CB8AC3E}">
        <p14:creationId xmlns:p14="http://schemas.microsoft.com/office/powerpoint/2010/main" val="119968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 #2</a:t>
            </a:r>
          </a:p>
        </p:txBody>
      </p:sp>
      <p:sp>
        <p:nvSpPr>
          <p:cNvPr id="3" name="Content Placeholder 2"/>
          <p:cNvSpPr>
            <a:spLocks noGrp="1"/>
          </p:cNvSpPr>
          <p:nvPr>
            <p:ph idx="1"/>
          </p:nvPr>
        </p:nvSpPr>
        <p:spPr/>
        <p:txBody>
          <a:bodyPr/>
          <a:lstStyle/>
          <a:p>
            <a:pPr marL="234950" lvl="1" indent="-234950">
              <a:buFont typeface="Arial" charset="0"/>
              <a:buChar char="•"/>
            </a:pPr>
            <a:r>
              <a:rPr lang="en-US" sz="2400" dirty="0"/>
              <a:t>Also each computer variable is separate location in memory.</a:t>
            </a:r>
          </a:p>
          <a:p>
            <a:pPr marL="234950" lvl="1" indent="-234950">
              <a:buFont typeface="Arial" charset="0"/>
              <a:buChar char="•"/>
            </a:pPr>
            <a:r>
              <a:rPr lang="en-US" sz="2400" dirty="0"/>
              <a:t>Each location can hold information independently of other locations.</a:t>
            </a:r>
          </a:p>
          <a:p>
            <a:pPr marL="352425" lvl="2" indent="-234950"/>
            <a:r>
              <a:rPr lang="en-US" sz="2200" dirty="0"/>
              <a:t>Note: This works differently than mathematical variables!</a:t>
            </a:r>
          </a:p>
          <a:p>
            <a:pPr marL="352425" lvl="2" indent="-234950"/>
            <a:endParaRPr lang="en-US" sz="2200" dirty="0"/>
          </a:p>
          <a:p>
            <a:pPr marL="352425" lvl="2" indent="-234950"/>
            <a:endParaRPr lang="en-US" sz="2200" dirty="0"/>
          </a:p>
          <a:p>
            <a:pPr marL="352425" lvl="2" indent="-234950"/>
            <a:endParaRPr lang="en-US" sz="2200" dirty="0"/>
          </a:p>
          <a:p>
            <a:pPr marL="352425" lvl="2" indent="-234950"/>
            <a:endParaRPr lang="en-US" sz="2200" dirty="0"/>
          </a:p>
          <a:p>
            <a:pPr marL="117475" lvl="2" indent="0">
              <a:buNone/>
            </a:pPr>
            <a:endParaRPr lang="en-US" sz="2200" dirty="0"/>
          </a:p>
          <a:p>
            <a:pPr marL="352425" lvl="2" indent="-234950"/>
            <a:r>
              <a:rPr lang="en-US" sz="2200" dirty="0"/>
              <a:t>What is the result?</a:t>
            </a:r>
          </a:p>
          <a:p>
            <a:pPr marL="352425" lvl="2" indent="-234950"/>
            <a:r>
              <a:rPr lang="en-US" sz="2400" b="1" dirty="0"/>
              <a:t>Solution</a:t>
            </a:r>
            <a:r>
              <a:rPr lang="en-US" sz="2400" dirty="0"/>
              <a:t>: </a:t>
            </a:r>
            <a:r>
              <a:rPr lang="en-US" sz="2200" dirty="0">
                <a:latin typeface="Consolas" panose="020B0609020204030204" pitchFamily="49" charset="0"/>
              </a:rPr>
              <a:t>Exercise2.docms</a:t>
            </a:r>
          </a:p>
          <a:p>
            <a:endParaRPr lang="en-US" dirty="0"/>
          </a:p>
        </p:txBody>
      </p:sp>
      <p:sp>
        <p:nvSpPr>
          <p:cNvPr id="5" name="Rectangle 4"/>
          <p:cNvSpPr/>
          <p:nvPr/>
        </p:nvSpPr>
        <p:spPr>
          <a:xfrm>
            <a:off x="914400" y="3124200"/>
            <a:ext cx="35052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a:t>
            </a:r>
            <a:r>
              <a:rPr lang="pt-BR" b="1" dirty="0" smtClean="0">
                <a:solidFill>
                  <a:schemeClr val="bg1"/>
                </a:solidFill>
                <a:latin typeface="Consolas" panose="020B0609020204030204" pitchFamily="49" charset="0"/>
                <a:cs typeface="Consolas" panose="020B0609020204030204" pitchFamily="49" charset="0"/>
              </a:rPr>
              <a:t>exercise2()</a:t>
            </a:r>
            <a:endParaRPr lang="pt-BR" b="1" dirty="0">
              <a:solidFill>
                <a:schemeClr val="bg1"/>
              </a:solidFill>
              <a:latin typeface="Consolas" panose="020B0609020204030204" pitchFamily="49" charset="0"/>
              <a:cs typeface="Consolas" panose="020B0609020204030204" pitchFamily="49" charset="0"/>
            </a:endParaRPr>
          </a:p>
          <a:p>
            <a:r>
              <a:rPr lang="en-US" b="1" dirty="0" smtClean="0">
                <a:solidFill>
                  <a:schemeClr val="bg1"/>
                </a:solidFill>
                <a:latin typeface="Consolas" panose="020B0609020204030204" pitchFamily="49" charset="0"/>
                <a:cs typeface="Consolas" panose="020B0609020204030204" pitchFamily="49" charset="0"/>
              </a:rPr>
              <a:t>    Dim </a:t>
            </a:r>
            <a:r>
              <a:rPr lang="en-US" b="1" dirty="0">
                <a:solidFill>
                  <a:schemeClr val="bg1"/>
                </a:solidFill>
                <a:latin typeface="Consolas" panose="020B0609020204030204" pitchFamily="49" charset="0"/>
                <a:cs typeface="Consolas" panose="020B0609020204030204" pitchFamily="49" charset="0"/>
              </a:rPr>
              <a:t>num1 as Long</a:t>
            </a:r>
          </a:p>
          <a:p>
            <a:r>
              <a:rPr lang="en-US" b="1" dirty="0" smtClean="0">
                <a:solidFill>
                  <a:schemeClr val="bg1"/>
                </a:solidFill>
                <a:latin typeface="Consolas" panose="020B0609020204030204" pitchFamily="49" charset="0"/>
                <a:cs typeface="Consolas" panose="020B0609020204030204" pitchFamily="49" charset="0"/>
              </a:rPr>
              <a:t>    Dim </a:t>
            </a:r>
            <a:r>
              <a:rPr lang="en-US" b="1" dirty="0">
                <a:solidFill>
                  <a:schemeClr val="bg1"/>
                </a:solidFill>
                <a:latin typeface="Consolas" panose="020B0609020204030204" pitchFamily="49" charset="0"/>
                <a:cs typeface="Consolas" panose="020B0609020204030204" pitchFamily="49" charset="0"/>
              </a:rPr>
              <a:t>num2 as Long</a:t>
            </a:r>
          </a:p>
          <a:p>
            <a:r>
              <a:rPr lang="en-US" b="1" dirty="0" smtClean="0">
                <a:solidFill>
                  <a:schemeClr val="bg1"/>
                </a:solidFill>
                <a:latin typeface="Consolas" panose="020B0609020204030204" pitchFamily="49" charset="0"/>
                <a:cs typeface="Consolas" panose="020B0609020204030204" pitchFamily="49" charset="0"/>
              </a:rPr>
              <a:t>    num1 </a:t>
            </a:r>
            <a:r>
              <a:rPr lang="en-US" b="1" dirty="0">
                <a:solidFill>
                  <a:schemeClr val="bg1"/>
                </a:solidFill>
                <a:latin typeface="Consolas" panose="020B0609020204030204" pitchFamily="49" charset="0"/>
                <a:cs typeface="Consolas" panose="020B0609020204030204" pitchFamily="49" charset="0"/>
              </a:rPr>
              <a:t>= 1</a:t>
            </a:r>
          </a:p>
          <a:p>
            <a:r>
              <a:rPr lang="en-US" b="1" dirty="0" smtClean="0">
                <a:solidFill>
                  <a:schemeClr val="bg1"/>
                </a:solidFill>
                <a:latin typeface="Consolas" panose="020B0609020204030204" pitchFamily="49" charset="0"/>
                <a:cs typeface="Consolas" panose="020B0609020204030204" pitchFamily="49" charset="0"/>
              </a:rPr>
              <a:t>    num2 </a:t>
            </a:r>
            <a:r>
              <a:rPr lang="en-US" b="1" dirty="0">
                <a:solidFill>
                  <a:schemeClr val="bg1"/>
                </a:solidFill>
                <a:latin typeface="Consolas" panose="020B0609020204030204" pitchFamily="49" charset="0"/>
                <a:cs typeface="Consolas" panose="020B0609020204030204" pitchFamily="49" charset="0"/>
              </a:rPr>
              <a:t>= num1</a:t>
            </a:r>
          </a:p>
          <a:p>
            <a:r>
              <a:rPr lang="en-US" b="1" dirty="0" smtClean="0">
                <a:solidFill>
                  <a:schemeClr val="bg1"/>
                </a:solidFill>
                <a:latin typeface="Consolas" panose="020B0609020204030204" pitchFamily="49" charset="0"/>
                <a:cs typeface="Consolas" panose="020B0609020204030204" pitchFamily="49" charset="0"/>
              </a:rPr>
              <a:t>    num1 </a:t>
            </a:r>
            <a:r>
              <a:rPr lang="en-US" b="1" dirty="0">
                <a:solidFill>
                  <a:schemeClr val="bg1"/>
                </a:solidFill>
                <a:latin typeface="Consolas" panose="020B0609020204030204" pitchFamily="49" charset="0"/>
                <a:cs typeface="Consolas" panose="020B0609020204030204" pitchFamily="49" charset="0"/>
              </a:rPr>
              <a:t>= 2</a:t>
            </a:r>
          </a:p>
          <a:p>
            <a:r>
              <a:rPr lang="pt-BR" b="1" dirty="0" smtClean="0">
                <a:solidFill>
                  <a:schemeClr val="bg1"/>
                </a:solidFill>
                <a:latin typeface="Consolas" panose="020B0609020204030204" pitchFamily="49" charset="0"/>
                <a:cs typeface="Consolas" panose="020B0609020204030204" pitchFamily="49" charset="0"/>
              </a:rPr>
              <a:t>End </a:t>
            </a:r>
            <a:r>
              <a:rPr lang="pt-BR" b="1" dirty="0">
                <a:solidFill>
                  <a:schemeClr val="bg1"/>
                </a:solidFill>
                <a:latin typeface="Consolas" panose="020B0609020204030204" pitchFamily="49" charset="0"/>
                <a:cs typeface="Consolas" panose="020B0609020204030204" pitchFamily="49" charset="0"/>
              </a:rPr>
              <a:t>Sub</a:t>
            </a:r>
          </a:p>
        </p:txBody>
      </p:sp>
    </p:spTree>
    <p:extLst>
      <p:ext uri="{BB962C8B-B14F-4D97-AF65-F5344CB8AC3E}">
        <p14:creationId xmlns:p14="http://schemas.microsoft.com/office/powerpoint/2010/main" val="22687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a:t>Getting </a:t>
            </a:r>
            <a:r>
              <a:rPr lang="en-US" b="1" dirty="0">
                <a:solidFill>
                  <a:srgbClr val="FF0000"/>
                </a:solidFill>
              </a:rPr>
              <a:t>User Input</a:t>
            </a:r>
          </a:p>
        </p:txBody>
      </p:sp>
      <p:sp>
        <p:nvSpPr>
          <p:cNvPr id="3" name="Content Placeholder 2"/>
          <p:cNvSpPr>
            <a:spLocks noGrp="1"/>
          </p:cNvSpPr>
          <p:nvPr>
            <p:ph idx="1"/>
          </p:nvPr>
        </p:nvSpPr>
        <p:spPr/>
        <p:txBody>
          <a:bodyPr/>
          <a:lstStyle/>
          <a:p>
            <a:pPr eaLnBrk="1" hangingPunct="1"/>
            <a:r>
              <a:rPr lang="en-US" dirty="0"/>
              <a:t>A simple approach is to use an </a:t>
            </a:r>
            <a:r>
              <a:rPr lang="en-US" b="1" dirty="0">
                <a:solidFill>
                  <a:srgbClr val="FF0000"/>
                </a:solidFill>
                <a:latin typeface="Consolas" pitchFamily="49" charset="0"/>
                <a:cs typeface="Consolas" pitchFamily="49" charset="0"/>
              </a:rPr>
              <a:t>Input Box</a:t>
            </a:r>
          </a:p>
          <a:p>
            <a:pPr eaLnBrk="1" hangingPunct="1"/>
            <a:r>
              <a:rPr lang="en-US" dirty="0"/>
              <a:t>Format:</a:t>
            </a:r>
          </a:p>
          <a:p>
            <a:pPr marL="339725" lvl="1" indent="0" eaLnBrk="1" hangingPunct="1">
              <a:buFont typeface="Arial" charset="0"/>
              <a:buNone/>
            </a:pPr>
            <a:r>
              <a:rPr lang="en-US" sz="1800" dirty="0">
                <a:latin typeface="Consolas" pitchFamily="49" charset="0"/>
                <a:cs typeface="Consolas" pitchFamily="49" charset="0"/>
              </a:rPr>
              <a:t>&lt;Variable </a:t>
            </a:r>
            <a:r>
              <a:rPr lang="en-US" sz="1800" i="1" dirty="0">
                <a:latin typeface="Consolas" pitchFamily="49" charset="0"/>
                <a:cs typeface="Consolas" pitchFamily="49" charset="0"/>
              </a:rPr>
              <a:t>name</a:t>
            </a:r>
            <a:r>
              <a:rPr lang="en-US" sz="1800" dirty="0">
                <a:latin typeface="Consolas" pitchFamily="49" charset="0"/>
                <a:cs typeface="Consolas" pitchFamily="49" charset="0"/>
              </a:rPr>
              <a:t>&gt; = </a:t>
            </a:r>
            <a:r>
              <a:rPr lang="en-US" sz="1800" b="1" i="1" dirty="0">
                <a:solidFill>
                  <a:srgbClr val="FF0000"/>
                </a:solidFill>
                <a:latin typeface="Consolas" pitchFamily="49" charset="0"/>
                <a:cs typeface="Consolas" pitchFamily="49" charset="0"/>
              </a:rPr>
              <a:t>InputBox</a:t>
            </a:r>
            <a:r>
              <a:rPr lang="en-US" sz="1800" b="1" dirty="0">
                <a:solidFill>
                  <a:srgbClr val="FF0000"/>
                </a:solidFill>
                <a:latin typeface="Consolas" pitchFamily="49" charset="0"/>
                <a:cs typeface="Consolas" pitchFamily="49" charset="0"/>
              </a:rPr>
              <a:t>(</a:t>
            </a:r>
            <a:r>
              <a:rPr lang="en-US" sz="1800" b="1" dirty="0">
                <a:latin typeface="Consolas" pitchFamily="49" charset="0"/>
                <a:cs typeface="Consolas" pitchFamily="49" charset="0"/>
              </a:rPr>
              <a:t>&lt;</a:t>
            </a:r>
            <a:r>
              <a:rPr lang="en-US" sz="1800" b="1" dirty="0">
                <a:solidFill>
                  <a:srgbClr val="FF0000"/>
                </a:solidFill>
              </a:rPr>
              <a:t>"</a:t>
            </a:r>
            <a:r>
              <a:rPr lang="en-US" sz="1800" b="1" i="1" dirty="0">
                <a:latin typeface="Consolas" pitchFamily="49" charset="0"/>
                <a:cs typeface="Consolas" pitchFamily="49" charset="0"/>
              </a:rPr>
              <a:t>Prompt</a:t>
            </a:r>
            <a:r>
              <a:rPr lang="en-US" sz="1800" b="1" dirty="0">
                <a:solidFill>
                  <a:srgbClr val="FF0000"/>
                </a:solidFill>
              </a:rPr>
              <a:t>"</a:t>
            </a:r>
            <a:r>
              <a:rPr lang="en-US" sz="1800" b="1" dirty="0">
                <a:latin typeface="Consolas" pitchFamily="49" charset="0"/>
                <a:cs typeface="Consolas" pitchFamily="49" charset="0"/>
              </a:rPr>
              <a:t>&gt;</a:t>
            </a:r>
            <a:r>
              <a:rPr lang="en-US" sz="1800" dirty="0">
                <a:latin typeface="Consolas" pitchFamily="49" charset="0"/>
                <a:cs typeface="Consolas" pitchFamily="49" charset="0"/>
              </a:rPr>
              <a:t>, &lt;</a:t>
            </a:r>
            <a:r>
              <a:rPr lang="en-US" sz="1800" dirty="0"/>
              <a:t>"</a:t>
            </a:r>
            <a:r>
              <a:rPr lang="en-US" sz="1800" i="1" dirty="0">
                <a:latin typeface="Consolas" pitchFamily="49" charset="0"/>
                <a:cs typeface="Consolas" pitchFamily="49" charset="0"/>
              </a:rPr>
              <a:t>Title  bar</a:t>
            </a:r>
            <a:r>
              <a:rPr lang="en-US" sz="1800" dirty="0"/>
              <a:t>"</a:t>
            </a:r>
            <a:r>
              <a:rPr lang="en-US" sz="1800" dirty="0">
                <a:latin typeface="Consolas" pitchFamily="49" charset="0"/>
                <a:cs typeface="Consolas" pitchFamily="49" charset="0"/>
              </a:rPr>
              <a:t>&gt;</a:t>
            </a:r>
            <a:r>
              <a:rPr lang="en-US" sz="1800" b="1" dirty="0">
                <a:solidFill>
                  <a:srgbClr val="FF0000"/>
                </a:solidFill>
                <a:latin typeface="Consolas" pitchFamily="49" charset="0"/>
                <a:cs typeface="Consolas" pitchFamily="49" charset="0"/>
              </a:rPr>
              <a:t>)</a:t>
            </a:r>
          </a:p>
          <a:p>
            <a:pPr marL="339725" lvl="1" indent="0" eaLnBrk="1" hangingPunct="1">
              <a:buFont typeface="Arial" charset="0"/>
              <a:buNone/>
            </a:pPr>
            <a:endParaRPr lang="en-US" dirty="0"/>
          </a:p>
          <a:p>
            <a:pPr eaLnBrk="1" hangingPunct="1"/>
            <a:r>
              <a:rPr lang="en-US" dirty="0"/>
              <a:t>Example:</a:t>
            </a:r>
          </a:p>
          <a:p>
            <a:pPr marL="339725" lvl="1" indent="0" eaLnBrk="1" hangingPunct="1">
              <a:buFont typeface="Arial" charset="0"/>
              <a:buNone/>
            </a:pPr>
            <a:r>
              <a:rPr lang="en-US" sz="1800" dirty="0">
                <a:latin typeface="Consolas" pitchFamily="49" charset="0"/>
                <a:cs typeface="Consolas" pitchFamily="49" charset="0"/>
              </a:rPr>
              <a:t>Name = </a:t>
            </a:r>
            <a:r>
              <a:rPr lang="en-US" sz="1800" b="1" dirty="0">
                <a:solidFill>
                  <a:srgbClr val="FF0000"/>
                </a:solidFill>
                <a:latin typeface="Consolas" pitchFamily="49" charset="0"/>
                <a:cs typeface="Consolas" pitchFamily="49" charset="0"/>
              </a:rPr>
              <a:t>InputBox("</a:t>
            </a:r>
            <a:r>
              <a:rPr lang="en-US" sz="1800" dirty="0">
                <a:latin typeface="Consolas" pitchFamily="49" charset="0"/>
                <a:cs typeface="Consolas" pitchFamily="49" charset="0"/>
              </a:rPr>
              <a:t>What is your </a:t>
            </a:r>
            <a:r>
              <a:rPr lang="en-US" sz="1800">
                <a:latin typeface="Consolas" pitchFamily="49" charset="0"/>
                <a:cs typeface="Consolas" pitchFamily="49" charset="0"/>
              </a:rPr>
              <a:t>name</a:t>
            </a:r>
            <a:r>
              <a:rPr lang="en-US" sz="1800" b="1">
                <a:solidFill>
                  <a:srgbClr val="FF0000"/>
                </a:solidFill>
                <a:latin typeface="Consolas" pitchFamily="49" charset="0"/>
                <a:cs typeface="Consolas" pitchFamily="49" charset="0"/>
              </a:rPr>
              <a:t>"</a:t>
            </a:r>
            <a:r>
              <a:rPr lang="en-US" sz="1800">
                <a:latin typeface="Consolas" pitchFamily="49" charset="0"/>
                <a:cs typeface="Consolas" pitchFamily="49" charset="0"/>
              </a:rPr>
              <a:t>, </a:t>
            </a:r>
            <a:r>
              <a:rPr lang="en-US" sz="1800" dirty="0"/>
              <a:t>"</a:t>
            </a:r>
            <a:r>
              <a:rPr lang="en-US" sz="1800" dirty="0">
                <a:latin typeface="Consolas" pitchFamily="49" charset="0"/>
                <a:cs typeface="Consolas" pitchFamily="49" charset="0"/>
              </a:rPr>
              <a:t>Getting Personal"</a:t>
            </a:r>
            <a:r>
              <a:rPr lang="en-US" sz="1800" b="1" dirty="0">
                <a:solidFill>
                  <a:srgbClr val="FF0000"/>
                </a:solidFill>
                <a:latin typeface="Consolas" pitchFamily="49" charset="0"/>
                <a:cs typeface="Consolas" pitchFamily="49" charset="0"/>
              </a:rPr>
              <a:t>)</a:t>
            </a:r>
          </a:p>
          <a:p>
            <a:pPr eaLnBrk="1" hangingPunct="1"/>
            <a:endParaRPr lang="en-US" dirty="0"/>
          </a:p>
          <a:p>
            <a:pPr eaLnBrk="1" hangingPunct="1"/>
            <a:r>
              <a:rPr lang="en-US" dirty="0"/>
              <a:t>Note: only the string for the prompt (first) is mandatory.</a:t>
            </a:r>
          </a:p>
          <a:p>
            <a:pPr eaLnBrk="1" hangingPunct="1"/>
            <a:r>
              <a:rPr lang="en-US" dirty="0"/>
              <a:t>If the title bar information is omitted then the default is the application name (“Microsoft Word”)</a:t>
            </a:r>
          </a:p>
        </p:txBody>
      </p:sp>
      <p:pic>
        <p:nvPicPr>
          <p:cNvPr id="1026" name="Picture 2"/>
          <p:cNvPicPr>
            <a:picLocks noChangeAspect="1" noChangeArrowheads="1"/>
          </p:cNvPicPr>
          <p:nvPr/>
        </p:nvPicPr>
        <p:blipFill>
          <a:blip r:embed="rId2"/>
          <a:srcRect/>
          <a:stretch>
            <a:fillRect/>
          </a:stretch>
        </p:blipFill>
        <p:spPr bwMode="auto">
          <a:xfrm>
            <a:off x="5410200" y="5257800"/>
            <a:ext cx="3467100" cy="1428750"/>
          </a:xfrm>
          <a:prstGeom prst="rect">
            <a:avLst/>
          </a:prstGeom>
          <a:noFill/>
          <a:ln w="9525">
            <a:noFill/>
            <a:miter lim="800000"/>
            <a:headEnd/>
            <a:tailEnd/>
          </a:ln>
        </p:spPr>
      </p:pic>
      <p:sp>
        <p:nvSpPr>
          <p:cNvPr id="2" name="Freeform 1"/>
          <p:cNvSpPr/>
          <p:nvPr/>
        </p:nvSpPr>
        <p:spPr>
          <a:xfrm>
            <a:off x="3185652" y="3731342"/>
            <a:ext cx="2271251" cy="1917291"/>
          </a:xfrm>
          <a:custGeom>
            <a:avLst/>
            <a:gdLst>
              <a:gd name="connsiteX0" fmla="*/ 781664 w 2271251"/>
              <a:gd name="connsiteY0" fmla="*/ 0 h 1917291"/>
              <a:gd name="connsiteX1" fmla="*/ 634180 w 2271251"/>
              <a:gd name="connsiteY1" fmla="*/ 88490 h 1917291"/>
              <a:gd name="connsiteX2" fmla="*/ 486696 w 2271251"/>
              <a:gd name="connsiteY2" fmla="*/ 147484 h 1917291"/>
              <a:gd name="connsiteX3" fmla="*/ 427703 w 2271251"/>
              <a:gd name="connsiteY3" fmla="*/ 191729 h 1917291"/>
              <a:gd name="connsiteX4" fmla="*/ 339213 w 2271251"/>
              <a:gd name="connsiteY4" fmla="*/ 250723 h 1917291"/>
              <a:gd name="connsiteX5" fmla="*/ 265471 w 2271251"/>
              <a:gd name="connsiteY5" fmla="*/ 324464 h 1917291"/>
              <a:gd name="connsiteX6" fmla="*/ 221225 w 2271251"/>
              <a:gd name="connsiteY6" fmla="*/ 383458 h 1917291"/>
              <a:gd name="connsiteX7" fmla="*/ 117987 w 2271251"/>
              <a:gd name="connsiteY7" fmla="*/ 486697 h 1917291"/>
              <a:gd name="connsiteX8" fmla="*/ 73742 w 2271251"/>
              <a:gd name="connsiteY8" fmla="*/ 530942 h 1917291"/>
              <a:gd name="connsiteX9" fmla="*/ 44245 w 2271251"/>
              <a:gd name="connsiteY9" fmla="*/ 575187 h 1917291"/>
              <a:gd name="connsiteX10" fmla="*/ 14748 w 2271251"/>
              <a:gd name="connsiteY10" fmla="*/ 678426 h 1917291"/>
              <a:gd name="connsiteX11" fmla="*/ 0 w 2271251"/>
              <a:gd name="connsiteY11" fmla="*/ 722671 h 1917291"/>
              <a:gd name="connsiteX12" fmla="*/ 29496 w 2271251"/>
              <a:gd name="connsiteY12" fmla="*/ 1135626 h 1917291"/>
              <a:gd name="connsiteX13" fmla="*/ 58993 w 2271251"/>
              <a:gd name="connsiteY13" fmla="*/ 1268361 h 1917291"/>
              <a:gd name="connsiteX14" fmla="*/ 103238 w 2271251"/>
              <a:gd name="connsiteY14" fmla="*/ 1297858 h 1917291"/>
              <a:gd name="connsiteX15" fmla="*/ 147483 w 2271251"/>
              <a:gd name="connsiteY15" fmla="*/ 1342103 h 1917291"/>
              <a:gd name="connsiteX16" fmla="*/ 191729 w 2271251"/>
              <a:gd name="connsiteY16" fmla="*/ 1371600 h 1917291"/>
              <a:gd name="connsiteX17" fmla="*/ 265471 w 2271251"/>
              <a:gd name="connsiteY17" fmla="*/ 1445342 h 1917291"/>
              <a:gd name="connsiteX18" fmla="*/ 339213 w 2271251"/>
              <a:gd name="connsiteY18" fmla="*/ 1474839 h 1917291"/>
              <a:gd name="connsiteX19" fmla="*/ 383458 w 2271251"/>
              <a:gd name="connsiteY19" fmla="*/ 1504335 h 1917291"/>
              <a:gd name="connsiteX20" fmla="*/ 427703 w 2271251"/>
              <a:gd name="connsiteY20" fmla="*/ 1519084 h 1917291"/>
              <a:gd name="connsiteX21" fmla="*/ 471948 w 2271251"/>
              <a:gd name="connsiteY21" fmla="*/ 1548581 h 1917291"/>
              <a:gd name="connsiteX22" fmla="*/ 560438 w 2271251"/>
              <a:gd name="connsiteY22" fmla="*/ 1578077 h 1917291"/>
              <a:gd name="connsiteX23" fmla="*/ 604683 w 2271251"/>
              <a:gd name="connsiteY23" fmla="*/ 1592826 h 1917291"/>
              <a:gd name="connsiteX24" fmla="*/ 648929 w 2271251"/>
              <a:gd name="connsiteY24" fmla="*/ 1622323 h 1917291"/>
              <a:gd name="connsiteX25" fmla="*/ 781664 w 2271251"/>
              <a:gd name="connsiteY25" fmla="*/ 1651819 h 1917291"/>
              <a:gd name="connsiteX26" fmla="*/ 914400 w 2271251"/>
              <a:gd name="connsiteY26" fmla="*/ 1681316 h 1917291"/>
              <a:gd name="connsiteX27" fmla="*/ 1312606 w 2271251"/>
              <a:gd name="connsiteY27" fmla="*/ 1696064 h 1917291"/>
              <a:gd name="connsiteX28" fmla="*/ 1651819 w 2271251"/>
              <a:gd name="connsiteY28" fmla="*/ 1710813 h 1917291"/>
              <a:gd name="connsiteX29" fmla="*/ 1696064 w 2271251"/>
              <a:gd name="connsiteY29" fmla="*/ 1725561 h 1917291"/>
              <a:gd name="connsiteX30" fmla="*/ 1814051 w 2271251"/>
              <a:gd name="connsiteY30" fmla="*/ 1740310 h 1917291"/>
              <a:gd name="connsiteX31" fmla="*/ 1843548 w 2271251"/>
              <a:gd name="connsiteY31" fmla="*/ 1784555 h 1917291"/>
              <a:gd name="connsiteX32" fmla="*/ 1902542 w 2271251"/>
              <a:gd name="connsiteY32" fmla="*/ 1799303 h 1917291"/>
              <a:gd name="connsiteX33" fmla="*/ 1946787 w 2271251"/>
              <a:gd name="connsiteY33" fmla="*/ 1828800 h 1917291"/>
              <a:gd name="connsiteX34" fmla="*/ 1991032 w 2271251"/>
              <a:gd name="connsiteY34" fmla="*/ 1873045 h 1917291"/>
              <a:gd name="connsiteX35" fmla="*/ 2064774 w 2271251"/>
              <a:gd name="connsiteY35" fmla="*/ 1887793 h 1917291"/>
              <a:gd name="connsiteX36" fmla="*/ 2271251 w 2271251"/>
              <a:gd name="connsiteY36" fmla="*/ 1917290 h 19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71251" h="1917291">
                <a:moveTo>
                  <a:pt x="781664" y="0"/>
                </a:moveTo>
                <a:cubicBezTo>
                  <a:pt x="732503" y="29497"/>
                  <a:pt x="688569" y="70360"/>
                  <a:pt x="634180" y="88490"/>
                </a:cubicBezTo>
                <a:cubicBezTo>
                  <a:pt x="577444" y="107402"/>
                  <a:pt x="536297" y="116483"/>
                  <a:pt x="486696" y="147484"/>
                </a:cubicBezTo>
                <a:cubicBezTo>
                  <a:pt x="465852" y="160512"/>
                  <a:pt x="447840" y="177633"/>
                  <a:pt x="427703" y="191729"/>
                </a:cubicBezTo>
                <a:cubicBezTo>
                  <a:pt x="398661" y="212059"/>
                  <a:pt x="339213" y="250723"/>
                  <a:pt x="339213" y="250723"/>
                </a:cubicBezTo>
                <a:cubicBezTo>
                  <a:pt x="260553" y="368711"/>
                  <a:pt x="363794" y="226142"/>
                  <a:pt x="265471" y="324464"/>
                </a:cubicBezTo>
                <a:cubicBezTo>
                  <a:pt x="248090" y="341845"/>
                  <a:pt x="237760" y="365270"/>
                  <a:pt x="221225" y="383458"/>
                </a:cubicBezTo>
                <a:cubicBezTo>
                  <a:pt x="188488" y="419469"/>
                  <a:pt x="152400" y="452284"/>
                  <a:pt x="117987" y="486697"/>
                </a:cubicBezTo>
                <a:cubicBezTo>
                  <a:pt x="103239" y="501445"/>
                  <a:pt x="85312" y="513588"/>
                  <a:pt x="73742" y="530942"/>
                </a:cubicBezTo>
                <a:cubicBezTo>
                  <a:pt x="63910" y="545690"/>
                  <a:pt x="52172" y="559333"/>
                  <a:pt x="44245" y="575187"/>
                </a:cubicBezTo>
                <a:cubicBezTo>
                  <a:pt x="32455" y="598766"/>
                  <a:pt x="21050" y="656367"/>
                  <a:pt x="14748" y="678426"/>
                </a:cubicBezTo>
                <a:cubicBezTo>
                  <a:pt x="10477" y="693374"/>
                  <a:pt x="4916" y="707923"/>
                  <a:pt x="0" y="722671"/>
                </a:cubicBezTo>
                <a:cubicBezTo>
                  <a:pt x="40451" y="924934"/>
                  <a:pt x="-2179" y="692175"/>
                  <a:pt x="29496" y="1135626"/>
                </a:cubicBezTo>
                <a:cubicBezTo>
                  <a:pt x="29587" y="1136897"/>
                  <a:pt x="53232" y="1259720"/>
                  <a:pt x="58993" y="1268361"/>
                </a:cubicBezTo>
                <a:cubicBezTo>
                  <a:pt x="68825" y="1283109"/>
                  <a:pt x="89621" y="1286510"/>
                  <a:pt x="103238" y="1297858"/>
                </a:cubicBezTo>
                <a:cubicBezTo>
                  <a:pt x="119261" y="1311211"/>
                  <a:pt x="131460" y="1328751"/>
                  <a:pt x="147483" y="1342103"/>
                </a:cubicBezTo>
                <a:cubicBezTo>
                  <a:pt x="161100" y="1353451"/>
                  <a:pt x="178389" y="1359928"/>
                  <a:pt x="191729" y="1371600"/>
                </a:cubicBezTo>
                <a:cubicBezTo>
                  <a:pt x="217890" y="1394491"/>
                  <a:pt x="236993" y="1425407"/>
                  <a:pt x="265471" y="1445342"/>
                </a:cubicBezTo>
                <a:cubicBezTo>
                  <a:pt x="287160" y="1460524"/>
                  <a:pt x="315534" y="1462999"/>
                  <a:pt x="339213" y="1474839"/>
                </a:cubicBezTo>
                <a:cubicBezTo>
                  <a:pt x="355067" y="1482766"/>
                  <a:pt x="367604" y="1496408"/>
                  <a:pt x="383458" y="1504335"/>
                </a:cubicBezTo>
                <a:cubicBezTo>
                  <a:pt x="397363" y="1511287"/>
                  <a:pt x="413798" y="1512131"/>
                  <a:pt x="427703" y="1519084"/>
                </a:cubicBezTo>
                <a:cubicBezTo>
                  <a:pt x="443557" y="1527011"/>
                  <a:pt x="455750" y="1541382"/>
                  <a:pt x="471948" y="1548581"/>
                </a:cubicBezTo>
                <a:cubicBezTo>
                  <a:pt x="500360" y="1561209"/>
                  <a:pt x="530941" y="1568245"/>
                  <a:pt x="560438" y="1578077"/>
                </a:cubicBezTo>
                <a:cubicBezTo>
                  <a:pt x="575186" y="1582993"/>
                  <a:pt x="591748" y="1584203"/>
                  <a:pt x="604683" y="1592826"/>
                </a:cubicBezTo>
                <a:cubicBezTo>
                  <a:pt x="619432" y="1602658"/>
                  <a:pt x="632637" y="1615341"/>
                  <a:pt x="648929" y="1622323"/>
                </a:cubicBezTo>
                <a:cubicBezTo>
                  <a:pt x="670126" y="1631407"/>
                  <a:pt x="764865" y="1647619"/>
                  <a:pt x="781664" y="1651819"/>
                </a:cubicBezTo>
                <a:cubicBezTo>
                  <a:pt x="856008" y="1670405"/>
                  <a:pt x="807247" y="1674822"/>
                  <a:pt x="914400" y="1681316"/>
                </a:cubicBezTo>
                <a:cubicBezTo>
                  <a:pt x="1046983" y="1689351"/>
                  <a:pt x="1179886" y="1690755"/>
                  <a:pt x="1312606" y="1696064"/>
                </a:cubicBezTo>
                <a:lnTo>
                  <a:pt x="1651819" y="1710813"/>
                </a:lnTo>
                <a:cubicBezTo>
                  <a:pt x="1666567" y="1715729"/>
                  <a:pt x="1680769" y="1722780"/>
                  <a:pt x="1696064" y="1725561"/>
                </a:cubicBezTo>
                <a:cubicBezTo>
                  <a:pt x="1735060" y="1732651"/>
                  <a:pt x="1777251" y="1725590"/>
                  <a:pt x="1814051" y="1740310"/>
                </a:cubicBezTo>
                <a:cubicBezTo>
                  <a:pt x="1830509" y="1746893"/>
                  <a:pt x="1828800" y="1774723"/>
                  <a:pt x="1843548" y="1784555"/>
                </a:cubicBezTo>
                <a:cubicBezTo>
                  <a:pt x="1860414" y="1795799"/>
                  <a:pt x="1882877" y="1794387"/>
                  <a:pt x="1902542" y="1799303"/>
                </a:cubicBezTo>
                <a:cubicBezTo>
                  <a:pt x="1917290" y="1809135"/>
                  <a:pt x="1933170" y="1817452"/>
                  <a:pt x="1946787" y="1828800"/>
                </a:cubicBezTo>
                <a:cubicBezTo>
                  <a:pt x="1962810" y="1842153"/>
                  <a:pt x="1972377" y="1863717"/>
                  <a:pt x="1991032" y="1873045"/>
                </a:cubicBezTo>
                <a:cubicBezTo>
                  <a:pt x="2013453" y="1884255"/>
                  <a:pt x="2040048" y="1883672"/>
                  <a:pt x="2064774" y="1887793"/>
                </a:cubicBezTo>
                <a:cubicBezTo>
                  <a:pt x="2246242" y="1918038"/>
                  <a:pt x="2192991" y="1917290"/>
                  <a:pt x="2271251" y="1917290"/>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56555" y="3657600"/>
            <a:ext cx="2109019" cy="1769806"/>
          </a:xfrm>
          <a:custGeom>
            <a:avLst/>
            <a:gdLst>
              <a:gd name="connsiteX0" fmla="*/ 1622322 w 2109019"/>
              <a:gd name="connsiteY0" fmla="*/ 0 h 1769806"/>
              <a:gd name="connsiteX1" fmla="*/ 1961535 w 2109019"/>
              <a:gd name="connsiteY1" fmla="*/ 44245 h 1769806"/>
              <a:gd name="connsiteX2" fmla="*/ 2005780 w 2109019"/>
              <a:gd name="connsiteY2" fmla="*/ 73742 h 1769806"/>
              <a:gd name="connsiteX3" fmla="*/ 2035277 w 2109019"/>
              <a:gd name="connsiteY3" fmla="*/ 162232 h 1769806"/>
              <a:gd name="connsiteX4" fmla="*/ 2064774 w 2109019"/>
              <a:gd name="connsiteY4" fmla="*/ 206477 h 1769806"/>
              <a:gd name="connsiteX5" fmla="*/ 2079522 w 2109019"/>
              <a:gd name="connsiteY5" fmla="*/ 265471 h 1769806"/>
              <a:gd name="connsiteX6" fmla="*/ 2094271 w 2109019"/>
              <a:gd name="connsiteY6" fmla="*/ 309716 h 1769806"/>
              <a:gd name="connsiteX7" fmla="*/ 2109019 w 2109019"/>
              <a:gd name="connsiteY7" fmla="*/ 383458 h 1769806"/>
              <a:gd name="connsiteX8" fmla="*/ 2079522 w 2109019"/>
              <a:gd name="connsiteY8" fmla="*/ 693174 h 1769806"/>
              <a:gd name="connsiteX9" fmla="*/ 2050026 w 2109019"/>
              <a:gd name="connsiteY9" fmla="*/ 1091381 h 1769806"/>
              <a:gd name="connsiteX10" fmla="*/ 2005780 w 2109019"/>
              <a:gd name="connsiteY10" fmla="*/ 1179871 h 1769806"/>
              <a:gd name="connsiteX11" fmla="*/ 1961535 w 2109019"/>
              <a:gd name="connsiteY11" fmla="*/ 1209368 h 1769806"/>
              <a:gd name="connsiteX12" fmla="*/ 1843548 w 2109019"/>
              <a:gd name="connsiteY12" fmla="*/ 1312606 h 1769806"/>
              <a:gd name="connsiteX13" fmla="*/ 1755058 w 2109019"/>
              <a:gd name="connsiteY13" fmla="*/ 1371600 h 1769806"/>
              <a:gd name="connsiteX14" fmla="*/ 1622322 w 2109019"/>
              <a:gd name="connsiteY14" fmla="*/ 1445342 h 1769806"/>
              <a:gd name="connsiteX15" fmla="*/ 1519084 w 2109019"/>
              <a:gd name="connsiteY15" fmla="*/ 1460090 h 1769806"/>
              <a:gd name="connsiteX16" fmla="*/ 1401097 w 2109019"/>
              <a:gd name="connsiteY16" fmla="*/ 1504335 h 1769806"/>
              <a:gd name="connsiteX17" fmla="*/ 1312606 w 2109019"/>
              <a:gd name="connsiteY17" fmla="*/ 1533832 h 1769806"/>
              <a:gd name="connsiteX18" fmla="*/ 1194619 w 2109019"/>
              <a:gd name="connsiteY18" fmla="*/ 1563329 h 1769806"/>
              <a:gd name="connsiteX19" fmla="*/ 1120877 w 2109019"/>
              <a:gd name="connsiteY19" fmla="*/ 1578077 h 1769806"/>
              <a:gd name="connsiteX20" fmla="*/ 1002890 w 2109019"/>
              <a:gd name="connsiteY20" fmla="*/ 1607574 h 1769806"/>
              <a:gd name="connsiteX21" fmla="*/ 840658 w 2109019"/>
              <a:gd name="connsiteY21" fmla="*/ 1637071 h 1769806"/>
              <a:gd name="connsiteX22" fmla="*/ 752168 w 2109019"/>
              <a:gd name="connsiteY22" fmla="*/ 1666568 h 1769806"/>
              <a:gd name="connsiteX23" fmla="*/ 486697 w 2109019"/>
              <a:gd name="connsiteY23" fmla="*/ 1681316 h 1769806"/>
              <a:gd name="connsiteX24" fmla="*/ 324464 w 2109019"/>
              <a:gd name="connsiteY24" fmla="*/ 1710813 h 1769806"/>
              <a:gd name="connsiteX25" fmla="*/ 58993 w 2109019"/>
              <a:gd name="connsiteY25" fmla="*/ 1725561 h 1769806"/>
              <a:gd name="connsiteX26" fmla="*/ 0 w 2109019"/>
              <a:gd name="connsiteY26" fmla="*/ 1769806 h 176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09019" h="1769806">
                <a:moveTo>
                  <a:pt x="1622322" y="0"/>
                </a:moveTo>
                <a:cubicBezTo>
                  <a:pt x="1735393" y="14748"/>
                  <a:pt x="1849558" y="22711"/>
                  <a:pt x="1961535" y="44245"/>
                </a:cubicBezTo>
                <a:cubicBezTo>
                  <a:pt x="1978941" y="47592"/>
                  <a:pt x="1996386" y="58711"/>
                  <a:pt x="2005780" y="73742"/>
                </a:cubicBezTo>
                <a:cubicBezTo>
                  <a:pt x="2022259" y="100108"/>
                  <a:pt x="2025445" y="132735"/>
                  <a:pt x="2035277" y="162232"/>
                </a:cubicBezTo>
                <a:cubicBezTo>
                  <a:pt x="2040882" y="179048"/>
                  <a:pt x="2054942" y="191729"/>
                  <a:pt x="2064774" y="206477"/>
                </a:cubicBezTo>
                <a:cubicBezTo>
                  <a:pt x="2069690" y="226142"/>
                  <a:pt x="2073953" y="245981"/>
                  <a:pt x="2079522" y="265471"/>
                </a:cubicBezTo>
                <a:cubicBezTo>
                  <a:pt x="2083793" y="280419"/>
                  <a:pt x="2090500" y="294634"/>
                  <a:pt x="2094271" y="309716"/>
                </a:cubicBezTo>
                <a:cubicBezTo>
                  <a:pt x="2100351" y="334035"/>
                  <a:pt x="2104103" y="358877"/>
                  <a:pt x="2109019" y="383458"/>
                </a:cubicBezTo>
                <a:cubicBezTo>
                  <a:pt x="2099187" y="486697"/>
                  <a:pt x="2086740" y="589720"/>
                  <a:pt x="2079522" y="693174"/>
                </a:cubicBezTo>
                <a:cubicBezTo>
                  <a:pt x="2066890" y="874240"/>
                  <a:pt x="2085253" y="950474"/>
                  <a:pt x="2050026" y="1091381"/>
                </a:cubicBezTo>
                <a:cubicBezTo>
                  <a:pt x="2042029" y="1123367"/>
                  <a:pt x="2029810" y="1155841"/>
                  <a:pt x="2005780" y="1179871"/>
                </a:cubicBezTo>
                <a:cubicBezTo>
                  <a:pt x="1993246" y="1192405"/>
                  <a:pt x="1976283" y="1199536"/>
                  <a:pt x="1961535" y="1209368"/>
                </a:cubicBezTo>
                <a:cubicBezTo>
                  <a:pt x="1877959" y="1334734"/>
                  <a:pt x="2015619" y="1140531"/>
                  <a:pt x="1843548" y="1312606"/>
                </a:cubicBezTo>
                <a:cubicBezTo>
                  <a:pt x="1788310" y="1367845"/>
                  <a:pt x="1819090" y="1350256"/>
                  <a:pt x="1755058" y="1371600"/>
                </a:cubicBezTo>
                <a:cubicBezTo>
                  <a:pt x="1704366" y="1405395"/>
                  <a:pt x="1677951" y="1434216"/>
                  <a:pt x="1622322" y="1445342"/>
                </a:cubicBezTo>
                <a:cubicBezTo>
                  <a:pt x="1588235" y="1452159"/>
                  <a:pt x="1553497" y="1455174"/>
                  <a:pt x="1519084" y="1460090"/>
                </a:cubicBezTo>
                <a:cubicBezTo>
                  <a:pt x="1442086" y="1511423"/>
                  <a:pt x="1509043" y="1474895"/>
                  <a:pt x="1401097" y="1504335"/>
                </a:cubicBezTo>
                <a:cubicBezTo>
                  <a:pt x="1371100" y="1512516"/>
                  <a:pt x="1342770" y="1526291"/>
                  <a:pt x="1312606" y="1533832"/>
                </a:cubicBezTo>
                <a:cubicBezTo>
                  <a:pt x="1273277" y="1543664"/>
                  <a:pt x="1234371" y="1555379"/>
                  <a:pt x="1194619" y="1563329"/>
                </a:cubicBezTo>
                <a:cubicBezTo>
                  <a:pt x="1170038" y="1568245"/>
                  <a:pt x="1145196" y="1571997"/>
                  <a:pt x="1120877" y="1578077"/>
                </a:cubicBezTo>
                <a:cubicBezTo>
                  <a:pt x="984407" y="1612195"/>
                  <a:pt x="1202240" y="1571328"/>
                  <a:pt x="1002890" y="1607574"/>
                </a:cubicBezTo>
                <a:cubicBezTo>
                  <a:pt x="969179" y="1613703"/>
                  <a:pt x="877075" y="1627139"/>
                  <a:pt x="840658" y="1637071"/>
                </a:cubicBezTo>
                <a:cubicBezTo>
                  <a:pt x="810661" y="1645252"/>
                  <a:pt x="783212" y="1664843"/>
                  <a:pt x="752168" y="1666568"/>
                </a:cubicBezTo>
                <a:lnTo>
                  <a:pt x="486697" y="1681316"/>
                </a:lnTo>
                <a:cubicBezTo>
                  <a:pt x="451414" y="1688373"/>
                  <a:pt x="356822" y="1708117"/>
                  <a:pt x="324464" y="1710813"/>
                </a:cubicBezTo>
                <a:cubicBezTo>
                  <a:pt x="236143" y="1718173"/>
                  <a:pt x="147483" y="1720645"/>
                  <a:pt x="58993" y="1725561"/>
                </a:cubicBezTo>
                <a:cubicBezTo>
                  <a:pt x="8963" y="1758914"/>
                  <a:pt x="27282" y="1742524"/>
                  <a:pt x="0" y="1769806"/>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60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2" grpId="0" animBg="1"/>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Title 1"/>
          <p:cNvSpPr>
            <a:spLocks noGrp="1"/>
          </p:cNvSpPr>
          <p:nvPr>
            <p:ph type="title"/>
          </p:nvPr>
        </p:nvSpPr>
        <p:spPr>
          <a:noFill/>
        </p:spPr>
        <p:txBody>
          <a:bodyPr/>
          <a:lstStyle/>
          <a:p>
            <a:pPr eaLnBrk="1" hangingPunct="1"/>
            <a:r>
              <a:rPr lang="en-US" dirty="0"/>
              <a:t>Example: </a:t>
            </a:r>
            <a:r>
              <a:rPr lang="en-US" dirty="0" err="1">
                <a:latin typeface="Consolas" panose="020B0609020204030204" pitchFamily="49" charset="0"/>
                <a:cs typeface="Consolas" panose="020B0609020204030204" pitchFamily="49" charset="0"/>
              </a:rPr>
              <a:t>InputBox</a:t>
            </a:r>
            <a:endParaRPr lang="en-US" dirty="0">
              <a:latin typeface="Consolas" panose="020B0609020204030204" pitchFamily="49" charset="0"/>
              <a:cs typeface="Consolas" panose="020B0609020204030204" pitchFamily="49" charset="0"/>
            </a:endParaRPr>
          </a:p>
        </p:txBody>
      </p:sp>
      <p:sp>
        <p:nvSpPr>
          <p:cNvPr id="92162" name="Content Placeholder 2"/>
          <p:cNvSpPr>
            <a:spLocks noGrp="1"/>
          </p:cNvSpPr>
          <p:nvPr>
            <p:ph idx="1"/>
          </p:nvPr>
        </p:nvSpPr>
        <p:spPr>
          <a:xfrm>
            <a:off x="152400" y="1066800"/>
            <a:ext cx="8763000" cy="5791200"/>
          </a:xfrm>
        </p:spPr>
        <p:txBody>
          <a:bodyPr/>
          <a:lstStyle/>
          <a:p>
            <a:pPr eaLnBrk="1" hangingPunct="1"/>
            <a:r>
              <a:rPr lang="en-US" b="1" dirty="0" smtClean="0"/>
              <a:t>Learning objective</a:t>
            </a:r>
            <a:r>
              <a:rPr lang="en-US" dirty="0" smtClean="0"/>
              <a:t>: </a:t>
            </a:r>
            <a:r>
              <a:rPr lang="en-US" dirty="0"/>
              <a:t>getting </a:t>
            </a:r>
            <a:r>
              <a:rPr lang="en-US" dirty="0" smtClean="0"/>
              <a:t>information from the user.</a:t>
            </a:r>
            <a:endParaRPr lang="en-US" dirty="0">
              <a:latin typeface="Consolas" pitchFamily="49" charset="0"/>
              <a:cs typeface="Consolas" pitchFamily="49" charset="0"/>
            </a:endParaRPr>
          </a:p>
          <a:p>
            <a:pPr eaLnBrk="1" hangingPunct="1"/>
            <a:r>
              <a:rPr lang="en-US" b="1" dirty="0">
                <a:latin typeface="Consolas" pitchFamily="49" charset="0"/>
                <a:cs typeface="Consolas" pitchFamily="49" charset="0"/>
              </a:rPr>
              <a:t>Word document containing the macro</a:t>
            </a:r>
            <a:r>
              <a:rPr lang="en-US" dirty="0">
                <a:latin typeface="Consolas" pitchFamily="49" charset="0"/>
                <a:cs typeface="Consolas" pitchFamily="49" charset="0"/>
              </a:rPr>
              <a:t>:  4inputBox.docm</a:t>
            </a:r>
          </a:p>
          <a:p>
            <a:pPr eaLnBrk="1" hangingPunct="1"/>
            <a:endParaRPr lang="en-US" dirty="0"/>
          </a:p>
          <a:p>
            <a:pPr marL="339725" lvl="1" indent="0" eaLnBrk="1" hangingPunct="1">
              <a:buFont typeface="Arial" charset="0"/>
              <a:buNone/>
            </a:pPr>
            <a:r>
              <a:rPr lang="en-US" sz="1600" dirty="0">
                <a:latin typeface="Consolas" pitchFamily="49" charset="0"/>
                <a:cs typeface="Consolas" pitchFamily="49" charset="0"/>
              </a:rPr>
              <a:t>Sub </a:t>
            </a:r>
            <a:r>
              <a:rPr lang="en-US" sz="1600" dirty="0" err="1">
                <a:latin typeface="Consolas" pitchFamily="49" charset="0"/>
                <a:cs typeface="Consolas" pitchFamily="49" charset="0"/>
              </a:rPr>
              <a:t>InputExample</a:t>
            </a:r>
            <a:r>
              <a:rPr lang="en-US" sz="1600" dirty="0">
                <a:latin typeface="Consolas" pitchFamily="49" charset="0"/>
                <a:cs typeface="Consolas" pitchFamily="49" charset="0"/>
              </a:rPr>
              <a:t>()</a:t>
            </a:r>
          </a:p>
          <a:p>
            <a:pPr marL="339725" lvl="1" indent="0" eaLnBrk="1" hangingPunct="1">
              <a:buFont typeface="Arial" charset="0"/>
              <a:buNone/>
            </a:pPr>
            <a:r>
              <a:rPr lang="en-US" sz="1600" dirty="0">
                <a:latin typeface="Consolas" pitchFamily="49" charset="0"/>
                <a:cs typeface="Consolas" pitchFamily="49" charset="0"/>
              </a:rPr>
              <a:t>    Dim age As Long</a:t>
            </a:r>
          </a:p>
          <a:p>
            <a:pPr marL="339725" lvl="1" indent="0" eaLnBrk="1" hangingPunct="1">
              <a:buFont typeface="Arial" charset="0"/>
              <a:buNone/>
            </a:pPr>
            <a:r>
              <a:rPr lang="en-US" sz="1600" dirty="0">
                <a:latin typeface="Consolas" pitchFamily="49" charset="0"/>
                <a:cs typeface="Consolas" pitchFamily="49" charset="0"/>
              </a:rPr>
              <a:t>    Dim name As String</a:t>
            </a:r>
          </a:p>
          <a:p>
            <a:pPr marL="339725" lvl="1" indent="0" eaLnBrk="1" hangingPunct="1">
              <a:buFont typeface="Arial" charset="0"/>
              <a:buNone/>
            </a:pPr>
            <a:r>
              <a:rPr lang="en-US" sz="1600" dirty="0">
                <a:latin typeface="Consolas" pitchFamily="49" charset="0"/>
                <a:cs typeface="Consolas" pitchFamily="49" charset="0"/>
              </a:rPr>
              <a:t>    Dim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 As Long</a:t>
            </a:r>
          </a:p>
          <a:p>
            <a:pPr marL="339725" lvl="1" indent="0" eaLnBrk="1" hangingPunct="1">
              <a:buFont typeface="Arial" charset="0"/>
              <a:buNone/>
            </a:pPr>
            <a:r>
              <a:rPr lang="en-US" sz="1600" dirty="0">
                <a:latin typeface="Consolas" pitchFamily="49" charset="0"/>
                <a:cs typeface="Consolas" pitchFamily="49" charset="0"/>
              </a:rPr>
              <a:t>    </a:t>
            </a:r>
            <a:r>
              <a:rPr lang="en-US" sz="1600" i="1" dirty="0">
                <a:latin typeface="Consolas" pitchFamily="49" charset="0"/>
                <a:cs typeface="Consolas" pitchFamily="49" charset="0"/>
              </a:rPr>
              <a:t>name</a:t>
            </a:r>
            <a:r>
              <a:rPr lang="en-US" sz="1600" dirty="0">
                <a:latin typeface="Consolas" pitchFamily="49" charset="0"/>
                <a:cs typeface="Consolas" pitchFamily="49" charset="0"/>
              </a:rPr>
              <a:t> = InputBox("What is your name", "Getting personal: name")</a:t>
            </a:r>
          </a:p>
          <a:p>
            <a:pPr marL="339725" lvl="1" indent="0" eaLnBrk="1" hangingPunct="1">
              <a:buFont typeface="Arial" charset="0"/>
              <a:buNone/>
            </a:pPr>
            <a:r>
              <a:rPr lang="en-US" sz="1600" dirty="0">
                <a:latin typeface="Consolas" pitchFamily="49" charset="0"/>
                <a:cs typeface="Consolas" pitchFamily="49" charset="0"/>
              </a:rPr>
              <a:t>    </a:t>
            </a:r>
            <a:r>
              <a:rPr lang="en-US" sz="1600" i="1" dirty="0">
                <a:latin typeface="Consolas" pitchFamily="49" charset="0"/>
                <a:cs typeface="Consolas" pitchFamily="49" charset="0"/>
              </a:rPr>
              <a:t>age</a:t>
            </a:r>
            <a:r>
              <a:rPr lang="en-US" sz="1600" dirty="0">
                <a:latin typeface="Consolas" pitchFamily="49" charset="0"/>
                <a:cs typeface="Consolas" pitchFamily="49" charset="0"/>
              </a:rPr>
              <a:t> = InputBox("What is your age", "Getting even more personal: age")</a:t>
            </a:r>
          </a:p>
          <a:p>
            <a:pPr marL="339725" lvl="1" indent="0" eaLnBrk="1" hangingPunct="1">
              <a:buFont typeface="Arial" charset="0"/>
              <a:buNone/>
            </a:pPr>
            <a:r>
              <a:rPr lang="en-US" sz="1600" dirty="0">
                <a:latin typeface="Consolas" pitchFamily="49" charset="0"/>
                <a:cs typeface="Consolas" pitchFamily="49" charset="0"/>
              </a:rPr>
              <a:t>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 = age * 7</a:t>
            </a:r>
          </a:p>
          <a:p>
            <a:pPr marL="339725" lvl="1" indent="0" eaLnBrk="1" hangingPunct="1">
              <a:buFont typeface="Arial" charset="0"/>
              <a:buNone/>
            </a:pPr>
            <a:r>
              <a:rPr lang="en-US" sz="1600" dirty="0">
                <a:latin typeface="Consolas" pitchFamily="49" charset="0"/>
                <a:cs typeface="Consolas" pitchFamily="49" charset="0"/>
              </a:rPr>
              <a:t>    MsgBox (Name &amp; " your age in dog years is " &amp; </a:t>
            </a:r>
            <a:r>
              <a:rPr lang="en-US" sz="1600" dirty="0" err="1">
                <a:latin typeface="Consolas" pitchFamily="49" charset="0"/>
                <a:cs typeface="Consolas" pitchFamily="49" charset="0"/>
              </a:rPr>
              <a:t>dogAge</a:t>
            </a:r>
            <a:r>
              <a:rPr lang="en-US" sz="1600" dirty="0">
                <a:latin typeface="Consolas" pitchFamily="49" charset="0"/>
                <a:cs typeface="Consolas" pitchFamily="49" charset="0"/>
              </a:rPr>
              <a:t>)</a:t>
            </a:r>
          </a:p>
          <a:p>
            <a:pPr marL="339725" lvl="1" indent="0" eaLnBrk="1" hangingPunct="1">
              <a:buFont typeface="Arial" charset="0"/>
              <a:buNone/>
            </a:pPr>
            <a:r>
              <a:rPr lang="en-US" sz="1600" dirty="0">
                <a:latin typeface="Consolas" pitchFamily="49" charset="0"/>
                <a:cs typeface="Consolas" pitchFamily="49" charset="0"/>
              </a:rPr>
              <a:t>End Sub</a:t>
            </a:r>
          </a:p>
          <a:p>
            <a:pPr marL="339725" lvl="1" indent="0" eaLnBrk="1" hangingPunct="1">
              <a:buFont typeface="Arial" charset="0"/>
              <a:buNone/>
            </a:pPr>
            <a:endParaRPr lang="en-US" sz="1600" dirty="0">
              <a:latin typeface="Consolas" pitchFamily="49" charset="0"/>
              <a:cs typeface="Consolas" pitchFamily="49" charset="0"/>
            </a:endParaRPr>
          </a:p>
          <a:p>
            <a:pPr marL="339725" lvl="1" indent="0" eaLnBrk="1" hangingPunct="1">
              <a:buFont typeface="Arial" charset="0"/>
              <a:buNone/>
            </a:pPr>
            <a:endParaRPr lang="en-US" sz="1600" dirty="0">
              <a:latin typeface="Consolas" pitchFamily="49" charset="0"/>
              <a:cs typeface="Consolas" pitchFamily="49" charset="0"/>
            </a:endParaRPr>
          </a:p>
          <a:p>
            <a:pPr marL="339725" lvl="1" indent="0" eaLnBrk="1" hangingPunct="1">
              <a:buFont typeface="Arial" charset="0"/>
              <a:buNone/>
            </a:pPr>
            <a:r>
              <a:rPr lang="en-US" dirty="0">
                <a:cs typeface="Consolas" pitchFamily="49" charset="0"/>
              </a:rPr>
              <a:t>Note: there are two input boxes, one that prompts for the name and the other for the age. Each is given a </a:t>
            </a:r>
            <a:r>
              <a:rPr lang="en-US" i="1" dirty="0">
                <a:cs typeface="Consolas" pitchFamily="49" charset="0"/>
              </a:rPr>
              <a:t>self-descriptive name </a:t>
            </a:r>
            <a:r>
              <a:rPr lang="en-US" dirty="0">
                <a:cs typeface="Consolas" pitchFamily="49" charset="0"/>
              </a:rPr>
              <a:t>to distinguish them (an example of good programming style – more on this shortly)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36750"/>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23892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454" y="4596017"/>
            <a:ext cx="22305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5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6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randombar(horizontal)">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92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2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2162">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92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3"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Exercise #3: Getting Input, Display Output Based On The Input</a:t>
            </a:r>
          </a:p>
        </p:txBody>
      </p:sp>
      <p:sp>
        <p:nvSpPr>
          <p:cNvPr id="3" name="Content Placeholder 2"/>
          <p:cNvSpPr>
            <a:spLocks noGrp="1"/>
          </p:cNvSpPr>
          <p:nvPr>
            <p:ph idx="1"/>
          </p:nvPr>
        </p:nvSpPr>
        <p:spPr/>
        <p:txBody>
          <a:bodyPr/>
          <a:lstStyle/>
          <a:p>
            <a:r>
              <a:rPr lang="en-US" dirty="0"/>
              <a:t>Write a program that will ask the user for their age and name.</a:t>
            </a:r>
          </a:p>
          <a:p>
            <a:r>
              <a:rPr lang="en-US" dirty="0"/>
              <a:t>The program will then display the name and age of the user in the following format:</a:t>
            </a:r>
          </a:p>
          <a:p>
            <a:pPr lvl="1"/>
            <a:r>
              <a:rPr lang="en-US" b="1" dirty="0" smtClean="0"/>
              <a:t>Format of what program displays</a:t>
            </a:r>
            <a:r>
              <a:rPr lang="en-US" dirty="0" smtClean="0"/>
              <a:t>: </a:t>
            </a:r>
            <a:endParaRPr lang="en-US" dirty="0"/>
          </a:p>
          <a:p>
            <a:pPr lvl="2"/>
            <a:r>
              <a:rPr lang="en-US" dirty="0">
                <a:latin typeface="Consolas" panose="020B0609020204030204" pitchFamily="49" charset="0"/>
              </a:rPr>
              <a:t>&lt;</a:t>
            </a:r>
            <a:r>
              <a:rPr lang="en-US" i="1" dirty="0">
                <a:latin typeface="Consolas" panose="020B0609020204030204" pitchFamily="49" charset="0"/>
              </a:rPr>
              <a:t>Name</a:t>
            </a:r>
            <a:r>
              <a:rPr lang="en-US" dirty="0">
                <a:latin typeface="Consolas" panose="020B0609020204030204" pitchFamily="49" charset="0"/>
              </a:rPr>
              <a:t>&gt; : &lt;</a:t>
            </a:r>
            <a:r>
              <a:rPr lang="en-US" i="1" dirty="0">
                <a:latin typeface="Consolas" panose="020B0609020204030204" pitchFamily="49" charset="0"/>
              </a:rPr>
              <a:t>Age</a:t>
            </a:r>
            <a:r>
              <a:rPr lang="en-US" dirty="0">
                <a:latin typeface="Consolas" panose="020B0609020204030204" pitchFamily="49" charset="0"/>
              </a:rPr>
              <a:t>&gt; is a good age</a:t>
            </a:r>
          </a:p>
          <a:p>
            <a:pPr lvl="1"/>
            <a:r>
              <a:rPr lang="en-US" b="1" smtClean="0"/>
              <a:t>Example output</a:t>
            </a:r>
            <a:r>
              <a:rPr lang="en-US" smtClean="0"/>
              <a:t>: </a:t>
            </a:r>
            <a:r>
              <a:rPr lang="en-US" dirty="0"/>
              <a:t>user enters ‘</a:t>
            </a:r>
            <a:r>
              <a:rPr lang="en-US" dirty="0" err="1"/>
              <a:t>james</a:t>
            </a:r>
            <a:r>
              <a:rPr lang="en-US" dirty="0"/>
              <a:t>’ and 1</a:t>
            </a:r>
          </a:p>
          <a:p>
            <a:pPr lvl="2"/>
            <a:r>
              <a:rPr lang="en-US" dirty="0">
                <a:latin typeface="Consolas" panose="020B0609020204030204" pitchFamily="49" charset="0"/>
              </a:rPr>
              <a:t>James: 1 is a good age</a:t>
            </a:r>
          </a:p>
          <a:p>
            <a:r>
              <a:rPr lang="en-US" dirty="0"/>
              <a:t>(You can use Example 4 as a starting point for your program).</a:t>
            </a:r>
          </a:p>
          <a:p>
            <a:r>
              <a:rPr lang="en-US" b="1" dirty="0"/>
              <a:t>Solution</a:t>
            </a:r>
            <a:r>
              <a:rPr lang="en-US" dirty="0"/>
              <a:t>: Exercise3.docms</a:t>
            </a:r>
          </a:p>
          <a:p>
            <a:endParaRPr lang="en-US" dirty="0"/>
          </a:p>
        </p:txBody>
      </p:sp>
    </p:spTree>
    <p:extLst>
      <p:ext uri="{BB962C8B-B14F-4D97-AF65-F5344CB8AC3E}">
        <p14:creationId xmlns:p14="http://schemas.microsoft.com/office/powerpoint/2010/main" val="3268180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 Continuation Character</a:t>
            </a:r>
          </a:p>
        </p:txBody>
      </p:sp>
      <p:sp>
        <p:nvSpPr>
          <p:cNvPr id="3" name="Content Placeholder 2"/>
          <p:cNvSpPr>
            <a:spLocks noGrp="1"/>
          </p:cNvSpPr>
          <p:nvPr>
            <p:ph idx="1"/>
          </p:nvPr>
        </p:nvSpPr>
        <p:spPr/>
        <p:txBody>
          <a:bodyPr/>
          <a:lstStyle/>
          <a:p>
            <a:r>
              <a:rPr lang="en-US" dirty="0" smtClean="0"/>
              <a:t>Learning objective: how to </a:t>
            </a:r>
            <a:r>
              <a:rPr lang="en-US" dirty="0"/>
              <a:t>split a long VBA instruction between multiple lines.</a:t>
            </a:r>
          </a:p>
          <a:p>
            <a:r>
              <a:rPr lang="en-US" dirty="0"/>
              <a:t>Misnomer: The “line continuation character” is actually two characters.</a:t>
            </a:r>
          </a:p>
          <a:p>
            <a:pPr lvl="1"/>
            <a:r>
              <a:rPr lang="en-US" dirty="0"/>
              <a:t>Space (i.e. press the space bar)</a:t>
            </a:r>
          </a:p>
          <a:p>
            <a:pPr lvl="1"/>
            <a:r>
              <a:rPr lang="en-US" dirty="0"/>
              <a:t>This is immediately followed by the under score</a:t>
            </a:r>
          </a:p>
          <a:p>
            <a:pPr lvl="1"/>
            <a:endParaRPr lang="en-US" dirty="0"/>
          </a:p>
          <a:p>
            <a:pPr lvl="1"/>
            <a:endParaRPr lang="en-US" dirty="0"/>
          </a:p>
        </p:txBody>
      </p:sp>
    </p:spTree>
    <p:extLst>
      <p:ext uri="{BB962C8B-B14F-4D97-AF65-F5344CB8AC3E}">
        <p14:creationId xmlns:p14="http://schemas.microsoft.com/office/powerpoint/2010/main" val="1573039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952" t="18285" r="19615" b="16857"/>
          <a:stretch/>
        </p:blipFill>
        <p:spPr>
          <a:xfrm>
            <a:off x="1371600" y="1676400"/>
            <a:ext cx="6081712" cy="4986931"/>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a:t>Viewing The ‘Developer’ Ribbon (MS-Word)</a:t>
            </a:r>
          </a:p>
        </p:txBody>
      </p:sp>
      <p:sp>
        <p:nvSpPr>
          <p:cNvPr id="5" name="Rectangle 4"/>
          <p:cNvSpPr>
            <a:spLocks noChangeArrowheads="1"/>
          </p:cNvSpPr>
          <p:nvPr/>
        </p:nvSpPr>
        <p:spPr bwMode="auto">
          <a:xfrm>
            <a:off x="773113" y="1263650"/>
            <a:ext cx="3995004" cy="369332"/>
          </a:xfrm>
          <a:prstGeom prst="rect">
            <a:avLst/>
          </a:prstGeom>
          <a:noFill/>
          <a:ln w="9525">
            <a:noFill/>
            <a:miter lim="800000"/>
            <a:headEnd/>
            <a:tailEnd/>
          </a:ln>
        </p:spPr>
        <p:txBody>
          <a:bodyPr wrap="none">
            <a:spAutoFit/>
          </a:bodyPr>
          <a:lstStyle/>
          <a:p>
            <a:pPr>
              <a:tabLst>
                <a:tab pos="284163" algn="l"/>
                <a:tab pos="463550" algn="l"/>
              </a:tabLst>
            </a:pPr>
            <a:r>
              <a:rPr lang="en-US" dirty="0">
                <a:latin typeface="Calibri" pitchFamily="34" charset="0"/>
              </a:rPr>
              <a:t>3A)	Select </a:t>
            </a:r>
            <a:r>
              <a:rPr lang="en-US" dirty="0" smtClean="0">
                <a:latin typeface="Calibri" pitchFamily="34" charset="0"/>
              </a:rPr>
              <a:t>“</a:t>
            </a:r>
            <a:r>
              <a:rPr lang="en-US" dirty="0" smtClean="0">
                <a:latin typeface="Consolas" panose="020B0609020204030204" pitchFamily="49" charset="0"/>
              </a:rPr>
              <a:t>Customize </a:t>
            </a:r>
            <a:r>
              <a:rPr lang="en-US" dirty="0">
                <a:latin typeface="Consolas" panose="020B0609020204030204" pitchFamily="49" charset="0"/>
              </a:rPr>
              <a:t>the ribbon</a:t>
            </a:r>
            <a:r>
              <a:rPr lang="en-US" dirty="0">
                <a:latin typeface="Calibri" pitchFamily="34" charset="0"/>
              </a:rPr>
              <a:t>”</a:t>
            </a:r>
          </a:p>
        </p:txBody>
      </p:sp>
      <p:sp>
        <p:nvSpPr>
          <p:cNvPr id="6" name="Rectangle 5"/>
          <p:cNvSpPr>
            <a:spLocks noChangeArrowheads="1"/>
          </p:cNvSpPr>
          <p:nvPr/>
        </p:nvSpPr>
        <p:spPr bwMode="auto">
          <a:xfrm>
            <a:off x="4811713" y="1263650"/>
            <a:ext cx="3408625" cy="369332"/>
          </a:xfrm>
          <a:prstGeom prst="rect">
            <a:avLst/>
          </a:prstGeom>
          <a:noFill/>
          <a:ln w="9525">
            <a:noFill/>
            <a:miter lim="800000"/>
            <a:headEnd/>
            <a:tailEnd/>
          </a:ln>
        </p:spPr>
        <p:txBody>
          <a:bodyPr wrap="none">
            <a:spAutoFit/>
          </a:bodyPr>
          <a:lstStyle/>
          <a:p>
            <a:pPr marL="225425" indent="-225425" defTabSz="463550"/>
            <a:r>
              <a:rPr lang="en-US" dirty="0">
                <a:latin typeface="Calibri" pitchFamily="34" charset="0"/>
              </a:rPr>
              <a:t>3B)	Check the ‘</a:t>
            </a:r>
            <a:r>
              <a:rPr lang="en-US" dirty="0">
                <a:latin typeface="Consolas" panose="020B0609020204030204" pitchFamily="49" charset="0"/>
              </a:rPr>
              <a:t>Developers</a:t>
            </a:r>
            <a:r>
              <a:rPr lang="en-US" dirty="0">
                <a:latin typeface="Calibri" pitchFamily="34" charset="0"/>
              </a:rPr>
              <a:t>’ box</a:t>
            </a:r>
          </a:p>
        </p:txBody>
      </p:sp>
      <p:sp>
        <p:nvSpPr>
          <p:cNvPr id="8" name="Right Arrow 7"/>
          <p:cNvSpPr/>
          <p:nvPr/>
        </p:nvSpPr>
        <p:spPr>
          <a:xfrm rot="12410116">
            <a:off x="2032000" y="32051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2410116">
            <a:off x="5371630"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21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a:t>
            </a:r>
            <a:r>
              <a:rPr lang="en-US" b="1" dirty="0">
                <a:solidFill>
                  <a:srgbClr val="FF0000"/>
                </a:solidFill>
              </a:rPr>
              <a:t>Continuation Character </a:t>
            </a:r>
            <a:r>
              <a:rPr lang="en-US" dirty="0"/>
              <a:t>Example</a:t>
            </a:r>
          </a:p>
        </p:txBody>
      </p:sp>
      <p:sp>
        <p:nvSpPr>
          <p:cNvPr id="3" name="Content Placeholder 2"/>
          <p:cNvSpPr>
            <a:spLocks noGrp="1"/>
          </p:cNvSpPr>
          <p:nvPr>
            <p:ph idx="1"/>
          </p:nvPr>
        </p:nvSpPr>
        <p:spPr/>
        <p:txBody>
          <a:bodyPr/>
          <a:lstStyle/>
          <a:p>
            <a:r>
              <a:rPr lang="en-US" dirty="0"/>
              <a:t>Example VBA document containing the program: </a:t>
            </a:r>
            <a:r>
              <a:rPr lang="en-US" b="1" dirty="0">
                <a:latin typeface="Consolas" panose="020B0609020204030204" pitchFamily="49" charset="0"/>
              </a:rPr>
              <a:t>5lineContinuationCharacter</a:t>
            </a:r>
          </a:p>
          <a:p>
            <a:pPr marL="222250" lvl="1" indent="0">
              <a:buNone/>
            </a:pPr>
            <a:r>
              <a:rPr lang="en-CA" sz="1800" b="1" dirty="0"/>
              <a:t>     </a:t>
            </a:r>
            <a:r>
              <a:rPr lang="en-CA" sz="1800" dirty="0">
                <a:latin typeface="Consolas" panose="020B0609020204030204" pitchFamily="49" charset="0"/>
              </a:rPr>
              <a:t>Dim name As String</a:t>
            </a:r>
          </a:p>
          <a:p>
            <a:pPr marL="222250" lvl="1" indent="0">
              <a:buNone/>
            </a:pPr>
            <a:r>
              <a:rPr lang="en-CA" sz="1800" dirty="0">
                <a:latin typeface="Consolas" panose="020B0609020204030204" pitchFamily="49" charset="0"/>
              </a:rPr>
              <a:t>  Dim address As String</a:t>
            </a:r>
          </a:p>
          <a:p>
            <a:pPr marL="222250" lvl="1" indent="0">
              <a:buNone/>
            </a:pPr>
            <a:r>
              <a:rPr lang="en-CA" sz="1800" dirty="0">
                <a:latin typeface="Consolas" panose="020B0609020204030204" pitchFamily="49" charset="0"/>
              </a:rPr>
              <a:t>  Dim phone As String</a:t>
            </a:r>
          </a:p>
          <a:p>
            <a:pPr marL="222250" lvl="1" indent="0">
              <a:buNone/>
            </a:pPr>
            <a:r>
              <a:rPr lang="en-CA" sz="1800" dirty="0">
                <a:latin typeface="Consolas" panose="020B0609020204030204" pitchFamily="49" charset="0"/>
              </a:rPr>
              <a:t>  Dim age As Long</a:t>
            </a:r>
          </a:p>
          <a:p>
            <a:pPr marL="222250" lvl="1" indent="0">
              <a:buNone/>
            </a:pPr>
            <a:r>
              <a:rPr lang="en-CA" sz="1800" dirty="0">
                <a:latin typeface="Consolas" panose="020B0609020204030204" pitchFamily="49" charset="0"/>
              </a:rPr>
              <a:t>  name = InputBox("What is your name")</a:t>
            </a:r>
          </a:p>
          <a:p>
            <a:pPr marL="222250" lvl="1" indent="0">
              <a:buNone/>
            </a:pPr>
            <a:r>
              <a:rPr lang="en-CA" sz="1800" dirty="0">
                <a:latin typeface="Consolas" panose="020B0609020204030204" pitchFamily="49" charset="0"/>
              </a:rPr>
              <a:t>  address = InputBox("Address: ")</a:t>
            </a:r>
          </a:p>
          <a:p>
            <a:pPr marL="222250" lvl="1" indent="0">
              <a:buNone/>
            </a:pPr>
            <a:r>
              <a:rPr lang="en-CA" sz="1800" dirty="0">
                <a:latin typeface="Consolas" panose="020B0609020204030204" pitchFamily="49" charset="0"/>
              </a:rPr>
              <a:t>  phone = InputBox("Phone (format: (xxx)xxx-</a:t>
            </a:r>
            <a:r>
              <a:rPr lang="en-CA" sz="1800" dirty="0" err="1">
                <a:latin typeface="Consolas" panose="020B0609020204030204" pitchFamily="49" charset="0"/>
              </a:rPr>
              <a:t>xxxx</a:t>
            </a:r>
            <a:r>
              <a:rPr lang="en-CA" sz="1800" dirty="0">
                <a:latin typeface="Consolas" panose="020B0609020204030204" pitchFamily="49" charset="0"/>
              </a:rPr>
              <a:t>): ")</a:t>
            </a:r>
          </a:p>
          <a:p>
            <a:pPr marL="222250" lvl="1" indent="0">
              <a:buNone/>
            </a:pPr>
            <a:r>
              <a:rPr lang="en-CA" sz="1800" dirty="0">
                <a:latin typeface="Consolas" panose="020B0609020204030204" pitchFamily="49" charset="0"/>
              </a:rPr>
              <a:t>  age = InputBox("What is your age")</a:t>
            </a:r>
          </a:p>
          <a:p>
            <a:pPr marL="222250" lvl="1" indent="0">
              <a:buNone/>
            </a:pPr>
            <a:r>
              <a:rPr lang="en-CA" sz="1800" dirty="0">
                <a:latin typeface="Consolas" panose="020B0609020204030204" pitchFamily="49" charset="0"/>
              </a:rPr>
              <a:t>  MsgBox (name &amp; " lives at " &amp; address _</a:t>
            </a:r>
          </a:p>
          <a:p>
            <a:pPr marL="222250" lvl="1" indent="0">
              <a:buNone/>
            </a:pPr>
            <a:r>
              <a:rPr lang="en-CA" sz="1800" dirty="0">
                <a:latin typeface="Consolas" panose="020B0609020204030204" pitchFamily="49" charset="0"/>
              </a:rPr>
              <a:t>          &amp; " " &amp; phone &amp; " " &amp; age)</a:t>
            </a:r>
            <a:endParaRPr lang="en-US" sz="1800" dirty="0">
              <a:latin typeface="Consolas" panose="020B0609020204030204" pitchFamily="49" charset="0"/>
            </a:endParaRPr>
          </a:p>
          <a:p>
            <a:pPr marL="222250" lvl="1" indent="0">
              <a:buNone/>
            </a:pPr>
            <a:endParaRPr lang="en-US" dirty="0">
              <a:latin typeface="Consolas" panose="020B0609020204030204" pitchFamily="49" charset="0"/>
            </a:endParaRPr>
          </a:p>
        </p:txBody>
      </p:sp>
      <p:sp>
        <p:nvSpPr>
          <p:cNvPr id="4" name="Oval 3"/>
          <p:cNvSpPr/>
          <p:nvPr/>
        </p:nvSpPr>
        <p:spPr>
          <a:xfrm>
            <a:off x="5638800" y="4876800"/>
            <a:ext cx="457200" cy="381000"/>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304800" y="5791200"/>
            <a:ext cx="9677400" cy="646331"/>
          </a:xfrm>
          <a:prstGeom prst="rect">
            <a:avLst/>
          </a:prstGeom>
        </p:spPr>
        <p:txBody>
          <a:bodyPr wrap="square">
            <a:spAutoFit/>
          </a:bodyPr>
          <a:lstStyle/>
          <a:p>
            <a:pPr marL="222250" lvl="1" indent="0">
              <a:buNone/>
            </a:pPr>
            <a:r>
              <a:rPr lang="en-CA" b="1" dirty="0">
                <a:latin typeface="Consolas" panose="020B0609020204030204" pitchFamily="49" charset="0"/>
              </a:rPr>
              <a:t>The last line is equivalent to: </a:t>
            </a:r>
          </a:p>
          <a:p>
            <a:pPr marL="222250" lvl="1" indent="0">
              <a:buNone/>
            </a:pPr>
            <a:r>
              <a:rPr lang="en-CA" dirty="0">
                <a:latin typeface="Consolas" panose="020B0609020204030204" pitchFamily="49" charset="0"/>
              </a:rPr>
              <a:t>MsgBox (name &amp; " lives at " &amp; address &amp; " " &amp; phone &amp; " " &amp; age)</a:t>
            </a:r>
            <a:endParaRPr lang="en-US" dirty="0"/>
          </a:p>
        </p:txBody>
      </p:sp>
    </p:spTree>
    <p:extLst>
      <p:ext uri="{BB962C8B-B14F-4D97-AF65-F5344CB8AC3E}">
        <p14:creationId xmlns:p14="http://schemas.microsoft.com/office/powerpoint/2010/main" val="4401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a:t>
            </a:r>
            <a:endParaRPr lang="en-US" dirty="0"/>
          </a:p>
        </p:txBody>
      </p:sp>
      <p:sp>
        <p:nvSpPr>
          <p:cNvPr id="3" name="Content Placeholder 2"/>
          <p:cNvSpPr>
            <a:spLocks noGrp="1"/>
          </p:cNvSpPr>
          <p:nvPr>
            <p:ph idx="1"/>
          </p:nvPr>
        </p:nvSpPr>
        <p:spPr/>
        <p:txBody>
          <a:bodyPr/>
          <a:lstStyle/>
          <a:p>
            <a:r>
              <a:rPr lang="en-US" dirty="0"/>
              <a:t>How to copy and run the pre-created lecture examples</a:t>
            </a:r>
          </a:p>
          <a:p>
            <a:r>
              <a:rPr lang="en-US" dirty="0"/>
              <a:t>How the VB editor identifies programming errors  </a:t>
            </a:r>
          </a:p>
          <a:p>
            <a:r>
              <a:rPr lang="en-US" dirty="0"/>
              <a:t>How to create and execute simple VBA macros</a:t>
            </a:r>
          </a:p>
          <a:p>
            <a:pPr lvl="1"/>
            <a:r>
              <a:rPr lang="en-US" dirty="0"/>
              <a:t>You should know that macros can be automatically recorded but specifics will be covered in tutorial</a:t>
            </a:r>
          </a:p>
          <a:p>
            <a:pPr lvl="1"/>
            <a:r>
              <a:rPr lang="en-US" dirty="0"/>
              <a:t>Manually entering programs into the VB editor yourself</a:t>
            </a:r>
          </a:p>
          <a:p>
            <a:r>
              <a:rPr lang="en-US" dirty="0"/>
              <a:t>How to create/use a Message Box “MsgBox”</a:t>
            </a:r>
          </a:p>
          <a:p>
            <a:r>
              <a:rPr lang="en-US" dirty="0"/>
              <a:t>How to use basic mathematical operators in VB expressions</a:t>
            </a:r>
          </a:p>
          <a:p>
            <a:r>
              <a:rPr lang="en-US" dirty="0"/>
              <a:t>How to create and use variables</a:t>
            </a:r>
          </a:p>
          <a:p>
            <a:r>
              <a:rPr lang="en-US" dirty="0"/>
              <a:t>Naming conventions for variables </a:t>
            </a:r>
          </a:p>
        </p:txBody>
      </p:sp>
    </p:spTree>
    <p:extLst>
      <p:ext uri="{BB962C8B-B14F-4D97-AF65-F5344CB8AC3E}">
        <p14:creationId xmlns:p14="http://schemas.microsoft.com/office/powerpoint/2010/main" val="42709628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(2)</a:t>
            </a:r>
            <a:endParaRPr lang="en-US" dirty="0"/>
          </a:p>
        </p:txBody>
      </p:sp>
      <p:sp>
        <p:nvSpPr>
          <p:cNvPr id="3" name="Content Placeholder 2"/>
          <p:cNvSpPr>
            <a:spLocks noGrp="1"/>
          </p:cNvSpPr>
          <p:nvPr>
            <p:ph idx="1"/>
          </p:nvPr>
        </p:nvSpPr>
        <p:spPr/>
        <p:txBody>
          <a:bodyPr/>
          <a:lstStyle/>
          <a:p>
            <a:r>
              <a:rPr lang="en-US" dirty="0"/>
              <a:t>What are commonly used variable ‘types’ in VB</a:t>
            </a:r>
          </a:p>
          <a:p>
            <a:r>
              <a:rPr lang="en-US" dirty="0"/>
              <a:t>How to get user input with an Input Box “</a:t>
            </a:r>
            <a:r>
              <a:rPr lang="en-US" dirty="0">
                <a:latin typeface="Consolas" panose="020B0609020204030204" pitchFamily="49" charset="0"/>
                <a:cs typeface="Consolas" panose="020B0609020204030204" pitchFamily="49" charset="0"/>
              </a:rPr>
              <a:t>InputBox</a:t>
            </a:r>
            <a:r>
              <a:rPr lang="en-US" dirty="0"/>
              <a:t>” </a:t>
            </a:r>
          </a:p>
          <a:p>
            <a:r>
              <a:rPr lang="en-US" dirty="0"/>
              <a:t>How to create program documentation (as well contact information that should be included in documentation)</a:t>
            </a:r>
          </a:p>
          <a:p>
            <a:endParaRPr lang="en-US" dirty="0"/>
          </a:p>
          <a:p>
            <a:endParaRPr lang="en-US" dirty="0"/>
          </a:p>
        </p:txBody>
      </p:sp>
    </p:spTree>
    <p:extLst>
      <p:ext uri="{BB962C8B-B14F-4D97-AF65-F5344CB8AC3E}">
        <p14:creationId xmlns:p14="http://schemas.microsoft.com/office/powerpoint/2010/main" val="2941188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83</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529261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981200"/>
            <a:ext cx="7628194" cy="1066800"/>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a:t>Viewing The ‘Developer’ Ribbon (MS-Word): 2</a:t>
            </a:r>
          </a:p>
        </p:txBody>
      </p:sp>
      <p:sp>
        <p:nvSpPr>
          <p:cNvPr id="29698" name="Content Placeholder 2"/>
          <p:cNvSpPr>
            <a:spLocks noGrp="1"/>
          </p:cNvSpPr>
          <p:nvPr>
            <p:ph idx="1"/>
          </p:nvPr>
        </p:nvSpPr>
        <p:spPr>
          <a:xfrm>
            <a:off x="457200" y="1447800"/>
            <a:ext cx="8229600" cy="457200"/>
          </a:xfrm>
        </p:spPr>
        <p:txBody>
          <a:bodyPr/>
          <a:lstStyle/>
          <a:p>
            <a:pPr eaLnBrk="1" hangingPunct="1"/>
            <a:r>
              <a:rPr lang="en-US" dirty="0"/>
              <a:t>This should add a new </a:t>
            </a:r>
            <a:r>
              <a:rPr lang="en-US" dirty="0" smtClean="0"/>
              <a:t>tab in the ribbon </a:t>
            </a:r>
            <a:r>
              <a:rPr lang="en-US" dirty="0"/>
              <a:t>“</a:t>
            </a:r>
            <a:r>
              <a:rPr lang="en-US" dirty="0">
                <a:latin typeface="Consolas" panose="020B0609020204030204" pitchFamily="49" charset="0"/>
              </a:rPr>
              <a:t>Developer</a:t>
            </a:r>
            <a:r>
              <a:rPr lang="en-US" dirty="0"/>
              <a:t>”</a:t>
            </a:r>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3" name="Freeform 2"/>
          <p:cNvSpPr/>
          <p:nvPr/>
        </p:nvSpPr>
        <p:spPr>
          <a:xfrm>
            <a:off x="7638491" y="2292178"/>
            <a:ext cx="827903" cy="444843"/>
          </a:xfrm>
          <a:custGeom>
            <a:avLst/>
            <a:gdLst>
              <a:gd name="connsiteX0" fmla="*/ 0 w 827903"/>
              <a:gd name="connsiteY0" fmla="*/ 0 h 444843"/>
              <a:gd name="connsiteX1" fmla="*/ 395416 w 827903"/>
              <a:gd name="connsiteY1" fmla="*/ 24713 h 444843"/>
              <a:gd name="connsiteX2" fmla="*/ 494270 w 827903"/>
              <a:gd name="connsiteY2" fmla="*/ 49427 h 444843"/>
              <a:gd name="connsiteX3" fmla="*/ 568411 w 827903"/>
              <a:gd name="connsiteY3" fmla="*/ 98854 h 444843"/>
              <a:gd name="connsiteX4" fmla="*/ 605481 w 827903"/>
              <a:gd name="connsiteY4" fmla="*/ 123567 h 444843"/>
              <a:gd name="connsiteX5" fmla="*/ 642551 w 827903"/>
              <a:gd name="connsiteY5" fmla="*/ 148281 h 444843"/>
              <a:gd name="connsiteX6" fmla="*/ 716692 w 827903"/>
              <a:gd name="connsiteY6" fmla="*/ 172994 h 444843"/>
              <a:gd name="connsiteX7" fmla="*/ 778476 w 827903"/>
              <a:gd name="connsiteY7" fmla="*/ 247135 h 444843"/>
              <a:gd name="connsiteX8" fmla="*/ 815546 w 827903"/>
              <a:gd name="connsiteY8" fmla="*/ 259492 h 444843"/>
              <a:gd name="connsiteX9" fmla="*/ 827903 w 827903"/>
              <a:gd name="connsiteY9" fmla="*/ 308919 h 444843"/>
              <a:gd name="connsiteX10" fmla="*/ 815546 w 827903"/>
              <a:gd name="connsiteY10" fmla="*/ 345989 h 444843"/>
              <a:gd name="connsiteX11" fmla="*/ 753762 w 827903"/>
              <a:gd name="connsiteY11" fmla="*/ 420130 h 444843"/>
              <a:gd name="connsiteX12" fmla="*/ 642551 w 827903"/>
              <a:gd name="connsiteY12" fmla="*/ 444843 h 444843"/>
              <a:gd name="connsiteX13" fmla="*/ 284205 w 827903"/>
              <a:gd name="connsiteY13" fmla="*/ 432486 h 444843"/>
              <a:gd name="connsiteX14" fmla="*/ 148281 w 827903"/>
              <a:gd name="connsiteY14" fmla="*/ 407773 h 444843"/>
              <a:gd name="connsiteX15" fmla="*/ 98854 w 827903"/>
              <a:gd name="connsiteY15" fmla="*/ 383059 h 444843"/>
              <a:gd name="connsiteX16" fmla="*/ 61784 w 827903"/>
              <a:gd name="connsiteY16" fmla="*/ 345989 h 444843"/>
              <a:gd name="connsiteX17" fmla="*/ 49427 w 827903"/>
              <a:gd name="connsiteY17" fmla="*/ 197708 h 444843"/>
              <a:gd name="connsiteX18" fmla="*/ 123568 w 827903"/>
              <a:gd name="connsiteY18" fmla="*/ 160638 h 444843"/>
              <a:gd name="connsiteX19" fmla="*/ 160638 w 827903"/>
              <a:gd name="connsiteY19" fmla="*/ 135924 h 444843"/>
              <a:gd name="connsiteX20" fmla="*/ 395416 w 827903"/>
              <a:gd name="connsiteY20" fmla="*/ 111211 h 444843"/>
              <a:gd name="connsiteX21" fmla="*/ 506627 w 827903"/>
              <a:gd name="connsiteY21" fmla="*/ 86497 h 444843"/>
              <a:gd name="connsiteX22" fmla="*/ 642551 w 827903"/>
              <a:gd name="connsiteY22" fmla="*/ 61784 h 444843"/>
              <a:gd name="connsiteX23" fmla="*/ 766119 w 827903"/>
              <a:gd name="connsiteY23"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7903" h="444843">
                <a:moveTo>
                  <a:pt x="0" y="0"/>
                </a:moveTo>
                <a:cubicBezTo>
                  <a:pt x="526239" y="18795"/>
                  <a:pt x="210003" y="-16489"/>
                  <a:pt x="395416" y="24713"/>
                </a:cubicBezTo>
                <a:cubicBezTo>
                  <a:pt x="413676" y="28771"/>
                  <a:pt x="472188" y="37159"/>
                  <a:pt x="494270" y="49427"/>
                </a:cubicBezTo>
                <a:cubicBezTo>
                  <a:pt x="520234" y="63852"/>
                  <a:pt x="543697" y="82378"/>
                  <a:pt x="568411" y="98854"/>
                </a:cubicBezTo>
                <a:lnTo>
                  <a:pt x="605481" y="123567"/>
                </a:lnTo>
                <a:cubicBezTo>
                  <a:pt x="617838" y="131805"/>
                  <a:pt x="628462" y="143585"/>
                  <a:pt x="642551" y="148281"/>
                </a:cubicBezTo>
                <a:lnTo>
                  <a:pt x="716692" y="172994"/>
                </a:lnTo>
                <a:cubicBezTo>
                  <a:pt x="734929" y="200351"/>
                  <a:pt x="749930" y="228104"/>
                  <a:pt x="778476" y="247135"/>
                </a:cubicBezTo>
                <a:cubicBezTo>
                  <a:pt x="789314" y="254360"/>
                  <a:pt x="803189" y="255373"/>
                  <a:pt x="815546" y="259492"/>
                </a:cubicBezTo>
                <a:cubicBezTo>
                  <a:pt x="819665" y="275968"/>
                  <a:pt x="827903" y="291936"/>
                  <a:pt x="827903" y="308919"/>
                </a:cubicBezTo>
                <a:cubicBezTo>
                  <a:pt x="827903" y="321944"/>
                  <a:pt x="821371" y="334339"/>
                  <a:pt x="815546" y="345989"/>
                </a:cubicBezTo>
                <a:cubicBezTo>
                  <a:pt x="805311" y="366459"/>
                  <a:pt x="772890" y="409200"/>
                  <a:pt x="753762" y="420130"/>
                </a:cubicBezTo>
                <a:cubicBezTo>
                  <a:pt x="744369" y="425497"/>
                  <a:pt x="646279" y="444097"/>
                  <a:pt x="642551" y="444843"/>
                </a:cubicBezTo>
                <a:lnTo>
                  <a:pt x="284205" y="432486"/>
                </a:lnTo>
                <a:cubicBezTo>
                  <a:pt x="238056" y="429992"/>
                  <a:pt x="191113" y="426130"/>
                  <a:pt x="148281" y="407773"/>
                </a:cubicBezTo>
                <a:cubicBezTo>
                  <a:pt x="131350" y="400517"/>
                  <a:pt x="113843" y="393766"/>
                  <a:pt x="98854" y="383059"/>
                </a:cubicBezTo>
                <a:cubicBezTo>
                  <a:pt x="84634" y="372902"/>
                  <a:pt x="74141" y="358346"/>
                  <a:pt x="61784" y="345989"/>
                </a:cubicBezTo>
                <a:cubicBezTo>
                  <a:pt x="42987" y="289601"/>
                  <a:pt x="19476" y="257611"/>
                  <a:pt x="49427" y="197708"/>
                </a:cubicBezTo>
                <a:cubicBezTo>
                  <a:pt x="59010" y="178543"/>
                  <a:pt x="106022" y="166486"/>
                  <a:pt x="123568" y="160638"/>
                </a:cubicBezTo>
                <a:cubicBezTo>
                  <a:pt x="135925" y="152400"/>
                  <a:pt x="147355" y="142566"/>
                  <a:pt x="160638" y="135924"/>
                </a:cubicBezTo>
                <a:cubicBezTo>
                  <a:pt x="222365" y="105060"/>
                  <a:pt x="377276" y="112345"/>
                  <a:pt x="395416" y="111211"/>
                </a:cubicBezTo>
                <a:cubicBezTo>
                  <a:pt x="467560" y="87162"/>
                  <a:pt x="397891" y="108245"/>
                  <a:pt x="506627" y="86497"/>
                </a:cubicBezTo>
                <a:cubicBezTo>
                  <a:pt x="652270" y="57368"/>
                  <a:pt x="422691" y="93191"/>
                  <a:pt x="642551" y="61784"/>
                </a:cubicBezTo>
                <a:cubicBezTo>
                  <a:pt x="706975" y="40309"/>
                  <a:pt x="666597" y="49427"/>
                  <a:pt x="766119" y="49427"/>
                </a:cubicBezTo>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25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40622</TotalTime>
  <Words>5308</Words>
  <Application>Microsoft Office PowerPoint</Application>
  <PresentationFormat>On-screen Show (4:3)</PresentationFormat>
  <Paragraphs>792</Paragraphs>
  <Slides>83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ＭＳ Ｐゴシック</vt:lpstr>
      <vt:lpstr>Arial</vt:lpstr>
      <vt:lpstr>Calibri</vt:lpstr>
      <vt:lpstr>Consolas</vt:lpstr>
      <vt:lpstr>Office Theme</vt:lpstr>
      <vt:lpstr>VBA Programming: Part I</vt:lpstr>
      <vt:lpstr>VBA (Visual Basic For Applications)</vt:lpstr>
      <vt:lpstr>VBA And Macros</vt:lpstr>
      <vt:lpstr>!!!Important Warnings!!!</vt:lpstr>
      <vt:lpstr>Accessing The Program Writing Capability In Word</vt:lpstr>
      <vt:lpstr>Method 1: View-Ribbon</vt:lpstr>
      <vt:lpstr>Method 2: Developer-Ribbon</vt:lpstr>
      <vt:lpstr>Viewing The ‘Developer’ Ribbon (MS-Word)</vt:lpstr>
      <vt:lpstr>Viewing The ‘Developer’ Ribbon (MS-Word): 2</vt:lpstr>
      <vt:lpstr>How To Create VBA Programs</vt:lpstr>
      <vt:lpstr>Method 1: Recording A Macro</vt:lpstr>
      <vt:lpstr>Recording A Macro (2)</vt:lpstr>
      <vt:lpstr>Recording A Macro (3)</vt:lpstr>
      <vt:lpstr>Running A Recorded Macro</vt:lpstr>
      <vt:lpstr>Running A Recorded Macro (2)</vt:lpstr>
      <vt:lpstr>Running A Recorded Macro (3)</vt:lpstr>
      <vt:lpstr>Other Examples Of Useful (?) Recorded Macros</vt:lpstr>
      <vt:lpstr>Method 1: Recording Macros (Comments)</vt:lpstr>
      <vt:lpstr>How To Create VBA Programs</vt:lpstr>
      <vt:lpstr>Steps For Method 2: Typing In Your VBA Macro Programs</vt:lpstr>
      <vt:lpstr>Step 2: Saving The Macro Into A Document That Can Contain Macros</vt:lpstr>
      <vt:lpstr>Step 3: Viewing The Ability To Write Programs In Word</vt:lpstr>
      <vt:lpstr>Step 4: Saving The Macro In Current (Not All) Word Documents</vt:lpstr>
      <vt:lpstr>(Prior To Step 5)</vt:lpstr>
      <vt:lpstr>Step 5:Entering The Program Into the VBA Editor</vt:lpstr>
      <vt:lpstr>The Visual Basic Editor</vt:lpstr>
      <vt:lpstr>Overview Of The Important Parts Of The VBA Editor</vt:lpstr>
      <vt:lpstr>VBA Editor: Don’t Mix It Up With The Word Editor</vt:lpstr>
      <vt:lpstr>Writing A Program In The VBA Editor</vt:lpstr>
      <vt:lpstr>Copy-Paste The Program (VBA Editor-&gt;Word)</vt:lpstr>
      <vt:lpstr>Transferring Your Work</vt:lpstr>
      <vt:lpstr>First VBA Example</vt:lpstr>
      <vt:lpstr>First VBA Example (2)</vt:lpstr>
      <vt:lpstr>Opening Word Documents Contain Macros</vt:lpstr>
      <vt:lpstr>New: Opening Word Documents Contain Macros</vt:lpstr>
      <vt:lpstr>New: Opening Word Documents Contain Macros (2)</vt:lpstr>
      <vt:lpstr>Option Explicit</vt:lpstr>
      <vt:lpstr>Reminder: Running Macros</vt:lpstr>
      <vt:lpstr>Running VBA Programs You Have Entered (2)</vt:lpstr>
      <vt:lpstr>Writing Programs On Your Own</vt:lpstr>
      <vt:lpstr>VBA Programming: How To Study</vt:lpstr>
      <vt:lpstr>Program Structure And The ‘Sub’ Keyword</vt:lpstr>
      <vt:lpstr>The ‘Sub’ Keyword: 2</vt:lpstr>
      <vt:lpstr>Naming The Subroutine</vt:lpstr>
      <vt:lpstr>Choosing A Name: VBA Technical Requirements</vt:lpstr>
      <vt:lpstr>Message Box</vt:lpstr>
      <vt:lpstr>Creating A Message Box</vt:lpstr>
      <vt:lpstr>VBA Visual Aids: Function Arguments</vt:lpstr>
      <vt:lpstr>VBA Visual Aids: Error Information</vt:lpstr>
      <vt:lpstr>Program Documentation</vt:lpstr>
      <vt:lpstr>Program Documentation (2)</vt:lpstr>
      <vt:lpstr>Program Documentation (3)</vt:lpstr>
      <vt:lpstr>Program Documentation (4)</vt:lpstr>
      <vt:lpstr>Program Documentation (5)</vt:lpstr>
      <vt:lpstr>Program Versioning And Back Ups</vt:lpstr>
      <vt:lpstr>Additional Backup Tip: Copy-Paste</vt:lpstr>
      <vt:lpstr>Variables</vt:lpstr>
      <vt:lpstr>Common Types Of Variables</vt:lpstr>
      <vt:lpstr>Variable Naming Conventions</vt:lpstr>
      <vt:lpstr>Naming Variables: VBA Language Requirements</vt:lpstr>
      <vt:lpstr>Naming Variables: Style Conventions</vt:lpstr>
      <vt:lpstr>Naming Variables: Style Conventions (2)</vt:lpstr>
      <vt:lpstr>Some Common Visual Basic Keywords1</vt:lpstr>
      <vt:lpstr>Variable Naming Conventions: Bottom Line</vt:lpstr>
      <vt:lpstr>Examples Of Assigning Values To Variables</vt:lpstr>
      <vt:lpstr>Basic Mathematical Operators</vt:lpstr>
      <vt:lpstr>MsgBox And Variables</vt:lpstr>
      <vt:lpstr>Second VBA Example (2)</vt:lpstr>
      <vt:lpstr>Common Mistake #1</vt:lpstr>
      <vt:lpstr>MsgBox: Displaying Mixes Of Strings And Variables</vt:lpstr>
      <vt:lpstr>Why Mix The Display Of Strings &amp; Variables</vt:lpstr>
      <vt:lpstr>Student Exercise #1: Mixed Output</vt:lpstr>
      <vt:lpstr>Variables: Metaphor To Use</vt:lpstr>
      <vt:lpstr>Common Mistake #2</vt:lpstr>
      <vt:lpstr>Student Exercise #2</vt:lpstr>
      <vt:lpstr>Getting User Input</vt:lpstr>
      <vt:lpstr>Example: InputBox</vt:lpstr>
      <vt:lpstr>Student Exercise #3: Getting Input, Display Output Based On The Input</vt:lpstr>
      <vt:lpstr>The Line Continuation Character</vt:lpstr>
      <vt:lpstr>Line Continuation Character Example</vt:lpstr>
      <vt:lpstr>After This Section You Should Now Know</vt:lpstr>
      <vt:lpstr>After This Section You Should Now Know (2)</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programming introduction</dc:title>
  <dc:creator>James Tam</dc:creator>
  <cp:keywords>creating &amp; running VBA programs;variables;documentation;operators;input;output;style naming conventions</cp:keywords>
  <cp:lastModifiedBy>James Tam</cp:lastModifiedBy>
  <cp:revision>1189</cp:revision>
  <dcterms:created xsi:type="dcterms:W3CDTF">2014-05-13T22:22:53Z</dcterms:created>
  <dcterms:modified xsi:type="dcterms:W3CDTF">2023-02-06T06:32:08Z</dcterms:modified>
</cp:coreProperties>
</file>