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256" r:id="rId2"/>
    <p:sldId id="278" r:id="rId3"/>
    <p:sldId id="281" r:id="rId4"/>
    <p:sldId id="288" r:id="rId5"/>
    <p:sldId id="283" r:id="rId6"/>
    <p:sldId id="284" r:id="rId7"/>
    <p:sldId id="285" r:id="rId8"/>
    <p:sldId id="417" r:id="rId9"/>
    <p:sldId id="286" r:id="rId10"/>
    <p:sldId id="287" r:id="rId11"/>
    <p:sldId id="418" r:id="rId12"/>
    <p:sldId id="291" r:id="rId13"/>
    <p:sldId id="292" r:id="rId14"/>
    <p:sldId id="293" r:id="rId15"/>
    <p:sldId id="294" r:id="rId16"/>
    <p:sldId id="295" r:id="rId17"/>
    <p:sldId id="296" r:id="rId18"/>
    <p:sldId id="297" r:id="rId19"/>
    <p:sldId id="299" r:id="rId20"/>
    <p:sldId id="337" r:id="rId21"/>
    <p:sldId id="338" r:id="rId22"/>
    <p:sldId id="340" r:id="rId23"/>
    <p:sldId id="302" r:id="rId24"/>
    <p:sldId id="310" r:id="rId25"/>
    <p:sldId id="311" r:id="rId26"/>
    <p:sldId id="414" r:id="rId27"/>
    <p:sldId id="405" r:id="rId28"/>
    <p:sldId id="406" r:id="rId29"/>
    <p:sldId id="313" r:id="rId30"/>
    <p:sldId id="314" r:id="rId31"/>
    <p:sldId id="312" r:id="rId32"/>
    <p:sldId id="315" r:id="rId33"/>
    <p:sldId id="316" r:id="rId34"/>
    <p:sldId id="416" r:id="rId35"/>
    <p:sldId id="415" r:id="rId36"/>
    <p:sldId id="407" r:id="rId37"/>
    <p:sldId id="321" r:id="rId38"/>
    <p:sldId id="328" r:id="rId39"/>
    <p:sldId id="323" r:id="rId40"/>
    <p:sldId id="324" r:id="rId41"/>
    <p:sldId id="325" r:id="rId42"/>
    <p:sldId id="326" r:id="rId43"/>
    <p:sldId id="327" r:id="rId44"/>
    <p:sldId id="335" r:id="rId45"/>
    <p:sldId id="408" r:id="rId46"/>
    <p:sldId id="409" r:id="rId47"/>
    <p:sldId id="411" r:id="rId48"/>
    <p:sldId id="410" r:id="rId49"/>
    <p:sldId id="419" r:id="rId50"/>
    <p:sldId id="420" r:id="rId51"/>
    <p:sldId id="421" r:id="rId52"/>
    <p:sldId id="275"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FFFFFF"/>
    <a:srgbClr val="3366FF"/>
    <a:srgbClr val="0066FF"/>
    <a:srgbClr val="3333FF"/>
    <a:srgbClr val="FFC832"/>
    <a:srgbClr val="7EC234"/>
    <a:srgbClr val="F77A6D"/>
    <a:srgbClr val="7793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85" autoAdjust="0"/>
    <p:restoredTop sz="94951" autoAdjust="0"/>
  </p:normalViewPr>
  <p:slideViewPr>
    <p:cSldViewPr>
      <p:cViewPr varScale="1">
        <p:scale>
          <a:sx n="78" d="100"/>
          <a:sy n="78" d="100"/>
        </p:scale>
        <p:origin x="43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157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1/16/2023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Excel spreadsheets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1/16/2023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3859817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14</a:t>
            </a:fld>
            <a:endParaRPr lang="en-US" dirty="0"/>
          </a:p>
        </p:txBody>
      </p:sp>
    </p:spTree>
    <p:extLst>
      <p:ext uri="{BB962C8B-B14F-4D97-AF65-F5344CB8AC3E}">
        <p14:creationId xmlns:p14="http://schemas.microsoft.com/office/powerpoint/2010/main" val="1602960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15</a:t>
            </a:fld>
            <a:endParaRPr lang="en-US" dirty="0"/>
          </a:p>
        </p:txBody>
      </p:sp>
    </p:spTree>
    <p:extLst>
      <p:ext uri="{BB962C8B-B14F-4D97-AF65-F5344CB8AC3E}">
        <p14:creationId xmlns:p14="http://schemas.microsoft.com/office/powerpoint/2010/main" val="4155100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16</a:t>
            </a:fld>
            <a:endParaRPr lang="en-US" dirty="0"/>
          </a:p>
        </p:txBody>
      </p:sp>
    </p:spTree>
    <p:extLst>
      <p:ext uri="{BB962C8B-B14F-4D97-AF65-F5344CB8AC3E}">
        <p14:creationId xmlns:p14="http://schemas.microsoft.com/office/powerpoint/2010/main" val="3117376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17</a:t>
            </a:fld>
            <a:endParaRPr lang="en-US" dirty="0"/>
          </a:p>
        </p:txBody>
      </p:sp>
    </p:spTree>
    <p:extLst>
      <p:ext uri="{BB962C8B-B14F-4D97-AF65-F5344CB8AC3E}">
        <p14:creationId xmlns:p14="http://schemas.microsoft.com/office/powerpoint/2010/main" val="64591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19</a:t>
            </a:fld>
            <a:endParaRPr lang="en-US" dirty="0"/>
          </a:p>
        </p:txBody>
      </p:sp>
    </p:spTree>
    <p:extLst>
      <p:ext uri="{BB962C8B-B14F-4D97-AF65-F5344CB8AC3E}">
        <p14:creationId xmlns:p14="http://schemas.microsoft.com/office/powerpoint/2010/main" val="4268772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22</a:t>
            </a:fld>
            <a:endParaRPr lang="en-US" dirty="0"/>
          </a:p>
        </p:txBody>
      </p:sp>
    </p:spTree>
    <p:extLst>
      <p:ext uri="{BB962C8B-B14F-4D97-AF65-F5344CB8AC3E}">
        <p14:creationId xmlns:p14="http://schemas.microsoft.com/office/powerpoint/2010/main" val="735479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23</a:t>
            </a:fld>
            <a:endParaRPr lang="en-US" dirty="0"/>
          </a:p>
        </p:txBody>
      </p:sp>
    </p:spTree>
    <p:extLst>
      <p:ext uri="{BB962C8B-B14F-4D97-AF65-F5344CB8AC3E}">
        <p14:creationId xmlns:p14="http://schemas.microsoft.com/office/powerpoint/2010/main" val="32061036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24</a:t>
            </a:fld>
            <a:endParaRPr lang="en-US" dirty="0"/>
          </a:p>
        </p:txBody>
      </p:sp>
    </p:spTree>
    <p:extLst>
      <p:ext uri="{BB962C8B-B14F-4D97-AF65-F5344CB8AC3E}">
        <p14:creationId xmlns:p14="http://schemas.microsoft.com/office/powerpoint/2010/main" val="8228838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25</a:t>
            </a:fld>
            <a:endParaRPr lang="en-US" dirty="0"/>
          </a:p>
        </p:txBody>
      </p:sp>
    </p:spTree>
    <p:extLst>
      <p:ext uri="{BB962C8B-B14F-4D97-AF65-F5344CB8AC3E}">
        <p14:creationId xmlns:p14="http://schemas.microsoft.com/office/powerpoint/2010/main" val="1499014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30</a:t>
            </a:fld>
            <a:endParaRPr lang="en-US" dirty="0"/>
          </a:p>
        </p:txBody>
      </p:sp>
    </p:spTree>
    <p:extLst>
      <p:ext uri="{BB962C8B-B14F-4D97-AF65-F5344CB8AC3E}">
        <p14:creationId xmlns:p14="http://schemas.microsoft.com/office/powerpoint/2010/main" val="3534704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a:t>
            </a:fld>
            <a:endParaRPr lang="en-US" dirty="0"/>
          </a:p>
        </p:txBody>
      </p:sp>
    </p:spTree>
    <p:extLst>
      <p:ext uri="{BB962C8B-B14F-4D97-AF65-F5344CB8AC3E}">
        <p14:creationId xmlns:p14="http://schemas.microsoft.com/office/powerpoint/2010/main" val="2922898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32</a:t>
            </a:fld>
            <a:endParaRPr lang="en-US" dirty="0"/>
          </a:p>
        </p:txBody>
      </p:sp>
    </p:spTree>
    <p:extLst>
      <p:ext uri="{BB962C8B-B14F-4D97-AF65-F5344CB8AC3E}">
        <p14:creationId xmlns:p14="http://schemas.microsoft.com/office/powerpoint/2010/main" val="28105262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33</a:t>
            </a:fld>
            <a:endParaRPr lang="en-US" dirty="0"/>
          </a:p>
        </p:txBody>
      </p:sp>
    </p:spTree>
    <p:extLst>
      <p:ext uri="{BB962C8B-B14F-4D97-AF65-F5344CB8AC3E}">
        <p14:creationId xmlns:p14="http://schemas.microsoft.com/office/powerpoint/2010/main" val="19613480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36</a:t>
            </a:fld>
            <a:endParaRPr lang="en-US" dirty="0"/>
          </a:p>
        </p:txBody>
      </p:sp>
    </p:spTree>
    <p:extLst>
      <p:ext uri="{BB962C8B-B14F-4D97-AF65-F5344CB8AC3E}">
        <p14:creationId xmlns:p14="http://schemas.microsoft.com/office/powerpoint/2010/main" val="35188768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37</a:t>
            </a:fld>
            <a:endParaRPr lang="en-US" dirty="0"/>
          </a:p>
        </p:txBody>
      </p:sp>
    </p:spTree>
    <p:extLst>
      <p:ext uri="{BB962C8B-B14F-4D97-AF65-F5344CB8AC3E}">
        <p14:creationId xmlns:p14="http://schemas.microsoft.com/office/powerpoint/2010/main" val="12525001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39</a:t>
            </a:fld>
            <a:endParaRPr lang="en-US" dirty="0"/>
          </a:p>
        </p:txBody>
      </p:sp>
    </p:spTree>
    <p:extLst>
      <p:ext uri="{BB962C8B-B14F-4D97-AF65-F5344CB8AC3E}">
        <p14:creationId xmlns:p14="http://schemas.microsoft.com/office/powerpoint/2010/main" val="15478884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40</a:t>
            </a:fld>
            <a:endParaRPr lang="en-US" dirty="0"/>
          </a:p>
        </p:txBody>
      </p:sp>
    </p:spTree>
    <p:extLst>
      <p:ext uri="{BB962C8B-B14F-4D97-AF65-F5344CB8AC3E}">
        <p14:creationId xmlns:p14="http://schemas.microsoft.com/office/powerpoint/2010/main" val="37366220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41</a:t>
            </a:fld>
            <a:endParaRPr lang="en-US" dirty="0"/>
          </a:p>
        </p:txBody>
      </p:sp>
    </p:spTree>
    <p:extLst>
      <p:ext uri="{BB962C8B-B14F-4D97-AF65-F5344CB8AC3E}">
        <p14:creationId xmlns:p14="http://schemas.microsoft.com/office/powerpoint/2010/main" val="34486875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endParaRPr lang="en-US" baseline="0"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42</a:t>
            </a:fld>
            <a:endParaRPr lang="en-US" dirty="0"/>
          </a:p>
        </p:txBody>
      </p:sp>
    </p:spTree>
    <p:extLst>
      <p:ext uri="{BB962C8B-B14F-4D97-AF65-F5344CB8AC3E}">
        <p14:creationId xmlns:p14="http://schemas.microsoft.com/office/powerpoint/2010/main" val="34801646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43</a:t>
            </a:fld>
            <a:endParaRPr lang="en-US" dirty="0"/>
          </a:p>
        </p:txBody>
      </p:sp>
    </p:spTree>
    <p:extLst>
      <p:ext uri="{BB962C8B-B14F-4D97-AF65-F5344CB8AC3E}">
        <p14:creationId xmlns:p14="http://schemas.microsoft.com/office/powerpoint/2010/main" val="26877041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49</a:t>
            </a:fld>
            <a:endParaRPr lang="en-US" dirty="0"/>
          </a:p>
        </p:txBody>
      </p:sp>
    </p:spTree>
    <p:extLst>
      <p:ext uri="{BB962C8B-B14F-4D97-AF65-F5344CB8AC3E}">
        <p14:creationId xmlns:p14="http://schemas.microsoft.com/office/powerpoint/2010/main" val="748062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3</a:t>
            </a:fld>
            <a:endParaRPr lang="en-US" dirty="0"/>
          </a:p>
        </p:txBody>
      </p:sp>
    </p:spTree>
    <p:extLst>
      <p:ext uri="{BB962C8B-B14F-4D97-AF65-F5344CB8AC3E}">
        <p14:creationId xmlns:p14="http://schemas.microsoft.com/office/powerpoint/2010/main" val="37659073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50</a:t>
            </a:fld>
            <a:endParaRPr lang="en-US" dirty="0"/>
          </a:p>
        </p:txBody>
      </p:sp>
    </p:spTree>
    <p:extLst>
      <p:ext uri="{BB962C8B-B14F-4D97-AF65-F5344CB8AC3E}">
        <p14:creationId xmlns:p14="http://schemas.microsoft.com/office/powerpoint/2010/main" val="19668489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endParaRPr lang="en-US" altLang="en-US" dirty="0">
              <a:ea typeface="ＭＳ Ｐゴシック" pitchFamily="34" charset="-128"/>
            </a:endParaRPr>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52</a:t>
            </a:fld>
            <a:endParaRPr lang="en-US" dirty="0"/>
          </a:p>
        </p:txBody>
      </p:sp>
    </p:spTree>
    <p:extLst>
      <p:ext uri="{BB962C8B-B14F-4D97-AF65-F5344CB8AC3E}">
        <p14:creationId xmlns:p14="http://schemas.microsoft.com/office/powerpoint/2010/main" val="1696470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4</a:t>
            </a:fld>
            <a:endParaRPr lang="en-US" dirty="0"/>
          </a:p>
        </p:txBody>
      </p:sp>
    </p:spTree>
    <p:extLst>
      <p:ext uri="{BB962C8B-B14F-4D97-AF65-F5344CB8AC3E}">
        <p14:creationId xmlns:p14="http://schemas.microsoft.com/office/powerpoint/2010/main" val="2983198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278" indent="-174278">
              <a:buFont typeface="Arial" charset="0"/>
              <a:buChar char="•"/>
            </a:pP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5</a:t>
            </a:fld>
            <a:endParaRPr lang="en-US" dirty="0"/>
          </a:p>
        </p:txBody>
      </p:sp>
    </p:spTree>
    <p:extLst>
      <p:ext uri="{BB962C8B-B14F-4D97-AF65-F5344CB8AC3E}">
        <p14:creationId xmlns:p14="http://schemas.microsoft.com/office/powerpoint/2010/main" val="3689619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6</a:t>
            </a:fld>
            <a:endParaRPr lang="en-US" dirty="0"/>
          </a:p>
        </p:txBody>
      </p:sp>
    </p:spTree>
    <p:extLst>
      <p:ext uri="{BB962C8B-B14F-4D97-AF65-F5344CB8AC3E}">
        <p14:creationId xmlns:p14="http://schemas.microsoft.com/office/powerpoint/2010/main" val="3360182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10</a:t>
            </a:fld>
            <a:endParaRPr lang="en-US" dirty="0"/>
          </a:p>
        </p:txBody>
      </p:sp>
    </p:spTree>
    <p:extLst>
      <p:ext uri="{BB962C8B-B14F-4D97-AF65-F5344CB8AC3E}">
        <p14:creationId xmlns:p14="http://schemas.microsoft.com/office/powerpoint/2010/main" val="2568812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12</a:t>
            </a:fld>
            <a:endParaRPr lang="en-US" dirty="0"/>
          </a:p>
        </p:txBody>
      </p:sp>
    </p:spTree>
    <p:extLst>
      <p:ext uri="{BB962C8B-B14F-4D97-AF65-F5344CB8AC3E}">
        <p14:creationId xmlns:p14="http://schemas.microsoft.com/office/powerpoint/2010/main" val="3321460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13</a:t>
            </a:fld>
            <a:endParaRPr lang="en-US" dirty="0"/>
          </a:p>
        </p:txBody>
      </p:sp>
    </p:spTree>
    <p:extLst>
      <p:ext uri="{BB962C8B-B14F-4D97-AF65-F5344CB8AC3E}">
        <p14:creationId xmlns:p14="http://schemas.microsoft.com/office/powerpoint/2010/main" val="3214704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1/16/2023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r>
              <a:rPr lang="en-US" dirty="0"/>
              <a:t>Lecture notes for CPSC 203</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1/16/2023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1/16/2023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baseline="0"/>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800" baseline="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1/16/2023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1/16/2023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1/16/2023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1/16/2023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1/16/2023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1/16/2023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pport.offic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upport.office.com/en-us/article/excel-specifications-and-limits-1672b34d-7043-467e-8e27-269d656771c3" TargetMode="External"/><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hyperlink" Target="https://support.office.com/en-us/article/project-values-in-a-series-5311f5cf-149e-4d06-81dd-5aaad87e5400" TargetMode="External"/><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3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3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47.png"/><Relationship Id="rId4" Type="http://schemas.openxmlformats.org/officeDocument/2006/relationships/image" Target="../media/image46.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9.png"/></Relationships>
</file>

<file path=ppt/slides/_rels/slide4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 Id="rId4" Type="http://schemas.openxmlformats.org/officeDocument/2006/relationships/image" Target="../media/image54.png"/></Relationships>
</file>

<file path=ppt/slides/_rels/slide47.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mtClean="0"/>
              <a:t>Spreadsheets: Part 1</a:t>
            </a:r>
            <a:endParaRPr lang="en-US" dirty="0"/>
          </a:p>
        </p:txBody>
      </p:sp>
      <p:sp>
        <p:nvSpPr>
          <p:cNvPr id="3" name="Subtitle 2"/>
          <p:cNvSpPr>
            <a:spLocks noGrp="1"/>
          </p:cNvSpPr>
          <p:nvPr>
            <p:ph type="subTitle" idx="1"/>
          </p:nvPr>
        </p:nvSpPr>
        <p:spPr/>
        <p:txBody>
          <a:bodyPr/>
          <a:lstStyle/>
          <a:p>
            <a:pPr algn="l">
              <a:spcBef>
                <a:spcPct val="50000"/>
              </a:spcBef>
            </a:pPr>
            <a:r>
              <a:rPr lang="en-US" altLang="en-US" dirty="0">
                <a:solidFill>
                  <a:schemeClr val="tx1"/>
                </a:solidFill>
              </a:rPr>
              <a:t>You will learn about some important features of Excel.</a:t>
            </a:r>
          </a:p>
          <a:p>
            <a:pPr marL="177800" lvl="1" algn="l">
              <a:spcBef>
                <a:spcPct val="50000"/>
              </a:spcBef>
            </a:pPr>
            <a:r>
              <a:rPr lang="en-US" altLang="en-US" dirty="0">
                <a:solidFill>
                  <a:schemeClr val="tx1"/>
                </a:solidFill>
              </a:rPr>
              <a:t>Online MS-Office information source: </a:t>
            </a:r>
            <a:r>
              <a:rPr lang="en-US" altLang="en-US" dirty="0">
                <a:solidFill>
                  <a:schemeClr val="tx1"/>
                </a:solidFill>
                <a:hlinkClick r:id="rId3"/>
              </a:rPr>
              <a:t>https://support.office.com/</a:t>
            </a:r>
            <a:endParaRPr lang="en-US" altLang="en-US" dirty="0">
              <a:solidFill>
                <a:schemeClr val="tx1"/>
              </a:solidFill>
            </a:endParaRPr>
          </a:p>
        </p:txBody>
      </p:sp>
    </p:spTree>
    <p:extLst>
      <p:ext uri="{BB962C8B-B14F-4D97-AF65-F5344CB8AC3E}">
        <p14:creationId xmlns:p14="http://schemas.microsoft.com/office/powerpoint/2010/main" val="1488808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endParaRPr lang="en-CA" dirty="0"/>
          </a:p>
          <a:p>
            <a:endParaRPr lang="en-CA" dirty="0"/>
          </a:p>
          <a:p>
            <a:endParaRPr lang="en-CA" dirty="0"/>
          </a:p>
          <a:p>
            <a:endParaRPr lang="en-CA" dirty="0"/>
          </a:p>
          <a:p>
            <a:endParaRPr lang="en-CA" dirty="0"/>
          </a:p>
          <a:p>
            <a:pPr marL="0" indent="0">
              <a:buNone/>
            </a:pPr>
            <a:endParaRPr lang="en-CA" dirty="0"/>
          </a:p>
          <a:p>
            <a:r>
              <a:rPr lang="en-US" dirty="0">
                <a:cs typeface="Consolas" panose="020B0609020204030204" pitchFamily="49" charset="0"/>
              </a:rPr>
              <a:t>Operations on a higher level are evaluated first</a:t>
            </a:r>
            <a:endParaRPr lang="en-CA" dirty="0">
              <a:cs typeface="Consolas" panose="020B0609020204030204" pitchFamily="49" charset="0"/>
            </a:endParaRPr>
          </a:p>
          <a:p>
            <a:pPr marL="234950" lvl="1" indent="0">
              <a:buNone/>
            </a:pPr>
            <a:r>
              <a:rPr lang="en-CA" dirty="0">
                <a:latin typeface="Consolas" panose="020B0609020204030204" pitchFamily="49" charset="0"/>
                <a:cs typeface="Consolas" panose="020B0609020204030204" pitchFamily="49" charset="0"/>
              </a:rPr>
              <a:t>8 / 2 ^ 3	 </a:t>
            </a:r>
            <a:r>
              <a:rPr lang="en-CA" dirty="0">
                <a:cs typeface="Consolas" panose="020B0609020204030204" pitchFamily="49" charset="0"/>
              </a:rPr>
              <a:t>Equals</a:t>
            </a:r>
            <a:r>
              <a:rPr lang="en-CA" dirty="0">
                <a:latin typeface="Consolas" panose="020B0609020204030204" pitchFamily="49" charset="0"/>
                <a:cs typeface="Consolas" panose="020B0609020204030204" pitchFamily="49" charset="0"/>
              </a:rPr>
              <a:t> 8 / 8 or 1</a:t>
            </a:r>
            <a:endParaRPr lang="en-CA" dirty="0"/>
          </a:p>
          <a:p>
            <a:r>
              <a:rPr lang="en-CA" dirty="0"/>
              <a:t>When a sequence of operators from same level (e.g. addition, subtraction) are encountered in a cell the expression is evaluated from in order in which they appear (left to right).</a:t>
            </a:r>
          </a:p>
          <a:p>
            <a:pPr marL="234950" lvl="1" indent="0">
              <a:buNone/>
            </a:pPr>
            <a:r>
              <a:rPr lang="en-CA" dirty="0">
                <a:latin typeface="Consolas" panose="020B0609020204030204" pitchFamily="49" charset="0"/>
                <a:cs typeface="Consolas" panose="020B0609020204030204" pitchFamily="49" charset="0"/>
              </a:rPr>
              <a:t>2 + 2 - 1 	 </a:t>
            </a:r>
            <a:r>
              <a:rPr lang="en-CA" dirty="0">
                <a:cs typeface="Consolas" panose="020B0609020204030204" pitchFamily="49" charset="0"/>
              </a:rPr>
              <a:t>Equals</a:t>
            </a:r>
            <a:r>
              <a:rPr lang="en-CA" dirty="0">
                <a:latin typeface="Consolas" panose="020B0609020204030204" pitchFamily="49" charset="0"/>
                <a:cs typeface="Consolas" panose="020B0609020204030204" pitchFamily="49" charset="0"/>
              </a:rPr>
              <a:t> 4 – 1 or 3 </a:t>
            </a:r>
          </a:p>
          <a:p>
            <a:pPr marL="234950" lvl="1" indent="0">
              <a:buNone/>
            </a:pPr>
            <a:endParaRPr lang="en-CA" dirty="0">
              <a:cs typeface="Consolas" panose="020B0609020204030204" pitchFamily="49" charset="0"/>
            </a:endParaRPr>
          </a:p>
        </p:txBody>
      </p:sp>
      <p:sp>
        <p:nvSpPr>
          <p:cNvPr id="2" name="Title 1"/>
          <p:cNvSpPr>
            <a:spLocks noGrp="1"/>
          </p:cNvSpPr>
          <p:nvPr>
            <p:ph type="title"/>
          </p:nvPr>
        </p:nvSpPr>
        <p:spPr/>
        <p:txBody>
          <a:bodyPr/>
          <a:lstStyle/>
          <a:p>
            <a:r>
              <a:rPr lang="en-CA" dirty="0"/>
              <a:t>Order Of Operation</a:t>
            </a:r>
          </a:p>
        </p:txBody>
      </p:sp>
      <p:graphicFrame>
        <p:nvGraphicFramePr>
          <p:cNvPr id="4" name="Table 3"/>
          <p:cNvGraphicFramePr>
            <a:graphicFrameLocks noGrp="1"/>
          </p:cNvGraphicFramePr>
          <p:nvPr>
            <p:extLst>
              <p:ext uri="{D42A27DB-BD31-4B8C-83A1-F6EECF244321}">
                <p14:modId xmlns:p14="http://schemas.microsoft.com/office/powerpoint/2010/main" val="2648584153"/>
              </p:ext>
            </p:extLst>
          </p:nvPr>
        </p:nvGraphicFramePr>
        <p:xfrm>
          <a:off x="457200" y="1524000"/>
          <a:ext cx="6096000" cy="26619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r>
                        <a:rPr lang="en-CA" dirty="0"/>
                        <a:t>Level</a:t>
                      </a:r>
                    </a:p>
                  </a:txBody>
                  <a:tcPr/>
                </a:tc>
                <a:tc>
                  <a:txBody>
                    <a:bodyPr/>
                    <a:lstStyle/>
                    <a:p>
                      <a:r>
                        <a:rPr lang="en-CA" dirty="0"/>
                        <a:t>Operation</a:t>
                      </a:r>
                    </a:p>
                  </a:txBody>
                  <a:tcPr/>
                </a:tc>
                <a:tc>
                  <a:txBody>
                    <a:bodyPr/>
                    <a:lstStyle/>
                    <a:p>
                      <a:r>
                        <a:rPr lang="en-CA" dirty="0"/>
                        <a:t>Symbol</a:t>
                      </a:r>
                    </a:p>
                  </a:txBody>
                  <a:tcPr/>
                </a:tc>
                <a:extLst>
                  <a:ext uri="{0D108BD9-81ED-4DB2-BD59-A6C34878D82A}">
                    <a16:rowId xmlns:a16="http://schemas.microsoft.com/office/drawing/2014/main" xmlns="" val="10000"/>
                  </a:ext>
                </a:extLst>
              </a:tr>
              <a:tr h="370840">
                <a:tc>
                  <a:txBody>
                    <a:bodyPr/>
                    <a:lstStyle/>
                    <a:p>
                      <a:r>
                        <a:rPr lang="en-CA" dirty="0"/>
                        <a:t>1</a:t>
                      </a:r>
                    </a:p>
                  </a:txBody>
                  <a:tcPr/>
                </a:tc>
                <a:tc>
                  <a:txBody>
                    <a:bodyPr/>
                    <a:lstStyle/>
                    <a:p>
                      <a:r>
                        <a:rPr lang="en-CA" b="1" u="sng" dirty="0"/>
                        <a:t>B</a:t>
                      </a:r>
                      <a:r>
                        <a:rPr lang="en-CA" dirty="0"/>
                        <a:t>rackets (inner before outer)</a:t>
                      </a:r>
                    </a:p>
                  </a:txBody>
                  <a:tcPr/>
                </a:tc>
                <a:tc>
                  <a:txBody>
                    <a:bodyPr/>
                    <a:lstStyle/>
                    <a:p>
                      <a:r>
                        <a:rPr lang="en-CA" dirty="0">
                          <a:latin typeface="Consolas" panose="020B0609020204030204" pitchFamily="49" charset="0"/>
                          <a:cs typeface="Consolas" panose="020B0609020204030204" pitchFamily="49" charset="0"/>
                        </a:rPr>
                        <a:t>()</a:t>
                      </a:r>
                    </a:p>
                  </a:txBody>
                  <a:tcPr/>
                </a:tc>
                <a:extLst>
                  <a:ext uri="{0D108BD9-81ED-4DB2-BD59-A6C34878D82A}">
                    <a16:rowId xmlns:a16="http://schemas.microsoft.com/office/drawing/2014/main" xmlns="" val="10001"/>
                  </a:ext>
                </a:extLst>
              </a:tr>
              <a:tr h="370840">
                <a:tc>
                  <a:txBody>
                    <a:bodyPr/>
                    <a:lstStyle/>
                    <a:p>
                      <a:r>
                        <a:rPr lang="en-CA" dirty="0"/>
                        <a:t>2</a:t>
                      </a:r>
                    </a:p>
                  </a:txBody>
                  <a:tcPr/>
                </a:tc>
                <a:tc>
                  <a:txBody>
                    <a:bodyPr/>
                    <a:lstStyle/>
                    <a:p>
                      <a:r>
                        <a:rPr lang="en-CA" b="1" u="sng" dirty="0"/>
                        <a:t>E</a:t>
                      </a:r>
                      <a:r>
                        <a:rPr lang="en-CA" dirty="0"/>
                        <a:t>xponent</a:t>
                      </a:r>
                    </a:p>
                  </a:txBody>
                  <a:tcPr/>
                </a:tc>
                <a:tc>
                  <a:txBody>
                    <a:bodyPr/>
                    <a:lstStyle/>
                    <a:p>
                      <a:r>
                        <a:rPr lang="en-CA" dirty="0">
                          <a:latin typeface="Consolas" panose="020B0609020204030204" pitchFamily="49" charset="0"/>
                          <a:cs typeface="Consolas" panose="020B0609020204030204" pitchFamily="49" charset="0"/>
                        </a:rPr>
                        <a:t>^</a:t>
                      </a:r>
                    </a:p>
                  </a:txBody>
                  <a:tcPr/>
                </a:tc>
                <a:extLst>
                  <a:ext uri="{0D108BD9-81ED-4DB2-BD59-A6C34878D82A}">
                    <a16:rowId xmlns:a16="http://schemas.microsoft.com/office/drawing/2014/main" xmlns="" val="10002"/>
                  </a:ext>
                </a:extLst>
              </a:tr>
              <a:tr h="370840">
                <a:tc>
                  <a:txBody>
                    <a:bodyPr/>
                    <a:lstStyle/>
                    <a:p>
                      <a:r>
                        <a:rPr lang="en-CA"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u="sng" dirty="0"/>
                        <a:t>D</a:t>
                      </a:r>
                      <a:r>
                        <a:rPr lang="en-CA" dirty="0"/>
                        <a:t>ivision,</a:t>
                      </a:r>
                    </a:p>
                    <a:p>
                      <a:r>
                        <a:rPr lang="en-CA" b="1" u="sng" dirty="0"/>
                        <a:t>M</a:t>
                      </a:r>
                      <a:r>
                        <a:rPr lang="en-CA" dirty="0"/>
                        <a:t>ultiplication, </a:t>
                      </a:r>
                    </a:p>
                  </a:txBody>
                  <a:tcPr/>
                </a:tc>
                <a:tc>
                  <a:txBody>
                    <a:bodyPr/>
                    <a:lstStyle/>
                    <a:p>
                      <a:r>
                        <a:rPr lang="en-CA" dirty="0">
                          <a:latin typeface="Consolas" panose="020B0609020204030204" pitchFamily="49" charset="0"/>
                          <a:cs typeface="Consolas" panose="020B0609020204030204" pitchFamily="49" charset="0"/>
                        </a:rPr>
                        <a:t>/</a:t>
                      </a:r>
                    </a:p>
                    <a:p>
                      <a:r>
                        <a:rPr lang="en-CA" dirty="0">
                          <a:latin typeface="Consolas" panose="020B0609020204030204" pitchFamily="49" charset="0"/>
                          <a:cs typeface="Consolas" panose="020B0609020204030204" pitchFamily="49" charset="0"/>
                        </a:rPr>
                        <a:t>*</a:t>
                      </a:r>
                    </a:p>
                  </a:txBody>
                  <a:tcPr/>
                </a:tc>
                <a:extLst>
                  <a:ext uri="{0D108BD9-81ED-4DB2-BD59-A6C34878D82A}">
                    <a16:rowId xmlns:a16="http://schemas.microsoft.com/office/drawing/2014/main" xmlns="" val="10003"/>
                  </a:ext>
                </a:extLst>
              </a:tr>
              <a:tr h="370840">
                <a:tc>
                  <a:txBody>
                    <a:bodyPr/>
                    <a:lstStyle/>
                    <a:p>
                      <a:r>
                        <a:rPr lang="en-CA" dirty="0"/>
                        <a:t>4</a:t>
                      </a:r>
                    </a:p>
                  </a:txBody>
                  <a:tcPr/>
                </a:tc>
                <a:tc>
                  <a:txBody>
                    <a:bodyPr/>
                    <a:lstStyle/>
                    <a:p>
                      <a:r>
                        <a:rPr lang="en-CA" b="1" u="sng" dirty="0"/>
                        <a:t>A</a:t>
                      </a:r>
                      <a:r>
                        <a:rPr lang="en-CA" dirty="0"/>
                        <a:t>ddition, </a:t>
                      </a:r>
                      <a:r>
                        <a:rPr lang="en-CA" b="1" u="sng" dirty="0"/>
                        <a:t>S</a:t>
                      </a:r>
                      <a:r>
                        <a:rPr lang="en-CA" dirty="0"/>
                        <a:t>ubtraction</a:t>
                      </a:r>
                    </a:p>
                  </a:txBody>
                  <a:tcPr/>
                </a:tc>
                <a:tc>
                  <a:txBody>
                    <a:bodyPr/>
                    <a:lstStyle/>
                    <a:p>
                      <a:r>
                        <a:rPr lang="en-CA" dirty="0">
                          <a:latin typeface="Consolas" panose="020B0609020204030204" pitchFamily="49" charset="0"/>
                          <a:cs typeface="Consolas" panose="020B0609020204030204" pitchFamily="49" charset="0"/>
                        </a:rPr>
                        <a:t>+</a:t>
                      </a:r>
                      <a:r>
                        <a:rPr lang="en-CA" baseline="0" dirty="0">
                          <a:latin typeface="Consolas" panose="020B0609020204030204" pitchFamily="49" charset="0"/>
                          <a:cs typeface="Consolas" panose="020B0609020204030204" pitchFamily="49" charset="0"/>
                        </a:rPr>
                        <a:t>     -</a:t>
                      </a:r>
                      <a:endParaRPr lang="en-CA"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xmlns="" val="10004"/>
                  </a:ext>
                </a:extLst>
              </a:tr>
            </a:tbl>
          </a:graphicData>
        </a:graphic>
      </p:graphicFrame>
      <p:sp>
        <p:nvSpPr>
          <p:cNvPr id="5" name="Rectangle 4">
            <a:extLst>
              <a:ext uri="{FF2B5EF4-FFF2-40B4-BE49-F238E27FC236}">
                <a16:creationId xmlns:a16="http://schemas.microsoft.com/office/drawing/2014/main" xmlns="" id="{36F46DC4-DF6A-4D7A-A5B3-2CD8276E8170}"/>
              </a:ext>
            </a:extLst>
          </p:cNvPr>
          <p:cNvSpPr/>
          <p:nvPr/>
        </p:nvSpPr>
        <p:spPr>
          <a:xfrm>
            <a:off x="6233160" y="0"/>
            <a:ext cx="2895600" cy="1153160"/>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a:solidFill>
                  <a:schemeClr val="tx1">
                    <a:lumMod val="95000"/>
                    <a:lumOff val="5000"/>
                  </a:schemeClr>
                </a:solidFill>
                <a:latin typeface="Arial" panose="020B0604020202020204" pitchFamily="34" charset="0"/>
                <a:cs typeface="Arial" panose="020B0604020202020204" pitchFamily="34" charset="0"/>
              </a:rPr>
              <a:t>Design rule of thumb: use brackets to make the ordering explicit.</a:t>
            </a:r>
          </a:p>
        </p:txBody>
      </p:sp>
    </p:spTree>
    <p:extLst>
      <p:ext uri="{BB962C8B-B14F-4D97-AF65-F5344CB8AC3E}">
        <p14:creationId xmlns:p14="http://schemas.microsoft.com/office/powerpoint/2010/main" val="245392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Designing Spreadsheets: Rules Of Thumb</a:t>
            </a:r>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Use brackets to make ordering clear</a:t>
            </a:r>
          </a:p>
          <a:p>
            <a:pPr lvl="1"/>
            <a:r>
              <a:rPr lang="en-US" dirty="0" smtClean="0"/>
              <a:t>Do this even if order can be determined using the specified rules of operation.</a:t>
            </a:r>
          </a:p>
          <a:p>
            <a:pPr lvl="2"/>
            <a:r>
              <a:rPr lang="en-US" b="1" dirty="0" smtClean="0">
                <a:solidFill>
                  <a:srgbClr val="FF0000"/>
                </a:solidFill>
              </a:rPr>
              <a:t>NO</a:t>
            </a:r>
          </a:p>
          <a:p>
            <a:pPr lvl="3"/>
            <a:r>
              <a:rPr lang="en-US" dirty="0" smtClean="0">
                <a:latin typeface="Consolas" panose="020B0609020204030204" pitchFamily="49" charset="0"/>
              </a:rPr>
              <a:t>C1 + C2 * D2 / E2</a:t>
            </a:r>
          </a:p>
          <a:p>
            <a:pPr lvl="2"/>
            <a:r>
              <a:rPr lang="en-US" dirty="0" smtClean="0"/>
              <a:t>YES (brackets help to visually group information as well making ordering clear)</a:t>
            </a:r>
          </a:p>
          <a:p>
            <a:pPr lvl="2"/>
            <a:r>
              <a:rPr lang="en-US" dirty="0" smtClean="0"/>
              <a:t> </a:t>
            </a:r>
            <a:r>
              <a:rPr lang="en-US" b="1" dirty="0" smtClean="0">
                <a:solidFill>
                  <a:srgbClr val="00B050"/>
                </a:solidFill>
              </a:rPr>
              <a:t>YES</a:t>
            </a:r>
          </a:p>
          <a:p>
            <a:pPr lvl="3"/>
            <a:r>
              <a:rPr lang="en-US" dirty="0">
                <a:latin typeface="Consolas" panose="020B0609020204030204" pitchFamily="49" charset="0"/>
              </a:rPr>
              <a:t>C1 + </a:t>
            </a:r>
            <a:r>
              <a:rPr lang="en-US" dirty="0" smtClean="0">
                <a:latin typeface="Consolas" panose="020B0609020204030204" pitchFamily="49" charset="0"/>
              </a:rPr>
              <a:t>((C2 </a:t>
            </a:r>
            <a:r>
              <a:rPr lang="en-US" dirty="0">
                <a:latin typeface="Consolas" panose="020B0609020204030204" pitchFamily="49" charset="0"/>
              </a:rPr>
              <a:t>* </a:t>
            </a:r>
            <a:r>
              <a:rPr lang="en-US" dirty="0" smtClean="0">
                <a:latin typeface="Consolas" panose="020B0609020204030204" pitchFamily="49" charset="0"/>
              </a:rPr>
              <a:t>D2) </a:t>
            </a:r>
            <a:r>
              <a:rPr lang="en-US" dirty="0">
                <a:latin typeface="Consolas" panose="020B0609020204030204" pitchFamily="49" charset="0"/>
              </a:rPr>
              <a:t>/ </a:t>
            </a:r>
            <a:r>
              <a:rPr lang="en-US" dirty="0" smtClean="0">
                <a:latin typeface="Consolas" panose="020B0609020204030204" pitchFamily="49" charset="0"/>
              </a:rPr>
              <a:t>E2)</a:t>
            </a:r>
            <a:endParaRPr lang="en-US" dirty="0">
              <a:latin typeface="Consolas" panose="020B0609020204030204" pitchFamily="49" charset="0"/>
            </a:endParaRPr>
          </a:p>
          <a:p>
            <a:pPr lvl="1"/>
            <a:endParaRPr lang="en-CA" b="1" dirty="0"/>
          </a:p>
        </p:txBody>
      </p:sp>
    </p:spTree>
    <p:extLst>
      <p:ext uri="{BB962C8B-B14F-4D97-AF65-F5344CB8AC3E}">
        <p14:creationId xmlns:p14="http://schemas.microsoft.com/office/powerpoint/2010/main" val="140761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Designing Spreadsheets: Rules Of Thumb</a:t>
            </a:r>
          </a:p>
        </p:txBody>
      </p:sp>
      <p:sp>
        <p:nvSpPr>
          <p:cNvPr id="3" name="Content Placeholder 2"/>
          <p:cNvSpPr>
            <a:spLocks noGrp="1"/>
          </p:cNvSpPr>
          <p:nvPr>
            <p:ph idx="1"/>
          </p:nvPr>
        </p:nvSpPr>
        <p:spPr/>
        <p:txBody>
          <a:bodyPr/>
          <a:lstStyle/>
          <a:p>
            <a:pPr marL="457200" indent="-457200">
              <a:buFont typeface="+mj-lt"/>
              <a:buAutoNum type="arabicPeriod" startAt="2"/>
            </a:pPr>
            <a:r>
              <a:rPr lang="en-CA" dirty="0"/>
              <a:t>Do not directly enter values as data that can be derived from other values (this is a numerical calculation example)</a:t>
            </a:r>
          </a:p>
          <a:p>
            <a:pPr lvl="1"/>
            <a:r>
              <a:rPr lang="en-CA" dirty="0"/>
              <a:t>Example</a:t>
            </a:r>
          </a:p>
          <a:p>
            <a:pPr lvl="2"/>
            <a:r>
              <a:rPr lang="en-CA" dirty="0"/>
              <a:t>Assignment grade (assume one assignment worth 40%) = </a:t>
            </a:r>
            <a:r>
              <a:rPr lang="en-CA" dirty="0">
                <a:latin typeface="Consolas" panose="020B0609020204030204" pitchFamily="49" charset="0"/>
                <a:cs typeface="Consolas" panose="020B0609020204030204" pitchFamily="49" charset="0"/>
              </a:rPr>
              <a:t>4.2</a:t>
            </a:r>
            <a:r>
              <a:rPr lang="en-CA" dirty="0"/>
              <a:t> (data in cell </a:t>
            </a:r>
            <a:r>
              <a:rPr lang="en-CA" dirty="0">
                <a:latin typeface="Consolas" panose="020B0609020204030204" pitchFamily="49" charset="0"/>
                <a:cs typeface="Consolas" panose="020B0609020204030204" pitchFamily="49" charset="0"/>
              </a:rPr>
              <a:t>A2</a:t>
            </a:r>
            <a:r>
              <a:rPr lang="en-CA" dirty="0"/>
              <a:t>)</a:t>
            </a:r>
          </a:p>
          <a:p>
            <a:pPr lvl="2"/>
            <a:r>
              <a:rPr lang="en-CA" dirty="0"/>
              <a:t>Exam grade (assume only one exam worth 60%) = </a:t>
            </a:r>
            <a:r>
              <a:rPr lang="en-CA" dirty="0">
                <a:latin typeface="Consolas" panose="020B0609020204030204" pitchFamily="49" charset="0"/>
                <a:cs typeface="Consolas" panose="020B0609020204030204" pitchFamily="49" charset="0"/>
              </a:rPr>
              <a:t>3.3</a:t>
            </a:r>
            <a:r>
              <a:rPr lang="en-CA" dirty="0"/>
              <a:t> (data in cell </a:t>
            </a:r>
            <a:r>
              <a:rPr lang="en-CA" dirty="0">
                <a:latin typeface="Consolas" panose="020B0609020204030204" pitchFamily="49" charset="0"/>
                <a:cs typeface="Consolas" panose="020B0609020204030204" pitchFamily="49" charset="0"/>
              </a:rPr>
              <a:t>B2</a:t>
            </a:r>
            <a:r>
              <a:rPr lang="en-CA" dirty="0"/>
              <a:t>)</a:t>
            </a:r>
          </a:p>
          <a:p>
            <a:pPr lvl="2"/>
            <a:r>
              <a:rPr lang="en-CA" dirty="0"/>
              <a:t>Calculate term grade point </a:t>
            </a:r>
            <a:r>
              <a:rPr lang="en-CA" dirty="0">
                <a:latin typeface="Consolas" panose="020B0609020204030204" pitchFamily="49" charset="0"/>
                <a:cs typeface="Consolas" panose="020B0609020204030204" pitchFamily="49" charset="0"/>
              </a:rPr>
              <a:t>=(A2*0.4)+(B2*0.6)</a:t>
            </a:r>
            <a:r>
              <a:rPr lang="en-CA" dirty="0"/>
              <a:t> OR directly enter </a:t>
            </a:r>
            <a:r>
              <a:rPr lang="en-CA" dirty="0">
                <a:latin typeface="Consolas" panose="020B0609020204030204" pitchFamily="49" charset="0"/>
                <a:cs typeface="Consolas" panose="020B0609020204030204" pitchFamily="49" charset="0"/>
              </a:rPr>
              <a:t>3.66</a:t>
            </a:r>
            <a:r>
              <a:rPr lang="en-CA" dirty="0"/>
              <a:t>?</a:t>
            </a:r>
          </a:p>
          <a:p>
            <a:pPr lvl="2"/>
            <a:endParaRPr lang="en-CA" dirty="0"/>
          </a:p>
        </p:txBody>
      </p:sp>
      <p:grpSp>
        <p:nvGrpSpPr>
          <p:cNvPr id="5" name="Group 4"/>
          <p:cNvGrpSpPr/>
          <p:nvPr/>
        </p:nvGrpSpPr>
        <p:grpSpPr>
          <a:xfrm>
            <a:off x="1354853" y="3997036"/>
            <a:ext cx="2666999" cy="1317318"/>
            <a:chOff x="1066800" y="2590800"/>
            <a:chExt cx="2666999" cy="1317318"/>
          </a:xfrm>
        </p:grpSpPr>
        <p:sp>
          <p:nvSpPr>
            <p:cNvPr id="6" name="Rectangle 5"/>
            <p:cNvSpPr/>
            <p:nvPr/>
          </p:nvSpPr>
          <p:spPr>
            <a:xfrm>
              <a:off x="2133600" y="2590800"/>
              <a:ext cx="5334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4.2</a:t>
              </a:r>
            </a:p>
          </p:txBody>
        </p:sp>
        <p:sp>
          <p:nvSpPr>
            <p:cNvPr id="7" name="Rectangle 6"/>
            <p:cNvSpPr/>
            <p:nvPr/>
          </p:nvSpPr>
          <p:spPr>
            <a:xfrm>
              <a:off x="3166402" y="2600178"/>
              <a:ext cx="567397" cy="2954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3.3</a:t>
              </a:r>
            </a:p>
          </p:txBody>
        </p:sp>
        <p:cxnSp>
          <p:nvCxnSpPr>
            <p:cNvPr id="8" name="Straight Connector 7"/>
            <p:cNvCxnSpPr>
              <a:endCxn id="6" idx="2"/>
            </p:cNvCxnSpPr>
            <p:nvPr/>
          </p:nvCxnSpPr>
          <p:spPr>
            <a:xfrm flipV="1">
              <a:off x="1066800" y="2895600"/>
              <a:ext cx="1333500" cy="99060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a:endCxn id="7" idx="2"/>
            </p:cNvCxnSpPr>
            <p:nvPr/>
          </p:nvCxnSpPr>
          <p:spPr>
            <a:xfrm flipV="1">
              <a:off x="2499653" y="2895600"/>
              <a:ext cx="950448" cy="101251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021852" y="4015792"/>
            <a:ext cx="3132835" cy="1352844"/>
            <a:chOff x="3733799" y="2609556"/>
            <a:chExt cx="3132835" cy="1352844"/>
          </a:xfrm>
        </p:grpSpPr>
        <p:sp>
          <p:nvSpPr>
            <p:cNvPr id="11" name="Rectangle 10"/>
            <p:cNvSpPr/>
            <p:nvPr/>
          </p:nvSpPr>
          <p:spPr>
            <a:xfrm>
              <a:off x="4580634" y="2609556"/>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=(A2*0.4)+(B2*0.6)</a:t>
              </a:r>
            </a:p>
          </p:txBody>
        </p:sp>
        <p:cxnSp>
          <p:nvCxnSpPr>
            <p:cNvPr id="12" name="Straight Connector 11"/>
            <p:cNvCxnSpPr>
              <a:endCxn id="11" idx="2"/>
            </p:cNvCxnSpPr>
            <p:nvPr/>
          </p:nvCxnSpPr>
          <p:spPr>
            <a:xfrm flipV="1">
              <a:off x="3733799" y="2914356"/>
              <a:ext cx="1989835" cy="1048044"/>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1029615" y="4435085"/>
            <a:ext cx="3896427" cy="1155158"/>
            <a:chOff x="1029615" y="4435085"/>
            <a:chExt cx="3896427" cy="1155158"/>
          </a:xfrm>
        </p:grpSpPr>
        <p:pic>
          <p:nvPicPr>
            <p:cNvPr id="4" name="Picture 3"/>
            <p:cNvPicPr>
              <a:picLocks noChangeAspect="1"/>
            </p:cNvPicPr>
            <p:nvPr/>
          </p:nvPicPr>
          <p:blipFill>
            <a:blip r:embed="rId3"/>
            <a:stretch>
              <a:fillRect/>
            </a:stretch>
          </p:blipFill>
          <p:spPr>
            <a:xfrm>
              <a:off x="1047725" y="4809193"/>
              <a:ext cx="3878317" cy="781050"/>
            </a:xfrm>
            <a:prstGeom prst="rect">
              <a:avLst/>
            </a:prstGeom>
          </p:spPr>
        </p:pic>
        <p:sp>
          <p:nvSpPr>
            <p:cNvPr id="13" name="Rectangle 12"/>
            <p:cNvSpPr/>
            <p:nvPr/>
          </p:nvSpPr>
          <p:spPr>
            <a:xfrm>
              <a:off x="1029615" y="4435085"/>
              <a:ext cx="466794" cy="400110"/>
            </a:xfrm>
            <a:prstGeom prst="rect">
              <a:avLst/>
            </a:prstGeom>
          </p:spPr>
          <p:txBody>
            <a:bodyPr wrap="none">
              <a:spAutoFit/>
            </a:bodyPr>
            <a:lstStyle/>
            <a:p>
              <a:r>
                <a:rPr lang="en-CA" sz="2000" b="1" dirty="0">
                  <a:latin typeface="Consolas" panose="020B0609020204030204" pitchFamily="49" charset="0"/>
                  <a:cs typeface="Consolas" panose="020B0609020204030204" pitchFamily="49" charset="0"/>
                </a:rPr>
                <a:t>A2</a:t>
              </a:r>
              <a:endParaRPr lang="en-CA" sz="2000" b="1" dirty="0"/>
            </a:p>
          </p:txBody>
        </p:sp>
        <p:sp>
          <p:nvSpPr>
            <p:cNvPr id="14" name="Rectangle 13"/>
            <p:cNvSpPr/>
            <p:nvPr/>
          </p:nvSpPr>
          <p:spPr>
            <a:xfrm>
              <a:off x="2586141" y="4435085"/>
              <a:ext cx="466794" cy="400110"/>
            </a:xfrm>
            <a:prstGeom prst="rect">
              <a:avLst/>
            </a:prstGeom>
          </p:spPr>
          <p:txBody>
            <a:bodyPr wrap="none">
              <a:spAutoFit/>
            </a:bodyPr>
            <a:lstStyle/>
            <a:p>
              <a:r>
                <a:rPr lang="en-CA" sz="2000" b="1" dirty="0">
                  <a:latin typeface="Consolas" panose="020B0609020204030204" pitchFamily="49" charset="0"/>
                  <a:cs typeface="Consolas" panose="020B0609020204030204" pitchFamily="49" charset="0"/>
                </a:rPr>
                <a:t>B2</a:t>
              </a:r>
              <a:endParaRPr lang="en-CA" sz="2000" b="1" dirty="0"/>
            </a:p>
          </p:txBody>
        </p:sp>
      </p:grpSp>
    </p:spTree>
    <p:extLst>
      <p:ext uri="{BB962C8B-B14F-4D97-AF65-F5344CB8AC3E}">
        <p14:creationId xmlns:p14="http://schemas.microsoft.com/office/powerpoint/2010/main" val="3288161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randombar(horizontal)">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down)">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stretch>
            <a:fillRect/>
          </a:stretch>
        </p:blipFill>
        <p:spPr>
          <a:xfrm>
            <a:off x="3004710" y="2438400"/>
            <a:ext cx="3995865" cy="4494195"/>
          </a:xfrm>
          <a:prstGeom prst="rect">
            <a:avLst/>
          </a:prstGeom>
        </p:spPr>
      </p:pic>
      <p:sp>
        <p:nvSpPr>
          <p:cNvPr id="2" name="Title 1"/>
          <p:cNvSpPr>
            <a:spLocks noGrp="1"/>
          </p:cNvSpPr>
          <p:nvPr>
            <p:ph type="title"/>
          </p:nvPr>
        </p:nvSpPr>
        <p:spPr/>
        <p:txBody>
          <a:bodyPr/>
          <a:lstStyle/>
          <a:p>
            <a:r>
              <a:rPr lang="en-CA" dirty="0"/>
              <a:t>Designing Spreadsheets: Rules Of </a:t>
            </a:r>
            <a:r>
              <a:rPr lang="en-CA" dirty="0" smtClean="0"/>
              <a:t>Thumb</a:t>
            </a:r>
            <a:endParaRPr lang="en-US" dirty="0"/>
          </a:p>
        </p:txBody>
      </p:sp>
      <p:sp>
        <p:nvSpPr>
          <p:cNvPr id="3" name="Content Placeholder 2"/>
          <p:cNvSpPr>
            <a:spLocks noGrp="1"/>
          </p:cNvSpPr>
          <p:nvPr>
            <p:ph idx="1"/>
          </p:nvPr>
        </p:nvSpPr>
        <p:spPr>
          <a:xfrm>
            <a:off x="323300" y="1190600"/>
            <a:ext cx="8229600" cy="5029200"/>
          </a:xfrm>
        </p:spPr>
        <p:txBody>
          <a:bodyPr/>
          <a:lstStyle/>
          <a:p>
            <a:pPr marL="457200" indent="-457200">
              <a:buFont typeface="+mj-lt"/>
              <a:buAutoNum type="arabicPeriod"/>
            </a:pPr>
            <a:r>
              <a:rPr lang="en-CA" dirty="0"/>
              <a:t>Do not directly enter values as data that can be derived from other values (the ‘</a:t>
            </a:r>
            <a:r>
              <a:rPr lang="en-CA" dirty="0">
                <a:latin typeface="Consolas" panose="020B0609020204030204" pitchFamily="49" charset="0"/>
              </a:rPr>
              <a:t>&amp;</a:t>
            </a:r>
            <a:r>
              <a:rPr lang="en-CA" dirty="0"/>
              <a:t>’ operator connects text)</a:t>
            </a:r>
          </a:p>
          <a:p>
            <a:pPr marL="568325" indent="-111125"/>
            <a:r>
              <a:rPr lang="en-CA" sz="2000" b="1" dirty="0">
                <a:latin typeface="Consolas" panose="020B0609020204030204" pitchFamily="49" charset="0"/>
                <a:cs typeface="Consolas" panose="020B0609020204030204" pitchFamily="49" charset="0"/>
              </a:rPr>
              <a:t>Example: </a:t>
            </a:r>
            <a:r>
              <a:rPr lang="en-CA" sz="2000" dirty="0">
                <a:latin typeface="Consolas" panose="020B0609020204030204" pitchFamily="49" charset="0"/>
                <a:cs typeface="Consolas" panose="020B0609020204030204" pitchFamily="49" charset="0"/>
              </a:rPr>
              <a:t>3_generating_honorifics</a:t>
            </a:r>
            <a:endParaRPr lang="en-US" dirty="0"/>
          </a:p>
        </p:txBody>
      </p:sp>
      <p:grpSp>
        <p:nvGrpSpPr>
          <p:cNvPr id="7" name="Group 6"/>
          <p:cNvGrpSpPr/>
          <p:nvPr/>
        </p:nvGrpSpPr>
        <p:grpSpPr>
          <a:xfrm>
            <a:off x="176890" y="3619663"/>
            <a:ext cx="2846261" cy="2442566"/>
            <a:chOff x="253508" y="3796544"/>
            <a:chExt cx="2846261" cy="2442566"/>
          </a:xfrm>
        </p:grpSpPr>
        <p:sp>
          <p:nvSpPr>
            <p:cNvPr id="5" name="Rectangle 4"/>
            <p:cNvSpPr/>
            <p:nvPr/>
          </p:nvSpPr>
          <p:spPr>
            <a:xfrm>
              <a:off x="253508" y="3796544"/>
              <a:ext cx="1957587" cy="369332"/>
            </a:xfrm>
            <a:prstGeom prst="rect">
              <a:avLst/>
            </a:prstGeom>
            <a:solidFill>
              <a:schemeClr val="accent1"/>
            </a:solidFill>
          </p:spPr>
          <p:txBody>
            <a:bodyPr wrap="none">
              <a:spAutoFit/>
            </a:bodyPr>
            <a:lstStyle/>
            <a:p>
              <a:r>
                <a:rPr lang="en-US" b="1" dirty="0">
                  <a:solidFill>
                    <a:schemeClr val="bg1"/>
                  </a:solidFill>
                  <a:latin typeface="Consolas" panose="020B0609020204030204" pitchFamily="49" charset="0"/>
                </a:rPr>
                <a:t>=A2 &amp; " " &amp; C2</a:t>
              </a:r>
            </a:p>
          </p:txBody>
        </p:sp>
        <p:sp>
          <p:nvSpPr>
            <p:cNvPr id="6" name="Rectangle 5"/>
            <p:cNvSpPr/>
            <p:nvPr/>
          </p:nvSpPr>
          <p:spPr>
            <a:xfrm>
              <a:off x="381477" y="5544362"/>
              <a:ext cx="1957587" cy="369332"/>
            </a:xfrm>
            <a:prstGeom prst="rect">
              <a:avLst/>
            </a:prstGeom>
            <a:solidFill>
              <a:schemeClr val="accent1"/>
            </a:solidFill>
          </p:spPr>
          <p:txBody>
            <a:bodyPr wrap="none">
              <a:spAutoFit/>
            </a:bodyPr>
            <a:lstStyle/>
            <a:p>
              <a:r>
                <a:rPr lang="en-US" b="1" dirty="0">
                  <a:solidFill>
                    <a:schemeClr val="bg1"/>
                  </a:solidFill>
                  <a:latin typeface="Consolas" panose="020B0609020204030204" pitchFamily="49" charset="0"/>
                </a:rPr>
                <a:t>=A2 &amp; " " &amp; B2</a:t>
              </a:r>
            </a:p>
          </p:txBody>
        </p:sp>
        <p:cxnSp>
          <p:nvCxnSpPr>
            <p:cNvPr id="8" name="Straight Connector 7"/>
            <p:cNvCxnSpPr/>
            <p:nvPr/>
          </p:nvCxnSpPr>
          <p:spPr>
            <a:xfrm>
              <a:off x="1451496" y="4165876"/>
              <a:ext cx="1596562" cy="490175"/>
            </a:xfrm>
            <a:prstGeom prst="line">
              <a:avLst/>
            </a:prstGeom>
            <a:ln w="254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311154" y="5913694"/>
              <a:ext cx="1788615" cy="325416"/>
            </a:xfrm>
            <a:prstGeom prst="line">
              <a:avLst/>
            </a:prstGeom>
            <a:ln w="25400">
              <a:solidFill>
                <a:schemeClr val="accent1"/>
              </a:solidFill>
              <a:prstDash val="dash"/>
            </a:ln>
          </p:spPr>
          <p:style>
            <a:lnRef idx="1">
              <a:schemeClr val="accent1"/>
            </a:lnRef>
            <a:fillRef idx="0">
              <a:schemeClr val="accent1"/>
            </a:fillRef>
            <a:effectRef idx="0">
              <a:schemeClr val="accent1"/>
            </a:effectRef>
            <a:fontRef idx="minor">
              <a:schemeClr val="tx1"/>
            </a:fontRef>
          </p:style>
        </p:cxnSp>
      </p:grpSp>
      <p:sp>
        <p:nvSpPr>
          <p:cNvPr id="4" name="TextBox 3"/>
          <p:cNvSpPr txBox="1"/>
          <p:nvPr/>
        </p:nvSpPr>
        <p:spPr>
          <a:xfrm>
            <a:off x="50808" y="6202290"/>
            <a:ext cx="2648140" cy="646331"/>
          </a:xfrm>
          <a:prstGeom prst="rect">
            <a:avLst/>
          </a:prstGeom>
          <a:noFill/>
        </p:spPr>
        <p:txBody>
          <a:bodyPr wrap="square" rtlCol="0">
            <a:spAutoFit/>
          </a:bodyPr>
          <a:lstStyle/>
          <a:p>
            <a:r>
              <a:rPr lang="en-CA" dirty="0"/>
              <a:t>In Excel the ampersand ‘</a:t>
            </a:r>
            <a:r>
              <a:rPr lang="en-CA" dirty="0">
                <a:latin typeface="Consolas" panose="020B0609020204030204" pitchFamily="49" charset="0"/>
              </a:rPr>
              <a:t>&amp;</a:t>
            </a:r>
            <a:r>
              <a:rPr lang="en-CA" dirty="0"/>
              <a:t>’ connects text strings</a:t>
            </a:r>
          </a:p>
        </p:txBody>
      </p:sp>
      <p:grpSp>
        <p:nvGrpSpPr>
          <p:cNvPr id="16" name="Group 15"/>
          <p:cNvGrpSpPr/>
          <p:nvPr/>
        </p:nvGrpSpPr>
        <p:grpSpPr>
          <a:xfrm>
            <a:off x="7013227" y="2743200"/>
            <a:ext cx="1759933" cy="1028863"/>
            <a:chOff x="7162800" y="2590800"/>
            <a:chExt cx="1759933" cy="1028863"/>
          </a:xfrm>
        </p:grpSpPr>
        <p:sp>
          <p:nvSpPr>
            <p:cNvPr id="12" name="Right Brace 11"/>
            <p:cNvSpPr/>
            <p:nvPr/>
          </p:nvSpPr>
          <p:spPr>
            <a:xfrm>
              <a:off x="7162800" y="2590800"/>
              <a:ext cx="304800" cy="1028863"/>
            </a:xfrm>
            <a:prstGeom prst="righ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3" name="TextBox 12"/>
            <p:cNvSpPr txBox="1"/>
            <p:nvPr/>
          </p:nvSpPr>
          <p:spPr>
            <a:xfrm>
              <a:off x="7434797" y="2643566"/>
              <a:ext cx="1487936" cy="923330"/>
            </a:xfrm>
            <a:prstGeom prst="rect">
              <a:avLst/>
            </a:prstGeom>
            <a:noFill/>
          </p:spPr>
          <p:txBody>
            <a:bodyPr wrap="square" rtlCol="0">
              <a:spAutoFit/>
            </a:bodyPr>
            <a:lstStyle/>
            <a:p>
              <a:r>
                <a:rPr lang="en-CA" b="1" dirty="0">
                  <a:solidFill>
                    <a:srgbClr val="FF0000"/>
                  </a:solidFill>
                  <a:latin typeface="Arial" panose="020B0604020202020204" pitchFamily="34" charset="0"/>
                  <a:cs typeface="Arial" panose="020B0604020202020204" pitchFamily="34" charset="0"/>
                </a:rPr>
                <a:t>Manually entered data</a:t>
              </a:r>
            </a:p>
          </p:txBody>
        </p:sp>
      </p:grpSp>
      <p:grpSp>
        <p:nvGrpSpPr>
          <p:cNvPr id="17" name="Group 16"/>
          <p:cNvGrpSpPr/>
          <p:nvPr/>
        </p:nvGrpSpPr>
        <p:grpSpPr>
          <a:xfrm>
            <a:off x="7115254" y="4740776"/>
            <a:ext cx="1774733" cy="1477328"/>
            <a:chOff x="7115254" y="4740776"/>
            <a:chExt cx="1774733" cy="1477328"/>
          </a:xfrm>
        </p:grpSpPr>
        <p:sp>
          <p:nvSpPr>
            <p:cNvPr id="14" name="Right Brace 13"/>
            <p:cNvSpPr/>
            <p:nvPr/>
          </p:nvSpPr>
          <p:spPr>
            <a:xfrm>
              <a:off x="7115254" y="4991263"/>
              <a:ext cx="304800" cy="1028863"/>
            </a:xfrm>
            <a:prstGeom prst="righ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5" name="TextBox 14"/>
            <p:cNvSpPr txBox="1"/>
            <p:nvPr/>
          </p:nvSpPr>
          <p:spPr>
            <a:xfrm>
              <a:off x="7402051" y="4740776"/>
              <a:ext cx="1487936" cy="1477328"/>
            </a:xfrm>
            <a:prstGeom prst="rect">
              <a:avLst/>
            </a:prstGeom>
            <a:noFill/>
          </p:spPr>
          <p:txBody>
            <a:bodyPr wrap="square" rtlCol="0">
              <a:spAutoFit/>
            </a:bodyPr>
            <a:lstStyle/>
            <a:p>
              <a:r>
                <a:rPr lang="en-CA" b="1" dirty="0">
                  <a:solidFill>
                    <a:srgbClr val="FF0000"/>
                  </a:solidFill>
                  <a:latin typeface="Arial" panose="020B0604020202020204" pitchFamily="34" charset="0"/>
                  <a:cs typeface="Arial" panose="020B0604020202020204" pitchFamily="34" charset="0"/>
                </a:rPr>
                <a:t>Generated (and updated) according to the data</a:t>
              </a:r>
            </a:p>
          </p:txBody>
        </p:sp>
      </p:grpSp>
    </p:spTree>
    <p:extLst>
      <p:ext uri="{BB962C8B-B14F-4D97-AF65-F5344CB8AC3E}">
        <p14:creationId xmlns:p14="http://schemas.microsoft.com/office/powerpoint/2010/main" val="29642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righ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randombar(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randombar(horizontal)">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Designing Spreadsheets: Rules Of </a:t>
            </a:r>
            <a:r>
              <a:rPr lang="en-CA" dirty="0" smtClean="0"/>
              <a:t>Thumb</a:t>
            </a:r>
            <a:endParaRPr lang="en-CA" dirty="0"/>
          </a:p>
        </p:txBody>
      </p:sp>
      <p:sp>
        <p:nvSpPr>
          <p:cNvPr id="3" name="Content Placeholder 2"/>
          <p:cNvSpPr>
            <a:spLocks noGrp="1"/>
          </p:cNvSpPr>
          <p:nvPr>
            <p:ph idx="1"/>
          </p:nvPr>
        </p:nvSpPr>
        <p:spPr/>
        <p:txBody>
          <a:bodyPr/>
          <a:lstStyle/>
          <a:p>
            <a:pPr marL="457200" indent="-457200">
              <a:buFont typeface="+mj-lt"/>
              <a:buAutoNum type="arabicPeriod" startAt="3"/>
            </a:pPr>
            <a:r>
              <a:rPr lang="en-CA" b="1" dirty="0">
                <a:solidFill>
                  <a:schemeClr val="accent3">
                    <a:lumMod val="75000"/>
                  </a:schemeClr>
                </a:solidFill>
              </a:rPr>
              <a:t>Label information </a:t>
            </a:r>
            <a:r>
              <a:rPr lang="en-CA" dirty="0"/>
              <a:t>so it can be clearly understood</a:t>
            </a:r>
          </a:p>
        </p:txBody>
      </p:sp>
      <p:pic>
        <p:nvPicPr>
          <p:cNvPr id="4" name="Picture 3"/>
          <p:cNvPicPr>
            <a:picLocks noChangeAspect="1"/>
          </p:cNvPicPr>
          <p:nvPr/>
        </p:nvPicPr>
        <p:blipFill>
          <a:blip r:embed="rId3"/>
          <a:stretch>
            <a:fillRect/>
          </a:stretch>
        </p:blipFill>
        <p:spPr>
          <a:xfrm>
            <a:off x="990600" y="2057400"/>
            <a:ext cx="3878317" cy="781050"/>
          </a:xfrm>
          <a:prstGeom prst="rect">
            <a:avLst/>
          </a:prstGeom>
        </p:spPr>
      </p:pic>
      <p:sp>
        <p:nvSpPr>
          <p:cNvPr id="6" name="Freeform 5"/>
          <p:cNvSpPr/>
          <p:nvPr/>
        </p:nvSpPr>
        <p:spPr>
          <a:xfrm>
            <a:off x="868981" y="1914569"/>
            <a:ext cx="1325579" cy="678024"/>
          </a:xfrm>
          <a:custGeom>
            <a:avLst/>
            <a:gdLst>
              <a:gd name="connsiteX0" fmla="*/ 152995 w 1325579"/>
              <a:gd name="connsiteY0" fmla="*/ 97111 h 678024"/>
              <a:gd name="connsiteX1" fmla="*/ 217541 w 1325579"/>
              <a:gd name="connsiteY1" fmla="*/ 75596 h 678024"/>
              <a:gd name="connsiteX2" fmla="*/ 249814 w 1325579"/>
              <a:gd name="connsiteY2" fmla="*/ 54080 h 678024"/>
              <a:gd name="connsiteX3" fmla="*/ 314360 w 1325579"/>
              <a:gd name="connsiteY3" fmla="*/ 32565 h 678024"/>
              <a:gd name="connsiteX4" fmla="*/ 346633 w 1325579"/>
              <a:gd name="connsiteY4" fmla="*/ 21807 h 678024"/>
              <a:gd name="connsiteX5" fmla="*/ 723151 w 1325579"/>
              <a:gd name="connsiteY5" fmla="*/ 32565 h 678024"/>
              <a:gd name="connsiteX6" fmla="*/ 787697 w 1325579"/>
              <a:gd name="connsiteY6" fmla="*/ 54080 h 678024"/>
              <a:gd name="connsiteX7" fmla="*/ 852243 w 1325579"/>
              <a:gd name="connsiteY7" fmla="*/ 64838 h 678024"/>
              <a:gd name="connsiteX8" fmla="*/ 1035123 w 1325579"/>
              <a:gd name="connsiteY8" fmla="*/ 86353 h 678024"/>
              <a:gd name="connsiteX9" fmla="*/ 1067395 w 1325579"/>
              <a:gd name="connsiteY9" fmla="*/ 97111 h 678024"/>
              <a:gd name="connsiteX10" fmla="*/ 1153457 w 1325579"/>
              <a:gd name="connsiteY10" fmla="*/ 118626 h 678024"/>
              <a:gd name="connsiteX11" fmla="*/ 1207245 w 1325579"/>
              <a:gd name="connsiteY11" fmla="*/ 161657 h 678024"/>
              <a:gd name="connsiteX12" fmla="*/ 1271791 w 1325579"/>
              <a:gd name="connsiteY12" fmla="*/ 193930 h 678024"/>
              <a:gd name="connsiteX13" fmla="*/ 1293306 w 1325579"/>
              <a:gd name="connsiteY13" fmla="*/ 226203 h 678024"/>
              <a:gd name="connsiteX14" fmla="*/ 1314821 w 1325579"/>
              <a:gd name="connsiteY14" fmla="*/ 290749 h 678024"/>
              <a:gd name="connsiteX15" fmla="*/ 1325579 w 1325579"/>
              <a:gd name="connsiteY15" fmla="*/ 409083 h 678024"/>
              <a:gd name="connsiteX16" fmla="*/ 1314821 w 1325579"/>
              <a:gd name="connsiteY16" fmla="*/ 452113 h 678024"/>
              <a:gd name="connsiteX17" fmla="*/ 1293306 w 1325579"/>
              <a:gd name="connsiteY17" fmla="*/ 516659 h 678024"/>
              <a:gd name="connsiteX18" fmla="*/ 1218003 w 1325579"/>
              <a:gd name="connsiteY18" fmla="*/ 581205 h 678024"/>
              <a:gd name="connsiteX19" fmla="*/ 1196487 w 1325579"/>
              <a:gd name="connsiteY19" fmla="*/ 602720 h 678024"/>
              <a:gd name="connsiteX20" fmla="*/ 1067395 w 1325579"/>
              <a:gd name="connsiteY20" fmla="*/ 634993 h 678024"/>
              <a:gd name="connsiteX21" fmla="*/ 1035123 w 1325579"/>
              <a:gd name="connsiteY21" fmla="*/ 645751 h 678024"/>
              <a:gd name="connsiteX22" fmla="*/ 927546 w 1325579"/>
              <a:gd name="connsiteY22" fmla="*/ 667266 h 678024"/>
              <a:gd name="connsiteX23" fmla="*/ 895273 w 1325579"/>
              <a:gd name="connsiteY23" fmla="*/ 678024 h 678024"/>
              <a:gd name="connsiteX24" fmla="*/ 260572 w 1325579"/>
              <a:gd name="connsiteY24" fmla="*/ 667266 h 678024"/>
              <a:gd name="connsiteX25" fmla="*/ 196026 w 1325579"/>
              <a:gd name="connsiteY25" fmla="*/ 656509 h 678024"/>
              <a:gd name="connsiteX26" fmla="*/ 163753 w 1325579"/>
              <a:gd name="connsiteY26" fmla="*/ 645751 h 678024"/>
              <a:gd name="connsiteX27" fmla="*/ 88450 w 1325579"/>
              <a:gd name="connsiteY27" fmla="*/ 624236 h 678024"/>
              <a:gd name="connsiteX28" fmla="*/ 56177 w 1325579"/>
              <a:gd name="connsiteY28" fmla="*/ 570447 h 678024"/>
              <a:gd name="connsiteX29" fmla="*/ 23904 w 1325579"/>
              <a:gd name="connsiteY29" fmla="*/ 516659 h 678024"/>
              <a:gd name="connsiteX30" fmla="*/ 13146 w 1325579"/>
              <a:gd name="connsiteY30" fmla="*/ 333779 h 678024"/>
              <a:gd name="connsiteX31" fmla="*/ 23904 w 1325579"/>
              <a:gd name="connsiteY31" fmla="*/ 301506 h 678024"/>
              <a:gd name="connsiteX32" fmla="*/ 56177 w 1325579"/>
              <a:gd name="connsiteY32" fmla="*/ 279991 h 678024"/>
              <a:gd name="connsiteX33" fmla="*/ 109965 w 1325579"/>
              <a:gd name="connsiteY33" fmla="*/ 236960 h 678024"/>
              <a:gd name="connsiteX34" fmla="*/ 163753 w 1325579"/>
              <a:gd name="connsiteY34" fmla="*/ 193930 h 678024"/>
              <a:gd name="connsiteX35" fmla="*/ 196026 w 1325579"/>
              <a:gd name="connsiteY35" fmla="*/ 172415 h 678024"/>
              <a:gd name="connsiteX36" fmla="*/ 260572 w 1325579"/>
              <a:gd name="connsiteY36" fmla="*/ 150899 h 678024"/>
              <a:gd name="connsiteX37" fmla="*/ 325118 w 1325579"/>
              <a:gd name="connsiteY37" fmla="*/ 118626 h 678024"/>
              <a:gd name="connsiteX38" fmla="*/ 357391 w 1325579"/>
              <a:gd name="connsiteY38" fmla="*/ 97111 h 678024"/>
              <a:gd name="connsiteX39" fmla="*/ 389664 w 1325579"/>
              <a:gd name="connsiteY39" fmla="*/ 86353 h 678024"/>
              <a:gd name="connsiteX40" fmla="*/ 421937 w 1325579"/>
              <a:gd name="connsiteY40" fmla="*/ 64838 h 678024"/>
              <a:gd name="connsiteX41" fmla="*/ 464967 w 1325579"/>
              <a:gd name="connsiteY41" fmla="*/ 54080 h 678024"/>
              <a:gd name="connsiteX42" fmla="*/ 529513 w 1325579"/>
              <a:gd name="connsiteY42" fmla="*/ 32565 h 678024"/>
              <a:gd name="connsiteX43" fmla="*/ 561786 w 1325579"/>
              <a:gd name="connsiteY43" fmla="*/ 21807 h 678024"/>
              <a:gd name="connsiteX44" fmla="*/ 658605 w 1325579"/>
              <a:gd name="connsiteY44" fmla="*/ 11050 h 678024"/>
              <a:gd name="connsiteX45" fmla="*/ 798454 w 1325579"/>
              <a:gd name="connsiteY45" fmla="*/ 11050 h 678024"/>
              <a:gd name="connsiteX46" fmla="*/ 949061 w 1325579"/>
              <a:gd name="connsiteY46" fmla="*/ 11050 h 67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325579" h="678024">
                <a:moveTo>
                  <a:pt x="152995" y="97111"/>
                </a:moveTo>
                <a:cubicBezTo>
                  <a:pt x="174510" y="89939"/>
                  <a:pt x="196817" y="84807"/>
                  <a:pt x="217541" y="75596"/>
                </a:cubicBezTo>
                <a:cubicBezTo>
                  <a:pt x="229356" y="70345"/>
                  <a:pt x="237999" y="59331"/>
                  <a:pt x="249814" y="54080"/>
                </a:cubicBezTo>
                <a:cubicBezTo>
                  <a:pt x="270538" y="44869"/>
                  <a:pt x="292845" y="39737"/>
                  <a:pt x="314360" y="32565"/>
                </a:cubicBezTo>
                <a:lnTo>
                  <a:pt x="346633" y="21807"/>
                </a:lnTo>
                <a:cubicBezTo>
                  <a:pt x="472139" y="25393"/>
                  <a:pt x="597929" y="23402"/>
                  <a:pt x="723151" y="32565"/>
                </a:cubicBezTo>
                <a:cubicBezTo>
                  <a:pt x="745770" y="34220"/>
                  <a:pt x="765326" y="50351"/>
                  <a:pt x="787697" y="54080"/>
                </a:cubicBezTo>
                <a:cubicBezTo>
                  <a:pt x="809212" y="57666"/>
                  <a:pt x="830580" y="62289"/>
                  <a:pt x="852243" y="64838"/>
                </a:cubicBezTo>
                <a:cubicBezTo>
                  <a:pt x="1068718" y="90307"/>
                  <a:pt x="889424" y="62071"/>
                  <a:pt x="1035123" y="86353"/>
                </a:cubicBezTo>
                <a:cubicBezTo>
                  <a:pt x="1045880" y="89939"/>
                  <a:pt x="1056394" y="94361"/>
                  <a:pt x="1067395" y="97111"/>
                </a:cubicBezTo>
                <a:lnTo>
                  <a:pt x="1153457" y="118626"/>
                </a:lnTo>
                <a:cubicBezTo>
                  <a:pt x="1173470" y="138640"/>
                  <a:pt x="1180101" y="148085"/>
                  <a:pt x="1207245" y="161657"/>
                </a:cubicBezTo>
                <a:cubicBezTo>
                  <a:pt x="1296322" y="206196"/>
                  <a:pt x="1179301" y="132271"/>
                  <a:pt x="1271791" y="193930"/>
                </a:cubicBezTo>
                <a:cubicBezTo>
                  <a:pt x="1278963" y="204688"/>
                  <a:pt x="1288055" y="214388"/>
                  <a:pt x="1293306" y="226203"/>
                </a:cubicBezTo>
                <a:cubicBezTo>
                  <a:pt x="1302517" y="246927"/>
                  <a:pt x="1314821" y="290749"/>
                  <a:pt x="1314821" y="290749"/>
                </a:cubicBezTo>
                <a:cubicBezTo>
                  <a:pt x="1318407" y="330194"/>
                  <a:pt x="1325579" y="369476"/>
                  <a:pt x="1325579" y="409083"/>
                </a:cubicBezTo>
                <a:cubicBezTo>
                  <a:pt x="1325579" y="423868"/>
                  <a:pt x="1319069" y="437952"/>
                  <a:pt x="1314821" y="452113"/>
                </a:cubicBezTo>
                <a:cubicBezTo>
                  <a:pt x="1308304" y="473836"/>
                  <a:pt x="1309343" y="500622"/>
                  <a:pt x="1293306" y="516659"/>
                </a:cubicBezTo>
                <a:cubicBezTo>
                  <a:pt x="1189731" y="620234"/>
                  <a:pt x="1299914" y="515677"/>
                  <a:pt x="1218003" y="581205"/>
                </a:cubicBezTo>
                <a:cubicBezTo>
                  <a:pt x="1210083" y="587541"/>
                  <a:pt x="1205559" y="598184"/>
                  <a:pt x="1196487" y="602720"/>
                </a:cubicBezTo>
                <a:cubicBezTo>
                  <a:pt x="1153864" y="624032"/>
                  <a:pt x="1113326" y="627338"/>
                  <a:pt x="1067395" y="634993"/>
                </a:cubicBezTo>
                <a:cubicBezTo>
                  <a:pt x="1056638" y="638579"/>
                  <a:pt x="1046172" y="643201"/>
                  <a:pt x="1035123" y="645751"/>
                </a:cubicBezTo>
                <a:cubicBezTo>
                  <a:pt x="999490" y="653974"/>
                  <a:pt x="962238" y="655702"/>
                  <a:pt x="927546" y="667266"/>
                </a:cubicBezTo>
                <a:lnTo>
                  <a:pt x="895273" y="678024"/>
                </a:lnTo>
                <a:lnTo>
                  <a:pt x="260572" y="667266"/>
                </a:lnTo>
                <a:cubicBezTo>
                  <a:pt x="238770" y="666595"/>
                  <a:pt x="217319" y="661241"/>
                  <a:pt x="196026" y="656509"/>
                </a:cubicBezTo>
                <a:cubicBezTo>
                  <a:pt x="184956" y="654049"/>
                  <a:pt x="174656" y="648866"/>
                  <a:pt x="163753" y="645751"/>
                </a:cubicBezTo>
                <a:cubicBezTo>
                  <a:pt x="69172" y="618727"/>
                  <a:pt x="165850" y="650034"/>
                  <a:pt x="88450" y="624236"/>
                </a:cubicBezTo>
                <a:cubicBezTo>
                  <a:pt x="57976" y="532815"/>
                  <a:pt x="100476" y="644279"/>
                  <a:pt x="56177" y="570447"/>
                </a:cubicBezTo>
                <a:cubicBezTo>
                  <a:pt x="14282" y="500622"/>
                  <a:pt x="78419" y="571176"/>
                  <a:pt x="23904" y="516659"/>
                </a:cubicBezTo>
                <a:cubicBezTo>
                  <a:pt x="-7203" y="423341"/>
                  <a:pt x="-4790" y="459326"/>
                  <a:pt x="13146" y="333779"/>
                </a:cubicBezTo>
                <a:cubicBezTo>
                  <a:pt x="14750" y="322553"/>
                  <a:pt x="16820" y="310361"/>
                  <a:pt x="23904" y="301506"/>
                </a:cubicBezTo>
                <a:cubicBezTo>
                  <a:pt x="31981" y="291410"/>
                  <a:pt x="45419" y="287163"/>
                  <a:pt x="56177" y="279991"/>
                </a:cubicBezTo>
                <a:cubicBezTo>
                  <a:pt x="117836" y="187501"/>
                  <a:pt x="35735" y="296345"/>
                  <a:pt x="109965" y="236960"/>
                </a:cubicBezTo>
                <a:cubicBezTo>
                  <a:pt x="179475" y="181351"/>
                  <a:pt x="82636" y="220967"/>
                  <a:pt x="163753" y="193930"/>
                </a:cubicBezTo>
                <a:cubicBezTo>
                  <a:pt x="174511" y="186758"/>
                  <a:pt x="184211" y="177666"/>
                  <a:pt x="196026" y="172415"/>
                </a:cubicBezTo>
                <a:cubicBezTo>
                  <a:pt x="216751" y="163204"/>
                  <a:pt x="241702" y="163479"/>
                  <a:pt x="260572" y="150899"/>
                </a:cubicBezTo>
                <a:cubicBezTo>
                  <a:pt x="353062" y="89240"/>
                  <a:pt x="236041" y="163165"/>
                  <a:pt x="325118" y="118626"/>
                </a:cubicBezTo>
                <a:cubicBezTo>
                  <a:pt x="336682" y="112844"/>
                  <a:pt x="345827" y="102893"/>
                  <a:pt x="357391" y="97111"/>
                </a:cubicBezTo>
                <a:cubicBezTo>
                  <a:pt x="367533" y="92040"/>
                  <a:pt x="379522" y="91424"/>
                  <a:pt x="389664" y="86353"/>
                </a:cubicBezTo>
                <a:cubicBezTo>
                  <a:pt x="401228" y="80571"/>
                  <a:pt x="410053" y="69931"/>
                  <a:pt x="421937" y="64838"/>
                </a:cubicBezTo>
                <a:cubicBezTo>
                  <a:pt x="435526" y="59014"/>
                  <a:pt x="450806" y="58328"/>
                  <a:pt x="464967" y="54080"/>
                </a:cubicBezTo>
                <a:cubicBezTo>
                  <a:pt x="486690" y="47563"/>
                  <a:pt x="507998" y="39737"/>
                  <a:pt x="529513" y="32565"/>
                </a:cubicBezTo>
                <a:cubicBezTo>
                  <a:pt x="540271" y="28979"/>
                  <a:pt x="550516" y="23059"/>
                  <a:pt x="561786" y="21807"/>
                </a:cubicBezTo>
                <a:lnTo>
                  <a:pt x="658605" y="11050"/>
                </a:lnTo>
                <a:cubicBezTo>
                  <a:pt x="744838" y="-10509"/>
                  <a:pt x="661242" y="5084"/>
                  <a:pt x="798454" y="11050"/>
                </a:cubicBezTo>
                <a:cubicBezTo>
                  <a:pt x="848609" y="13231"/>
                  <a:pt x="898859" y="11050"/>
                  <a:pt x="949061" y="11050"/>
                </a:cubicBezTo>
              </a:path>
            </a:pathLst>
          </a:custGeom>
          <a:noFill/>
          <a:ln w="38100">
            <a:solidFill>
              <a:srgbClr val="77933C"/>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reeform 7"/>
          <p:cNvSpPr/>
          <p:nvPr/>
        </p:nvSpPr>
        <p:spPr>
          <a:xfrm>
            <a:off x="2425700" y="1981200"/>
            <a:ext cx="1215457" cy="571500"/>
          </a:xfrm>
          <a:custGeom>
            <a:avLst/>
            <a:gdLst>
              <a:gd name="connsiteX0" fmla="*/ 215900 w 1295937"/>
              <a:gd name="connsiteY0" fmla="*/ 0 h 571500"/>
              <a:gd name="connsiteX1" fmla="*/ 457200 w 1295937"/>
              <a:gd name="connsiteY1" fmla="*/ 38100 h 571500"/>
              <a:gd name="connsiteX2" fmla="*/ 520700 w 1295937"/>
              <a:gd name="connsiteY2" fmla="*/ 50800 h 571500"/>
              <a:gd name="connsiteX3" fmla="*/ 660400 w 1295937"/>
              <a:gd name="connsiteY3" fmla="*/ 63500 h 571500"/>
              <a:gd name="connsiteX4" fmla="*/ 711200 w 1295937"/>
              <a:gd name="connsiteY4" fmla="*/ 76200 h 571500"/>
              <a:gd name="connsiteX5" fmla="*/ 800100 w 1295937"/>
              <a:gd name="connsiteY5" fmla="*/ 88900 h 571500"/>
              <a:gd name="connsiteX6" fmla="*/ 876300 w 1295937"/>
              <a:gd name="connsiteY6" fmla="*/ 114300 h 571500"/>
              <a:gd name="connsiteX7" fmla="*/ 952500 w 1295937"/>
              <a:gd name="connsiteY7" fmla="*/ 139700 h 571500"/>
              <a:gd name="connsiteX8" fmla="*/ 990600 w 1295937"/>
              <a:gd name="connsiteY8" fmla="*/ 152400 h 571500"/>
              <a:gd name="connsiteX9" fmla="*/ 1028700 w 1295937"/>
              <a:gd name="connsiteY9" fmla="*/ 165100 h 571500"/>
              <a:gd name="connsiteX10" fmla="*/ 1104900 w 1295937"/>
              <a:gd name="connsiteY10" fmla="*/ 215900 h 571500"/>
              <a:gd name="connsiteX11" fmla="*/ 1143000 w 1295937"/>
              <a:gd name="connsiteY11" fmla="*/ 228600 h 571500"/>
              <a:gd name="connsiteX12" fmla="*/ 1257300 w 1295937"/>
              <a:gd name="connsiteY12" fmla="*/ 317500 h 571500"/>
              <a:gd name="connsiteX13" fmla="*/ 1270000 w 1295937"/>
              <a:gd name="connsiteY13" fmla="*/ 355600 h 571500"/>
              <a:gd name="connsiteX14" fmla="*/ 1295400 w 1295937"/>
              <a:gd name="connsiteY14" fmla="*/ 393700 h 571500"/>
              <a:gd name="connsiteX15" fmla="*/ 1282700 w 1295937"/>
              <a:gd name="connsiteY15" fmla="*/ 457200 h 571500"/>
              <a:gd name="connsiteX16" fmla="*/ 1219200 w 1295937"/>
              <a:gd name="connsiteY16" fmla="*/ 520700 h 571500"/>
              <a:gd name="connsiteX17" fmla="*/ 1168400 w 1295937"/>
              <a:gd name="connsiteY17" fmla="*/ 533400 h 571500"/>
              <a:gd name="connsiteX18" fmla="*/ 990600 w 1295937"/>
              <a:gd name="connsiteY18" fmla="*/ 571500 h 571500"/>
              <a:gd name="connsiteX19" fmla="*/ 444500 w 1295937"/>
              <a:gd name="connsiteY19" fmla="*/ 558800 h 571500"/>
              <a:gd name="connsiteX20" fmla="*/ 203200 w 1295937"/>
              <a:gd name="connsiteY20" fmla="*/ 533400 h 571500"/>
              <a:gd name="connsiteX21" fmla="*/ 152400 w 1295937"/>
              <a:gd name="connsiteY21" fmla="*/ 520700 h 571500"/>
              <a:gd name="connsiteX22" fmla="*/ 76200 w 1295937"/>
              <a:gd name="connsiteY22" fmla="*/ 495300 h 571500"/>
              <a:gd name="connsiteX23" fmla="*/ 63500 w 1295937"/>
              <a:gd name="connsiteY23" fmla="*/ 457200 h 571500"/>
              <a:gd name="connsiteX24" fmla="*/ 25400 w 1295937"/>
              <a:gd name="connsiteY24" fmla="*/ 431800 h 571500"/>
              <a:gd name="connsiteX25" fmla="*/ 0 w 1295937"/>
              <a:gd name="connsiteY25" fmla="*/ 355600 h 571500"/>
              <a:gd name="connsiteX26" fmla="*/ 12700 w 1295937"/>
              <a:gd name="connsiteY26" fmla="*/ 228600 h 571500"/>
              <a:gd name="connsiteX27" fmla="*/ 76200 w 1295937"/>
              <a:gd name="connsiteY27" fmla="*/ 177800 h 571500"/>
              <a:gd name="connsiteX28" fmla="*/ 127000 w 1295937"/>
              <a:gd name="connsiteY28" fmla="*/ 152400 h 571500"/>
              <a:gd name="connsiteX29" fmla="*/ 279400 w 1295937"/>
              <a:gd name="connsiteY29" fmla="*/ 127000 h 571500"/>
              <a:gd name="connsiteX30" fmla="*/ 317500 w 1295937"/>
              <a:gd name="connsiteY30" fmla="*/ 114300 h 571500"/>
              <a:gd name="connsiteX31" fmla="*/ 368300 w 1295937"/>
              <a:gd name="connsiteY31" fmla="*/ 101600 h 571500"/>
              <a:gd name="connsiteX32" fmla="*/ 419100 w 1295937"/>
              <a:gd name="connsiteY32" fmla="*/ 76200 h 571500"/>
              <a:gd name="connsiteX33" fmla="*/ 469900 w 1295937"/>
              <a:gd name="connsiteY33" fmla="*/ 63500 h 571500"/>
              <a:gd name="connsiteX34" fmla="*/ 508000 w 1295937"/>
              <a:gd name="connsiteY34" fmla="*/ 50800 h 571500"/>
              <a:gd name="connsiteX35" fmla="*/ 673100 w 1295937"/>
              <a:gd name="connsiteY35" fmla="*/ 25400 h 571500"/>
              <a:gd name="connsiteX36" fmla="*/ 838200 w 1295937"/>
              <a:gd name="connsiteY36" fmla="*/ 12700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95937" h="571500">
                <a:moveTo>
                  <a:pt x="215900" y="0"/>
                </a:moveTo>
                <a:cubicBezTo>
                  <a:pt x="398386" y="45621"/>
                  <a:pt x="235153" y="10344"/>
                  <a:pt x="457200" y="38100"/>
                </a:cubicBezTo>
                <a:cubicBezTo>
                  <a:pt x="478619" y="40777"/>
                  <a:pt x="499281" y="48123"/>
                  <a:pt x="520700" y="50800"/>
                </a:cubicBezTo>
                <a:cubicBezTo>
                  <a:pt x="567098" y="56600"/>
                  <a:pt x="613833" y="59267"/>
                  <a:pt x="660400" y="63500"/>
                </a:cubicBezTo>
                <a:cubicBezTo>
                  <a:pt x="677333" y="67733"/>
                  <a:pt x="694027" y="73078"/>
                  <a:pt x="711200" y="76200"/>
                </a:cubicBezTo>
                <a:cubicBezTo>
                  <a:pt x="740651" y="81555"/>
                  <a:pt x="770932" y="82169"/>
                  <a:pt x="800100" y="88900"/>
                </a:cubicBezTo>
                <a:cubicBezTo>
                  <a:pt x="826188" y="94920"/>
                  <a:pt x="850900" y="105833"/>
                  <a:pt x="876300" y="114300"/>
                </a:cubicBezTo>
                <a:lnTo>
                  <a:pt x="952500" y="139700"/>
                </a:lnTo>
                <a:lnTo>
                  <a:pt x="990600" y="152400"/>
                </a:lnTo>
                <a:cubicBezTo>
                  <a:pt x="1003300" y="156633"/>
                  <a:pt x="1017561" y="157674"/>
                  <a:pt x="1028700" y="165100"/>
                </a:cubicBezTo>
                <a:cubicBezTo>
                  <a:pt x="1054100" y="182033"/>
                  <a:pt x="1075940" y="206247"/>
                  <a:pt x="1104900" y="215900"/>
                </a:cubicBezTo>
                <a:cubicBezTo>
                  <a:pt x="1117600" y="220133"/>
                  <a:pt x="1131298" y="222099"/>
                  <a:pt x="1143000" y="228600"/>
                </a:cubicBezTo>
                <a:cubicBezTo>
                  <a:pt x="1211358" y="266577"/>
                  <a:pt x="1211020" y="271220"/>
                  <a:pt x="1257300" y="317500"/>
                </a:cubicBezTo>
                <a:cubicBezTo>
                  <a:pt x="1261533" y="330200"/>
                  <a:pt x="1264013" y="343626"/>
                  <a:pt x="1270000" y="355600"/>
                </a:cubicBezTo>
                <a:cubicBezTo>
                  <a:pt x="1276826" y="369252"/>
                  <a:pt x="1293507" y="378554"/>
                  <a:pt x="1295400" y="393700"/>
                </a:cubicBezTo>
                <a:cubicBezTo>
                  <a:pt x="1298077" y="415119"/>
                  <a:pt x="1290279" y="436989"/>
                  <a:pt x="1282700" y="457200"/>
                </a:cubicBezTo>
                <a:cubicBezTo>
                  <a:pt x="1271891" y="486023"/>
                  <a:pt x="1246942" y="508811"/>
                  <a:pt x="1219200" y="520700"/>
                </a:cubicBezTo>
                <a:cubicBezTo>
                  <a:pt x="1203157" y="527576"/>
                  <a:pt x="1185118" y="528384"/>
                  <a:pt x="1168400" y="533400"/>
                </a:cubicBezTo>
                <a:cubicBezTo>
                  <a:pt x="1039140" y="572178"/>
                  <a:pt x="1145131" y="552184"/>
                  <a:pt x="990600" y="571500"/>
                </a:cubicBezTo>
                <a:lnTo>
                  <a:pt x="444500" y="558800"/>
                </a:lnTo>
                <a:cubicBezTo>
                  <a:pt x="323680" y="554561"/>
                  <a:pt x="296442" y="554120"/>
                  <a:pt x="203200" y="533400"/>
                </a:cubicBezTo>
                <a:cubicBezTo>
                  <a:pt x="186161" y="529614"/>
                  <a:pt x="169118" y="525716"/>
                  <a:pt x="152400" y="520700"/>
                </a:cubicBezTo>
                <a:cubicBezTo>
                  <a:pt x="126755" y="513007"/>
                  <a:pt x="76200" y="495300"/>
                  <a:pt x="76200" y="495300"/>
                </a:cubicBezTo>
                <a:cubicBezTo>
                  <a:pt x="71967" y="482600"/>
                  <a:pt x="71863" y="467653"/>
                  <a:pt x="63500" y="457200"/>
                </a:cubicBezTo>
                <a:cubicBezTo>
                  <a:pt x="53965" y="445281"/>
                  <a:pt x="33490" y="444743"/>
                  <a:pt x="25400" y="431800"/>
                </a:cubicBezTo>
                <a:cubicBezTo>
                  <a:pt x="11210" y="409096"/>
                  <a:pt x="0" y="355600"/>
                  <a:pt x="0" y="355600"/>
                </a:cubicBezTo>
                <a:cubicBezTo>
                  <a:pt x="4233" y="313267"/>
                  <a:pt x="3133" y="270055"/>
                  <a:pt x="12700" y="228600"/>
                </a:cubicBezTo>
                <a:cubicBezTo>
                  <a:pt x="23169" y="183233"/>
                  <a:pt x="43228" y="191931"/>
                  <a:pt x="76200" y="177800"/>
                </a:cubicBezTo>
                <a:cubicBezTo>
                  <a:pt x="93601" y="170342"/>
                  <a:pt x="109273" y="159047"/>
                  <a:pt x="127000" y="152400"/>
                </a:cubicBezTo>
                <a:cubicBezTo>
                  <a:pt x="168956" y="136667"/>
                  <a:pt x="242520" y="131610"/>
                  <a:pt x="279400" y="127000"/>
                </a:cubicBezTo>
                <a:cubicBezTo>
                  <a:pt x="292100" y="122767"/>
                  <a:pt x="304628" y="117978"/>
                  <a:pt x="317500" y="114300"/>
                </a:cubicBezTo>
                <a:cubicBezTo>
                  <a:pt x="334283" y="109505"/>
                  <a:pt x="351957" y="107729"/>
                  <a:pt x="368300" y="101600"/>
                </a:cubicBezTo>
                <a:cubicBezTo>
                  <a:pt x="386027" y="94953"/>
                  <a:pt x="401373" y="82847"/>
                  <a:pt x="419100" y="76200"/>
                </a:cubicBezTo>
                <a:cubicBezTo>
                  <a:pt x="435443" y="70071"/>
                  <a:pt x="453117" y="68295"/>
                  <a:pt x="469900" y="63500"/>
                </a:cubicBezTo>
                <a:cubicBezTo>
                  <a:pt x="482772" y="59822"/>
                  <a:pt x="494932" y="53704"/>
                  <a:pt x="508000" y="50800"/>
                </a:cubicBezTo>
                <a:cubicBezTo>
                  <a:pt x="539718" y="43752"/>
                  <a:pt x="644742" y="29451"/>
                  <a:pt x="673100" y="25400"/>
                </a:cubicBezTo>
                <a:cubicBezTo>
                  <a:pt x="751361" y="-687"/>
                  <a:pt x="697813" y="12700"/>
                  <a:pt x="838200" y="12700"/>
                </a:cubicBezTo>
              </a:path>
            </a:pathLst>
          </a:custGeom>
          <a:noFill/>
          <a:ln w="38100">
            <a:solidFill>
              <a:srgbClr val="77933C"/>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Freeform 8"/>
          <p:cNvSpPr/>
          <p:nvPr/>
        </p:nvSpPr>
        <p:spPr>
          <a:xfrm>
            <a:off x="3677099" y="1967968"/>
            <a:ext cx="1155876" cy="597964"/>
          </a:xfrm>
          <a:custGeom>
            <a:avLst/>
            <a:gdLst>
              <a:gd name="connsiteX0" fmla="*/ 139700 w 1155876"/>
              <a:gd name="connsiteY0" fmla="*/ 51864 h 597964"/>
              <a:gd name="connsiteX1" fmla="*/ 508000 w 1155876"/>
              <a:gd name="connsiteY1" fmla="*/ 77264 h 597964"/>
              <a:gd name="connsiteX2" fmla="*/ 800100 w 1155876"/>
              <a:gd name="connsiteY2" fmla="*/ 102664 h 597964"/>
              <a:gd name="connsiteX3" fmla="*/ 1028700 w 1155876"/>
              <a:gd name="connsiteY3" fmla="*/ 153464 h 597964"/>
              <a:gd name="connsiteX4" fmla="*/ 1066800 w 1155876"/>
              <a:gd name="connsiteY4" fmla="*/ 166164 h 597964"/>
              <a:gd name="connsiteX5" fmla="*/ 1104900 w 1155876"/>
              <a:gd name="connsiteY5" fmla="*/ 191564 h 597964"/>
              <a:gd name="connsiteX6" fmla="*/ 1155700 w 1155876"/>
              <a:gd name="connsiteY6" fmla="*/ 267764 h 597964"/>
              <a:gd name="connsiteX7" fmla="*/ 1143000 w 1155876"/>
              <a:gd name="connsiteY7" fmla="*/ 394764 h 597964"/>
              <a:gd name="connsiteX8" fmla="*/ 1130300 w 1155876"/>
              <a:gd name="connsiteY8" fmla="*/ 432864 h 597964"/>
              <a:gd name="connsiteX9" fmla="*/ 1054100 w 1155876"/>
              <a:gd name="connsiteY9" fmla="*/ 483664 h 597964"/>
              <a:gd name="connsiteX10" fmla="*/ 977900 w 1155876"/>
              <a:gd name="connsiteY10" fmla="*/ 521764 h 597964"/>
              <a:gd name="connsiteX11" fmla="*/ 889000 w 1155876"/>
              <a:gd name="connsiteY11" fmla="*/ 559864 h 597964"/>
              <a:gd name="connsiteX12" fmla="*/ 762000 w 1155876"/>
              <a:gd name="connsiteY12" fmla="*/ 585264 h 597964"/>
              <a:gd name="connsiteX13" fmla="*/ 723900 w 1155876"/>
              <a:gd name="connsiteY13" fmla="*/ 597964 h 597964"/>
              <a:gd name="connsiteX14" fmla="*/ 342900 w 1155876"/>
              <a:gd name="connsiteY14" fmla="*/ 585264 h 597964"/>
              <a:gd name="connsiteX15" fmla="*/ 279400 w 1155876"/>
              <a:gd name="connsiteY15" fmla="*/ 572564 h 597964"/>
              <a:gd name="connsiteX16" fmla="*/ 203200 w 1155876"/>
              <a:gd name="connsiteY16" fmla="*/ 559864 h 597964"/>
              <a:gd name="connsiteX17" fmla="*/ 127000 w 1155876"/>
              <a:gd name="connsiteY17" fmla="*/ 534464 h 597964"/>
              <a:gd name="connsiteX18" fmla="*/ 76200 w 1155876"/>
              <a:gd name="connsiteY18" fmla="*/ 521764 h 597964"/>
              <a:gd name="connsiteX19" fmla="*/ 25400 w 1155876"/>
              <a:gd name="connsiteY19" fmla="*/ 445564 h 597964"/>
              <a:gd name="connsiteX20" fmla="*/ 0 w 1155876"/>
              <a:gd name="connsiteY20" fmla="*/ 369364 h 597964"/>
              <a:gd name="connsiteX21" fmla="*/ 12700 w 1155876"/>
              <a:gd name="connsiteY21" fmla="*/ 267764 h 597964"/>
              <a:gd name="connsiteX22" fmla="*/ 25400 w 1155876"/>
              <a:gd name="connsiteY22" fmla="*/ 229664 h 597964"/>
              <a:gd name="connsiteX23" fmla="*/ 177800 w 1155876"/>
              <a:gd name="connsiteY23" fmla="*/ 153464 h 597964"/>
              <a:gd name="connsiteX24" fmla="*/ 254000 w 1155876"/>
              <a:gd name="connsiteY24" fmla="*/ 128064 h 597964"/>
              <a:gd name="connsiteX25" fmla="*/ 292100 w 1155876"/>
              <a:gd name="connsiteY25" fmla="*/ 115364 h 597964"/>
              <a:gd name="connsiteX26" fmla="*/ 342900 w 1155876"/>
              <a:gd name="connsiteY26" fmla="*/ 89964 h 597964"/>
              <a:gd name="connsiteX27" fmla="*/ 393700 w 1155876"/>
              <a:gd name="connsiteY27" fmla="*/ 77264 h 597964"/>
              <a:gd name="connsiteX28" fmla="*/ 469900 w 1155876"/>
              <a:gd name="connsiteY28" fmla="*/ 51864 h 597964"/>
              <a:gd name="connsiteX29" fmla="*/ 508000 w 1155876"/>
              <a:gd name="connsiteY29" fmla="*/ 39164 h 597964"/>
              <a:gd name="connsiteX30" fmla="*/ 584200 w 1155876"/>
              <a:gd name="connsiteY30" fmla="*/ 1064 h 597964"/>
              <a:gd name="connsiteX31" fmla="*/ 635000 w 1155876"/>
              <a:gd name="connsiteY31" fmla="*/ 1064 h 59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155876" h="597964">
                <a:moveTo>
                  <a:pt x="139700" y="51864"/>
                </a:moveTo>
                <a:cubicBezTo>
                  <a:pt x="256734" y="58748"/>
                  <a:pt x="389650" y="64806"/>
                  <a:pt x="508000" y="77264"/>
                </a:cubicBezTo>
                <a:cubicBezTo>
                  <a:pt x="801300" y="108138"/>
                  <a:pt x="255933" y="68654"/>
                  <a:pt x="800100" y="102664"/>
                </a:cubicBezTo>
                <a:cubicBezTo>
                  <a:pt x="978910" y="132466"/>
                  <a:pt x="903642" y="111778"/>
                  <a:pt x="1028700" y="153464"/>
                </a:cubicBezTo>
                <a:cubicBezTo>
                  <a:pt x="1041400" y="157697"/>
                  <a:pt x="1055661" y="158738"/>
                  <a:pt x="1066800" y="166164"/>
                </a:cubicBezTo>
                <a:lnTo>
                  <a:pt x="1104900" y="191564"/>
                </a:lnTo>
                <a:cubicBezTo>
                  <a:pt x="1121833" y="216964"/>
                  <a:pt x="1158738" y="237388"/>
                  <a:pt x="1155700" y="267764"/>
                </a:cubicBezTo>
                <a:cubicBezTo>
                  <a:pt x="1151467" y="310097"/>
                  <a:pt x="1149469" y="352714"/>
                  <a:pt x="1143000" y="394764"/>
                </a:cubicBezTo>
                <a:cubicBezTo>
                  <a:pt x="1140964" y="407995"/>
                  <a:pt x="1139766" y="423398"/>
                  <a:pt x="1130300" y="432864"/>
                </a:cubicBezTo>
                <a:cubicBezTo>
                  <a:pt x="1108714" y="454450"/>
                  <a:pt x="1079500" y="466731"/>
                  <a:pt x="1054100" y="483664"/>
                </a:cubicBezTo>
                <a:cubicBezTo>
                  <a:pt x="980881" y="532477"/>
                  <a:pt x="1051512" y="490216"/>
                  <a:pt x="977900" y="521764"/>
                </a:cubicBezTo>
                <a:cubicBezTo>
                  <a:pt x="910167" y="550793"/>
                  <a:pt x="948568" y="542845"/>
                  <a:pt x="889000" y="559864"/>
                </a:cubicBezTo>
                <a:cubicBezTo>
                  <a:pt x="800439" y="585167"/>
                  <a:pt x="874270" y="560315"/>
                  <a:pt x="762000" y="585264"/>
                </a:cubicBezTo>
                <a:cubicBezTo>
                  <a:pt x="748932" y="588168"/>
                  <a:pt x="736600" y="593731"/>
                  <a:pt x="723900" y="597964"/>
                </a:cubicBezTo>
                <a:cubicBezTo>
                  <a:pt x="596900" y="593731"/>
                  <a:pt x="469764" y="592513"/>
                  <a:pt x="342900" y="585264"/>
                </a:cubicBezTo>
                <a:cubicBezTo>
                  <a:pt x="321349" y="584033"/>
                  <a:pt x="300638" y="576425"/>
                  <a:pt x="279400" y="572564"/>
                </a:cubicBezTo>
                <a:cubicBezTo>
                  <a:pt x="254065" y="567958"/>
                  <a:pt x="228182" y="566109"/>
                  <a:pt x="203200" y="559864"/>
                </a:cubicBezTo>
                <a:cubicBezTo>
                  <a:pt x="177225" y="553370"/>
                  <a:pt x="152975" y="540958"/>
                  <a:pt x="127000" y="534464"/>
                </a:cubicBezTo>
                <a:lnTo>
                  <a:pt x="76200" y="521764"/>
                </a:lnTo>
                <a:cubicBezTo>
                  <a:pt x="59267" y="496364"/>
                  <a:pt x="35053" y="474524"/>
                  <a:pt x="25400" y="445564"/>
                </a:cubicBezTo>
                <a:lnTo>
                  <a:pt x="0" y="369364"/>
                </a:lnTo>
                <a:cubicBezTo>
                  <a:pt x="4233" y="335497"/>
                  <a:pt x="6595" y="301344"/>
                  <a:pt x="12700" y="267764"/>
                </a:cubicBezTo>
                <a:cubicBezTo>
                  <a:pt x="15095" y="254593"/>
                  <a:pt x="15934" y="239130"/>
                  <a:pt x="25400" y="229664"/>
                </a:cubicBezTo>
                <a:cubicBezTo>
                  <a:pt x="74639" y="180425"/>
                  <a:pt x="115825" y="174122"/>
                  <a:pt x="177800" y="153464"/>
                </a:cubicBezTo>
                <a:lnTo>
                  <a:pt x="254000" y="128064"/>
                </a:lnTo>
                <a:cubicBezTo>
                  <a:pt x="266700" y="123831"/>
                  <a:pt x="280126" y="121351"/>
                  <a:pt x="292100" y="115364"/>
                </a:cubicBezTo>
                <a:cubicBezTo>
                  <a:pt x="309033" y="106897"/>
                  <a:pt x="325173" y="96611"/>
                  <a:pt x="342900" y="89964"/>
                </a:cubicBezTo>
                <a:cubicBezTo>
                  <a:pt x="359243" y="83835"/>
                  <a:pt x="376982" y="82280"/>
                  <a:pt x="393700" y="77264"/>
                </a:cubicBezTo>
                <a:cubicBezTo>
                  <a:pt x="419345" y="69571"/>
                  <a:pt x="444500" y="60331"/>
                  <a:pt x="469900" y="51864"/>
                </a:cubicBezTo>
                <a:cubicBezTo>
                  <a:pt x="482600" y="47631"/>
                  <a:pt x="496861" y="46590"/>
                  <a:pt x="508000" y="39164"/>
                </a:cubicBezTo>
                <a:cubicBezTo>
                  <a:pt x="535438" y="20872"/>
                  <a:pt x="550740" y="5844"/>
                  <a:pt x="584200" y="1064"/>
                </a:cubicBezTo>
                <a:cubicBezTo>
                  <a:pt x="600963" y="-1331"/>
                  <a:pt x="618067" y="1064"/>
                  <a:pt x="635000" y="1064"/>
                </a:cubicBezTo>
              </a:path>
            </a:pathLst>
          </a:custGeom>
          <a:noFill/>
          <a:ln w="38100">
            <a:solidFill>
              <a:srgbClr val="77933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251198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Designing Spreadsheets: Rules Of Thumb (4)</a:t>
            </a:r>
          </a:p>
        </p:txBody>
      </p:sp>
      <p:sp>
        <p:nvSpPr>
          <p:cNvPr id="3" name="Content Placeholder 2"/>
          <p:cNvSpPr>
            <a:spLocks noGrp="1"/>
          </p:cNvSpPr>
          <p:nvPr>
            <p:ph idx="1"/>
          </p:nvPr>
        </p:nvSpPr>
        <p:spPr/>
        <p:txBody>
          <a:bodyPr/>
          <a:lstStyle/>
          <a:p>
            <a:pPr marL="457200" indent="-457200">
              <a:buFont typeface="+mj-lt"/>
              <a:buAutoNum type="arabicPeriod" startAt="4"/>
            </a:pPr>
            <a:r>
              <a:rPr lang="en-CA" dirty="0"/>
              <a:t>Never enter the same information more than once</a:t>
            </a:r>
          </a:p>
          <a:p>
            <a:pPr marL="222250" lvl="1" indent="0">
              <a:buNone/>
            </a:pPr>
            <a:r>
              <a:rPr lang="en-US" b="1" dirty="0"/>
              <a:t>Example spreadsheet</a:t>
            </a:r>
            <a:r>
              <a:rPr lang="en-CA" dirty="0"/>
              <a:t>: </a:t>
            </a:r>
            <a:r>
              <a:rPr lang="en-CA" dirty="0">
                <a:latin typeface="Consolas" panose="020B0609020204030204" pitchFamily="49" charset="0"/>
              </a:rPr>
              <a:t> 4</a:t>
            </a:r>
            <a:r>
              <a:rPr lang="en-CA" dirty="0">
                <a:latin typeface="Consolas" panose="020B0609020204030204" pitchFamily="49" charset="0"/>
                <a:cs typeface="Consolas" panose="020B0609020204030204" pitchFamily="49" charset="0"/>
              </a:rPr>
              <a:t>grades_formulas</a:t>
            </a:r>
            <a:endParaRPr lang="en-CA" dirty="0">
              <a:latin typeface="Consolas" panose="020B0609020204030204" pitchFamily="49" charset="0"/>
            </a:endParaRPr>
          </a:p>
          <a:p>
            <a:pPr lvl="2"/>
            <a:r>
              <a:rPr lang="en-CA" dirty="0"/>
              <a:t>Advantages: reduces size and complexity of the sheet, making changes can be easier.</a:t>
            </a:r>
          </a:p>
          <a:p>
            <a:pPr lvl="2"/>
            <a:r>
              <a:rPr lang="en-CA" dirty="0"/>
              <a:t>Seems obvious? Not always</a:t>
            </a:r>
          </a:p>
          <a:p>
            <a:pPr lvl="2"/>
            <a:r>
              <a:rPr lang="en-CA" dirty="0"/>
              <a:t>Example: What if the previous spreadsheet were used to calculate the grades for a class full of students?</a:t>
            </a:r>
          </a:p>
          <a:p>
            <a:pPr lvl="2"/>
            <a:r>
              <a:rPr lang="en-CA" dirty="0"/>
              <a:t>Some would create the sheet this way:</a:t>
            </a:r>
          </a:p>
          <a:p>
            <a:pPr lvl="1"/>
            <a:endParaRPr lang="en-CA" dirty="0"/>
          </a:p>
          <a:p>
            <a:pPr lvl="1"/>
            <a:endParaRPr lang="en-CA" dirty="0"/>
          </a:p>
          <a:p>
            <a:pPr lvl="1"/>
            <a:endParaRPr lang="en-CA" dirty="0"/>
          </a:p>
          <a:p>
            <a:pPr lvl="1"/>
            <a:endParaRPr lang="en-CA" dirty="0"/>
          </a:p>
          <a:p>
            <a:pPr lvl="1"/>
            <a:endParaRPr lang="en-CA" dirty="0"/>
          </a:p>
          <a:p>
            <a:pPr lvl="2"/>
            <a:endParaRPr lang="en-CA" dirty="0"/>
          </a:p>
          <a:p>
            <a:endParaRPr lang="en-CA" dirty="0"/>
          </a:p>
        </p:txBody>
      </p:sp>
      <p:pic>
        <p:nvPicPr>
          <p:cNvPr id="4" name="Picture 3"/>
          <p:cNvPicPr>
            <a:picLocks noChangeAspect="1"/>
          </p:cNvPicPr>
          <p:nvPr/>
        </p:nvPicPr>
        <p:blipFill>
          <a:blip r:embed="rId3"/>
          <a:stretch>
            <a:fillRect/>
          </a:stretch>
        </p:blipFill>
        <p:spPr>
          <a:xfrm>
            <a:off x="746772" y="4535680"/>
            <a:ext cx="4640810" cy="1598238"/>
          </a:xfrm>
          <a:prstGeom prst="rect">
            <a:avLst/>
          </a:prstGeom>
        </p:spPr>
      </p:pic>
      <p:grpSp>
        <p:nvGrpSpPr>
          <p:cNvPr id="26" name="Group 25"/>
          <p:cNvGrpSpPr/>
          <p:nvPr/>
        </p:nvGrpSpPr>
        <p:grpSpPr>
          <a:xfrm>
            <a:off x="4953000" y="3962400"/>
            <a:ext cx="3432023" cy="1399720"/>
            <a:chOff x="4892028" y="3389120"/>
            <a:chExt cx="3432023" cy="1399720"/>
          </a:xfrm>
        </p:grpSpPr>
        <p:sp>
          <p:nvSpPr>
            <p:cNvPr id="6" name="Rectangle 5"/>
            <p:cNvSpPr/>
            <p:nvPr/>
          </p:nvSpPr>
          <p:spPr>
            <a:xfrm>
              <a:off x="6038051" y="3389120"/>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=(B2*0.4)+(C2*0.6)</a:t>
              </a:r>
            </a:p>
          </p:txBody>
        </p:sp>
        <p:cxnSp>
          <p:nvCxnSpPr>
            <p:cNvPr id="7" name="Straight Connector 6"/>
            <p:cNvCxnSpPr>
              <a:endCxn id="6" idx="1"/>
            </p:cNvCxnSpPr>
            <p:nvPr/>
          </p:nvCxnSpPr>
          <p:spPr>
            <a:xfrm flipV="1">
              <a:off x="4892028" y="3541520"/>
              <a:ext cx="1146023" cy="124732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4953000" y="4550933"/>
            <a:ext cx="3436390" cy="963587"/>
            <a:chOff x="4892028" y="3977653"/>
            <a:chExt cx="3436390" cy="963587"/>
          </a:xfrm>
        </p:grpSpPr>
        <p:sp>
          <p:nvSpPr>
            <p:cNvPr id="8" name="Rectangle 7"/>
            <p:cNvSpPr/>
            <p:nvPr/>
          </p:nvSpPr>
          <p:spPr>
            <a:xfrm>
              <a:off x="6042418" y="3977653"/>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=(B3*0.4)+(C3*0.6)</a:t>
              </a:r>
            </a:p>
          </p:txBody>
        </p:sp>
        <p:cxnSp>
          <p:nvCxnSpPr>
            <p:cNvPr id="10" name="Straight Connector 9"/>
            <p:cNvCxnSpPr>
              <a:endCxn id="8" idx="1"/>
            </p:cNvCxnSpPr>
            <p:nvPr/>
          </p:nvCxnSpPr>
          <p:spPr>
            <a:xfrm flipV="1">
              <a:off x="4892028" y="4130053"/>
              <a:ext cx="1150390" cy="811187"/>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6103390" y="5057320"/>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Etc.</a:t>
            </a:r>
          </a:p>
        </p:txBody>
      </p:sp>
    </p:spTree>
    <p:extLst>
      <p:ext uri="{BB962C8B-B14F-4D97-AF65-F5344CB8AC3E}">
        <p14:creationId xmlns:p14="http://schemas.microsoft.com/office/powerpoint/2010/main" val="2193909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wipe(down)">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wipe(down)">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wipe(down)">
                                      <p:cBhvr>
                                        <p:cTn id="4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Designing Spreadsheets: Rules Of Thumb (5)</a:t>
            </a:r>
          </a:p>
        </p:txBody>
      </p:sp>
      <p:sp>
        <p:nvSpPr>
          <p:cNvPr id="3" name="Content Placeholder 2"/>
          <p:cNvSpPr>
            <a:spLocks noGrp="1"/>
          </p:cNvSpPr>
          <p:nvPr>
            <p:ph idx="1"/>
          </p:nvPr>
        </p:nvSpPr>
        <p:spPr/>
        <p:txBody>
          <a:bodyPr/>
          <a:lstStyle/>
          <a:p>
            <a:pPr lvl="1"/>
            <a:endParaRPr lang="en-CA" dirty="0"/>
          </a:p>
          <a:p>
            <a:pPr lvl="1"/>
            <a:endParaRPr lang="en-CA" dirty="0"/>
          </a:p>
          <a:p>
            <a:pPr lvl="1"/>
            <a:endParaRPr lang="en-CA" dirty="0"/>
          </a:p>
          <a:p>
            <a:pPr lvl="1"/>
            <a:endParaRPr lang="en-CA" dirty="0"/>
          </a:p>
          <a:p>
            <a:pPr lvl="1"/>
            <a:endParaRPr lang="en-CA" dirty="0"/>
          </a:p>
          <a:p>
            <a:pPr lvl="1"/>
            <a:endParaRPr lang="en-CA" dirty="0"/>
          </a:p>
          <a:p>
            <a:pPr lvl="1"/>
            <a:r>
              <a:rPr lang="en-CA" dirty="0"/>
              <a:t>Issues:</a:t>
            </a:r>
          </a:p>
          <a:p>
            <a:pPr lvl="2"/>
            <a:r>
              <a:rPr lang="en-CA" dirty="0"/>
              <a:t>Making changes: What if the value of each component (40% assignments, 60% exams) changed?</a:t>
            </a:r>
          </a:p>
          <a:p>
            <a:pPr lvl="3"/>
            <a:r>
              <a:rPr lang="en-CA" dirty="0"/>
              <a:t>Retyping/modifying all formulas is inefficient (at least a copy-paste is needed)</a:t>
            </a:r>
          </a:p>
          <a:p>
            <a:pPr lvl="2"/>
            <a:r>
              <a:rPr lang="en-CA" dirty="0"/>
              <a:t>Clarity: What does the 0.4 &amp; 0.6 refer to (sometimes it’s not so obvious)? It violates the “label information” rule of thumb.</a:t>
            </a:r>
          </a:p>
          <a:p>
            <a:pPr lvl="3"/>
            <a:endParaRPr lang="en-CA" dirty="0"/>
          </a:p>
          <a:p>
            <a:pPr lvl="2"/>
            <a:endParaRPr lang="en-CA" dirty="0"/>
          </a:p>
          <a:p>
            <a:endParaRPr lang="en-CA" dirty="0"/>
          </a:p>
        </p:txBody>
      </p:sp>
      <p:pic>
        <p:nvPicPr>
          <p:cNvPr id="4" name="Picture 3"/>
          <p:cNvPicPr>
            <a:picLocks noChangeAspect="1"/>
          </p:cNvPicPr>
          <p:nvPr/>
        </p:nvPicPr>
        <p:blipFill>
          <a:blip r:embed="rId3"/>
          <a:stretch>
            <a:fillRect/>
          </a:stretch>
        </p:blipFill>
        <p:spPr>
          <a:xfrm>
            <a:off x="762000" y="1814892"/>
            <a:ext cx="4640810" cy="1598238"/>
          </a:xfrm>
          <a:prstGeom prst="rect">
            <a:avLst/>
          </a:prstGeom>
        </p:spPr>
      </p:pic>
      <p:grpSp>
        <p:nvGrpSpPr>
          <p:cNvPr id="5" name="Group 4"/>
          <p:cNvGrpSpPr/>
          <p:nvPr/>
        </p:nvGrpSpPr>
        <p:grpSpPr>
          <a:xfrm>
            <a:off x="4968228" y="1241612"/>
            <a:ext cx="3432023" cy="1399720"/>
            <a:chOff x="4892028" y="3389120"/>
            <a:chExt cx="3432023" cy="1399720"/>
          </a:xfrm>
        </p:grpSpPr>
        <p:sp>
          <p:nvSpPr>
            <p:cNvPr id="6" name="Rectangle 5"/>
            <p:cNvSpPr/>
            <p:nvPr/>
          </p:nvSpPr>
          <p:spPr>
            <a:xfrm>
              <a:off x="6038051" y="3389120"/>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=(B2*0.4)+(C2*0.6)</a:t>
              </a:r>
            </a:p>
          </p:txBody>
        </p:sp>
        <p:cxnSp>
          <p:nvCxnSpPr>
            <p:cNvPr id="7" name="Straight Connector 6"/>
            <p:cNvCxnSpPr>
              <a:endCxn id="6" idx="1"/>
            </p:cNvCxnSpPr>
            <p:nvPr/>
          </p:nvCxnSpPr>
          <p:spPr>
            <a:xfrm flipV="1">
              <a:off x="4892028" y="3541520"/>
              <a:ext cx="1146023" cy="124732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4968228" y="1830145"/>
            <a:ext cx="3436390" cy="963587"/>
            <a:chOff x="4892028" y="3977653"/>
            <a:chExt cx="3436390" cy="963587"/>
          </a:xfrm>
        </p:grpSpPr>
        <p:sp>
          <p:nvSpPr>
            <p:cNvPr id="9" name="Rectangle 8"/>
            <p:cNvSpPr/>
            <p:nvPr/>
          </p:nvSpPr>
          <p:spPr>
            <a:xfrm>
              <a:off x="6042418" y="3977653"/>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=(B3*0.4)+(C3*0.6)</a:t>
              </a:r>
            </a:p>
          </p:txBody>
        </p:sp>
        <p:cxnSp>
          <p:nvCxnSpPr>
            <p:cNvPr id="10" name="Straight Connector 9"/>
            <p:cNvCxnSpPr>
              <a:endCxn id="9" idx="1"/>
            </p:cNvCxnSpPr>
            <p:nvPr/>
          </p:nvCxnSpPr>
          <p:spPr>
            <a:xfrm flipV="1">
              <a:off x="4892028" y="4130053"/>
              <a:ext cx="1150390" cy="811187"/>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6118618" y="2336532"/>
            <a:ext cx="22860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Etc.</a:t>
            </a:r>
          </a:p>
        </p:txBody>
      </p:sp>
    </p:spTree>
    <p:extLst>
      <p:ext uri="{BB962C8B-B14F-4D97-AF65-F5344CB8AC3E}">
        <p14:creationId xmlns:p14="http://schemas.microsoft.com/office/powerpoint/2010/main" val="247807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990600" y="4400550"/>
            <a:ext cx="6498492" cy="1740274"/>
          </a:xfrm>
          <a:prstGeom prst="rect">
            <a:avLst/>
          </a:prstGeom>
        </p:spPr>
      </p:pic>
      <p:sp>
        <p:nvSpPr>
          <p:cNvPr id="2" name="Title 1"/>
          <p:cNvSpPr>
            <a:spLocks noGrp="1"/>
          </p:cNvSpPr>
          <p:nvPr>
            <p:ph type="title"/>
          </p:nvPr>
        </p:nvSpPr>
        <p:spPr/>
        <p:txBody>
          <a:bodyPr/>
          <a:lstStyle/>
          <a:p>
            <a:r>
              <a:rPr lang="en-CA" dirty="0"/>
              <a:t>Lookup Tables</a:t>
            </a:r>
          </a:p>
        </p:txBody>
      </p:sp>
      <p:sp>
        <p:nvSpPr>
          <p:cNvPr id="3" name="Content Placeholder 2"/>
          <p:cNvSpPr>
            <a:spLocks noGrp="1"/>
          </p:cNvSpPr>
          <p:nvPr>
            <p:ph idx="1"/>
          </p:nvPr>
        </p:nvSpPr>
        <p:spPr/>
        <p:txBody>
          <a:bodyPr/>
          <a:lstStyle/>
          <a:p>
            <a:r>
              <a:rPr lang="en-US" b="1" dirty="0"/>
              <a:t>Example spreadsheet</a:t>
            </a:r>
            <a:r>
              <a:rPr lang="en-CA" dirty="0"/>
              <a:t>: </a:t>
            </a:r>
            <a:r>
              <a:rPr lang="en-CA" dirty="0">
                <a:latin typeface="Consolas" panose="020B0609020204030204" pitchFamily="49" charset="0"/>
              </a:rPr>
              <a:t>5_grades_lookup</a:t>
            </a:r>
          </a:p>
          <a:p>
            <a:r>
              <a:rPr lang="en-CA" dirty="0"/>
              <a:t>As the name implies it contains information that needs to be referred to (“</a:t>
            </a:r>
            <a:r>
              <a:rPr lang="en-CA" b="1" dirty="0">
                <a:solidFill>
                  <a:srgbClr val="385723"/>
                </a:solidFill>
              </a:rPr>
              <a:t>looked up</a:t>
            </a:r>
            <a:r>
              <a:rPr lang="en-CA" dirty="0"/>
              <a:t>”) in a part of the spreadsheet.</a:t>
            </a:r>
          </a:p>
          <a:p>
            <a:r>
              <a:rPr lang="en-CA" dirty="0"/>
              <a:t>Can be used to address some of the issues related to the previous example:</a:t>
            </a:r>
          </a:p>
          <a:p>
            <a:pPr lvl="1"/>
            <a:r>
              <a:rPr lang="en-CA" dirty="0"/>
              <a:t>Clarity</a:t>
            </a:r>
          </a:p>
          <a:p>
            <a:pPr lvl="1"/>
            <a:r>
              <a:rPr lang="en-CA" dirty="0"/>
              <a:t>Entering the same data multiple times</a:t>
            </a:r>
          </a:p>
        </p:txBody>
      </p:sp>
      <p:grpSp>
        <p:nvGrpSpPr>
          <p:cNvPr id="9" name="Group 8"/>
          <p:cNvGrpSpPr/>
          <p:nvPr/>
        </p:nvGrpSpPr>
        <p:grpSpPr>
          <a:xfrm>
            <a:off x="4898293" y="3546662"/>
            <a:ext cx="3124199" cy="1707776"/>
            <a:chOff x="5486400" y="3626224"/>
            <a:chExt cx="3124199" cy="1707776"/>
          </a:xfrm>
        </p:grpSpPr>
        <p:sp>
          <p:nvSpPr>
            <p:cNvPr id="5" name="Rectangle 4"/>
            <p:cNvSpPr/>
            <p:nvPr/>
          </p:nvSpPr>
          <p:spPr>
            <a:xfrm>
              <a:off x="5791200" y="3626224"/>
              <a:ext cx="2819399" cy="33617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=(B2*</a:t>
              </a:r>
              <a:r>
                <a:rPr lang="en-CA" b="1" dirty="0">
                  <a:solidFill>
                    <a:srgbClr val="385723"/>
                  </a:solidFill>
                </a:rPr>
                <a:t>$G$2</a:t>
              </a:r>
              <a:r>
                <a:rPr lang="en-CA" dirty="0"/>
                <a:t>)+(C2*</a:t>
              </a:r>
              <a:r>
                <a:rPr lang="en-CA" b="1" dirty="0">
                  <a:solidFill>
                    <a:srgbClr val="385723"/>
                  </a:solidFill>
                </a:rPr>
                <a:t>$G$3</a:t>
              </a:r>
              <a:r>
                <a:rPr lang="en-CA" dirty="0"/>
                <a:t>)</a:t>
              </a:r>
            </a:p>
          </p:txBody>
        </p:sp>
        <p:cxnSp>
          <p:nvCxnSpPr>
            <p:cNvPr id="7" name="Straight Connector 6"/>
            <p:cNvCxnSpPr>
              <a:endCxn id="5" idx="2"/>
            </p:cNvCxnSpPr>
            <p:nvPr/>
          </p:nvCxnSpPr>
          <p:spPr>
            <a:xfrm flipV="1">
              <a:off x="5486400" y="3886200"/>
              <a:ext cx="1295401" cy="144780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3334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85723"/>
                </a:solidFill>
              </a:rPr>
              <a:t>Quick Hint #1: When To Use the </a:t>
            </a:r>
            <a:r>
              <a:rPr lang="en-US" b="1" dirty="0">
                <a:solidFill>
                  <a:srgbClr val="385723"/>
                </a:solidFill>
                <a:latin typeface="Consolas" panose="020B0609020204030204" pitchFamily="49" charset="0"/>
              </a:rPr>
              <a:t>$</a:t>
            </a:r>
            <a:r>
              <a:rPr lang="en-US" b="1" dirty="0">
                <a:solidFill>
                  <a:srgbClr val="385723"/>
                </a:solidFill>
              </a:rPr>
              <a:t> Sign (Absolute Cell Reference)</a:t>
            </a:r>
          </a:p>
        </p:txBody>
      </p:sp>
      <p:sp>
        <p:nvSpPr>
          <p:cNvPr id="3" name="Content Placeholder 2"/>
          <p:cNvSpPr>
            <a:spLocks noGrp="1"/>
          </p:cNvSpPr>
          <p:nvPr>
            <p:ph idx="1"/>
          </p:nvPr>
        </p:nvSpPr>
        <p:spPr/>
        <p:txBody>
          <a:bodyPr/>
          <a:lstStyle/>
          <a:p>
            <a:r>
              <a:rPr lang="en-US" sz="2000" dirty="0"/>
              <a:t>If a formula always </a:t>
            </a:r>
            <a:r>
              <a:rPr lang="en-US" sz="2000" b="1" dirty="0">
                <a:solidFill>
                  <a:srgbClr val="385723"/>
                </a:solidFill>
              </a:rPr>
              <a:t>refers to the same location </a:t>
            </a:r>
            <a:r>
              <a:rPr lang="en-US" sz="2000" dirty="0"/>
              <a:t>in the spreadsheet (e.g. lookup table or lookup cell)</a:t>
            </a:r>
          </a:p>
          <a:p>
            <a:endParaRPr lang="en-US" dirty="0"/>
          </a:p>
          <a:p>
            <a:endParaRPr lang="en-US" dirty="0"/>
          </a:p>
          <a:p>
            <a:endParaRPr lang="en-US" dirty="0"/>
          </a:p>
          <a:p>
            <a:pPr marL="0" indent="0">
              <a:buNone/>
            </a:pPr>
            <a:endParaRPr lang="en-US" dirty="0"/>
          </a:p>
          <a:p>
            <a:pPr marL="0" indent="0">
              <a:buNone/>
            </a:pPr>
            <a:endParaRPr lang="en-US" dirty="0"/>
          </a:p>
          <a:p>
            <a:r>
              <a:rPr lang="en-US" sz="2000" dirty="0"/>
              <a:t>Always precede references to cells being looked up with a dollar sign</a:t>
            </a:r>
          </a:p>
          <a:p>
            <a:pPr lvl="1"/>
            <a:r>
              <a:rPr lang="en-US" sz="1800" dirty="0"/>
              <a:t>Values in G2 and G3 are needed in calculations for </a:t>
            </a:r>
            <a:r>
              <a:rPr lang="en-US" sz="1800" i="1" dirty="0"/>
              <a:t>all</a:t>
            </a:r>
            <a:r>
              <a:rPr lang="en-US" sz="1800" dirty="0"/>
              <a:t> students so the row and column are preceded by a dollar sign: (B2*</a:t>
            </a:r>
            <a:r>
              <a:rPr lang="en-US" sz="1800" b="1" dirty="0">
                <a:solidFill>
                  <a:srgbClr val="385723"/>
                </a:solidFill>
              </a:rPr>
              <a:t>$G$2</a:t>
            </a:r>
            <a:r>
              <a:rPr lang="en-US" sz="1800" dirty="0"/>
              <a:t>)*(C2*</a:t>
            </a:r>
            <a:r>
              <a:rPr lang="en-US" sz="1800" b="1" dirty="0">
                <a:solidFill>
                  <a:srgbClr val="385723"/>
                </a:solidFill>
              </a:rPr>
              <a:t>$G$3</a:t>
            </a:r>
            <a:r>
              <a:rPr lang="en-US" sz="1800" dirty="0"/>
              <a:t>)</a:t>
            </a:r>
          </a:p>
          <a:p>
            <a:pPr lvl="1"/>
            <a:r>
              <a:rPr lang="en-US" sz="1800" dirty="0"/>
              <a:t>The dollar signs ensure that when the formula is copy-pasted, other student’s term grade points always refers to grade weightings specified in the lookup table defined in Cell </a:t>
            </a:r>
            <a:r>
              <a:rPr lang="en-US" sz="1800" dirty="0">
                <a:latin typeface="Consolas" panose="020B0609020204030204" pitchFamily="49" charset="0"/>
              </a:rPr>
              <a:t>G2</a:t>
            </a:r>
            <a:r>
              <a:rPr lang="en-US" sz="1800" dirty="0"/>
              <a:t> and Cell </a:t>
            </a:r>
            <a:r>
              <a:rPr lang="en-US" sz="1800" dirty="0">
                <a:latin typeface="Consolas" panose="020B0609020204030204" pitchFamily="49" charset="0"/>
              </a:rPr>
              <a:t>G3</a:t>
            </a:r>
            <a:r>
              <a:rPr lang="en-US" sz="1800" dirty="0"/>
              <a:t>.</a:t>
            </a:r>
          </a:p>
        </p:txBody>
      </p:sp>
      <p:grpSp>
        <p:nvGrpSpPr>
          <p:cNvPr id="17" name="Group 16"/>
          <p:cNvGrpSpPr/>
          <p:nvPr/>
        </p:nvGrpSpPr>
        <p:grpSpPr>
          <a:xfrm>
            <a:off x="731904" y="2324439"/>
            <a:ext cx="3800578" cy="1737034"/>
            <a:chOff x="731904" y="2324439"/>
            <a:chExt cx="3800578" cy="1737034"/>
          </a:xfrm>
        </p:grpSpPr>
        <p:pic>
          <p:nvPicPr>
            <p:cNvPr id="11" name="Picture 10"/>
            <p:cNvPicPr>
              <a:picLocks noChangeAspect="1"/>
            </p:cNvPicPr>
            <p:nvPr/>
          </p:nvPicPr>
          <p:blipFill>
            <a:blip r:embed="rId2"/>
            <a:stretch>
              <a:fillRect/>
            </a:stretch>
          </p:blipFill>
          <p:spPr>
            <a:xfrm>
              <a:off x="731904" y="2994673"/>
              <a:ext cx="2857500" cy="1066800"/>
            </a:xfrm>
            <a:prstGeom prst="rect">
              <a:avLst/>
            </a:prstGeom>
          </p:spPr>
        </p:pic>
        <p:grpSp>
          <p:nvGrpSpPr>
            <p:cNvPr id="12" name="Group 11"/>
            <p:cNvGrpSpPr/>
            <p:nvPr/>
          </p:nvGrpSpPr>
          <p:grpSpPr>
            <a:xfrm>
              <a:off x="1325073" y="2324439"/>
              <a:ext cx="3207409" cy="1409361"/>
              <a:chOff x="1913180" y="2404001"/>
              <a:chExt cx="3207409" cy="1409361"/>
            </a:xfrm>
          </p:grpSpPr>
          <p:sp>
            <p:nvSpPr>
              <p:cNvPr id="13" name="Rectangle 12"/>
              <p:cNvSpPr/>
              <p:nvPr/>
            </p:nvSpPr>
            <p:spPr>
              <a:xfrm>
                <a:off x="2301190" y="2404001"/>
                <a:ext cx="2819399" cy="33617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=(B2*</a:t>
                </a:r>
                <a:r>
                  <a:rPr lang="en-CA" b="1" dirty="0">
                    <a:solidFill>
                      <a:srgbClr val="385723"/>
                    </a:solidFill>
                  </a:rPr>
                  <a:t>$G$2</a:t>
                </a:r>
                <a:r>
                  <a:rPr lang="en-CA" dirty="0"/>
                  <a:t>)+(C2*</a:t>
                </a:r>
                <a:r>
                  <a:rPr lang="en-CA" b="1" dirty="0">
                    <a:solidFill>
                      <a:srgbClr val="385723"/>
                    </a:solidFill>
                  </a:rPr>
                  <a:t>$G$3</a:t>
                </a:r>
                <a:r>
                  <a:rPr lang="en-CA" dirty="0"/>
                  <a:t>)</a:t>
                </a:r>
              </a:p>
            </p:txBody>
          </p:sp>
          <p:cxnSp>
            <p:nvCxnSpPr>
              <p:cNvPr id="14" name="Straight Connector 13"/>
              <p:cNvCxnSpPr>
                <a:endCxn id="13" idx="2"/>
              </p:cNvCxnSpPr>
              <p:nvPr/>
            </p:nvCxnSpPr>
            <p:spPr>
              <a:xfrm flipV="1">
                <a:off x="1913180" y="2740177"/>
                <a:ext cx="1797710" cy="1073185"/>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grpSp>
      <p:grpSp>
        <p:nvGrpSpPr>
          <p:cNvPr id="19" name="Group 18"/>
          <p:cNvGrpSpPr/>
          <p:nvPr/>
        </p:nvGrpSpPr>
        <p:grpSpPr>
          <a:xfrm>
            <a:off x="4895092" y="2275364"/>
            <a:ext cx="4248908" cy="1960068"/>
            <a:chOff x="4895092" y="2275364"/>
            <a:chExt cx="4248908" cy="1960068"/>
          </a:xfrm>
        </p:grpSpPr>
        <p:sp>
          <p:nvSpPr>
            <p:cNvPr id="7" name="TextBox 6"/>
            <p:cNvSpPr txBox="1"/>
            <p:nvPr/>
          </p:nvSpPr>
          <p:spPr>
            <a:xfrm>
              <a:off x="4920492" y="2275364"/>
              <a:ext cx="4223508" cy="923330"/>
            </a:xfrm>
            <a:prstGeom prst="rect">
              <a:avLst/>
            </a:prstGeom>
            <a:noFill/>
          </p:spPr>
          <p:txBody>
            <a:bodyPr wrap="square" lIns="0" rtlCol="0">
              <a:spAutoFit/>
            </a:bodyPr>
            <a:lstStyle/>
            <a:p>
              <a:r>
                <a:rPr lang="en-CA" dirty="0">
                  <a:latin typeface="Arial" panose="020B0604020202020204" pitchFamily="34" charset="0"/>
                  <a:cs typeface="Arial" panose="020B0604020202020204" pitchFamily="34" charset="0"/>
                </a:rPr>
                <a:t>Changing the lookup table values automatically changes all </a:t>
              </a:r>
              <a:r>
                <a:rPr lang="en-CA" b="1" dirty="0">
                  <a:solidFill>
                    <a:srgbClr val="FF0000"/>
                  </a:solidFill>
                  <a:latin typeface="Arial" panose="020B0604020202020204" pitchFamily="34" charset="0"/>
                  <a:cs typeface="Arial" panose="020B0604020202020204" pitchFamily="34" charset="0"/>
                </a:rPr>
                <a:t>cells</a:t>
              </a:r>
              <a:r>
                <a:rPr lang="en-CA" dirty="0">
                  <a:latin typeface="Arial" panose="020B0604020202020204" pitchFamily="34" charset="0"/>
                  <a:cs typeface="Arial" panose="020B0604020202020204" pitchFamily="34" charset="0"/>
                </a:rPr>
                <a:t> that refer to the table (i.e. term GPAs update)</a:t>
              </a:r>
            </a:p>
          </p:txBody>
        </p:sp>
        <p:pic>
          <p:nvPicPr>
            <p:cNvPr id="18" name="Picture 17"/>
            <p:cNvPicPr>
              <a:picLocks noChangeAspect="1"/>
            </p:cNvPicPr>
            <p:nvPr/>
          </p:nvPicPr>
          <p:blipFill>
            <a:blip r:embed="rId3"/>
            <a:stretch>
              <a:fillRect/>
            </a:stretch>
          </p:blipFill>
          <p:spPr>
            <a:xfrm>
              <a:off x="4895092" y="3197207"/>
              <a:ext cx="2790825" cy="1038225"/>
            </a:xfrm>
            <a:prstGeom prst="rect">
              <a:avLst/>
            </a:prstGeom>
          </p:spPr>
        </p:pic>
      </p:grpSp>
      <p:sp>
        <p:nvSpPr>
          <p:cNvPr id="9" name="Oval 8"/>
          <p:cNvSpPr/>
          <p:nvPr/>
        </p:nvSpPr>
        <p:spPr>
          <a:xfrm>
            <a:off x="4933192" y="3758277"/>
            <a:ext cx="838200" cy="496581"/>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spTree>
    <p:extLst>
      <p:ext uri="{BB962C8B-B14F-4D97-AF65-F5344CB8AC3E}">
        <p14:creationId xmlns:p14="http://schemas.microsoft.com/office/powerpoint/2010/main" val="70714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10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10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10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85723"/>
                </a:solidFill>
              </a:rPr>
              <a:t>Quick Hint #2: When NOT To Use the </a:t>
            </a:r>
            <a:r>
              <a:rPr lang="en-US" b="1" dirty="0">
                <a:solidFill>
                  <a:srgbClr val="385723"/>
                </a:solidFill>
                <a:latin typeface="Consolas" panose="020B0609020204030204" pitchFamily="49" charset="0"/>
              </a:rPr>
              <a:t>$</a:t>
            </a:r>
            <a:r>
              <a:rPr lang="en-US" b="1" dirty="0">
                <a:solidFill>
                  <a:srgbClr val="385723"/>
                </a:solidFill>
              </a:rPr>
              <a:t> Sign (Relative Cell Reference)</a:t>
            </a:r>
            <a:endParaRPr lang="en-US" dirty="0">
              <a:solidFill>
                <a:srgbClr val="385723"/>
              </a:solidFill>
            </a:endParaRPr>
          </a:p>
        </p:txBody>
      </p:sp>
      <p:sp>
        <p:nvSpPr>
          <p:cNvPr id="3" name="Content Placeholder 2"/>
          <p:cNvSpPr>
            <a:spLocks noGrp="1"/>
          </p:cNvSpPr>
          <p:nvPr>
            <p:ph idx="1"/>
          </p:nvPr>
        </p:nvSpPr>
        <p:spPr/>
        <p:txBody>
          <a:bodyPr/>
          <a:lstStyle/>
          <a:p>
            <a:r>
              <a:rPr lang="en-US" dirty="0"/>
              <a:t>If a formula will refer to </a:t>
            </a:r>
            <a:r>
              <a:rPr lang="en-US" b="1" i="1" dirty="0">
                <a:solidFill>
                  <a:srgbClr val="FFC832"/>
                </a:solidFill>
              </a:rPr>
              <a:t>differen</a:t>
            </a:r>
            <a:r>
              <a:rPr lang="en-US" i="1" dirty="0">
                <a:solidFill>
                  <a:srgbClr val="FFC832"/>
                </a:solidFill>
              </a:rPr>
              <a:t>t</a:t>
            </a:r>
            <a:r>
              <a:rPr lang="en-US" dirty="0"/>
              <a:t> cells if it is copy-pasted (or moved) to another part of the spreadsheet.</a:t>
            </a:r>
          </a:p>
          <a:p>
            <a:pPr lvl="1"/>
            <a:r>
              <a:rPr lang="en-US" dirty="0"/>
              <a:t>E.g. assignment and exam GPA used to calculate term grade.</a:t>
            </a:r>
          </a:p>
        </p:txBody>
      </p:sp>
      <p:pic>
        <p:nvPicPr>
          <p:cNvPr id="4" name="Picture 3"/>
          <p:cNvPicPr>
            <a:picLocks noChangeAspect="1"/>
          </p:cNvPicPr>
          <p:nvPr/>
        </p:nvPicPr>
        <p:blipFill>
          <a:blip r:embed="rId3"/>
          <a:stretch>
            <a:fillRect/>
          </a:stretch>
        </p:blipFill>
        <p:spPr>
          <a:xfrm>
            <a:off x="990600" y="3648075"/>
            <a:ext cx="5562600" cy="1390650"/>
          </a:xfrm>
          <a:prstGeom prst="rect">
            <a:avLst/>
          </a:prstGeom>
        </p:spPr>
      </p:pic>
      <p:grpSp>
        <p:nvGrpSpPr>
          <p:cNvPr id="12" name="Group 11"/>
          <p:cNvGrpSpPr/>
          <p:nvPr/>
        </p:nvGrpSpPr>
        <p:grpSpPr>
          <a:xfrm>
            <a:off x="3429001" y="2685538"/>
            <a:ext cx="4533898" cy="1789874"/>
            <a:chOff x="3429001" y="2685538"/>
            <a:chExt cx="4533898" cy="1789874"/>
          </a:xfrm>
        </p:grpSpPr>
        <p:sp>
          <p:nvSpPr>
            <p:cNvPr id="5" name="Rectangle 4"/>
            <p:cNvSpPr/>
            <p:nvPr/>
          </p:nvSpPr>
          <p:spPr>
            <a:xfrm>
              <a:off x="5143500" y="2691436"/>
              <a:ext cx="2819399" cy="33617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bg1"/>
                  </a:solidFill>
                </a:rPr>
                <a:t>=(</a:t>
              </a:r>
              <a:r>
                <a:rPr lang="en-CA" b="1" dirty="0">
                  <a:solidFill>
                    <a:srgbClr val="385723"/>
                  </a:solidFill>
                </a:rPr>
                <a:t>B2</a:t>
              </a:r>
              <a:r>
                <a:rPr lang="en-CA" dirty="0">
                  <a:solidFill>
                    <a:schemeClr val="bg1"/>
                  </a:solidFill>
                </a:rPr>
                <a:t>*</a:t>
              </a:r>
              <a:r>
                <a:rPr lang="en-CA" b="1" dirty="0">
                  <a:solidFill>
                    <a:schemeClr val="bg1"/>
                  </a:solidFill>
                </a:rPr>
                <a:t>$G$2</a:t>
              </a:r>
              <a:r>
                <a:rPr lang="en-CA" dirty="0">
                  <a:solidFill>
                    <a:schemeClr val="bg1"/>
                  </a:solidFill>
                </a:rPr>
                <a:t>)+(</a:t>
              </a:r>
              <a:r>
                <a:rPr lang="en-CA" b="1" dirty="0">
                  <a:solidFill>
                    <a:srgbClr val="385723"/>
                  </a:solidFill>
                </a:rPr>
                <a:t>C2</a:t>
              </a:r>
              <a:r>
                <a:rPr lang="en-CA" dirty="0">
                  <a:solidFill>
                    <a:schemeClr val="bg1"/>
                  </a:solidFill>
                </a:rPr>
                <a:t>*</a:t>
              </a:r>
              <a:r>
                <a:rPr lang="en-CA" b="1" dirty="0">
                  <a:solidFill>
                    <a:schemeClr val="bg1"/>
                  </a:solidFill>
                </a:rPr>
                <a:t>$G$3</a:t>
              </a:r>
              <a:r>
                <a:rPr lang="en-CA" dirty="0">
                  <a:solidFill>
                    <a:schemeClr val="bg1"/>
                  </a:solidFill>
                </a:rPr>
                <a:t>)</a:t>
              </a:r>
            </a:p>
          </p:txBody>
        </p:sp>
        <p:cxnSp>
          <p:nvCxnSpPr>
            <p:cNvPr id="6" name="Straight Connector 5"/>
            <p:cNvCxnSpPr/>
            <p:nvPr/>
          </p:nvCxnSpPr>
          <p:spPr>
            <a:xfrm flipV="1">
              <a:off x="4267200" y="3027612"/>
              <a:ext cx="1295401" cy="144780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429001" y="2685538"/>
              <a:ext cx="1752600" cy="369332"/>
            </a:xfrm>
            <a:prstGeom prst="rect">
              <a:avLst/>
            </a:prstGeom>
            <a:noFill/>
          </p:spPr>
          <p:txBody>
            <a:bodyPr wrap="square" rtlCol="0">
              <a:spAutoFit/>
            </a:bodyPr>
            <a:lstStyle/>
            <a:p>
              <a:r>
                <a:rPr lang="en-US" dirty="0"/>
                <a:t>Original formula</a:t>
              </a:r>
            </a:p>
          </p:txBody>
        </p:sp>
      </p:grpSp>
      <p:grpSp>
        <p:nvGrpSpPr>
          <p:cNvPr id="13" name="Group 12"/>
          <p:cNvGrpSpPr/>
          <p:nvPr/>
        </p:nvGrpSpPr>
        <p:grpSpPr>
          <a:xfrm>
            <a:off x="3848102" y="4591228"/>
            <a:ext cx="4533898" cy="2117404"/>
            <a:chOff x="3848102" y="4591228"/>
            <a:chExt cx="4533898" cy="2117404"/>
          </a:xfrm>
        </p:grpSpPr>
        <p:sp>
          <p:nvSpPr>
            <p:cNvPr id="8" name="Rectangle 7"/>
            <p:cNvSpPr/>
            <p:nvPr/>
          </p:nvSpPr>
          <p:spPr>
            <a:xfrm>
              <a:off x="5562601" y="5791200"/>
              <a:ext cx="2819399" cy="33617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bg1"/>
                  </a:solidFill>
                </a:rPr>
                <a:t>=(</a:t>
              </a:r>
              <a:r>
                <a:rPr lang="en-CA" b="1" dirty="0">
                  <a:solidFill>
                    <a:srgbClr val="385723"/>
                  </a:solidFill>
                </a:rPr>
                <a:t>B</a:t>
              </a:r>
              <a:r>
                <a:rPr lang="en-CA" b="1" dirty="0">
                  <a:solidFill>
                    <a:srgbClr val="FFC832"/>
                  </a:solidFill>
                </a:rPr>
                <a:t>3</a:t>
              </a:r>
              <a:r>
                <a:rPr lang="en-CA" dirty="0">
                  <a:solidFill>
                    <a:schemeClr val="bg1"/>
                  </a:solidFill>
                </a:rPr>
                <a:t>*</a:t>
              </a:r>
              <a:r>
                <a:rPr lang="en-CA" b="1" dirty="0">
                  <a:solidFill>
                    <a:schemeClr val="bg1"/>
                  </a:solidFill>
                </a:rPr>
                <a:t>$G$2</a:t>
              </a:r>
              <a:r>
                <a:rPr lang="en-CA" dirty="0">
                  <a:solidFill>
                    <a:schemeClr val="bg1"/>
                  </a:solidFill>
                </a:rPr>
                <a:t>)+(</a:t>
              </a:r>
              <a:r>
                <a:rPr lang="en-CA" b="1" dirty="0">
                  <a:solidFill>
                    <a:srgbClr val="385723"/>
                  </a:solidFill>
                </a:rPr>
                <a:t>C</a:t>
              </a:r>
              <a:r>
                <a:rPr lang="en-CA" b="1" dirty="0">
                  <a:solidFill>
                    <a:srgbClr val="FFC832"/>
                  </a:solidFill>
                </a:rPr>
                <a:t>3</a:t>
              </a:r>
              <a:r>
                <a:rPr lang="en-CA" dirty="0">
                  <a:solidFill>
                    <a:schemeClr val="bg1"/>
                  </a:solidFill>
                </a:rPr>
                <a:t>*</a:t>
              </a:r>
              <a:r>
                <a:rPr lang="en-CA" b="1" dirty="0">
                  <a:solidFill>
                    <a:schemeClr val="bg1"/>
                  </a:solidFill>
                </a:rPr>
                <a:t>$G$3</a:t>
              </a:r>
              <a:r>
                <a:rPr lang="en-CA" dirty="0">
                  <a:solidFill>
                    <a:schemeClr val="bg1"/>
                  </a:solidFill>
                </a:rPr>
                <a:t>)</a:t>
              </a:r>
            </a:p>
          </p:txBody>
        </p:sp>
        <p:sp>
          <p:nvSpPr>
            <p:cNvPr id="9" name="TextBox 8"/>
            <p:cNvSpPr txBox="1"/>
            <p:nvPr/>
          </p:nvSpPr>
          <p:spPr>
            <a:xfrm>
              <a:off x="3848102" y="5785302"/>
              <a:ext cx="1752600" cy="923330"/>
            </a:xfrm>
            <a:prstGeom prst="rect">
              <a:avLst/>
            </a:prstGeom>
            <a:noFill/>
          </p:spPr>
          <p:txBody>
            <a:bodyPr wrap="square" rtlCol="0">
              <a:spAutoFit/>
            </a:bodyPr>
            <a:lstStyle/>
            <a:p>
              <a:r>
                <a:rPr lang="en-US" dirty="0"/>
                <a:t>Formula copied down 1 row (</a:t>
              </a:r>
              <a:r>
                <a:rPr lang="en-US" b="1" dirty="0">
                  <a:solidFill>
                    <a:srgbClr val="33CC33"/>
                  </a:solidFill>
                </a:rPr>
                <a:t>row +1</a:t>
              </a:r>
              <a:r>
                <a:rPr lang="en-US" dirty="0"/>
                <a:t>)</a:t>
              </a:r>
            </a:p>
          </p:txBody>
        </p:sp>
        <p:cxnSp>
          <p:nvCxnSpPr>
            <p:cNvPr id="10" name="Straight Connector 9"/>
            <p:cNvCxnSpPr/>
            <p:nvPr/>
          </p:nvCxnSpPr>
          <p:spPr>
            <a:xfrm>
              <a:off x="4238978" y="4591228"/>
              <a:ext cx="1171222" cy="127768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948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up)">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Getting Started: </a:t>
            </a:r>
            <a:r>
              <a:rPr lang="en-US" b="1" dirty="0">
                <a:solidFill>
                  <a:srgbClr val="FF0000"/>
                </a:solidFill>
              </a:rPr>
              <a:t>Creating A New Blank SpreadSheet </a:t>
            </a:r>
            <a:r>
              <a:rPr lang="en-US" dirty="0"/>
              <a:t>(Excel: “Workbook”)</a:t>
            </a:r>
          </a:p>
        </p:txBody>
      </p:sp>
      <p:sp>
        <p:nvSpPr>
          <p:cNvPr id="3" name="Content Placeholder 2"/>
          <p:cNvSpPr>
            <a:spLocks noGrp="1"/>
          </p:cNvSpPr>
          <p:nvPr>
            <p:ph idx="1"/>
          </p:nvPr>
        </p:nvSpPr>
        <p:spPr/>
        <p:txBody>
          <a:bodyPr/>
          <a:lstStyle/>
          <a:p>
            <a:r>
              <a:rPr lang="en-US" dirty="0">
                <a:cs typeface="Consolas" panose="020B0609020204030204" pitchFamily="49" charset="0"/>
              </a:rPr>
              <a:t>Once Excel has started, select the option for creating a new sheet:</a:t>
            </a:r>
          </a:p>
          <a:p>
            <a:pPr lvl="1"/>
            <a:endParaRPr lang="en-US" dirty="0">
              <a:cs typeface="Consolas" panose="020B0609020204030204" pitchFamily="49" charset="0"/>
            </a:endParaRPr>
          </a:p>
        </p:txBody>
      </p:sp>
      <p:pic>
        <p:nvPicPr>
          <p:cNvPr id="4" name="Picture 3"/>
          <p:cNvPicPr>
            <a:picLocks noChangeAspect="1"/>
          </p:cNvPicPr>
          <p:nvPr/>
        </p:nvPicPr>
        <p:blipFill rotWithShape="1">
          <a:blip r:embed="rId3"/>
          <a:srcRect b="46706"/>
          <a:stretch/>
        </p:blipFill>
        <p:spPr>
          <a:xfrm>
            <a:off x="609599" y="2188814"/>
            <a:ext cx="5715000" cy="3166172"/>
          </a:xfrm>
          <a:prstGeom prst="rect">
            <a:avLst/>
          </a:prstGeom>
        </p:spPr>
      </p:pic>
      <p:grpSp>
        <p:nvGrpSpPr>
          <p:cNvPr id="9" name="Group 8"/>
          <p:cNvGrpSpPr/>
          <p:nvPr/>
        </p:nvGrpSpPr>
        <p:grpSpPr>
          <a:xfrm>
            <a:off x="457200" y="2667000"/>
            <a:ext cx="2057400" cy="1655414"/>
            <a:chOff x="609600" y="3771900"/>
            <a:chExt cx="2057400" cy="1655414"/>
          </a:xfrm>
        </p:grpSpPr>
        <p:grpSp>
          <p:nvGrpSpPr>
            <p:cNvPr id="7" name="Group 6"/>
            <p:cNvGrpSpPr/>
            <p:nvPr/>
          </p:nvGrpSpPr>
          <p:grpSpPr>
            <a:xfrm>
              <a:off x="609600" y="4360514"/>
              <a:ext cx="1984022" cy="1066800"/>
              <a:chOff x="821266" y="4114800"/>
              <a:chExt cx="1984022" cy="1066800"/>
            </a:xfrm>
          </p:grpSpPr>
          <p:sp>
            <p:nvSpPr>
              <p:cNvPr id="5" name="Right Brace 4"/>
              <p:cNvSpPr/>
              <p:nvPr/>
            </p:nvSpPr>
            <p:spPr>
              <a:xfrm>
                <a:off x="2500488" y="4114800"/>
                <a:ext cx="304800" cy="1066800"/>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Right Brace 5"/>
              <p:cNvSpPr/>
              <p:nvPr/>
            </p:nvSpPr>
            <p:spPr>
              <a:xfrm rot="10800000">
                <a:off x="821266" y="4114800"/>
                <a:ext cx="304800" cy="1066800"/>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8" name="TextBox 7"/>
            <p:cNvSpPr txBox="1"/>
            <p:nvPr/>
          </p:nvSpPr>
          <p:spPr>
            <a:xfrm>
              <a:off x="914399" y="3771900"/>
              <a:ext cx="1752601" cy="762000"/>
            </a:xfrm>
            <a:prstGeom prst="rect">
              <a:avLst/>
            </a:prstGeom>
            <a:noFill/>
          </p:spPr>
          <p:txBody>
            <a:bodyPr wrap="square" rtlCol="0">
              <a:noAutofit/>
            </a:bodyPr>
            <a:lstStyle/>
            <a:p>
              <a:r>
                <a:rPr lang="en-US" b="1" dirty="0">
                  <a:solidFill>
                    <a:srgbClr val="FF0000"/>
                  </a:solidFill>
                  <a:latin typeface="Arial" panose="020B0604020202020204" pitchFamily="34" charset="0"/>
                  <a:cs typeface="Arial" panose="020B0604020202020204" pitchFamily="34" charset="0"/>
                </a:rPr>
                <a:t>Select this for  CPSC 203</a:t>
              </a:r>
            </a:p>
          </p:txBody>
        </p:sp>
      </p:grpSp>
    </p:spTree>
    <p:extLst>
      <p:ext uri="{BB962C8B-B14F-4D97-AF65-F5344CB8AC3E}">
        <p14:creationId xmlns:p14="http://schemas.microsoft.com/office/powerpoint/2010/main" val="124646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39559" cy="944562"/>
          </a:xfrm>
        </p:spPr>
        <p:txBody>
          <a:bodyPr>
            <a:normAutofit fontScale="90000"/>
          </a:bodyPr>
          <a:lstStyle/>
          <a:p>
            <a:r>
              <a:rPr lang="en-US" dirty="0"/>
              <a:t>Relative Cell Reference: No $ Sign</a:t>
            </a:r>
          </a:p>
        </p:txBody>
      </p:sp>
      <p:sp>
        <p:nvSpPr>
          <p:cNvPr id="3" name="Content Placeholder 2"/>
          <p:cNvSpPr>
            <a:spLocks noGrp="1"/>
          </p:cNvSpPr>
          <p:nvPr>
            <p:ph idx="1"/>
          </p:nvPr>
        </p:nvSpPr>
        <p:spPr/>
        <p:txBody>
          <a:bodyPr/>
          <a:lstStyle/>
          <a:p>
            <a:r>
              <a:rPr lang="en-US" dirty="0"/>
              <a:t>General rule:</a:t>
            </a:r>
          </a:p>
          <a:p>
            <a:pPr lvl="1"/>
            <a:r>
              <a:rPr lang="en-US" dirty="0"/>
              <a:t>If the formula is moved/copied ‘</a:t>
            </a:r>
            <a:r>
              <a:rPr lang="en-US" b="1" dirty="0"/>
              <a:t>down</a:t>
            </a:r>
            <a:r>
              <a:rPr lang="en-US" dirty="0"/>
              <a:t>’ by ‘</a:t>
            </a:r>
            <a:r>
              <a:rPr lang="en-US" dirty="0">
                <a:latin typeface="Consolas" panose="020B0609020204030204" pitchFamily="49" charset="0"/>
              </a:rPr>
              <a:t>a</a:t>
            </a:r>
            <a:r>
              <a:rPr lang="en-US" dirty="0"/>
              <a:t>’ rows then the relative row references </a:t>
            </a:r>
            <a:r>
              <a:rPr lang="en-US" b="1" dirty="0"/>
              <a:t>increases</a:t>
            </a:r>
            <a:r>
              <a:rPr lang="en-US" dirty="0"/>
              <a:t> by ‘</a:t>
            </a:r>
            <a:r>
              <a:rPr lang="en-US" dirty="0">
                <a:latin typeface="Consolas" panose="020B0609020204030204" pitchFamily="49" charset="0"/>
              </a:rPr>
              <a:t>a</a:t>
            </a:r>
            <a:r>
              <a:rPr lang="en-US" dirty="0"/>
              <a:t>’ amount.</a:t>
            </a:r>
          </a:p>
          <a:p>
            <a:pPr lvl="2"/>
            <a:r>
              <a:rPr lang="en-US" dirty="0"/>
              <a:t>Previous example: formula is copied down by 1 row so the cell references increased by 1: from </a:t>
            </a:r>
            <a:r>
              <a:rPr lang="en-US" dirty="0">
                <a:latin typeface="Consolas" panose="020B0609020204030204" pitchFamily="49" charset="0"/>
              </a:rPr>
              <a:t>B2</a:t>
            </a:r>
            <a:r>
              <a:rPr lang="en-US" dirty="0"/>
              <a:t> to </a:t>
            </a:r>
            <a:r>
              <a:rPr lang="en-US" dirty="0">
                <a:latin typeface="Consolas" panose="020B0609020204030204" pitchFamily="49" charset="0"/>
              </a:rPr>
              <a:t>B3</a:t>
            </a:r>
            <a:r>
              <a:rPr lang="en-US" dirty="0"/>
              <a:t> (+1) for the assignment component and from </a:t>
            </a:r>
            <a:r>
              <a:rPr lang="en-US" dirty="0">
                <a:latin typeface="Consolas" panose="020B0609020204030204" pitchFamily="49" charset="0"/>
              </a:rPr>
              <a:t>C2</a:t>
            </a:r>
            <a:r>
              <a:rPr lang="en-US" dirty="0"/>
              <a:t> to </a:t>
            </a:r>
            <a:r>
              <a:rPr lang="en-US" dirty="0">
                <a:latin typeface="Consolas" panose="020B0609020204030204" pitchFamily="49" charset="0"/>
              </a:rPr>
              <a:t>C3</a:t>
            </a:r>
            <a:r>
              <a:rPr lang="en-US" dirty="0"/>
              <a:t> (+1) for the exam component.</a:t>
            </a:r>
          </a:p>
          <a:p>
            <a:pPr lvl="2"/>
            <a:r>
              <a:rPr lang="en-US" dirty="0"/>
              <a:t>Thus the formula changed:</a:t>
            </a:r>
          </a:p>
          <a:p>
            <a:pPr lvl="3"/>
            <a:r>
              <a:rPr lang="en-US" dirty="0"/>
              <a:t>From: =(</a:t>
            </a:r>
            <a:r>
              <a:rPr lang="en-US" b="1" dirty="0"/>
              <a:t>B2</a:t>
            </a:r>
            <a:r>
              <a:rPr lang="en-US" dirty="0"/>
              <a:t>*$G$2)+(</a:t>
            </a:r>
            <a:r>
              <a:rPr lang="en-US" b="1" dirty="0"/>
              <a:t>C2</a:t>
            </a:r>
            <a:r>
              <a:rPr lang="en-US" dirty="0"/>
              <a:t>*$G$3)</a:t>
            </a:r>
          </a:p>
          <a:p>
            <a:pPr lvl="3"/>
            <a:r>
              <a:rPr lang="en-US" dirty="0"/>
              <a:t>To: =(</a:t>
            </a:r>
            <a:r>
              <a:rPr lang="en-US" b="1" dirty="0"/>
              <a:t>B3</a:t>
            </a:r>
            <a:r>
              <a:rPr lang="en-US" dirty="0"/>
              <a:t>*$G$2)+(</a:t>
            </a:r>
            <a:r>
              <a:rPr lang="en-US" b="1" dirty="0"/>
              <a:t>C3</a:t>
            </a:r>
            <a:r>
              <a:rPr lang="en-US" dirty="0"/>
              <a:t>*$G$3)</a:t>
            </a:r>
          </a:p>
          <a:p>
            <a:pPr lvl="1"/>
            <a:r>
              <a:rPr lang="en-US" dirty="0"/>
              <a:t>If the formula is moved/copied ‘</a:t>
            </a:r>
            <a:r>
              <a:rPr lang="en-US" b="1" dirty="0"/>
              <a:t>up</a:t>
            </a:r>
            <a:r>
              <a:rPr lang="en-US" dirty="0"/>
              <a:t>’ by ‘</a:t>
            </a:r>
            <a:r>
              <a:rPr lang="en-US" dirty="0">
                <a:latin typeface="Consolas" panose="020B0609020204030204" pitchFamily="49" charset="0"/>
              </a:rPr>
              <a:t>a</a:t>
            </a:r>
            <a:r>
              <a:rPr lang="en-US" dirty="0"/>
              <a:t>’ rows then the relative row references </a:t>
            </a:r>
            <a:r>
              <a:rPr lang="en-US" b="1" dirty="0"/>
              <a:t>decreases</a:t>
            </a:r>
            <a:r>
              <a:rPr lang="en-US" dirty="0"/>
              <a:t> by ‘</a:t>
            </a:r>
            <a:r>
              <a:rPr lang="en-US" dirty="0">
                <a:latin typeface="Consolas" panose="020B0609020204030204" pitchFamily="49" charset="0"/>
              </a:rPr>
              <a:t>a</a:t>
            </a:r>
            <a:r>
              <a:rPr lang="en-US" dirty="0"/>
              <a:t>’ amount.</a:t>
            </a:r>
          </a:p>
          <a:p>
            <a:pPr lvl="1"/>
            <a:r>
              <a:rPr lang="en-US" dirty="0"/>
              <a:t>If the formula is moved/copied ‘</a:t>
            </a:r>
            <a:r>
              <a:rPr lang="en-US" b="1" dirty="0"/>
              <a:t>left</a:t>
            </a:r>
            <a:r>
              <a:rPr lang="en-US" dirty="0"/>
              <a:t>’ by ‘</a:t>
            </a:r>
            <a:r>
              <a:rPr lang="en-US" dirty="0">
                <a:latin typeface="Consolas" panose="020B0609020204030204" pitchFamily="49" charset="0"/>
              </a:rPr>
              <a:t>c</a:t>
            </a:r>
            <a:r>
              <a:rPr lang="en-US" dirty="0"/>
              <a:t>’ rows then the relative cell references </a:t>
            </a:r>
            <a:r>
              <a:rPr lang="en-US" b="1" dirty="0"/>
              <a:t>decreases</a:t>
            </a:r>
            <a:r>
              <a:rPr lang="en-US" dirty="0"/>
              <a:t> by ‘</a:t>
            </a:r>
            <a:r>
              <a:rPr lang="en-US" dirty="0">
                <a:latin typeface="Consolas" panose="020B0609020204030204" pitchFamily="49" charset="0"/>
              </a:rPr>
              <a:t>c</a:t>
            </a:r>
            <a:r>
              <a:rPr lang="en-US" dirty="0"/>
              <a:t>’ amount.</a:t>
            </a:r>
          </a:p>
          <a:p>
            <a:pPr lvl="1"/>
            <a:r>
              <a:rPr lang="en-US" dirty="0"/>
              <a:t>If the formula is moved/copied ‘</a:t>
            </a:r>
            <a:r>
              <a:rPr lang="en-US" b="1" dirty="0"/>
              <a:t>right</a:t>
            </a:r>
            <a:r>
              <a:rPr lang="en-US" dirty="0"/>
              <a:t>’ by ‘</a:t>
            </a:r>
            <a:r>
              <a:rPr lang="en-US" dirty="0">
                <a:latin typeface="Consolas" panose="020B0609020204030204" pitchFamily="49" charset="0"/>
              </a:rPr>
              <a:t>d</a:t>
            </a:r>
            <a:r>
              <a:rPr lang="en-US" dirty="0"/>
              <a:t>’ rows then the relative cell references </a:t>
            </a:r>
            <a:r>
              <a:rPr lang="en-US" b="1" dirty="0"/>
              <a:t>increases</a:t>
            </a:r>
            <a:r>
              <a:rPr lang="en-US" dirty="0"/>
              <a:t> by ‘</a:t>
            </a:r>
            <a:r>
              <a:rPr lang="en-US" dirty="0">
                <a:latin typeface="Consolas" panose="020B0609020204030204" pitchFamily="49" charset="0"/>
              </a:rPr>
              <a:t>d</a:t>
            </a:r>
            <a:r>
              <a:rPr lang="en-US" dirty="0"/>
              <a:t>’ amount.</a:t>
            </a:r>
          </a:p>
          <a:p>
            <a:pPr lvl="1"/>
            <a:endParaRPr lang="en-US" dirty="0"/>
          </a:p>
          <a:p>
            <a:pPr lvl="1"/>
            <a:endParaRPr lang="en-US" dirty="0"/>
          </a:p>
          <a:p>
            <a:pPr lvl="1"/>
            <a:endParaRPr lang="en-US" dirty="0"/>
          </a:p>
          <a:p>
            <a:endParaRPr lang="en-US" dirty="0"/>
          </a:p>
        </p:txBody>
      </p:sp>
      <p:pic>
        <p:nvPicPr>
          <p:cNvPr id="6" name="Picture 5"/>
          <p:cNvPicPr>
            <a:picLocks noChangeAspect="1"/>
          </p:cNvPicPr>
          <p:nvPr/>
        </p:nvPicPr>
        <p:blipFill>
          <a:blip r:embed="rId2"/>
          <a:stretch>
            <a:fillRect/>
          </a:stretch>
        </p:blipFill>
        <p:spPr>
          <a:xfrm>
            <a:off x="5399381" y="381000"/>
            <a:ext cx="3750204" cy="1447800"/>
          </a:xfrm>
          <a:prstGeom prst="rect">
            <a:avLst/>
          </a:prstGeom>
        </p:spPr>
      </p:pic>
    </p:spTree>
    <p:extLst>
      <p:ext uri="{BB962C8B-B14F-4D97-AF65-F5344CB8AC3E}">
        <p14:creationId xmlns:p14="http://schemas.microsoft.com/office/powerpoint/2010/main" val="190182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Cell Reference: Errors</a:t>
            </a:r>
          </a:p>
        </p:txBody>
      </p:sp>
      <p:sp>
        <p:nvSpPr>
          <p:cNvPr id="3" name="Content Placeholder 2"/>
          <p:cNvSpPr>
            <a:spLocks noGrp="1"/>
          </p:cNvSpPr>
          <p:nvPr>
            <p:ph idx="1"/>
          </p:nvPr>
        </p:nvSpPr>
        <p:spPr/>
        <p:txBody>
          <a:bodyPr/>
          <a:lstStyle/>
          <a:p>
            <a:r>
              <a:rPr lang="en-US" dirty="0"/>
              <a:t>If a relative cell reference produces a row or column reference outside the valid range (e.g. below ‘A’ or ‘1’) an error message will appear.</a:t>
            </a:r>
          </a:p>
          <a:p>
            <a:r>
              <a:rPr lang="en-US" dirty="0"/>
              <a:t>Example: copy the relative cell reference from </a:t>
            </a:r>
            <a:r>
              <a:rPr lang="en-US" dirty="0">
                <a:latin typeface="Consolas" panose="020B0609020204030204" pitchFamily="49" charset="0"/>
              </a:rPr>
              <a:t>D3</a:t>
            </a:r>
            <a:r>
              <a:rPr lang="en-US" dirty="0"/>
              <a:t> to </a:t>
            </a:r>
            <a:r>
              <a:rPr lang="en-US" dirty="0">
                <a:latin typeface="Consolas" panose="020B0609020204030204" pitchFamily="49" charset="0"/>
              </a:rPr>
              <a:t>D1</a:t>
            </a:r>
            <a:r>
              <a:rPr lang="en-US" dirty="0"/>
              <a:t>.</a:t>
            </a:r>
          </a:p>
          <a:p>
            <a:endParaRPr lang="en-US" dirty="0"/>
          </a:p>
          <a:p>
            <a:endParaRPr lang="en-US" dirty="0"/>
          </a:p>
          <a:p>
            <a:endParaRPr lang="en-US" dirty="0"/>
          </a:p>
          <a:p>
            <a:pPr lvl="1"/>
            <a:r>
              <a:rPr lang="en-US" dirty="0"/>
              <a:t>The new formula would refer to Cell </a:t>
            </a:r>
            <a:r>
              <a:rPr lang="en-US" dirty="0">
                <a:latin typeface="Consolas" panose="020B0609020204030204" pitchFamily="49" charset="0"/>
              </a:rPr>
              <a:t>=B1 </a:t>
            </a:r>
            <a:r>
              <a:rPr lang="en-US" dirty="0"/>
              <a:t>minus two rows (not possible).</a:t>
            </a:r>
          </a:p>
          <a:p>
            <a:r>
              <a:rPr lang="en-US" dirty="0"/>
              <a:t>Maximum number of cells in an Excel spreadsheet</a:t>
            </a:r>
            <a:r>
              <a:rPr lang="en-US" baseline="30000" dirty="0"/>
              <a:t>1</a:t>
            </a:r>
          </a:p>
          <a:p>
            <a:pPr lvl="1"/>
            <a:r>
              <a:rPr lang="en-CA" dirty="0"/>
              <a:t>1,048,576 rows by 16,384 columns</a:t>
            </a:r>
          </a:p>
          <a:p>
            <a:pPr lvl="1"/>
            <a:r>
              <a:rPr lang="en-CA" dirty="0"/>
              <a:t>(This information is included for your own reference rather than something you should know as a requirement for the exam).</a:t>
            </a:r>
            <a:endParaRPr lang="en-US" dirty="0"/>
          </a:p>
          <a:p>
            <a:endParaRPr lang="en-US" dirty="0"/>
          </a:p>
        </p:txBody>
      </p:sp>
      <p:pic>
        <p:nvPicPr>
          <p:cNvPr id="5" name="Picture 4"/>
          <p:cNvPicPr>
            <a:picLocks noChangeAspect="1"/>
          </p:cNvPicPr>
          <p:nvPr/>
        </p:nvPicPr>
        <p:blipFill>
          <a:blip r:embed="rId2"/>
          <a:stretch>
            <a:fillRect/>
          </a:stretch>
        </p:blipFill>
        <p:spPr>
          <a:xfrm>
            <a:off x="838200" y="3124200"/>
            <a:ext cx="2895600" cy="1295400"/>
          </a:xfrm>
          <a:prstGeom prst="rect">
            <a:avLst/>
          </a:prstGeom>
        </p:spPr>
      </p:pic>
      <p:sp>
        <p:nvSpPr>
          <p:cNvPr id="6" name="Rectangle 5"/>
          <p:cNvSpPr/>
          <p:nvPr/>
        </p:nvSpPr>
        <p:spPr>
          <a:xfrm>
            <a:off x="0" y="6567100"/>
            <a:ext cx="7924800" cy="276999"/>
          </a:xfrm>
          <a:prstGeom prst="rect">
            <a:avLst/>
          </a:prstGeom>
        </p:spPr>
        <p:txBody>
          <a:bodyPr wrap="square">
            <a:spAutoFit/>
          </a:bodyPr>
          <a:lstStyle/>
          <a:p>
            <a:pPr marL="0" lvl="1"/>
            <a:r>
              <a:rPr lang="en-US" sz="1200" dirty="0"/>
              <a:t>1 Source: </a:t>
            </a:r>
            <a:r>
              <a:rPr lang="en-US" sz="1200" dirty="0">
                <a:hlinkClick r:id="rId3"/>
              </a:rPr>
              <a:t>https://support.office.com/en-us/article/excel-specifications-and-limits-1672b34d-7043-467e-8e27-269d656771c3</a:t>
            </a:r>
            <a:endParaRPr lang="en-US" sz="1200" dirty="0"/>
          </a:p>
        </p:txBody>
      </p:sp>
    </p:spTree>
    <p:extLst>
      <p:ext uri="{BB962C8B-B14F-4D97-AF65-F5344CB8AC3E}">
        <p14:creationId xmlns:p14="http://schemas.microsoft.com/office/powerpoint/2010/main" val="361508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Cell References: Example Exam Question</a:t>
            </a:r>
          </a:p>
        </p:txBody>
      </p:sp>
      <p:sp>
        <p:nvSpPr>
          <p:cNvPr id="3" name="Content Placeholder 2"/>
          <p:cNvSpPr>
            <a:spLocks noGrp="1"/>
          </p:cNvSpPr>
          <p:nvPr>
            <p:ph idx="1"/>
          </p:nvPr>
        </p:nvSpPr>
        <p:spPr/>
        <p:txBody>
          <a:bodyPr/>
          <a:lstStyle/>
          <a:p>
            <a:r>
              <a:rPr lang="en-US" dirty="0"/>
              <a:t>What’s the result of copying the expression from </a:t>
            </a:r>
            <a:r>
              <a:rPr lang="en-US" dirty="0">
                <a:latin typeface="Consolas" panose="020B0609020204030204" pitchFamily="49" charset="0"/>
              </a:rPr>
              <a:t>F3</a:t>
            </a:r>
            <a:r>
              <a:rPr lang="en-US" dirty="0"/>
              <a:t> to </a:t>
            </a:r>
            <a:r>
              <a:rPr lang="en-US" dirty="0">
                <a:latin typeface="Consolas" panose="020B0609020204030204" pitchFamily="49" charset="0"/>
              </a:rPr>
              <a:t>G4</a:t>
            </a:r>
            <a:r>
              <a:rPr lang="en-US" dirty="0"/>
              <a:t>?</a:t>
            </a:r>
          </a:p>
          <a:p>
            <a:endParaRPr lang="en-US" dirty="0"/>
          </a:p>
          <a:p>
            <a:endParaRPr lang="en-US" dirty="0"/>
          </a:p>
          <a:p>
            <a:endParaRPr lang="en-US" dirty="0"/>
          </a:p>
          <a:p>
            <a:endParaRPr lang="en-US" dirty="0"/>
          </a:p>
          <a:p>
            <a:endParaRPr lang="en-US" dirty="0"/>
          </a:p>
          <a:p>
            <a:r>
              <a:rPr lang="en-US" dirty="0"/>
              <a:t>Note: </a:t>
            </a:r>
            <a:r>
              <a:rPr lang="en-US" b="1" dirty="0"/>
              <a:t>References to empty cells </a:t>
            </a:r>
            <a:r>
              <a:rPr lang="en-US" dirty="0"/>
              <a:t>(e.g. </a:t>
            </a:r>
            <a:r>
              <a:rPr lang="en-US" dirty="0">
                <a:latin typeface="Consolas" panose="020B0609020204030204" pitchFamily="49" charset="0"/>
              </a:rPr>
              <a:t>B1</a:t>
            </a:r>
            <a:r>
              <a:rPr lang="en-US" dirty="0"/>
              <a:t>) that are </a:t>
            </a:r>
            <a:r>
              <a:rPr lang="en-US" b="1" dirty="0"/>
              <a:t>used in a mathematical expression return 0</a:t>
            </a:r>
            <a:r>
              <a:rPr lang="en-US" dirty="0"/>
              <a:t>.</a:t>
            </a:r>
          </a:p>
          <a:p>
            <a:pPr lvl="1"/>
            <a:r>
              <a:rPr lang="en-US" dirty="0"/>
              <a:t>Example</a:t>
            </a:r>
            <a:r>
              <a:rPr lang="en-US" dirty="0">
                <a:latin typeface="Consolas" panose="020B0609020204030204" pitchFamily="49" charset="0"/>
              </a:rPr>
              <a:t> B1 + C1 = 0</a:t>
            </a:r>
          </a:p>
        </p:txBody>
      </p:sp>
      <p:pic>
        <p:nvPicPr>
          <p:cNvPr id="5" name="Picture 4"/>
          <p:cNvPicPr>
            <a:picLocks noChangeAspect="1"/>
          </p:cNvPicPr>
          <p:nvPr/>
        </p:nvPicPr>
        <p:blipFill>
          <a:blip r:embed="rId3"/>
          <a:stretch>
            <a:fillRect/>
          </a:stretch>
        </p:blipFill>
        <p:spPr>
          <a:xfrm>
            <a:off x="914400" y="1981200"/>
            <a:ext cx="4156504" cy="1752600"/>
          </a:xfrm>
          <a:prstGeom prst="rect">
            <a:avLst/>
          </a:prstGeom>
        </p:spPr>
      </p:pic>
    </p:spTree>
    <p:extLst>
      <p:ext uri="{BB962C8B-B14F-4D97-AF65-F5344CB8AC3E}">
        <p14:creationId xmlns:p14="http://schemas.microsoft.com/office/powerpoint/2010/main" val="246638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Too Big For Your View</a:t>
            </a:r>
          </a:p>
        </p:txBody>
      </p:sp>
      <p:sp>
        <p:nvSpPr>
          <p:cNvPr id="3" name="Content Placeholder 2"/>
          <p:cNvSpPr>
            <a:spLocks noGrp="1"/>
          </p:cNvSpPr>
          <p:nvPr>
            <p:ph idx="1"/>
          </p:nvPr>
        </p:nvSpPr>
        <p:spPr/>
        <p:txBody>
          <a:bodyPr/>
          <a:lstStyle/>
          <a:p>
            <a:r>
              <a:rPr lang="en-US" dirty="0"/>
              <a:t>Covered in this section of lectures notes</a:t>
            </a:r>
          </a:p>
          <a:p>
            <a:pPr lvl="1"/>
            <a:r>
              <a:rPr lang="en-US" dirty="0"/>
              <a:t>Freezing panes</a:t>
            </a:r>
          </a:p>
          <a:p>
            <a:pPr lvl="1"/>
            <a:r>
              <a:rPr lang="en-US" dirty="0"/>
              <a:t>Simple merging of cells (merging cells on a single row).</a:t>
            </a:r>
          </a:p>
          <a:p>
            <a:endParaRPr lang="en-US" dirty="0"/>
          </a:p>
          <a:p>
            <a:r>
              <a:rPr lang="en-US" dirty="0"/>
              <a:t>Covered in the introductory tutorial notes</a:t>
            </a:r>
          </a:p>
          <a:p>
            <a:pPr lvl="1"/>
            <a:r>
              <a:rPr lang="en-US" dirty="0"/>
              <a:t>Resizing rows or columns</a:t>
            </a:r>
          </a:p>
          <a:p>
            <a:pPr lvl="1"/>
            <a:r>
              <a:rPr lang="en-US" dirty="0"/>
              <a:t>Wrap the data</a:t>
            </a:r>
          </a:p>
          <a:p>
            <a:pPr lvl="1"/>
            <a:r>
              <a:rPr lang="en-US" dirty="0"/>
              <a:t>Merge data (merging multiple rows as well as multiple columns)</a:t>
            </a:r>
          </a:p>
          <a:p>
            <a:endParaRPr lang="en-US" dirty="0"/>
          </a:p>
        </p:txBody>
      </p:sp>
    </p:spTree>
    <p:extLst>
      <p:ext uri="{BB962C8B-B14F-4D97-AF65-F5344CB8AC3E}">
        <p14:creationId xmlns:p14="http://schemas.microsoft.com/office/powerpoint/2010/main" val="1315338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“Freezing” Panes: How/Why</a:t>
            </a:r>
          </a:p>
        </p:txBody>
      </p:sp>
      <p:sp>
        <p:nvSpPr>
          <p:cNvPr id="3" name="Content Placeholder 2"/>
          <p:cNvSpPr>
            <a:spLocks noGrp="1"/>
          </p:cNvSpPr>
          <p:nvPr>
            <p:ph idx="1"/>
          </p:nvPr>
        </p:nvSpPr>
        <p:spPr/>
        <p:txBody>
          <a:bodyPr/>
          <a:lstStyle/>
          <a:p>
            <a:r>
              <a:rPr lang="en-US" dirty="0"/>
              <a:t>Often used to lock the view so labels always stay onscreen regardless of which part of the sheet you are viewing.</a:t>
            </a:r>
          </a:p>
          <a:p>
            <a:r>
              <a:rPr lang="en-US" dirty="0"/>
              <a:t>Obviously this is useful for cases that contain column (or row) headings.</a:t>
            </a:r>
          </a:p>
          <a:p>
            <a:r>
              <a:rPr lang="en-US" dirty="0"/>
              <a:t>Running the Freeze Panes feature: </a:t>
            </a:r>
            <a:r>
              <a:rPr lang="en-US" dirty="0">
                <a:latin typeface="Consolas" panose="020B0609020204030204" pitchFamily="49" charset="0"/>
              </a:rPr>
              <a:t>View -&gt; Window: Freeze Panes</a:t>
            </a:r>
          </a:p>
        </p:txBody>
      </p:sp>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886200"/>
            <a:ext cx="6655642" cy="1932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Down Arrow 6"/>
          <p:cNvSpPr/>
          <p:nvPr/>
        </p:nvSpPr>
        <p:spPr>
          <a:xfrm rot="5400000">
            <a:off x="4738504" y="5091296"/>
            <a:ext cx="352792" cy="38100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5736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Freezing Panes</a:t>
            </a:r>
            <a:r>
              <a:rPr lang="en-US" dirty="0"/>
              <a:t>: Effect On Example Spreadsheet</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71600"/>
            <a:ext cx="6229350" cy="31634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1" r="10660" b="38093"/>
          <a:stretch/>
        </p:blipFill>
        <p:spPr bwMode="auto">
          <a:xfrm>
            <a:off x="2172530" y="4184072"/>
            <a:ext cx="7011551" cy="2499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2"/>
          <p:cNvSpPr/>
          <p:nvPr/>
        </p:nvSpPr>
        <p:spPr>
          <a:xfrm>
            <a:off x="2057400" y="4535094"/>
            <a:ext cx="7239000" cy="494106"/>
          </a:xfrm>
          <a:prstGeom prst="ellipse">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spTree>
    <p:extLst>
      <p:ext uri="{BB962C8B-B14F-4D97-AF65-F5344CB8AC3E}">
        <p14:creationId xmlns:p14="http://schemas.microsoft.com/office/powerpoint/2010/main" val="302844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Freeze Panes: Procedure</a:t>
            </a:r>
          </a:p>
        </p:txBody>
      </p:sp>
      <p:sp>
        <p:nvSpPr>
          <p:cNvPr id="3" name="Content Placeholder 2"/>
          <p:cNvSpPr>
            <a:spLocks noGrp="1"/>
          </p:cNvSpPr>
          <p:nvPr>
            <p:ph idx="1"/>
          </p:nvPr>
        </p:nvSpPr>
        <p:spPr/>
        <p:txBody>
          <a:bodyPr/>
          <a:lstStyle/>
          <a:p>
            <a:r>
              <a:rPr lang="en-CA" dirty="0"/>
              <a:t>Move to the row below the row to be ‘frozen’.</a:t>
            </a:r>
          </a:p>
          <a:p>
            <a:r>
              <a:rPr lang="en-CA" dirty="0"/>
              <a:t>In the previous example with student grades it would be Row </a:t>
            </a:r>
            <a:r>
              <a:rPr lang="en-CA" dirty="0">
                <a:latin typeface="Consolas" panose="020B0609020204030204" pitchFamily="49" charset="0"/>
              </a:rPr>
              <a:t>3</a:t>
            </a:r>
            <a:r>
              <a:rPr lang="en-CA" dirty="0"/>
              <a:t>.</a:t>
            </a:r>
          </a:p>
          <a:p>
            <a:r>
              <a:rPr lang="en-CA" dirty="0"/>
              <a:t>Select: </a:t>
            </a:r>
          </a:p>
          <a:p>
            <a:pPr lvl="1"/>
            <a:r>
              <a:rPr lang="en-CA" dirty="0">
                <a:latin typeface="Consolas" panose="020B0609020204030204" pitchFamily="49" charset="0"/>
              </a:rPr>
              <a:t>View -&gt; Window : Freeze Panes</a:t>
            </a:r>
            <a:r>
              <a:rPr lang="en-CA" dirty="0"/>
              <a:t> and then select the “</a:t>
            </a:r>
            <a:r>
              <a:rPr lang="en-CA" dirty="0">
                <a:latin typeface="Consolas" panose="020B0609020204030204" pitchFamily="49" charset="0"/>
              </a:rPr>
              <a:t>Freeze Pane</a:t>
            </a:r>
            <a:r>
              <a:rPr lang="en-CA" dirty="0"/>
              <a:t>” option among the options.</a:t>
            </a:r>
          </a:p>
        </p:txBody>
      </p:sp>
    </p:spTree>
    <p:extLst>
      <p:ext uri="{BB962C8B-B14F-4D97-AF65-F5344CB8AC3E}">
        <p14:creationId xmlns:p14="http://schemas.microsoft.com/office/powerpoint/2010/main" val="3197496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Merging The Columns Along A Single Row</a:t>
            </a:r>
          </a:p>
        </p:txBody>
      </p:sp>
      <p:sp>
        <p:nvSpPr>
          <p:cNvPr id="3" name="Content Placeholder 2"/>
          <p:cNvSpPr>
            <a:spLocks noGrp="1"/>
          </p:cNvSpPr>
          <p:nvPr>
            <p:ph idx="1"/>
          </p:nvPr>
        </p:nvSpPr>
        <p:spPr/>
        <p:txBody>
          <a:bodyPr/>
          <a:lstStyle/>
          <a:p>
            <a:r>
              <a:rPr lang="en-CA" dirty="0"/>
              <a:t>Combines the columns into one wider column.</a:t>
            </a:r>
          </a:p>
          <a:p>
            <a:r>
              <a:rPr lang="en-CA" dirty="0"/>
              <a:t>Before the merge</a:t>
            </a:r>
          </a:p>
          <a:p>
            <a:endParaRPr lang="en-CA" dirty="0"/>
          </a:p>
          <a:p>
            <a:endParaRPr lang="en-CA" dirty="0"/>
          </a:p>
          <a:p>
            <a:r>
              <a:rPr lang="en-CA" dirty="0"/>
              <a:t>(Merging Row </a:t>
            </a:r>
            <a:r>
              <a:rPr lang="en-CA" dirty="0">
                <a:latin typeface="Consolas" panose="020B0609020204030204" pitchFamily="49" charset="0"/>
              </a:rPr>
              <a:t>1</a:t>
            </a:r>
            <a:r>
              <a:rPr lang="en-CA" dirty="0"/>
              <a:t>: Col </a:t>
            </a:r>
            <a:r>
              <a:rPr lang="en-CA" dirty="0">
                <a:latin typeface="Consolas" panose="020B0609020204030204" pitchFamily="49" charset="0"/>
              </a:rPr>
              <a:t>A</a:t>
            </a:r>
            <a:r>
              <a:rPr lang="en-CA" dirty="0"/>
              <a:t> – </a:t>
            </a:r>
            <a:r>
              <a:rPr lang="en-CA" dirty="0">
                <a:latin typeface="Consolas" panose="020B0609020204030204" pitchFamily="49" charset="0"/>
              </a:rPr>
              <a:t>E</a:t>
            </a:r>
            <a:r>
              <a:rPr lang="en-CA" dirty="0"/>
              <a:t>)</a:t>
            </a:r>
          </a:p>
          <a:p>
            <a:r>
              <a:rPr lang="en-CA" dirty="0"/>
              <a:t>After “</a:t>
            </a:r>
            <a:r>
              <a:rPr lang="en-CA" dirty="0">
                <a:latin typeface="Consolas" panose="020B0609020204030204" pitchFamily="49" charset="0"/>
              </a:rPr>
              <a:t>Merge &amp; Center</a:t>
            </a:r>
            <a:r>
              <a:rPr lang="en-CA" dirty="0"/>
              <a:t>” (merge and </a:t>
            </a:r>
            <a:r>
              <a:rPr lang="en-CA" b="1" dirty="0"/>
              <a:t>center align</a:t>
            </a:r>
            <a:r>
              <a:rPr lang="en-CA" dirty="0"/>
              <a:t>)</a:t>
            </a:r>
          </a:p>
          <a:p>
            <a:endParaRPr lang="en-CA" dirty="0"/>
          </a:p>
          <a:p>
            <a:pPr marL="0" indent="0">
              <a:buNone/>
            </a:pPr>
            <a:endParaRPr lang="en-CA" dirty="0"/>
          </a:p>
          <a:p>
            <a:r>
              <a:rPr lang="en-CA" dirty="0"/>
              <a:t>After the </a:t>
            </a:r>
            <a:r>
              <a:rPr lang="en-CA" dirty="0">
                <a:latin typeface="Consolas" panose="020B0609020204030204" pitchFamily="49" charset="0"/>
              </a:rPr>
              <a:t>Merge Across</a:t>
            </a:r>
            <a:r>
              <a:rPr lang="en-CA" dirty="0"/>
              <a:t>, </a:t>
            </a:r>
            <a:r>
              <a:rPr lang="en-CA" dirty="0">
                <a:latin typeface="Consolas" panose="020B0609020204030204" pitchFamily="49" charset="0"/>
              </a:rPr>
              <a:t>Merge Cells</a:t>
            </a:r>
            <a:r>
              <a:rPr lang="en-CA" dirty="0"/>
              <a:t> (merge and retain </a:t>
            </a:r>
            <a:r>
              <a:rPr lang="en-CA" b="1" dirty="0"/>
              <a:t>previous  alignment settings</a:t>
            </a:r>
            <a:r>
              <a:rPr lang="en-CA" dirty="0"/>
              <a:t>)</a:t>
            </a:r>
          </a:p>
          <a:p>
            <a:endParaRPr lang="en-CA" dirty="0"/>
          </a:p>
        </p:txBody>
      </p:sp>
      <p:pic>
        <p:nvPicPr>
          <p:cNvPr id="8" name="Picture 7"/>
          <p:cNvPicPr>
            <a:picLocks noChangeAspect="1"/>
          </p:cNvPicPr>
          <p:nvPr/>
        </p:nvPicPr>
        <p:blipFill>
          <a:blip r:embed="rId2"/>
          <a:stretch>
            <a:fillRect/>
          </a:stretch>
        </p:blipFill>
        <p:spPr>
          <a:xfrm>
            <a:off x="793749" y="2302515"/>
            <a:ext cx="5320323" cy="823705"/>
          </a:xfrm>
          <a:prstGeom prst="rect">
            <a:avLst/>
          </a:prstGeom>
        </p:spPr>
      </p:pic>
      <p:pic>
        <p:nvPicPr>
          <p:cNvPr id="9" name="Picture 8"/>
          <p:cNvPicPr>
            <a:picLocks noChangeAspect="1"/>
          </p:cNvPicPr>
          <p:nvPr/>
        </p:nvPicPr>
        <p:blipFill>
          <a:blip r:embed="rId3"/>
          <a:stretch>
            <a:fillRect/>
          </a:stretch>
        </p:blipFill>
        <p:spPr>
          <a:xfrm>
            <a:off x="774700" y="4114800"/>
            <a:ext cx="4254500" cy="773546"/>
          </a:xfrm>
          <a:prstGeom prst="rect">
            <a:avLst/>
          </a:prstGeom>
        </p:spPr>
      </p:pic>
      <p:pic>
        <p:nvPicPr>
          <p:cNvPr id="10" name="Picture 9"/>
          <p:cNvPicPr>
            <a:picLocks noChangeAspect="1"/>
          </p:cNvPicPr>
          <p:nvPr/>
        </p:nvPicPr>
        <p:blipFill>
          <a:blip r:embed="rId4"/>
          <a:stretch>
            <a:fillRect/>
          </a:stretch>
        </p:blipFill>
        <p:spPr>
          <a:xfrm>
            <a:off x="749300" y="5793220"/>
            <a:ext cx="4965700" cy="796028"/>
          </a:xfrm>
          <a:prstGeom prst="rect">
            <a:avLst/>
          </a:prstGeom>
        </p:spPr>
      </p:pic>
    </p:spTree>
    <p:extLst>
      <p:ext uri="{BB962C8B-B14F-4D97-AF65-F5344CB8AC3E}">
        <p14:creationId xmlns:p14="http://schemas.microsoft.com/office/powerpoint/2010/main" val="15357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randombar(horizont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randombar(horizontal)">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randombar(horizontal)">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Merge Columns (Each Containing Data)</a:t>
            </a:r>
          </a:p>
        </p:txBody>
      </p:sp>
      <p:sp>
        <p:nvSpPr>
          <p:cNvPr id="3" name="Content Placeholder 2"/>
          <p:cNvSpPr>
            <a:spLocks noGrp="1"/>
          </p:cNvSpPr>
          <p:nvPr>
            <p:ph idx="1"/>
          </p:nvPr>
        </p:nvSpPr>
        <p:spPr/>
        <p:txBody>
          <a:bodyPr/>
          <a:lstStyle/>
          <a:p>
            <a:r>
              <a:rPr lang="en-CA" dirty="0"/>
              <a:t>Only the </a:t>
            </a:r>
            <a:r>
              <a:rPr lang="en-CA" b="1" dirty="0"/>
              <a:t>data in the </a:t>
            </a:r>
            <a:r>
              <a:rPr lang="en-CA" b="1" dirty="0">
                <a:solidFill>
                  <a:srgbClr val="0000FF"/>
                </a:solidFill>
              </a:rPr>
              <a:t>top left-most cell </a:t>
            </a:r>
            <a:r>
              <a:rPr lang="en-CA" b="1" dirty="0"/>
              <a:t>of the merged range is retained</a:t>
            </a:r>
            <a:r>
              <a:rPr lang="en-CA" dirty="0"/>
              <a:t>.</a:t>
            </a:r>
          </a:p>
          <a:p>
            <a:endParaRPr lang="en-CA" dirty="0"/>
          </a:p>
          <a:p>
            <a:pPr marL="0" indent="0">
              <a:buNone/>
            </a:pPr>
            <a:endParaRPr lang="en-CA" dirty="0"/>
          </a:p>
          <a:p>
            <a:r>
              <a:rPr lang="en-CA" dirty="0"/>
              <a:t>Before the merge.</a:t>
            </a:r>
          </a:p>
          <a:p>
            <a:pPr marL="0" indent="0">
              <a:buNone/>
            </a:pPr>
            <a:endParaRPr lang="en-CA" dirty="0"/>
          </a:p>
          <a:p>
            <a:pPr marL="0" indent="0">
              <a:buNone/>
            </a:pPr>
            <a:endParaRPr lang="en-CA" dirty="0"/>
          </a:p>
          <a:p>
            <a:r>
              <a:rPr lang="en-CA" dirty="0"/>
              <a:t>After the merge: Merge and center (“L01” is lost)</a:t>
            </a:r>
          </a:p>
          <a:p>
            <a:endParaRPr lang="en-CA" dirty="0"/>
          </a:p>
          <a:p>
            <a:endParaRPr lang="en-CA" dirty="0"/>
          </a:p>
          <a:p>
            <a:r>
              <a:rPr lang="en-CA" dirty="0"/>
              <a:t>After the merge: Merge across, Merge cells (data “L01” is lost)</a:t>
            </a:r>
          </a:p>
          <a:p>
            <a:endParaRPr lang="en-CA" dirty="0"/>
          </a:p>
          <a:p>
            <a:endParaRPr lang="en-CA" dirty="0"/>
          </a:p>
        </p:txBody>
      </p:sp>
      <p:pic>
        <p:nvPicPr>
          <p:cNvPr id="4" name="Picture 3"/>
          <p:cNvPicPr>
            <a:picLocks noChangeAspect="1"/>
          </p:cNvPicPr>
          <p:nvPr/>
        </p:nvPicPr>
        <p:blipFill>
          <a:blip r:embed="rId2"/>
          <a:stretch>
            <a:fillRect/>
          </a:stretch>
        </p:blipFill>
        <p:spPr>
          <a:xfrm>
            <a:off x="832969" y="3698420"/>
            <a:ext cx="3354758" cy="574766"/>
          </a:xfrm>
          <a:prstGeom prst="rect">
            <a:avLst/>
          </a:prstGeom>
        </p:spPr>
      </p:pic>
      <p:pic>
        <p:nvPicPr>
          <p:cNvPr id="5" name="Picture 4"/>
          <p:cNvPicPr>
            <a:picLocks noChangeAspect="1"/>
          </p:cNvPicPr>
          <p:nvPr/>
        </p:nvPicPr>
        <p:blipFill rotWithShape="1">
          <a:blip r:embed="rId3"/>
          <a:srcRect b="31579"/>
          <a:stretch/>
        </p:blipFill>
        <p:spPr>
          <a:xfrm>
            <a:off x="762826" y="2257423"/>
            <a:ext cx="3810002" cy="884465"/>
          </a:xfrm>
          <a:prstGeom prst="rect">
            <a:avLst/>
          </a:prstGeom>
        </p:spPr>
      </p:pic>
      <p:pic>
        <p:nvPicPr>
          <p:cNvPr id="6" name="Picture 5"/>
          <p:cNvPicPr>
            <a:picLocks noChangeAspect="1"/>
          </p:cNvPicPr>
          <p:nvPr/>
        </p:nvPicPr>
        <p:blipFill>
          <a:blip r:embed="rId4"/>
          <a:stretch>
            <a:fillRect/>
          </a:stretch>
        </p:blipFill>
        <p:spPr>
          <a:xfrm>
            <a:off x="788226" y="4864600"/>
            <a:ext cx="3887893" cy="609600"/>
          </a:xfrm>
          <a:prstGeom prst="rect">
            <a:avLst/>
          </a:prstGeom>
        </p:spPr>
      </p:pic>
      <p:pic>
        <p:nvPicPr>
          <p:cNvPr id="7" name="Picture 6"/>
          <p:cNvPicPr>
            <a:picLocks noChangeAspect="1"/>
          </p:cNvPicPr>
          <p:nvPr/>
        </p:nvPicPr>
        <p:blipFill>
          <a:blip r:embed="rId5"/>
          <a:stretch>
            <a:fillRect/>
          </a:stretch>
        </p:blipFill>
        <p:spPr>
          <a:xfrm>
            <a:off x="758574" y="6216900"/>
            <a:ext cx="3435740" cy="520200"/>
          </a:xfrm>
          <a:prstGeom prst="rect">
            <a:avLst/>
          </a:prstGeom>
        </p:spPr>
      </p:pic>
      <p:sp>
        <p:nvSpPr>
          <p:cNvPr id="8" name="Freeform 7"/>
          <p:cNvSpPr/>
          <p:nvPr/>
        </p:nvSpPr>
        <p:spPr>
          <a:xfrm>
            <a:off x="2540000" y="2616200"/>
            <a:ext cx="813230" cy="254785"/>
          </a:xfrm>
          <a:custGeom>
            <a:avLst/>
            <a:gdLst>
              <a:gd name="connsiteX0" fmla="*/ 101600 w 813230"/>
              <a:gd name="connsiteY0" fmla="*/ 241300 h 254785"/>
              <a:gd name="connsiteX1" fmla="*/ 596900 w 813230"/>
              <a:gd name="connsiteY1" fmla="*/ 254000 h 254785"/>
              <a:gd name="connsiteX2" fmla="*/ 673100 w 813230"/>
              <a:gd name="connsiteY2" fmla="*/ 228600 h 254785"/>
              <a:gd name="connsiteX3" fmla="*/ 711200 w 813230"/>
              <a:gd name="connsiteY3" fmla="*/ 215900 h 254785"/>
              <a:gd name="connsiteX4" fmla="*/ 749300 w 813230"/>
              <a:gd name="connsiteY4" fmla="*/ 203200 h 254785"/>
              <a:gd name="connsiteX5" fmla="*/ 787400 w 813230"/>
              <a:gd name="connsiteY5" fmla="*/ 177800 h 254785"/>
              <a:gd name="connsiteX6" fmla="*/ 812800 w 813230"/>
              <a:gd name="connsiteY6" fmla="*/ 139700 h 254785"/>
              <a:gd name="connsiteX7" fmla="*/ 800100 w 813230"/>
              <a:gd name="connsiteY7" fmla="*/ 101600 h 254785"/>
              <a:gd name="connsiteX8" fmla="*/ 685800 w 813230"/>
              <a:gd name="connsiteY8" fmla="*/ 50800 h 254785"/>
              <a:gd name="connsiteX9" fmla="*/ 609600 w 813230"/>
              <a:gd name="connsiteY9" fmla="*/ 25400 h 254785"/>
              <a:gd name="connsiteX10" fmla="*/ 571500 w 813230"/>
              <a:gd name="connsiteY10" fmla="*/ 12700 h 254785"/>
              <a:gd name="connsiteX11" fmla="*/ 444500 w 813230"/>
              <a:gd name="connsiteY11" fmla="*/ 0 h 254785"/>
              <a:gd name="connsiteX12" fmla="*/ 165100 w 813230"/>
              <a:gd name="connsiteY12" fmla="*/ 12700 h 254785"/>
              <a:gd name="connsiteX13" fmla="*/ 88900 w 813230"/>
              <a:gd name="connsiteY13" fmla="*/ 38100 h 254785"/>
              <a:gd name="connsiteX14" fmla="*/ 0 w 813230"/>
              <a:gd name="connsiteY14" fmla="*/ 152400 h 254785"/>
              <a:gd name="connsiteX15" fmla="*/ 38100 w 813230"/>
              <a:gd name="connsiteY15" fmla="*/ 177800 h 254785"/>
              <a:gd name="connsiteX16" fmla="*/ 63500 w 813230"/>
              <a:gd name="connsiteY16" fmla="*/ 215900 h 254785"/>
              <a:gd name="connsiteX17" fmla="*/ 101600 w 813230"/>
              <a:gd name="connsiteY17" fmla="*/ 241300 h 25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13230" h="254785">
                <a:moveTo>
                  <a:pt x="101600" y="241300"/>
                </a:moveTo>
                <a:cubicBezTo>
                  <a:pt x="190500" y="247650"/>
                  <a:pt x="431786" y="257669"/>
                  <a:pt x="596900" y="254000"/>
                </a:cubicBezTo>
                <a:cubicBezTo>
                  <a:pt x="623667" y="253405"/>
                  <a:pt x="647700" y="237067"/>
                  <a:pt x="673100" y="228600"/>
                </a:cubicBezTo>
                <a:lnTo>
                  <a:pt x="711200" y="215900"/>
                </a:lnTo>
                <a:cubicBezTo>
                  <a:pt x="723900" y="211667"/>
                  <a:pt x="738161" y="210626"/>
                  <a:pt x="749300" y="203200"/>
                </a:cubicBezTo>
                <a:lnTo>
                  <a:pt x="787400" y="177800"/>
                </a:lnTo>
                <a:cubicBezTo>
                  <a:pt x="795867" y="165100"/>
                  <a:pt x="810291" y="154756"/>
                  <a:pt x="812800" y="139700"/>
                </a:cubicBezTo>
                <a:cubicBezTo>
                  <a:pt x="815001" y="126495"/>
                  <a:pt x="808463" y="112053"/>
                  <a:pt x="800100" y="101600"/>
                </a:cubicBezTo>
                <a:cubicBezTo>
                  <a:pt x="778145" y="74156"/>
                  <a:pt x="709084" y="58561"/>
                  <a:pt x="685800" y="50800"/>
                </a:cubicBezTo>
                <a:lnTo>
                  <a:pt x="609600" y="25400"/>
                </a:lnTo>
                <a:cubicBezTo>
                  <a:pt x="596900" y="21167"/>
                  <a:pt x="584821" y="14032"/>
                  <a:pt x="571500" y="12700"/>
                </a:cubicBezTo>
                <a:lnTo>
                  <a:pt x="444500" y="0"/>
                </a:lnTo>
                <a:cubicBezTo>
                  <a:pt x="351367" y="4233"/>
                  <a:pt x="257799" y="2768"/>
                  <a:pt x="165100" y="12700"/>
                </a:cubicBezTo>
                <a:cubicBezTo>
                  <a:pt x="138478" y="15552"/>
                  <a:pt x="88900" y="38100"/>
                  <a:pt x="88900" y="38100"/>
                </a:cubicBezTo>
                <a:cubicBezTo>
                  <a:pt x="3234" y="123766"/>
                  <a:pt x="24059" y="80222"/>
                  <a:pt x="0" y="152400"/>
                </a:cubicBezTo>
                <a:cubicBezTo>
                  <a:pt x="12700" y="160867"/>
                  <a:pt x="27307" y="167007"/>
                  <a:pt x="38100" y="177800"/>
                </a:cubicBezTo>
                <a:cubicBezTo>
                  <a:pt x="48893" y="188593"/>
                  <a:pt x="51581" y="206365"/>
                  <a:pt x="63500" y="215900"/>
                </a:cubicBezTo>
                <a:cubicBezTo>
                  <a:pt x="82722" y="231277"/>
                  <a:pt x="12700" y="234950"/>
                  <a:pt x="101600" y="241300"/>
                </a:cubicBezTo>
                <a:close/>
              </a:path>
            </a:pathLst>
          </a:custGeom>
          <a:noFill/>
          <a:ln w="38100">
            <a:solidFill>
              <a:srgbClr val="0000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spTree>
    <p:extLst>
      <p:ext uri="{BB962C8B-B14F-4D97-AF65-F5344CB8AC3E}">
        <p14:creationId xmlns:p14="http://schemas.microsoft.com/office/powerpoint/2010/main" val="228151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randombar(horizontal)">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randombar(horizontal)">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randombar(horizontal)">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Copy-Paste: Explanation</a:t>
            </a:r>
          </a:p>
        </p:txBody>
      </p:sp>
      <p:sp>
        <p:nvSpPr>
          <p:cNvPr id="3" name="Content Placeholder 2"/>
          <p:cNvSpPr>
            <a:spLocks noGrp="1"/>
          </p:cNvSpPr>
          <p:nvPr>
            <p:ph idx="1"/>
          </p:nvPr>
        </p:nvSpPr>
        <p:spPr>
          <a:noFill/>
        </p:spPr>
        <p:txBody>
          <a:bodyPr/>
          <a:lstStyle/>
          <a:p>
            <a:r>
              <a:rPr lang="en-US" dirty="0"/>
              <a:t>A single cell or a range of cells can be copied (or cut) and pasted.</a:t>
            </a:r>
          </a:p>
          <a:p>
            <a:r>
              <a:rPr lang="en-US" dirty="0"/>
              <a:t>There are a number of options for how the originating cell or cell is pasted into the new location.</a:t>
            </a:r>
          </a:p>
          <a:p>
            <a:r>
              <a:rPr lang="en-US" dirty="0"/>
              <a:t>We will cover a few of the options for this class</a:t>
            </a:r>
          </a:p>
          <a:p>
            <a:pPr lvl="1"/>
            <a:r>
              <a:rPr lang="en-US" dirty="0"/>
              <a:t>“</a:t>
            </a:r>
            <a:r>
              <a:rPr lang="en-US" b="1" dirty="0"/>
              <a:t>Paste</a:t>
            </a:r>
            <a:r>
              <a:rPr lang="en-US" dirty="0"/>
              <a:t>”: copies the formula (which may be modified if the cell references are relative)</a:t>
            </a:r>
          </a:p>
          <a:p>
            <a:pPr lvl="2"/>
            <a:r>
              <a:rPr lang="en-US" dirty="0"/>
              <a:t>May update final values if the data changes (relative references used).</a:t>
            </a:r>
          </a:p>
          <a:p>
            <a:pPr lvl="1"/>
            <a:r>
              <a:rPr lang="en-US" dirty="0"/>
              <a:t> “</a:t>
            </a:r>
            <a:r>
              <a:rPr lang="en-US" b="1" dirty="0"/>
              <a:t>Paste values</a:t>
            </a:r>
            <a:r>
              <a:rPr lang="en-US" dirty="0"/>
              <a:t>”: includes only data or the final result of a formula. </a:t>
            </a:r>
          </a:p>
          <a:p>
            <a:pPr lvl="2"/>
            <a:r>
              <a:rPr lang="en-US" dirty="0"/>
              <a:t>If the formula changes then the pasted data won’t be updated.</a:t>
            </a:r>
          </a:p>
          <a:p>
            <a:pPr lvl="1"/>
            <a:r>
              <a:rPr lang="en-US" dirty="0"/>
              <a:t> “</a:t>
            </a:r>
            <a:r>
              <a:rPr lang="en-US" b="1" dirty="0"/>
              <a:t>Paste link</a:t>
            </a:r>
            <a:r>
              <a:rPr lang="en-US" dirty="0"/>
              <a:t>”(always updates to the current value in the source cell)</a:t>
            </a:r>
          </a:p>
        </p:txBody>
      </p:sp>
    </p:spTree>
    <p:extLst>
      <p:ext uri="{BB962C8B-B14F-4D97-AF65-F5344CB8AC3E}">
        <p14:creationId xmlns:p14="http://schemas.microsoft.com/office/powerpoint/2010/main" val="943669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p:cNvPicPr>
            <a:picLocks noChangeAspect="1"/>
          </p:cNvPicPr>
          <p:nvPr/>
        </p:nvPicPr>
        <p:blipFill>
          <a:blip r:embed="rId3"/>
          <a:stretch>
            <a:fillRect/>
          </a:stretch>
        </p:blipFill>
        <p:spPr>
          <a:xfrm>
            <a:off x="1957387" y="3276600"/>
            <a:ext cx="5229225" cy="2676525"/>
          </a:xfrm>
          <a:prstGeom prst="rect">
            <a:avLst/>
          </a:prstGeom>
        </p:spPr>
      </p:pic>
      <p:sp>
        <p:nvSpPr>
          <p:cNvPr id="2" name="Title 1"/>
          <p:cNvSpPr>
            <a:spLocks noGrp="1"/>
          </p:cNvSpPr>
          <p:nvPr>
            <p:ph type="title"/>
          </p:nvPr>
        </p:nvSpPr>
        <p:spPr/>
        <p:txBody>
          <a:bodyPr/>
          <a:lstStyle/>
          <a:p>
            <a:r>
              <a:rPr lang="en-CA" dirty="0"/>
              <a:t>Spreadsheets 101 (Basics)</a:t>
            </a:r>
          </a:p>
        </p:txBody>
      </p:sp>
      <p:cxnSp>
        <p:nvCxnSpPr>
          <p:cNvPr id="6" name="Straight Connector 5"/>
          <p:cNvCxnSpPr/>
          <p:nvPr/>
        </p:nvCxnSpPr>
        <p:spPr>
          <a:xfrm flipV="1">
            <a:off x="1295400" y="3808228"/>
            <a:ext cx="738187" cy="914400"/>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295399" y="4722628"/>
            <a:ext cx="738188" cy="0"/>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95399" y="4722628"/>
            <a:ext cx="738188" cy="1014412"/>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04800" y="4417827"/>
            <a:ext cx="1066800" cy="646331"/>
          </a:xfrm>
          <a:prstGeom prst="rect">
            <a:avLst/>
          </a:prstGeom>
          <a:noFill/>
        </p:spPr>
        <p:txBody>
          <a:bodyPr wrap="square" rtlCol="0">
            <a:spAutoFit/>
          </a:bodyPr>
          <a:lstStyle/>
          <a:p>
            <a:r>
              <a:rPr lang="en-CA" b="1" dirty="0">
                <a:solidFill>
                  <a:srgbClr val="FF0000"/>
                </a:solidFill>
              </a:rPr>
              <a:t>Row numbers</a:t>
            </a:r>
          </a:p>
        </p:txBody>
      </p:sp>
      <p:cxnSp>
        <p:nvCxnSpPr>
          <p:cNvPr id="14" name="Straight Connector 13"/>
          <p:cNvCxnSpPr>
            <a:stCxn id="17" idx="2"/>
          </p:cNvCxnSpPr>
          <p:nvPr/>
        </p:nvCxnSpPr>
        <p:spPr>
          <a:xfrm flipH="1">
            <a:off x="2635067" y="2134426"/>
            <a:ext cx="2089333" cy="1477561"/>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724400" y="2138601"/>
            <a:ext cx="196666" cy="1473386"/>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724400" y="2134426"/>
            <a:ext cx="2089333" cy="1498692"/>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191000" y="1488095"/>
            <a:ext cx="1066800" cy="646331"/>
          </a:xfrm>
          <a:prstGeom prst="rect">
            <a:avLst/>
          </a:prstGeom>
          <a:noFill/>
        </p:spPr>
        <p:txBody>
          <a:bodyPr wrap="square" rtlCol="0">
            <a:spAutoFit/>
          </a:bodyPr>
          <a:lstStyle/>
          <a:p>
            <a:r>
              <a:rPr lang="en-CA" b="1" dirty="0">
                <a:solidFill>
                  <a:srgbClr val="FF0000"/>
                </a:solidFill>
              </a:rPr>
              <a:t>Column headings</a:t>
            </a:r>
          </a:p>
        </p:txBody>
      </p:sp>
      <p:sp>
        <p:nvSpPr>
          <p:cNvPr id="22" name="TextBox 21"/>
          <p:cNvSpPr txBox="1"/>
          <p:nvPr/>
        </p:nvSpPr>
        <p:spPr>
          <a:xfrm>
            <a:off x="269235" y="1758784"/>
            <a:ext cx="1587866" cy="646331"/>
          </a:xfrm>
          <a:prstGeom prst="rect">
            <a:avLst/>
          </a:prstGeom>
          <a:noFill/>
        </p:spPr>
        <p:txBody>
          <a:bodyPr wrap="square" rtlCol="0">
            <a:spAutoFit/>
          </a:bodyPr>
          <a:lstStyle/>
          <a:p>
            <a:r>
              <a:rPr lang="en-CA" b="1" dirty="0">
                <a:solidFill>
                  <a:srgbClr val="FF0000"/>
                </a:solidFill>
              </a:rPr>
              <a:t>Coordinates of current cell</a:t>
            </a:r>
          </a:p>
        </p:txBody>
      </p:sp>
      <p:cxnSp>
        <p:nvCxnSpPr>
          <p:cNvPr id="26" name="Straight Connector 25"/>
          <p:cNvCxnSpPr/>
          <p:nvPr/>
        </p:nvCxnSpPr>
        <p:spPr>
          <a:xfrm>
            <a:off x="932379" y="2311008"/>
            <a:ext cx="1101208" cy="1092408"/>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795587" y="6143538"/>
            <a:ext cx="1395413" cy="646331"/>
          </a:xfrm>
          <a:prstGeom prst="rect">
            <a:avLst/>
          </a:prstGeom>
          <a:noFill/>
        </p:spPr>
        <p:txBody>
          <a:bodyPr wrap="square" rtlCol="0">
            <a:spAutoFit/>
          </a:bodyPr>
          <a:lstStyle/>
          <a:p>
            <a:r>
              <a:rPr lang="en-CA" b="1" dirty="0">
                <a:solidFill>
                  <a:srgbClr val="FF0000"/>
                </a:solidFill>
              </a:rPr>
              <a:t>Contents of current cell</a:t>
            </a:r>
          </a:p>
        </p:txBody>
      </p:sp>
      <p:cxnSp>
        <p:nvCxnSpPr>
          <p:cNvPr id="33" name="Straight Connector 32"/>
          <p:cNvCxnSpPr/>
          <p:nvPr/>
        </p:nvCxnSpPr>
        <p:spPr>
          <a:xfrm flipV="1">
            <a:off x="3437120" y="3464350"/>
            <a:ext cx="1132774" cy="2784051"/>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7291387" y="5256974"/>
            <a:ext cx="1395413" cy="369332"/>
          </a:xfrm>
          <a:prstGeom prst="rect">
            <a:avLst/>
          </a:prstGeom>
          <a:noFill/>
        </p:spPr>
        <p:txBody>
          <a:bodyPr wrap="square" rtlCol="0">
            <a:spAutoFit/>
          </a:bodyPr>
          <a:lstStyle/>
          <a:p>
            <a:r>
              <a:rPr lang="en-CA" b="1" dirty="0">
                <a:solidFill>
                  <a:srgbClr val="FF0000"/>
                </a:solidFill>
              </a:rPr>
              <a:t>Current cell</a:t>
            </a:r>
          </a:p>
        </p:txBody>
      </p:sp>
      <p:cxnSp>
        <p:nvCxnSpPr>
          <p:cNvPr id="45" name="Straight Connector 44"/>
          <p:cNvCxnSpPr/>
          <p:nvPr/>
        </p:nvCxnSpPr>
        <p:spPr>
          <a:xfrm flipH="1" flipV="1">
            <a:off x="6549431" y="4733068"/>
            <a:ext cx="1295955" cy="634159"/>
          </a:xfrm>
          <a:prstGeom prst="line">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0567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stretch>
            <a:fillRect/>
          </a:stretch>
        </p:blipFill>
        <p:spPr>
          <a:xfrm>
            <a:off x="2194302" y="3386137"/>
            <a:ext cx="4305300" cy="1152525"/>
          </a:xfrm>
          <a:prstGeom prst="rect">
            <a:avLst/>
          </a:prstGeom>
        </p:spPr>
      </p:pic>
      <p:sp>
        <p:nvSpPr>
          <p:cNvPr id="2" name="Title 1"/>
          <p:cNvSpPr>
            <a:spLocks noGrp="1"/>
          </p:cNvSpPr>
          <p:nvPr>
            <p:ph type="title"/>
          </p:nvPr>
        </p:nvSpPr>
        <p:spPr/>
        <p:txBody>
          <a:bodyPr/>
          <a:lstStyle/>
          <a:p>
            <a:r>
              <a:rPr lang="en-US" dirty="0"/>
              <a:t>Copy-Paste: Example</a:t>
            </a:r>
          </a:p>
        </p:txBody>
      </p:sp>
      <p:sp>
        <p:nvSpPr>
          <p:cNvPr id="3" name="Content Placeholder 2"/>
          <p:cNvSpPr>
            <a:spLocks noGrp="1"/>
          </p:cNvSpPr>
          <p:nvPr>
            <p:ph idx="1"/>
          </p:nvPr>
        </p:nvSpPr>
        <p:spPr/>
        <p:txBody>
          <a:bodyPr/>
          <a:lstStyle/>
          <a:p>
            <a:r>
              <a:rPr lang="en-US" b="1" dirty="0"/>
              <a:t>Example spreadsheet: </a:t>
            </a:r>
            <a:r>
              <a:rPr lang="en-US" dirty="0"/>
              <a:t>6_copy_paste</a:t>
            </a:r>
          </a:p>
          <a:p>
            <a:pPr lvl="1"/>
            <a:r>
              <a:rPr lang="en-US" dirty="0"/>
              <a:t>Copy paste from </a:t>
            </a:r>
            <a:r>
              <a:rPr lang="en-US" dirty="0">
                <a:latin typeface="Consolas" panose="020B0609020204030204" pitchFamily="49" charset="0"/>
              </a:rPr>
              <a:t>A3</a:t>
            </a:r>
            <a:r>
              <a:rPr lang="en-US" dirty="0"/>
              <a:t> into </a:t>
            </a:r>
            <a:r>
              <a:rPr lang="en-US" dirty="0">
                <a:latin typeface="Consolas" panose="020B0609020204030204" pitchFamily="49" charset="0"/>
              </a:rPr>
              <a:t>C3</a:t>
            </a:r>
            <a:r>
              <a:rPr lang="en-US" dirty="0"/>
              <a:t>  (paste current formula), </a:t>
            </a:r>
            <a:r>
              <a:rPr lang="en-US" dirty="0">
                <a:latin typeface="Consolas" panose="020B0609020204030204" pitchFamily="49" charset="0"/>
              </a:rPr>
              <a:t>D3</a:t>
            </a:r>
            <a:r>
              <a:rPr lang="en-US" dirty="0"/>
              <a:t> (paste current data), </a:t>
            </a:r>
            <a:r>
              <a:rPr lang="en-US" dirty="0">
                <a:latin typeface="Consolas" panose="020B0609020204030204" pitchFamily="49" charset="0"/>
              </a:rPr>
              <a:t>D3</a:t>
            </a:r>
            <a:r>
              <a:rPr lang="en-US" dirty="0"/>
              <a:t> (paste link)</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r>
              <a:rPr lang="en-US" dirty="0"/>
              <a:t>Changes in </a:t>
            </a:r>
            <a:r>
              <a:rPr lang="en-US" b="1" dirty="0">
                <a:solidFill>
                  <a:srgbClr val="0000FF"/>
                </a:solidFill>
              </a:rPr>
              <a:t>data</a:t>
            </a:r>
            <a:r>
              <a:rPr lang="en-US" dirty="0"/>
              <a:t> in the source cell: if the values in </a:t>
            </a:r>
            <a:r>
              <a:rPr lang="en-US" dirty="0">
                <a:latin typeface="Consolas" panose="020B0609020204030204" pitchFamily="49" charset="0"/>
              </a:rPr>
              <a:t>A5</a:t>
            </a:r>
            <a:r>
              <a:rPr lang="en-US" dirty="0"/>
              <a:t> &amp; </a:t>
            </a:r>
            <a:r>
              <a:rPr lang="en-US" dirty="0">
                <a:latin typeface="Consolas" panose="020B0609020204030204" pitchFamily="49" charset="0"/>
              </a:rPr>
              <a:t>B5</a:t>
            </a:r>
            <a:r>
              <a:rPr lang="en-US" dirty="0"/>
              <a:t> change to </a:t>
            </a:r>
            <a:r>
              <a:rPr lang="en-US" b="1" dirty="0">
                <a:solidFill>
                  <a:srgbClr val="0000FF"/>
                </a:solidFill>
                <a:latin typeface="Consolas" panose="020B0609020204030204" pitchFamily="49" charset="0"/>
              </a:rPr>
              <a:t>9</a:t>
            </a:r>
            <a:r>
              <a:rPr lang="en-US" dirty="0"/>
              <a:t> and </a:t>
            </a:r>
            <a:r>
              <a:rPr lang="en-US" b="1" dirty="0">
                <a:solidFill>
                  <a:srgbClr val="0000FF"/>
                </a:solidFill>
                <a:latin typeface="Consolas" panose="020B0609020204030204" pitchFamily="49" charset="0"/>
              </a:rPr>
              <a:t>6</a:t>
            </a:r>
            <a:r>
              <a:rPr lang="en-US" dirty="0"/>
              <a:t> respectively what will the values be in </a:t>
            </a:r>
            <a:r>
              <a:rPr lang="en-US" dirty="0">
                <a:latin typeface="Consolas" panose="020B0609020204030204" pitchFamily="49" charset="0"/>
              </a:rPr>
              <a:t>C3</a:t>
            </a:r>
            <a:r>
              <a:rPr lang="en-US" dirty="0"/>
              <a:t>, </a:t>
            </a:r>
            <a:r>
              <a:rPr lang="en-US" dirty="0">
                <a:latin typeface="Consolas" panose="020B0609020204030204" pitchFamily="49" charset="0"/>
              </a:rPr>
              <a:t>D3</a:t>
            </a:r>
            <a:r>
              <a:rPr lang="en-US" dirty="0"/>
              <a:t>, </a:t>
            </a:r>
            <a:r>
              <a:rPr lang="en-US" dirty="0">
                <a:latin typeface="Consolas" panose="020B0609020204030204" pitchFamily="49" charset="0"/>
              </a:rPr>
              <a:t>E3</a:t>
            </a:r>
            <a:r>
              <a:rPr lang="en-US" dirty="0"/>
              <a:t> and why.</a:t>
            </a:r>
          </a:p>
          <a:p>
            <a:pPr lvl="1"/>
            <a:r>
              <a:rPr lang="en-US" dirty="0"/>
              <a:t>Changes in the </a:t>
            </a:r>
            <a:r>
              <a:rPr lang="en-US" b="1" dirty="0">
                <a:solidFill>
                  <a:srgbClr val="0000FF"/>
                </a:solidFill>
              </a:rPr>
              <a:t>formula</a:t>
            </a:r>
            <a:r>
              <a:rPr lang="en-US" dirty="0"/>
              <a:t> in the source cell: Contents of </a:t>
            </a:r>
            <a:r>
              <a:rPr lang="en-US" dirty="0">
                <a:latin typeface="Consolas" panose="020B0609020204030204" pitchFamily="49" charset="0"/>
              </a:rPr>
              <a:t>A3</a:t>
            </a:r>
            <a:r>
              <a:rPr lang="en-US" dirty="0"/>
              <a:t> was changed to  </a:t>
            </a:r>
            <a:r>
              <a:rPr lang="en-US" dirty="0">
                <a:latin typeface="Consolas" panose="020B0609020204030204" pitchFamily="49" charset="0"/>
              </a:rPr>
              <a:t>=</a:t>
            </a:r>
            <a:r>
              <a:rPr lang="en-US" b="1" dirty="0">
                <a:solidFill>
                  <a:srgbClr val="0000FF"/>
                </a:solidFill>
                <a:latin typeface="Consolas" panose="020B0609020204030204" pitchFamily="49" charset="0"/>
              </a:rPr>
              <a:t>9*3</a:t>
            </a:r>
          </a:p>
          <a:p>
            <a:endParaRPr lang="en-US" dirty="0"/>
          </a:p>
        </p:txBody>
      </p:sp>
      <p:grpSp>
        <p:nvGrpSpPr>
          <p:cNvPr id="4" name="Group 3"/>
          <p:cNvGrpSpPr/>
          <p:nvPr/>
        </p:nvGrpSpPr>
        <p:grpSpPr>
          <a:xfrm>
            <a:off x="457200" y="3233737"/>
            <a:ext cx="2089508" cy="772163"/>
            <a:chOff x="491286" y="5857237"/>
            <a:chExt cx="2089508" cy="772163"/>
          </a:xfrm>
        </p:grpSpPr>
        <p:sp>
          <p:nvSpPr>
            <p:cNvPr id="5" name="Rectangle 4"/>
            <p:cNvSpPr/>
            <p:nvPr/>
          </p:nvSpPr>
          <p:spPr>
            <a:xfrm>
              <a:off x="491286" y="5857237"/>
              <a:ext cx="1447800" cy="327061"/>
            </a:xfrm>
            <a:prstGeom prst="rect">
              <a:avLst/>
            </a:prstGeom>
            <a:solidFill>
              <a:schemeClr val="tx2">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latin typeface="Consolas" panose="020B0609020204030204" pitchFamily="49" charset="0"/>
                </a:rPr>
                <a:t>=$A$5*$B$5</a:t>
              </a:r>
            </a:p>
          </p:txBody>
        </p:sp>
        <p:cxnSp>
          <p:nvCxnSpPr>
            <p:cNvPr id="6" name="Straight Connector 5"/>
            <p:cNvCxnSpPr>
              <a:endCxn id="5" idx="2"/>
            </p:cNvCxnSpPr>
            <p:nvPr/>
          </p:nvCxnSpPr>
          <p:spPr>
            <a:xfrm flipH="1" flipV="1">
              <a:off x="1215186" y="6184298"/>
              <a:ext cx="1365608" cy="445102"/>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nvGrpSpPr>
          <p:cNvPr id="7" name="Group 6"/>
          <p:cNvGrpSpPr/>
          <p:nvPr/>
        </p:nvGrpSpPr>
        <p:grpSpPr>
          <a:xfrm>
            <a:off x="2958442" y="2865600"/>
            <a:ext cx="1461157" cy="1097310"/>
            <a:chOff x="2722848" y="5476218"/>
            <a:chExt cx="1461157" cy="1097310"/>
          </a:xfrm>
          <a:solidFill>
            <a:schemeClr val="accent1">
              <a:lumMod val="60000"/>
              <a:lumOff val="40000"/>
            </a:schemeClr>
          </a:solidFill>
        </p:grpSpPr>
        <p:sp>
          <p:nvSpPr>
            <p:cNvPr id="8" name="Rectangle 7"/>
            <p:cNvSpPr/>
            <p:nvPr/>
          </p:nvSpPr>
          <p:spPr>
            <a:xfrm>
              <a:off x="2722848" y="5476218"/>
              <a:ext cx="1461157" cy="327061"/>
            </a:xfrm>
            <a:prstGeom prst="rect">
              <a:avLst/>
            </a:prstGeom>
            <a:solidFill>
              <a:schemeClr val="tx2">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latin typeface="Consolas" panose="020B0609020204030204" pitchFamily="49" charset="0"/>
                </a:rPr>
                <a:t>=$A$5*$B$5</a:t>
              </a:r>
            </a:p>
          </p:txBody>
        </p:sp>
        <p:cxnSp>
          <p:nvCxnSpPr>
            <p:cNvPr id="9" name="Straight Connector 8"/>
            <p:cNvCxnSpPr/>
            <p:nvPr/>
          </p:nvCxnSpPr>
          <p:spPr>
            <a:xfrm flipH="1" flipV="1">
              <a:off x="3124200" y="5857237"/>
              <a:ext cx="801583" cy="716291"/>
            </a:xfrm>
            <a:prstGeom prst="line">
              <a:avLst/>
            </a:prstGeom>
            <a:grpFill/>
            <a:ln>
              <a:prstDash val="dash"/>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949489" y="2737439"/>
            <a:ext cx="762000" cy="1157878"/>
            <a:chOff x="4252022" y="5446694"/>
            <a:chExt cx="762000" cy="1157878"/>
          </a:xfrm>
          <a:solidFill>
            <a:schemeClr val="tx2">
              <a:lumMod val="75000"/>
            </a:schemeClr>
          </a:solidFill>
        </p:grpSpPr>
        <p:sp>
          <p:nvSpPr>
            <p:cNvPr id="11" name="Rectangle 10"/>
            <p:cNvSpPr/>
            <p:nvPr/>
          </p:nvSpPr>
          <p:spPr>
            <a:xfrm>
              <a:off x="4252022" y="5446694"/>
              <a:ext cx="762000" cy="327061"/>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latin typeface="Consolas" panose="020B0609020204030204" pitchFamily="49" charset="0"/>
                </a:rPr>
                <a:t>56</a:t>
              </a:r>
            </a:p>
          </p:txBody>
        </p:sp>
        <p:cxnSp>
          <p:nvCxnSpPr>
            <p:cNvPr id="12" name="Straight Connector 11"/>
            <p:cNvCxnSpPr/>
            <p:nvPr/>
          </p:nvCxnSpPr>
          <p:spPr>
            <a:xfrm flipV="1">
              <a:off x="4563153" y="5719806"/>
              <a:ext cx="21021" cy="884766"/>
            </a:xfrm>
            <a:prstGeom prst="line">
              <a:avLst/>
            </a:prstGeom>
            <a:grpFill/>
            <a:ln>
              <a:prstDash val="dash"/>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5913711" y="2794399"/>
            <a:ext cx="1463936" cy="1165883"/>
            <a:chOff x="5913711" y="2794399"/>
            <a:chExt cx="1463936" cy="1165883"/>
          </a:xfrm>
          <a:solidFill>
            <a:schemeClr val="accent1">
              <a:lumMod val="60000"/>
              <a:lumOff val="40000"/>
            </a:schemeClr>
          </a:solidFill>
        </p:grpSpPr>
        <p:sp>
          <p:nvSpPr>
            <p:cNvPr id="13" name="Rectangle 12"/>
            <p:cNvSpPr/>
            <p:nvPr/>
          </p:nvSpPr>
          <p:spPr>
            <a:xfrm>
              <a:off x="6499867" y="2794399"/>
              <a:ext cx="877780" cy="327061"/>
            </a:xfrm>
            <a:prstGeom prst="rect">
              <a:avLst/>
            </a:prstGeom>
            <a:solidFill>
              <a:schemeClr val="tx2">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Consolas" panose="020B0609020204030204" pitchFamily="49" charset="0"/>
                </a:rPr>
                <a:t>=$A$3</a:t>
              </a:r>
            </a:p>
          </p:txBody>
        </p:sp>
        <p:cxnSp>
          <p:nvCxnSpPr>
            <p:cNvPr id="14" name="Straight Connector 13"/>
            <p:cNvCxnSpPr/>
            <p:nvPr/>
          </p:nvCxnSpPr>
          <p:spPr>
            <a:xfrm flipV="1">
              <a:off x="5913711" y="3134161"/>
              <a:ext cx="967156" cy="826121"/>
            </a:xfrm>
            <a:prstGeom prst="line">
              <a:avLst/>
            </a:prstGeom>
            <a:grpFill/>
            <a:ln>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2356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down)">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Copy-Paste</a:t>
            </a:r>
          </a:p>
        </p:txBody>
      </p:sp>
      <p:sp>
        <p:nvSpPr>
          <p:cNvPr id="3" name="Content Placeholder 2"/>
          <p:cNvSpPr>
            <a:spLocks noGrp="1"/>
          </p:cNvSpPr>
          <p:nvPr>
            <p:ph idx="1"/>
          </p:nvPr>
        </p:nvSpPr>
        <p:spPr/>
        <p:txBody>
          <a:bodyPr/>
          <a:lstStyle/>
          <a:p>
            <a:r>
              <a:rPr lang="en-US" dirty="0"/>
              <a:t>For your information: Multiple cells (an entire row, column or even a range of cells e.g. </a:t>
            </a:r>
            <a:r>
              <a:rPr lang="en-US" dirty="0">
                <a:latin typeface="Consolas" panose="020B0609020204030204" pitchFamily="49" charset="0"/>
              </a:rPr>
              <a:t>A1</a:t>
            </a:r>
            <a:r>
              <a:rPr lang="en-US" dirty="0"/>
              <a:t>:</a:t>
            </a:r>
            <a:r>
              <a:rPr lang="en-US" dirty="0">
                <a:latin typeface="Consolas" panose="020B0609020204030204" pitchFamily="49" charset="0"/>
              </a:rPr>
              <a:t>C10</a:t>
            </a:r>
            <a:r>
              <a:rPr lang="en-US" dirty="0"/>
              <a:t> can by copied-pasted)</a:t>
            </a:r>
          </a:p>
        </p:txBody>
      </p:sp>
    </p:spTree>
    <p:extLst>
      <p:ext uri="{BB962C8B-B14F-4D97-AF65-F5344CB8AC3E}">
        <p14:creationId xmlns:p14="http://schemas.microsoft.com/office/powerpoint/2010/main" val="18221249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Autofill</a:t>
            </a:r>
          </a:p>
        </p:txBody>
      </p:sp>
      <p:sp>
        <p:nvSpPr>
          <p:cNvPr id="3" name="Content Placeholder 2"/>
          <p:cNvSpPr>
            <a:spLocks noGrp="1"/>
          </p:cNvSpPr>
          <p:nvPr>
            <p:ph idx="1"/>
          </p:nvPr>
        </p:nvSpPr>
        <p:spPr/>
        <p:txBody>
          <a:bodyPr/>
          <a:lstStyle/>
          <a:p>
            <a:r>
              <a:rPr lang="en-CA" dirty="0"/>
              <a:t>Allows for a sequence (constant or addition by a constant amount) to be extended</a:t>
            </a:r>
          </a:p>
          <a:p>
            <a:pPr lvl="1"/>
            <a:r>
              <a:rPr lang="en-CA" dirty="0"/>
              <a:t>E.g., The sequence “1, 2, 3” (can be extended to include “…4, 5, 6”)</a:t>
            </a:r>
          </a:p>
          <a:p>
            <a:r>
              <a:rPr lang="en-CA" dirty="0"/>
              <a:t>Steps:</a:t>
            </a:r>
          </a:p>
          <a:p>
            <a:pPr marL="566738" lvl="1" indent="-331788">
              <a:buFont typeface="+mj-lt"/>
              <a:buAutoNum type="arabicPeriod"/>
            </a:pPr>
            <a:r>
              <a:rPr lang="en-CA" dirty="0"/>
              <a:t>Highlight the cells containing the sequence to extend (selecting one cell just repeats the contents of that one cell).</a:t>
            </a:r>
          </a:p>
          <a:p>
            <a:pPr marL="566738" lvl="1" indent="-331788">
              <a:buFont typeface="+mj-lt"/>
              <a:buAutoNum type="arabicPeriod"/>
            </a:pPr>
            <a:endParaRPr lang="en-CA" dirty="0"/>
          </a:p>
          <a:p>
            <a:pPr marL="566738" lvl="1" indent="-331788">
              <a:buFont typeface="+mj-lt"/>
              <a:buAutoNum type="arabicPeriod"/>
            </a:pPr>
            <a:endParaRPr lang="en-CA" dirty="0"/>
          </a:p>
          <a:p>
            <a:pPr marL="234950" lvl="1" indent="0">
              <a:buNone/>
            </a:pPr>
            <a:endParaRPr lang="en-CA" dirty="0"/>
          </a:p>
          <a:p>
            <a:pPr marL="692150" lvl="1" indent="-457200">
              <a:buFont typeface="+mj-lt"/>
              <a:buAutoNum type="arabicPeriod" startAt="2"/>
            </a:pPr>
            <a:r>
              <a:rPr lang="en-CA" dirty="0"/>
              <a:t>Move the mouse pointer to the ‘handle’ at the bottom right</a:t>
            </a:r>
          </a:p>
          <a:p>
            <a:endParaRPr lang="en-CA" dirty="0"/>
          </a:p>
        </p:txBody>
      </p:sp>
      <p:pic>
        <p:nvPicPr>
          <p:cNvPr id="5" name="Picture 4"/>
          <p:cNvPicPr>
            <a:picLocks noChangeAspect="1"/>
          </p:cNvPicPr>
          <p:nvPr/>
        </p:nvPicPr>
        <p:blipFill>
          <a:blip r:embed="rId3"/>
          <a:stretch>
            <a:fillRect/>
          </a:stretch>
        </p:blipFill>
        <p:spPr>
          <a:xfrm>
            <a:off x="1142998" y="3810000"/>
            <a:ext cx="1143002" cy="1000127"/>
          </a:xfrm>
          <a:prstGeom prst="rect">
            <a:avLst/>
          </a:prstGeom>
        </p:spPr>
      </p:pic>
      <p:pic>
        <p:nvPicPr>
          <p:cNvPr id="6" name="Picture 5"/>
          <p:cNvPicPr>
            <a:picLocks noChangeAspect="1"/>
          </p:cNvPicPr>
          <p:nvPr/>
        </p:nvPicPr>
        <p:blipFill>
          <a:blip r:embed="rId3"/>
          <a:stretch>
            <a:fillRect/>
          </a:stretch>
        </p:blipFill>
        <p:spPr>
          <a:xfrm>
            <a:off x="1118181" y="5324018"/>
            <a:ext cx="1396418" cy="1221866"/>
          </a:xfrm>
          <a:prstGeom prst="rect">
            <a:avLst/>
          </a:prstGeom>
        </p:spPr>
      </p:pic>
      <p:sp>
        <p:nvSpPr>
          <p:cNvPr id="7" name="Down Arrow 6"/>
          <p:cNvSpPr/>
          <p:nvPr/>
        </p:nvSpPr>
        <p:spPr>
          <a:xfrm rot="8239031">
            <a:off x="2399050" y="6205483"/>
            <a:ext cx="307300" cy="45357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3520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Autofill (2)</a:t>
            </a:r>
          </a:p>
        </p:txBody>
      </p:sp>
      <p:sp>
        <p:nvSpPr>
          <p:cNvPr id="3" name="Content Placeholder 2"/>
          <p:cNvSpPr>
            <a:spLocks noGrp="1"/>
          </p:cNvSpPr>
          <p:nvPr>
            <p:ph idx="1"/>
          </p:nvPr>
        </p:nvSpPr>
        <p:spPr/>
        <p:txBody>
          <a:bodyPr/>
          <a:lstStyle/>
          <a:p>
            <a:pPr lvl="2" indent="-457200">
              <a:buFont typeface="+mj-lt"/>
              <a:buAutoNum type="arabicPeriod" startAt="3"/>
            </a:pPr>
            <a:r>
              <a:rPr lang="en-CA" sz="2000" dirty="0"/>
              <a:t>Drag the mouse as far down as you wish the sequence to be extended to.</a:t>
            </a:r>
          </a:p>
          <a:p>
            <a:endParaRPr lang="en-CA" dirty="0"/>
          </a:p>
        </p:txBody>
      </p:sp>
      <p:grpSp>
        <p:nvGrpSpPr>
          <p:cNvPr id="6" name="Group 5"/>
          <p:cNvGrpSpPr/>
          <p:nvPr/>
        </p:nvGrpSpPr>
        <p:grpSpPr>
          <a:xfrm>
            <a:off x="1143000" y="2286000"/>
            <a:ext cx="1906251" cy="2859871"/>
            <a:chOff x="1143000" y="1981200"/>
            <a:chExt cx="1906251" cy="2859871"/>
          </a:xfrm>
        </p:grpSpPr>
        <p:pic>
          <p:nvPicPr>
            <p:cNvPr id="4" name="Picture 3"/>
            <p:cNvPicPr>
              <a:picLocks noChangeAspect="1"/>
            </p:cNvPicPr>
            <p:nvPr/>
          </p:nvPicPr>
          <p:blipFill>
            <a:blip r:embed="rId3"/>
            <a:stretch>
              <a:fillRect/>
            </a:stretch>
          </p:blipFill>
          <p:spPr>
            <a:xfrm>
              <a:off x="1143000" y="1981200"/>
              <a:ext cx="1752600" cy="2525128"/>
            </a:xfrm>
            <a:prstGeom prst="rect">
              <a:avLst/>
            </a:prstGeom>
          </p:spPr>
        </p:pic>
        <p:sp useBgFill="1">
          <p:nvSpPr>
            <p:cNvPr id="5" name="Down Arrow 4"/>
            <p:cNvSpPr/>
            <p:nvPr/>
          </p:nvSpPr>
          <p:spPr>
            <a:xfrm rot="8239031">
              <a:off x="2741951" y="4387493"/>
              <a:ext cx="307300" cy="45357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75323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Autofill (3)</a:t>
            </a:r>
          </a:p>
        </p:txBody>
      </p:sp>
      <p:sp>
        <p:nvSpPr>
          <p:cNvPr id="3" name="Content Placeholder 2"/>
          <p:cNvSpPr>
            <a:spLocks noGrp="1"/>
          </p:cNvSpPr>
          <p:nvPr>
            <p:ph idx="1"/>
          </p:nvPr>
        </p:nvSpPr>
        <p:spPr/>
        <p:txBody>
          <a:bodyPr/>
          <a:lstStyle/>
          <a:p>
            <a:r>
              <a:rPr lang="en-CA" dirty="0"/>
              <a:t>It’s best to only extend a sequence that only employs addition (e.g. +1, +3, -1, -10) or a constant sequence using autofill handles.</a:t>
            </a:r>
          </a:p>
          <a:p>
            <a:endParaRPr lang="en-CA" dirty="0"/>
          </a:p>
          <a:p>
            <a:endParaRPr lang="en-CA" dirty="0"/>
          </a:p>
          <a:p>
            <a:pPr marL="0" indent="0">
              <a:buNone/>
            </a:pPr>
            <a:endParaRPr lang="en-CA" dirty="0"/>
          </a:p>
          <a:p>
            <a:endParaRPr lang="en-CA" dirty="0"/>
          </a:p>
          <a:p>
            <a:endParaRPr lang="en-CA" dirty="0"/>
          </a:p>
          <a:p>
            <a:r>
              <a:rPr lang="en-CA" dirty="0"/>
              <a:t>To extrapolate other sequences (e.g. multiplication) don’t use autofill:</a:t>
            </a:r>
          </a:p>
          <a:p>
            <a:pPr lvl="1"/>
            <a:r>
              <a:rPr lang="en-CA" dirty="0">
                <a:hlinkClick r:id="rId2"/>
              </a:rPr>
              <a:t>https://support.office.com/en-us/article/project-values-in-a-series-5311f5cf-149e-4d06-81dd-5aaad87e5400</a:t>
            </a:r>
            <a:endParaRPr lang="en-CA" dirty="0"/>
          </a:p>
          <a:p>
            <a:pPr lvl="1"/>
            <a:endParaRPr lang="en-CA" dirty="0"/>
          </a:p>
          <a:p>
            <a:endParaRPr lang="en-CA" dirty="0"/>
          </a:p>
          <a:p>
            <a:endParaRPr lang="en-CA" dirty="0"/>
          </a:p>
        </p:txBody>
      </p:sp>
      <p:grpSp>
        <p:nvGrpSpPr>
          <p:cNvPr id="22" name="Group 21"/>
          <p:cNvGrpSpPr/>
          <p:nvPr/>
        </p:nvGrpSpPr>
        <p:grpSpPr>
          <a:xfrm>
            <a:off x="762000" y="2590800"/>
            <a:ext cx="2013794" cy="1598389"/>
            <a:chOff x="762000" y="2590800"/>
            <a:chExt cx="2013794" cy="1598389"/>
          </a:xfrm>
        </p:grpSpPr>
        <p:grpSp>
          <p:nvGrpSpPr>
            <p:cNvPr id="19" name="Group 18"/>
            <p:cNvGrpSpPr/>
            <p:nvPr/>
          </p:nvGrpSpPr>
          <p:grpSpPr>
            <a:xfrm>
              <a:off x="762000" y="2590800"/>
              <a:ext cx="1752600" cy="1243101"/>
              <a:chOff x="762000" y="2590800"/>
              <a:chExt cx="1752600" cy="1243101"/>
            </a:xfrm>
          </p:grpSpPr>
          <p:grpSp>
            <p:nvGrpSpPr>
              <p:cNvPr id="15" name="Group 14"/>
              <p:cNvGrpSpPr/>
              <p:nvPr/>
            </p:nvGrpSpPr>
            <p:grpSpPr>
              <a:xfrm>
                <a:off x="762000" y="2590800"/>
                <a:ext cx="1752600" cy="1219201"/>
                <a:chOff x="762000" y="2590800"/>
                <a:chExt cx="1752600" cy="1219201"/>
              </a:xfrm>
            </p:grpSpPr>
            <p:pic>
              <p:nvPicPr>
                <p:cNvPr id="12" name="Picture 11"/>
                <p:cNvPicPr>
                  <a:picLocks noChangeAspect="1"/>
                </p:cNvPicPr>
                <p:nvPr/>
              </p:nvPicPr>
              <p:blipFill>
                <a:blip r:embed="rId3"/>
                <a:stretch>
                  <a:fillRect/>
                </a:stretch>
              </p:blipFill>
              <p:spPr>
                <a:xfrm>
                  <a:off x="762000" y="2590800"/>
                  <a:ext cx="695325" cy="866775"/>
                </a:xfrm>
                <a:prstGeom prst="rect">
                  <a:avLst/>
                </a:prstGeom>
              </p:spPr>
            </p:pic>
            <p:pic>
              <p:nvPicPr>
                <p:cNvPr id="13" name="Picture 12"/>
                <p:cNvPicPr>
                  <a:picLocks noChangeAspect="1"/>
                </p:cNvPicPr>
                <p:nvPr/>
              </p:nvPicPr>
              <p:blipFill rotWithShape="1">
                <a:blip r:embed="rId4"/>
                <a:srcRect r="1648" b="48595"/>
                <a:stretch/>
              </p:blipFill>
              <p:spPr>
                <a:xfrm>
                  <a:off x="1821370" y="2590801"/>
                  <a:ext cx="693230" cy="1219200"/>
                </a:xfrm>
                <a:prstGeom prst="rect">
                  <a:avLst/>
                </a:prstGeom>
              </p:spPr>
            </p:pic>
          </p:grpSp>
          <p:sp>
            <p:nvSpPr>
              <p:cNvPr id="17" name="Down Arrow 16"/>
              <p:cNvSpPr/>
              <p:nvPr/>
            </p:nvSpPr>
            <p:spPr>
              <a:xfrm rot="8239031">
                <a:off x="1404537" y="3380323"/>
                <a:ext cx="307300" cy="45357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0" name="Down Arrow 19"/>
            <p:cNvSpPr/>
            <p:nvPr/>
          </p:nvSpPr>
          <p:spPr>
            <a:xfrm rot="8239031">
              <a:off x="2468494" y="3735611"/>
              <a:ext cx="307300" cy="45357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p:cNvGrpSpPr/>
          <p:nvPr/>
        </p:nvGrpSpPr>
        <p:grpSpPr>
          <a:xfrm>
            <a:off x="4953000" y="2590800"/>
            <a:ext cx="2094323" cy="1633639"/>
            <a:chOff x="4953000" y="2590800"/>
            <a:chExt cx="2094323" cy="1633639"/>
          </a:xfrm>
        </p:grpSpPr>
        <p:grpSp>
          <p:nvGrpSpPr>
            <p:cNvPr id="16" name="Group 15"/>
            <p:cNvGrpSpPr/>
            <p:nvPr/>
          </p:nvGrpSpPr>
          <p:grpSpPr>
            <a:xfrm>
              <a:off x="4953000" y="2590800"/>
              <a:ext cx="1867090" cy="1295400"/>
              <a:chOff x="4953000" y="2590800"/>
              <a:chExt cx="1867090" cy="1295400"/>
            </a:xfrm>
          </p:grpSpPr>
          <p:pic>
            <p:nvPicPr>
              <p:cNvPr id="10" name="Picture 9"/>
              <p:cNvPicPr>
                <a:picLocks noChangeAspect="1"/>
              </p:cNvPicPr>
              <p:nvPr/>
            </p:nvPicPr>
            <p:blipFill>
              <a:blip r:embed="rId5"/>
              <a:stretch>
                <a:fillRect/>
              </a:stretch>
            </p:blipFill>
            <p:spPr>
              <a:xfrm>
                <a:off x="4953000" y="2609088"/>
                <a:ext cx="714375" cy="885825"/>
              </a:xfrm>
              <a:prstGeom prst="rect">
                <a:avLst/>
              </a:prstGeom>
            </p:spPr>
          </p:pic>
          <p:pic>
            <p:nvPicPr>
              <p:cNvPr id="11" name="Picture 10"/>
              <p:cNvPicPr>
                <a:picLocks noChangeAspect="1"/>
              </p:cNvPicPr>
              <p:nvPr/>
            </p:nvPicPr>
            <p:blipFill rotWithShape="1">
              <a:blip r:embed="rId6"/>
              <a:srcRect b="46667"/>
              <a:stretch/>
            </p:blipFill>
            <p:spPr>
              <a:xfrm>
                <a:off x="6067615" y="2590800"/>
                <a:ext cx="752475" cy="1295400"/>
              </a:xfrm>
              <a:prstGeom prst="rect">
                <a:avLst/>
              </a:prstGeom>
            </p:spPr>
          </p:pic>
        </p:grpSp>
        <p:sp>
          <p:nvSpPr>
            <p:cNvPr id="18" name="Down Arrow 17"/>
            <p:cNvSpPr/>
            <p:nvPr/>
          </p:nvSpPr>
          <p:spPr>
            <a:xfrm rot="8239031">
              <a:off x="5639836" y="3380321"/>
              <a:ext cx="307300" cy="45357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Down Arrow 20"/>
            <p:cNvSpPr/>
            <p:nvPr/>
          </p:nvSpPr>
          <p:spPr>
            <a:xfrm rot="8239031">
              <a:off x="6740023" y="3770861"/>
              <a:ext cx="307300" cy="45357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4211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Autofill: Practice</a:t>
            </a:r>
          </a:p>
        </p:txBody>
      </p:sp>
      <p:sp>
        <p:nvSpPr>
          <p:cNvPr id="3" name="Content Placeholder 2"/>
          <p:cNvSpPr>
            <a:spLocks noGrp="1"/>
          </p:cNvSpPr>
          <p:nvPr>
            <p:ph idx="1"/>
          </p:nvPr>
        </p:nvSpPr>
        <p:spPr/>
        <p:txBody>
          <a:bodyPr/>
          <a:lstStyle/>
          <a:p>
            <a:r>
              <a:rPr lang="en-CA" dirty="0">
                <a:cs typeface="Arial" panose="020B0604020202020204" pitchFamily="34" charset="0"/>
              </a:rPr>
              <a:t>What would be the autofill result of the following.</a:t>
            </a:r>
          </a:p>
          <a:p>
            <a:endParaRPr lang="en-CA" dirty="0"/>
          </a:p>
        </p:txBody>
      </p:sp>
      <p:grpSp>
        <p:nvGrpSpPr>
          <p:cNvPr id="4" name="Group 3"/>
          <p:cNvGrpSpPr/>
          <p:nvPr/>
        </p:nvGrpSpPr>
        <p:grpSpPr>
          <a:xfrm>
            <a:off x="685800" y="1981200"/>
            <a:ext cx="5676900" cy="2089791"/>
            <a:chOff x="4291914" y="3887901"/>
            <a:chExt cx="5676900" cy="2089791"/>
          </a:xfrm>
        </p:grpSpPr>
        <p:sp>
          <p:nvSpPr>
            <p:cNvPr id="6" name="TextBox 5"/>
            <p:cNvSpPr txBox="1"/>
            <p:nvPr/>
          </p:nvSpPr>
          <p:spPr>
            <a:xfrm>
              <a:off x="4291914" y="3917208"/>
              <a:ext cx="813486" cy="342901"/>
            </a:xfrm>
            <a:prstGeom prst="rect">
              <a:avLst/>
            </a:prstGeom>
            <a:noFill/>
          </p:spPr>
          <p:txBody>
            <a:bodyPr wrap="square" rtlCol="0">
              <a:noAutofit/>
            </a:bodyPr>
            <a:lstStyle/>
            <a:p>
              <a:r>
                <a:rPr lang="en-CA" b="1" dirty="0">
                  <a:latin typeface="Arial" panose="020B0604020202020204" pitchFamily="34" charset="0"/>
                  <a:cs typeface="Arial" panose="020B0604020202020204" pitchFamily="34" charset="0"/>
                </a:rPr>
                <a:t>E.g.1</a:t>
              </a:r>
            </a:p>
          </p:txBody>
        </p:sp>
        <p:sp>
          <p:nvSpPr>
            <p:cNvPr id="7" name="TextBox 6"/>
            <p:cNvSpPr txBox="1"/>
            <p:nvPr/>
          </p:nvSpPr>
          <p:spPr>
            <a:xfrm>
              <a:off x="8063814" y="3887901"/>
              <a:ext cx="838200" cy="342901"/>
            </a:xfrm>
            <a:prstGeom prst="rect">
              <a:avLst/>
            </a:prstGeom>
            <a:noFill/>
          </p:spPr>
          <p:txBody>
            <a:bodyPr wrap="square" rtlCol="0">
              <a:noAutofit/>
            </a:bodyPr>
            <a:lstStyle/>
            <a:p>
              <a:r>
                <a:rPr lang="en-CA" b="1" dirty="0">
                  <a:latin typeface="Arial" panose="020B0604020202020204" pitchFamily="34" charset="0"/>
                  <a:cs typeface="Arial" panose="020B0604020202020204" pitchFamily="34" charset="0"/>
                </a:rPr>
                <a:t>E.g. 2</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0414" y="4316985"/>
              <a:ext cx="1798476" cy="1390008"/>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50828" y="4296913"/>
              <a:ext cx="1817986" cy="1680779"/>
            </a:xfrm>
            <a:prstGeom prst="rect">
              <a:avLst/>
            </a:prstGeom>
          </p:spPr>
        </p:pic>
      </p:grpSp>
    </p:spTree>
    <p:extLst>
      <p:ext uri="{BB962C8B-B14F-4D97-AF65-F5344CB8AC3E}">
        <p14:creationId xmlns:p14="http://schemas.microsoft.com/office/powerpoint/2010/main" val="16380821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Terminology</a:t>
            </a:r>
          </a:p>
        </p:txBody>
      </p:sp>
      <p:sp>
        <p:nvSpPr>
          <p:cNvPr id="3" name="Content Placeholder 2"/>
          <p:cNvSpPr>
            <a:spLocks noGrp="1"/>
          </p:cNvSpPr>
          <p:nvPr>
            <p:ph idx="1"/>
          </p:nvPr>
        </p:nvSpPr>
        <p:spPr/>
        <p:txBody>
          <a:bodyPr/>
          <a:lstStyle/>
          <a:p>
            <a:r>
              <a:rPr lang="en-CA" dirty="0"/>
              <a:t>Spreadsheet (referred to as a “workbook” by Microsoft)</a:t>
            </a:r>
          </a:p>
          <a:p>
            <a:pPr lvl="1"/>
            <a:r>
              <a:rPr lang="en-CA" dirty="0"/>
              <a:t>A Microsoft </a:t>
            </a:r>
            <a:r>
              <a:rPr lang="en-CA" b="1" dirty="0">
                <a:solidFill>
                  <a:srgbClr val="FF0000"/>
                </a:solidFill>
              </a:rPr>
              <a:t>Excel file</a:t>
            </a:r>
          </a:p>
          <a:p>
            <a:pPr lvl="1"/>
            <a:endParaRPr lang="en-CA" dirty="0"/>
          </a:p>
          <a:p>
            <a:pPr lvl="1"/>
            <a:endParaRPr lang="en-CA" dirty="0"/>
          </a:p>
          <a:p>
            <a:pPr lvl="1"/>
            <a:endParaRPr lang="en-CA" dirty="0"/>
          </a:p>
          <a:p>
            <a:pPr marL="234950" lvl="1" indent="0">
              <a:buNone/>
            </a:pPr>
            <a:endParaRPr lang="en-CA" dirty="0"/>
          </a:p>
          <a:p>
            <a:r>
              <a:rPr lang="en-CA" b="1" dirty="0">
                <a:solidFill>
                  <a:srgbClr val="0000FF"/>
                </a:solidFill>
              </a:rPr>
              <a:t>Worksheet</a:t>
            </a:r>
          </a:p>
          <a:p>
            <a:pPr lvl="1"/>
            <a:r>
              <a:rPr lang="en-CA" dirty="0"/>
              <a:t>A part of a spreadsheet</a:t>
            </a:r>
          </a:p>
          <a:p>
            <a:pPr lvl="2"/>
            <a:endParaRPr lang="en-CA" dirty="0"/>
          </a:p>
          <a:p>
            <a:endParaRPr lang="en-CA" dirty="0"/>
          </a:p>
        </p:txBody>
      </p:sp>
      <p:pic>
        <p:nvPicPr>
          <p:cNvPr id="4" name="Picture 3"/>
          <p:cNvPicPr>
            <a:picLocks noChangeAspect="1"/>
          </p:cNvPicPr>
          <p:nvPr/>
        </p:nvPicPr>
        <p:blipFill>
          <a:blip r:embed="rId3"/>
          <a:stretch>
            <a:fillRect/>
          </a:stretch>
        </p:blipFill>
        <p:spPr>
          <a:xfrm>
            <a:off x="890587" y="2286000"/>
            <a:ext cx="1828800" cy="1224057"/>
          </a:xfrm>
          <a:prstGeom prst="rect">
            <a:avLst/>
          </a:prstGeom>
        </p:spPr>
      </p:pic>
      <p:sp>
        <p:nvSpPr>
          <p:cNvPr id="5" name="Freeform 4"/>
          <p:cNvSpPr/>
          <p:nvPr/>
        </p:nvSpPr>
        <p:spPr>
          <a:xfrm>
            <a:off x="959442" y="2334126"/>
            <a:ext cx="870203" cy="1082842"/>
          </a:xfrm>
          <a:custGeom>
            <a:avLst/>
            <a:gdLst>
              <a:gd name="connsiteX0" fmla="*/ 809449 w 870203"/>
              <a:gd name="connsiteY0" fmla="*/ 132348 h 1082842"/>
              <a:gd name="connsiteX1" fmla="*/ 761323 w 870203"/>
              <a:gd name="connsiteY1" fmla="*/ 72190 h 1082842"/>
              <a:gd name="connsiteX2" fmla="*/ 725228 w 870203"/>
              <a:gd name="connsiteY2" fmla="*/ 60158 h 1082842"/>
              <a:gd name="connsiteX3" fmla="*/ 689133 w 870203"/>
              <a:gd name="connsiteY3" fmla="*/ 36095 h 1082842"/>
              <a:gd name="connsiteX4" fmla="*/ 628976 w 870203"/>
              <a:gd name="connsiteY4" fmla="*/ 24063 h 1082842"/>
              <a:gd name="connsiteX5" fmla="*/ 496628 w 870203"/>
              <a:gd name="connsiteY5" fmla="*/ 0 h 1082842"/>
              <a:gd name="connsiteX6" fmla="*/ 123649 w 870203"/>
              <a:gd name="connsiteY6" fmla="*/ 12032 h 1082842"/>
              <a:gd name="connsiteX7" fmla="*/ 87555 w 870203"/>
              <a:gd name="connsiteY7" fmla="*/ 24063 h 1082842"/>
              <a:gd name="connsiteX8" fmla="*/ 63491 w 870203"/>
              <a:gd name="connsiteY8" fmla="*/ 60158 h 1082842"/>
              <a:gd name="connsiteX9" fmla="*/ 27397 w 870203"/>
              <a:gd name="connsiteY9" fmla="*/ 180474 h 1082842"/>
              <a:gd name="connsiteX10" fmla="*/ 15365 w 870203"/>
              <a:gd name="connsiteY10" fmla="*/ 252663 h 1082842"/>
              <a:gd name="connsiteX11" fmla="*/ 15365 w 870203"/>
              <a:gd name="connsiteY11" fmla="*/ 733927 h 1082842"/>
              <a:gd name="connsiteX12" fmla="*/ 39428 w 870203"/>
              <a:gd name="connsiteY12" fmla="*/ 806116 h 1082842"/>
              <a:gd name="connsiteX13" fmla="*/ 87555 w 870203"/>
              <a:gd name="connsiteY13" fmla="*/ 878306 h 1082842"/>
              <a:gd name="connsiteX14" fmla="*/ 99586 w 870203"/>
              <a:gd name="connsiteY14" fmla="*/ 914400 h 1082842"/>
              <a:gd name="connsiteX15" fmla="*/ 123649 w 870203"/>
              <a:gd name="connsiteY15" fmla="*/ 950495 h 1082842"/>
              <a:gd name="connsiteX16" fmla="*/ 195839 w 870203"/>
              <a:gd name="connsiteY16" fmla="*/ 1010653 h 1082842"/>
              <a:gd name="connsiteX17" fmla="*/ 231933 w 870203"/>
              <a:gd name="connsiteY17" fmla="*/ 1022685 h 1082842"/>
              <a:gd name="connsiteX18" fmla="*/ 268028 w 870203"/>
              <a:gd name="connsiteY18" fmla="*/ 1046748 h 1082842"/>
              <a:gd name="connsiteX19" fmla="*/ 352249 w 870203"/>
              <a:gd name="connsiteY19" fmla="*/ 1058779 h 1082842"/>
              <a:gd name="connsiteX20" fmla="*/ 400376 w 870203"/>
              <a:gd name="connsiteY20" fmla="*/ 1070811 h 1082842"/>
              <a:gd name="connsiteX21" fmla="*/ 460533 w 870203"/>
              <a:gd name="connsiteY21" fmla="*/ 1082842 h 1082842"/>
              <a:gd name="connsiteX22" fmla="*/ 701165 w 870203"/>
              <a:gd name="connsiteY22" fmla="*/ 1058779 h 1082842"/>
              <a:gd name="connsiteX23" fmla="*/ 737260 w 870203"/>
              <a:gd name="connsiteY23" fmla="*/ 1034716 h 1082842"/>
              <a:gd name="connsiteX24" fmla="*/ 785386 w 870203"/>
              <a:gd name="connsiteY24" fmla="*/ 962527 h 1082842"/>
              <a:gd name="connsiteX25" fmla="*/ 809449 w 870203"/>
              <a:gd name="connsiteY25" fmla="*/ 890337 h 1082842"/>
              <a:gd name="connsiteX26" fmla="*/ 821481 w 870203"/>
              <a:gd name="connsiteY26" fmla="*/ 854242 h 1082842"/>
              <a:gd name="connsiteX27" fmla="*/ 845544 w 870203"/>
              <a:gd name="connsiteY27" fmla="*/ 757990 h 1082842"/>
              <a:gd name="connsiteX28" fmla="*/ 857576 w 870203"/>
              <a:gd name="connsiteY28" fmla="*/ 409074 h 1082842"/>
              <a:gd name="connsiteX29" fmla="*/ 869607 w 870203"/>
              <a:gd name="connsiteY29" fmla="*/ 360948 h 1082842"/>
              <a:gd name="connsiteX30" fmla="*/ 833512 w 870203"/>
              <a:gd name="connsiteY30" fmla="*/ 192506 h 1082842"/>
              <a:gd name="connsiteX31" fmla="*/ 809449 w 870203"/>
              <a:gd name="connsiteY31" fmla="*/ 132348 h 1082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70203" h="1082842">
                <a:moveTo>
                  <a:pt x="809449" y="132348"/>
                </a:moveTo>
                <a:cubicBezTo>
                  <a:pt x="797418" y="112295"/>
                  <a:pt x="780821" y="88902"/>
                  <a:pt x="761323" y="72190"/>
                </a:cubicBezTo>
                <a:cubicBezTo>
                  <a:pt x="751694" y="63936"/>
                  <a:pt x="736572" y="65830"/>
                  <a:pt x="725228" y="60158"/>
                </a:cubicBezTo>
                <a:cubicBezTo>
                  <a:pt x="712294" y="53691"/>
                  <a:pt x="702672" y="41172"/>
                  <a:pt x="689133" y="36095"/>
                </a:cubicBezTo>
                <a:cubicBezTo>
                  <a:pt x="669986" y="28915"/>
                  <a:pt x="649096" y="27721"/>
                  <a:pt x="628976" y="24063"/>
                </a:cubicBezTo>
                <a:cubicBezTo>
                  <a:pt x="459634" y="-6726"/>
                  <a:pt x="645238" y="29723"/>
                  <a:pt x="496628" y="0"/>
                </a:cubicBezTo>
                <a:cubicBezTo>
                  <a:pt x="372302" y="4011"/>
                  <a:pt x="247825" y="4728"/>
                  <a:pt x="123649" y="12032"/>
                </a:cubicBezTo>
                <a:cubicBezTo>
                  <a:pt x="110989" y="12777"/>
                  <a:pt x="97458" y="16141"/>
                  <a:pt x="87555" y="24063"/>
                </a:cubicBezTo>
                <a:cubicBezTo>
                  <a:pt x="76263" y="33096"/>
                  <a:pt x="71512" y="48126"/>
                  <a:pt x="63491" y="60158"/>
                </a:cubicBezTo>
                <a:cubicBezTo>
                  <a:pt x="48143" y="106204"/>
                  <a:pt x="36490" y="135011"/>
                  <a:pt x="27397" y="180474"/>
                </a:cubicBezTo>
                <a:cubicBezTo>
                  <a:pt x="22613" y="204395"/>
                  <a:pt x="19376" y="228600"/>
                  <a:pt x="15365" y="252663"/>
                </a:cubicBezTo>
                <a:cubicBezTo>
                  <a:pt x="-1776" y="458350"/>
                  <a:pt x="-8216" y="466678"/>
                  <a:pt x="15365" y="733927"/>
                </a:cubicBezTo>
                <a:cubicBezTo>
                  <a:pt x="17594" y="759193"/>
                  <a:pt x="31407" y="782053"/>
                  <a:pt x="39428" y="806116"/>
                </a:cubicBezTo>
                <a:cubicBezTo>
                  <a:pt x="56840" y="858353"/>
                  <a:pt x="42493" y="833244"/>
                  <a:pt x="87555" y="878306"/>
                </a:cubicBezTo>
                <a:cubicBezTo>
                  <a:pt x="91565" y="890337"/>
                  <a:pt x="93914" y="903057"/>
                  <a:pt x="99586" y="914400"/>
                </a:cubicBezTo>
                <a:cubicBezTo>
                  <a:pt x="106053" y="927334"/>
                  <a:pt x="114392" y="939386"/>
                  <a:pt x="123649" y="950495"/>
                </a:cubicBezTo>
                <a:cubicBezTo>
                  <a:pt x="142656" y="973304"/>
                  <a:pt x="168797" y="997132"/>
                  <a:pt x="195839" y="1010653"/>
                </a:cubicBezTo>
                <a:cubicBezTo>
                  <a:pt x="207182" y="1016325"/>
                  <a:pt x="220590" y="1017013"/>
                  <a:pt x="231933" y="1022685"/>
                </a:cubicBezTo>
                <a:cubicBezTo>
                  <a:pt x="244867" y="1029152"/>
                  <a:pt x="254178" y="1042593"/>
                  <a:pt x="268028" y="1046748"/>
                </a:cubicBezTo>
                <a:cubicBezTo>
                  <a:pt x="295191" y="1054897"/>
                  <a:pt x="324348" y="1053706"/>
                  <a:pt x="352249" y="1058779"/>
                </a:cubicBezTo>
                <a:cubicBezTo>
                  <a:pt x="368518" y="1061737"/>
                  <a:pt x="384234" y="1067224"/>
                  <a:pt x="400376" y="1070811"/>
                </a:cubicBezTo>
                <a:cubicBezTo>
                  <a:pt x="420338" y="1075247"/>
                  <a:pt x="440481" y="1078832"/>
                  <a:pt x="460533" y="1082842"/>
                </a:cubicBezTo>
                <a:cubicBezTo>
                  <a:pt x="461827" y="1082756"/>
                  <a:pt x="649582" y="1078123"/>
                  <a:pt x="701165" y="1058779"/>
                </a:cubicBezTo>
                <a:cubicBezTo>
                  <a:pt x="714705" y="1053702"/>
                  <a:pt x="725228" y="1042737"/>
                  <a:pt x="737260" y="1034716"/>
                </a:cubicBezTo>
                <a:cubicBezTo>
                  <a:pt x="753302" y="1010653"/>
                  <a:pt x="776241" y="989963"/>
                  <a:pt x="785386" y="962527"/>
                </a:cubicBezTo>
                <a:lnTo>
                  <a:pt x="809449" y="890337"/>
                </a:lnTo>
                <a:cubicBezTo>
                  <a:pt x="813460" y="878305"/>
                  <a:pt x="818994" y="866678"/>
                  <a:pt x="821481" y="854242"/>
                </a:cubicBezTo>
                <a:cubicBezTo>
                  <a:pt x="835999" y="781649"/>
                  <a:pt x="827045" y="813485"/>
                  <a:pt x="845544" y="757990"/>
                </a:cubicBezTo>
                <a:cubicBezTo>
                  <a:pt x="849555" y="641685"/>
                  <a:pt x="850536" y="525235"/>
                  <a:pt x="857576" y="409074"/>
                </a:cubicBezTo>
                <a:cubicBezTo>
                  <a:pt x="858576" y="392569"/>
                  <a:pt x="869607" y="377484"/>
                  <a:pt x="869607" y="360948"/>
                </a:cubicBezTo>
                <a:cubicBezTo>
                  <a:pt x="869607" y="234208"/>
                  <a:pt x="877794" y="258926"/>
                  <a:pt x="833512" y="192506"/>
                </a:cubicBezTo>
                <a:cubicBezTo>
                  <a:pt x="820508" y="140488"/>
                  <a:pt x="821480" y="152401"/>
                  <a:pt x="809449" y="132348"/>
                </a:cubicBezTo>
                <a:close/>
              </a:path>
            </a:pathLst>
          </a:cu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pic>
        <p:nvPicPr>
          <p:cNvPr id="6" name="Picture 5"/>
          <p:cNvPicPr>
            <a:picLocks noChangeAspect="1"/>
          </p:cNvPicPr>
          <p:nvPr/>
        </p:nvPicPr>
        <p:blipFill>
          <a:blip r:embed="rId4"/>
          <a:stretch>
            <a:fillRect/>
          </a:stretch>
        </p:blipFill>
        <p:spPr>
          <a:xfrm>
            <a:off x="934042" y="4648200"/>
            <a:ext cx="4067175" cy="971550"/>
          </a:xfrm>
          <a:prstGeom prst="rect">
            <a:avLst/>
          </a:prstGeom>
        </p:spPr>
      </p:pic>
      <p:grpSp>
        <p:nvGrpSpPr>
          <p:cNvPr id="10" name="Group 9"/>
          <p:cNvGrpSpPr/>
          <p:nvPr/>
        </p:nvGrpSpPr>
        <p:grpSpPr>
          <a:xfrm>
            <a:off x="1829645" y="5458861"/>
            <a:ext cx="717385" cy="160889"/>
            <a:chOff x="1798060" y="5257800"/>
            <a:chExt cx="717385" cy="160889"/>
          </a:xfrm>
        </p:grpSpPr>
        <p:cxnSp>
          <p:nvCxnSpPr>
            <p:cNvPr id="8" name="Straight Arrow Connector 7"/>
            <p:cNvCxnSpPr/>
            <p:nvPr/>
          </p:nvCxnSpPr>
          <p:spPr>
            <a:xfrm flipV="1">
              <a:off x="1798060" y="5257800"/>
              <a:ext cx="229445" cy="152400"/>
            </a:xfrm>
            <a:prstGeom prst="straightConnector1">
              <a:avLst/>
            </a:prstGeom>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86000" y="5266289"/>
              <a:ext cx="229445" cy="152400"/>
            </a:xfrm>
            <a:prstGeom prst="straightConnector1">
              <a:avLst/>
            </a:prstGeom>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14332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randombar(horizontal)">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ppt_x"/>
                                          </p:val>
                                        </p:tav>
                                        <p:tav tm="100000">
                                          <p:val>
                                            <p:strVal val="#ppt_x"/>
                                          </p:val>
                                        </p:tav>
                                      </p:tavLst>
                                    </p:anim>
                                    <p:anim calcmode="lin" valueType="num">
                                      <p:cBhvr additive="base">
                                        <p:cTn id="3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153400" cy="504697"/>
          </a:xfrm>
        </p:spPr>
        <p:txBody>
          <a:bodyPr/>
          <a:lstStyle/>
          <a:p>
            <a:r>
              <a:rPr lang="en-US" altLang="en-US" sz="2000" dirty="0"/>
              <a:t>Each </a:t>
            </a:r>
            <a:r>
              <a:rPr lang="en-US" altLang="en-US" sz="2000" b="1" i="1" dirty="0">
                <a:solidFill>
                  <a:srgbClr val="FF0000"/>
                </a:solidFill>
              </a:rPr>
              <a:t>spreadsheet</a:t>
            </a:r>
            <a:r>
              <a:rPr lang="en-US" altLang="en-US" sz="2000" dirty="0"/>
              <a:t> can consist of multiple </a:t>
            </a:r>
            <a:r>
              <a:rPr lang="en-US" altLang="en-US" sz="2000" b="1" i="1" dirty="0">
                <a:solidFill>
                  <a:srgbClr val="0000FF"/>
                </a:solidFill>
              </a:rPr>
              <a:t>worksheets</a:t>
            </a:r>
            <a:r>
              <a:rPr lang="en-US" altLang="en-US" sz="2000" i="1" dirty="0"/>
              <a:t>.</a:t>
            </a:r>
          </a:p>
          <a:p>
            <a:pPr marL="0" indent="0">
              <a:buNone/>
            </a:pPr>
            <a:endParaRPr lang="en-US" altLang="en-US" sz="2000" i="1" dirty="0"/>
          </a:p>
          <a:p>
            <a:endParaRPr lang="en-US" altLang="en-US" sz="2000" i="1" dirty="0"/>
          </a:p>
          <a:p>
            <a:endParaRPr lang="en-US" altLang="en-US" sz="2000" i="1" dirty="0"/>
          </a:p>
          <a:p>
            <a:endParaRPr lang="en-US" altLang="en-US" sz="2000" i="1" dirty="0"/>
          </a:p>
          <a:p>
            <a:endParaRPr lang="en-US" altLang="en-US" sz="2000" i="1" dirty="0"/>
          </a:p>
          <a:p>
            <a:endParaRPr lang="en-US" altLang="en-US" sz="2000" i="1" dirty="0"/>
          </a:p>
          <a:p>
            <a:pPr lvl="1"/>
            <a:endParaRPr lang="en-CA" dirty="0"/>
          </a:p>
          <a:p>
            <a:pPr lvl="1"/>
            <a:endParaRPr lang="en-CA" dirty="0"/>
          </a:p>
          <a:p>
            <a:pPr lvl="1"/>
            <a:endParaRPr lang="en-CA" sz="1800" dirty="0"/>
          </a:p>
          <a:p>
            <a:pPr marL="234950" lvl="1" indent="0">
              <a:buNone/>
            </a:pPr>
            <a:endParaRPr lang="en-CA" sz="1800" dirty="0"/>
          </a:p>
          <a:p>
            <a:pPr lvl="1"/>
            <a:r>
              <a:rPr lang="en-CA" sz="1800" dirty="0"/>
              <a:t>Example:</a:t>
            </a:r>
          </a:p>
          <a:p>
            <a:pPr lvl="2"/>
            <a:r>
              <a:rPr lang="en-CA" sz="1400" dirty="0"/>
              <a:t>Spreadsheet: all my CPSC 203 grades for the </a:t>
            </a:r>
            <a:r>
              <a:rPr lang="en-CA" sz="1400" b="1" dirty="0">
                <a:solidFill>
                  <a:srgbClr val="0000FF"/>
                </a:solidFill>
              </a:rPr>
              <a:t>CPSC 203 fall 2008 term</a:t>
            </a:r>
            <a:r>
              <a:rPr lang="en-CA" sz="1400" dirty="0"/>
              <a:t>.</a:t>
            </a:r>
          </a:p>
          <a:p>
            <a:pPr lvl="2"/>
            <a:r>
              <a:rPr lang="en-CA" sz="1600" dirty="0"/>
              <a:t>Worksheets for each of the </a:t>
            </a:r>
            <a:r>
              <a:rPr lang="en-CA" sz="1600" b="1" dirty="0">
                <a:solidFill>
                  <a:srgbClr val="FF0000"/>
                </a:solidFill>
              </a:rPr>
              <a:t>two lectures </a:t>
            </a:r>
            <a:r>
              <a:rPr lang="en-CA" sz="1600" dirty="0"/>
              <a:t>taught by this instructor that term.</a:t>
            </a:r>
          </a:p>
          <a:p>
            <a:endParaRPr lang="en-US" altLang="en-US" sz="2000" dirty="0"/>
          </a:p>
          <a:p>
            <a:endParaRPr lang="en-US" sz="2000"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841" y="1834213"/>
            <a:ext cx="5292160" cy="1851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altLang="en-US" dirty="0"/>
              <a:t>Worksheets</a:t>
            </a:r>
            <a:endParaRPr lang="en-US" dirty="0"/>
          </a:p>
        </p:txBody>
      </p:sp>
      <p:grpSp>
        <p:nvGrpSpPr>
          <p:cNvPr id="11" name="Group 10"/>
          <p:cNvGrpSpPr/>
          <p:nvPr/>
        </p:nvGrpSpPr>
        <p:grpSpPr>
          <a:xfrm>
            <a:off x="1252792" y="3485014"/>
            <a:ext cx="1440818" cy="667770"/>
            <a:chOff x="1399249" y="4305301"/>
            <a:chExt cx="1850465" cy="667770"/>
          </a:xfrm>
        </p:grpSpPr>
        <p:sp>
          <p:nvSpPr>
            <p:cNvPr id="5" name="Right Brace 7"/>
            <p:cNvSpPr>
              <a:spLocks/>
            </p:cNvSpPr>
            <p:nvPr/>
          </p:nvSpPr>
          <p:spPr bwMode="auto">
            <a:xfrm rot="5400000">
              <a:off x="2056694" y="3795525"/>
              <a:ext cx="355471" cy="1375024"/>
            </a:xfrm>
            <a:prstGeom prst="rightBrace">
              <a:avLst>
                <a:gd name="adj1" fmla="val 8334"/>
                <a:gd name="adj2" fmla="val 50000"/>
              </a:avLst>
            </a:prstGeom>
            <a:noFill/>
            <a:ln w="38100" algn="ctr">
              <a:solidFill>
                <a:srgbClr val="0000FF"/>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ctr"/>
              <a:endParaRPr lang="en-CA" altLang="en-US" dirty="0">
                <a:solidFill>
                  <a:srgbClr val="0000FF"/>
                </a:solidFill>
              </a:endParaRPr>
            </a:p>
          </p:txBody>
        </p:sp>
        <p:sp>
          <p:nvSpPr>
            <p:cNvPr id="6" name="TextBox 8"/>
            <p:cNvSpPr txBox="1">
              <a:spLocks noChangeArrowheads="1"/>
            </p:cNvSpPr>
            <p:nvPr/>
          </p:nvSpPr>
          <p:spPr bwMode="auto">
            <a:xfrm>
              <a:off x="1399249" y="4603183"/>
              <a:ext cx="185046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b="1" dirty="0">
                  <a:solidFill>
                    <a:srgbClr val="0000FF"/>
                  </a:solidFill>
                </a:rPr>
                <a:t>Worksheet</a:t>
              </a:r>
              <a:endParaRPr lang="en-CA" altLang="en-US" sz="1800" b="1" dirty="0">
                <a:solidFill>
                  <a:srgbClr val="0000FF"/>
                </a:solidFill>
              </a:endParaRPr>
            </a:p>
          </p:txBody>
        </p:sp>
      </p:grpSp>
      <p:grpSp>
        <p:nvGrpSpPr>
          <p:cNvPr id="12" name="Group 11"/>
          <p:cNvGrpSpPr/>
          <p:nvPr/>
        </p:nvGrpSpPr>
        <p:grpSpPr>
          <a:xfrm>
            <a:off x="803841" y="4511246"/>
            <a:ext cx="5215958" cy="786071"/>
            <a:chOff x="844520" y="5264990"/>
            <a:chExt cx="7308875" cy="786071"/>
          </a:xfrm>
        </p:grpSpPr>
        <p:sp>
          <p:nvSpPr>
            <p:cNvPr id="4" name="Right Brace 5"/>
            <p:cNvSpPr>
              <a:spLocks/>
            </p:cNvSpPr>
            <p:nvPr/>
          </p:nvSpPr>
          <p:spPr bwMode="auto">
            <a:xfrm rot="5400000">
              <a:off x="4290588" y="1818922"/>
              <a:ext cx="416740" cy="7308875"/>
            </a:xfrm>
            <a:prstGeom prst="rightBrace">
              <a:avLst>
                <a:gd name="adj1" fmla="val 8337"/>
                <a:gd name="adj2" fmla="val 50000"/>
              </a:avLst>
            </a:prstGeom>
            <a:noFill/>
            <a:ln w="38100" algn="ctr">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ctr"/>
              <a:endParaRPr lang="en-CA" altLang="en-US" dirty="0">
                <a:solidFill>
                  <a:srgbClr val="FF0000"/>
                </a:solidFill>
              </a:endParaRPr>
            </a:p>
          </p:txBody>
        </p:sp>
        <p:sp>
          <p:nvSpPr>
            <p:cNvPr id="8" name="TextBox 6"/>
            <p:cNvSpPr txBox="1">
              <a:spLocks noChangeArrowheads="1"/>
            </p:cNvSpPr>
            <p:nvPr/>
          </p:nvSpPr>
          <p:spPr bwMode="auto">
            <a:xfrm>
              <a:off x="3376598" y="5681729"/>
              <a:ext cx="224472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b="1" dirty="0">
                  <a:solidFill>
                    <a:srgbClr val="FF0000"/>
                  </a:solidFill>
                </a:rPr>
                <a:t>Spreadsheet</a:t>
              </a:r>
              <a:endParaRPr lang="en-CA" altLang="en-US" sz="1800" b="1" dirty="0">
                <a:solidFill>
                  <a:srgbClr val="FF0000"/>
                </a:solidFill>
              </a:endParaRPr>
            </a:p>
          </p:txBody>
        </p:sp>
      </p:grpSp>
      <p:grpSp>
        <p:nvGrpSpPr>
          <p:cNvPr id="15" name="Group 14"/>
          <p:cNvGrpSpPr/>
          <p:nvPr/>
        </p:nvGrpSpPr>
        <p:grpSpPr>
          <a:xfrm>
            <a:off x="2693610" y="3426790"/>
            <a:ext cx="3516691" cy="971072"/>
            <a:chOff x="3352802" y="4191003"/>
            <a:chExt cx="3516691" cy="971072"/>
          </a:xfrm>
        </p:grpSpPr>
        <p:sp>
          <p:nvSpPr>
            <p:cNvPr id="9" name="TextBox 8"/>
            <p:cNvSpPr txBox="1"/>
            <p:nvPr/>
          </p:nvSpPr>
          <p:spPr>
            <a:xfrm>
              <a:off x="4354893" y="4511438"/>
              <a:ext cx="2514600" cy="650637"/>
            </a:xfrm>
            <a:prstGeom prst="rect">
              <a:avLst/>
            </a:prstGeom>
            <a:noFill/>
          </p:spPr>
          <p:txBody>
            <a:bodyPr wrap="square" rtlCol="0">
              <a:noAutofit/>
            </a:bodyPr>
            <a:lstStyle/>
            <a:p>
              <a:r>
                <a:rPr lang="en-US" b="1" dirty="0">
                  <a:solidFill>
                    <a:srgbClr val="0000FF"/>
                  </a:solidFill>
                  <a:latin typeface="Arial" panose="020B0604020202020204" pitchFamily="34" charset="0"/>
                  <a:cs typeface="Arial" panose="020B0604020202020204" pitchFamily="34" charset="0"/>
                </a:rPr>
                <a:t>Create new worksheet</a:t>
              </a:r>
            </a:p>
          </p:txBody>
        </p:sp>
        <p:cxnSp>
          <p:nvCxnSpPr>
            <p:cNvPr id="13" name="Straight Arrow Connector 12"/>
            <p:cNvCxnSpPr/>
            <p:nvPr/>
          </p:nvCxnSpPr>
          <p:spPr>
            <a:xfrm flipH="1" flipV="1">
              <a:off x="3352802" y="4191003"/>
              <a:ext cx="1040190" cy="459184"/>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286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1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randombar(horizontal)">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100"/>
                                  </p:stCondLst>
                                  <p:childTnLst>
                                    <p:set>
                                      <p:cBhvr>
                                        <p:cTn id="27" dur="1" fill="hold">
                                          <p:stCondLst>
                                            <p:cond delay="0"/>
                                          </p:stCondLst>
                                        </p:cTn>
                                        <p:tgtEl>
                                          <p:spTgt spid="3">
                                            <p:txEl>
                                              <p:pRg st="11" end="11"/>
                                            </p:txEl>
                                          </p:spTgt>
                                        </p:tgtEl>
                                        <p:attrNameLst>
                                          <p:attrName>style.visibility</p:attrName>
                                        </p:attrNameLst>
                                      </p:cBhvr>
                                      <p:to>
                                        <p:strVal val="visible"/>
                                      </p:to>
                                    </p:set>
                                  </p:childTnLst>
                                </p:cTn>
                              </p:par>
                              <p:par>
                                <p:cTn id="28" presetID="1" presetClass="entr" presetSubtype="0" fill="hold" grpId="1" nodeType="withEffect">
                                  <p:stCondLst>
                                    <p:cond delay="100"/>
                                  </p:stCondLst>
                                  <p:childTnLst>
                                    <p:set>
                                      <p:cBhvr>
                                        <p:cTn id="29" dur="1" fill="hold">
                                          <p:stCondLst>
                                            <p:cond delay="0"/>
                                          </p:stCondLst>
                                        </p:cTn>
                                        <p:tgtEl>
                                          <p:spTgt spid="3">
                                            <p:txEl>
                                              <p:pRg st="12" end="12"/>
                                            </p:txEl>
                                          </p:spTgt>
                                        </p:tgtEl>
                                        <p:attrNameLst>
                                          <p:attrName>style.visibility</p:attrName>
                                        </p:attrNameLst>
                                      </p:cBhvr>
                                      <p:to>
                                        <p:strVal val="visible"/>
                                      </p:to>
                                    </p:set>
                                  </p:childTnLst>
                                </p:cTn>
                              </p:par>
                              <p:par>
                                <p:cTn id="30" presetID="1" presetClass="entr" presetSubtype="0" fill="hold" grpId="1" nodeType="withEffect">
                                  <p:stCondLst>
                                    <p:cond delay="100"/>
                                  </p:stCondLst>
                                  <p:childTnLst>
                                    <p:set>
                                      <p:cBhvr>
                                        <p:cTn id="31"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bldLvl="3"/>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When To Use Multiple Worksheets</a:t>
            </a:r>
            <a:endParaRPr lang="en-US" dirty="0"/>
          </a:p>
        </p:txBody>
      </p:sp>
      <p:sp>
        <p:nvSpPr>
          <p:cNvPr id="3" name="Content Placeholder 2"/>
          <p:cNvSpPr>
            <a:spLocks noGrp="1"/>
          </p:cNvSpPr>
          <p:nvPr>
            <p:ph idx="1"/>
          </p:nvPr>
        </p:nvSpPr>
        <p:spPr/>
        <p:txBody>
          <a:bodyPr/>
          <a:lstStyle/>
          <a:p>
            <a:r>
              <a:rPr lang="en-US" altLang="en-US" dirty="0"/>
              <a:t>Rules of thumb:</a:t>
            </a:r>
          </a:p>
          <a:p>
            <a:pPr lvl="1"/>
            <a:r>
              <a:rPr lang="en-US" altLang="en-US" dirty="0"/>
              <a:t>When there are multiple sheets of related information, each group of information can be stored in it’s own worksheet (self contained)</a:t>
            </a:r>
          </a:p>
          <a:p>
            <a:endParaRPr lang="en-US" dirty="0"/>
          </a:p>
        </p:txBody>
      </p:sp>
      <p:sp>
        <p:nvSpPr>
          <p:cNvPr id="17" name="Content Placeholder 2"/>
          <p:cNvSpPr txBox="1">
            <a:spLocks/>
          </p:cNvSpPr>
          <p:nvPr/>
        </p:nvSpPr>
        <p:spPr bwMode="auto">
          <a:xfrm>
            <a:off x="457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34950" indent="-2349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457200" indent="-22225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574675" indent="-117475"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796925" indent="-104775"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endParaRPr lang="en-US" altLang="en-US" b="1" dirty="0"/>
          </a:p>
          <a:p>
            <a:pPr lvl="1"/>
            <a:endParaRPr lang="en-US" altLang="en-US" dirty="0"/>
          </a:p>
          <a:p>
            <a:pPr lvl="1"/>
            <a:endParaRPr lang="en-US" altLang="en-US" dirty="0"/>
          </a:p>
          <a:p>
            <a:pPr lvl="1"/>
            <a:endParaRPr lang="en-US" altLang="en-US" dirty="0"/>
          </a:p>
          <a:p>
            <a:pPr lvl="1"/>
            <a:endParaRPr lang="en-US" altLang="en-US" dirty="0"/>
          </a:p>
          <a:p>
            <a:pPr lvl="1"/>
            <a:endParaRPr lang="en-US" altLang="en-US" dirty="0"/>
          </a:p>
          <a:p>
            <a:pPr lvl="1"/>
            <a:endParaRPr lang="en-US" altLang="en-US" dirty="0"/>
          </a:p>
          <a:p>
            <a:pPr marL="234950" lvl="1" indent="0">
              <a:buFont typeface="Arial" charset="0"/>
              <a:buNone/>
            </a:pPr>
            <a:endParaRPr lang="en-US" altLang="en-US" dirty="0"/>
          </a:p>
          <a:p>
            <a:pPr lvl="1"/>
            <a:endParaRPr lang="en-US" altLang="en-US" dirty="0"/>
          </a:p>
          <a:p>
            <a:pPr lvl="1">
              <a:buFont typeface="Times New Roman" pitchFamily="18" charset="0"/>
              <a:buNone/>
            </a:pPr>
            <a:endParaRPr lang="en-US" altLang="en-US" dirty="0"/>
          </a:p>
          <a:p>
            <a:endParaRPr lang="en-US" dirty="0"/>
          </a:p>
        </p:txBody>
      </p:sp>
      <p:grpSp>
        <p:nvGrpSpPr>
          <p:cNvPr id="18" name="Group 17"/>
          <p:cNvGrpSpPr/>
          <p:nvPr/>
        </p:nvGrpSpPr>
        <p:grpSpPr>
          <a:xfrm>
            <a:off x="228600" y="2626784"/>
            <a:ext cx="8686800" cy="1438826"/>
            <a:chOff x="228600" y="2626784"/>
            <a:chExt cx="8686800" cy="1438826"/>
          </a:xfrm>
        </p:grpSpPr>
        <p:sp>
          <p:nvSpPr>
            <p:cNvPr id="19" name="TextBox 3"/>
            <p:cNvSpPr txBox="1">
              <a:spLocks noChangeArrowheads="1"/>
            </p:cNvSpPr>
            <p:nvPr/>
          </p:nvSpPr>
          <p:spPr bwMode="auto">
            <a:xfrm>
              <a:off x="228600" y="2626784"/>
              <a:ext cx="2362200" cy="6845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Grades for lecture 01</a:t>
              </a:r>
            </a:p>
            <a:p>
              <a:r>
                <a:rPr lang="en-US" altLang="en-US" sz="1800" dirty="0"/>
                <a:t>(worksheet)</a:t>
              </a:r>
              <a:endParaRPr lang="en-CA" altLang="en-US" sz="1800" dirty="0"/>
            </a:p>
          </p:txBody>
        </p:sp>
        <p:sp>
          <p:nvSpPr>
            <p:cNvPr id="20" name="TextBox 19"/>
            <p:cNvSpPr txBox="1">
              <a:spLocks noChangeArrowheads="1"/>
            </p:cNvSpPr>
            <p:nvPr/>
          </p:nvSpPr>
          <p:spPr bwMode="auto">
            <a:xfrm>
              <a:off x="3468445" y="2626784"/>
              <a:ext cx="2362200" cy="6845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Grades for lecture 02</a:t>
              </a:r>
            </a:p>
            <a:p>
              <a:r>
                <a:rPr lang="en-US" altLang="en-US" sz="1800" dirty="0"/>
                <a:t>(worksheet)</a:t>
              </a:r>
              <a:endParaRPr lang="en-CA" altLang="en-US" sz="1800" dirty="0"/>
            </a:p>
          </p:txBody>
        </p:sp>
        <p:sp>
          <p:nvSpPr>
            <p:cNvPr id="21" name="TextBox 20"/>
            <p:cNvSpPr txBox="1">
              <a:spLocks noChangeArrowheads="1"/>
            </p:cNvSpPr>
            <p:nvPr/>
          </p:nvSpPr>
          <p:spPr bwMode="auto">
            <a:xfrm>
              <a:off x="6553200" y="2626784"/>
              <a:ext cx="2362200" cy="6845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Grades for lecture 03</a:t>
              </a:r>
            </a:p>
            <a:p>
              <a:r>
                <a:rPr lang="en-US" altLang="en-US" sz="1800" dirty="0"/>
                <a:t>(worksheet)</a:t>
              </a:r>
              <a:endParaRPr lang="en-CA" altLang="en-US" sz="1800" dirty="0"/>
            </a:p>
          </p:txBody>
        </p:sp>
        <p:sp>
          <p:nvSpPr>
            <p:cNvPr id="22" name="Right Brace 21"/>
            <p:cNvSpPr>
              <a:spLocks/>
            </p:cNvSpPr>
            <p:nvPr/>
          </p:nvSpPr>
          <p:spPr bwMode="auto">
            <a:xfrm rot="5400000">
              <a:off x="4076697" y="238071"/>
              <a:ext cx="470053" cy="6616551"/>
            </a:xfrm>
            <a:prstGeom prst="rightBrace">
              <a:avLst>
                <a:gd name="adj1" fmla="val 8327"/>
                <a:gd name="adj2" fmla="val 50000"/>
              </a:avLst>
            </a:prstGeom>
            <a:noFill/>
            <a:ln w="38100" algn="ctr">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ctr"/>
              <a:endParaRPr lang="en-CA" altLang="en-US" dirty="0"/>
            </a:p>
          </p:txBody>
        </p:sp>
        <p:sp>
          <p:nvSpPr>
            <p:cNvPr id="23" name="TextBox 22"/>
            <p:cNvSpPr txBox="1">
              <a:spLocks noChangeArrowheads="1"/>
            </p:cNvSpPr>
            <p:nvPr/>
          </p:nvSpPr>
          <p:spPr bwMode="auto">
            <a:xfrm>
              <a:off x="2159073" y="3696158"/>
              <a:ext cx="4305300" cy="369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b="1" dirty="0">
                  <a:solidFill>
                    <a:srgbClr val="FF0000"/>
                  </a:solidFill>
                </a:rPr>
                <a:t>Grades for all sections(spreadsheet)</a:t>
              </a:r>
              <a:endParaRPr lang="en-CA" altLang="en-US" sz="1800" b="1" dirty="0">
                <a:solidFill>
                  <a:srgbClr val="FF0000"/>
                </a:solidFill>
              </a:endParaRPr>
            </a:p>
          </p:txBody>
        </p:sp>
      </p:grpSp>
      <p:grpSp>
        <p:nvGrpSpPr>
          <p:cNvPr id="24" name="Group 23"/>
          <p:cNvGrpSpPr/>
          <p:nvPr/>
        </p:nvGrpSpPr>
        <p:grpSpPr>
          <a:xfrm>
            <a:off x="266699" y="4401937"/>
            <a:ext cx="8675595" cy="1553373"/>
            <a:chOff x="266699" y="4401937"/>
            <a:chExt cx="8675595" cy="1553373"/>
          </a:xfrm>
        </p:grpSpPr>
        <p:sp>
          <p:nvSpPr>
            <p:cNvPr id="25" name="TextBox 9"/>
            <p:cNvSpPr txBox="1">
              <a:spLocks noChangeArrowheads="1"/>
            </p:cNvSpPr>
            <p:nvPr/>
          </p:nvSpPr>
          <p:spPr bwMode="auto">
            <a:xfrm>
              <a:off x="266699" y="4401937"/>
              <a:ext cx="2286001" cy="61118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Budget for dad (worksheet)</a:t>
              </a:r>
              <a:endParaRPr lang="en-CA" altLang="en-US" sz="1800" dirty="0"/>
            </a:p>
          </p:txBody>
        </p:sp>
        <p:sp>
          <p:nvSpPr>
            <p:cNvPr id="26" name="TextBox 10"/>
            <p:cNvSpPr txBox="1">
              <a:spLocks noChangeArrowheads="1"/>
            </p:cNvSpPr>
            <p:nvPr/>
          </p:nvSpPr>
          <p:spPr bwMode="auto">
            <a:xfrm>
              <a:off x="3543299" y="4418017"/>
              <a:ext cx="2286001" cy="61118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Budget for mom</a:t>
              </a:r>
            </a:p>
            <a:p>
              <a:r>
                <a:rPr lang="en-US" altLang="en-US" sz="1800" dirty="0"/>
                <a:t>(worksheet)</a:t>
              </a:r>
              <a:endParaRPr lang="en-CA" altLang="en-US" sz="1800" dirty="0"/>
            </a:p>
          </p:txBody>
        </p:sp>
        <p:sp>
          <p:nvSpPr>
            <p:cNvPr id="27" name="TextBox 11"/>
            <p:cNvSpPr txBox="1">
              <a:spLocks noChangeArrowheads="1"/>
            </p:cNvSpPr>
            <p:nvPr/>
          </p:nvSpPr>
          <p:spPr bwMode="auto">
            <a:xfrm>
              <a:off x="6351493" y="4420076"/>
              <a:ext cx="2590801" cy="61118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Budget for sunny-boy</a:t>
              </a:r>
            </a:p>
            <a:p>
              <a:r>
                <a:rPr lang="en-US" altLang="en-US" sz="1800" dirty="0"/>
                <a:t>(worksheet)</a:t>
              </a:r>
              <a:endParaRPr lang="en-CA" altLang="en-US" sz="1800" dirty="0"/>
            </a:p>
          </p:txBody>
        </p:sp>
        <p:sp>
          <p:nvSpPr>
            <p:cNvPr id="28" name="Right Brace 12"/>
            <p:cNvSpPr>
              <a:spLocks/>
            </p:cNvSpPr>
            <p:nvPr/>
          </p:nvSpPr>
          <p:spPr bwMode="auto">
            <a:xfrm rot="5400000">
              <a:off x="4317400" y="2167639"/>
              <a:ext cx="509197" cy="6324601"/>
            </a:xfrm>
            <a:prstGeom prst="rightBrace">
              <a:avLst>
                <a:gd name="adj1" fmla="val 8337"/>
                <a:gd name="adj2" fmla="val 50000"/>
              </a:avLst>
            </a:prstGeom>
            <a:noFill/>
            <a:ln w="38100" algn="ctr">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ctr"/>
              <a:endParaRPr lang="en-CA" altLang="en-US" dirty="0"/>
            </a:p>
          </p:txBody>
        </p:sp>
        <p:sp>
          <p:nvSpPr>
            <p:cNvPr id="29" name="TextBox 13"/>
            <p:cNvSpPr txBox="1">
              <a:spLocks noChangeArrowheads="1"/>
            </p:cNvSpPr>
            <p:nvPr/>
          </p:nvSpPr>
          <p:spPr bwMode="auto">
            <a:xfrm>
              <a:off x="2909645" y="5585859"/>
              <a:ext cx="3479800" cy="369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b="1" dirty="0">
                  <a:solidFill>
                    <a:srgbClr val="FF0000"/>
                  </a:solidFill>
                </a:rPr>
                <a:t>Family budget (spreadsheet)</a:t>
              </a:r>
              <a:endParaRPr lang="en-CA" altLang="en-US" sz="1800" b="1" dirty="0">
                <a:solidFill>
                  <a:srgbClr val="FF0000"/>
                </a:solidFill>
              </a:endParaRPr>
            </a:p>
          </p:txBody>
        </p:sp>
      </p:grpSp>
    </p:spTree>
    <p:extLst>
      <p:ext uri="{BB962C8B-B14F-4D97-AF65-F5344CB8AC3E}">
        <p14:creationId xmlns:p14="http://schemas.microsoft.com/office/powerpoint/2010/main" val="6174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When Not To Use Multiple Worksheets </a:t>
            </a:r>
            <a:endParaRPr lang="en-US" dirty="0"/>
          </a:p>
        </p:txBody>
      </p:sp>
      <p:sp>
        <p:nvSpPr>
          <p:cNvPr id="3" name="Content Placeholder 2"/>
          <p:cNvSpPr>
            <a:spLocks noGrp="1"/>
          </p:cNvSpPr>
          <p:nvPr>
            <p:ph idx="1"/>
          </p:nvPr>
        </p:nvSpPr>
        <p:spPr/>
        <p:txBody>
          <a:bodyPr/>
          <a:lstStyle/>
          <a:p>
            <a:r>
              <a:rPr lang="en-US" altLang="en-US" dirty="0"/>
              <a:t>If the information consists of groups of unrelated information then the information about each group should be stored in a separate spreadsheet/workbook rather than implementing it a spreadsheet with multiple worksheets.</a:t>
            </a:r>
            <a:endParaRPr lang="en-CA" altLang="en-US" dirty="0"/>
          </a:p>
          <a:p>
            <a:endParaRPr lang="en-US" dirty="0"/>
          </a:p>
        </p:txBody>
      </p:sp>
      <p:grpSp>
        <p:nvGrpSpPr>
          <p:cNvPr id="4" name="Group 7"/>
          <p:cNvGrpSpPr>
            <a:grpSpLocks/>
          </p:cNvGrpSpPr>
          <p:nvPr/>
        </p:nvGrpSpPr>
        <p:grpSpPr bwMode="auto">
          <a:xfrm>
            <a:off x="763270" y="3133085"/>
            <a:ext cx="7302500" cy="1492250"/>
            <a:chOff x="647700" y="2888938"/>
            <a:chExt cx="7302500" cy="1492562"/>
          </a:xfrm>
        </p:grpSpPr>
        <p:sp>
          <p:nvSpPr>
            <p:cNvPr id="5" name="TextBox 4"/>
            <p:cNvSpPr txBox="1">
              <a:spLocks noChangeArrowheads="1"/>
            </p:cNvSpPr>
            <p:nvPr/>
          </p:nvSpPr>
          <p:spPr bwMode="auto">
            <a:xfrm>
              <a:off x="647700" y="2919418"/>
              <a:ext cx="1765300" cy="10809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Grades for mom (spreadsheet)</a:t>
              </a:r>
              <a:endParaRPr lang="en-CA" altLang="en-US" sz="1800" dirty="0"/>
            </a:p>
          </p:txBody>
        </p:sp>
        <p:sp>
          <p:nvSpPr>
            <p:cNvPr id="6" name="TextBox 5"/>
            <p:cNvSpPr txBox="1">
              <a:spLocks noChangeArrowheads="1"/>
            </p:cNvSpPr>
            <p:nvPr/>
          </p:nvSpPr>
          <p:spPr bwMode="auto">
            <a:xfrm>
              <a:off x="3335020" y="2906713"/>
              <a:ext cx="1778000" cy="14747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Expenses for the family business (spreadsheet)</a:t>
              </a:r>
              <a:endParaRPr lang="en-CA" altLang="en-US" sz="1800" dirty="0"/>
            </a:p>
          </p:txBody>
        </p:sp>
        <p:sp>
          <p:nvSpPr>
            <p:cNvPr id="7" name="TextBox 6"/>
            <p:cNvSpPr txBox="1">
              <a:spLocks noChangeArrowheads="1"/>
            </p:cNvSpPr>
            <p:nvPr/>
          </p:nvSpPr>
          <p:spPr bwMode="auto">
            <a:xfrm>
              <a:off x="6096000" y="2888938"/>
              <a:ext cx="1854200" cy="146208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r>
                <a:rPr lang="en-US" altLang="en-US" sz="1800" dirty="0"/>
                <a:t>Daily calorie intake for dad (spreadsheet)</a:t>
              </a:r>
              <a:endParaRPr lang="en-CA" altLang="en-US" sz="1800" dirty="0"/>
            </a:p>
          </p:txBody>
        </p:sp>
      </p:grpSp>
    </p:spTree>
    <p:extLst>
      <p:ext uri="{BB962C8B-B14F-4D97-AF65-F5344CB8AC3E}">
        <p14:creationId xmlns:p14="http://schemas.microsoft.com/office/powerpoint/2010/main" val="3630612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Entering Data</a:t>
            </a:r>
          </a:p>
        </p:txBody>
      </p:sp>
      <p:sp>
        <p:nvSpPr>
          <p:cNvPr id="3" name="Content Placeholder 2"/>
          <p:cNvSpPr>
            <a:spLocks noGrp="1"/>
          </p:cNvSpPr>
          <p:nvPr>
            <p:ph idx="1"/>
          </p:nvPr>
        </p:nvSpPr>
        <p:spPr/>
        <p:txBody>
          <a:bodyPr/>
          <a:lstStyle/>
          <a:p>
            <a:r>
              <a:rPr lang="en-US" dirty="0"/>
              <a:t>Click on cell to enter the data (in the example: selected cell </a:t>
            </a:r>
            <a:r>
              <a:rPr lang="en-US" dirty="0">
                <a:latin typeface="Consolas" panose="020B0609020204030204" pitchFamily="49" charset="0"/>
              </a:rPr>
              <a:t>A1</a:t>
            </a:r>
            <a:r>
              <a:rPr lang="en-US" dirty="0"/>
              <a:t>)</a:t>
            </a:r>
          </a:p>
          <a:p>
            <a:endParaRPr lang="en-US" dirty="0"/>
          </a:p>
          <a:p>
            <a:endParaRPr lang="en-US" dirty="0"/>
          </a:p>
          <a:p>
            <a:endParaRPr lang="en-US" dirty="0"/>
          </a:p>
          <a:p>
            <a:endParaRPr lang="en-US" dirty="0"/>
          </a:p>
          <a:p>
            <a:r>
              <a:rPr lang="en-US" dirty="0"/>
              <a:t>Type in cell contents (data entered in the example: ‘Student’)</a:t>
            </a:r>
          </a:p>
        </p:txBody>
      </p:sp>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098964"/>
            <a:ext cx="2809875" cy="118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4191000"/>
            <a:ext cx="29718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606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853389" y="3583781"/>
            <a:ext cx="3067050" cy="1114425"/>
          </a:xfrm>
          <a:prstGeom prst="rect">
            <a:avLst/>
          </a:prstGeom>
        </p:spPr>
      </p:pic>
      <p:sp>
        <p:nvSpPr>
          <p:cNvPr id="2" name="Title 1"/>
          <p:cNvSpPr>
            <a:spLocks noGrp="1"/>
          </p:cNvSpPr>
          <p:nvPr>
            <p:ph type="title"/>
          </p:nvPr>
        </p:nvSpPr>
        <p:spPr/>
        <p:txBody>
          <a:bodyPr/>
          <a:lstStyle/>
          <a:p>
            <a:r>
              <a:rPr lang="en-US" dirty="0"/>
              <a:t>Referring To Other Worksheets</a:t>
            </a:r>
          </a:p>
        </p:txBody>
      </p:sp>
      <p:sp>
        <p:nvSpPr>
          <p:cNvPr id="3" name="Content Placeholder 2"/>
          <p:cNvSpPr>
            <a:spLocks noGrp="1"/>
          </p:cNvSpPr>
          <p:nvPr>
            <p:ph idx="1"/>
          </p:nvPr>
        </p:nvSpPr>
        <p:spPr/>
        <p:txBody>
          <a:bodyPr/>
          <a:lstStyle/>
          <a:p>
            <a:r>
              <a:rPr lang="en-US" dirty="0"/>
              <a:t>One worksheet can refer to information stored in another worksheet.</a:t>
            </a:r>
          </a:p>
          <a:p>
            <a:r>
              <a:rPr lang="en-US" b="1" dirty="0"/>
              <a:t>Example spreadsheet:</a:t>
            </a:r>
          </a:p>
          <a:p>
            <a:pPr lvl="1"/>
            <a:r>
              <a:rPr lang="en-US" dirty="0">
                <a:latin typeface="Consolas" panose="020B0609020204030204" pitchFamily="49" charset="0"/>
                <a:cs typeface="Consolas" panose="020B0609020204030204" pitchFamily="49" charset="0"/>
              </a:rPr>
              <a:t>7_multiple_worksheet_example</a:t>
            </a:r>
            <a:r>
              <a:rPr lang="en-US" dirty="0"/>
              <a:t> </a:t>
            </a:r>
          </a:p>
          <a:p>
            <a:endParaRPr lang="en-US" dirty="0"/>
          </a:p>
        </p:txBody>
      </p:sp>
      <p:grpSp>
        <p:nvGrpSpPr>
          <p:cNvPr id="17" name="Group 16"/>
          <p:cNvGrpSpPr/>
          <p:nvPr/>
        </p:nvGrpSpPr>
        <p:grpSpPr>
          <a:xfrm>
            <a:off x="2692743" y="3110317"/>
            <a:ext cx="6072569" cy="985840"/>
            <a:chOff x="2692743" y="3110317"/>
            <a:chExt cx="6072569" cy="985840"/>
          </a:xfrm>
        </p:grpSpPr>
        <p:pic>
          <p:nvPicPr>
            <p:cNvPr id="8" name="Picture 7"/>
            <p:cNvPicPr>
              <a:picLocks noChangeAspect="1"/>
            </p:cNvPicPr>
            <p:nvPr/>
          </p:nvPicPr>
          <p:blipFill>
            <a:blip r:embed="rId4"/>
            <a:stretch>
              <a:fillRect/>
            </a:stretch>
          </p:blipFill>
          <p:spPr>
            <a:xfrm>
              <a:off x="4800600" y="3110317"/>
              <a:ext cx="3964712" cy="623483"/>
            </a:xfrm>
            <a:prstGeom prst="rect">
              <a:avLst/>
            </a:prstGeom>
            <a:ln>
              <a:solidFill>
                <a:schemeClr val="tx1"/>
              </a:solidFill>
            </a:ln>
          </p:spPr>
        </p:pic>
        <p:cxnSp>
          <p:nvCxnSpPr>
            <p:cNvPr id="9" name="Straight Connector 8"/>
            <p:cNvCxnSpPr/>
            <p:nvPr/>
          </p:nvCxnSpPr>
          <p:spPr>
            <a:xfrm flipV="1">
              <a:off x="2692743" y="3202781"/>
              <a:ext cx="2184057" cy="893376"/>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692743" y="3583781"/>
              <a:ext cx="2184057" cy="512376"/>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692743" y="3583781"/>
              <a:ext cx="6072569" cy="512376"/>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4370173" y="4528750"/>
            <a:ext cx="4211852" cy="1643449"/>
          </a:xfrm>
          <a:prstGeom prst="rect">
            <a:avLst/>
          </a:prstGeom>
          <a:noFill/>
        </p:spPr>
        <p:txBody>
          <a:bodyPr wrap="square" rtlCol="0">
            <a:noAutofit/>
          </a:bodyPr>
          <a:lstStyle/>
          <a:p>
            <a:r>
              <a:rPr lang="en-US" b="1" dirty="0"/>
              <a:t>JT’s tip:</a:t>
            </a:r>
          </a:p>
          <a:p>
            <a:pPr marL="119063" indent="-119063">
              <a:buFont typeface="Arial" panose="020B0604020202020204" pitchFamily="34" charset="0"/>
              <a:buChar char="•"/>
            </a:pPr>
            <a:r>
              <a:rPr lang="en-US" dirty="0"/>
              <a:t>For more complex examples you might want to take extra “in-class” notes.</a:t>
            </a:r>
          </a:p>
          <a:p>
            <a:pPr marL="119063" indent="-119063">
              <a:buFont typeface="Arial" panose="020B0604020202020204" pitchFamily="34" charset="0"/>
              <a:buChar char="•"/>
            </a:pPr>
            <a:r>
              <a:rPr lang="en-US" dirty="0"/>
              <a:t>(It could be hard to understand the concepts at a level sufficient for the exam or remember notation/symbols if you just look at the slides).</a:t>
            </a:r>
          </a:p>
        </p:txBody>
      </p:sp>
      <p:pic>
        <p:nvPicPr>
          <p:cNvPr id="19" name="Picture 18"/>
          <p:cNvPicPr>
            <a:picLocks noChangeAspect="1"/>
          </p:cNvPicPr>
          <p:nvPr/>
        </p:nvPicPr>
        <p:blipFill>
          <a:blip r:embed="rId5"/>
          <a:stretch>
            <a:fillRect/>
          </a:stretch>
        </p:blipFill>
        <p:spPr>
          <a:xfrm>
            <a:off x="853389" y="5171670"/>
            <a:ext cx="3019425" cy="1257300"/>
          </a:xfrm>
          <a:prstGeom prst="rect">
            <a:avLst/>
          </a:prstGeom>
        </p:spPr>
      </p:pic>
    </p:spTree>
    <p:extLst>
      <p:ext uri="{BB962C8B-B14F-4D97-AF65-F5344CB8AC3E}">
        <p14:creationId xmlns:p14="http://schemas.microsoft.com/office/powerpoint/2010/main" val="3578608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randombar(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left)">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randombar(horizontal)">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1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Between Spreadsheets</a:t>
            </a:r>
          </a:p>
        </p:txBody>
      </p:sp>
      <p:sp>
        <p:nvSpPr>
          <p:cNvPr id="3" name="Content Placeholder 2"/>
          <p:cNvSpPr>
            <a:spLocks noGrp="1"/>
          </p:cNvSpPr>
          <p:nvPr>
            <p:ph idx="1"/>
          </p:nvPr>
        </p:nvSpPr>
        <p:spPr/>
        <p:txBody>
          <a:bodyPr/>
          <a:lstStyle/>
          <a:p>
            <a:r>
              <a:rPr lang="en-US" dirty="0"/>
              <a:t>In a fashion similar to using multiple worksheets, one spreadsheet can refer to information stored in another spreadsheet.</a:t>
            </a:r>
          </a:p>
          <a:p>
            <a:r>
              <a:rPr lang="en-US" b="1" dirty="0"/>
              <a:t>Example spreadsheets:</a:t>
            </a:r>
          </a:p>
          <a:p>
            <a:pPr lvl="1"/>
            <a:r>
              <a:rPr lang="en-US" dirty="0">
                <a:latin typeface="Consolas" panose="020B0609020204030204" pitchFamily="49" charset="0"/>
                <a:cs typeface="Consolas" panose="020B0609020204030204" pitchFamily="49" charset="0"/>
              </a:rPr>
              <a:t>8A_multiple_spreadsheet_example</a:t>
            </a:r>
            <a:r>
              <a:rPr lang="en-US" dirty="0"/>
              <a:t> </a:t>
            </a:r>
          </a:p>
          <a:p>
            <a:pPr lvl="1"/>
            <a:r>
              <a:rPr lang="en-US" dirty="0">
                <a:latin typeface="Consolas" panose="020B0609020204030204" pitchFamily="49" charset="0"/>
                <a:cs typeface="Consolas" panose="020B0609020204030204" pitchFamily="49" charset="0"/>
              </a:rPr>
              <a:t>8B_multiple_spreadsheet_example</a:t>
            </a:r>
            <a:r>
              <a:rPr lang="en-US" dirty="0"/>
              <a:t> </a:t>
            </a:r>
          </a:p>
          <a:p>
            <a:pPr lvl="1"/>
            <a:endParaRPr lang="en-US" dirty="0"/>
          </a:p>
          <a:p>
            <a:endParaRPr lang="en-US" dirty="0"/>
          </a:p>
        </p:txBody>
      </p:sp>
    </p:spTree>
    <p:extLst>
      <p:ext uri="{BB962C8B-B14F-4D97-AF65-F5344CB8AC3E}">
        <p14:creationId xmlns:p14="http://schemas.microsoft.com/office/powerpoint/2010/main" val="8941052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a:stretch>
            <a:fillRect/>
          </a:stretch>
        </p:blipFill>
        <p:spPr>
          <a:xfrm>
            <a:off x="11544" y="15542"/>
            <a:ext cx="3874655" cy="3159689"/>
          </a:xfrm>
          <a:prstGeom prst="rect">
            <a:avLst/>
          </a:prstGeom>
        </p:spPr>
      </p:pic>
      <p:grpSp>
        <p:nvGrpSpPr>
          <p:cNvPr id="16" name="Group 15"/>
          <p:cNvGrpSpPr/>
          <p:nvPr/>
        </p:nvGrpSpPr>
        <p:grpSpPr>
          <a:xfrm>
            <a:off x="228600" y="2895600"/>
            <a:ext cx="6938319" cy="2609910"/>
            <a:chOff x="-4120" y="2438400"/>
            <a:chExt cx="6938319" cy="2609910"/>
          </a:xfrm>
        </p:grpSpPr>
        <p:sp>
          <p:nvSpPr>
            <p:cNvPr id="6" name="Rectangle 5"/>
            <p:cNvSpPr/>
            <p:nvPr/>
          </p:nvSpPr>
          <p:spPr>
            <a:xfrm>
              <a:off x="-4120" y="4648200"/>
              <a:ext cx="6938319" cy="400110"/>
            </a:xfrm>
            <a:prstGeom prst="rect">
              <a:avLst/>
            </a:prstGeom>
            <a:solidFill>
              <a:schemeClr val="accent1">
                <a:lumMod val="75000"/>
              </a:schemeClr>
            </a:solidFill>
          </p:spPr>
          <p:txBody>
            <a:bodyPr wrap="square">
              <a:spAutoFit/>
            </a:bodyPr>
            <a:lstStyle/>
            <a:p>
              <a:r>
                <a:rPr lang="en-US" sz="2000" b="1" dirty="0">
                  <a:solidFill>
                    <a:schemeClr val="bg1"/>
                  </a:solidFill>
                </a:rPr>
                <a:t>=A2*'[8B_multiple_spreadsheet_example.xlsx]AB rates'!$A$2</a:t>
              </a:r>
            </a:p>
          </p:txBody>
        </p:sp>
        <p:cxnSp>
          <p:nvCxnSpPr>
            <p:cNvPr id="8" name="Straight Connector 7"/>
            <p:cNvCxnSpPr/>
            <p:nvPr/>
          </p:nvCxnSpPr>
          <p:spPr>
            <a:xfrm flipH="1">
              <a:off x="0" y="2438400"/>
              <a:ext cx="1371600" cy="220980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438400" y="2438400"/>
              <a:ext cx="4495799" cy="220980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033588" y="2438400"/>
              <a:ext cx="1090612" cy="220980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46317" y="3203706"/>
            <a:ext cx="579005" cy="461665"/>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8A</a:t>
            </a:r>
          </a:p>
        </p:txBody>
      </p:sp>
      <p:sp>
        <p:nvSpPr>
          <p:cNvPr id="15" name="Rectangle 14"/>
          <p:cNvSpPr/>
          <p:nvPr/>
        </p:nvSpPr>
        <p:spPr>
          <a:xfrm>
            <a:off x="4905164" y="3203706"/>
            <a:ext cx="579005" cy="461665"/>
          </a:xfrm>
          <a:prstGeom prst="rect">
            <a:avLst/>
          </a:prstGeom>
        </p:spPr>
        <p:txBody>
          <a:bodyPr wrap="none">
            <a:spAutoFit/>
          </a:bodyPr>
          <a:lstStyle/>
          <a:p>
            <a:r>
              <a:rPr lang="en-US" sz="2400" b="1" dirty="0">
                <a:latin typeface="Arial" panose="020B0604020202020204" pitchFamily="34" charset="0"/>
                <a:cs typeface="Arial" panose="020B0604020202020204" pitchFamily="34" charset="0"/>
              </a:rPr>
              <a:t>8B</a:t>
            </a:r>
          </a:p>
        </p:txBody>
      </p:sp>
      <p:pic>
        <p:nvPicPr>
          <p:cNvPr id="18" name="Picture 17"/>
          <p:cNvPicPr>
            <a:picLocks noChangeAspect="1"/>
          </p:cNvPicPr>
          <p:nvPr/>
        </p:nvPicPr>
        <p:blipFill>
          <a:blip r:embed="rId4"/>
          <a:stretch>
            <a:fillRect/>
          </a:stretch>
        </p:blipFill>
        <p:spPr>
          <a:xfrm>
            <a:off x="4919019" y="-1"/>
            <a:ext cx="3723072" cy="3175232"/>
          </a:xfrm>
          <a:prstGeom prst="rect">
            <a:avLst/>
          </a:prstGeom>
        </p:spPr>
      </p:pic>
    </p:spTree>
    <p:extLst>
      <p:ext uri="{BB962C8B-B14F-4D97-AF65-F5344CB8AC3E}">
        <p14:creationId xmlns:p14="http://schemas.microsoft.com/office/powerpoint/2010/main" val="190420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randombar(horizont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up)">
                                      <p:cBhvr>
                                        <p:cTn id="2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24400" cy="944562"/>
          </a:xfrm>
        </p:spPr>
        <p:txBody>
          <a:bodyPr>
            <a:normAutofit/>
          </a:bodyPr>
          <a:lstStyle/>
          <a:p>
            <a:r>
              <a:rPr lang="en-US" dirty="0"/>
              <a:t>Why Use Cross References?</a:t>
            </a:r>
          </a:p>
        </p:txBody>
      </p:sp>
      <p:sp>
        <p:nvSpPr>
          <p:cNvPr id="3" name="Content Placeholder 2"/>
          <p:cNvSpPr>
            <a:spLocks noGrp="1"/>
          </p:cNvSpPr>
          <p:nvPr>
            <p:ph idx="1"/>
          </p:nvPr>
        </p:nvSpPr>
        <p:spPr>
          <a:xfrm>
            <a:off x="457200" y="1447800"/>
            <a:ext cx="6172200" cy="5029200"/>
          </a:xfrm>
        </p:spPr>
        <p:txBody>
          <a:bodyPr/>
          <a:lstStyle/>
          <a:p>
            <a:r>
              <a:rPr lang="en-US" dirty="0"/>
              <a:t>Cross references:</a:t>
            </a:r>
          </a:p>
          <a:p>
            <a:pPr lvl="1"/>
            <a:r>
              <a:rPr lang="en-US" dirty="0"/>
              <a:t>a worksheet refers to another worksheet,</a:t>
            </a:r>
          </a:p>
          <a:p>
            <a:pPr lvl="1"/>
            <a:r>
              <a:rPr lang="en-US" dirty="0"/>
              <a:t>a spreadsheet refers to another spreadsheet,</a:t>
            </a:r>
          </a:p>
          <a:p>
            <a:r>
              <a:rPr lang="en-US" dirty="0"/>
              <a:t>…may be used when:</a:t>
            </a:r>
          </a:p>
          <a:p>
            <a:pPr lvl="1"/>
            <a:r>
              <a:rPr lang="en-US" dirty="0"/>
              <a:t>the second worksheet or spreadsheet contains data that needs to be “looked up” (e.g., a lookup table)</a:t>
            </a:r>
          </a:p>
          <a:p>
            <a:r>
              <a:rPr lang="en-US" dirty="0"/>
              <a:t>Some examples where cross reference lookups may be needed:</a:t>
            </a:r>
          </a:p>
          <a:p>
            <a:pPr lvl="1"/>
            <a:r>
              <a:rPr lang="en-US" dirty="0"/>
              <a:t>Grade cutoffs</a:t>
            </a:r>
          </a:p>
          <a:p>
            <a:pPr lvl="1"/>
            <a:r>
              <a:rPr lang="en-US" dirty="0"/>
              <a:t>Tax brackets</a:t>
            </a:r>
          </a:p>
          <a:p>
            <a:pPr lvl="1"/>
            <a:r>
              <a:rPr lang="en-US" dirty="0"/>
              <a:t>Product numbers (lookup a product number to get more information about the product)</a:t>
            </a:r>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0"/>
            <a:ext cx="2286000"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5623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randombar(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Validation</a:t>
            </a:r>
          </a:p>
        </p:txBody>
      </p:sp>
      <p:sp>
        <p:nvSpPr>
          <p:cNvPr id="3" name="Content Placeholder 2"/>
          <p:cNvSpPr>
            <a:spLocks noGrp="1"/>
          </p:cNvSpPr>
          <p:nvPr>
            <p:ph idx="1"/>
          </p:nvPr>
        </p:nvSpPr>
        <p:spPr/>
        <p:txBody>
          <a:bodyPr/>
          <a:lstStyle/>
          <a:p>
            <a:r>
              <a:rPr lang="en-US" dirty="0"/>
              <a:t>Ensures that the data falls within a valid range (e.g. Age must be 0 – 116) or that a specific type of data is entered (e.g. whole number only).</a:t>
            </a:r>
          </a:p>
          <a:p>
            <a:r>
              <a:rPr lang="en-US" dirty="0"/>
              <a:t>Invoking:</a:t>
            </a:r>
          </a:p>
          <a:p>
            <a:pPr lvl="1"/>
            <a:r>
              <a:rPr lang="en-US" dirty="0">
                <a:latin typeface="Consolas" panose="020B0609020204030204" pitchFamily="49" charset="0"/>
              </a:rPr>
              <a:t>Data-&gt;Data Tools: Data Validation</a:t>
            </a:r>
          </a:p>
          <a:p>
            <a:r>
              <a:rPr lang="en-US" b="1" dirty="0"/>
              <a:t>Example spreadsheet: </a:t>
            </a:r>
            <a:r>
              <a:rPr lang="en-US" dirty="0">
                <a:latin typeface="Consolas" panose="020B0609020204030204" pitchFamily="49" charset="0"/>
              </a:rPr>
              <a:t>9</a:t>
            </a:r>
            <a:r>
              <a:rPr lang="en-US" dirty="0">
                <a:latin typeface="Consolas" panose="020B0609020204030204" pitchFamily="49" charset="0"/>
                <a:cs typeface="Consolas" panose="020B0609020204030204" pitchFamily="49" charset="0"/>
              </a:rPr>
              <a:t>_data_validation</a:t>
            </a:r>
          </a:p>
          <a:p>
            <a:pPr lvl="1"/>
            <a:r>
              <a:rPr lang="en-US" dirty="0"/>
              <a:t>Name: no restrictions e.g. “</a:t>
            </a:r>
            <a:r>
              <a:rPr lang="en-US" dirty="0">
                <a:latin typeface="Consolas" panose="020B0609020204030204" pitchFamily="49" charset="0"/>
              </a:rPr>
              <a:t>James Tam</a:t>
            </a:r>
            <a:r>
              <a:rPr lang="en-US" dirty="0"/>
              <a:t>”, “</a:t>
            </a:r>
            <a:r>
              <a:rPr lang="en-US" dirty="0">
                <a:latin typeface="Consolas" panose="020B0609020204030204" pitchFamily="49" charset="0"/>
              </a:rPr>
              <a:t>James Tam  2</a:t>
            </a:r>
            <a:r>
              <a:rPr lang="en-US" dirty="0"/>
              <a:t>”, “</a:t>
            </a:r>
            <a:r>
              <a:rPr lang="en-US" dirty="0">
                <a:latin typeface="Consolas" panose="020B0609020204030204" pitchFamily="49" charset="0"/>
              </a:rPr>
              <a:t>James Goldstein-Chan</a:t>
            </a:r>
            <a:r>
              <a:rPr lang="en-US" dirty="0"/>
              <a:t>” “</a:t>
            </a:r>
            <a:r>
              <a:rPr lang="en-US" dirty="0">
                <a:latin typeface="Consolas" panose="020B0609020204030204" pitchFamily="49" charset="0"/>
              </a:rPr>
              <a:t>James.org</a:t>
            </a:r>
            <a:r>
              <a:rPr lang="en-US" dirty="0"/>
              <a:t>”</a:t>
            </a:r>
          </a:p>
          <a:p>
            <a:pPr lvl="1"/>
            <a:r>
              <a:rPr lang="en-US" dirty="0"/>
              <a:t>Age: number years (whole number) from 1 – 116</a:t>
            </a:r>
          </a:p>
          <a:p>
            <a:pPr lvl="1"/>
            <a:r>
              <a:rPr lang="en-US" dirty="0"/>
              <a:t>Income: can include any value from $0.00 - $1,000,000.00 (cents can be entered)</a:t>
            </a:r>
          </a:p>
          <a:p>
            <a:pPr lvl="1"/>
            <a:r>
              <a:rPr lang="en-US" dirty="0"/>
              <a:t>Make sure you include good error messages when setting up data validation rules..</a:t>
            </a:r>
          </a:p>
          <a:p>
            <a:pPr lvl="2"/>
            <a:r>
              <a:rPr lang="en-US" dirty="0"/>
              <a:t>Tell the user what range of values and/or the type of values that can be entered.</a:t>
            </a:r>
          </a:p>
          <a:p>
            <a:endParaRPr lang="en-US" dirty="0">
              <a:latin typeface="Consolas" panose="020B0609020204030204" pitchFamily="49" charset="0"/>
            </a:endParaRPr>
          </a:p>
          <a:p>
            <a:endParaRPr lang="en-US" dirty="0"/>
          </a:p>
        </p:txBody>
      </p:sp>
    </p:spTree>
    <p:extLst>
      <p:ext uri="{BB962C8B-B14F-4D97-AF65-F5344CB8AC3E}">
        <p14:creationId xmlns:p14="http://schemas.microsoft.com/office/powerpoint/2010/main" val="3371785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Validation Example: Name</a:t>
            </a:r>
          </a:p>
        </p:txBody>
      </p:sp>
      <p:sp>
        <p:nvSpPr>
          <p:cNvPr id="3" name="Content Placeholder 2"/>
          <p:cNvSpPr>
            <a:spLocks noGrp="1"/>
          </p:cNvSpPr>
          <p:nvPr>
            <p:ph idx="1"/>
          </p:nvPr>
        </p:nvSpPr>
        <p:spPr/>
        <p:txBody>
          <a:bodyPr/>
          <a:lstStyle/>
          <a:p>
            <a:r>
              <a:rPr lang="en-CA" dirty="0">
                <a:solidFill>
                  <a:srgbClr val="0000FF"/>
                </a:solidFill>
              </a:rPr>
              <a:t>No restrictions </a:t>
            </a:r>
            <a:r>
              <a:rPr lang="en-CA" dirty="0"/>
              <a:t>on input (this is the default in Excel)</a:t>
            </a:r>
          </a:p>
        </p:txBody>
      </p:sp>
      <p:grpSp>
        <p:nvGrpSpPr>
          <p:cNvPr id="7" name="Group 6"/>
          <p:cNvGrpSpPr/>
          <p:nvPr/>
        </p:nvGrpSpPr>
        <p:grpSpPr>
          <a:xfrm>
            <a:off x="806958" y="1981200"/>
            <a:ext cx="3752850" cy="3038475"/>
            <a:chOff x="806958" y="1981200"/>
            <a:chExt cx="3752850" cy="3038475"/>
          </a:xfrm>
        </p:grpSpPr>
        <p:pic>
          <p:nvPicPr>
            <p:cNvPr id="4" name="Picture 3"/>
            <p:cNvPicPr>
              <a:picLocks noChangeAspect="1"/>
            </p:cNvPicPr>
            <p:nvPr/>
          </p:nvPicPr>
          <p:blipFill>
            <a:blip r:embed="rId2"/>
            <a:stretch>
              <a:fillRect/>
            </a:stretch>
          </p:blipFill>
          <p:spPr>
            <a:xfrm>
              <a:off x="806958" y="1981200"/>
              <a:ext cx="3752850" cy="3038475"/>
            </a:xfrm>
            <a:prstGeom prst="rect">
              <a:avLst/>
            </a:prstGeom>
          </p:spPr>
        </p:pic>
        <p:sp>
          <p:nvSpPr>
            <p:cNvPr id="6" name="Down Arrow 5"/>
            <p:cNvSpPr/>
            <p:nvPr/>
          </p:nvSpPr>
          <p:spPr>
            <a:xfrm rot="5400000">
              <a:off x="2708630" y="2857500"/>
              <a:ext cx="381000" cy="457200"/>
            </a:xfrm>
            <a:prstGeom prst="downArrow">
              <a:avLst/>
            </a:prstGeom>
            <a:solidFill>
              <a:srgbClr val="0000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grpSp>
    </p:spTree>
    <p:extLst>
      <p:ext uri="{BB962C8B-B14F-4D97-AF65-F5344CB8AC3E}">
        <p14:creationId xmlns:p14="http://schemas.microsoft.com/office/powerpoint/2010/main" val="152374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Validation Example: Age</a:t>
            </a:r>
          </a:p>
        </p:txBody>
      </p:sp>
      <p:sp>
        <p:nvSpPr>
          <p:cNvPr id="3" name="Content Placeholder 2"/>
          <p:cNvSpPr>
            <a:spLocks noGrp="1"/>
          </p:cNvSpPr>
          <p:nvPr>
            <p:ph idx="1"/>
          </p:nvPr>
        </p:nvSpPr>
        <p:spPr>
          <a:xfrm>
            <a:off x="457200" y="1447800"/>
            <a:ext cx="3657600" cy="5029200"/>
          </a:xfrm>
        </p:spPr>
        <p:txBody>
          <a:bodyPr/>
          <a:lstStyle/>
          <a:p>
            <a:r>
              <a:rPr lang="en-CA" dirty="0"/>
              <a:t>Age must be </a:t>
            </a:r>
            <a:r>
              <a:rPr lang="en-US" dirty="0"/>
              <a:t>a whole number from 1 – 116.</a:t>
            </a:r>
          </a:p>
          <a:p>
            <a:r>
              <a:rPr lang="en-US" dirty="0"/>
              <a:t>Tools to </a:t>
            </a:r>
            <a:r>
              <a:rPr lang="en-US" b="1" dirty="0">
                <a:solidFill>
                  <a:srgbClr val="0000FF"/>
                </a:solidFill>
              </a:rPr>
              <a:t>prevent errors</a:t>
            </a:r>
            <a:r>
              <a:rPr lang="en-US" dirty="0"/>
              <a:t> in input</a:t>
            </a:r>
          </a:p>
          <a:p>
            <a:pPr lvl="1"/>
            <a:r>
              <a:rPr lang="en-US" b="1" dirty="0">
                <a:solidFill>
                  <a:srgbClr val="0066FF"/>
                </a:solidFill>
              </a:rPr>
              <a:t>Restricting the input</a:t>
            </a:r>
          </a:p>
          <a:p>
            <a:pPr lvl="1"/>
            <a:endParaRPr lang="en-US" dirty="0"/>
          </a:p>
          <a:p>
            <a:pPr lvl="1"/>
            <a:endParaRPr lang="en-US" dirty="0"/>
          </a:p>
          <a:p>
            <a:pPr marL="234950" lvl="1" indent="0">
              <a:buNone/>
            </a:pPr>
            <a:endParaRPr lang="en-US" dirty="0"/>
          </a:p>
          <a:p>
            <a:pPr marL="234950" lvl="1" indent="0">
              <a:buNone/>
            </a:pPr>
            <a:endParaRPr lang="en-US" dirty="0"/>
          </a:p>
          <a:p>
            <a:pPr lvl="1"/>
            <a:r>
              <a:rPr lang="en-US" b="1" dirty="0">
                <a:solidFill>
                  <a:srgbClr val="3366FF"/>
                </a:solidFill>
              </a:rPr>
              <a:t>Tooltip</a:t>
            </a:r>
            <a:r>
              <a:rPr lang="en-US" dirty="0"/>
              <a:t> help before data entry</a:t>
            </a:r>
          </a:p>
          <a:p>
            <a:endParaRPr lang="en-US" dirty="0"/>
          </a:p>
        </p:txBody>
      </p:sp>
      <p:pic>
        <p:nvPicPr>
          <p:cNvPr id="5" name="Picture 4"/>
          <p:cNvPicPr>
            <a:picLocks noChangeAspect="1"/>
          </p:cNvPicPr>
          <p:nvPr/>
        </p:nvPicPr>
        <p:blipFill>
          <a:blip r:embed="rId2"/>
          <a:stretch>
            <a:fillRect/>
          </a:stretch>
        </p:blipFill>
        <p:spPr>
          <a:xfrm>
            <a:off x="3962400" y="3164475"/>
            <a:ext cx="2043382" cy="1654413"/>
          </a:xfrm>
          <a:prstGeom prst="rect">
            <a:avLst/>
          </a:prstGeom>
        </p:spPr>
      </p:pic>
      <p:grpSp>
        <p:nvGrpSpPr>
          <p:cNvPr id="13" name="Group 12"/>
          <p:cNvGrpSpPr/>
          <p:nvPr/>
        </p:nvGrpSpPr>
        <p:grpSpPr>
          <a:xfrm>
            <a:off x="6238960" y="5029200"/>
            <a:ext cx="2695575" cy="838200"/>
            <a:chOff x="6238960" y="5029200"/>
            <a:chExt cx="2695575" cy="838200"/>
          </a:xfrm>
        </p:grpSpPr>
        <p:pic>
          <p:nvPicPr>
            <p:cNvPr id="8" name="Picture 7"/>
            <p:cNvPicPr>
              <a:picLocks noChangeAspect="1"/>
            </p:cNvPicPr>
            <p:nvPr/>
          </p:nvPicPr>
          <p:blipFill>
            <a:blip r:embed="rId3"/>
            <a:stretch>
              <a:fillRect/>
            </a:stretch>
          </p:blipFill>
          <p:spPr>
            <a:xfrm>
              <a:off x="6238960" y="5029200"/>
              <a:ext cx="2695575" cy="742950"/>
            </a:xfrm>
            <a:prstGeom prst="rect">
              <a:avLst/>
            </a:prstGeom>
          </p:spPr>
        </p:pic>
        <p:sp>
          <p:nvSpPr>
            <p:cNvPr id="4" name="Rectangle 3"/>
            <p:cNvSpPr/>
            <p:nvPr/>
          </p:nvSpPr>
          <p:spPr>
            <a:xfrm>
              <a:off x="7162799" y="5278582"/>
              <a:ext cx="1771735" cy="588818"/>
            </a:xfrm>
            <a:prstGeom prst="rect">
              <a:avLst/>
            </a:prstGeom>
            <a:noFill/>
            <a:ln w="38100">
              <a:solidFill>
                <a:srgbClr val="3366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grpSp>
      <p:grpSp>
        <p:nvGrpSpPr>
          <p:cNvPr id="10" name="Group 9"/>
          <p:cNvGrpSpPr/>
          <p:nvPr/>
        </p:nvGrpSpPr>
        <p:grpSpPr>
          <a:xfrm>
            <a:off x="3604234" y="3733800"/>
            <a:ext cx="2720366" cy="685800"/>
            <a:chOff x="3604234" y="3733800"/>
            <a:chExt cx="2720366" cy="685800"/>
          </a:xfrm>
        </p:grpSpPr>
        <p:sp>
          <p:nvSpPr>
            <p:cNvPr id="7" name="Right Brace 6"/>
            <p:cNvSpPr/>
            <p:nvPr/>
          </p:nvSpPr>
          <p:spPr>
            <a:xfrm>
              <a:off x="5999686" y="3733800"/>
              <a:ext cx="324914" cy="685800"/>
            </a:xfrm>
            <a:prstGeom prst="rightBrace">
              <a:avLst/>
            </a:prstGeom>
            <a:ln w="38100">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9" name="Right Brace 8"/>
            <p:cNvSpPr/>
            <p:nvPr/>
          </p:nvSpPr>
          <p:spPr>
            <a:xfrm rot="10800000">
              <a:off x="3604234" y="3733800"/>
              <a:ext cx="324914" cy="685800"/>
            </a:xfrm>
            <a:prstGeom prst="rightBrace">
              <a:avLst/>
            </a:prstGeom>
            <a:ln w="38100">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pSp>
      <p:grpSp>
        <p:nvGrpSpPr>
          <p:cNvPr id="12" name="Group 11"/>
          <p:cNvGrpSpPr/>
          <p:nvPr/>
        </p:nvGrpSpPr>
        <p:grpSpPr>
          <a:xfrm>
            <a:off x="3929148" y="5029200"/>
            <a:ext cx="2070538" cy="1676400"/>
            <a:chOff x="3929148" y="5029200"/>
            <a:chExt cx="2070538" cy="1676400"/>
          </a:xfrm>
        </p:grpSpPr>
        <p:pic>
          <p:nvPicPr>
            <p:cNvPr id="6" name="Picture 5"/>
            <p:cNvPicPr>
              <a:picLocks noChangeAspect="1"/>
            </p:cNvPicPr>
            <p:nvPr/>
          </p:nvPicPr>
          <p:blipFill>
            <a:blip r:embed="rId4"/>
            <a:stretch>
              <a:fillRect/>
            </a:stretch>
          </p:blipFill>
          <p:spPr>
            <a:xfrm>
              <a:off x="3929148" y="5029200"/>
              <a:ext cx="2070538" cy="1676400"/>
            </a:xfrm>
            <a:prstGeom prst="rect">
              <a:avLst/>
            </a:prstGeom>
          </p:spPr>
        </p:pic>
        <p:sp>
          <p:nvSpPr>
            <p:cNvPr id="11" name="Rectangle 10"/>
            <p:cNvSpPr/>
            <p:nvPr/>
          </p:nvSpPr>
          <p:spPr>
            <a:xfrm>
              <a:off x="4005305" y="5772149"/>
              <a:ext cx="1994381" cy="763413"/>
            </a:xfrm>
            <a:prstGeom prst="rect">
              <a:avLst/>
            </a:prstGeom>
            <a:noFill/>
            <a:ln w="38100">
              <a:solidFill>
                <a:srgbClr val="3366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grpSp>
    </p:spTree>
    <p:extLst>
      <p:ext uri="{BB962C8B-B14F-4D97-AF65-F5344CB8AC3E}">
        <p14:creationId xmlns:p14="http://schemas.microsoft.com/office/powerpoint/2010/main" val="2379936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randombar(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randombar(horizontal)">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Validation Example: Age</a:t>
            </a:r>
          </a:p>
        </p:txBody>
      </p:sp>
      <p:sp>
        <p:nvSpPr>
          <p:cNvPr id="3" name="Content Placeholder 2"/>
          <p:cNvSpPr>
            <a:spLocks noGrp="1"/>
          </p:cNvSpPr>
          <p:nvPr>
            <p:ph idx="1"/>
          </p:nvPr>
        </p:nvSpPr>
        <p:spPr>
          <a:xfrm>
            <a:off x="457200" y="1447800"/>
            <a:ext cx="4038600" cy="5029200"/>
          </a:xfrm>
        </p:spPr>
        <p:txBody>
          <a:bodyPr/>
          <a:lstStyle/>
          <a:p>
            <a:r>
              <a:rPr lang="en-US" dirty="0"/>
              <a:t>A tool to react </a:t>
            </a:r>
            <a:r>
              <a:rPr lang="en-US" b="1" dirty="0"/>
              <a:t>after</a:t>
            </a:r>
            <a:r>
              <a:rPr lang="en-US" dirty="0"/>
              <a:t> bad data has been entered.</a:t>
            </a:r>
          </a:p>
          <a:p>
            <a:pPr lvl="1"/>
            <a:r>
              <a:rPr lang="en-US" b="1" dirty="0">
                <a:solidFill>
                  <a:srgbClr val="0000FF"/>
                </a:solidFill>
              </a:rPr>
              <a:t>Popup error message </a:t>
            </a:r>
            <a:r>
              <a:rPr lang="en-US" dirty="0"/>
              <a:t>appears after the input restrictions have not been met.</a:t>
            </a:r>
            <a:endParaRPr lang="en-CA" dirty="0"/>
          </a:p>
          <a:p>
            <a:endParaRPr lang="en-CA" dirty="0"/>
          </a:p>
        </p:txBody>
      </p:sp>
      <p:pic>
        <p:nvPicPr>
          <p:cNvPr id="5" name="Picture 4"/>
          <p:cNvPicPr>
            <a:picLocks noChangeAspect="1"/>
          </p:cNvPicPr>
          <p:nvPr/>
        </p:nvPicPr>
        <p:blipFill>
          <a:blip r:embed="rId2"/>
          <a:stretch>
            <a:fillRect/>
          </a:stretch>
        </p:blipFill>
        <p:spPr>
          <a:xfrm>
            <a:off x="4780788" y="1596115"/>
            <a:ext cx="2743200" cy="2221017"/>
          </a:xfrm>
          <a:prstGeom prst="rect">
            <a:avLst/>
          </a:prstGeom>
        </p:spPr>
      </p:pic>
      <p:pic>
        <p:nvPicPr>
          <p:cNvPr id="6" name="Picture 5"/>
          <p:cNvPicPr>
            <a:picLocks noChangeAspect="1"/>
          </p:cNvPicPr>
          <p:nvPr/>
        </p:nvPicPr>
        <p:blipFill>
          <a:blip r:embed="rId3"/>
          <a:stretch>
            <a:fillRect/>
          </a:stretch>
        </p:blipFill>
        <p:spPr>
          <a:xfrm>
            <a:off x="4780788" y="4194047"/>
            <a:ext cx="4381500" cy="1304925"/>
          </a:xfrm>
          <a:prstGeom prst="rect">
            <a:avLst/>
          </a:prstGeom>
        </p:spPr>
      </p:pic>
      <p:sp>
        <p:nvSpPr>
          <p:cNvPr id="4" name="Rectangle 3"/>
          <p:cNvSpPr/>
          <p:nvPr/>
        </p:nvSpPr>
        <p:spPr>
          <a:xfrm>
            <a:off x="5334000" y="4343400"/>
            <a:ext cx="3828288" cy="1295400"/>
          </a:xfrm>
          <a:prstGeom prst="rect">
            <a:avLst/>
          </a:prstGeom>
          <a:noFill/>
          <a:ln w="38100">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sp>
        <p:nvSpPr>
          <p:cNvPr id="7" name="Rectangle 6"/>
          <p:cNvSpPr/>
          <p:nvPr/>
        </p:nvSpPr>
        <p:spPr>
          <a:xfrm>
            <a:off x="6019800" y="2681223"/>
            <a:ext cx="1371600" cy="747777"/>
          </a:xfrm>
          <a:prstGeom prst="rect">
            <a:avLst/>
          </a:prstGeom>
          <a:noFill/>
          <a:ln w="38100">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0000"/>
              </a:solidFill>
            </a:endParaRPr>
          </a:p>
        </p:txBody>
      </p:sp>
    </p:spTree>
    <p:extLst>
      <p:ext uri="{BB962C8B-B14F-4D97-AF65-F5344CB8AC3E}">
        <p14:creationId xmlns:p14="http://schemas.microsoft.com/office/powerpoint/2010/main" val="72349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Data Validation Example: Income</a:t>
            </a:r>
          </a:p>
        </p:txBody>
      </p:sp>
      <p:sp>
        <p:nvSpPr>
          <p:cNvPr id="3" name="Content Placeholder 2"/>
          <p:cNvSpPr>
            <a:spLocks noGrp="1"/>
          </p:cNvSpPr>
          <p:nvPr>
            <p:ph idx="1"/>
          </p:nvPr>
        </p:nvSpPr>
        <p:spPr/>
        <p:txBody>
          <a:bodyPr/>
          <a:lstStyle/>
          <a:p>
            <a:r>
              <a:rPr lang="en-US" dirty="0"/>
              <a:t>Income allow for any value from $0.00 - $1,000,000.00 (cents may be entered – this is a clue that the input should not be restricted only to whole numbers).</a:t>
            </a:r>
            <a:endParaRPr lang="en-CA" dirty="0"/>
          </a:p>
        </p:txBody>
      </p:sp>
    </p:spTree>
    <p:extLst>
      <p:ext uri="{BB962C8B-B14F-4D97-AF65-F5344CB8AC3E}">
        <p14:creationId xmlns:p14="http://schemas.microsoft.com/office/powerpoint/2010/main" val="2522626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After This Section You Should Now Know</a:t>
            </a:r>
          </a:p>
        </p:txBody>
      </p:sp>
      <p:sp>
        <p:nvSpPr>
          <p:cNvPr id="3" name="Content Placeholder 2"/>
          <p:cNvSpPr>
            <a:spLocks noGrp="1"/>
          </p:cNvSpPr>
          <p:nvPr>
            <p:ph idx="1"/>
          </p:nvPr>
        </p:nvSpPr>
        <p:spPr/>
        <p:txBody>
          <a:bodyPr>
            <a:normAutofit fontScale="92500" lnSpcReduction="10000"/>
          </a:bodyPr>
          <a:lstStyle/>
          <a:p>
            <a:r>
              <a:rPr lang="en-US" dirty="0"/>
              <a:t>The benefit of electronic over paper spreadsheets</a:t>
            </a:r>
          </a:p>
          <a:p>
            <a:r>
              <a:rPr lang="en-US" dirty="0"/>
              <a:t>Spreadsheets 101: The basic layout and components of a </a:t>
            </a:r>
            <a:r>
              <a:rPr lang="en-US" dirty="0" smtClean="0"/>
              <a:t>spreadsheet</a:t>
            </a:r>
            <a:endParaRPr lang="en-US" dirty="0"/>
          </a:p>
          <a:p>
            <a:r>
              <a:rPr lang="en-US" dirty="0"/>
              <a:t>Entering data: manually and via autofill</a:t>
            </a:r>
          </a:p>
          <a:p>
            <a:r>
              <a:rPr lang="en-US" dirty="0"/>
              <a:t>Raw data vs. labels vs. formulas</a:t>
            </a:r>
          </a:p>
          <a:p>
            <a:pPr lvl="1"/>
            <a:r>
              <a:rPr lang="en-US" dirty="0"/>
              <a:t>How formulas are distinguished from text</a:t>
            </a:r>
          </a:p>
          <a:p>
            <a:pPr lvl="1"/>
            <a:r>
              <a:rPr lang="en-US" dirty="0" smtClean="0"/>
              <a:t>Specifying </a:t>
            </a:r>
            <a:r>
              <a:rPr lang="en-US" dirty="0"/>
              <a:t>formulas that refer to other cells</a:t>
            </a:r>
          </a:p>
          <a:p>
            <a:r>
              <a:rPr lang="en-US" dirty="0" smtClean="0"/>
              <a:t>Formatting cells</a:t>
            </a:r>
          </a:p>
          <a:p>
            <a:r>
              <a:rPr lang="en-US" dirty="0" smtClean="0"/>
              <a:t>Common </a:t>
            </a:r>
            <a:r>
              <a:rPr lang="en-US" dirty="0"/>
              <a:t>mathematical operators and the order of operation</a:t>
            </a:r>
          </a:p>
          <a:p>
            <a:r>
              <a:rPr lang="en-US" dirty="0"/>
              <a:t>The </a:t>
            </a:r>
            <a:r>
              <a:rPr lang="en-US" dirty="0" smtClean="0"/>
              <a:t>rules </a:t>
            </a:r>
            <a:r>
              <a:rPr lang="en-US" dirty="0"/>
              <a:t>of thumb for designing spreadsheets</a:t>
            </a:r>
          </a:p>
          <a:p>
            <a:pPr marL="450950" lvl="1" indent="-193775">
              <a:buFont typeface="+mj-lt"/>
              <a:buAutoNum type="arabicPeriod"/>
            </a:pPr>
            <a:r>
              <a:rPr lang="en-US" dirty="0" smtClean="0"/>
              <a:t>Bracket everything</a:t>
            </a:r>
          </a:p>
          <a:p>
            <a:pPr marL="450950" lvl="1" indent="-193775">
              <a:buFont typeface="+mj-lt"/>
              <a:buAutoNum type="arabicPeriod"/>
            </a:pPr>
            <a:r>
              <a:rPr lang="en-US" dirty="0" smtClean="0"/>
              <a:t>Don’t </a:t>
            </a:r>
            <a:r>
              <a:rPr lang="en-US" dirty="0"/>
              <a:t>make something data if it can be derived</a:t>
            </a:r>
          </a:p>
          <a:p>
            <a:pPr marL="450950" lvl="1" indent="-193775">
              <a:buFont typeface="+mj-lt"/>
              <a:buAutoNum type="arabicPeriod"/>
            </a:pPr>
            <a:r>
              <a:rPr lang="en-US" dirty="0"/>
              <a:t>Label everything so it can be understood</a:t>
            </a:r>
          </a:p>
          <a:p>
            <a:pPr marL="450950" lvl="1" indent="-193775">
              <a:buFont typeface="+mj-lt"/>
              <a:buAutoNum type="arabicPeriod"/>
            </a:pPr>
            <a:r>
              <a:rPr lang="en-US" dirty="0"/>
              <a:t>Don’t duplicate data</a:t>
            </a:r>
          </a:p>
          <a:p>
            <a:endParaRPr lang="en-US" dirty="0"/>
          </a:p>
          <a:p>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3364589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Contents Of A Cell: Types</a:t>
            </a:r>
          </a:p>
        </p:txBody>
      </p:sp>
      <p:sp>
        <p:nvSpPr>
          <p:cNvPr id="3" name="Content Placeholder 2"/>
          <p:cNvSpPr>
            <a:spLocks noGrp="1"/>
          </p:cNvSpPr>
          <p:nvPr>
            <p:ph idx="1"/>
          </p:nvPr>
        </p:nvSpPr>
        <p:spPr>
          <a:xfrm>
            <a:off x="457200" y="1219200"/>
            <a:ext cx="8229600" cy="5029200"/>
          </a:xfrm>
        </p:spPr>
        <p:txBody>
          <a:bodyPr/>
          <a:lstStyle/>
          <a:p>
            <a:r>
              <a:rPr lang="en-US" b="1" dirty="0">
                <a:solidFill>
                  <a:srgbClr val="FF0000"/>
                </a:solidFill>
              </a:rPr>
              <a:t>Raw data</a:t>
            </a:r>
            <a:r>
              <a:rPr lang="en-US" dirty="0"/>
              <a:t>: also referred to as ‘constants’</a:t>
            </a:r>
          </a:p>
          <a:p>
            <a:endParaRPr lang="en-US" dirty="0"/>
          </a:p>
          <a:p>
            <a:endParaRPr lang="en-US" dirty="0"/>
          </a:p>
          <a:p>
            <a:endParaRPr lang="en-US" dirty="0"/>
          </a:p>
          <a:p>
            <a:r>
              <a:rPr lang="en-US" b="1" dirty="0">
                <a:solidFill>
                  <a:srgbClr val="0000FF"/>
                </a:solidFill>
              </a:rPr>
              <a:t>Labels</a:t>
            </a:r>
            <a:r>
              <a:rPr lang="en-US" dirty="0"/>
              <a:t>: describe the contents of another cell</a:t>
            </a:r>
          </a:p>
          <a:p>
            <a:endParaRPr lang="en-US" dirty="0"/>
          </a:p>
          <a:p>
            <a:endParaRPr lang="en-US" dirty="0"/>
          </a:p>
          <a:p>
            <a:endParaRPr lang="en-US" dirty="0"/>
          </a:p>
          <a:p>
            <a:r>
              <a:rPr lang="en-US" b="1" dirty="0">
                <a:solidFill>
                  <a:schemeClr val="accent3">
                    <a:lumMod val="75000"/>
                  </a:schemeClr>
                </a:solidFill>
              </a:rPr>
              <a:t>Formula</a:t>
            </a:r>
            <a:r>
              <a:rPr lang="en-US" dirty="0"/>
              <a:t>: values derived from the raw data (e.g., calculations: </a:t>
            </a:r>
            <a:r>
              <a:rPr lang="en-US" dirty="0">
                <a:latin typeface="Consolas" panose="020B0609020204030204" pitchFamily="49" charset="0"/>
              </a:rPr>
              <a:t>=2+2</a:t>
            </a:r>
            <a:r>
              <a:rPr lang="en-US" dirty="0"/>
              <a:t>, lookup values: </a:t>
            </a:r>
            <a:r>
              <a:rPr lang="en-US" dirty="0">
                <a:latin typeface="Consolas" panose="020B0609020204030204" pitchFamily="49" charset="0"/>
              </a:rPr>
              <a:t>=D2*2</a:t>
            </a:r>
            <a:r>
              <a:rPr lang="en-US" dirty="0"/>
              <a:t>, functions: </a:t>
            </a:r>
            <a:r>
              <a:rPr lang="en-US" dirty="0">
                <a:latin typeface="Consolas" panose="020B0609020204030204" pitchFamily="49" charset="0"/>
              </a:rPr>
              <a:t>=sum(B2,B9)</a:t>
            </a:r>
            <a:r>
              <a:rPr lang="en-US" dirty="0"/>
              <a:t>)</a:t>
            </a:r>
          </a:p>
        </p:txBody>
      </p:sp>
      <p:grpSp>
        <p:nvGrpSpPr>
          <p:cNvPr id="10" name="Group 9"/>
          <p:cNvGrpSpPr/>
          <p:nvPr/>
        </p:nvGrpSpPr>
        <p:grpSpPr>
          <a:xfrm>
            <a:off x="762000" y="1676400"/>
            <a:ext cx="3222396" cy="1066800"/>
            <a:chOff x="762000" y="1676400"/>
            <a:chExt cx="3222396" cy="106680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676400"/>
              <a:ext cx="3222396" cy="106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1981200" y="2419349"/>
              <a:ext cx="457200" cy="219075"/>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p:cNvGrpSpPr/>
          <p:nvPr/>
        </p:nvGrpSpPr>
        <p:grpSpPr>
          <a:xfrm>
            <a:off x="762000" y="3581400"/>
            <a:ext cx="3267075" cy="847725"/>
            <a:chOff x="762000" y="3581400"/>
            <a:chExt cx="3267075" cy="847725"/>
          </a:xfrm>
        </p:grpSpPr>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3581400"/>
              <a:ext cx="3267075" cy="847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1752600" y="4005262"/>
              <a:ext cx="1143000" cy="261938"/>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0070C0"/>
                </a:solidFill>
              </a:endParaRPr>
            </a:p>
          </p:txBody>
        </p:sp>
      </p:grpSp>
      <p:grpSp>
        <p:nvGrpSpPr>
          <p:cNvPr id="12" name="Group 11"/>
          <p:cNvGrpSpPr/>
          <p:nvPr/>
        </p:nvGrpSpPr>
        <p:grpSpPr>
          <a:xfrm>
            <a:off x="762000" y="5562600"/>
            <a:ext cx="3181350" cy="914400"/>
            <a:chOff x="762000" y="5562600"/>
            <a:chExt cx="3181350" cy="914400"/>
          </a:xfrm>
        </p:grpSpPr>
        <p:pic>
          <p:nvPicPr>
            <p:cNvPr id="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5562600"/>
              <a:ext cx="318135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2667000" y="6202362"/>
              <a:ext cx="838200" cy="274638"/>
            </a:xfrm>
            <a:prstGeom prst="rect">
              <a:avLst/>
            </a:prstGeom>
            <a:noFill/>
            <a:ln w="508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0070C0"/>
                </a:solidFill>
              </a:endParaRPr>
            </a:p>
          </p:txBody>
        </p:sp>
      </p:grpSp>
    </p:spTree>
    <p:extLst>
      <p:ext uri="{BB962C8B-B14F-4D97-AF65-F5344CB8AC3E}">
        <p14:creationId xmlns:p14="http://schemas.microsoft.com/office/powerpoint/2010/main" val="298705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After This Section You Should Now Know (2)</a:t>
            </a:r>
            <a:endParaRPr lang="en-US" dirty="0"/>
          </a:p>
        </p:txBody>
      </p:sp>
      <p:sp>
        <p:nvSpPr>
          <p:cNvPr id="3" name="Content Placeholder 2"/>
          <p:cNvSpPr>
            <a:spLocks noGrp="1"/>
          </p:cNvSpPr>
          <p:nvPr>
            <p:ph idx="1"/>
          </p:nvPr>
        </p:nvSpPr>
        <p:spPr/>
        <p:txBody>
          <a:bodyPr>
            <a:normAutofit/>
          </a:bodyPr>
          <a:lstStyle/>
          <a:p>
            <a:r>
              <a:rPr lang="en-US" dirty="0"/>
              <a:t>Lookup tables</a:t>
            </a:r>
          </a:p>
          <a:p>
            <a:pPr lvl="1"/>
            <a:r>
              <a:rPr lang="en-US" dirty="0"/>
              <a:t>How to create and use a lookup table</a:t>
            </a:r>
          </a:p>
          <a:p>
            <a:pPr lvl="1"/>
            <a:r>
              <a:rPr lang="en-US" dirty="0"/>
              <a:t>Includes lookup tables with constant values and lookup tables to be used in conjunction with lookup function</a:t>
            </a:r>
          </a:p>
          <a:p>
            <a:r>
              <a:rPr lang="en-US" dirty="0"/>
              <a:t>When to use absolute vs. relative cell references in formulas</a:t>
            </a:r>
          </a:p>
          <a:p>
            <a:pPr lvl="1"/>
            <a:r>
              <a:rPr lang="en-US" dirty="0"/>
              <a:t>How do formulas using absolute vs. cell references change when copied elsewhere</a:t>
            </a:r>
          </a:p>
          <a:p>
            <a:r>
              <a:rPr lang="en-US" dirty="0"/>
              <a:t>Ways of changing views when the data is too large for the display</a:t>
            </a:r>
          </a:p>
          <a:p>
            <a:pPr lvl="1"/>
            <a:r>
              <a:rPr lang="en-US" dirty="0"/>
              <a:t>Freezing panes</a:t>
            </a:r>
          </a:p>
          <a:p>
            <a:pPr lvl="1"/>
            <a:r>
              <a:rPr lang="en-US" dirty="0"/>
              <a:t>Merging cells</a:t>
            </a:r>
          </a:p>
          <a:p>
            <a:pPr lvl="1"/>
            <a:endParaRPr lang="en-US" dirty="0"/>
          </a:p>
        </p:txBody>
      </p:sp>
    </p:spTree>
    <p:extLst>
      <p:ext uri="{BB962C8B-B14F-4D97-AF65-F5344CB8AC3E}">
        <p14:creationId xmlns:p14="http://schemas.microsoft.com/office/powerpoint/2010/main" val="27137374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250" dirty="0"/>
              <a:t>After This Section You Should Now Know (3)</a:t>
            </a:r>
            <a:endParaRPr lang="en-US" sz="2250" dirty="0"/>
          </a:p>
        </p:txBody>
      </p:sp>
      <p:sp>
        <p:nvSpPr>
          <p:cNvPr id="3" name="Content Placeholder 2"/>
          <p:cNvSpPr>
            <a:spLocks noGrp="1"/>
          </p:cNvSpPr>
          <p:nvPr>
            <p:ph idx="1"/>
          </p:nvPr>
        </p:nvSpPr>
        <p:spPr/>
        <p:txBody>
          <a:bodyPr>
            <a:normAutofit/>
          </a:bodyPr>
          <a:lstStyle/>
          <a:p>
            <a:r>
              <a:rPr lang="en-US" dirty="0"/>
              <a:t>Different forms of copy paste: </a:t>
            </a:r>
          </a:p>
          <a:p>
            <a:pPr lvl="1"/>
            <a:r>
              <a:rPr lang="en-US" dirty="0"/>
              <a:t>Paste</a:t>
            </a:r>
          </a:p>
          <a:p>
            <a:pPr lvl="1"/>
            <a:r>
              <a:rPr lang="en-US" dirty="0"/>
              <a:t>Paste values</a:t>
            </a:r>
          </a:p>
          <a:p>
            <a:pPr lvl="1"/>
            <a:r>
              <a:rPr lang="en-US" dirty="0"/>
              <a:t>Paste link</a:t>
            </a:r>
          </a:p>
          <a:p>
            <a:r>
              <a:rPr lang="en-US" dirty="0"/>
              <a:t>What is a worksheet</a:t>
            </a:r>
          </a:p>
          <a:p>
            <a:pPr lvl="1"/>
            <a:r>
              <a:rPr lang="en-US" dirty="0"/>
              <a:t>When to use multiple spreadsheets vs. multiple worksheets</a:t>
            </a:r>
          </a:p>
          <a:p>
            <a:pPr lvl="1"/>
            <a:r>
              <a:rPr lang="en-US" dirty="0"/>
              <a:t>How to reference data in other spreadsheets or worksheets (cross references)</a:t>
            </a:r>
          </a:p>
          <a:p>
            <a:r>
              <a:rPr lang="en-US" dirty="0" smtClean="0"/>
              <a:t>How to prevent errors using data validation</a:t>
            </a: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3548800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a:ea typeface="ＭＳ Ｐゴシック" pitchFamily="34" charset="-128"/>
              </a:rPr>
              <a:t>Images</a:t>
            </a:r>
          </a:p>
        </p:txBody>
      </p:sp>
      <p:sp>
        <p:nvSpPr>
          <p:cNvPr id="32771" name="Content Placeholder 2"/>
          <p:cNvSpPr>
            <a:spLocks noGrp="1"/>
          </p:cNvSpPr>
          <p:nvPr>
            <p:ph idx="1"/>
          </p:nvPr>
        </p:nvSpPr>
        <p:spPr/>
        <p:txBody>
          <a:bodyPr/>
          <a:lstStyle/>
          <a:p>
            <a:r>
              <a:rPr lang="en-US" altLang="en-US" dirty="0">
                <a:ea typeface="ＭＳ Ｐゴシック" pitchFamily="34" charset="-128"/>
              </a:rPr>
              <a:t>“Unless otherwise indicated, all images were produced by James Tam</a:t>
            </a:r>
          </a:p>
        </p:txBody>
      </p:sp>
      <p:sp>
        <p:nvSpPr>
          <p:cNvPr id="32772"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chemeClr val="tx1"/>
                </a:solidFill>
                <a:latin typeface="Calibri" pitchFamily="34" charset="0"/>
              </a:defRPr>
            </a:lvl1pPr>
            <a:lvl2pPr marL="742950" indent="-285750" eaLnBrk="0" hangingPunct="0">
              <a:spcBef>
                <a:spcPct val="20000"/>
              </a:spcBef>
              <a:buFont typeface="Arial" charset="0"/>
              <a:buChar char="–"/>
              <a:defRPr sz="2000">
                <a:solidFill>
                  <a:schemeClr val="tx1"/>
                </a:solidFill>
                <a:latin typeface="Calibri" pitchFamily="34" charset="0"/>
              </a:defRPr>
            </a:lvl2pPr>
            <a:lvl3pPr marL="1143000" indent="-228600" eaLnBrk="0" hangingPunct="0">
              <a:spcBef>
                <a:spcPct val="20000"/>
              </a:spcBef>
              <a:buFont typeface="Arial" charset="0"/>
              <a:buChar char="•"/>
              <a:defRPr>
                <a:solidFill>
                  <a:schemeClr val="tx1"/>
                </a:solidFill>
                <a:latin typeface="Calibri" pitchFamily="34" charset="0"/>
              </a:defRPr>
            </a:lvl3pPr>
            <a:lvl4pPr marL="1600200" indent="-228600" eaLnBrk="0" hangingPunct="0">
              <a:spcBef>
                <a:spcPct val="20000"/>
              </a:spcBef>
              <a:buFont typeface="Arial" charset="0"/>
              <a:buChar char="–"/>
              <a:defRPr sz="16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900" dirty="0">
                <a:solidFill>
                  <a:srgbClr val="898989"/>
                </a:solidFill>
                <a:latin typeface="Arial" charset="0"/>
                <a:ea typeface="ＭＳ Ｐゴシック" pitchFamily="34" charset="-128"/>
              </a:rPr>
              <a:t>slide </a:t>
            </a:r>
            <a:fld id="{09EE15A5-A843-4A49-A306-A97B1D517AC4}" type="slidenum">
              <a:rPr lang="en-US" altLang="en-US" sz="900">
                <a:solidFill>
                  <a:srgbClr val="898989"/>
                </a:solidFill>
                <a:latin typeface="Arial" charset="0"/>
                <a:ea typeface="ＭＳ Ｐゴシック" pitchFamily="34" charset="-128"/>
              </a:rPr>
              <a:pPr eaLnBrk="1" hangingPunct="1">
                <a:spcBef>
                  <a:spcPct val="0"/>
                </a:spcBef>
                <a:buFontTx/>
                <a:buNone/>
              </a:pPr>
              <a:t>52</a:t>
            </a:fld>
            <a:endParaRPr lang="en-US" altLang="en-US" sz="900" dirty="0">
              <a:solidFill>
                <a:srgbClr val="898989"/>
              </a:solidFill>
              <a:latin typeface="Arial" charset="0"/>
              <a:ea typeface="ＭＳ Ｐゴシック" pitchFamily="34" charset="-128"/>
            </a:endParaRPr>
          </a:p>
        </p:txBody>
      </p:sp>
    </p:spTree>
    <p:extLst>
      <p:ext uri="{BB962C8B-B14F-4D97-AF65-F5344CB8AC3E}">
        <p14:creationId xmlns:p14="http://schemas.microsoft.com/office/powerpoint/2010/main" val="529261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Distinguishing Formulas From Text</a:t>
            </a:r>
          </a:p>
        </p:txBody>
      </p:sp>
      <p:sp>
        <p:nvSpPr>
          <p:cNvPr id="3" name="Content Placeholder 2"/>
          <p:cNvSpPr>
            <a:spLocks noGrp="1"/>
          </p:cNvSpPr>
          <p:nvPr>
            <p:ph idx="1"/>
          </p:nvPr>
        </p:nvSpPr>
        <p:spPr/>
        <p:txBody>
          <a:bodyPr/>
          <a:lstStyle/>
          <a:p>
            <a:r>
              <a:rPr lang="en-US" dirty="0"/>
              <a:t>In Excel all formulas must be preceded by the ‘</a:t>
            </a:r>
            <a:r>
              <a:rPr lang="en-US" b="1" dirty="0">
                <a:solidFill>
                  <a:srgbClr val="FF0000"/>
                </a:solidFill>
                <a:latin typeface="Consolas" panose="020B0609020204030204" pitchFamily="49" charset="0"/>
                <a:cs typeface="Consolas" panose="020B0609020204030204" pitchFamily="49" charset="0"/>
              </a:rPr>
              <a:t>=</a:t>
            </a:r>
            <a:r>
              <a:rPr lang="en-US" dirty="0"/>
              <a:t>‘ symbol (“assignment operator”) to distinguish it from text.</a:t>
            </a:r>
          </a:p>
          <a:p>
            <a:r>
              <a:rPr lang="en-US" b="1" dirty="0"/>
              <a:t>Example spreadsheet: </a:t>
            </a:r>
            <a:r>
              <a:rPr lang="en-US" dirty="0">
                <a:latin typeface="Consolas" panose="020B0609020204030204" pitchFamily="49" charset="0"/>
              </a:rPr>
              <a:t>1_formulas</a:t>
            </a:r>
            <a:endParaRPr lang="en-US" dirty="0"/>
          </a:p>
          <a:p>
            <a:pPr lvl="1"/>
            <a:r>
              <a:rPr lang="en-US" dirty="0"/>
              <a:t>Label</a:t>
            </a:r>
          </a:p>
          <a:p>
            <a:pPr marL="234950" lvl="1" indent="0">
              <a:buNone/>
            </a:pPr>
            <a:r>
              <a:rPr lang="en-US" dirty="0">
                <a:latin typeface="Consolas" panose="020B0609020204030204" pitchFamily="49" charset="0"/>
                <a:cs typeface="Consolas" panose="020B0609020204030204" pitchFamily="49" charset="0"/>
              </a:rPr>
              <a:t> 2 + 2</a:t>
            </a:r>
          </a:p>
          <a:p>
            <a:pPr lvl="1"/>
            <a:endParaRPr lang="en-US" dirty="0"/>
          </a:p>
          <a:p>
            <a:pPr lvl="1"/>
            <a:endParaRPr lang="en-US" dirty="0"/>
          </a:p>
          <a:p>
            <a:pPr lvl="1"/>
            <a:r>
              <a:rPr lang="en-US" b="1" dirty="0">
                <a:solidFill>
                  <a:srgbClr val="00B050"/>
                </a:solidFill>
              </a:rPr>
              <a:t>Formula</a:t>
            </a:r>
          </a:p>
          <a:p>
            <a:pPr marL="234950" lvl="1" indent="0">
              <a:buNone/>
            </a:pPr>
            <a:r>
              <a:rPr lang="en-US" dirty="0">
                <a:solidFill>
                  <a:srgbClr val="00B050"/>
                </a:solidFill>
                <a:latin typeface="Consolas" panose="020B0609020204030204" pitchFamily="49" charset="0"/>
                <a:cs typeface="Consolas" panose="020B0609020204030204" pitchFamily="49" charset="0"/>
              </a:rPr>
              <a:t> = 2 + 2</a:t>
            </a:r>
          </a:p>
          <a:p>
            <a:pPr marL="234950" lvl="1" indent="0">
              <a:buNone/>
            </a:pPr>
            <a:endParaRPr lang="en-US" dirty="0">
              <a:solidFill>
                <a:srgbClr val="FF0000"/>
              </a:solidFill>
              <a:latin typeface="Consolas" panose="020B0609020204030204" pitchFamily="49" charset="0"/>
              <a:cs typeface="Consolas" panose="020B0609020204030204" pitchFamily="49" charset="0"/>
            </a:endParaRPr>
          </a:p>
          <a:p>
            <a:pPr marL="234950" lvl="1" indent="0">
              <a:buNone/>
            </a:pPr>
            <a:endParaRPr lang="en-US" dirty="0">
              <a:latin typeface="Arial" panose="020B0604020202020204" pitchFamily="34" charset="0"/>
              <a:cs typeface="Arial" panose="020B0604020202020204" pitchFamily="34" charset="0"/>
            </a:endParaRPr>
          </a:p>
          <a:p>
            <a:pPr marL="234950" lvl="1" indent="0">
              <a:buNone/>
            </a:pPr>
            <a:r>
              <a:rPr lang="en-US" dirty="0">
                <a:latin typeface="Arial" panose="020B0604020202020204" pitchFamily="34" charset="0"/>
                <a:cs typeface="Arial" panose="020B0604020202020204" pitchFamily="34" charset="0"/>
              </a:rPr>
              <a:t>For the sake of brevity, you can assume that all formulas in this section will be preceded by the assignment operator ‘</a:t>
            </a:r>
            <a:r>
              <a:rPr lang="en-US" b="1" dirty="0">
                <a:solidFill>
                  <a:schemeClr val="accent3">
                    <a:lumMod val="75000"/>
                  </a:schemeClr>
                </a:solidFill>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1308" y="2743200"/>
            <a:ext cx="2800350" cy="742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020" y="4248149"/>
            <a:ext cx="2828925"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4648200" y="4248149"/>
            <a:ext cx="512033" cy="247651"/>
          </a:xfrm>
          <a:prstGeom prst="rect">
            <a:avLst/>
          </a:prstGeom>
          <a:no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Tree>
    <p:extLst>
      <p:ext uri="{BB962C8B-B14F-4D97-AF65-F5344CB8AC3E}">
        <p14:creationId xmlns:p14="http://schemas.microsoft.com/office/powerpoint/2010/main" val="388531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randombar(horizontal)">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randombar(horizont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800" dirty="0"/>
              <a:t>Entering A Formula That Refers To Another Cell Or Cells</a:t>
            </a:r>
          </a:p>
        </p:txBody>
      </p:sp>
      <p:sp>
        <p:nvSpPr>
          <p:cNvPr id="3" name="Content Placeholder 2"/>
          <p:cNvSpPr>
            <a:spLocks noGrp="1"/>
          </p:cNvSpPr>
          <p:nvPr>
            <p:ph idx="1"/>
          </p:nvPr>
        </p:nvSpPr>
        <p:spPr/>
        <p:txBody>
          <a:bodyPr/>
          <a:lstStyle/>
          <a:p>
            <a:r>
              <a:rPr lang="en-CA" b="1" dirty="0"/>
              <a:t>Approach 1</a:t>
            </a:r>
            <a:r>
              <a:rPr lang="en-CA" dirty="0"/>
              <a:t>: type it all in all </a:t>
            </a:r>
          </a:p>
          <a:p>
            <a:pPr lvl="1"/>
            <a:r>
              <a:rPr lang="en-CA" dirty="0"/>
              <a:t>Click on a cell where you want to enter the formula e.g. click on </a:t>
            </a:r>
            <a:r>
              <a:rPr lang="en-CA" dirty="0">
                <a:latin typeface="Consolas" panose="020B0609020204030204" pitchFamily="49" charset="0"/>
              </a:rPr>
              <a:t>C2</a:t>
            </a:r>
          </a:p>
          <a:p>
            <a:pPr lvl="1"/>
            <a:r>
              <a:rPr lang="en-CA" dirty="0"/>
              <a:t>Type in the formula manually e.g. type </a:t>
            </a:r>
            <a:r>
              <a:rPr lang="en-CA" dirty="0">
                <a:latin typeface="Consolas" panose="020B0609020204030204" pitchFamily="49" charset="0"/>
              </a:rPr>
              <a:t>=A2*B2</a:t>
            </a:r>
          </a:p>
          <a:p>
            <a:endParaRPr lang="en-CA" dirty="0"/>
          </a:p>
          <a:p>
            <a:pPr marL="0" indent="0">
              <a:buNone/>
            </a:pPr>
            <a:endParaRPr lang="en-CA" dirty="0"/>
          </a:p>
          <a:p>
            <a:r>
              <a:rPr lang="en-CA" b="1" dirty="0"/>
              <a:t>Approach 2</a:t>
            </a:r>
            <a:r>
              <a:rPr lang="en-CA" dirty="0"/>
              <a:t>: type and click</a:t>
            </a:r>
          </a:p>
          <a:p>
            <a:pPr lvl="1"/>
            <a:r>
              <a:rPr lang="en-CA" dirty="0"/>
              <a:t>Click on a cell where you want to enter the formula e.g. click on </a:t>
            </a:r>
            <a:r>
              <a:rPr lang="en-CA" dirty="0">
                <a:latin typeface="Consolas" panose="020B0609020204030204" pitchFamily="49" charset="0"/>
              </a:rPr>
              <a:t>C2</a:t>
            </a:r>
          </a:p>
          <a:p>
            <a:pPr lvl="1"/>
            <a:r>
              <a:rPr lang="en-CA" dirty="0"/>
              <a:t>When you get to the part of the formula that refers to another cell then just click on the cell (being referred to) rather than typing in the cell address e.g. click on </a:t>
            </a:r>
            <a:r>
              <a:rPr lang="en-CA" dirty="0">
                <a:latin typeface="Consolas" panose="020B0609020204030204" pitchFamily="49" charset="0"/>
              </a:rPr>
              <a:t>A2</a:t>
            </a:r>
            <a:r>
              <a:rPr lang="en-CA" dirty="0"/>
              <a:t> after typing the ‘</a:t>
            </a:r>
            <a:r>
              <a:rPr lang="en-CA" dirty="0">
                <a:latin typeface="Consolas" panose="020B0609020204030204" pitchFamily="49" charset="0"/>
              </a:rPr>
              <a:t>=</a:t>
            </a:r>
            <a:r>
              <a:rPr lang="en-CA" dirty="0"/>
              <a:t>‘ in </a:t>
            </a:r>
            <a:r>
              <a:rPr lang="en-CA" dirty="0">
                <a:latin typeface="Consolas" panose="020B0609020204030204" pitchFamily="49" charset="0"/>
              </a:rPr>
              <a:t>C2</a:t>
            </a:r>
          </a:p>
          <a:p>
            <a:endParaRPr lang="en-CA" dirty="0"/>
          </a:p>
        </p:txBody>
      </p:sp>
      <p:pic>
        <p:nvPicPr>
          <p:cNvPr id="4" name="Picture 3"/>
          <p:cNvPicPr>
            <a:picLocks noChangeAspect="1"/>
          </p:cNvPicPr>
          <p:nvPr/>
        </p:nvPicPr>
        <p:blipFill>
          <a:blip r:embed="rId2"/>
          <a:stretch>
            <a:fillRect/>
          </a:stretch>
        </p:blipFill>
        <p:spPr>
          <a:xfrm>
            <a:off x="990600" y="2667000"/>
            <a:ext cx="2362200" cy="738188"/>
          </a:xfrm>
          <a:prstGeom prst="rect">
            <a:avLst/>
          </a:prstGeom>
        </p:spPr>
      </p:pic>
      <p:pic>
        <p:nvPicPr>
          <p:cNvPr id="8" name="Picture 7"/>
          <p:cNvPicPr>
            <a:picLocks noChangeAspect="1"/>
          </p:cNvPicPr>
          <p:nvPr/>
        </p:nvPicPr>
        <p:blipFill>
          <a:blip r:embed="rId3"/>
          <a:stretch>
            <a:fillRect/>
          </a:stretch>
        </p:blipFill>
        <p:spPr>
          <a:xfrm>
            <a:off x="990600" y="5562600"/>
            <a:ext cx="2105025" cy="733425"/>
          </a:xfrm>
          <a:prstGeom prst="rect">
            <a:avLst/>
          </a:prstGeom>
        </p:spPr>
      </p:pic>
      <p:grpSp>
        <p:nvGrpSpPr>
          <p:cNvPr id="17" name="Group 16"/>
          <p:cNvGrpSpPr/>
          <p:nvPr/>
        </p:nvGrpSpPr>
        <p:grpSpPr>
          <a:xfrm>
            <a:off x="992329" y="5410201"/>
            <a:ext cx="4114983" cy="1504770"/>
            <a:chOff x="992329" y="5410201"/>
            <a:chExt cx="4114983" cy="1504770"/>
          </a:xfrm>
        </p:grpSpPr>
        <p:grpSp>
          <p:nvGrpSpPr>
            <p:cNvPr id="16" name="Group 15"/>
            <p:cNvGrpSpPr/>
            <p:nvPr/>
          </p:nvGrpSpPr>
          <p:grpSpPr>
            <a:xfrm>
              <a:off x="992329" y="5410201"/>
              <a:ext cx="4114983" cy="1504770"/>
              <a:chOff x="992329" y="5410201"/>
              <a:chExt cx="4114983" cy="1504770"/>
            </a:xfrm>
          </p:grpSpPr>
          <p:sp>
            <p:nvSpPr>
              <p:cNvPr id="13" name="TextBox 12"/>
              <p:cNvSpPr txBox="1"/>
              <p:nvPr/>
            </p:nvSpPr>
            <p:spPr>
              <a:xfrm>
                <a:off x="2829560" y="6268640"/>
                <a:ext cx="2277752" cy="646331"/>
              </a:xfrm>
              <a:prstGeom prst="rect">
                <a:avLst/>
              </a:prstGeom>
              <a:noFill/>
            </p:spPr>
            <p:txBody>
              <a:bodyPr wrap="square" rtlCol="0">
                <a:spAutoFit/>
              </a:bodyPr>
              <a:lstStyle/>
              <a:p>
                <a:pPr marL="234950" indent="-234950"/>
                <a:r>
                  <a:rPr lang="en-CA" dirty="0"/>
                  <a:t>2)  Reference to Cell </a:t>
                </a:r>
                <a:r>
                  <a:rPr lang="en-CA" dirty="0">
                    <a:latin typeface="Consolas" panose="020B0609020204030204" pitchFamily="49" charset="0"/>
                  </a:rPr>
                  <a:t>A2</a:t>
                </a:r>
                <a:r>
                  <a:rPr lang="en-CA" dirty="0"/>
                  <a:t> appears here</a:t>
                </a:r>
              </a:p>
            </p:txBody>
          </p:sp>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2329" y="5410201"/>
                <a:ext cx="2532479" cy="885824"/>
              </a:xfrm>
              <a:prstGeom prst="rect">
                <a:avLst/>
              </a:prstGeom>
            </p:spPr>
          </p:pic>
        </p:grpSp>
        <p:cxnSp>
          <p:nvCxnSpPr>
            <p:cNvPr id="14" name="Straight Connector 13"/>
            <p:cNvCxnSpPr/>
            <p:nvPr/>
          </p:nvCxnSpPr>
          <p:spPr>
            <a:xfrm>
              <a:off x="2476500" y="6196011"/>
              <a:ext cx="365760" cy="295781"/>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1342777" y="6159585"/>
            <a:ext cx="1133723" cy="808311"/>
            <a:chOff x="1342777" y="6159585"/>
            <a:chExt cx="1133723" cy="808311"/>
          </a:xfrm>
        </p:grpSpPr>
        <p:sp>
          <p:nvSpPr>
            <p:cNvPr id="10" name="Down Arrow 9"/>
            <p:cNvSpPr/>
            <p:nvPr/>
          </p:nvSpPr>
          <p:spPr>
            <a:xfrm rot="8345882">
              <a:off x="1342777" y="6159585"/>
              <a:ext cx="331692" cy="368635"/>
            </a:xfrm>
            <a:prstGeom prst="downArrow">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p:cNvSpPr txBox="1"/>
            <p:nvPr/>
          </p:nvSpPr>
          <p:spPr>
            <a:xfrm>
              <a:off x="1513290" y="6383121"/>
              <a:ext cx="963210" cy="584775"/>
            </a:xfrm>
            <a:prstGeom prst="rect">
              <a:avLst/>
            </a:prstGeom>
            <a:noFill/>
          </p:spPr>
          <p:txBody>
            <a:bodyPr wrap="square" rtlCol="0">
              <a:spAutoFit/>
            </a:bodyPr>
            <a:lstStyle/>
            <a:p>
              <a:pPr marL="234950" indent="-234950"/>
              <a:r>
                <a:rPr lang="en-CA" sz="1600" dirty="0"/>
                <a:t>1) Click here</a:t>
              </a:r>
            </a:p>
          </p:txBody>
        </p:sp>
      </p:grpSp>
    </p:spTree>
    <p:extLst>
      <p:ext uri="{BB962C8B-B14F-4D97-AF65-F5344CB8AC3E}">
        <p14:creationId xmlns:p14="http://schemas.microsoft.com/office/powerpoint/2010/main" val="3696907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10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10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10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Formatting Cells</a:t>
            </a:r>
          </a:p>
        </p:txBody>
      </p:sp>
      <p:sp>
        <p:nvSpPr>
          <p:cNvPr id="3" name="Content Placeholder 2"/>
          <p:cNvSpPr>
            <a:spLocks noGrp="1"/>
          </p:cNvSpPr>
          <p:nvPr>
            <p:ph idx="1"/>
          </p:nvPr>
        </p:nvSpPr>
        <p:spPr/>
        <p:txBody>
          <a:bodyPr/>
          <a:lstStyle/>
          <a:p>
            <a:r>
              <a:rPr lang="en-CA" dirty="0"/>
              <a:t>For other information for the other tabs (right clicking on a cell to ‘format cells’)</a:t>
            </a:r>
          </a:p>
          <a:p>
            <a:pPr lvl="1"/>
            <a:r>
              <a:rPr lang="en-CA" dirty="0"/>
              <a:t>Similar to the basic features of Word these features will be assumed prior knowledge or knowledge that students can pick up on their own.</a:t>
            </a:r>
          </a:p>
          <a:p>
            <a:pPr lvl="1"/>
            <a:r>
              <a:rPr lang="en-CA" dirty="0"/>
              <a:t>These features won’t be covered in lecture nor will they be covered in tutorial.</a:t>
            </a:r>
          </a:p>
          <a:p>
            <a:pPr lvl="1"/>
            <a:r>
              <a:rPr lang="en-CA" dirty="0"/>
              <a:t>For more information please refer to the tutorial notes: “</a:t>
            </a:r>
            <a:r>
              <a:rPr lang="en-CA" dirty="0" err="1">
                <a:latin typeface="Consolas" panose="020B0609020204030204" pitchFamily="49" charset="0"/>
              </a:rPr>
              <a:t>excel_basic_features</a:t>
            </a:r>
            <a:r>
              <a:rPr lang="en-CA" dirty="0"/>
              <a:t>”.</a:t>
            </a:r>
          </a:p>
          <a:p>
            <a:pPr lvl="1"/>
            <a:endParaRPr lang="en-CA" dirty="0"/>
          </a:p>
        </p:txBody>
      </p:sp>
    </p:spTree>
    <p:extLst>
      <p:ext uri="{BB962C8B-B14F-4D97-AF65-F5344CB8AC3E}">
        <p14:creationId xmlns:p14="http://schemas.microsoft.com/office/powerpoint/2010/main" val="161171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Mathematical </a:t>
            </a:r>
            <a:r>
              <a:rPr lang="en-US" b="1" dirty="0">
                <a:solidFill>
                  <a:srgbClr val="00B050"/>
                </a:solidFill>
              </a:rPr>
              <a:t>Operators</a:t>
            </a:r>
            <a:endParaRPr lang="en-CA" dirty="0">
              <a:solidFill>
                <a:srgbClr val="00B050"/>
              </a:solidFill>
            </a:endParaRPr>
          </a:p>
        </p:txBody>
      </p:sp>
      <p:sp>
        <p:nvSpPr>
          <p:cNvPr id="3" name="Content Placeholder 2"/>
          <p:cNvSpPr>
            <a:spLocks noGrp="1"/>
          </p:cNvSpPr>
          <p:nvPr>
            <p:ph idx="1"/>
          </p:nvPr>
        </p:nvSpPr>
        <p:spPr/>
        <p:txBody>
          <a:bodyPr/>
          <a:lstStyle/>
          <a:p>
            <a:r>
              <a:rPr lang="en-US" b="1" dirty="0"/>
              <a:t>Example spreadsheet: </a:t>
            </a:r>
            <a:r>
              <a:rPr lang="en-US" dirty="0">
                <a:latin typeface="Consolas" panose="020B0609020204030204" pitchFamily="49" charset="0"/>
              </a:rPr>
              <a:t>2_operators</a:t>
            </a:r>
            <a:endParaRPr lang="en-US" dirty="0"/>
          </a:p>
          <a:p>
            <a:endParaRPr lang="en-CA" dirty="0"/>
          </a:p>
        </p:txBody>
      </p:sp>
      <p:graphicFrame>
        <p:nvGraphicFramePr>
          <p:cNvPr id="4" name="Content Placeholder 3"/>
          <p:cNvGraphicFramePr>
            <a:graphicFrameLocks/>
          </p:cNvGraphicFramePr>
          <p:nvPr>
            <p:extLst>
              <p:ext uri="{D42A27DB-BD31-4B8C-83A1-F6EECF244321}">
                <p14:modId xmlns:p14="http://schemas.microsoft.com/office/powerpoint/2010/main" val="3152580504"/>
              </p:ext>
            </p:extLst>
          </p:nvPr>
        </p:nvGraphicFramePr>
        <p:xfrm>
          <a:off x="762000" y="1981200"/>
          <a:ext cx="8153400" cy="3078480"/>
        </p:xfrm>
        <a:graphic>
          <a:graphicData uri="http://schemas.openxmlformats.org/drawingml/2006/table">
            <a:tbl>
              <a:tblPr firstRow="1" bandRow="1">
                <a:tableStyleId>{5C22544A-7EE6-4342-B048-85BDC9FD1C3A}</a:tableStyleId>
              </a:tblPr>
              <a:tblGrid>
                <a:gridCol w="2717800">
                  <a:extLst>
                    <a:ext uri="{9D8B030D-6E8A-4147-A177-3AD203B41FA5}">
                      <a16:colId xmlns:a16="http://schemas.microsoft.com/office/drawing/2014/main" xmlns="" val="20000"/>
                    </a:ext>
                  </a:extLst>
                </a:gridCol>
                <a:gridCol w="2717800">
                  <a:extLst>
                    <a:ext uri="{9D8B030D-6E8A-4147-A177-3AD203B41FA5}">
                      <a16:colId xmlns:a16="http://schemas.microsoft.com/office/drawing/2014/main" xmlns="" val="20001"/>
                    </a:ext>
                  </a:extLst>
                </a:gridCol>
                <a:gridCol w="2717800">
                  <a:extLst>
                    <a:ext uri="{9D8B030D-6E8A-4147-A177-3AD203B41FA5}">
                      <a16:colId xmlns:a16="http://schemas.microsoft.com/office/drawing/2014/main" xmlns="" val="20002"/>
                    </a:ext>
                  </a:extLst>
                </a:gridCol>
              </a:tblGrid>
              <a:tr h="664849">
                <a:tc>
                  <a:txBody>
                    <a:bodyPr/>
                    <a:lstStyle/>
                    <a:p>
                      <a:r>
                        <a:rPr lang="en-US" sz="2000" dirty="0"/>
                        <a:t>Mathematical operation</a:t>
                      </a:r>
                    </a:p>
                  </a:txBody>
                  <a:tcPr/>
                </a:tc>
                <a:tc>
                  <a:txBody>
                    <a:bodyPr/>
                    <a:lstStyle/>
                    <a:p>
                      <a:r>
                        <a:rPr lang="en-US" sz="2000" dirty="0"/>
                        <a:t>Excel operator</a:t>
                      </a:r>
                    </a:p>
                  </a:txBody>
                  <a:tcPr/>
                </a:tc>
                <a:tc>
                  <a:txBody>
                    <a:bodyPr/>
                    <a:lstStyle/>
                    <a:p>
                      <a:r>
                        <a:rPr lang="en-US" sz="2000" dirty="0"/>
                        <a:t>Example</a:t>
                      </a:r>
                    </a:p>
                  </a:txBody>
                  <a:tcPr/>
                </a:tc>
                <a:extLst>
                  <a:ext uri="{0D108BD9-81ED-4DB2-BD59-A6C34878D82A}">
                    <a16:rowId xmlns:a16="http://schemas.microsoft.com/office/drawing/2014/main" xmlns="" val="10000"/>
                  </a:ext>
                </a:extLst>
              </a:tr>
              <a:tr h="385190">
                <a:tc>
                  <a:txBody>
                    <a:bodyPr/>
                    <a:lstStyle/>
                    <a:p>
                      <a:r>
                        <a:rPr lang="en-US" sz="2000" dirty="0"/>
                        <a:t>Assignment</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r>
                        <a:rPr lang="en-US" sz="2000" b="1" dirty="0">
                          <a:solidFill>
                            <a:srgbClr val="00B050"/>
                          </a:solidFill>
                        </a:rPr>
                        <a:t>=</a:t>
                      </a:r>
                      <a:r>
                        <a:rPr lang="en-US" sz="2000" b="1" dirty="0">
                          <a:solidFill>
                            <a:srgbClr val="FF0000"/>
                          </a:solidFill>
                        </a:rPr>
                        <a:t> </a:t>
                      </a:r>
                      <a:r>
                        <a:rPr lang="en-US" sz="2000" b="0" dirty="0">
                          <a:solidFill>
                            <a:schemeClr val="dk1"/>
                          </a:solidFill>
                        </a:rPr>
                        <a:t>888</a:t>
                      </a:r>
                      <a:endParaRPr lang="en-US" sz="2000" dirty="0"/>
                    </a:p>
                  </a:txBody>
                  <a:tcPr/>
                </a:tc>
                <a:extLst>
                  <a:ext uri="{0D108BD9-81ED-4DB2-BD59-A6C34878D82A}">
                    <a16:rowId xmlns:a16="http://schemas.microsoft.com/office/drawing/2014/main" xmlns="" val="10001"/>
                  </a:ext>
                </a:extLst>
              </a:tr>
              <a:tr h="385190">
                <a:tc>
                  <a:txBody>
                    <a:bodyPr/>
                    <a:lstStyle/>
                    <a:p>
                      <a:r>
                        <a:rPr lang="en-US" sz="2000" dirty="0"/>
                        <a:t>Addition</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r>
                        <a:rPr lang="en-US" sz="2000" dirty="0"/>
                        <a:t>= 2 </a:t>
                      </a:r>
                      <a:r>
                        <a:rPr lang="en-US" sz="2000" b="1" dirty="0">
                          <a:solidFill>
                            <a:srgbClr val="00B050"/>
                          </a:solidFill>
                        </a:rPr>
                        <a:t>+</a:t>
                      </a:r>
                      <a:r>
                        <a:rPr lang="en-US" sz="2000" b="1" dirty="0">
                          <a:solidFill>
                            <a:srgbClr val="FF0000"/>
                          </a:solidFill>
                        </a:rPr>
                        <a:t> </a:t>
                      </a:r>
                      <a:r>
                        <a:rPr lang="en-US" sz="2000" dirty="0"/>
                        <a:t>2</a:t>
                      </a:r>
                    </a:p>
                  </a:txBody>
                  <a:tcPr/>
                </a:tc>
                <a:extLst>
                  <a:ext uri="{0D108BD9-81ED-4DB2-BD59-A6C34878D82A}">
                    <a16:rowId xmlns:a16="http://schemas.microsoft.com/office/drawing/2014/main" xmlns="" val="10002"/>
                  </a:ext>
                </a:extLst>
              </a:tr>
              <a:tr h="385190">
                <a:tc>
                  <a:txBody>
                    <a:bodyPr/>
                    <a:lstStyle/>
                    <a:p>
                      <a:r>
                        <a:rPr lang="en-US" sz="2000" dirty="0"/>
                        <a:t>Subtraction</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r>
                        <a:rPr lang="en-US" sz="2000" dirty="0"/>
                        <a:t>= 7 </a:t>
                      </a:r>
                      <a:r>
                        <a:rPr lang="en-US" sz="2000" b="1" dirty="0">
                          <a:solidFill>
                            <a:srgbClr val="00B050"/>
                          </a:solidFill>
                        </a:rPr>
                        <a:t>–</a:t>
                      </a:r>
                      <a:r>
                        <a:rPr lang="en-US" sz="2000" b="1" dirty="0">
                          <a:solidFill>
                            <a:srgbClr val="FF0000"/>
                          </a:solidFill>
                        </a:rPr>
                        <a:t> </a:t>
                      </a:r>
                      <a:r>
                        <a:rPr lang="en-US" sz="2000" dirty="0"/>
                        <a:t>2</a:t>
                      </a:r>
                    </a:p>
                  </a:txBody>
                  <a:tcPr/>
                </a:tc>
                <a:extLst>
                  <a:ext uri="{0D108BD9-81ED-4DB2-BD59-A6C34878D82A}">
                    <a16:rowId xmlns:a16="http://schemas.microsoft.com/office/drawing/2014/main" xmlns="" val="10003"/>
                  </a:ext>
                </a:extLst>
              </a:tr>
              <a:tr h="385190">
                <a:tc>
                  <a:txBody>
                    <a:bodyPr/>
                    <a:lstStyle/>
                    <a:p>
                      <a:r>
                        <a:rPr lang="en-US" sz="2000" dirty="0"/>
                        <a:t>Multiplication</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r>
                        <a:rPr lang="en-US" sz="2000" dirty="0"/>
                        <a:t>= 3 </a:t>
                      </a:r>
                      <a:r>
                        <a:rPr lang="en-US" sz="2000" b="1" dirty="0">
                          <a:solidFill>
                            <a:srgbClr val="00B050"/>
                          </a:solidFill>
                        </a:rPr>
                        <a:t>*</a:t>
                      </a:r>
                      <a:r>
                        <a:rPr lang="en-US" sz="2000" dirty="0"/>
                        <a:t> 3</a:t>
                      </a:r>
                    </a:p>
                  </a:txBody>
                  <a:tcPr/>
                </a:tc>
                <a:extLst>
                  <a:ext uri="{0D108BD9-81ED-4DB2-BD59-A6C34878D82A}">
                    <a16:rowId xmlns:a16="http://schemas.microsoft.com/office/drawing/2014/main" xmlns="" val="10004"/>
                  </a:ext>
                </a:extLst>
              </a:tr>
              <a:tr h="385190">
                <a:tc>
                  <a:txBody>
                    <a:bodyPr/>
                    <a:lstStyle/>
                    <a:p>
                      <a:r>
                        <a:rPr lang="en-US" sz="2000" dirty="0"/>
                        <a:t>Division</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r>
                        <a:rPr lang="en-US" sz="2000" dirty="0"/>
                        <a:t>= 3 </a:t>
                      </a:r>
                      <a:r>
                        <a:rPr lang="en-US" sz="2000" b="1" dirty="0">
                          <a:solidFill>
                            <a:srgbClr val="00B050"/>
                          </a:solidFill>
                        </a:rPr>
                        <a:t>/</a:t>
                      </a:r>
                      <a:r>
                        <a:rPr lang="en-US" sz="2000" dirty="0"/>
                        <a:t> 4</a:t>
                      </a:r>
                    </a:p>
                  </a:txBody>
                  <a:tcPr/>
                </a:tc>
                <a:extLst>
                  <a:ext uri="{0D108BD9-81ED-4DB2-BD59-A6C34878D82A}">
                    <a16:rowId xmlns:a16="http://schemas.microsoft.com/office/drawing/2014/main" xmlns="" val="10005"/>
                  </a:ext>
                </a:extLst>
              </a:tr>
              <a:tr h="385190">
                <a:tc>
                  <a:txBody>
                    <a:bodyPr/>
                    <a:lstStyle/>
                    <a:p>
                      <a:r>
                        <a:rPr lang="en-US" sz="2000" dirty="0"/>
                        <a:t>Exponent</a:t>
                      </a:r>
                    </a:p>
                  </a:txBody>
                  <a:tcPr/>
                </a:tc>
                <a:tc>
                  <a:txBody>
                    <a:bodyPr/>
                    <a:lstStyle/>
                    <a:p>
                      <a:r>
                        <a:rPr lang="en-US" sz="2000" b="1" dirty="0">
                          <a:solidFill>
                            <a:srgbClr val="00B050"/>
                          </a:solidFill>
                          <a:latin typeface="Consolas" panose="020B0609020204030204" pitchFamily="49" charset="0"/>
                          <a:cs typeface="Consolas" panose="020B0609020204030204" pitchFamily="49" charset="0"/>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 3 </a:t>
                      </a:r>
                      <a:r>
                        <a:rPr lang="en-US" sz="2000" b="1" dirty="0">
                          <a:solidFill>
                            <a:srgbClr val="00B050"/>
                          </a:solidFill>
                        </a:rPr>
                        <a:t>^</a:t>
                      </a:r>
                      <a:r>
                        <a:rPr lang="en-US" sz="2000" dirty="0"/>
                        <a:t> 2</a:t>
                      </a: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213217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1"/>
          </a:solidFill>
        </a:ln>
      </a:spPr>
      <a:bodyPr rtlCol="0" anchor="ctr"/>
      <a:lstStyle>
        <a:defPPr algn="ctr">
          <a:defRPr>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73402</TotalTime>
  <Words>3123</Words>
  <Application>Microsoft Office PowerPoint</Application>
  <PresentationFormat>On-screen Show (4:3)</PresentationFormat>
  <Paragraphs>497</Paragraphs>
  <Slides>52</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ＭＳ Ｐゴシック</vt:lpstr>
      <vt:lpstr>Arial</vt:lpstr>
      <vt:lpstr>Calibri</vt:lpstr>
      <vt:lpstr>Consolas</vt:lpstr>
      <vt:lpstr>Times New Roman</vt:lpstr>
      <vt:lpstr>Office Theme</vt:lpstr>
      <vt:lpstr>Spreadsheets: Part 1</vt:lpstr>
      <vt:lpstr>Getting Started: Creating A New Blank SpreadSheet (Excel: “Workbook”)</vt:lpstr>
      <vt:lpstr>Spreadsheets 101 (Basics)</vt:lpstr>
      <vt:lpstr>Entering Data</vt:lpstr>
      <vt:lpstr>Contents Of A Cell: Types</vt:lpstr>
      <vt:lpstr>Distinguishing Formulas From Text</vt:lpstr>
      <vt:lpstr>Entering A Formula That Refers To Another Cell Or Cells</vt:lpstr>
      <vt:lpstr>Formatting Cells</vt:lpstr>
      <vt:lpstr>Basic Mathematical Operators</vt:lpstr>
      <vt:lpstr>Order Of Operation</vt:lpstr>
      <vt:lpstr>Designing Spreadsheets: Rules Of Thumb</vt:lpstr>
      <vt:lpstr>Designing Spreadsheets: Rules Of Thumb</vt:lpstr>
      <vt:lpstr>Designing Spreadsheets: Rules Of Thumb</vt:lpstr>
      <vt:lpstr>Designing Spreadsheets: Rules Of Thumb</vt:lpstr>
      <vt:lpstr>Designing Spreadsheets: Rules Of Thumb (4)</vt:lpstr>
      <vt:lpstr>Designing Spreadsheets: Rules Of Thumb (5)</vt:lpstr>
      <vt:lpstr>Lookup Tables</vt:lpstr>
      <vt:lpstr>Quick Hint #1: When To Use the $ Sign (Absolute Cell Reference)</vt:lpstr>
      <vt:lpstr>Quick Hint #2: When NOT To Use the $ Sign (Relative Cell Reference)</vt:lpstr>
      <vt:lpstr>Relative Cell Reference: No $ Sign</vt:lpstr>
      <vt:lpstr>Relative Cell Reference: Errors</vt:lpstr>
      <vt:lpstr>Cell References: Example Exam Question</vt:lpstr>
      <vt:lpstr>Data Too Big For Your View</vt:lpstr>
      <vt:lpstr>“Freezing” Panes: How/Why</vt:lpstr>
      <vt:lpstr>Freezing Panes: Effect On Example Spreadsheet</vt:lpstr>
      <vt:lpstr>Freeze Panes: Procedure</vt:lpstr>
      <vt:lpstr>Merging The Columns Along A Single Row</vt:lpstr>
      <vt:lpstr>Merge Columns (Each Containing Data)</vt:lpstr>
      <vt:lpstr>Copy-Paste: Explanation</vt:lpstr>
      <vt:lpstr>Copy-Paste: Example</vt:lpstr>
      <vt:lpstr>Copy-Paste</vt:lpstr>
      <vt:lpstr>Autofill</vt:lpstr>
      <vt:lpstr>Autofill (2)</vt:lpstr>
      <vt:lpstr>Autofill (3)</vt:lpstr>
      <vt:lpstr>Autofill: Practice</vt:lpstr>
      <vt:lpstr>Terminology</vt:lpstr>
      <vt:lpstr>Worksheets</vt:lpstr>
      <vt:lpstr>When To Use Multiple Worksheets</vt:lpstr>
      <vt:lpstr>When Not To Use Multiple Worksheets </vt:lpstr>
      <vt:lpstr>Referring To Other Worksheets</vt:lpstr>
      <vt:lpstr>References Between Spreadsheets</vt:lpstr>
      <vt:lpstr>PowerPoint Presentation</vt:lpstr>
      <vt:lpstr>Why Use Cross References?</vt:lpstr>
      <vt:lpstr>Data Validation</vt:lpstr>
      <vt:lpstr>Data Validation Example: Name</vt:lpstr>
      <vt:lpstr>Data Validation Example: Age</vt:lpstr>
      <vt:lpstr>Data Validation Example: Age</vt:lpstr>
      <vt:lpstr>Data Validation Example: Income</vt:lpstr>
      <vt:lpstr>After This Section You Should Now Know</vt:lpstr>
      <vt:lpstr>After This Section You Should Now Know (2)</vt:lpstr>
      <vt:lpstr>After This Section You Should Now Know (3)</vt:lpstr>
      <vt:lpstr>Images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 and spreadsheets</dc:title>
  <dc:creator>James Tam</dc:creator>
  <cp:keywords>calculations;what-if analysis;Excel;spreadsheets</cp:keywords>
  <cp:lastModifiedBy>James Tam</cp:lastModifiedBy>
  <cp:revision>1417</cp:revision>
  <dcterms:created xsi:type="dcterms:W3CDTF">2014-05-13T22:22:53Z</dcterms:created>
  <dcterms:modified xsi:type="dcterms:W3CDTF">2023-01-16T19:48:36Z</dcterms:modified>
</cp:coreProperties>
</file>