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433" r:id="rId3"/>
    <p:sldId id="434" r:id="rId4"/>
    <p:sldId id="435" r:id="rId5"/>
    <p:sldId id="436" r:id="rId6"/>
    <p:sldId id="437" r:id="rId7"/>
    <p:sldId id="438" r:id="rId8"/>
    <p:sldId id="439" r:id="rId9"/>
    <p:sldId id="440" r:id="rId10"/>
    <p:sldId id="441" r:id="rId11"/>
    <p:sldId id="442" r:id="rId12"/>
    <p:sldId id="443" r:id="rId13"/>
    <p:sldId id="444" r:id="rId14"/>
    <p:sldId id="445" r:id="rId15"/>
    <p:sldId id="446" r:id="rId16"/>
    <p:sldId id="447" r:id="rId17"/>
    <p:sldId id="448" r:id="rId18"/>
    <p:sldId id="449" r:id="rId19"/>
    <p:sldId id="450" r:id="rId20"/>
    <p:sldId id="451" r:id="rId21"/>
    <p:sldId id="452" r:id="rId22"/>
    <p:sldId id="453" r:id="rId23"/>
    <p:sldId id="454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mes Tam" initials="JT" lastIdx="1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000FF"/>
    <a:srgbClr val="FFFFFF"/>
    <a:srgbClr val="3366FF"/>
    <a:srgbClr val="0066FF"/>
    <a:srgbClr val="3333FF"/>
    <a:srgbClr val="FFC832"/>
    <a:srgbClr val="7EC234"/>
    <a:srgbClr val="F77A6D"/>
    <a:srgbClr val="7793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54" autoAdjust="0"/>
    <p:restoredTop sz="72603" autoAdjust="0"/>
  </p:normalViewPr>
  <p:slideViewPr>
    <p:cSldViewPr>
      <p:cViewPr varScale="1">
        <p:scale>
          <a:sx n="67" d="100"/>
          <a:sy n="67" d="100"/>
        </p:scale>
        <p:origin x="91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2" d="100"/>
          <a:sy n="72" d="100"/>
        </p:scale>
        <p:origin x="1560" y="5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C8F5F55-D563-4ECD-A54E-CB0576638D2A}" type="datetimeFigureOut">
              <a:rPr lang="en-US"/>
              <a:pPr>
                <a:defRPr/>
              </a:pPr>
              <a:t>2/7/2022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Spreadsheet design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CB07625-2B3F-429B-81FA-E1271FD8F1A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6728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3D3AB2D-9B2F-44A8-A39C-161117D20690}" type="datetimeFigureOut">
              <a:rPr lang="en-US"/>
              <a:pPr>
                <a:defRPr/>
              </a:pPr>
              <a:t>2/7/2022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B4E02C4-9896-428F-9970-3367E6A460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90703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4E02C4-9896-428F-9970-3367E6A4601D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8176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4E02C4-9896-428F-9970-3367E6A4601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58362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204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1159" indent="-285061" defTabSz="950204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0245" indent="-228049" defTabSz="950204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596343" indent="-228049" defTabSz="950204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2441" indent="-228049" defTabSz="950204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08539" indent="-228049" defTabSz="950204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64636" indent="-228049" defTabSz="950204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0735" indent="-228049" defTabSz="950204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76833" indent="-228049" defTabSz="950204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37384D6B-CFEC-4E51-BB0A-596A021AB820}" type="slidenum">
              <a:rPr lang="en-US" altLang="en-US" sz="1000">
                <a:latin typeface="Times New Roman" pitchFamily="18" charset="0"/>
              </a:rPr>
              <a:pPr/>
              <a:t>7</a:t>
            </a:fld>
            <a:endParaRPr lang="en-US" altLang="en-US" sz="1000" dirty="0">
              <a:latin typeface="Times New Roman" pitchFamily="18" charset="0"/>
            </a:endParaRPr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9038" y="695325"/>
            <a:ext cx="4606925" cy="3455988"/>
          </a:xfrm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0069" y="4383442"/>
            <a:ext cx="5124864" cy="117631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7258541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4E02C4-9896-428F-9970-3367E6A4601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10437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4E02C4-9896-428F-9970-3367E6A4601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37352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4E02C4-9896-428F-9970-3367E6A4601D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28309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4E02C4-9896-428F-9970-3367E6A4601D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9074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4E02C4-9896-428F-9970-3367E6A4601D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1072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4E02C4-9896-428F-9970-3367E6A4601D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931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CC2E759F-4072-4BFB-B27A-D6F21B6E9FD4}" type="datetimeFigureOut">
              <a:rPr lang="en-US"/>
              <a:pPr>
                <a:defRPr/>
              </a:pPr>
              <a:t>2/7/2022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Lecture notes for CPSC 203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6E6DA8A3-4D99-442E-B427-E62712AFE53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5317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575B726-F111-4CCD-93ED-7A80565E52CB}" type="datetimeFigureOut">
              <a:rPr lang="en-US"/>
              <a:pPr>
                <a:defRPr/>
              </a:pPr>
              <a:t>2/7/2022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987EA2C-5101-4EFF-9EC5-E785960973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819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3854EE7-F009-4335-B6A3-EBA92AA66B12}" type="datetimeFigureOut">
              <a:rPr lang="en-US"/>
              <a:pPr>
                <a:defRPr/>
              </a:pPr>
              <a:t>2/7/2022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EC8B70FF-9A41-4090-AA79-9B7A7E5CC8F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1925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87110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T Default 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29200"/>
          </a:xfrm>
        </p:spPr>
        <p:txBody>
          <a:bodyPr/>
          <a:lstStyle>
            <a:lvl1pPr marL="234950" indent="-234950">
              <a:defRPr sz="2400"/>
            </a:lvl1pPr>
            <a:lvl2pPr marL="457200" indent="-222250">
              <a:defRPr sz="2000"/>
            </a:lvl2pPr>
            <a:lvl3pPr marL="574675" indent="-117475">
              <a:defRPr sz="1800"/>
            </a:lvl3pPr>
            <a:lvl4pPr marL="796925" indent="-104775">
              <a:defRPr sz="1600"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717570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3200" b="1" cap="all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80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8FCCB139-380D-4534-91A4-ADF6145E05ED}" type="datetimeFigureOut">
              <a:rPr lang="en-US"/>
              <a:pPr>
                <a:defRPr/>
              </a:pPr>
              <a:t>2/7/2022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95C64F80-319D-403A-8D96-089B24B4C4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722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886200" cy="4876800"/>
          </a:xfrm>
        </p:spPr>
        <p:txBody>
          <a:bodyPr/>
          <a:lstStyle>
            <a:lvl1pPr marL="234950" indent="-234950">
              <a:defRPr sz="2400"/>
            </a:lvl1pPr>
            <a:lvl2pPr marL="404813" indent="-169863">
              <a:defRPr sz="2000"/>
            </a:lvl2pPr>
            <a:lvl3pPr marL="574675" indent="-117475">
              <a:defRPr sz="1800"/>
            </a:lvl3pPr>
            <a:lvl4pPr marL="692150" indent="-117475">
              <a:defRPr sz="16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half" idx="10"/>
          </p:nvPr>
        </p:nvSpPr>
        <p:spPr>
          <a:xfrm>
            <a:off x="4724400" y="1600200"/>
            <a:ext cx="3886200" cy="4876800"/>
          </a:xfrm>
        </p:spPr>
        <p:txBody>
          <a:bodyPr/>
          <a:lstStyle>
            <a:lvl1pPr marL="234950" indent="-234950">
              <a:defRPr sz="2400"/>
            </a:lvl1pPr>
            <a:lvl2pPr marL="404813" indent="-169863">
              <a:defRPr sz="2000"/>
            </a:lvl2pPr>
            <a:lvl3pPr marL="574675" indent="-117475">
              <a:defRPr sz="1800"/>
            </a:lvl3pPr>
            <a:lvl4pPr marL="692150" indent="-117475">
              <a:defRPr sz="16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304080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757CFE7-1502-4140-B567-DADD2AE6AB9A}" type="datetimeFigureOut">
              <a:rPr lang="en-US"/>
              <a:pPr>
                <a:defRPr/>
              </a:pPr>
              <a:t>2/7/2022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52AA62E8-8E50-45E3-829D-A7DD03C5D56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561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0E8D219-40AC-4219-9BA5-E507B4BD3CC6}" type="datetimeFigureOut">
              <a:rPr lang="en-US"/>
              <a:pPr>
                <a:defRPr/>
              </a:pPr>
              <a:t>2/7/2022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D4C60446-AB74-482B-94FF-0452AC1673C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99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DEA38E2-7CEB-4353-825D-8594AB0D3952}" type="datetimeFigureOut">
              <a:rPr lang="en-US"/>
              <a:pPr>
                <a:defRPr/>
              </a:pPr>
              <a:t>2/7/2022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F6EC17F-EC8E-4E68-9CBB-1841F8F6D4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913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D061546-5421-4572-805D-18520E3AD78E}" type="datetimeFigureOut">
              <a:rPr lang="en-US"/>
              <a:pPr>
                <a:defRPr/>
              </a:pPr>
              <a:t>2/7/2022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D5179AA-C6E2-44EE-91AC-04B9430469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960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9F4A17A0-B459-4E22-88A0-7D3A99A920A9}" type="datetimeFigureOut">
              <a:rPr lang="en-US"/>
              <a:pPr>
                <a:defRPr/>
              </a:pPr>
              <a:t>2/7/2022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6910DBF-A6D8-49A1-A62B-88D9F0E118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4647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28600"/>
            <a:ext cx="8229600" cy="944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524000"/>
            <a:ext cx="82296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37" r:id="rId2"/>
    <p:sldLayoutId id="2147483742" r:id="rId3"/>
    <p:sldLayoutId id="2147483738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40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9pPr>
    </p:titleStyle>
    <p:bodyStyle>
      <a:lvl1pPr marL="228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396875" indent="-16827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6827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974725" indent="-16986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 smtClean="0"/>
              <a:t>Spreadsheets: Part 3 (Design)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CA" dirty="0">
                <a:solidFill>
                  <a:schemeClr val="tx1"/>
                </a:solidFill>
              </a:rPr>
              <a:t>Using color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CA" dirty="0">
                <a:solidFill>
                  <a:schemeClr val="tx1"/>
                </a:solidFill>
              </a:rPr>
              <a:t>C.R.A.P.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CA" dirty="0">
                <a:solidFill>
                  <a:schemeClr val="tx1"/>
                </a:solidFill>
              </a:rPr>
              <a:t>Fonts and font effects</a:t>
            </a:r>
          </a:p>
        </p:txBody>
      </p:sp>
    </p:spTree>
    <p:extLst>
      <p:ext uri="{BB962C8B-B14F-4D97-AF65-F5344CB8AC3E}">
        <p14:creationId xmlns:p14="http://schemas.microsoft.com/office/powerpoint/2010/main" val="14888085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Fonts And Font </a:t>
            </a:r>
            <a:r>
              <a:rPr lang="en-US" dirty="0" smtClean="0"/>
              <a:t>Effects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 a rule of thumb use no more than 3 </a:t>
            </a:r>
            <a:r>
              <a:rPr lang="en-US" dirty="0" smtClean="0"/>
              <a:t>sizes </a:t>
            </a:r>
            <a:r>
              <a:rPr lang="en-US" dirty="0"/>
              <a:t>and font </a:t>
            </a:r>
            <a:r>
              <a:rPr lang="en-US" dirty="0" smtClean="0"/>
              <a:t>effects / </a:t>
            </a:r>
            <a:r>
              <a:rPr lang="en-US" smtClean="0"/>
              <a:t>font sizes </a:t>
            </a:r>
            <a:r>
              <a:rPr lang="en-US" dirty="0"/>
              <a:t>in a particular document.</a:t>
            </a:r>
          </a:p>
          <a:p>
            <a:pPr lvl="1"/>
            <a:r>
              <a:rPr lang="en-US" dirty="0"/>
              <a:t>Similar to color, their overuse reduces their effectiveness and makes it harder to interpret meaning</a:t>
            </a:r>
            <a:r>
              <a:rPr lang="en-US" dirty="0" smtClean="0"/>
              <a:t>.</a:t>
            </a:r>
          </a:p>
          <a:p>
            <a:pPr marL="234950" lvl="1" indent="-234950">
              <a:buFont typeface="Arial" charset="0"/>
              <a:buChar char="•"/>
            </a:pPr>
            <a:r>
              <a:rPr lang="en-US" altLang="en-US" dirty="0" smtClean="0"/>
              <a:t>Also if you don’t know much about fonts just stick to the common or default ones provided (</a:t>
            </a:r>
            <a:r>
              <a:rPr lang="en-US" dirty="0" smtClean="0"/>
              <a:t>Arial, Calibri, Helvetica, Times </a:t>
            </a:r>
            <a:r>
              <a:rPr lang="en-US" dirty="0"/>
              <a:t>New </a:t>
            </a:r>
            <a:r>
              <a:rPr lang="en-US" dirty="0" smtClean="0"/>
              <a:t>Roman)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If </a:t>
            </a:r>
            <a:r>
              <a:rPr lang="en-US" altLang="en-US" dirty="0"/>
              <a:t>you’re not sure if a font is a good one </a:t>
            </a:r>
            <a:r>
              <a:rPr lang="en-US" altLang="en-US" dirty="0" smtClean="0"/>
              <a:t>for a particular situation then </a:t>
            </a:r>
            <a:r>
              <a:rPr lang="en-US" altLang="en-US" dirty="0"/>
              <a:t>it probably </a:t>
            </a:r>
            <a:r>
              <a:rPr lang="en-US" altLang="en-US" dirty="0" smtClean="0"/>
              <a:t>isn’t:</a:t>
            </a:r>
            <a:endParaRPr lang="en-US" altLang="en-US" dirty="0"/>
          </a:p>
          <a:p>
            <a:pPr lvl="2"/>
            <a:r>
              <a:rPr lang="en-US" altLang="en-US" dirty="0" smtClean="0"/>
              <a:t>Extreme example “</a:t>
            </a:r>
            <a:r>
              <a:rPr lang="en-US" altLang="en-US" dirty="0"/>
              <a:t>Wing dings</a:t>
            </a:r>
            <a:r>
              <a:rPr lang="en-US" altLang="en-US" dirty="0" smtClean="0"/>
              <a:t>”: </a:t>
            </a:r>
            <a:r>
              <a:rPr lang="en-US" altLang="en-US" dirty="0">
                <a:latin typeface="Wingdings" pitchFamily="2" charset="2"/>
              </a:rPr>
              <a:t>wing </a:t>
            </a:r>
            <a:r>
              <a:rPr lang="en-US" altLang="en-US" dirty="0" smtClean="0">
                <a:latin typeface="Wingdings" pitchFamily="2" charset="2"/>
              </a:rPr>
              <a:t>dings</a:t>
            </a:r>
          </a:p>
          <a:p>
            <a:pPr lvl="2"/>
            <a:r>
              <a:rPr lang="en-US" altLang="en-US" dirty="0" smtClean="0"/>
              <a:t>But the use of “extreme fonts” are the only pitfall: printing problems, web browser issues, operating system font-issues</a:t>
            </a:r>
            <a:endParaRPr lang="en-US" alt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565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C.R.A.P.</a:t>
            </a:r>
            <a:r>
              <a:rPr lang="en-US" baseline="30000" dirty="0" smtClean="0"/>
              <a:t>1</a:t>
            </a:r>
            <a:endParaRPr lang="en-US" baseline="30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Simple design principles that can be applied in a variety of situations</a:t>
            </a:r>
          </a:p>
          <a:p>
            <a:r>
              <a:rPr lang="en-US" sz="3200" b="1" dirty="0" smtClean="0"/>
              <a:t>C</a:t>
            </a:r>
            <a:r>
              <a:rPr lang="en-US" dirty="0" smtClean="0"/>
              <a:t>ontrast</a:t>
            </a:r>
          </a:p>
          <a:p>
            <a:r>
              <a:rPr lang="en-US" sz="2800" b="1" dirty="0" smtClean="0"/>
              <a:t>R</a:t>
            </a:r>
            <a:r>
              <a:rPr lang="en-US" dirty="0" smtClean="0"/>
              <a:t>epetition</a:t>
            </a:r>
          </a:p>
          <a:p>
            <a:r>
              <a:rPr lang="en-US" sz="2800" b="1" dirty="0" smtClean="0"/>
              <a:t>A</a:t>
            </a:r>
            <a:r>
              <a:rPr lang="en-US" dirty="0" smtClean="0"/>
              <a:t>lignment</a:t>
            </a:r>
          </a:p>
          <a:p>
            <a:r>
              <a:rPr lang="en-US" sz="2800" b="1" dirty="0" smtClean="0"/>
              <a:t>P</a:t>
            </a:r>
            <a:r>
              <a:rPr lang="en-US" dirty="0" smtClean="0"/>
              <a:t>roximity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2400" y="6248400"/>
            <a:ext cx="8153400" cy="4572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dirty="0" smtClean="0"/>
              <a:t>1 From “The non-designers type book” by Robin Williams (Peach Pit express)</a:t>
            </a:r>
          </a:p>
        </p:txBody>
      </p:sp>
    </p:spTree>
    <p:extLst>
      <p:ext uri="{BB962C8B-B14F-4D97-AF65-F5344CB8AC3E}">
        <p14:creationId xmlns:p14="http://schemas.microsoft.com/office/powerpoint/2010/main" val="2680454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Contrast &amp; Repetition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34950" lvl="1" indent="-234950">
              <a:buFont typeface="Arial" charset="0"/>
              <a:buChar char="•"/>
            </a:pPr>
            <a:r>
              <a:rPr lang="en-US" altLang="en-US" sz="2400" dirty="0"/>
              <a:t>Contrast:</a:t>
            </a:r>
          </a:p>
          <a:p>
            <a:pPr lvl="1"/>
            <a:r>
              <a:rPr lang="en-US" dirty="0"/>
              <a:t>Make different things </a:t>
            </a:r>
            <a:r>
              <a:rPr lang="en-US" b="1" dirty="0" smtClean="0"/>
              <a:t>look significantly different</a:t>
            </a:r>
          </a:p>
          <a:p>
            <a:r>
              <a:rPr lang="en-US" dirty="0" smtClean="0"/>
              <a:t>Repetition (Consistency): </a:t>
            </a:r>
          </a:p>
          <a:p>
            <a:pPr lvl="1"/>
            <a:r>
              <a:rPr lang="en-US" dirty="0" smtClean="0"/>
              <a:t>Repeat </a:t>
            </a:r>
            <a:r>
              <a:rPr lang="en-US" dirty="0"/>
              <a:t>conventions </a:t>
            </a:r>
            <a:r>
              <a:rPr lang="en-US" dirty="0" smtClean="0"/>
              <a:t>(e.g. fonts, font effects, alignment, colors used) throughout </a:t>
            </a:r>
            <a:r>
              <a:rPr lang="en-US" dirty="0"/>
              <a:t>the interface to tie elements together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068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No Contrast</a:t>
            </a:r>
            <a:endParaRPr lang="en-US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374637"/>
            <a:ext cx="7766538" cy="2041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67232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Weak Contrast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714" y="1371600"/>
            <a:ext cx="7840932" cy="198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8073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Headings Stand Out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Good contrast:</a:t>
            </a:r>
          </a:p>
          <a:p>
            <a:pPr lvl="1"/>
            <a:r>
              <a:rPr lang="en-US" dirty="0" smtClean="0"/>
              <a:t>If contrast is not (or weakly) employed for a small set of data it may not be a large issue.</a:t>
            </a:r>
          </a:p>
          <a:p>
            <a:pPr lvl="1"/>
            <a:r>
              <a:rPr lang="en-US" dirty="0" smtClean="0"/>
              <a:t> But for larger data sets (“real data”) it may make it more work than is necessary.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Repetition:</a:t>
            </a:r>
          </a:p>
          <a:p>
            <a:pPr lvl="1"/>
            <a:r>
              <a:rPr lang="en-US" dirty="0" smtClean="0"/>
              <a:t>Same fonts, font sizes and font effects used in the headings vs. the data.</a:t>
            </a:r>
          </a:p>
          <a:p>
            <a:pPr lvl="1"/>
            <a:r>
              <a:rPr lang="en-US" dirty="0" smtClean="0"/>
              <a:t>Makes it easier to see and understand the structure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276600"/>
            <a:ext cx="7416929" cy="21455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1142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can be used to structure a document (represents hierarchical relationships).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543" y="2286001"/>
            <a:ext cx="1981200" cy="283473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8474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Alignment And Repetition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Consistent alignment (left or right and not center) can be used to represent relationships.</a:t>
            </a:r>
          </a:p>
          <a:p>
            <a:pPr lvl="1"/>
            <a:r>
              <a:rPr lang="en-US" dirty="0" smtClean="0"/>
              <a:t>All the data in a column are consistently aligned to signify they belong a group</a:t>
            </a:r>
          </a:p>
          <a:p>
            <a:r>
              <a:rPr lang="en-US" dirty="0" smtClean="0"/>
              <a:t>Example: movie credits</a:t>
            </a:r>
          </a:p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664029" y="3429000"/>
            <a:ext cx="5431970" cy="2667000"/>
            <a:chOff x="664029" y="3429000"/>
            <a:chExt cx="5431970" cy="2667000"/>
          </a:xfrm>
        </p:grpSpPr>
        <p:sp>
          <p:nvSpPr>
            <p:cNvPr id="5" name="Content Placeholder 2"/>
            <p:cNvSpPr txBox="1">
              <a:spLocks/>
            </p:cNvSpPr>
            <p:nvPr/>
          </p:nvSpPr>
          <p:spPr bwMode="auto">
            <a:xfrm>
              <a:off x="664029" y="3429000"/>
              <a:ext cx="2286000" cy="2667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234950" indent="-2349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-2222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74675" indent="-117475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96925" indent="-104775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–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r">
                <a:buFont typeface="Arial" charset="0"/>
                <a:buNone/>
              </a:pPr>
              <a:r>
                <a:rPr lang="en-US" sz="2000" dirty="0" smtClean="0">
                  <a:solidFill>
                    <a:schemeClr val="tx2">
                      <a:lumMod val="75000"/>
                    </a:schemeClr>
                  </a:solidFill>
                </a:rPr>
                <a:t>The Kung Fu master</a:t>
              </a:r>
            </a:p>
            <a:p>
              <a:pPr marL="0" indent="0" algn="r">
                <a:buFont typeface="Arial" charset="0"/>
                <a:buNone/>
              </a:pPr>
              <a:r>
                <a:rPr lang="en-US" sz="2000" dirty="0" smtClean="0">
                  <a:solidFill>
                    <a:schemeClr val="tx2">
                      <a:lumMod val="75000"/>
                    </a:schemeClr>
                  </a:solidFill>
                </a:rPr>
                <a:t>Arch villain</a:t>
              </a:r>
            </a:p>
            <a:p>
              <a:pPr marL="0" indent="0" algn="r">
                <a:buFont typeface="Arial" charset="0"/>
                <a:buNone/>
              </a:pPr>
              <a:r>
                <a:rPr lang="en-US" sz="2000" dirty="0" smtClean="0">
                  <a:solidFill>
                    <a:schemeClr val="tx2">
                      <a:lumMod val="75000"/>
                    </a:schemeClr>
                  </a:solidFill>
                </a:rPr>
                <a:t>Kung Fu student #1</a:t>
              </a:r>
            </a:p>
            <a:p>
              <a:pPr marL="0" indent="0" algn="r">
                <a:buFont typeface="Arial" charset="0"/>
                <a:buNone/>
              </a:pPr>
              <a:r>
                <a:rPr lang="en-US" sz="2000" dirty="0" smtClean="0">
                  <a:solidFill>
                    <a:schemeClr val="tx2">
                      <a:lumMod val="75000"/>
                    </a:schemeClr>
                  </a:solidFill>
                </a:rPr>
                <a:t>Kung Fu student #2</a:t>
              </a:r>
            </a:p>
            <a:p>
              <a:pPr marL="0" indent="0" algn="r">
                <a:buFont typeface="Arial" charset="0"/>
                <a:buNone/>
              </a:pPr>
              <a:r>
                <a:rPr lang="en-US" sz="2000" dirty="0" smtClean="0">
                  <a:solidFill>
                    <a:schemeClr val="tx2">
                      <a:lumMod val="75000"/>
                    </a:schemeClr>
                  </a:solidFill>
                </a:rPr>
                <a:t>Thug #1</a:t>
              </a:r>
            </a:p>
            <a:p>
              <a:pPr marL="0" indent="0" algn="r">
                <a:buFont typeface="Arial" charset="0"/>
                <a:buNone/>
              </a:pPr>
              <a:r>
                <a:rPr lang="en-US" sz="2000" dirty="0" smtClean="0">
                  <a:solidFill>
                    <a:schemeClr val="tx2">
                      <a:lumMod val="75000"/>
                    </a:schemeClr>
                  </a:solidFill>
                </a:rPr>
                <a:t>Thug #2</a:t>
              </a:r>
            </a:p>
            <a:p>
              <a:pPr marL="0" indent="0" algn="r">
                <a:buFont typeface="Arial" charset="0"/>
                <a:buNone/>
              </a:pPr>
              <a:r>
                <a:rPr lang="en-US" sz="2000" dirty="0" smtClean="0">
                  <a:solidFill>
                    <a:schemeClr val="tx2">
                      <a:lumMod val="75000"/>
                    </a:schemeClr>
                  </a:solidFill>
                </a:rPr>
                <a:t>Damsel in distress</a:t>
              </a:r>
            </a:p>
            <a:p>
              <a:pPr marL="0" indent="0" algn="r">
                <a:buFont typeface="Arial" charset="0"/>
                <a:buNone/>
              </a:pPr>
              <a:endParaRPr lang="en-US" sz="2000" dirty="0"/>
            </a:p>
          </p:txBody>
        </p:sp>
        <p:sp>
          <p:nvSpPr>
            <p:cNvPr id="6" name="Content Placeholder 3"/>
            <p:cNvSpPr txBox="1">
              <a:spLocks/>
            </p:cNvSpPr>
            <p:nvPr/>
          </p:nvSpPr>
          <p:spPr>
            <a:xfrm>
              <a:off x="2950028" y="3429000"/>
              <a:ext cx="3145971" cy="2667000"/>
            </a:xfrm>
            <a:prstGeom prst="rect">
              <a:avLst/>
            </a:prstGeom>
          </p:spPr>
          <p:txBody>
            <a:bodyPr/>
            <a:lstStyle>
              <a:lvl1pPr marL="228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96875" indent="-168275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indent="-168275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74725" indent="-169863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–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charset="0"/>
                <a:buNone/>
              </a:pPr>
              <a:r>
                <a:rPr lang="en-US" sz="2000" dirty="0" smtClean="0">
                  <a:solidFill>
                    <a:schemeClr val="tx2">
                      <a:lumMod val="75000"/>
                    </a:schemeClr>
                  </a:solidFill>
                </a:rPr>
                <a:t>James “The Bullet” Tam</a:t>
              </a:r>
            </a:p>
            <a:p>
              <a:pPr marL="0" indent="0">
                <a:buFont typeface="Arial" charset="0"/>
                <a:buNone/>
              </a:pPr>
              <a:r>
                <a:rPr lang="en-US" sz="2000" dirty="0" smtClean="0">
                  <a:solidFill>
                    <a:schemeClr val="tx2">
                      <a:lumMod val="75000"/>
                    </a:schemeClr>
                  </a:solidFill>
                </a:rPr>
                <a:t>James (Evil dude) Tam</a:t>
              </a:r>
            </a:p>
            <a:p>
              <a:pPr marL="0" indent="0">
                <a:buFont typeface="Arial" charset="0"/>
                <a:buNone/>
              </a:pPr>
              <a:r>
                <a:rPr lang="en-US" sz="2000" dirty="0" smtClean="0">
                  <a:solidFill>
                    <a:schemeClr val="tx2">
                      <a:lumMod val="75000"/>
                    </a:schemeClr>
                  </a:solidFill>
                </a:rPr>
                <a:t>Eager Tam1</a:t>
              </a:r>
            </a:p>
            <a:p>
              <a:pPr marL="0" indent="0">
                <a:buFont typeface="Arial" charset="0"/>
                <a:buNone/>
              </a:pPr>
              <a:r>
                <a:rPr lang="en-US" sz="2000" dirty="0" smtClean="0">
                  <a:solidFill>
                    <a:schemeClr val="tx2">
                      <a:lumMod val="75000"/>
                    </a:schemeClr>
                  </a:solidFill>
                </a:rPr>
                <a:t>Eager Tam2</a:t>
              </a:r>
            </a:p>
            <a:p>
              <a:pPr marL="0" indent="0">
                <a:buFont typeface="Arial" charset="0"/>
                <a:buNone/>
              </a:pPr>
              <a:r>
                <a:rPr lang="en-US" sz="2000" dirty="0" smtClean="0">
                  <a:solidFill>
                    <a:schemeClr val="tx2">
                      <a:lumMod val="75000"/>
                    </a:schemeClr>
                  </a:solidFill>
                </a:rPr>
                <a:t>Cannon-fodder Tam #1</a:t>
              </a:r>
            </a:p>
            <a:p>
              <a:pPr marL="0" indent="0">
                <a:buNone/>
              </a:pPr>
              <a:r>
                <a:rPr lang="en-US" sz="2000" dirty="0">
                  <a:solidFill>
                    <a:schemeClr val="tx2">
                      <a:lumMod val="75000"/>
                    </a:schemeClr>
                  </a:solidFill>
                </a:rPr>
                <a:t>Cannon-fodder Tam </a:t>
              </a:r>
              <a:r>
                <a:rPr lang="en-US" sz="2000" dirty="0" smtClean="0">
                  <a:solidFill>
                    <a:schemeClr val="tx2">
                      <a:lumMod val="75000"/>
                    </a:schemeClr>
                  </a:solidFill>
                </a:rPr>
                <a:t>#2</a:t>
              </a:r>
              <a:endParaRPr lang="en-US" sz="2000" dirty="0">
                <a:solidFill>
                  <a:schemeClr val="tx2">
                    <a:lumMod val="75000"/>
                  </a:schemeClr>
                </a:solidFill>
              </a:endParaRPr>
            </a:p>
            <a:p>
              <a:pPr marL="0" indent="0">
                <a:buFont typeface="Arial" charset="0"/>
                <a:buNone/>
              </a:pPr>
              <a:r>
                <a:rPr lang="en-US" sz="2000" dirty="0" smtClean="0">
                  <a:solidFill>
                    <a:schemeClr val="tx2">
                      <a:lumMod val="75000"/>
                    </a:schemeClr>
                  </a:solidFill>
                </a:rPr>
                <a:t>Jamie Tametta</a:t>
              </a:r>
              <a:endParaRPr lang="en-US" sz="20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76661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Center Alignment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73824" y="1447800"/>
            <a:ext cx="5596351" cy="502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401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Centre Alignment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Don’t use it for hierarchical documents because it removes or hides the organization.</a:t>
            </a:r>
          </a:p>
          <a:p>
            <a:pPr lvl="1"/>
            <a:r>
              <a:rPr lang="en-US" dirty="0" smtClean="0"/>
              <a:t>In a document that contains structure center alignment can look unorganized (the center alignment appears as no alignment, disorganized)</a:t>
            </a:r>
            <a:endParaRPr lang="en-US" dirty="0"/>
          </a:p>
          <a:p>
            <a:r>
              <a:rPr lang="en-US" b="1" dirty="0" smtClean="0"/>
              <a:t>At most</a:t>
            </a:r>
            <a:r>
              <a:rPr lang="en-US" dirty="0" smtClean="0"/>
              <a:t>: sparing use can be used to provide contrast e.g., slide titles vs. content.</a:t>
            </a:r>
          </a:p>
          <a:p>
            <a:pPr marL="234950" lvl="1" indent="-234950">
              <a:buFont typeface="Arial" charset="0"/>
              <a:buChar char="•"/>
            </a:pPr>
            <a:r>
              <a:rPr lang="en-US" sz="2400" dirty="0"/>
              <a:t>Because  </a:t>
            </a:r>
            <a:r>
              <a:rPr lang="en-US" sz="2400" dirty="0" smtClean="0"/>
              <a:t>it removes </a:t>
            </a:r>
            <a:r>
              <a:rPr lang="en-US" sz="2400" dirty="0"/>
              <a:t>a common method for structuring a document it can make reading text more difficult</a:t>
            </a:r>
            <a:r>
              <a:rPr lang="en-US" sz="2400" dirty="0" smtClean="0"/>
              <a:t>.</a:t>
            </a:r>
          </a:p>
          <a:p>
            <a:pPr marL="234950" lvl="1" indent="-234950">
              <a:buFont typeface="Arial" charset="0"/>
              <a:buChar char="•"/>
            </a:pPr>
            <a:r>
              <a:rPr lang="en-US" sz="2400" dirty="0" smtClean="0"/>
              <a:t>At most use it as </a:t>
            </a:r>
            <a:r>
              <a:rPr lang="en-US" sz="2400" dirty="0"/>
              <a:t>an exceptional case to make an item stand out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08247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Color: Properly Used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When used sparingly color can draw attention to important information.</a:t>
            </a:r>
          </a:p>
          <a:p>
            <a:endParaRPr lang="en-CA" dirty="0"/>
          </a:p>
          <a:p>
            <a:endParaRPr lang="en-CA" dirty="0" smtClean="0"/>
          </a:p>
          <a:p>
            <a:endParaRPr lang="en-CA" dirty="0"/>
          </a:p>
          <a:p>
            <a:endParaRPr lang="en-CA" dirty="0" smtClean="0"/>
          </a:p>
          <a:p>
            <a:endParaRPr lang="en-CA" dirty="0"/>
          </a:p>
          <a:p>
            <a:endParaRPr lang="en-CA" dirty="0" smtClean="0"/>
          </a:p>
          <a:p>
            <a:endParaRPr lang="en-CA" dirty="0"/>
          </a:p>
          <a:p>
            <a:r>
              <a:rPr lang="en-CA" dirty="0" smtClean="0"/>
              <a:t>This is an especially valuable tool when there is a large amount of information.</a:t>
            </a:r>
          </a:p>
          <a:p>
            <a:pPr lvl="1"/>
            <a:r>
              <a:rPr lang="en-CA" dirty="0" smtClean="0"/>
              <a:t>The information may be “all there” but don’t make it any harder than it has to be for the viewer to find it.</a:t>
            </a:r>
          </a:p>
          <a:p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2286000"/>
            <a:ext cx="3552825" cy="2962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917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Center Alignment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Again: while sparing use of center alignment can be used to provide contrast it should NEVER be used as the default in documents such as spreadsheets.</a:t>
            </a:r>
            <a:endParaRPr lang="en-US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917371"/>
            <a:ext cx="3848100" cy="22080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Content Placeholder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152400" y="2917371"/>
            <a:ext cx="3646107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78919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Proximity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Related items are in close proximity</a:t>
            </a:r>
          </a:p>
          <a:p>
            <a:r>
              <a:rPr lang="en-US" dirty="0" smtClean="0"/>
              <a:t>Unrelated items are separated</a:t>
            </a:r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362200"/>
            <a:ext cx="4245108" cy="41126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31705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After This Section You Should Now </a:t>
            </a:r>
            <a:r>
              <a:rPr lang="en-CA" dirty="0" smtClean="0"/>
              <a:t>Know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Rules for using and not misusing </a:t>
            </a:r>
            <a:r>
              <a:rPr lang="en-US" dirty="0" smtClean="0"/>
              <a:t>color as well issues </a:t>
            </a:r>
            <a:r>
              <a:rPr lang="en-US" dirty="0"/>
              <a:t>associated with color: color </a:t>
            </a:r>
            <a:r>
              <a:rPr lang="en-US" dirty="0" smtClean="0"/>
              <a:t>blindness and </a:t>
            </a:r>
            <a:r>
              <a:rPr lang="en-US" dirty="0"/>
              <a:t>field </a:t>
            </a:r>
            <a:r>
              <a:rPr lang="en-US" dirty="0" smtClean="0"/>
              <a:t>size</a:t>
            </a:r>
          </a:p>
          <a:p>
            <a:r>
              <a:rPr lang="en-US" dirty="0" smtClean="0"/>
              <a:t>Rules </a:t>
            </a:r>
            <a:r>
              <a:rPr lang="en-US" dirty="0"/>
              <a:t>of thumb for using fonts and font </a:t>
            </a:r>
            <a:r>
              <a:rPr lang="en-US" dirty="0" smtClean="0"/>
              <a:t>effects</a:t>
            </a:r>
          </a:p>
          <a:p>
            <a:r>
              <a:rPr lang="en-US" dirty="0"/>
              <a:t>C.R.A.P.</a:t>
            </a:r>
          </a:p>
          <a:p>
            <a:pPr lvl="1"/>
            <a:r>
              <a:rPr lang="en-US" dirty="0"/>
              <a:t>What does each part mean</a:t>
            </a:r>
          </a:p>
          <a:p>
            <a:pPr lvl="1"/>
            <a:r>
              <a:rPr lang="en-US" dirty="0"/>
              <a:t>How it can be used for effective graphic design</a:t>
            </a:r>
          </a:p>
        </p:txBody>
      </p:sp>
    </p:spTree>
    <p:extLst>
      <p:ext uri="{BB962C8B-B14F-4D97-AF65-F5344CB8AC3E}">
        <p14:creationId xmlns:p14="http://schemas.microsoft.com/office/powerpoint/2010/main" val="745775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itchFamily="34" charset="-128"/>
              </a:rPr>
              <a:t>Copyright Notification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itchFamily="34" charset="-128"/>
              </a:rPr>
              <a:t>“Unless otherwise indicated, all images in this presentation were produced </a:t>
            </a:r>
            <a:r>
              <a:rPr lang="en-US" altLang="en-US" smtClean="0">
                <a:ea typeface="ＭＳ Ｐゴシック" pitchFamily="34" charset="-128"/>
              </a:rPr>
              <a:t>by James Tam.”</a:t>
            </a:r>
            <a:endParaRPr lang="en-US" altLang="en-US" dirty="0" smtClean="0">
              <a:ea typeface="ＭＳ Ｐゴシック" pitchFamily="34" charset="-128"/>
            </a:endParaRP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17475" y="6665913"/>
            <a:ext cx="854075" cy="192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 dirty="0">
                <a:solidFill>
                  <a:srgbClr val="898989"/>
                </a:solidFill>
                <a:latin typeface="Arial" charset="0"/>
                <a:ea typeface="ＭＳ Ｐゴシック" pitchFamily="34" charset="-128"/>
              </a:rPr>
              <a:t>slide </a:t>
            </a:r>
            <a:fld id="{09EE15A5-A843-4A49-A306-A97B1D517AC4}" type="slidenum">
              <a:rPr lang="en-US" altLang="en-US" sz="900">
                <a:solidFill>
                  <a:srgbClr val="898989"/>
                </a:solidFill>
                <a:latin typeface="Arial" charset="0"/>
                <a:ea typeface="ＭＳ Ｐゴシック" pitchFamily="34" charset="-128"/>
              </a:rPr>
              <a:pPr eaLnBrk="1" hangingPunct="1">
                <a:spcBef>
                  <a:spcPct val="0"/>
                </a:spcBef>
                <a:buFontTx/>
                <a:buNone/>
              </a:pPr>
              <a:t>23</a:t>
            </a:fld>
            <a:endParaRPr lang="en-US" altLang="en-US" sz="900" dirty="0">
              <a:solidFill>
                <a:srgbClr val="898989"/>
              </a:solidFill>
              <a:latin typeface="Arial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88107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Color Misused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r>
              <a:rPr lang="en-US" dirty="0" smtClean="0"/>
              <a:t>The overuse of color: </a:t>
            </a:r>
          </a:p>
          <a:p>
            <a:pPr lvl="1"/>
            <a:r>
              <a:rPr lang="en-US" dirty="0" smtClean="0"/>
              <a:t>Reduces it’s ability to make information stand out. </a:t>
            </a:r>
          </a:p>
          <a:p>
            <a:pPr lvl="1"/>
            <a:r>
              <a:rPr lang="en-US" dirty="0" smtClean="0"/>
              <a:t>Makes it harder to understand what information is mapped to a particular color e.g. using different colors to represent faculty and grades</a:t>
            </a:r>
          </a:p>
          <a:p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290" y="5334000"/>
            <a:ext cx="1047750" cy="143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131627"/>
            <a:ext cx="7467600" cy="2455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6579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Of Thumb For Color: Make It Subtle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have all seen the use of ‘loud’ and clashing colors that can make text very hard to read.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38200" y="2320119"/>
            <a:ext cx="2286000" cy="1642281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rgbClr val="FF0000"/>
                </a:solidFill>
              </a:rPr>
              <a:t>Ingredients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Sugar, lactose, fructose, corn syrup, glucose…lots of carbohydrates</a:t>
            </a:r>
            <a:endParaRPr lang="en-US" dirty="0">
              <a:solidFill>
                <a:srgbClr val="FF0000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3276600" y="2388358"/>
            <a:ext cx="2743200" cy="1524000"/>
            <a:chOff x="3276600" y="2388358"/>
            <a:chExt cx="2743200" cy="1524000"/>
          </a:xfrm>
        </p:grpSpPr>
        <p:sp>
          <p:nvSpPr>
            <p:cNvPr id="5" name="Right Brace 4"/>
            <p:cNvSpPr/>
            <p:nvPr/>
          </p:nvSpPr>
          <p:spPr>
            <a:xfrm>
              <a:off x="3276600" y="2388358"/>
              <a:ext cx="304800" cy="1524000"/>
            </a:xfrm>
            <a:prstGeom prst="rightBrac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581400" y="2569759"/>
              <a:ext cx="2438400" cy="1143000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r>
                <a:rPr lang="en-US" b="1" dirty="0" smtClean="0"/>
                <a:t>JT: I’ve actually seen green-red color combinations on listings of food ingredients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82960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Rule Of Thumb For Color: </a:t>
            </a:r>
            <a:r>
              <a:rPr lang="en-US" dirty="0" smtClean="0"/>
              <a:t>Subtle But Not Near-Invisible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“flip side”, lack of contrast between foreground can also be problematic.</a:t>
            </a:r>
          </a:p>
          <a:p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762000" y="2330175"/>
            <a:ext cx="2286000" cy="1642281"/>
          </a:xfrm>
          <a:prstGeom prst="rect">
            <a:avLst/>
          </a:prstGeom>
          <a:solidFill>
            <a:srgbClr val="3333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chemeClr val="tx1"/>
                </a:solidFill>
              </a:rPr>
              <a:t>Ingredients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Sugar, lactose, fructose, corn syrup, glucose…lots of carbohydrates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144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Rule Of Thumb For Color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Balance the use of color between noticeability and subtlety</a:t>
            </a:r>
          </a:p>
          <a:p>
            <a:pPr lvl="1"/>
            <a:r>
              <a:rPr lang="en-US" dirty="0"/>
              <a:t>Make it as subtle as possible while still conveying the necessary information using color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83409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Additional Issues Associated With Color</a:t>
            </a:r>
          </a:p>
        </p:txBody>
      </p:sp>
      <p:sp>
        <p:nvSpPr>
          <p:cNvPr id="77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smtClean="0"/>
              <a:t>Color blindness</a:t>
            </a:r>
            <a:r>
              <a:rPr lang="en-US" altLang="en-US" dirty="0"/>
              <a:t> </a:t>
            </a:r>
            <a:r>
              <a:rPr lang="en-US" altLang="en-US" dirty="0" smtClean="0"/>
              <a:t>affects a portion of the population:</a:t>
            </a:r>
          </a:p>
          <a:p>
            <a:pPr lvl="1"/>
            <a:r>
              <a:rPr lang="en-US" altLang="en-US" dirty="0" smtClean="0"/>
              <a:t>The majority of people who are color blind are red-green color blind so using only these colors to represent information should be avoided e.g. traffic lights</a:t>
            </a:r>
          </a:p>
          <a:p>
            <a:r>
              <a:rPr lang="en-US" altLang="en-US" dirty="0" smtClean="0"/>
              <a:t>Field size</a:t>
            </a:r>
          </a:p>
          <a:p>
            <a:pPr lvl="1"/>
            <a:r>
              <a:rPr lang="en-US" altLang="en-US" dirty="0" smtClean="0"/>
              <a:t>The larger the area to be color coded, the more easily that colors can be distinguished.</a:t>
            </a:r>
          </a:p>
          <a:p>
            <a:pPr lvl="1"/>
            <a:endParaRPr lang="en-US" altLang="en-US" dirty="0" smtClean="0"/>
          </a:p>
          <a:p>
            <a:pPr lvl="1"/>
            <a:endParaRPr lang="en-US" altLang="en-US" dirty="0" smtClean="0"/>
          </a:p>
          <a:p>
            <a:pPr lvl="1"/>
            <a:endParaRPr lang="en-US" altLang="en-US" dirty="0" smtClean="0"/>
          </a:p>
          <a:p>
            <a:pPr lvl="1"/>
            <a:endParaRPr lang="en-US" altLang="en-US" dirty="0" smtClean="0"/>
          </a:p>
          <a:p>
            <a:pPr marL="234950" lvl="1" indent="0">
              <a:buNone/>
            </a:pPr>
            <a:endParaRPr lang="en-US" altLang="en-US" dirty="0" smtClean="0"/>
          </a:p>
          <a:p>
            <a:pPr lvl="1"/>
            <a:endParaRPr lang="en-US" altLang="en-US" dirty="0" smtClean="0"/>
          </a:p>
          <a:p>
            <a:pPr lvl="1"/>
            <a:endParaRPr lang="en-US" altLang="en-US" dirty="0" smtClean="0"/>
          </a:p>
          <a:p>
            <a:pPr lvl="1"/>
            <a:endParaRPr lang="en-US" altLang="en-US" dirty="0" smtClean="0"/>
          </a:p>
          <a:p>
            <a:pPr lvl="1"/>
            <a:endParaRPr lang="en-US" altLang="en-US" dirty="0" smtClean="0"/>
          </a:p>
          <a:p>
            <a:pPr lvl="1"/>
            <a:endParaRPr lang="en-US" altLang="en-US" dirty="0" smtClean="0"/>
          </a:p>
          <a:p>
            <a:pPr lvl="1"/>
            <a:endParaRPr lang="en-US" altLang="en-US" dirty="0" smtClean="0"/>
          </a:p>
          <a:p>
            <a:pPr lvl="1"/>
            <a:endParaRPr lang="en-US" altLang="en-US" dirty="0" smtClean="0"/>
          </a:p>
          <a:p>
            <a:pPr lvl="1">
              <a:buFont typeface="Times New Roman" pitchFamily="18" charset="0"/>
              <a:buNone/>
            </a:pPr>
            <a:endParaRPr lang="en-US" altLang="en-US" dirty="0" smtClean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32"/>
          <a:stretch/>
        </p:blipFill>
        <p:spPr bwMode="auto">
          <a:xfrm>
            <a:off x="241110" y="3729250"/>
            <a:ext cx="6708022" cy="251914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cxnSp>
        <p:nvCxnSpPr>
          <p:cNvPr id="3" name="Straight Arrow Connector 2"/>
          <p:cNvCxnSpPr/>
          <p:nvPr/>
        </p:nvCxnSpPr>
        <p:spPr>
          <a:xfrm flipH="1" flipV="1">
            <a:off x="6413310" y="4375672"/>
            <a:ext cx="872319" cy="130435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251510" y="4084093"/>
            <a:ext cx="1905000" cy="11049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Larger areas: colors can be more subtle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6814781" y="5756796"/>
            <a:ext cx="567519" cy="263003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285629" y="5204347"/>
            <a:ext cx="1905000" cy="11049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Smaller areas: colors may have to employ greater contrast</a:t>
            </a:r>
          </a:p>
        </p:txBody>
      </p:sp>
    </p:spTree>
    <p:extLst>
      <p:ext uri="{BB962C8B-B14F-4D97-AF65-F5344CB8AC3E}">
        <p14:creationId xmlns:p14="http://schemas.microsoft.com/office/powerpoint/2010/main" val="3515087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6195" grpId="0" build="p" bldLvl="2"/>
      <p:bldP spid="776195" grpId="1" build="p" bldLvl="3"/>
      <p:bldP spid="5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Additional Issues Associated With </a:t>
            </a:r>
            <a:r>
              <a:rPr lang="en-US" altLang="en-US" dirty="0" smtClean="0"/>
              <a:t>Color (2)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altLang="en-US" dirty="0"/>
              <a:t>When objects are small (text or small graphics) and color is used to distinguish information use highly saturated colors.</a:t>
            </a:r>
          </a:p>
          <a:p>
            <a:pPr lvl="1"/>
            <a:endParaRPr lang="en-US" altLang="en-US" dirty="0"/>
          </a:p>
          <a:p>
            <a:pPr lvl="1"/>
            <a:endParaRPr lang="en-US" altLang="en-US" dirty="0"/>
          </a:p>
          <a:p>
            <a:pPr lvl="1"/>
            <a:endParaRPr lang="en-US" altLang="en-US" dirty="0">
              <a:solidFill>
                <a:srgbClr val="74561A"/>
              </a:solidFill>
            </a:endParaRPr>
          </a:p>
          <a:p>
            <a:endParaRPr lang="en-CA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914400" y="2286000"/>
            <a:ext cx="1397000" cy="9255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3600" tIns="46800" rIns="93600" bIns="46800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dirty="0"/>
              <a:t>This is </a:t>
            </a:r>
            <a:r>
              <a:rPr lang="en-US" altLang="en-US" sz="1800" dirty="0">
                <a:solidFill>
                  <a:srgbClr val="FF0000"/>
                </a:solidFill>
              </a:rPr>
              <a:t>important </a:t>
            </a:r>
            <a:r>
              <a:rPr lang="en-US" altLang="en-US" sz="1800" dirty="0"/>
              <a:t>information!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4102100" y="2362200"/>
            <a:ext cx="1397000" cy="9255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3600" tIns="46800" rIns="93600" bIns="46800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dirty="0"/>
              <a:t>This is </a:t>
            </a:r>
            <a:r>
              <a:rPr lang="en-US" altLang="en-US" sz="1800" dirty="0">
                <a:solidFill>
                  <a:srgbClr val="5F361F"/>
                </a:solidFill>
              </a:rPr>
              <a:t>important</a:t>
            </a:r>
            <a:r>
              <a:rPr lang="en-US" altLang="en-US" sz="1800" dirty="0">
                <a:solidFill>
                  <a:srgbClr val="3F2415"/>
                </a:solidFill>
              </a:rPr>
              <a:t> </a:t>
            </a:r>
            <a:r>
              <a:rPr lang="en-US" altLang="en-US" sz="1800" dirty="0"/>
              <a:t>information!</a:t>
            </a:r>
          </a:p>
        </p:txBody>
      </p:sp>
    </p:spTree>
    <p:extLst>
      <p:ext uri="{BB962C8B-B14F-4D97-AF65-F5344CB8AC3E}">
        <p14:creationId xmlns:p14="http://schemas.microsoft.com/office/powerpoint/2010/main" val="517517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Fonts And Font 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 fonts:</a:t>
            </a:r>
          </a:p>
          <a:p>
            <a:pPr lvl="1"/>
            <a:r>
              <a:rPr lang="en-US" dirty="0" smtClean="0"/>
              <a:t>Ariel</a:t>
            </a:r>
          </a:p>
          <a:p>
            <a:pPr lvl="1"/>
            <a:r>
              <a:rPr lang="en-US" dirty="0" smtClean="0"/>
              <a:t>Calibri</a:t>
            </a:r>
          </a:p>
          <a:p>
            <a:pPr lvl="1"/>
            <a:r>
              <a:rPr lang="en-US" dirty="0" smtClean="0"/>
              <a:t>Helvetica</a:t>
            </a:r>
          </a:p>
          <a:p>
            <a:pPr lvl="1"/>
            <a:r>
              <a:rPr lang="en-US" dirty="0" smtClean="0"/>
              <a:t>Times New Roman</a:t>
            </a:r>
          </a:p>
          <a:p>
            <a:r>
              <a:rPr lang="en-US" dirty="0" smtClean="0"/>
              <a:t>Font effects:</a:t>
            </a:r>
          </a:p>
          <a:p>
            <a:pPr lvl="1"/>
            <a:r>
              <a:rPr lang="en-US" dirty="0" smtClean="0"/>
              <a:t>Italics</a:t>
            </a:r>
          </a:p>
          <a:p>
            <a:pPr lvl="1"/>
            <a:r>
              <a:rPr lang="en-US" dirty="0" smtClean="0"/>
              <a:t>Bold</a:t>
            </a:r>
          </a:p>
          <a:p>
            <a:pPr lvl="1"/>
            <a:r>
              <a:rPr lang="en-US" dirty="0" smtClean="0"/>
              <a:t>Underline</a:t>
            </a:r>
          </a:p>
          <a:p>
            <a:pPr lvl="1"/>
            <a:r>
              <a:rPr lang="en-US" dirty="0" smtClean="0"/>
              <a:t>Normal</a:t>
            </a:r>
          </a:p>
          <a:p>
            <a:r>
              <a:rPr lang="en-US" dirty="0" smtClean="0"/>
              <a:t>Font sizes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045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00">
          <a:solidFill>
            <a:schemeClr val="tx1"/>
          </a:solidFill>
        </a:ln>
      </a:spPr>
      <a:bodyPr rtlCol="0" anchor="ctr"/>
      <a:lstStyle>
        <a:defPPr algn="ctr">
          <a:defRPr>
            <a:solidFill>
              <a:srgbClr val="FF0000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74815</TotalTime>
  <Words>976</Words>
  <Application>Microsoft Office PowerPoint</Application>
  <PresentationFormat>On-screen Show (4:3)</PresentationFormat>
  <Paragraphs>159</Paragraphs>
  <Slides>23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ＭＳ Ｐゴシック</vt:lpstr>
      <vt:lpstr>Arial</vt:lpstr>
      <vt:lpstr>Calibri</vt:lpstr>
      <vt:lpstr>Times New Roman</vt:lpstr>
      <vt:lpstr>Wingdings</vt:lpstr>
      <vt:lpstr>Office Theme</vt:lpstr>
      <vt:lpstr>Spreadsheets: Part 3 (Design)</vt:lpstr>
      <vt:lpstr>Color: Properly Used</vt:lpstr>
      <vt:lpstr>Color Misused</vt:lpstr>
      <vt:lpstr>Rule Of Thumb For Color: Make It Subtle</vt:lpstr>
      <vt:lpstr>Rule Of Thumb For Color: Subtle But Not Near-Invisible</vt:lpstr>
      <vt:lpstr>Rule Of Thumb For Color</vt:lpstr>
      <vt:lpstr>Additional Issues Associated With Color</vt:lpstr>
      <vt:lpstr>Additional Issues Associated With Color (2)</vt:lpstr>
      <vt:lpstr>Fonts And Font Effects</vt:lpstr>
      <vt:lpstr>Fonts And Font Effects (2)</vt:lpstr>
      <vt:lpstr>C.R.A.P.1</vt:lpstr>
      <vt:lpstr>Contrast &amp; Repetition</vt:lpstr>
      <vt:lpstr>Example: No Contrast</vt:lpstr>
      <vt:lpstr>Example: Weak Contrast</vt:lpstr>
      <vt:lpstr>Example: Headings Stand Out</vt:lpstr>
      <vt:lpstr>Alignment</vt:lpstr>
      <vt:lpstr>Alignment And Repetition</vt:lpstr>
      <vt:lpstr>Center Alignment</vt:lpstr>
      <vt:lpstr>Centre Alignment (2)</vt:lpstr>
      <vt:lpstr>Center Alignment</vt:lpstr>
      <vt:lpstr>Proximity</vt:lpstr>
      <vt:lpstr>After This Section You Should Now Know</vt:lpstr>
      <vt:lpstr>Copyright Notification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Spreadsheet design</dc:title>
  <dc:creator>James Tam</dc:creator>
  <cp:keywords>CRAP;using color;font and font effects</cp:keywords>
  <cp:lastModifiedBy>Microsoft account</cp:lastModifiedBy>
  <cp:revision>1419</cp:revision>
  <dcterms:created xsi:type="dcterms:W3CDTF">2014-05-13T22:22:53Z</dcterms:created>
  <dcterms:modified xsi:type="dcterms:W3CDTF">2022-02-08T01:11:35Z</dcterms:modified>
</cp:coreProperties>
</file>