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345" r:id="rId2"/>
    <p:sldId id="391" r:id="rId3"/>
    <p:sldId id="392" r:id="rId4"/>
    <p:sldId id="348" r:id="rId5"/>
    <p:sldId id="384" r:id="rId6"/>
    <p:sldId id="385" r:id="rId7"/>
    <p:sldId id="383" r:id="rId8"/>
    <p:sldId id="354" r:id="rId9"/>
    <p:sldId id="359" r:id="rId10"/>
    <p:sldId id="376" r:id="rId11"/>
    <p:sldId id="382" r:id="rId12"/>
    <p:sldId id="377" r:id="rId13"/>
    <p:sldId id="378" r:id="rId14"/>
    <p:sldId id="364" r:id="rId15"/>
    <p:sldId id="367" r:id="rId16"/>
    <p:sldId id="368" r:id="rId17"/>
    <p:sldId id="387" r:id="rId18"/>
    <p:sldId id="369" r:id="rId19"/>
    <p:sldId id="370" r:id="rId20"/>
    <p:sldId id="388" r:id="rId21"/>
    <p:sldId id="372" r:id="rId22"/>
    <p:sldId id="371" r:id="rId23"/>
    <p:sldId id="393" r:id="rId24"/>
    <p:sldId id="347" r:id="rId25"/>
    <p:sldId id="349" r:id="rId26"/>
    <p:sldId id="350" r:id="rId27"/>
    <p:sldId id="355" r:id="rId28"/>
    <p:sldId id="356" r:id="rId29"/>
    <p:sldId id="357" r:id="rId30"/>
    <p:sldId id="389" r:id="rId31"/>
    <p:sldId id="394" r:id="rId32"/>
    <p:sldId id="390" r:id="rId33"/>
    <p:sldId id="358"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00"/>
    <a:srgbClr val="FFFFCC"/>
    <a:srgbClr val="FFFFFF"/>
    <a:srgbClr val="009B00"/>
    <a:srgbClr val="008200"/>
    <a:srgbClr val="01FF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11" autoAdjust="0"/>
    <p:restoredTop sz="95494" autoAdjust="0"/>
  </p:normalViewPr>
  <p:slideViewPr>
    <p:cSldViewPr>
      <p:cViewPr varScale="1">
        <p:scale>
          <a:sx n="78" d="100"/>
          <a:sy n="78" d="100"/>
        </p:scale>
        <p:origin x="1170"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8" d="100"/>
          <a:sy n="68" d="100"/>
        </p:scale>
        <p:origin x="2028"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1/10/2023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smtClean="0"/>
              <a:t>Word processing and MS-Word</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1/10/2023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https://support.office.com/en-us/article/Check-a-document-for-compatibility-C5AA52E0-15C8-4DA7-9942-379552795D90</a:t>
            </a:r>
            <a:endParaRPr lang="en-US" dirty="0"/>
          </a:p>
        </p:txBody>
      </p:sp>
      <p:sp>
        <p:nvSpPr>
          <p:cNvPr id="4" name="Slide Number Placeholder 3"/>
          <p:cNvSpPr>
            <a:spLocks noGrp="1"/>
          </p:cNvSpPr>
          <p:nvPr>
            <p:ph type="sldNum" sz="quarter" idx="10"/>
          </p:nvPr>
        </p:nvSpPr>
        <p:spPr/>
        <p:txBody>
          <a:bodyPr/>
          <a:lstStyle/>
          <a:p>
            <a:pPr>
              <a:defRPr/>
            </a:pPr>
            <a:fld id="{9B4E02C4-9896-428F-9970-3367E6A4601D}" type="slidenum">
              <a:rPr lang="en-US" smtClean="0"/>
              <a:pPr>
                <a:defRPr/>
              </a:pPr>
              <a:t>2</a:t>
            </a:fld>
            <a:endParaRPr lang="en-US" dirty="0"/>
          </a:p>
        </p:txBody>
      </p:sp>
    </p:spTree>
    <p:extLst>
      <p:ext uri="{BB962C8B-B14F-4D97-AF65-F5344CB8AC3E}">
        <p14:creationId xmlns:p14="http://schemas.microsoft.com/office/powerpoint/2010/main" val="40777433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3450">
              <a:defRPr>
                <a:solidFill>
                  <a:schemeClr val="tx1"/>
                </a:solidFill>
                <a:latin typeface="Calibri" pitchFamily="34" charset="0"/>
              </a:defRPr>
            </a:lvl1pPr>
            <a:lvl2pPr marL="728663" indent="-279400" defTabSz="933450">
              <a:defRPr>
                <a:solidFill>
                  <a:schemeClr val="tx1"/>
                </a:solidFill>
                <a:latin typeface="Calibri" pitchFamily="34" charset="0"/>
              </a:defRPr>
            </a:lvl2pPr>
            <a:lvl3pPr marL="1120775" indent="-223838" defTabSz="933450">
              <a:defRPr>
                <a:solidFill>
                  <a:schemeClr val="tx1"/>
                </a:solidFill>
                <a:latin typeface="Calibri" pitchFamily="34" charset="0"/>
              </a:defRPr>
            </a:lvl3pPr>
            <a:lvl4pPr marL="1570038" indent="-223838" defTabSz="933450">
              <a:defRPr>
                <a:solidFill>
                  <a:schemeClr val="tx1"/>
                </a:solidFill>
                <a:latin typeface="Calibri" pitchFamily="34" charset="0"/>
              </a:defRPr>
            </a:lvl4pPr>
            <a:lvl5pPr marL="2017713" indent="-223838" defTabSz="933450">
              <a:defRPr>
                <a:solidFill>
                  <a:schemeClr val="tx1"/>
                </a:solidFill>
                <a:latin typeface="Calibri" pitchFamily="34" charset="0"/>
              </a:defRPr>
            </a:lvl5pPr>
            <a:lvl6pPr marL="2474913" indent="-223838" defTabSz="933450" fontAlgn="base">
              <a:spcBef>
                <a:spcPct val="0"/>
              </a:spcBef>
              <a:spcAft>
                <a:spcPct val="0"/>
              </a:spcAft>
              <a:defRPr>
                <a:solidFill>
                  <a:schemeClr val="tx1"/>
                </a:solidFill>
                <a:latin typeface="Calibri" pitchFamily="34" charset="0"/>
              </a:defRPr>
            </a:lvl6pPr>
            <a:lvl7pPr marL="2932113" indent="-223838" defTabSz="933450" fontAlgn="base">
              <a:spcBef>
                <a:spcPct val="0"/>
              </a:spcBef>
              <a:spcAft>
                <a:spcPct val="0"/>
              </a:spcAft>
              <a:defRPr>
                <a:solidFill>
                  <a:schemeClr val="tx1"/>
                </a:solidFill>
                <a:latin typeface="Calibri" pitchFamily="34" charset="0"/>
              </a:defRPr>
            </a:lvl7pPr>
            <a:lvl8pPr marL="3389313" indent="-223838" defTabSz="933450" fontAlgn="base">
              <a:spcBef>
                <a:spcPct val="0"/>
              </a:spcBef>
              <a:spcAft>
                <a:spcPct val="0"/>
              </a:spcAft>
              <a:defRPr>
                <a:solidFill>
                  <a:schemeClr val="tx1"/>
                </a:solidFill>
                <a:latin typeface="Calibri" pitchFamily="34" charset="0"/>
              </a:defRPr>
            </a:lvl8pPr>
            <a:lvl9pPr marL="3846513" indent="-223838" defTabSz="933450" fontAlgn="base">
              <a:spcBef>
                <a:spcPct val="0"/>
              </a:spcBef>
              <a:spcAft>
                <a:spcPct val="0"/>
              </a:spcAft>
              <a:defRPr>
                <a:solidFill>
                  <a:schemeClr val="tx1"/>
                </a:solidFill>
                <a:latin typeface="Calibri" pitchFamily="34" charset="0"/>
              </a:defRPr>
            </a:lvl9pPr>
          </a:lstStyle>
          <a:p>
            <a:pPr eaLnBrk="0" fontAlgn="base" hangingPunct="0">
              <a:spcBef>
                <a:spcPct val="0"/>
              </a:spcBef>
              <a:spcAft>
                <a:spcPct val="0"/>
              </a:spcAft>
              <a:defRPr/>
            </a:pPr>
            <a:fld id="{77E37D52-F5CD-471A-AA53-546D93A7C3D2}" type="slidenum">
              <a:rPr lang="en-US" altLang="en-US" sz="1000" smtClean="0">
                <a:latin typeface="Times New Roman" pitchFamily="18" charset="0"/>
              </a:rPr>
              <a:pPr eaLnBrk="0" fontAlgn="base" hangingPunct="0">
                <a:spcBef>
                  <a:spcPct val="0"/>
                </a:spcBef>
                <a:spcAft>
                  <a:spcPct val="0"/>
                </a:spcAft>
                <a:defRPr/>
              </a:pPr>
              <a:t>4</a:t>
            </a:fld>
            <a:endParaRPr lang="en-US" altLang="en-US" sz="1000" dirty="0" smtClean="0">
              <a:latin typeface="Times New Roman" pitchFamily="18" charset="0"/>
            </a:endParaRPr>
          </a:p>
        </p:txBody>
      </p:sp>
      <p:sp>
        <p:nvSpPr>
          <p:cNvPr id="358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Tree>
    <p:extLst>
      <p:ext uri="{BB962C8B-B14F-4D97-AF65-F5344CB8AC3E}">
        <p14:creationId xmlns:p14="http://schemas.microsoft.com/office/powerpoint/2010/main" val="3823320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buFontTx/>
              <a:buChar char="•"/>
            </a:pPr>
            <a:r>
              <a:rPr lang="en-CA" altLang="en-US" dirty="0" smtClean="0">
                <a:latin typeface="Arial" panose="020B0604020202020204" pitchFamily="34" charset="0"/>
              </a:rPr>
              <a:t>I tend to focus on the proportion of the term grade that a particular component contributes</a:t>
            </a:r>
          </a:p>
          <a:p>
            <a:pPr marL="171450" indent="-171450">
              <a:buFontTx/>
              <a:buChar char="•"/>
            </a:pPr>
            <a:r>
              <a:rPr lang="en-CA" altLang="en-US" dirty="0" smtClean="0">
                <a:latin typeface="Arial" panose="020B0604020202020204" pitchFamily="34" charset="0"/>
              </a:rPr>
              <a:t>Because grade points are used, sometimes they are confused if percentages instead of proportions are used</a:t>
            </a: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2E6225BB-670E-4E34-A171-4D066F1B2766}" type="slidenum">
              <a:rPr lang="en-US" altLang="en-US" sz="1000" smtClean="0">
                <a:latin typeface="Times New Roman" panose="02020603050405020304" pitchFamily="18" charset="0"/>
              </a:rPr>
              <a:pPr>
                <a:lnSpc>
                  <a:spcPct val="100000"/>
                </a:lnSpc>
                <a:spcBef>
                  <a:spcPct val="0"/>
                </a:spcBef>
              </a:pPr>
              <a:t>9</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1621797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altLang="en-US" dirty="0" smtClean="0">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2500">
              <a:lnSpc>
                <a:spcPct val="90000"/>
              </a:lnSpc>
              <a:spcBef>
                <a:spcPct val="40000"/>
              </a:spcBef>
              <a:defRPr sz="1200">
                <a:solidFill>
                  <a:schemeClr val="tx1"/>
                </a:solidFill>
                <a:latin typeface="Arial" panose="020B0604020202020204" pitchFamily="34" charset="0"/>
              </a:defRPr>
            </a:lvl1pPr>
            <a:lvl2pPr marL="742950" indent="-285750" defTabSz="952500">
              <a:lnSpc>
                <a:spcPct val="90000"/>
              </a:lnSpc>
              <a:spcBef>
                <a:spcPct val="40000"/>
              </a:spcBef>
              <a:defRPr sz="1200">
                <a:solidFill>
                  <a:schemeClr val="tx1"/>
                </a:solidFill>
                <a:latin typeface="Arial" panose="020B0604020202020204" pitchFamily="34" charset="0"/>
              </a:defRPr>
            </a:lvl2pPr>
            <a:lvl3pPr marL="1143000" indent="-228600" defTabSz="952500">
              <a:lnSpc>
                <a:spcPct val="90000"/>
              </a:lnSpc>
              <a:spcBef>
                <a:spcPct val="40000"/>
              </a:spcBef>
              <a:defRPr sz="1200">
                <a:solidFill>
                  <a:schemeClr val="tx1"/>
                </a:solidFill>
                <a:latin typeface="Arial" panose="020B0604020202020204" pitchFamily="34" charset="0"/>
              </a:defRPr>
            </a:lvl3pPr>
            <a:lvl4pPr marL="1600200" indent="-228600" defTabSz="952500">
              <a:lnSpc>
                <a:spcPct val="90000"/>
              </a:lnSpc>
              <a:spcBef>
                <a:spcPct val="40000"/>
              </a:spcBef>
              <a:defRPr sz="1200">
                <a:solidFill>
                  <a:schemeClr val="tx1"/>
                </a:solidFill>
                <a:latin typeface="Arial" panose="020B0604020202020204" pitchFamily="34" charset="0"/>
              </a:defRPr>
            </a:lvl4pPr>
            <a:lvl5pPr marL="2057400" indent="-228600" defTabSz="952500">
              <a:lnSpc>
                <a:spcPct val="90000"/>
              </a:lnSpc>
              <a:spcBef>
                <a:spcPct val="40000"/>
              </a:spcBef>
              <a:defRPr sz="1200">
                <a:solidFill>
                  <a:schemeClr val="tx1"/>
                </a:solidFill>
                <a:latin typeface="Arial" panose="020B0604020202020204" pitchFamily="34" charset="0"/>
              </a:defRPr>
            </a:lvl5pPr>
            <a:lvl6pPr marL="25146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6pPr>
            <a:lvl7pPr marL="29718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7pPr>
            <a:lvl8pPr marL="34290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8pPr>
            <a:lvl9pPr marL="3886200" indent="-228600" defTabSz="952500" eaLnBrk="0" fontAlgn="base" hangingPunct="0">
              <a:lnSpc>
                <a:spcPct val="90000"/>
              </a:lnSpc>
              <a:spcBef>
                <a:spcPct val="40000"/>
              </a:spcBef>
              <a:spcAft>
                <a:spcPct val="0"/>
              </a:spcAft>
              <a:defRPr sz="1200">
                <a:solidFill>
                  <a:schemeClr val="tx1"/>
                </a:solidFill>
                <a:latin typeface="Arial" panose="020B0604020202020204" pitchFamily="34" charset="0"/>
              </a:defRPr>
            </a:lvl9pPr>
          </a:lstStyle>
          <a:p>
            <a:pPr>
              <a:lnSpc>
                <a:spcPct val="100000"/>
              </a:lnSpc>
              <a:spcBef>
                <a:spcPct val="0"/>
              </a:spcBef>
            </a:pPr>
            <a:fld id="{F0A980DF-4B9A-460F-8F4F-3D4079154653}" type="slidenum">
              <a:rPr lang="en-US" altLang="en-US" sz="1000" smtClean="0">
                <a:latin typeface="Times New Roman" panose="02020603050405020304" pitchFamily="18" charset="0"/>
              </a:rPr>
              <a:pPr>
                <a:lnSpc>
                  <a:spcPct val="100000"/>
                </a:lnSpc>
                <a:spcBef>
                  <a:spcPct val="0"/>
                </a:spcBef>
              </a:pPr>
              <a:t>28</a:t>
            </a:fld>
            <a:endParaRPr lang="en-US" altLang="en-US" sz="1000" dirty="0" smtClean="0">
              <a:latin typeface="Times New Roman" panose="02020603050405020304" pitchFamily="18" charset="0"/>
            </a:endParaRPr>
          </a:p>
        </p:txBody>
      </p:sp>
    </p:spTree>
    <p:extLst>
      <p:ext uri="{BB962C8B-B14F-4D97-AF65-F5344CB8AC3E}">
        <p14:creationId xmlns:p14="http://schemas.microsoft.com/office/powerpoint/2010/main" val="1528183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1/10/2023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r>
              <a:rPr lang="en-US" dirty="0"/>
              <a:t>Lecture notes for CPSC 203</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1/10/2023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1/10/2023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1/10/2023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1/10/2023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1/10/2023</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1/10/2023</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1/10/2023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1/10/2023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pages.cpsc.ucalgary.ca/~tamj/2023/203W/index.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pages.cpsc.ucalgary.ca/~tamj/2022/203W/notes/pdf/why_are_grade_points_used.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hyperlink" Target="http://pages.cpsc.ucalgary.ca/~tamj/2023/203W/203_grade_calculator.xls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28.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png"/><Relationship Id="rId7" Type="http://schemas.openxmlformats.org/officeDocument/2006/relationships/image" Target="../media/image15.gi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wmf"/><Relationship Id="rId5" Type="http://schemas.openxmlformats.org/officeDocument/2006/relationships/image" Target="../media/image13.png"/><Relationship Id="rId4" Type="http://schemas.openxmlformats.org/officeDocument/2006/relationships/image" Target="../media/image12.gif"/></Relationships>
</file>

<file path=ppt/slides/_rels/slide2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support.zoom.us/hc/en-us/articles/115000332726-Waiting-Ro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2" Type="http://schemas.openxmlformats.org/officeDocument/2006/relationships/hyperlink" Target="https://ucalgary.service-now.com/it"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pages.cpsc.ucalgary.ca/~tamj/2023/203W/#Main_gri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pages.cpsc.ucalgary.ca/~tamj/2023/203W/#Tutorial_inform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CPSC 203</a:t>
            </a:r>
            <a:endParaRPr lang="en-US" dirty="0"/>
          </a:p>
        </p:txBody>
      </p:sp>
      <p:sp>
        <p:nvSpPr>
          <p:cNvPr id="3" name="Subtitle 2"/>
          <p:cNvSpPr>
            <a:spLocks noGrp="1"/>
          </p:cNvSpPr>
          <p:nvPr>
            <p:ph type="subTitle" idx="1"/>
          </p:nvPr>
        </p:nvSpPr>
        <p:spPr/>
        <p:txBody>
          <a:bodyPr/>
          <a:lstStyle/>
          <a:p>
            <a:r>
              <a:rPr lang="en-US" dirty="0" smtClean="0"/>
              <a:t>Administrative information and introduction to the course</a:t>
            </a:r>
            <a:endParaRPr lang="en-US" dirty="0"/>
          </a:p>
        </p:txBody>
      </p:sp>
      <p:sp>
        <p:nvSpPr>
          <p:cNvPr id="4" name="Rectangle 3"/>
          <p:cNvSpPr/>
          <p:nvPr/>
        </p:nvSpPr>
        <p:spPr>
          <a:xfrm>
            <a:off x="381000" y="6248400"/>
            <a:ext cx="7102650" cy="461665"/>
          </a:xfrm>
          <a:prstGeom prst="rect">
            <a:avLst/>
          </a:prstGeom>
        </p:spPr>
        <p:txBody>
          <a:bodyPr wrap="none">
            <a:spAutoFit/>
          </a:bodyPr>
          <a:lstStyle/>
          <a:p>
            <a:r>
              <a:rPr lang="en-US" sz="1200" dirty="0" smtClean="0"/>
              <a:t>These notes can be found on the course website</a:t>
            </a:r>
            <a:r>
              <a:rPr lang="en-US" sz="1200" dirty="0"/>
              <a:t>: </a:t>
            </a:r>
            <a:r>
              <a:rPr lang="en-US" sz="1200" dirty="0">
                <a:hlinkClick r:id="rId2"/>
              </a:rPr>
              <a:t>https://pages.cpsc.ucalgary.ca</a:t>
            </a:r>
            <a:r>
              <a:rPr lang="en-US" sz="1200">
                <a:hlinkClick r:id="rId2"/>
              </a:rPr>
              <a:t>/~</a:t>
            </a:r>
            <a:r>
              <a:rPr lang="en-US" sz="1200" smtClean="0">
                <a:hlinkClick r:id="rId2"/>
              </a:rPr>
              <a:t>tamj/2023/203W/index.html</a:t>
            </a:r>
            <a:endParaRPr lang="en-US" sz="1200" dirty="0" smtClean="0"/>
          </a:p>
          <a:p>
            <a:r>
              <a:rPr lang="en-US" sz="1200" dirty="0" smtClean="0"/>
              <a:t>(There is a link to this website in D2L).</a:t>
            </a:r>
            <a:endParaRPr lang="en-US" sz="1200" dirty="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Late Submissions</a:t>
            </a:r>
            <a:endParaRPr lang="en-US" dirty="0"/>
          </a:p>
        </p:txBody>
      </p:sp>
      <p:sp>
        <p:nvSpPr>
          <p:cNvPr id="3" name="Content Placeholder 2"/>
          <p:cNvSpPr>
            <a:spLocks noGrp="1"/>
          </p:cNvSpPr>
          <p:nvPr>
            <p:ph idx="1"/>
          </p:nvPr>
        </p:nvSpPr>
        <p:spPr/>
        <p:txBody>
          <a:bodyPr/>
          <a:lstStyle/>
          <a:p>
            <a:r>
              <a:rPr lang="en-US" dirty="0" smtClean="0"/>
              <a:t>In the event of illness you can have up to </a:t>
            </a:r>
            <a:r>
              <a:rPr lang="en-US" b="1" dirty="0" smtClean="0"/>
              <a:t>one full assignment </a:t>
            </a:r>
            <a:r>
              <a:rPr lang="en-US" dirty="0" smtClean="0"/>
              <a:t>(A1 – A4) and </a:t>
            </a:r>
            <a:r>
              <a:rPr lang="en-US" b="1" dirty="0" smtClean="0"/>
              <a:t>up to two workbook exercises </a:t>
            </a:r>
            <a:r>
              <a:rPr lang="en-US" dirty="0" smtClean="0"/>
              <a:t>not counted in your grading.</a:t>
            </a:r>
          </a:p>
          <a:p>
            <a:r>
              <a:rPr lang="en-CA" dirty="0"/>
              <a:t>S</a:t>
            </a:r>
            <a:r>
              <a:rPr lang="en-CA" dirty="0" smtClean="0"/>
              <a:t>ituations where you won’t be able to get these special considerations (not have assignments counted in grading) include scenarios that </a:t>
            </a:r>
            <a:r>
              <a:rPr lang="en-CA" dirty="0"/>
              <a:t>are typical of student life: having multiple due dates, work commitments etc</a:t>
            </a:r>
            <a:r>
              <a:rPr lang="en-CA" dirty="0" smtClean="0"/>
              <a:t>. Forgetting to hand in or submitting  an invalid file for part or all of your assignment is not a valid reason for an extension.</a:t>
            </a:r>
          </a:p>
          <a:p>
            <a:pPr lvl="1"/>
            <a:r>
              <a:rPr lang="en-US" dirty="0" smtClean="0"/>
              <a:t>The usual late penalties specified in the requirements will be applied in these cases.</a:t>
            </a:r>
            <a:endParaRPr lang="en-US" dirty="0"/>
          </a:p>
        </p:txBody>
      </p:sp>
    </p:spTree>
    <p:extLst>
      <p:ext uri="{BB962C8B-B14F-4D97-AF65-F5344CB8AC3E}">
        <p14:creationId xmlns:p14="http://schemas.microsoft.com/office/powerpoint/2010/main" val="25041202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Assignments: Late </a:t>
            </a:r>
            <a:r>
              <a:rPr lang="en-US" dirty="0" smtClean="0"/>
              <a:t>Submissions (2)</a:t>
            </a:r>
            <a:endParaRPr lang="en-US" dirty="0"/>
          </a:p>
        </p:txBody>
      </p:sp>
      <p:sp>
        <p:nvSpPr>
          <p:cNvPr id="3" name="Content Placeholder 2"/>
          <p:cNvSpPr>
            <a:spLocks noGrp="1"/>
          </p:cNvSpPr>
          <p:nvPr>
            <p:ph idx="1"/>
          </p:nvPr>
        </p:nvSpPr>
        <p:spPr/>
        <p:txBody>
          <a:bodyPr/>
          <a:lstStyle/>
          <a:p>
            <a:r>
              <a:rPr lang="en-CA" dirty="0" smtClean="0"/>
              <a:t>Late </a:t>
            </a:r>
            <a:r>
              <a:rPr lang="en-CA" dirty="0"/>
              <a:t>assignment submissions without an extension will have the following penalties applied</a:t>
            </a:r>
            <a:r>
              <a:rPr lang="en-CA" dirty="0" smtClean="0"/>
              <a:t>.</a:t>
            </a:r>
          </a:p>
          <a:p>
            <a:endParaRPr lang="en-US" dirty="0"/>
          </a:p>
          <a:p>
            <a:endParaRPr lang="en-US" dirty="0" smtClean="0"/>
          </a:p>
          <a:p>
            <a:endParaRPr lang="en-US" dirty="0"/>
          </a:p>
          <a:p>
            <a:pPr marL="0" indent="0">
              <a:buNone/>
            </a:pPr>
            <a:endParaRPr lang="en-US" dirty="0"/>
          </a:p>
          <a:p>
            <a:r>
              <a:rPr lang="en-CA" dirty="0"/>
              <a:t>Late </a:t>
            </a:r>
            <a:r>
              <a:rPr lang="en-CA" dirty="0" smtClean="0"/>
              <a:t>workbook exercise </a:t>
            </a:r>
            <a:r>
              <a:rPr lang="en-CA" dirty="0"/>
              <a:t>submissions without an extension will have the following penalties applied</a:t>
            </a:r>
            <a:r>
              <a:rPr lang="en-CA" dirty="0" smtClean="0"/>
              <a:t>.</a:t>
            </a:r>
          </a:p>
          <a:p>
            <a:endParaRPr lang="en-US" dirty="0" smtClean="0"/>
          </a:p>
          <a:p>
            <a:endParaRPr lang="en-US" dirty="0"/>
          </a:p>
          <a:p>
            <a:endParaRPr lang="en-US" b="1" dirty="0"/>
          </a:p>
        </p:txBody>
      </p:sp>
      <p:graphicFrame>
        <p:nvGraphicFramePr>
          <p:cNvPr id="6" name="Table 5"/>
          <p:cNvGraphicFramePr>
            <a:graphicFrameLocks noGrp="1"/>
          </p:cNvGraphicFramePr>
          <p:nvPr>
            <p:extLst>
              <p:ext uri="{D42A27DB-BD31-4B8C-83A1-F6EECF244321}">
                <p14:modId xmlns:p14="http://schemas.microsoft.com/office/powerpoint/2010/main" val="2394289666"/>
              </p:ext>
            </p:extLst>
          </p:nvPr>
        </p:nvGraphicFramePr>
        <p:xfrm>
          <a:off x="762000" y="2438400"/>
          <a:ext cx="8077199" cy="1158240"/>
        </p:xfrm>
        <a:graphic>
          <a:graphicData uri="http://schemas.openxmlformats.org/drawingml/2006/table">
            <a:tbl>
              <a:tblPr firstRow="1" bandRow="1">
                <a:tableStyleId>{5C22544A-7EE6-4342-B048-85BDC9FD1C3A}</a:tableStyleId>
              </a:tblPr>
              <a:tblGrid>
                <a:gridCol w="1371600"/>
                <a:gridCol w="1066800"/>
                <a:gridCol w="1219200"/>
                <a:gridCol w="1212476"/>
                <a:gridCol w="1069041"/>
                <a:gridCol w="1069041"/>
                <a:gridCol w="1069041"/>
              </a:tblGrid>
              <a:tr h="137160">
                <a:tc>
                  <a:txBody>
                    <a:bodyPr/>
                    <a:lstStyle/>
                    <a:p>
                      <a:r>
                        <a:rPr lang="en-US" sz="16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latin typeface="Arial" panose="020B0604020202020204" pitchFamily="34" charset="0"/>
                          <a:ea typeface="+mn-ea"/>
                          <a:cs typeface="Arial" panose="020B0604020202020204" pitchFamily="34" charset="0"/>
                        </a:rPr>
                        <a:t>Hours late: </a:t>
                      </a:r>
                      <a:r>
                        <a:rPr lang="en-CA" sz="1600" b="1" kern="1200" dirty="0" smtClean="0">
                          <a:solidFill>
                            <a:srgbClr val="FFFFFF"/>
                          </a:solidFill>
                          <a:effectLst/>
                          <a:latin typeface="Arial" panose="020B0604020202020204" pitchFamily="34" charset="0"/>
                          <a:ea typeface="+mn-ea"/>
                          <a:cs typeface="Arial" panose="020B0604020202020204" pitchFamily="34" charset="0"/>
                        </a:rPr>
                        <a:t>&gt;24 and &lt;=48</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latin typeface="Arial" panose="020B0604020202020204" pitchFamily="34" charset="0"/>
                          <a:ea typeface="+mn-ea"/>
                          <a:cs typeface="Arial" panose="020B0604020202020204" pitchFamily="34" charset="0"/>
                        </a:rPr>
                        <a:t>Hours late: </a:t>
                      </a:r>
                      <a:r>
                        <a:rPr lang="en-CA" sz="1600" b="1" kern="1200" dirty="0" smtClean="0">
                          <a:solidFill>
                            <a:srgbClr val="FFFFFF"/>
                          </a:solidFill>
                          <a:effectLst/>
                          <a:latin typeface="Arial" panose="020B0604020202020204" pitchFamily="34" charset="0"/>
                          <a:ea typeface="+mn-ea"/>
                          <a:cs typeface="Arial" panose="020B0604020202020204" pitchFamily="34" charset="0"/>
                        </a:rPr>
                        <a:t>&gt;48 and &lt;=72</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latin typeface="Arial" panose="020B0604020202020204" pitchFamily="34" charset="0"/>
                          <a:ea typeface="+mn-ea"/>
                          <a:cs typeface="Arial" panose="020B0604020202020204" pitchFamily="34" charset="0"/>
                        </a:rPr>
                        <a:t>Hours late: </a:t>
                      </a:r>
                      <a:r>
                        <a:rPr lang="en-CA" sz="1600" b="1" kern="1200" dirty="0" smtClean="0">
                          <a:solidFill>
                            <a:srgbClr val="FFFFFF"/>
                          </a:solidFill>
                          <a:effectLst/>
                          <a:latin typeface="Arial" panose="020B0604020202020204" pitchFamily="34" charset="0"/>
                          <a:ea typeface="+mn-ea"/>
                          <a:cs typeface="Arial" panose="020B0604020202020204" pitchFamily="34" charset="0"/>
                        </a:rPr>
                        <a:t>&gt;72 and &lt;=96</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US" sz="1600" b="1" kern="1200" dirty="0" smtClean="0">
                          <a:solidFill>
                            <a:srgbClr val="FFFFFF"/>
                          </a:solidFill>
                          <a:latin typeface="Arial" panose="020B0604020202020204" pitchFamily="34" charset="0"/>
                          <a:ea typeface="+mn-ea"/>
                          <a:cs typeface="Arial" panose="020B0604020202020204" pitchFamily="34" charset="0"/>
                        </a:rPr>
                        <a:t>Hours late: &gt;96</a:t>
                      </a:r>
                      <a:endParaRPr lang="en-US" sz="1600" dirty="0">
                        <a:solidFill>
                          <a:srgbClr val="FFFFFF"/>
                        </a:solidFill>
                        <a:latin typeface="Arial" panose="020B0604020202020204" pitchFamily="34" charset="0"/>
                        <a:cs typeface="Arial" panose="020B0604020202020204" pitchFamily="34" charset="0"/>
                      </a:endParaRPr>
                    </a:p>
                  </a:txBody>
                  <a:tcPr/>
                </a:tc>
              </a:tr>
              <a:tr h="253669">
                <a:tc>
                  <a:txBody>
                    <a:bodyPr/>
                    <a:lstStyle/>
                    <a:p>
                      <a:r>
                        <a:rPr lang="en-US" sz="1600" dirty="0" smtClean="0">
                          <a:latin typeface="Arial" panose="020B0604020202020204" pitchFamily="34" charset="0"/>
                          <a:cs typeface="Arial" panose="020B0604020202020204" pitchFamily="34" charset="0"/>
                        </a:rPr>
                        <a:t>Penalty:</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None</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-1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-2</a:t>
                      </a:r>
                      <a:r>
                        <a:rPr lang="en-US" sz="1600" baseline="0" dirty="0" smtClean="0">
                          <a:latin typeface="Arial" panose="020B0604020202020204" pitchFamily="34" charset="0"/>
                          <a:cs typeface="Arial" panose="020B0604020202020204" pitchFamily="34" charset="0"/>
                        </a:rPr>
                        <a:t>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-3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-4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No credit</a:t>
                      </a:r>
                      <a:endParaRPr lang="en-US" sz="1600" dirty="0">
                        <a:latin typeface="Arial" panose="020B0604020202020204" pitchFamily="34" charset="0"/>
                        <a:cs typeface="Arial" panose="020B0604020202020204" pitchFamily="34" charset="0"/>
                      </a:endParaRPr>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47122462"/>
              </p:ext>
            </p:extLst>
          </p:nvPr>
        </p:nvGraphicFramePr>
        <p:xfrm>
          <a:off x="762001" y="4953000"/>
          <a:ext cx="7924799" cy="1219200"/>
        </p:xfrm>
        <a:graphic>
          <a:graphicData uri="http://schemas.openxmlformats.org/drawingml/2006/table">
            <a:tbl>
              <a:tblPr firstRow="1" bandRow="1">
                <a:tableStyleId>{5C22544A-7EE6-4342-B048-85BDC9FD1C3A}</a:tableStyleId>
              </a:tblPr>
              <a:tblGrid>
                <a:gridCol w="1787022"/>
                <a:gridCol w="1389907"/>
                <a:gridCol w="1588464"/>
                <a:gridCol w="1579703"/>
                <a:gridCol w="1579703"/>
              </a:tblGrid>
              <a:tr h="790222">
                <a:tc>
                  <a:txBody>
                    <a:bodyPr/>
                    <a:lstStyle/>
                    <a:p>
                      <a:r>
                        <a:rPr lang="en-US" sz="1600" b="1" kern="1200" dirty="0" smtClean="0">
                          <a:solidFill>
                            <a:srgbClr val="FFFFFF"/>
                          </a:solidFill>
                          <a:latin typeface="Arial" panose="020B0604020202020204" pitchFamily="34" charset="0"/>
                          <a:ea typeface="+mn-ea"/>
                          <a:cs typeface="Arial" panose="020B0604020202020204" pitchFamily="34" charset="0"/>
                        </a:rPr>
                        <a:t>Submission received:</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effectLst/>
                          <a:latin typeface="Arial" panose="020B0604020202020204" pitchFamily="34" charset="0"/>
                          <a:ea typeface="+mn-ea"/>
                          <a:cs typeface="Arial" panose="020B0604020202020204" pitchFamily="34" charset="0"/>
                        </a:rPr>
                        <a:t>On time</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effectLst/>
                          <a:latin typeface="Arial" panose="020B0604020202020204" pitchFamily="34" charset="0"/>
                          <a:ea typeface="+mn-ea"/>
                          <a:cs typeface="Arial" panose="020B0604020202020204" pitchFamily="34" charset="0"/>
                        </a:rPr>
                        <a:t>Hours late : &gt;0 and &lt;=24</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CA" sz="1600" b="1" kern="1200" dirty="0" smtClean="0">
                          <a:solidFill>
                            <a:srgbClr val="FFFFFF"/>
                          </a:solidFill>
                          <a:latin typeface="Arial" panose="020B0604020202020204" pitchFamily="34" charset="0"/>
                          <a:ea typeface="+mn-ea"/>
                          <a:cs typeface="Arial" panose="020B0604020202020204" pitchFamily="34" charset="0"/>
                        </a:rPr>
                        <a:t>Hours late: </a:t>
                      </a:r>
                      <a:r>
                        <a:rPr lang="en-CA" sz="1600" b="1" kern="1200" dirty="0" smtClean="0">
                          <a:solidFill>
                            <a:srgbClr val="FFFFFF"/>
                          </a:solidFill>
                          <a:effectLst/>
                          <a:latin typeface="Arial" panose="020B0604020202020204" pitchFamily="34" charset="0"/>
                          <a:ea typeface="+mn-ea"/>
                          <a:cs typeface="Arial" panose="020B0604020202020204" pitchFamily="34" charset="0"/>
                        </a:rPr>
                        <a:t>&gt;24 and &lt;=48</a:t>
                      </a:r>
                      <a:endParaRPr lang="en-US" sz="1600" dirty="0">
                        <a:solidFill>
                          <a:srgbClr val="FFFFFF"/>
                        </a:solidFill>
                        <a:latin typeface="Arial" panose="020B0604020202020204" pitchFamily="34" charset="0"/>
                        <a:cs typeface="Arial" panose="020B0604020202020204" pitchFamily="34" charset="0"/>
                      </a:endParaRPr>
                    </a:p>
                  </a:txBody>
                  <a:tcPr/>
                </a:tc>
                <a:tc>
                  <a:txBody>
                    <a:bodyPr/>
                    <a:lstStyle/>
                    <a:p>
                      <a:r>
                        <a:rPr lang="en-US" sz="1600" b="1" kern="1200" dirty="0" smtClean="0">
                          <a:solidFill>
                            <a:srgbClr val="FFFFFF"/>
                          </a:solidFill>
                          <a:latin typeface="Arial" panose="020B0604020202020204" pitchFamily="34" charset="0"/>
                          <a:ea typeface="+mn-ea"/>
                          <a:cs typeface="Arial" panose="020B0604020202020204" pitchFamily="34" charset="0"/>
                        </a:rPr>
                        <a:t>Hours late: &gt;48</a:t>
                      </a:r>
                      <a:endParaRPr lang="en-US" sz="1600" dirty="0">
                        <a:solidFill>
                          <a:srgbClr val="FFFFFF"/>
                        </a:solidFill>
                        <a:latin typeface="Arial" panose="020B0604020202020204" pitchFamily="34" charset="0"/>
                        <a:cs typeface="Arial" panose="020B0604020202020204" pitchFamily="34" charset="0"/>
                      </a:endParaRPr>
                    </a:p>
                  </a:txBody>
                  <a:tcPr/>
                </a:tc>
              </a:tr>
              <a:tr h="428978">
                <a:tc>
                  <a:txBody>
                    <a:bodyPr/>
                    <a:lstStyle/>
                    <a:p>
                      <a:r>
                        <a:rPr lang="en-US" sz="1600" dirty="0" smtClean="0">
                          <a:latin typeface="Arial" panose="020B0604020202020204" pitchFamily="34" charset="0"/>
                          <a:cs typeface="Arial" panose="020B0604020202020204" pitchFamily="34" charset="0"/>
                        </a:rPr>
                        <a:t>Penalty:</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None</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-1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-2</a:t>
                      </a:r>
                      <a:r>
                        <a:rPr lang="en-US" sz="1600" baseline="0" dirty="0" smtClean="0">
                          <a:latin typeface="Arial" panose="020B0604020202020204" pitchFamily="34" charset="0"/>
                          <a:cs typeface="Arial" panose="020B0604020202020204" pitchFamily="34" charset="0"/>
                        </a:rPr>
                        <a:t> GPA</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No credit</a:t>
                      </a:r>
                      <a:endParaRPr lang="en-US" sz="16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6135561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No Group Allowed </a:t>
            </a:r>
            <a:r>
              <a:rPr lang="en-US" dirty="0" smtClean="0"/>
              <a:t>For Assignments</a:t>
            </a:r>
            <a:endParaRPr lang="en-US" dirty="0"/>
          </a:p>
        </p:txBody>
      </p:sp>
      <p:sp>
        <p:nvSpPr>
          <p:cNvPr id="3" name="Content Placeholder 2"/>
          <p:cNvSpPr>
            <a:spLocks noGrp="1"/>
          </p:cNvSpPr>
          <p:nvPr>
            <p:ph idx="1"/>
          </p:nvPr>
        </p:nvSpPr>
        <p:spPr/>
        <p:txBody>
          <a:bodyPr/>
          <a:lstStyle/>
          <a:p>
            <a:r>
              <a:rPr lang="en-US" altLang="en-US" dirty="0"/>
              <a:t>Assignments </a:t>
            </a:r>
            <a:r>
              <a:rPr lang="en-US" altLang="en-US" dirty="0" smtClean="0"/>
              <a:t>and exercises must </a:t>
            </a:r>
            <a:r>
              <a:rPr lang="en-US" altLang="en-US" dirty="0"/>
              <a:t>be individually completed and individually </a:t>
            </a:r>
            <a:r>
              <a:rPr lang="en-US" altLang="en-US" dirty="0" smtClean="0"/>
              <a:t>submitted using the D2L Dropbox.</a:t>
            </a:r>
            <a:endParaRPr lang="en-US" altLang="en-US" dirty="0"/>
          </a:p>
          <a:p>
            <a:pPr lvl="1"/>
            <a:r>
              <a:rPr lang="en-US" altLang="en-US" dirty="0"/>
              <a:t>There is no group work allowed for this class.</a:t>
            </a:r>
          </a:p>
          <a:p>
            <a:pPr lvl="1"/>
            <a:r>
              <a:rPr lang="en-US" altLang="en-US" dirty="0"/>
              <a:t>Students </a:t>
            </a:r>
            <a:r>
              <a:rPr lang="en-US" altLang="en-US" b="1" dirty="0"/>
              <a:t>should not </a:t>
            </a:r>
            <a:r>
              <a:rPr lang="en-US" altLang="en-US" dirty="0"/>
              <a:t>see the assignment solutions produced by other students</a:t>
            </a:r>
            <a:r>
              <a:rPr lang="en-US" altLang="en-US" dirty="0" smtClean="0"/>
              <a:t>.</a:t>
            </a:r>
          </a:p>
          <a:p>
            <a:pPr lvl="1"/>
            <a:r>
              <a:rPr lang="en-US" altLang="en-US" dirty="0" smtClean="0"/>
              <a:t>If you employ a tutor for this class then you should not go over the assignment with your tutor.</a:t>
            </a:r>
          </a:p>
          <a:p>
            <a:pPr lvl="1"/>
            <a:r>
              <a:rPr lang="en-US" altLang="en-US" dirty="0" smtClean="0"/>
              <a:t>Violating these rules may result in an academic misconduct investigation being conducted by the office of the dean.</a:t>
            </a:r>
          </a:p>
          <a:p>
            <a:pPr lvl="1"/>
            <a:endParaRPr lang="en-US" altLang="en-US" dirty="0"/>
          </a:p>
          <a:p>
            <a:endParaRPr lang="en-US" dirty="0"/>
          </a:p>
        </p:txBody>
      </p:sp>
    </p:spTree>
    <p:extLst>
      <p:ext uri="{BB962C8B-B14F-4D97-AF65-F5344CB8AC3E}">
        <p14:creationId xmlns:p14="http://schemas.microsoft.com/office/powerpoint/2010/main" val="2093505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0838"/>
            <a:ext cx="8229600" cy="944562"/>
          </a:xfrm>
        </p:spPr>
        <p:txBody>
          <a:bodyPr>
            <a:normAutofit fontScale="90000"/>
          </a:bodyPr>
          <a:lstStyle/>
          <a:p>
            <a:r>
              <a:rPr lang="en-US" dirty="0" smtClean="0"/>
              <a:t>Submitting Assignments: Preparing For The Worst</a:t>
            </a:r>
            <a:endParaRPr lang="en-US" dirty="0"/>
          </a:p>
        </p:txBody>
      </p:sp>
      <p:sp>
        <p:nvSpPr>
          <p:cNvPr id="3" name="Content Placeholder 2"/>
          <p:cNvSpPr>
            <a:spLocks noGrp="1"/>
          </p:cNvSpPr>
          <p:nvPr>
            <p:ph idx="1"/>
          </p:nvPr>
        </p:nvSpPr>
        <p:spPr/>
        <p:txBody>
          <a:bodyPr/>
          <a:lstStyle/>
          <a:p>
            <a:r>
              <a:rPr lang="en-US" altLang="en-US" dirty="0" smtClean="0"/>
              <a:t>Submitting assignments</a:t>
            </a:r>
          </a:p>
          <a:p>
            <a:pPr lvl="1"/>
            <a:r>
              <a:rPr lang="en-US" altLang="en-US" dirty="0" smtClean="0"/>
              <a:t>Do it </a:t>
            </a:r>
            <a:r>
              <a:rPr lang="en-US" altLang="en-US" dirty="0"/>
              <a:t>early! (Get familiar with the system)</a:t>
            </a:r>
          </a:p>
          <a:p>
            <a:pPr lvl="1"/>
            <a:r>
              <a:rPr lang="en-US" altLang="en-US" dirty="0" smtClean="0"/>
              <a:t>Do it often</a:t>
            </a:r>
            <a:r>
              <a:rPr lang="en-US" altLang="en-US" dirty="0"/>
              <a:t>! (If somehow real disaster strikes and you lose everything at least you will have a partially completed version that </a:t>
            </a:r>
            <a:r>
              <a:rPr lang="en-US" altLang="en-US" dirty="0" smtClean="0"/>
              <a:t>the </a:t>
            </a:r>
            <a:r>
              <a:rPr lang="en-US" altLang="en-US" dirty="0"/>
              <a:t>TA can mark).</a:t>
            </a:r>
          </a:p>
          <a:p>
            <a:r>
              <a:rPr lang="en-US" altLang="en-US" b="1" dirty="0"/>
              <a:t>Check your D2L Dropbox submission</a:t>
            </a:r>
            <a:r>
              <a:rPr lang="en-US" altLang="en-US" dirty="0"/>
              <a:t>.</a:t>
            </a:r>
          </a:p>
          <a:p>
            <a:pPr lvl="1"/>
            <a:r>
              <a:rPr lang="en-US" altLang="en-US" dirty="0"/>
              <a:t>Don’t assume that everything was submitted OK.</a:t>
            </a:r>
          </a:p>
          <a:p>
            <a:pPr lvl="1"/>
            <a:r>
              <a:rPr lang="en-US" altLang="en-US" dirty="0"/>
              <a:t>Don’t just check file names but at least </a:t>
            </a:r>
            <a:r>
              <a:rPr lang="en-US" altLang="en-US" dirty="0" smtClean="0"/>
              <a:t>skim the actual contents </a:t>
            </a:r>
            <a:r>
              <a:rPr lang="en-US" altLang="en-US" dirty="0"/>
              <a:t>(not only to check that the </a:t>
            </a:r>
            <a:r>
              <a:rPr lang="en-US" altLang="en-US" dirty="0" smtClean="0"/>
              <a:t>file didn’t become corrupt during the upload </a:t>
            </a:r>
            <a:r>
              <a:rPr lang="en-US" altLang="en-US" dirty="0"/>
              <a:t>but also that you submitted the correct </a:t>
            </a:r>
            <a:r>
              <a:rPr lang="en-US" altLang="en-US" dirty="0" smtClean="0"/>
              <a:t>version, the latter is a good idea when you make multiple backup copies)….important part of A0.</a:t>
            </a:r>
          </a:p>
          <a:p>
            <a:pPr lvl="1"/>
            <a:r>
              <a:rPr lang="en-US" altLang="en-US" dirty="0" smtClean="0"/>
              <a:t>It </a:t>
            </a:r>
            <a:r>
              <a:rPr lang="en-US" altLang="en-US" dirty="0"/>
              <a:t>is each student’s responsibility to make sure that the correct file was submitted on time into D2L.</a:t>
            </a:r>
          </a:p>
          <a:p>
            <a:pPr lvl="1"/>
            <a:r>
              <a:rPr lang="en-US" altLang="en-US" dirty="0"/>
              <a:t>Alternate submission mechanisms e.g., email, uploads to cloud-based systems such as Google drive, time-stamps, TA memories </a:t>
            </a:r>
            <a:r>
              <a:rPr lang="en-US" altLang="en-US" b="1" dirty="0"/>
              <a:t>cannot be used </a:t>
            </a:r>
            <a:r>
              <a:rPr lang="en-US" altLang="en-US" dirty="0"/>
              <a:t>as alternatives if you have not properly submitted into D2L.</a:t>
            </a:r>
          </a:p>
          <a:p>
            <a:pPr lvl="1"/>
            <a:endParaRPr lang="en-US" altLang="en-US" dirty="0"/>
          </a:p>
        </p:txBody>
      </p:sp>
    </p:spTree>
    <p:extLst>
      <p:ext uri="{BB962C8B-B14F-4D97-AF65-F5344CB8AC3E}">
        <p14:creationId xmlns:p14="http://schemas.microsoft.com/office/powerpoint/2010/main" val="3841437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dirty="0"/>
              <a:t>Evaluation Components: </a:t>
            </a:r>
            <a:r>
              <a:rPr lang="en-US" altLang="en-US" dirty="0" smtClean="0"/>
              <a:t>Examinations</a:t>
            </a:r>
            <a:endParaRPr lang="en-US" dirty="0"/>
          </a:p>
        </p:txBody>
      </p:sp>
      <p:sp>
        <p:nvSpPr>
          <p:cNvPr id="3" name="Content Placeholder 2"/>
          <p:cNvSpPr>
            <a:spLocks noGrp="1"/>
          </p:cNvSpPr>
          <p:nvPr>
            <p:ph idx="1"/>
          </p:nvPr>
        </p:nvSpPr>
        <p:spPr/>
        <p:txBody>
          <a:bodyPr/>
          <a:lstStyle/>
          <a:p>
            <a:r>
              <a:rPr lang="en-US" altLang="en-US" dirty="0" smtClean="0"/>
              <a:t>Two examinations </a:t>
            </a:r>
            <a:r>
              <a:rPr lang="en-US" altLang="en-US" dirty="0"/>
              <a:t>(</a:t>
            </a:r>
            <a:r>
              <a:rPr lang="en-US" altLang="en-US" i="1" dirty="0"/>
              <a:t>Proportion of term grade: </a:t>
            </a:r>
            <a:r>
              <a:rPr lang="en-US" altLang="en-US" b="1" i="1" dirty="0" smtClean="0"/>
              <a:t>68/100</a:t>
            </a:r>
            <a:r>
              <a:rPr lang="en-US" altLang="en-US" dirty="0"/>
              <a:t>)</a:t>
            </a:r>
          </a:p>
          <a:p>
            <a:pPr lvl="1"/>
            <a:r>
              <a:rPr lang="en-US" altLang="en-US" dirty="0" smtClean="0"/>
              <a:t>They are ‘paper’ exams written in a lecture room.</a:t>
            </a:r>
          </a:p>
          <a:p>
            <a:pPr lvl="2"/>
            <a:r>
              <a:rPr lang="en-US" altLang="en-US" dirty="0" smtClean="0"/>
              <a:t> “Exam type” questions will be provided during the semester in lecture.</a:t>
            </a:r>
          </a:p>
          <a:p>
            <a:pPr lvl="1"/>
            <a:r>
              <a:rPr lang="en-US" altLang="en-US" dirty="0" smtClean="0"/>
              <a:t>Two examinations: </a:t>
            </a:r>
          </a:p>
          <a:p>
            <a:pPr lvl="2"/>
            <a:r>
              <a:rPr lang="en-CA" b="1" dirty="0" smtClean="0"/>
              <a:t>Midterm</a:t>
            </a:r>
            <a:r>
              <a:rPr lang="en-CA" dirty="0" smtClean="0"/>
              <a:t>: (</a:t>
            </a:r>
            <a:r>
              <a:rPr lang="en-CA" b="1" dirty="0" smtClean="0">
                <a:solidFill>
                  <a:srgbClr val="FF0000"/>
                </a:solidFill>
              </a:rPr>
              <a:t>Friday March 6</a:t>
            </a:r>
            <a:r>
              <a:rPr lang="en-CA" dirty="0" smtClean="0"/>
              <a:t>), </a:t>
            </a:r>
            <a:r>
              <a:rPr lang="en-CA" b="1" dirty="0" smtClean="0"/>
              <a:t>28/100</a:t>
            </a:r>
            <a:r>
              <a:rPr lang="en-CA" dirty="0" smtClean="0"/>
              <a:t> marks </a:t>
            </a:r>
            <a:r>
              <a:rPr lang="en-US" dirty="0" smtClean="0"/>
              <a:t>ENG60 </a:t>
            </a:r>
            <a:r>
              <a:rPr lang="en-US" dirty="0"/>
              <a:t>5:30 PM - 6:45 PM</a:t>
            </a:r>
            <a:endParaRPr lang="en-CA" dirty="0"/>
          </a:p>
          <a:p>
            <a:pPr lvl="2"/>
            <a:r>
              <a:rPr lang="en-CA" altLang="en-US" b="1" dirty="0" smtClean="0"/>
              <a:t>Final </a:t>
            </a:r>
            <a:r>
              <a:rPr lang="en-CA" altLang="en-US" b="1" dirty="0"/>
              <a:t>exam</a:t>
            </a:r>
            <a:r>
              <a:rPr lang="en-CA" altLang="en-US" dirty="0"/>
              <a:t>: </a:t>
            </a:r>
            <a:r>
              <a:rPr lang="en-CA" altLang="en-US" b="1" dirty="0">
                <a:solidFill>
                  <a:srgbClr val="FF0000"/>
                </a:solidFill>
              </a:rPr>
              <a:t>will be scheduled by the Registrar </a:t>
            </a:r>
            <a:r>
              <a:rPr lang="en-CA" altLang="en-US" dirty="0"/>
              <a:t>(login to the “My </a:t>
            </a:r>
            <a:r>
              <a:rPr lang="en-CA" altLang="en-US" dirty="0" smtClean="0"/>
              <a:t>Ucalgary</a:t>
            </a:r>
            <a:r>
              <a:rPr lang="en-CA" altLang="en-US" dirty="0"/>
              <a:t>” portal for </a:t>
            </a:r>
            <a:r>
              <a:rPr lang="en-CA" altLang="en-US" dirty="0" smtClean="0"/>
              <a:t>details), </a:t>
            </a:r>
            <a:r>
              <a:rPr lang="en-CA" altLang="en-US" b="1" dirty="0" smtClean="0"/>
              <a:t>40/100</a:t>
            </a:r>
            <a:r>
              <a:rPr lang="en-CA" altLang="en-US" dirty="0" smtClean="0"/>
              <a:t> marks</a:t>
            </a:r>
          </a:p>
          <a:p>
            <a:pPr lvl="1"/>
            <a:r>
              <a:rPr lang="en-CA" altLang="en-US" dirty="0" smtClean="0"/>
              <a:t>Somewhat similar to assignments, if miss an exam with a good reason and appropriate documentation then you can have the weight for one examination shifted to the other exams.</a:t>
            </a:r>
            <a:endParaRPr lang="en-US" altLang="en-US" dirty="0"/>
          </a:p>
          <a:p>
            <a:endParaRPr lang="en-US" dirty="0"/>
          </a:p>
        </p:txBody>
      </p:sp>
      <p:grpSp>
        <p:nvGrpSpPr>
          <p:cNvPr id="9" name="Group 8"/>
          <p:cNvGrpSpPr/>
          <p:nvPr/>
        </p:nvGrpSpPr>
        <p:grpSpPr>
          <a:xfrm>
            <a:off x="-152400" y="887730"/>
            <a:ext cx="8534400" cy="5741670"/>
            <a:chOff x="-152400" y="887730"/>
            <a:chExt cx="8534400" cy="5741670"/>
          </a:xfrm>
        </p:grpSpPr>
        <p:cxnSp>
          <p:nvCxnSpPr>
            <p:cNvPr id="5" name="Straight Connector 4"/>
            <p:cNvCxnSpPr/>
            <p:nvPr/>
          </p:nvCxnSpPr>
          <p:spPr>
            <a:xfrm flipV="1">
              <a:off x="457200" y="990600"/>
              <a:ext cx="7239000" cy="56388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52400" y="1066800"/>
              <a:ext cx="8229600" cy="5181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52400" y="887730"/>
              <a:ext cx="2514600" cy="685800"/>
            </a:xfrm>
            <a:prstGeom prst="rect">
              <a:avLst/>
            </a:prstGeom>
            <a:solidFill>
              <a:srgbClr val="FFFF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No exams for remote lectures</a:t>
              </a:r>
              <a:endParaRPr lang="en-CA" dirty="0">
                <a:solidFill>
                  <a:srgbClr val="FF0000"/>
                </a:solidFill>
              </a:endParaRPr>
            </a:p>
          </p:txBody>
        </p:sp>
      </p:grpSp>
    </p:spTree>
    <p:extLst>
      <p:ext uri="{BB962C8B-B14F-4D97-AF65-F5344CB8AC3E}">
        <p14:creationId xmlns:p14="http://schemas.microsoft.com/office/powerpoint/2010/main" val="573298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Grades For Each Component</a:t>
            </a:r>
            <a:endParaRPr lang="en-CA" dirty="0"/>
          </a:p>
        </p:txBody>
      </p:sp>
      <p:sp>
        <p:nvSpPr>
          <p:cNvPr id="3" name="Content Placeholder 2"/>
          <p:cNvSpPr>
            <a:spLocks noGrp="1"/>
          </p:cNvSpPr>
          <p:nvPr>
            <p:ph idx="1"/>
          </p:nvPr>
        </p:nvSpPr>
        <p:spPr/>
        <p:txBody>
          <a:bodyPr/>
          <a:lstStyle/>
          <a:p>
            <a:r>
              <a:rPr lang="en-CA" sz="2000" dirty="0" smtClean="0"/>
              <a:t>The official grading mechanism for this (and most) universities is a letter grade/grade point e.g. A/4.0, A-/3.7 etc.</a:t>
            </a:r>
          </a:p>
          <a:p>
            <a:r>
              <a:rPr lang="en-CA" sz="2000" dirty="0" smtClean="0"/>
              <a:t>Term grades must be stated as a letter grade.</a:t>
            </a:r>
          </a:p>
          <a:p>
            <a:r>
              <a:rPr lang="en-CA" sz="2000" dirty="0" smtClean="0"/>
              <a:t>Component grades (assignment, exam etc.) can either be a letter grade or a raw score (e.g. percentage)</a:t>
            </a:r>
          </a:p>
          <a:p>
            <a:r>
              <a:rPr lang="en-US" altLang="en-US" sz="2000" dirty="0"/>
              <a:t>If want to know the reason why grade points are used for this class: [Information </a:t>
            </a:r>
            <a:r>
              <a:rPr lang="en-US" altLang="en-US" sz="2000" dirty="0" smtClean="0"/>
              <a:t>link:</a:t>
            </a:r>
          </a:p>
          <a:p>
            <a:pPr lvl="2"/>
            <a:r>
              <a:rPr lang="en-US" altLang="en-US" dirty="0" smtClean="0">
                <a:hlinkClick r:id="rId2"/>
              </a:rPr>
              <a:t>https://pages.cpsc.ucalgary.ca/~tamj/2022/203W/notes/pdf/why_are_grade_points_used.pdf</a:t>
            </a:r>
            <a:r>
              <a:rPr lang="en-US" altLang="en-US" dirty="0" smtClean="0"/>
              <a:t>]</a:t>
            </a:r>
            <a:endParaRPr lang="en-CA" dirty="0" smtClean="0"/>
          </a:p>
          <a:p>
            <a:r>
              <a:rPr lang="en-CA" sz="2000" dirty="0" smtClean="0"/>
              <a:t>For this class </a:t>
            </a:r>
            <a:r>
              <a:rPr lang="en-US" altLang="en-US" sz="2000" dirty="0"/>
              <a:t>each major component will be awarded a grade point (and not a percentage) </a:t>
            </a:r>
            <a:r>
              <a:rPr lang="en-US" altLang="en-US" sz="2000" dirty="0" smtClean="0"/>
              <a:t>and this is </a:t>
            </a:r>
            <a:r>
              <a:rPr lang="en-US" altLang="en-US" sz="2000" dirty="0"/>
              <a:t>the value used to determine the term grade</a:t>
            </a:r>
            <a:r>
              <a:rPr lang="en-US" altLang="en-US" sz="2000" dirty="0" smtClean="0"/>
              <a:t>.</a:t>
            </a:r>
          </a:p>
          <a:p>
            <a:pPr lvl="1"/>
            <a:r>
              <a:rPr lang="en-US" altLang="en-US" sz="1800" dirty="0" smtClean="0"/>
              <a:t>Each assignment component: A1, A2, A3 etc.</a:t>
            </a:r>
          </a:p>
          <a:p>
            <a:pPr lvl="1"/>
            <a:r>
              <a:rPr lang="en-US" altLang="en-US" sz="1800" dirty="0" smtClean="0"/>
              <a:t>Each workbook exercise.</a:t>
            </a:r>
            <a:endParaRPr lang="en-US" altLang="en-US" sz="1800" dirty="0"/>
          </a:p>
          <a:p>
            <a:pPr lvl="1"/>
            <a:r>
              <a:rPr lang="en-US" altLang="en-US" sz="1800" dirty="0" smtClean="0"/>
              <a:t>Paper examination components: midterm, final exam</a:t>
            </a:r>
          </a:p>
        </p:txBody>
      </p:sp>
      <p:grpSp>
        <p:nvGrpSpPr>
          <p:cNvPr id="8" name="Group 7"/>
          <p:cNvGrpSpPr/>
          <p:nvPr/>
        </p:nvGrpSpPr>
        <p:grpSpPr>
          <a:xfrm>
            <a:off x="762000" y="5715000"/>
            <a:ext cx="5410200" cy="457200"/>
            <a:chOff x="838200" y="5410200"/>
            <a:chExt cx="5410200" cy="457200"/>
          </a:xfrm>
        </p:grpSpPr>
        <p:cxnSp>
          <p:nvCxnSpPr>
            <p:cNvPr id="5" name="Straight Connector 4"/>
            <p:cNvCxnSpPr/>
            <p:nvPr/>
          </p:nvCxnSpPr>
          <p:spPr>
            <a:xfrm flipV="1">
              <a:off x="838200" y="5410200"/>
              <a:ext cx="5334000" cy="4572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838200" y="5516432"/>
              <a:ext cx="5410200" cy="35096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96721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Mapping Raw Scores To Grade Points: Assignments</a:t>
            </a:r>
            <a:endParaRPr lang="en-CA" dirty="0"/>
          </a:p>
        </p:txBody>
      </p:sp>
      <p:sp>
        <p:nvSpPr>
          <p:cNvPr id="3" name="Content Placeholder 2"/>
          <p:cNvSpPr>
            <a:spLocks noGrp="1"/>
          </p:cNvSpPr>
          <p:nvPr>
            <p:ph idx="1"/>
          </p:nvPr>
        </p:nvSpPr>
        <p:spPr/>
        <p:txBody>
          <a:bodyPr/>
          <a:lstStyle/>
          <a:p>
            <a:r>
              <a:rPr lang="en-CA" dirty="0" smtClean="0"/>
              <a:t>Assignment marking keys will specify grade points only</a:t>
            </a:r>
          </a:p>
          <a:p>
            <a:pPr lvl="1"/>
            <a:r>
              <a:rPr lang="en-CA" dirty="0" smtClean="0"/>
              <a:t>Example:</a:t>
            </a:r>
          </a:p>
          <a:p>
            <a:pPr lvl="2"/>
            <a:r>
              <a:rPr lang="en-US" dirty="0" smtClean="0"/>
              <a:t>Page numbering (Bold numbers 3) in the header of each page in the specified format </a:t>
            </a:r>
            <a:r>
              <a:rPr lang="en-CA" dirty="0" smtClean="0"/>
              <a:t>= </a:t>
            </a:r>
            <a:r>
              <a:rPr lang="en-CA" b="1" dirty="0" smtClean="0"/>
              <a:t>0.2 grade points</a:t>
            </a:r>
            <a:r>
              <a:rPr lang="en-CA" dirty="0" smtClean="0"/>
              <a:t>, </a:t>
            </a:r>
          </a:p>
          <a:p>
            <a:pPr lvl="2"/>
            <a:r>
              <a:rPr lang="en-US" dirty="0"/>
              <a:t>Table of contents (Automatic table 2: 0.2 GPA) at the start of the document on it's own page (0.2 GPA</a:t>
            </a:r>
            <a:r>
              <a:rPr lang="en-US" dirty="0" smtClean="0"/>
              <a:t>) </a:t>
            </a:r>
            <a:r>
              <a:rPr lang="en-CA" dirty="0" smtClean="0"/>
              <a:t>= </a:t>
            </a:r>
            <a:r>
              <a:rPr lang="en-CA" b="1" dirty="0" smtClean="0"/>
              <a:t>0.4 grade points total</a:t>
            </a:r>
          </a:p>
          <a:p>
            <a:pPr lvl="2"/>
            <a:r>
              <a:rPr lang="en-US" dirty="0" smtClean="0"/>
              <a:t>Footnote </a:t>
            </a:r>
            <a:r>
              <a:rPr lang="en-US" dirty="0"/>
              <a:t>for the Spruce meadows web </a:t>
            </a:r>
            <a:r>
              <a:rPr lang="en-US" dirty="0" smtClean="0"/>
              <a:t>address </a:t>
            </a:r>
            <a:r>
              <a:rPr lang="en-CA" dirty="0" smtClean="0"/>
              <a:t>= </a:t>
            </a:r>
            <a:r>
              <a:rPr lang="en-CA" b="1" dirty="0" smtClean="0"/>
              <a:t>0.2 grade points</a:t>
            </a:r>
            <a:r>
              <a:rPr lang="en-CA" dirty="0" smtClean="0"/>
              <a:t>.</a:t>
            </a:r>
          </a:p>
          <a:p>
            <a:pPr lvl="2"/>
            <a:r>
              <a:rPr lang="en-US" dirty="0"/>
              <a:t>Create a new citation for the Cool Runnings film (0.3 GPA) and insert it into the document (0.2 GPA</a:t>
            </a:r>
            <a:r>
              <a:rPr lang="en-US" dirty="0" smtClean="0"/>
              <a:t>) = </a:t>
            </a:r>
            <a:r>
              <a:rPr lang="en-US" b="1" dirty="0" smtClean="0"/>
              <a:t>0.5 grade points total</a:t>
            </a:r>
            <a:endParaRPr lang="en-CA" b="1" dirty="0" smtClean="0"/>
          </a:p>
          <a:p>
            <a:pPr lvl="1"/>
            <a:r>
              <a:rPr lang="en-CA" dirty="0" smtClean="0"/>
              <a:t>Sum the grade points for each feature in order to yield the grade point awarded for the assignment e.g., 0.2 + 0.4 + 0.2 + 0.5 = 1.3 GPA earned if only the above features were implemented.</a:t>
            </a:r>
          </a:p>
        </p:txBody>
      </p:sp>
    </p:spTree>
    <p:extLst>
      <p:ext uri="{BB962C8B-B14F-4D97-AF65-F5344CB8AC3E}">
        <p14:creationId xmlns:p14="http://schemas.microsoft.com/office/powerpoint/2010/main" val="4222601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Grade Points Are Letter Grades Not Percentages</a:t>
            </a:r>
            <a:endParaRPr lang="en-CA" dirty="0"/>
          </a:p>
        </p:txBody>
      </p:sp>
      <p:sp>
        <p:nvSpPr>
          <p:cNvPr id="3" name="Content Placeholder 2"/>
          <p:cNvSpPr>
            <a:spLocks noGrp="1"/>
          </p:cNvSpPr>
          <p:nvPr>
            <p:ph idx="1"/>
          </p:nvPr>
        </p:nvSpPr>
        <p:spPr/>
        <p:txBody>
          <a:bodyPr/>
          <a:lstStyle/>
          <a:p>
            <a:r>
              <a:rPr lang="en-US" dirty="0" smtClean="0"/>
              <a:t>Obvious examples why:</a:t>
            </a:r>
          </a:p>
          <a:p>
            <a:pPr lvl="1"/>
            <a:r>
              <a:rPr lang="en-US" dirty="0" smtClean="0"/>
              <a:t>4.0/A does not require a “100 % to attain this grade”</a:t>
            </a:r>
          </a:p>
          <a:p>
            <a:pPr lvl="1"/>
            <a:r>
              <a:rPr lang="en-US" dirty="0" smtClean="0"/>
              <a:t>A passing grade of 1.0/D does equate to passing students who attain at 25% score (if percentages are used).</a:t>
            </a:r>
          </a:p>
          <a:p>
            <a:r>
              <a:rPr lang="en-US" dirty="0" smtClean="0"/>
              <a:t>In a similar fashion one cannot equate grade point cut offs  to percentages:</a:t>
            </a:r>
          </a:p>
          <a:p>
            <a:pPr lvl="1"/>
            <a:r>
              <a:rPr lang="en-US" dirty="0" smtClean="0"/>
              <a:t>Examples: </a:t>
            </a:r>
          </a:p>
          <a:p>
            <a:pPr lvl="2"/>
            <a:r>
              <a:rPr lang="en-US" dirty="0"/>
              <a:t>A cut off of </a:t>
            </a:r>
            <a:r>
              <a:rPr lang="en-US" dirty="0" smtClean="0"/>
              <a:t>1.85 </a:t>
            </a:r>
            <a:r>
              <a:rPr lang="en-US" dirty="0"/>
              <a:t>GPA or higher for an </a:t>
            </a:r>
            <a:r>
              <a:rPr lang="en-US" dirty="0" smtClean="0"/>
              <a:t>‘</a:t>
            </a:r>
            <a:r>
              <a:rPr lang="en-US" dirty="0"/>
              <a:t>C</a:t>
            </a:r>
            <a:r>
              <a:rPr lang="en-US" dirty="0" smtClean="0"/>
              <a:t>’ </a:t>
            </a:r>
            <a:r>
              <a:rPr lang="en-US" dirty="0"/>
              <a:t>letter grade does not equate to a percentage cut off of </a:t>
            </a:r>
            <a:r>
              <a:rPr lang="en-US" dirty="0" smtClean="0"/>
              <a:t>46%.</a:t>
            </a:r>
            <a:endParaRPr lang="en-CA" dirty="0"/>
          </a:p>
          <a:p>
            <a:pPr lvl="2"/>
            <a:r>
              <a:rPr lang="en-US" dirty="0" smtClean="0"/>
              <a:t>A cut off of 3.85 GPA or higher for an ‘A’ letter grade does not equate to a percentage cut off of 96%.</a:t>
            </a:r>
          </a:p>
          <a:p>
            <a:pPr lvl="2"/>
            <a:endParaRPr lang="en-CA" dirty="0" smtClean="0"/>
          </a:p>
          <a:p>
            <a:pPr lvl="1"/>
            <a:endParaRPr lang="en-CA" dirty="0"/>
          </a:p>
          <a:p>
            <a:endParaRPr lang="en-CA" dirty="0"/>
          </a:p>
          <a:p>
            <a:endParaRPr lang="en-CA" dirty="0"/>
          </a:p>
        </p:txBody>
      </p:sp>
    </p:spTree>
    <p:extLst>
      <p:ext uri="{BB962C8B-B14F-4D97-AF65-F5344CB8AC3E}">
        <p14:creationId xmlns:p14="http://schemas.microsoft.com/office/powerpoint/2010/main" val="1281228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a:t>Mapping Raw Scores To Grade Points: </a:t>
            </a:r>
            <a:r>
              <a:rPr lang="en-CA" dirty="0" smtClean="0"/>
              <a:t>Exams</a:t>
            </a:r>
            <a:endParaRPr lang="en-CA" dirty="0"/>
          </a:p>
        </p:txBody>
      </p:sp>
      <p:sp>
        <p:nvSpPr>
          <p:cNvPr id="3" name="Content Placeholder 2"/>
          <p:cNvSpPr>
            <a:spLocks noGrp="1"/>
          </p:cNvSpPr>
          <p:nvPr>
            <p:ph idx="1"/>
          </p:nvPr>
        </p:nvSpPr>
        <p:spPr>
          <a:xfrm>
            <a:off x="457200" y="1447800"/>
            <a:ext cx="8229600" cy="5029200"/>
          </a:xfrm>
        </p:spPr>
        <p:txBody>
          <a:bodyPr/>
          <a:lstStyle/>
          <a:p>
            <a:r>
              <a:rPr lang="en-CA" dirty="0"/>
              <a:t>For examinations the mapping between a raw score and a grade point occurs one way (raw score </a:t>
            </a:r>
            <a:r>
              <a:rPr lang="en-CA" dirty="0" smtClean="0"/>
              <a:t>mapped to </a:t>
            </a:r>
            <a:r>
              <a:rPr lang="en-CA" dirty="0"/>
              <a:t>grade point)</a:t>
            </a:r>
          </a:p>
          <a:p>
            <a:pPr lvl="1"/>
            <a:r>
              <a:rPr lang="en-CA" dirty="0"/>
              <a:t>Example (purely for illustration purposes) 65 – 69% = C/2.0, 70 – 74% = C+/2.3</a:t>
            </a:r>
          </a:p>
          <a:p>
            <a:pPr lvl="1"/>
            <a:r>
              <a:rPr lang="en-CA" dirty="0"/>
              <a:t>But grade points don’t correlate back to percentages </a:t>
            </a:r>
          </a:p>
          <a:p>
            <a:pPr lvl="2"/>
            <a:r>
              <a:rPr lang="en-CA" dirty="0"/>
              <a:t>e.g. I was awarded a 66% on midterm and then I see this is a 2.0 GPA (out of 4.0)</a:t>
            </a:r>
          </a:p>
          <a:p>
            <a:pPr lvl="2"/>
            <a:r>
              <a:rPr lang="en-CA" dirty="0"/>
              <a:t>Does this mean that my percentage ‘went’ from a 66% to a 50%!!!???</a:t>
            </a:r>
          </a:p>
          <a:p>
            <a:pPr lvl="2"/>
            <a:r>
              <a:rPr lang="en-CA" dirty="0"/>
              <a:t>No. </a:t>
            </a:r>
            <a:endParaRPr lang="en-CA" dirty="0" smtClean="0"/>
          </a:p>
          <a:p>
            <a:pPr lvl="3"/>
            <a:r>
              <a:rPr lang="en-CA" dirty="0" smtClean="0"/>
              <a:t>A C/2.0 does not mean that 50% was awarded as a course grade.</a:t>
            </a:r>
            <a:endParaRPr lang="en-CA" dirty="0"/>
          </a:p>
          <a:p>
            <a:pPr lvl="3"/>
            <a:r>
              <a:rPr lang="en-CA" dirty="0"/>
              <a:t>To put this in perspective a passing grade point in this university is a 1.0/D in a course. If a grade point mapped back to a percentage this would mean that anyone getting a 25% or higher would pass any course here</a:t>
            </a:r>
            <a:r>
              <a:rPr lang="en-CA" dirty="0" smtClean="0"/>
              <a:t>.</a:t>
            </a:r>
          </a:p>
          <a:p>
            <a:pPr lvl="1" eaLnBrk="1" fontAlgn="auto" hangingPunct="1">
              <a:spcAft>
                <a:spcPts val="0"/>
              </a:spcAft>
              <a:buFont typeface="Arial" panose="020B0604020202020204" pitchFamily="34" charset="0"/>
              <a:buChar char="•"/>
              <a:defRPr/>
            </a:pPr>
            <a:r>
              <a:rPr lang="en-US" altLang="en-US" dirty="0"/>
              <a:t>The mapping of the midterm to grade point will be posted sometime after the midterm grades have been released.</a:t>
            </a:r>
          </a:p>
          <a:p>
            <a:pPr lvl="1" eaLnBrk="1" fontAlgn="auto" hangingPunct="1">
              <a:spcAft>
                <a:spcPts val="0"/>
              </a:spcAft>
              <a:buFont typeface="Arial" panose="020B0604020202020204" pitchFamily="34" charset="0"/>
              <a:buChar char="•"/>
              <a:defRPr/>
            </a:pPr>
            <a:r>
              <a:rPr lang="en-US" altLang="en-US" dirty="0"/>
              <a:t>The mapping of the final exam to grade point will be posted sometime after the final exam grades have been released.</a:t>
            </a:r>
          </a:p>
          <a:p>
            <a:pPr lvl="3"/>
            <a:endParaRPr lang="en-CA" dirty="0"/>
          </a:p>
          <a:p>
            <a:pPr lvl="1"/>
            <a:endParaRPr lang="en-CA" dirty="0"/>
          </a:p>
          <a:p>
            <a:endParaRPr lang="en-CA" dirty="0"/>
          </a:p>
          <a:p>
            <a:endParaRPr lang="en-CA" dirty="0"/>
          </a:p>
        </p:txBody>
      </p:sp>
      <p:grpSp>
        <p:nvGrpSpPr>
          <p:cNvPr id="4" name="Group 3"/>
          <p:cNvGrpSpPr/>
          <p:nvPr/>
        </p:nvGrpSpPr>
        <p:grpSpPr>
          <a:xfrm>
            <a:off x="-152400" y="887730"/>
            <a:ext cx="8534400" cy="5741670"/>
            <a:chOff x="-152400" y="887730"/>
            <a:chExt cx="8534400" cy="5741670"/>
          </a:xfrm>
        </p:grpSpPr>
        <p:cxnSp>
          <p:nvCxnSpPr>
            <p:cNvPr id="5" name="Straight Connector 4"/>
            <p:cNvCxnSpPr/>
            <p:nvPr/>
          </p:nvCxnSpPr>
          <p:spPr>
            <a:xfrm flipV="1">
              <a:off x="457200" y="990600"/>
              <a:ext cx="7239000" cy="56388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52400" y="1066800"/>
              <a:ext cx="8229600" cy="5181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52400" y="887730"/>
              <a:ext cx="2514600" cy="685800"/>
            </a:xfrm>
            <a:prstGeom prst="rect">
              <a:avLst/>
            </a:prstGeom>
            <a:solidFill>
              <a:srgbClr val="FFFFCC"/>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0000"/>
                  </a:solidFill>
                </a:rPr>
                <a:t>No exams for remote lectures</a:t>
              </a:r>
              <a:endParaRPr lang="en-CA" dirty="0">
                <a:solidFill>
                  <a:srgbClr val="FF0000"/>
                </a:solidFill>
              </a:endParaRPr>
            </a:p>
          </p:txBody>
        </p:sp>
      </p:grpSp>
    </p:spTree>
    <p:extLst>
      <p:ext uri="{BB962C8B-B14F-4D97-AF65-F5344CB8AC3E}">
        <p14:creationId xmlns:p14="http://schemas.microsoft.com/office/powerpoint/2010/main" val="9980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Estimating Your Overall Term Grade Point</a:t>
            </a:r>
          </a:p>
        </p:txBody>
      </p:sp>
      <p:sp>
        <p:nvSpPr>
          <p:cNvPr id="3" name="Content Placeholder 2"/>
          <p:cNvSpPr>
            <a:spLocks noGrp="1"/>
          </p:cNvSpPr>
          <p:nvPr>
            <p:ph idx="1"/>
          </p:nvPr>
        </p:nvSpPr>
        <p:spPr>
          <a:xfrm>
            <a:off x="762000" y="1256211"/>
            <a:ext cx="8229600" cy="5029200"/>
          </a:xfrm>
        </p:spPr>
        <p:txBody>
          <a:bodyPr/>
          <a:lstStyle/>
          <a:p>
            <a:pPr>
              <a:defRPr/>
            </a:pPr>
            <a:r>
              <a:rPr lang="en-US" sz="2000" dirty="0" smtClean="0"/>
              <a:t>To determine your weighted term grade point simply </a:t>
            </a:r>
            <a:r>
              <a:rPr lang="en-US" sz="2000" i="1" dirty="0" smtClean="0"/>
              <a:t>multiply each grade point</a:t>
            </a:r>
            <a:r>
              <a:rPr lang="en-US" sz="2000" dirty="0" smtClean="0"/>
              <a:t> by the weight of each component = weighted component grade</a:t>
            </a:r>
          </a:p>
          <a:p>
            <a:pPr>
              <a:defRPr/>
            </a:pPr>
            <a:r>
              <a:rPr lang="en-US" sz="2000" dirty="0"/>
              <a:t>Sum the weighted grade points to determine the term grade</a:t>
            </a:r>
            <a:r>
              <a:rPr lang="en-US" sz="2000" dirty="0" smtClean="0"/>
              <a:t>.</a:t>
            </a:r>
          </a:p>
          <a:p>
            <a:pPr lvl="1">
              <a:defRPr/>
            </a:pPr>
            <a:r>
              <a:rPr lang="en-US" sz="1800" b="1" dirty="0" smtClean="0">
                <a:solidFill>
                  <a:srgbClr val="FF0000"/>
                </a:solidFill>
              </a:rPr>
              <a:t>Percentages won’t be used to determine the term grade/letter grade</a:t>
            </a:r>
          </a:p>
          <a:p>
            <a:pPr lvl="1">
              <a:defRPr/>
            </a:pPr>
            <a:r>
              <a:rPr lang="en-US" sz="1800" dirty="0" smtClean="0"/>
              <a:t>So don’t ask me: “What percent do I need to pass this class?”</a:t>
            </a:r>
          </a:p>
          <a:p>
            <a:pPr lvl="1">
              <a:defRPr/>
            </a:pPr>
            <a:r>
              <a:rPr lang="en-US" sz="1800" dirty="0" smtClean="0"/>
              <a:t>The official passing letter/grade point for this university is a ‘D’ or 1.0.</a:t>
            </a:r>
          </a:p>
        </p:txBody>
      </p:sp>
    </p:spTree>
    <p:extLst>
      <p:ext uri="{BB962C8B-B14F-4D97-AF65-F5344CB8AC3E}">
        <p14:creationId xmlns:p14="http://schemas.microsoft.com/office/powerpoint/2010/main" val="268486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This </a:t>
            </a:r>
            <a:r>
              <a:rPr lang="en-CA" dirty="0"/>
              <a:t>Course Focuses On </a:t>
            </a:r>
            <a:r>
              <a:rPr lang="en-CA" dirty="0" smtClean="0"/>
              <a:t>The Windows </a:t>
            </a:r>
            <a:r>
              <a:rPr lang="en-CA" dirty="0"/>
              <a:t>Operating </a:t>
            </a:r>
            <a:r>
              <a:rPr lang="en-CA" dirty="0" smtClean="0"/>
              <a:t>System (</a:t>
            </a:r>
            <a:r>
              <a:rPr lang="en-CA" b="1" dirty="0" smtClean="0">
                <a:solidFill>
                  <a:srgbClr val="FF0000"/>
                </a:solidFill>
              </a:rPr>
              <a:t>Not Apple/MAC</a:t>
            </a:r>
            <a:r>
              <a:rPr lang="en-CA" dirty="0" smtClean="0"/>
              <a:t>)</a:t>
            </a:r>
            <a:endParaRPr lang="en-CA" dirty="0"/>
          </a:p>
        </p:txBody>
      </p:sp>
      <p:sp>
        <p:nvSpPr>
          <p:cNvPr id="3" name="Content Placeholder 2"/>
          <p:cNvSpPr>
            <a:spLocks noGrp="1"/>
          </p:cNvSpPr>
          <p:nvPr>
            <p:ph idx="1"/>
          </p:nvPr>
        </p:nvSpPr>
        <p:spPr/>
        <p:txBody>
          <a:bodyPr/>
          <a:lstStyle/>
          <a:p>
            <a:pPr eaLnBrk="1" fontAlgn="auto" hangingPunct="1">
              <a:spcAft>
                <a:spcPts val="0"/>
              </a:spcAft>
              <a:buFont typeface="Arial" panose="020B0604020202020204" pitchFamily="34" charset="0"/>
              <a:buChar char="•"/>
              <a:defRPr/>
            </a:pPr>
            <a:r>
              <a:rPr lang="en-US" dirty="0"/>
              <a:t>Although </a:t>
            </a:r>
            <a:r>
              <a:rPr lang="en-US" dirty="0" smtClean="0"/>
              <a:t>assignments are mostly </a:t>
            </a:r>
            <a:r>
              <a:rPr lang="en-US" dirty="0"/>
              <a:t>on MS-Office, this course will </a:t>
            </a:r>
            <a:r>
              <a:rPr lang="en-US" dirty="0" smtClean="0"/>
              <a:t>be using a version of MS-Windows.</a:t>
            </a:r>
          </a:p>
          <a:p>
            <a:pPr lvl="1" eaLnBrk="1" fontAlgn="auto" hangingPunct="1">
              <a:spcAft>
                <a:spcPts val="0"/>
              </a:spcAft>
              <a:buFont typeface="Arial" panose="020B0604020202020204" pitchFamily="34" charset="0"/>
              <a:buChar char="•"/>
              <a:defRPr/>
            </a:pPr>
            <a:r>
              <a:rPr lang="en-US" dirty="0" smtClean="0"/>
              <a:t>(The MAC-specific lecture is no longer timetabled by our department).</a:t>
            </a:r>
          </a:p>
          <a:p>
            <a:pPr eaLnBrk="1" fontAlgn="auto" hangingPunct="1">
              <a:spcAft>
                <a:spcPts val="0"/>
              </a:spcAft>
              <a:buFont typeface="Arial" panose="020B0604020202020204" pitchFamily="34" charset="0"/>
              <a:buChar char="•"/>
              <a:defRPr/>
            </a:pPr>
            <a:r>
              <a:rPr lang="en-US" dirty="0" smtClean="0"/>
              <a:t>You might be able to implement your work on a MAC (some 203 students successfully done this) but keep in mind available resources and help are for Windows.</a:t>
            </a:r>
          </a:p>
          <a:p>
            <a:pPr lvl="1" eaLnBrk="1" fontAlgn="auto" hangingPunct="1">
              <a:spcAft>
                <a:spcPts val="0"/>
              </a:spcAft>
              <a:buFont typeface="Arial" panose="020B0604020202020204" pitchFamily="34" charset="0"/>
              <a:buChar char="•"/>
              <a:defRPr/>
            </a:pPr>
            <a:r>
              <a:rPr lang="en-US" dirty="0" smtClean="0"/>
              <a:t>That means if you have an odd technical glitch you might be on your own.</a:t>
            </a:r>
          </a:p>
          <a:p>
            <a:pPr eaLnBrk="1" fontAlgn="auto" hangingPunct="1">
              <a:spcAft>
                <a:spcPts val="0"/>
              </a:spcAft>
              <a:buFont typeface="Arial" panose="020B0604020202020204" pitchFamily="34" charset="0"/>
              <a:buChar char="•"/>
              <a:defRPr/>
            </a:pPr>
            <a:r>
              <a:rPr lang="en-US" dirty="0" smtClean="0"/>
              <a:t>You can work on assignments in tutorial labs (MS118)</a:t>
            </a:r>
          </a:p>
          <a:p>
            <a:pPr lvl="1" eaLnBrk="1" fontAlgn="auto" hangingPunct="1">
              <a:spcAft>
                <a:spcPts val="0"/>
              </a:spcAft>
              <a:buFont typeface="Arial" panose="020B0604020202020204" pitchFamily="34" charset="0"/>
              <a:buChar char="•"/>
              <a:defRPr/>
            </a:pPr>
            <a:r>
              <a:rPr lang="en-US" dirty="0" smtClean="0"/>
              <a:t>Other campus labs may have some features disabled (this is beyond your instructor’s control).</a:t>
            </a:r>
          </a:p>
          <a:p>
            <a:pPr lvl="1" eaLnBrk="1" fontAlgn="auto" hangingPunct="1">
              <a:spcAft>
                <a:spcPts val="0"/>
              </a:spcAft>
              <a:buFont typeface="Arial" panose="020B0604020202020204" pitchFamily="34" charset="0"/>
              <a:buChar char="•"/>
              <a:defRPr/>
            </a:pPr>
            <a:r>
              <a:rPr lang="en-US" b="1" dirty="0" smtClean="0"/>
              <a:t>Only assignments that work on lab computers will be awarded any credit</a:t>
            </a:r>
            <a:r>
              <a:rPr lang="en-US" dirty="0"/>
              <a:t> </a:t>
            </a:r>
            <a:r>
              <a:rPr lang="en-US" dirty="0" smtClean="0"/>
              <a:t>(test your work periodically).</a:t>
            </a:r>
          </a:p>
        </p:txBody>
      </p:sp>
    </p:spTree>
    <p:extLst>
      <p:ext uri="{BB962C8B-B14F-4D97-AF65-F5344CB8AC3E}">
        <p14:creationId xmlns:p14="http://schemas.microsoft.com/office/powerpoint/2010/main" val="673032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Calculating Your Overall </a:t>
            </a:r>
            <a:r>
              <a:rPr lang="en-US" altLang="en-US" dirty="0" smtClean="0">
                <a:solidFill>
                  <a:schemeClr val="tx1"/>
                </a:solidFill>
              </a:rPr>
              <a:t>Term Grade Point</a:t>
            </a:r>
          </a:p>
        </p:txBody>
      </p:sp>
      <p:sp>
        <p:nvSpPr>
          <p:cNvPr id="3" name="Content Placeholder 2"/>
          <p:cNvSpPr>
            <a:spLocks noGrp="1"/>
          </p:cNvSpPr>
          <p:nvPr>
            <p:ph idx="1"/>
          </p:nvPr>
        </p:nvSpPr>
        <p:spPr>
          <a:xfrm>
            <a:off x="762000" y="1256211"/>
            <a:ext cx="8229600" cy="5029200"/>
          </a:xfrm>
        </p:spPr>
        <p:txBody>
          <a:bodyPr/>
          <a:lstStyle/>
          <a:p>
            <a:pPr>
              <a:defRPr/>
            </a:pPr>
            <a:r>
              <a:rPr lang="en-US" sz="2000" dirty="0" smtClean="0"/>
              <a:t>To determine your weighted term grade point simply </a:t>
            </a:r>
            <a:r>
              <a:rPr lang="en-US" sz="2000" i="1" dirty="0" smtClean="0"/>
              <a:t>multiply each grade point</a:t>
            </a:r>
            <a:r>
              <a:rPr lang="en-US" sz="2000" dirty="0" smtClean="0"/>
              <a:t> by the weight of each component.</a:t>
            </a:r>
          </a:p>
          <a:p>
            <a:pPr lvl="1">
              <a:defRPr/>
            </a:pPr>
            <a:r>
              <a:rPr lang="en-US" sz="1800" b="1" dirty="0" smtClean="0">
                <a:solidFill>
                  <a:srgbClr val="FF0000"/>
                </a:solidFill>
              </a:rPr>
              <a:t>Percentages won’t be used to determine the term grade point/letter</a:t>
            </a:r>
          </a:p>
          <a:p>
            <a:pPr>
              <a:defRPr/>
            </a:pPr>
            <a:r>
              <a:rPr lang="en-US" sz="2000" dirty="0" smtClean="0"/>
              <a:t>Sum the weighted grade points to determine the term grade.</a:t>
            </a:r>
          </a:p>
          <a:p>
            <a:pPr>
              <a:defRPr/>
            </a:pPr>
            <a:r>
              <a:rPr lang="en-US" sz="2000" dirty="0" smtClean="0"/>
              <a:t>Simple and short example (not exactly the same as this term but it should be enough to give you an idea of how to do the specific calculations required this semester):</a:t>
            </a:r>
          </a:p>
          <a:p>
            <a:pPr lvl="2">
              <a:defRPr/>
            </a:pPr>
            <a:r>
              <a:rPr lang="en-US" dirty="0" smtClean="0">
                <a:latin typeface="Consolas" panose="020B0609020204030204" pitchFamily="49" charset="0"/>
                <a:cs typeface="Consolas" panose="020B0609020204030204" pitchFamily="49" charset="0"/>
              </a:rPr>
              <a:t>Assignment 1: weight = </a:t>
            </a:r>
            <a:r>
              <a:rPr lang="en-US" dirty="0" smtClean="0">
                <a:solidFill>
                  <a:srgbClr val="0000FF"/>
                </a:solidFill>
                <a:latin typeface="Consolas" panose="020B0609020204030204" pitchFamily="49" charset="0"/>
                <a:cs typeface="Consolas" panose="020B0609020204030204" pitchFamily="49" charset="0"/>
              </a:rPr>
              <a:t>60/100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A</a:t>
            </a:r>
          </a:p>
          <a:p>
            <a:pPr lvl="2">
              <a:defRPr/>
            </a:pPr>
            <a:r>
              <a:rPr lang="en-US" dirty="0">
                <a:latin typeface="Consolas" panose="020B0609020204030204" pitchFamily="49" charset="0"/>
                <a:cs typeface="Consolas" panose="020B0609020204030204" pitchFamily="49" charset="0"/>
              </a:rPr>
              <a:t>Assignment 2</a:t>
            </a:r>
            <a:r>
              <a:rPr lang="en-US" dirty="0" smtClean="0">
                <a:latin typeface="Consolas" panose="020B0609020204030204" pitchFamily="49" charset="0"/>
                <a:cs typeface="Consolas" panose="020B0609020204030204" pitchFamily="49" charset="0"/>
              </a:rPr>
              <a:t>: weight = </a:t>
            </a:r>
            <a:r>
              <a:rPr lang="en-US" dirty="0">
                <a:solidFill>
                  <a:srgbClr val="0000FF"/>
                </a:solidFill>
                <a:latin typeface="Consolas" panose="020B0609020204030204" pitchFamily="49" charset="0"/>
                <a:cs typeface="Consolas" panose="020B0609020204030204" pitchFamily="49" charset="0"/>
              </a:rPr>
              <a:t>4</a:t>
            </a:r>
            <a:r>
              <a:rPr lang="en-US" dirty="0" smtClean="0">
                <a:solidFill>
                  <a:srgbClr val="0000FF"/>
                </a:solidFill>
                <a:latin typeface="Consolas" panose="020B0609020204030204" pitchFamily="49" charset="0"/>
                <a:cs typeface="Consolas" panose="020B0609020204030204" pitchFamily="49" charset="0"/>
              </a:rPr>
              <a:t>0/100</a:t>
            </a:r>
            <a:r>
              <a:rPr lang="en-US" dirty="0" smtClean="0">
                <a:latin typeface="Consolas" panose="020B0609020204030204" pitchFamily="49" charset="0"/>
                <a:cs typeface="Consolas" panose="020B0609020204030204" pitchFamily="49" charset="0"/>
              </a:rPr>
              <a:t>, example score = </a:t>
            </a:r>
            <a:r>
              <a:rPr lang="en-US" dirty="0" smtClean="0">
                <a:solidFill>
                  <a:srgbClr val="FF0000"/>
                </a:solidFill>
                <a:latin typeface="Consolas" panose="020B0609020204030204" pitchFamily="49" charset="0"/>
                <a:cs typeface="Consolas" panose="020B0609020204030204" pitchFamily="49" charset="0"/>
              </a:rPr>
              <a:t>B+</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1: </a:t>
            </a:r>
            <a:r>
              <a:rPr lang="en-US" dirty="0" smtClean="0">
                <a:solidFill>
                  <a:srgbClr val="0000FF"/>
                </a:solidFill>
                <a:latin typeface="Consolas" panose="020B0609020204030204" pitchFamily="49" charset="0"/>
                <a:cs typeface="Consolas" panose="020B0609020204030204" pitchFamily="49" charset="0"/>
              </a:rPr>
              <a:t>0.6</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4.0</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2.4</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Weighted assignment 2: </a:t>
            </a:r>
            <a:r>
              <a:rPr lang="en-US" dirty="0" smtClean="0">
                <a:solidFill>
                  <a:srgbClr val="0000FF"/>
                </a:solidFill>
                <a:latin typeface="Consolas" panose="020B0609020204030204" pitchFamily="49" charset="0"/>
                <a:cs typeface="Consolas" panose="020B0609020204030204" pitchFamily="49" charset="0"/>
              </a:rPr>
              <a:t>0.4</a:t>
            </a:r>
            <a:r>
              <a:rPr lang="en-US" dirty="0" smtClean="0">
                <a:latin typeface="Consolas" panose="020B0609020204030204" pitchFamily="49" charset="0"/>
                <a:cs typeface="Consolas" panose="020B0609020204030204" pitchFamily="49" charset="0"/>
              </a:rPr>
              <a:t> * </a:t>
            </a:r>
            <a:r>
              <a:rPr lang="en-US" dirty="0" smtClean="0">
                <a:solidFill>
                  <a:srgbClr val="FF0000"/>
                </a:solidFill>
                <a:latin typeface="Consolas" panose="020B0609020204030204" pitchFamily="49" charset="0"/>
                <a:cs typeface="Consolas" panose="020B0609020204030204" pitchFamily="49" charset="0"/>
              </a:rPr>
              <a:t>3.3</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p>
          <a:p>
            <a:pPr marL="447675" lvl="2" indent="0">
              <a:buFont typeface="Times New Roman" pitchFamily="18" charset="0"/>
              <a:buNone/>
              <a:defRPr/>
            </a:pPr>
            <a:r>
              <a:rPr lang="en-US" dirty="0" smtClean="0">
                <a:latin typeface="Consolas" panose="020B0609020204030204" pitchFamily="49" charset="0"/>
                <a:cs typeface="Consolas" panose="020B0609020204030204" pitchFamily="49" charset="0"/>
              </a:rPr>
              <a:t>Total term grade point = </a:t>
            </a:r>
            <a:r>
              <a:rPr lang="en-US" b="1" dirty="0" smtClean="0">
                <a:latin typeface="Consolas" panose="020B0609020204030204" pitchFamily="49" charset="0"/>
                <a:cs typeface="Consolas" panose="020B0609020204030204" pitchFamily="49" charset="0"/>
              </a:rPr>
              <a:t>2.4</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1.32</a:t>
            </a:r>
            <a:r>
              <a:rPr lang="en-US" dirty="0" smtClean="0">
                <a:latin typeface="Consolas" panose="020B0609020204030204" pitchFamily="49" charset="0"/>
                <a:cs typeface="Consolas" panose="020B0609020204030204" pitchFamily="49" charset="0"/>
              </a:rPr>
              <a:t> = </a:t>
            </a:r>
            <a:r>
              <a:rPr lang="en-US" b="1" dirty="0" smtClean="0">
                <a:latin typeface="Consolas" panose="020B0609020204030204" pitchFamily="49" charset="0"/>
                <a:cs typeface="Consolas" panose="020B0609020204030204" pitchFamily="49" charset="0"/>
              </a:rPr>
              <a:t>3.72</a:t>
            </a:r>
          </a:p>
          <a:p>
            <a:pPr marL="568325" lvl="1" indent="-342900">
              <a:defRPr/>
            </a:pPr>
            <a:r>
              <a:rPr lang="en-US" sz="1800" dirty="0"/>
              <a:t>(In this case the term letter is </a:t>
            </a:r>
            <a:r>
              <a:rPr lang="en-US" sz="1800" dirty="0" smtClean="0"/>
              <a:t>A- if the official university cutoffs were used – more on this shortly)</a:t>
            </a:r>
          </a:p>
          <a:p>
            <a:pPr marL="568325" lvl="1" indent="-342900">
              <a:defRPr/>
            </a:pPr>
            <a:r>
              <a:rPr lang="en-US" sz="1800" dirty="0" smtClean="0"/>
              <a:t>(The number and weight of graded components will needed by adjusted to compute your actual term grade).</a:t>
            </a:r>
            <a:endParaRPr lang="en-US" sz="1800" dirty="0"/>
          </a:p>
          <a:p>
            <a:pPr marL="225425" lvl="1" indent="0">
              <a:buFont typeface="Times New Roman" pitchFamily="18" charset="0"/>
              <a:buNone/>
              <a:defRPr/>
            </a:pPr>
            <a:endParaRPr lang="en-US" dirty="0" smtClean="0"/>
          </a:p>
          <a:p>
            <a:pPr marL="225425" lvl="1" indent="0">
              <a:buFont typeface="Times New Roman" pitchFamily="18" charset="0"/>
              <a:buNone/>
              <a:defRPr/>
            </a:pPr>
            <a:endParaRPr lang="en-US" dirty="0"/>
          </a:p>
          <a:p>
            <a:pPr>
              <a:defRPr/>
            </a:pPr>
            <a:endParaRPr lang="en-US" dirty="0"/>
          </a:p>
        </p:txBody>
      </p:sp>
    </p:spTree>
    <p:extLst>
      <p:ext uri="{BB962C8B-B14F-4D97-AF65-F5344CB8AC3E}">
        <p14:creationId xmlns:p14="http://schemas.microsoft.com/office/powerpoint/2010/main" val="339714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4725"/>
            <a:ext cx="8229600" cy="1143000"/>
          </a:xfrm>
        </p:spPr>
        <p:txBody>
          <a:bodyPr/>
          <a:lstStyle/>
          <a:p>
            <a:r>
              <a:rPr lang="en-US" dirty="0" smtClean="0"/>
              <a:t>Contrast The Cut-Offs</a:t>
            </a:r>
            <a:endParaRPr lang="en-US" dirty="0"/>
          </a:p>
        </p:txBody>
      </p:sp>
      <p:sp>
        <p:nvSpPr>
          <p:cNvPr id="3" name="Text Placeholder 2"/>
          <p:cNvSpPr>
            <a:spLocks noGrp="1"/>
          </p:cNvSpPr>
          <p:nvPr>
            <p:ph type="body" idx="1"/>
          </p:nvPr>
        </p:nvSpPr>
        <p:spPr>
          <a:xfrm>
            <a:off x="457201" y="869157"/>
            <a:ext cx="4040188" cy="639762"/>
          </a:xfrm>
        </p:spPr>
        <p:txBody>
          <a:bodyPr/>
          <a:lstStyle/>
          <a:p>
            <a:r>
              <a:rPr lang="en-US" sz="2000" dirty="0" smtClean="0"/>
              <a:t>Official UC cutoffs</a:t>
            </a:r>
            <a:endParaRPr lang="en-US" sz="2000" dirty="0"/>
          </a:p>
        </p:txBody>
      </p:sp>
      <p:sp>
        <p:nvSpPr>
          <p:cNvPr id="5" name="Text Placeholder 4"/>
          <p:cNvSpPr>
            <a:spLocks noGrp="1"/>
          </p:cNvSpPr>
          <p:nvPr>
            <p:ph type="body" sz="quarter" idx="3"/>
          </p:nvPr>
        </p:nvSpPr>
        <p:spPr>
          <a:xfrm>
            <a:off x="4645026" y="869157"/>
            <a:ext cx="4041775" cy="639762"/>
          </a:xfrm>
        </p:spPr>
        <p:txBody>
          <a:bodyPr/>
          <a:lstStyle/>
          <a:p>
            <a:r>
              <a:rPr lang="en-US" sz="2000" dirty="0" smtClean="0"/>
              <a:t>The Tam cutoffs</a:t>
            </a:r>
            <a:endParaRPr lang="en-US" sz="2000" dirty="0"/>
          </a:p>
        </p:txBody>
      </p:sp>
      <p:pic>
        <p:nvPicPr>
          <p:cNvPr id="8" name="Content Placeholder 7"/>
          <p:cNvPicPr>
            <a:picLocks noGrp="1" noChangeAspect="1"/>
          </p:cNvPicPr>
          <p:nvPr>
            <p:ph sz="quarter" idx="4"/>
          </p:nvPr>
        </p:nvPicPr>
        <p:blipFill>
          <a:blip r:embed="rId2"/>
          <a:stretch>
            <a:fillRect/>
          </a:stretch>
        </p:blipFill>
        <p:spPr>
          <a:xfrm>
            <a:off x="4645026" y="1508919"/>
            <a:ext cx="3216912" cy="3253468"/>
          </a:xfrm>
          <a:prstGeom prst="rect">
            <a:avLst/>
          </a:prstGeom>
        </p:spPr>
      </p:pic>
      <p:pic>
        <p:nvPicPr>
          <p:cNvPr id="7" name="Content Placeholder 6"/>
          <p:cNvPicPr>
            <a:picLocks noGrp="1" noChangeAspect="1"/>
          </p:cNvPicPr>
          <p:nvPr>
            <p:ph sz="half" idx="2"/>
          </p:nvPr>
        </p:nvPicPr>
        <p:blipFill>
          <a:blip r:embed="rId3"/>
          <a:stretch>
            <a:fillRect/>
          </a:stretch>
        </p:blipFill>
        <p:spPr>
          <a:xfrm>
            <a:off x="457201" y="1517626"/>
            <a:ext cx="3102755" cy="3245959"/>
          </a:xfrm>
          <a:prstGeom prst="rect">
            <a:avLst/>
          </a:prstGeom>
        </p:spPr>
      </p:pic>
      <p:sp>
        <p:nvSpPr>
          <p:cNvPr id="9" name="TextBox 8"/>
          <p:cNvSpPr txBox="1"/>
          <p:nvPr/>
        </p:nvSpPr>
        <p:spPr>
          <a:xfrm>
            <a:off x="3392220" y="1521092"/>
            <a:ext cx="1001159" cy="3251200"/>
          </a:xfrm>
          <a:prstGeom prst="rect">
            <a:avLst/>
          </a:prstGeom>
          <a:noFill/>
          <a:ln w="0">
            <a:noFill/>
          </a:ln>
        </p:spPr>
        <p:txBody>
          <a:bodyPr wrap="square" lIns="0" rtlCol="0">
            <a:noAutofit/>
          </a:bodyPr>
          <a:lstStyle/>
          <a:p>
            <a:pPr>
              <a:spcBef>
                <a:spcPts val="30"/>
              </a:spcBef>
              <a:spcAft>
                <a:spcPts val="30"/>
              </a:spcAft>
            </a:pPr>
            <a:r>
              <a:rPr lang="en-US" sz="1600" b="1" dirty="0" smtClean="0">
                <a:solidFill>
                  <a:srgbClr val="0000FF"/>
                </a:solidFill>
              </a:rPr>
              <a:t>Term GPA</a:t>
            </a:r>
          </a:p>
          <a:p>
            <a:pPr>
              <a:spcBef>
                <a:spcPts val="30"/>
              </a:spcBef>
              <a:spcAft>
                <a:spcPts val="30"/>
              </a:spcAft>
            </a:pPr>
            <a:r>
              <a:rPr lang="en-US" sz="1600" b="1" dirty="0" smtClean="0">
                <a:solidFill>
                  <a:srgbClr val="0000FF"/>
                </a:solidFill>
              </a:rPr>
              <a:t>4</a:t>
            </a:r>
          </a:p>
          <a:p>
            <a:pPr>
              <a:spcBef>
                <a:spcPts val="30"/>
              </a:spcBef>
              <a:spcAft>
                <a:spcPts val="30"/>
              </a:spcAft>
            </a:pPr>
            <a:r>
              <a:rPr lang="en-US" sz="1600" b="1" dirty="0" smtClean="0">
                <a:solidFill>
                  <a:srgbClr val="0000FF"/>
                </a:solidFill>
              </a:rPr>
              <a:t>4</a:t>
            </a:r>
          </a:p>
          <a:p>
            <a:pPr>
              <a:spcBef>
                <a:spcPts val="30"/>
              </a:spcBef>
              <a:spcAft>
                <a:spcPts val="30"/>
              </a:spcAft>
            </a:pPr>
            <a:r>
              <a:rPr lang="en-US" sz="1600" b="1" dirty="0" smtClean="0">
                <a:solidFill>
                  <a:srgbClr val="0000FF"/>
                </a:solidFill>
              </a:rPr>
              <a:t>3.7</a:t>
            </a:r>
          </a:p>
          <a:p>
            <a:pPr>
              <a:spcBef>
                <a:spcPts val="30"/>
              </a:spcBef>
              <a:spcAft>
                <a:spcPts val="30"/>
              </a:spcAft>
            </a:pPr>
            <a:r>
              <a:rPr lang="en-US" sz="1600" b="1" dirty="0" smtClean="0">
                <a:solidFill>
                  <a:srgbClr val="0000FF"/>
                </a:solidFill>
              </a:rPr>
              <a:t>3.3</a:t>
            </a:r>
          </a:p>
          <a:p>
            <a:pPr>
              <a:spcBef>
                <a:spcPts val="30"/>
              </a:spcBef>
              <a:spcAft>
                <a:spcPts val="30"/>
              </a:spcAft>
            </a:pPr>
            <a:r>
              <a:rPr lang="en-US" sz="1600" b="1" dirty="0" smtClean="0">
                <a:solidFill>
                  <a:srgbClr val="0000FF"/>
                </a:solidFill>
              </a:rPr>
              <a:t>3.0</a:t>
            </a:r>
          </a:p>
          <a:p>
            <a:pPr>
              <a:spcBef>
                <a:spcPts val="30"/>
              </a:spcBef>
              <a:spcAft>
                <a:spcPts val="30"/>
              </a:spcAft>
            </a:pPr>
            <a:r>
              <a:rPr lang="en-US" sz="1600" b="1" dirty="0" smtClean="0">
                <a:solidFill>
                  <a:srgbClr val="0000FF"/>
                </a:solidFill>
              </a:rPr>
              <a:t>2.7</a:t>
            </a:r>
          </a:p>
          <a:p>
            <a:pPr>
              <a:spcBef>
                <a:spcPts val="30"/>
              </a:spcBef>
              <a:spcAft>
                <a:spcPts val="30"/>
              </a:spcAft>
            </a:pPr>
            <a:r>
              <a:rPr lang="en-US" sz="1600" b="1" dirty="0" smtClean="0">
                <a:solidFill>
                  <a:srgbClr val="0000FF"/>
                </a:solidFill>
              </a:rPr>
              <a:t>2.3</a:t>
            </a:r>
          </a:p>
          <a:p>
            <a:pPr>
              <a:spcBef>
                <a:spcPts val="30"/>
              </a:spcBef>
              <a:spcAft>
                <a:spcPts val="30"/>
              </a:spcAft>
            </a:pPr>
            <a:r>
              <a:rPr lang="en-US" sz="1600" b="1" dirty="0" smtClean="0">
                <a:solidFill>
                  <a:srgbClr val="0000FF"/>
                </a:solidFill>
              </a:rPr>
              <a:t>2.0</a:t>
            </a:r>
          </a:p>
          <a:p>
            <a:pPr>
              <a:spcBef>
                <a:spcPts val="30"/>
              </a:spcBef>
              <a:spcAft>
                <a:spcPts val="30"/>
              </a:spcAft>
            </a:pPr>
            <a:r>
              <a:rPr lang="en-US" sz="1600" b="1" dirty="0" smtClean="0">
                <a:solidFill>
                  <a:srgbClr val="0000FF"/>
                </a:solidFill>
              </a:rPr>
              <a:t>1.7</a:t>
            </a:r>
          </a:p>
          <a:p>
            <a:pPr>
              <a:spcBef>
                <a:spcPts val="30"/>
              </a:spcBef>
              <a:spcAft>
                <a:spcPts val="30"/>
              </a:spcAft>
            </a:pPr>
            <a:r>
              <a:rPr lang="en-US" sz="1600" b="1" dirty="0" smtClean="0">
                <a:solidFill>
                  <a:srgbClr val="0000FF"/>
                </a:solidFill>
              </a:rPr>
              <a:t>1.3</a:t>
            </a:r>
          </a:p>
          <a:p>
            <a:pPr>
              <a:spcBef>
                <a:spcPts val="30"/>
              </a:spcBef>
              <a:spcAft>
                <a:spcPts val="30"/>
              </a:spcAft>
            </a:pPr>
            <a:r>
              <a:rPr lang="en-US" sz="1600" b="1" dirty="0" smtClean="0">
                <a:solidFill>
                  <a:srgbClr val="0000FF"/>
                </a:solidFill>
              </a:rPr>
              <a:t>1.0</a:t>
            </a:r>
          </a:p>
          <a:p>
            <a:pPr>
              <a:spcBef>
                <a:spcPts val="30"/>
              </a:spcBef>
              <a:spcAft>
                <a:spcPts val="30"/>
              </a:spcAft>
            </a:pPr>
            <a:r>
              <a:rPr lang="en-US" sz="1600" b="1" dirty="0">
                <a:solidFill>
                  <a:srgbClr val="0000FF"/>
                </a:solidFill>
              </a:rPr>
              <a:t>0</a:t>
            </a:r>
            <a:endParaRPr lang="en-US" sz="1600" b="1" dirty="0" smtClean="0">
              <a:solidFill>
                <a:srgbClr val="0000FF"/>
              </a:solidFill>
            </a:endParaRPr>
          </a:p>
          <a:p>
            <a:pPr>
              <a:spcBef>
                <a:spcPts val="30"/>
              </a:spcBef>
              <a:spcAft>
                <a:spcPts val="30"/>
              </a:spcAft>
            </a:pPr>
            <a:endParaRPr lang="en-US" sz="1600" b="1" dirty="0" smtClean="0">
              <a:solidFill>
                <a:srgbClr val="0070C0"/>
              </a:solidFill>
            </a:endParaRPr>
          </a:p>
        </p:txBody>
      </p:sp>
      <p:sp>
        <p:nvSpPr>
          <p:cNvPr id="10" name="Rectangle 9"/>
          <p:cNvSpPr/>
          <p:nvPr/>
        </p:nvSpPr>
        <p:spPr>
          <a:xfrm>
            <a:off x="-812345" y="4762387"/>
            <a:ext cx="9956345" cy="2092881"/>
          </a:xfrm>
          <a:prstGeom prst="rect">
            <a:avLst/>
          </a:prstGeom>
        </p:spPr>
        <p:txBody>
          <a:bodyPr wrap="square">
            <a:spAutoFit/>
          </a:bodyPr>
          <a:lstStyle/>
          <a:p>
            <a:pPr marL="1200150" lvl="2" indent="-285750" fontAlgn="auto">
              <a:spcBef>
                <a:spcPts val="0"/>
              </a:spcBef>
              <a:spcAft>
                <a:spcPts val="0"/>
              </a:spcAft>
              <a:buFont typeface="Arial" panose="020B0604020202020204" pitchFamily="34" charset="0"/>
              <a:buChar char="•"/>
              <a:defRPr/>
            </a:pPr>
            <a:r>
              <a:rPr lang="en-US" altLang="en-US" dirty="0"/>
              <a:t>The cutoffs in the spreadsheet are </a:t>
            </a:r>
            <a:r>
              <a:rPr lang="en-US" altLang="en-US" b="1" dirty="0"/>
              <a:t>significantly more lenient </a:t>
            </a:r>
            <a:r>
              <a:rPr lang="en-US" altLang="en-US" dirty="0"/>
              <a:t>(almost everyone “gets a big </a:t>
            </a:r>
            <a:r>
              <a:rPr lang="en-US" altLang="en-US" sz="1400" dirty="0"/>
              <a:t>break” e.g. instead of 3.7 for an A- it’s 3.5 (midpoint between A-/3.7 and B+/3.3 is the higher letter grade)</a:t>
            </a:r>
          </a:p>
          <a:p>
            <a:pPr marL="1200150" lvl="2" indent="-285750" fontAlgn="auto">
              <a:spcBef>
                <a:spcPts val="0"/>
              </a:spcBef>
              <a:spcAft>
                <a:spcPts val="0"/>
              </a:spcAft>
              <a:buFont typeface="Arial" panose="020B0604020202020204" pitchFamily="34" charset="0"/>
              <a:buChar char="•"/>
              <a:defRPr/>
            </a:pPr>
            <a:r>
              <a:rPr lang="en-US" altLang="en-US" sz="1400" dirty="0"/>
              <a:t>Do not expect a further “rounding up” at the end of the term e.g. </a:t>
            </a:r>
            <a:endParaRPr lang="en-US" altLang="en-US" sz="1400" dirty="0" smtClean="0"/>
          </a:p>
          <a:p>
            <a:pPr marL="1200150" lvl="2" indent="-285750" fontAlgn="auto">
              <a:spcBef>
                <a:spcPts val="0"/>
              </a:spcBef>
              <a:spcAft>
                <a:spcPts val="0"/>
              </a:spcAft>
              <a:buFont typeface="Arial" panose="020B0604020202020204" pitchFamily="34" charset="0"/>
              <a:buChar char="•"/>
              <a:defRPr/>
            </a:pPr>
            <a:r>
              <a:rPr lang="en-US" altLang="en-US" sz="1400" b="1" dirty="0" smtClean="0"/>
              <a:t>Q</a:t>
            </a:r>
            <a:r>
              <a:rPr lang="en-US" altLang="en-US" sz="1400" dirty="0" smtClean="0"/>
              <a:t>: 3.4999999999999999999999999999999999999999999999999 </a:t>
            </a:r>
            <a:r>
              <a:rPr lang="en-US" altLang="en-US" sz="1400" dirty="0"/>
              <a:t>is soooooooooooooooooooooooooooooooooooooooooooooooo close to 3.5 can’t you get an “A-</a:t>
            </a:r>
            <a:r>
              <a:rPr lang="en-US" altLang="en-US" sz="1400" dirty="0" smtClean="0"/>
              <a:t>”</a:t>
            </a:r>
          </a:p>
          <a:p>
            <a:pPr marL="1200150" lvl="2" indent="-285750" fontAlgn="auto">
              <a:spcBef>
                <a:spcPts val="0"/>
              </a:spcBef>
              <a:spcAft>
                <a:spcPts val="0"/>
              </a:spcAft>
              <a:buFont typeface="Arial" panose="020B0604020202020204" pitchFamily="34" charset="0"/>
              <a:buChar char="•"/>
              <a:defRPr/>
            </a:pPr>
            <a:r>
              <a:rPr lang="en-US" altLang="en-US" sz="1400" b="1" dirty="0" smtClean="0"/>
              <a:t>A</a:t>
            </a:r>
            <a:r>
              <a:rPr lang="en-US" altLang="en-US" sz="1400" dirty="0" smtClean="0"/>
              <a:t>: ‘No’ or </a:t>
            </a:r>
            <a:r>
              <a:rPr lang="en-US" altLang="en-US" sz="1400" dirty="0"/>
              <a:t>using an Internet </a:t>
            </a:r>
            <a:r>
              <a:rPr lang="en-US" altLang="en-US" sz="1400" dirty="0" smtClean="0"/>
              <a:t>emphasis</a:t>
            </a:r>
          </a:p>
          <a:p>
            <a:pPr marL="1657350" lvl="3" indent="-285750" fontAlgn="auto">
              <a:spcBef>
                <a:spcPts val="0"/>
              </a:spcBef>
              <a:spcAft>
                <a:spcPts val="0"/>
              </a:spcAft>
              <a:buFont typeface="Arial" panose="020B0604020202020204" pitchFamily="34" charset="0"/>
              <a:buChar char="•"/>
              <a:defRPr/>
            </a:pPr>
            <a:r>
              <a:rPr lang="en-US" altLang="en-US" sz="1400" dirty="0" smtClean="0"/>
              <a:t>NOOOOOOOOOOOOOOOOOOOOOOOOOOOOOOOOOOOOOOOOOOOOOOOOOOOOOOOOOOOOOOOOOOOOOOOOOOOOOOOOOOOOOOOOOOOOOOOOO</a:t>
            </a:r>
            <a:r>
              <a:rPr lang="en-US" altLang="en-US" sz="1400" dirty="0"/>
              <a:t>!!!!!!!!!!!!!!!!!!!!!!!!!!!!!!!!!!!!!!!!!!!!!!!!!!!!!!!!!!!!!!!!!!!!!!!!!!!!!!!!!!!!!!!!!!!!!!!!!!!!!!!!!!!!!!!!!!!!!!!!!!!!!</a:t>
            </a:r>
            <a:endParaRPr lang="en-US" sz="1400" dirty="0"/>
          </a:p>
        </p:txBody>
      </p:sp>
    </p:spTree>
    <p:extLst>
      <p:ext uri="{BB962C8B-B14F-4D97-AF65-F5344CB8AC3E}">
        <p14:creationId xmlns:p14="http://schemas.microsoft.com/office/powerpoint/2010/main" val="103239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2" end="2"/>
                                            </p:txEl>
                                          </p:spTgt>
                                        </p:tgtEl>
                                        <p:attrNameLst>
                                          <p:attrName>style.visibility</p:attrName>
                                        </p:attrNameLst>
                                      </p:cBhvr>
                                      <p:to>
                                        <p:strVal val="visible"/>
                                      </p:to>
                                    </p:set>
                                  </p:childTnLst>
                                </p:cTn>
                              </p:par>
                            </p:childTnLst>
                          </p:cTn>
                        </p:par>
                        <p:par>
                          <p:cTn id="35" fill="hold">
                            <p:stCondLst>
                              <p:cond delay="0"/>
                            </p:stCondLst>
                            <p:childTnLst>
                              <p:par>
                                <p:cTn id="36" presetID="1" presetClass="entr" presetSubtype="0" fill="hold" grpId="0" nodeType="afterEffect">
                                  <p:stCondLst>
                                    <p:cond delay="0"/>
                                  </p:stCondLst>
                                  <p:childTnLst>
                                    <p:set>
                                      <p:cBhvr>
                                        <p:cTn id="37" dur="1" fill="hold">
                                          <p:stCondLst>
                                            <p:cond delay="0"/>
                                          </p:stCondLst>
                                        </p:cTn>
                                        <p:tgtEl>
                                          <p:spTgt spid="10">
                                            <p:txEl>
                                              <p:pRg st="3" end="3"/>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P spid="5" grpId="0" build="p" bldLvl="3"/>
      <p:bldP spid="9" grpId="0"/>
      <p:bldP spid="10" grpId="0" uiExpand="1" build="p" bldLvl="2"/>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Estimating Your Overall Term Grade </a:t>
            </a:r>
            <a:r>
              <a:rPr lang="en-US" altLang="en-US" dirty="0" smtClean="0"/>
              <a:t>Point (2)</a:t>
            </a:r>
            <a:endParaRPr lang="en-US" dirty="0"/>
          </a:p>
        </p:txBody>
      </p:sp>
      <p:sp>
        <p:nvSpPr>
          <p:cNvPr id="3" name="Content Placeholder 2"/>
          <p:cNvSpPr>
            <a:spLocks noGrp="1"/>
          </p:cNvSpPr>
          <p:nvPr>
            <p:ph idx="1"/>
          </p:nvPr>
        </p:nvSpPr>
        <p:spPr/>
        <p:txBody>
          <a:bodyPr/>
          <a:lstStyle/>
          <a:p>
            <a:r>
              <a:rPr lang="en-US" dirty="0" smtClean="0"/>
              <a:t>You can use the spreadsheet on the course web page to estimate your term letter grade:</a:t>
            </a:r>
          </a:p>
          <a:p>
            <a:pPr lvl="1" fontAlgn="auto">
              <a:spcBef>
                <a:spcPts val="0"/>
              </a:spcBef>
              <a:spcAft>
                <a:spcPts val="0"/>
              </a:spcAft>
              <a:defRPr/>
            </a:pPr>
            <a:r>
              <a:rPr lang="en-US" dirty="0">
                <a:hlinkClick r:id="rId2"/>
              </a:rPr>
              <a:t>http://pages.cpsc.ucalgary.ca/~tamj/2023/203W/203_grade_calculator.xlsx</a:t>
            </a:r>
            <a:endParaRPr lang="en-US" dirty="0"/>
          </a:p>
        </p:txBody>
      </p:sp>
    </p:spTree>
    <p:extLst>
      <p:ext uri="{BB962C8B-B14F-4D97-AF65-F5344CB8AC3E}">
        <p14:creationId xmlns:p14="http://schemas.microsoft.com/office/powerpoint/2010/main" val="397238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4"/>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Term Letter Grade</a:t>
            </a:r>
            <a:endParaRPr lang="en-CA" dirty="0"/>
          </a:p>
        </p:txBody>
      </p:sp>
      <p:sp>
        <p:nvSpPr>
          <p:cNvPr id="3" name="Content Placeholder 2"/>
          <p:cNvSpPr>
            <a:spLocks noGrp="1"/>
          </p:cNvSpPr>
          <p:nvPr>
            <p:ph idx="1"/>
          </p:nvPr>
        </p:nvSpPr>
        <p:spPr/>
        <p:txBody>
          <a:bodyPr/>
          <a:lstStyle/>
          <a:p>
            <a:r>
              <a:rPr lang="en-US" dirty="0" smtClean="0"/>
              <a:t>After being assigned a letter grade for a class regardless of how it was derived then the numeric value for that letter uses the standard university values e.g. for determining your term average and your overall average.</a:t>
            </a:r>
          </a:p>
          <a:p>
            <a:pPr lvl="1"/>
            <a:r>
              <a:rPr lang="en-US" dirty="0" smtClean="0"/>
              <a:t>The GPA to letter cut off scale is not known the Registrar and won’t ‘lower’ your score in this class.</a:t>
            </a:r>
          </a:p>
          <a:p>
            <a:pPr lvl="1"/>
            <a:endParaRPr lang="en-CA" dirty="0"/>
          </a:p>
        </p:txBody>
      </p:sp>
      <p:pic>
        <p:nvPicPr>
          <p:cNvPr id="4" name="Picture 3"/>
          <p:cNvPicPr>
            <a:picLocks noChangeAspect="1"/>
          </p:cNvPicPr>
          <p:nvPr/>
        </p:nvPicPr>
        <p:blipFill rotWithShape="1">
          <a:blip r:embed="rId2"/>
          <a:srcRect t="1684" b="893"/>
          <a:stretch/>
        </p:blipFill>
        <p:spPr>
          <a:xfrm>
            <a:off x="826395" y="3374265"/>
            <a:ext cx="5512579" cy="3284112"/>
          </a:xfrm>
          <a:prstGeom prst="rect">
            <a:avLst/>
          </a:prstGeom>
        </p:spPr>
      </p:pic>
    </p:spTree>
    <p:extLst>
      <p:ext uri="{BB962C8B-B14F-4D97-AF65-F5344CB8AC3E}">
        <p14:creationId xmlns:p14="http://schemas.microsoft.com/office/powerpoint/2010/main" val="36881968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Enhancing Your Learning</a:t>
            </a:r>
            <a:endParaRPr lang="en-US" dirty="0"/>
          </a:p>
        </p:txBody>
      </p:sp>
      <p:sp>
        <p:nvSpPr>
          <p:cNvPr id="3" name="Content Placeholder 2"/>
          <p:cNvSpPr>
            <a:spLocks noGrp="1"/>
          </p:cNvSpPr>
          <p:nvPr>
            <p:ph idx="1"/>
          </p:nvPr>
        </p:nvSpPr>
        <p:spPr/>
        <p:txBody>
          <a:bodyPr/>
          <a:lstStyle/>
          <a:p>
            <a:r>
              <a:rPr lang="en-US" dirty="0" smtClean="0"/>
              <a:t>Computer Science is “hands on”, someone can teach you: theory, principles as well as how to do something</a:t>
            </a:r>
          </a:p>
          <a:p>
            <a:pPr lvl="1"/>
            <a:r>
              <a:rPr lang="en-US" dirty="0" smtClean="0"/>
              <a:t>You get </a:t>
            </a:r>
            <a:r>
              <a:rPr lang="en-US" dirty="0"/>
              <a:t>better </a:t>
            </a:r>
            <a:r>
              <a:rPr lang="en-US" dirty="0" smtClean="0"/>
              <a:t>by trying </a:t>
            </a:r>
            <a:r>
              <a:rPr lang="en-US" dirty="0"/>
              <a:t>things yourself.</a:t>
            </a:r>
          </a:p>
          <a:p>
            <a:pPr lvl="1"/>
            <a:endParaRPr lang="en-US" dirty="0"/>
          </a:p>
          <a:p>
            <a:endParaRPr lang="en-US" dirty="0" smtClean="0"/>
          </a:p>
          <a:p>
            <a:endParaRPr lang="en-US" dirty="0"/>
          </a:p>
          <a:p>
            <a:endParaRPr lang="en-US" dirty="0" smtClean="0"/>
          </a:p>
          <a:p>
            <a:endParaRPr lang="en-US" dirty="0" smtClean="0"/>
          </a:p>
          <a:p>
            <a:r>
              <a:rPr lang="en-US" dirty="0" smtClean="0"/>
              <a:t>Using MS-Office (A1 &amp; A2): Try the features of Excel and Word either in class or as soon as possible after class.</a:t>
            </a:r>
          </a:p>
          <a:p>
            <a:pPr lvl="1"/>
            <a:r>
              <a:rPr lang="en-US" dirty="0" smtClean="0"/>
              <a:t>Don’t just focus on how to run different features but also make sure that you truly understand how they work (this can be challenging for complex features).</a:t>
            </a:r>
            <a:endParaRPr lang="en-US" dirty="0"/>
          </a:p>
        </p:txBody>
      </p:sp>
      <p:grpSp>
        <p:nvGrpSpPr>
          <p:cNvPr id="11" name="Group 10"/>
          <p:cNvGrpSpPr>
            <a:grpSpLocks/>
          </p:cNvGrpSpPr>
          <p:nvPr/>
        </p:nvGrpSpPr>
        <p:grpSpPr bwMode="auto">
          <a:xfrm>
            <a:off x="923245" y="2743200"/>
            <a:ext cx="3857625" cy="2026119"/>
            <a:chOff x="1184118" y="-113558"/>
            <a:chExt cx="3857782" cy="2027683"/>
          </a:xfrm>
        </p:grpSpPr>
        <p:pic>
          <p:nvPicPr>
            <p:cNvPr id="12" name="Picture 6" descr="C:\Users\TEMP.PC\AppData\Local\Microsoft\Windows\Temporary Internet Files\Content.IE5\57KJBN2O\MC900234259[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4118" y="470642"/>
              <a:ext cx="1065291" cy="1317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8" descr="C:\Users\TEMP.PC\AppData\Local\Microsoft\Windows\Temporary Internet Files\Content.IE5\SI0826NH\MC90038442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4947" y="1129281"/>
              <a:ext cx="1089484" cy="784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
            <p:cNvSpPr txBox="1">
              <a:spLocks noChangeArrowheads="1"/>
            </p:cNvSpPr>
            <p:nvPr/>
          </p:nvSpPr>
          <p:spPr bwMode="auto">
            <a:xfrm>
              <a:off x="1184118" y="-113558"/>
              <a:ext cx="38577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b="1" dirty="0">
                  <a:latin typeface="Arial" panose="020B0604020202020204" pitchFamily="34" charset="0"/>
                </a:rPr>
                <a:t>Similar to getting fit: you can’t just watch</a:t>
              </a:r>
            </a:p>
          </p:txBody>
        </p:sp>
      </p:grpSp>
      <p:grpSp>
        <p:nvGrpSpPr>
          <p:cNvPr id="15" name="Group 14"/>
          <p:cNvGrpSpPr>
            <a:grpSpLocks/>
          </p:cNvGrpSpPr>
          <p:nvPr/>
        </p:nvGrpSpPr>
        <p:grpSpPr bwMode="auto">
          <a:xfrm>
            <a:off x="5284935" y="2743200"/>
            <a:ext cx="2854257" cy="2026119"/>
            <a:chOff x="6566113" y="2237755"/>
            <a:chExt cx="2450887" cy="2026842"/>
          </a:xfrm>
        </p:grpSpPr>
        <p:pic>
          <p:nvPicPr>
            <p:cNvPr id="16" name="Picture 7" descr="C:\Users\TEMP.PC\AppData\Local\Microsoft\Windows\Temporary Internet Files\Content.IE5\SI0826NH\MC90038912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6566113" y="2913367"/>
              <a:ext cx="1189539" cy="13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a:spLocks noChangeArrowheads="1"/>
            </p:cNvSpPr>
            <p:nvPr/>
          </p:nvSpPr>
          <p:spPr bwMode="auto">
            <a:xfrm>
              <a:off x="6645118" y="2237755"/>
              <a:ext cx="237188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a:spcBef>
                  <a:spcPct val="30000"/>
                </a:spcBef>
                <a:buChar char="•"/>
                <a:defRPr sz="2400">
                  <a:solidFill>
                    <a:schemeClr val="tx1"/>
                  </a:solidFill>
                  <a:latin typeface="Calibri" panose="020F0502020204030204" pitchFamily="34" charset="0"/>
                </a:defRPr>
              </a:lvl1pPr>
              <a:lvl2pPr marL="742950" indent="-285750">
                <a:spcBef>
                  <a:spcPct val="10000"/>
                </a:spcBef>
                <a:buSzPct val="100000"/>
                <a:buFont typeface="Times New Roman" panose="02020603050405020304" pitchFamily="18" charset="0"/>
                <a:buChar char="-"/>
                <a:defRPr sz="2000">
                  <a:solidFill>
                    <a:schemeClr val="tx1"/>
                  </a:solidFill>
                  <a:latin typeface="Calibri" panose="020F0502020204030204" pitchFamily="34" charset="0"/>
                </a:defRPr>
              </a:lvl2pPr>
              <a:lvl3pPr marL="1143000" indent="-228600">
                <a:lnSpc>
                  <a:spcPct val="90000"/>
                </a:lnSpc>
                <a:spcBef>
                  <a:spcPct val="10000"/>
                </a:spcBef>
                <a:buSzPct val="100000"/>
                <a:buChar char="•"/>
                <a:defRPr>
                  <a:solidFill>
                    <a:schemeClr val="tx1"/>
                  </a:solidFill>
                  <a:latin typeface="Calibri" panose="020F0502020204030204" pitchFamily="34" charset="0"/>
                </a:defRPr>
              </a:lvl3pPr>
              <a:lvl4pPr marL="1600200" indent="-228600">
                <a:spcBef>
                  <a:spcPct val="10000"/>
                </a:spcBef>
                <a:defRPr>
                  <a:solidFill>
                    <a:schemeClr val="tx1"/>
                  </a:solidFill>
                  <a:latin typeface="Calibri" panose="020F0502020204030204" pitchFamily="34" charset="0"/>
                </a:defRPr>
              </a:lvl4pPr>
              <a:lvl5pPr marL="2057400" indent="-228600">
                <a:spcBef>
                  <a:spcPct val="10000"/>
                </a:spcBef>
                <a:defRPr>
                  <a:solidFill>
                    <a:schemeClr val="tx1"/>
                  </a:solidFill>
                  <a:latin typeface="Calibri" panose="020F0502020204030204" pitchFamily="34" charset="0"/>
                </a:defRPr>
              </a:lvl5pPr>
              <a:lvl6pPr marL="2514600" indent="-228600" eaLnBrk="0" fontAlgn="base" hangingPunct="0">
                <a:spcBef>
                  <a:spcPct val="10000"/>
                </a:spcBef>
                <a:spcAft>
                  <a:spcPct val="0"/>
                </a:spcAft>
                <a:defRPr>
                  <a:solidFill>
                    <a:schemeClr val="tx1"/>
                  </a:solidFill>
                  <a:latin typeface="Calibri" panose="020F0502020204030204" pitchFamily="34" charset="0"/>
                </a:defRPr>
              </a:lvl6pPr>
              <a:lvl7pPr marL="2971800" indent="-228600" eaLnBrk="0" fontAlgn="base" hangingPunct="0">
                <a:spcBef>
                  <a:spcPct val="10000"/>
                </a:spcBef>
                <a:spcAft>
                  <a:spcPct val="0"/>
                </a:spcAft>
                <a:defRPr>
                  <a:solidFill>
                    <a:schemeClr val="tx1"/>
                  </a:solidFill>
                  <a:latin typeface="Calibri" panose="020F0502020204030204" pitchFamily="34" charset="0"/>
                </a:defRPr>
              </a:lvl7pPr>
              <a:lvl8pPr marL="3429000" indent="-228600" eaLnBrk="0" fontAlgn="base" hangingPunct="0">
                <a:spcBef>
                  <a:spcPct val="10000"/>
                </a:spcBef>
                <a:spcAft>
                  <a:spcPct val="0"/>
                </a:spcAft>
                <a:defRPr>
                  <a:solidFill>
                    <a:schemeClr val="tx1"/>
                  </a:solidFill>
                  <a:latin typeface="Calibri" panose="020F0502020204030204" pitchFamily="34" charset="0"/>
                </a:defRPr>
              </a:lvl8pPr>
              <a:lvl9pPr marL="3886200" indent="-228600" eaLnBrk="0" fontAlgn="base" hangingPunct="0">
                <a:spcBef>
                  <a:spcPct val="10000"/>
                </a:spcBef>
                <a:spcAft>
                  <a:spcPct val="0"/>
                </a:spcAft>
                <a:defRPr>
                  <a:solidFill>
                    <a:schemeClr val="tx1"/>
                  </a:solidFill>
                  <a:latin typeface="Calibri" panose="020F0502020204030204" pitchFamily="34" charset="0"/>
                </a:defRPr>
              </a:lvl9pPr>
            </a:lstStyle>
            <a:p>
              <a:pPr eaLnBrk="1" hangingPunct="1">
                <a:spcBef>
                  <a:spcPct val="0"/>
                </a:spcBef>
                <a:buFontTx/>
                <a:buNone/>
              </a:pPr>
              <a:r>
                <a:rPr lang="en-US" altLang="en-US" sz="1600" b="1" dirty="0">
                  <a:latin typeface="Arial" panose="020B0604020202020204" pitchFamily="34" charset="0"/>
                </a:rPr>
                <a:t>You have to do it yourself</a:t>
              </a:r>
            </a:p>
          </p:txBody>
        </p:sp>
      </p:grpSp>
      <p:grpSp>
        <p:nvGrpSpPr>
          <p:cNvPr id="22" name="Group 21"/>
          <p:cNvGrpSpPr/>
          <p:nvPr/>
        </p:nvGrpSpPr>
        <p:grpSpPr>
          <a:xfrm>
            <a:off x="749002" y="3358697"/>
            <a:ext cx="2810625" cy="1442370"/>
            <a:chOff x="770775" y="3440342"/>
            <a:chExt cx="2810625" cy="1442370"/>
          </a:xfrm>
        </p:grpSpPr>
        <p:cxnSp>
          <p:nvCxnSpPr>
            <p:cNvPr id="19" name="Straight Connector 18"/>
            <p:cNvCxnSpPr/>
            <p:nvPr/>
          </p:nvCxnSpPr>
          <p:spPr>
            <a:xfrm>
              <a:off x="923245" y="3440342"/>
              <a:ext cx="2658155" cy="1442370"/>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770775" y="3503395"/>
              <a:ext cx="2736455" cy="1316263"/>
            </a:xfrm>
            <a:prstGeom prst="line">
              <a:avLst/>
            </a:prstGeom>
            <a:ln w="635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619454" y="3304268"/>
            <a:ext cx="3007519" cy="1316263"/>
            <a:chOff x="499711" y="3503395"/>
            <a:chExt cx="3007519" cy="1316263"/>
          </a:xfrm>
        </p:grpSpPr>
        <p:cxnSp>
          <p:nvCxnSpPr>
            <p:cNvPr id="24" name="Straight Connector 23"/>
            <p:cNvCxnSpPr/>
            <p:nvPr/>
          </p:nvCxnSpPr>
          <p:spPr>
            <a:xfrm>
              <a:off x="499711" y="4224580"/>
              <a:ext cx="271064" cy="595078"/>
            </a:xfrm>
            <a:prstGeom prst="line">
              <a:avLst/>
            </a:prstGeom>
            <a:ln w="63500">
              <a:solidFill>
                <a:srgbClr val="01FF0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770775" y="3503395"/>
              <a:ext cx="2736455" cy="1316263"/>
            </a:xfrm>
            <a:prstGeom prst="line">
              <a:avLst/>
            </a:prstGeom>
            <a:ln w="63500">
              <a:solidFill>
                <a:srgbClr val="01FF0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28057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randombar(horizontal)">
                                      <p:cBhvr>
                                        <p:cTn id="19" dur="500"/>
                                        <p:tgtEl>
                                          <p:spTgt spid="2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randombar(horizontal)">
                                      <p:cBhvr>
                                        <p:cTn id="28" dur="500"/>
                                        <p:tgtEl>
                                          <p:spTgt spid="23"/>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3"/>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Enhancing Your </a:t>
            </a:r>
            <a:r>
              <a:rPr lang="en-US" dirty="0" smtClean="0"/>
              <a:t>Learning (2)</a:t>
            </a:r>
            <a:endParaRPr lang="en-US" dirty="0"/>
          </a:p>
        </p:txBody>
      </p:sp>
      <p:sp>
        <p:nvSpPr>
          <p:cNvPr id="3" name="Content Placeholder 2"/>
          <p:cNvSpPr>
            <a:spLocks noGrp="1"/>
          </p:cNvSpPr>
          <p:nvPr>
            <p:ph idx="1"/>
          </p:nvPr>
        </p:nvSpPr>
        <p:spPr/>
        <p:txBody>
          <a:bodyPr/>
          <a:lstStyle/>
          <a:p>
            <a:r>
              <a:rPr lang="en-US" dirty="0" smtClean="0"/>
              <a:t>“Programming” A3 onward</a:t>
            </a:r>
          </a:p>
          <a:p>
            <a:pPr lvl="1"/>
            <a:r>
              <a:rPr lang="en-US" dirty="0" smtClean="0"/>
              <a:t>‘Trace programs’: read through the lecture examples and try to figure out ‘by hand’ (not by running them) what happens if the programs were run.</a:t>
            </a:r>
          </a:p>
          <a:p>
            <a:pPr lvl="2"/>
            <a:r>
              <a:rPr lang="en-US" dirty="0" smtClean="0"/>
              <a:t>Verify your prediction by running the program </a:t>
            </a:r>
            <a:r>
              <a:rPr lang="en-US" b="1" dirty="0" smtClean="0"/>
              <a:t>after</a:t>
            </a:r>
            <a:r>
              <a:rPr lang="en-US" dirty="0" smtClean="0"/>
              <a:t> the hand trace</a:t>
            </a:r>
          </a:p>
          <a:p>
            <a:pPr lvl="1"/>
            <a:r>
              <a:rPr lang="en-US" dirty="0" smtClean="0"/>
              <a:t>Writing programs (“coding”): try writing the lecture examples yourself from scratch (don’t look at the answer in the lecture notes until you’ve given it attempt)</a:t>
            </a:r>
          </a:p>
          <a:p>
            <a:pPr lvl="1"/>
            <a:r>
              <a:rPr lang="en-US" dirty="0" smtClean="0"/>
              <a:t>More details provided later.</a:t>
            </a:r>
          </a:p>
          <a:p>
            <a:r>
              <a:rPr lang="en-US" dirty="0" smtClean="0"/>
              <a:t>The more your practice, the deeper will be your understanding of concepts (all assignments) and more skilled a programmer you will be (A3 &amp; for this term A4).</a:t>
            </a:r>
          </a:p>
          <a:p>
            <a:pPr lvl="1"/>
            <a:r>
              <a:rPr lang="en-US" dirty="0" smtClean="0"/>
              <a:t>The workbook was written to increase your ability to </a:t>
            </a:r>
            <a:r>
              <a:rPr lang="en-US" smtClean="0"/>
              <a:t>practice concepts.</a:t>
            </a:r>
            <a:endParaRPr lang="en-US" dirty="0"/>
          </a:p>
        </p:txBody>
      </p:sp>
    </p:spTree>
    <p:extLst>
      <p:ext uri="{BB962C8B-B14F-4D97-AF65-F5344CB8AC3E}">
        <p14:creationId xmlns:p14="http://schemas.microsoft.com/office/powerpoint/2010/main" val="15948851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Enhancing Your Learning (3)</a:t>
            </a:r>
            <a:endParaRPr lang="en-US" dirty="0"/>
          </a:p>
        </p:txBody>
      </p:sp>
      <p:sp>
        <p:nvSpPr>
          <p:cNvPr id="3" name="Content Placeholder 2"/>
          <p:cNvSpPr>
            <a:spLocks noGrp="1"/>
          </p:cNvSpPr>
          <p:nvPr>
            <p:ph idx="1"/>
          </p:nvPr>
        </p:nvSpPr>
        <p:spPr/>
        <p:txBody>
          <a:bodyPr/>
          <a:lstStyle/>
          <a:p>
            <a:r>
              <a:rPr lang="en-US" dirty="0" smtClean="0"/>
              <a:t>For most students simply sitting and listening isn’t enough.</a:t>
            </a:r>
          </a:p>
          <a:p>
            <a:r>
              <a:rPr lang="en-US" dirty="0" smtClean="0"/>
              <a:t>It has been shown that learning will be enhanced by taking notes (properly – don’t capture lectures word for word, paraphrase).</a:t>
            </a:r>
          </a:p>
          <a:p>
            <a:pPr lvl="1"/>
            <a:r>
              <a:rPr lang="en-US" dirty="0" smtClean="0"/>
              <a:t>Hand written notes are better than electronic versions (and you can probably take down information more quickly by hand especially if you need to draw diagrams).</a:t>
            </a:r>
          </a:p>
          <a:p>
            <a:r>
              <a:rPr lang="en-US" dirty="0" smtClean="0"/>
              <a:t>Ask questions!</a:t>
            </a:r>
          </a:p>
          <a:p>
            <a:pPr lvl="1"/>
            <a:r>
              <a:rPr lang="en-US" dirty="0" smtClean="0"/>
              <a:t>If after trying to figure things out yourself make sure you clarify! (Remember I have office hours and there’s a CT for this course)</a:t>
            </a:r>
          </a:p>
          <a:p>
            <a:pPr lvl="1"/>
            <a:r>
              <a:rPr lang="en-US" dirty="0" smtClean="0"/>
              <a:t>If you are attending class, taking down notes and otherwise giving the course a good effort don’t “feel dumb” asking a question</a:t>
            </a:r>
            <a:endParaRPr lang="en-US" dirty="0"/>
          </a:p>
        </p:txBody>
      </p:sp>
    </p:spTree>
    <p:extLst>
      <p:ext uri="{BB962C8B-B14F-4D97-AF65-F5344CB8AC3E}">
        <p14:creationId xmlns:p14="http://schemas.microsoft.com/office/powerpoint/2010/main" val="6186905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Title 25"/>
          <p:cNvSpPr>
            <a:spLocks noGrp="1"/>
          </p:cNvSpPr>
          <p:nvPr>
            <p:ph type="title"/>
          </p:nvPr>
        </p:nvSpPr>
        <p:spPr/>
        <p:txBody>
          <a:bodyPr/>
          <a:lstStyle/>
          <a:p>
            <a:r>
              <a:rPr lang="en-US" altLang="en-US" dirty="0" smtClean="0"/>
              <a:t>Tam’s “House Rules”</a:t>
            </a:r>
          </a:p>
        </p:txBody>
      </p:sp>
      <p:sp>
        <p:nvSpPr>
          <p:cNvPr id="27" name="Content Placeholder 26"/>
          <p:cNvSpPr>
            <a:spLocks noGrp="1"/>
          </p:cNvSpPr>
          <p:nvPr>
            <p:ph idx="1"/>
          </p:nvPr>
        </p:nvSpPr>
        <p:spPr/>
        <p:txBody>
          <a:bodyPr/>
          <a:lstStyle/>
          <a:p>
            <a:pPr>
              <a:defRPr/>
            </a:pPr>
            <a:r>
              <a:rPr lang="en-US" altLang="en-US" dirty="0" smtClean="0"/>
              <a:t>I will endeavor to keep the lecture within the prescribed time boundaries</a:t>
            </a:r>
          </a:p>
          <a:p>
            <a:pPr>
              <a:defRPr/>
            </a:pPr>
            <a:endParaRPr lang="en-US" altLang="en-US" dirty="0" smtClean="0"/>
          </a:p>
          <a:p>
            <a:pPr marL="0" indent="0">
              <a:buFontTx/>
              <a:buNone/>
              <a:defRPr/>
            </a:pPr>
            <a:endParaRPr lang="en-US" altLang="en-US" dirty="0" smtClean="0"/>
          </a:p>
          <a:p>
            <a:pPr marL="0" indent="0">
              <a:buFontTx/>
              <a:buNone/>
              <a:defRPr/>
            </a:pPr>
            <a:endParaRPr lang="en-US" altLang="en-US" dirty="0" smtClean="0"/>
          </a:p>
          <a:p>
            <a:pPr>
              <a:defRPr/>
            </a:pPr>
            <a:r>
              <a:rPr lang="en-US" altLang="en-US" dirty="0" smtClean="0"/>
              <a:t>You won’t pack up and end before time is up</a:t>
            </a:r>
          </a:p>
          <a:p>
            <a:pPr>
              <a:defRPr/>
            </a:pPr>
            <a:endParaRPr lang="en-US" altLang="en-US" dirty="0" smtClean="0"/>
          </a:p>
        </p:txBody>
      </p:sp>
      <p:pic>
        <p:nvPicPr>
          <p:cNvPr id="2052" name="Picture 4" descr="C:\Users\tamj\AppData\Local\Microsoft\Windows\Temporary Internet Files\Content.IE5\H2V5D7PC\MP900448709[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438400"/>
            <a:ext cx="1168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352800" y="5677921"/>
            <a:ext cx="1573213" cy="1071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C:\Users\tamj\AppData\Local\Microsoft\Windows\Temporary Internet Files\Content.IE5\H2V5D7PC\MC90019656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28800" y="4153921"/>
            <a:ext cx="1792288" cy="181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5" descr="C:\Users\tamj\AppData\Local\Microsoft\Windows\Temporary Internet Files\Content.IE5\5BWAU42G\MC90044189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0" y="5677921"/>
            <a:ext cx="13970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0905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childTnLst>
                          </p:cTn>
                        </p:par>
                        <p:par>
                          <p:cTn id="21" fill="hold" nodeType="afterGroup">
                            <p:stCondLst>
                              <p:cond delay="0"/>
                            </p:stCondLst>
                            <p:childTnLst>
                              <p:par>
                                <p:cTn id="22" presetID="48" presetClass="path" presetSubtype="0" accel="50000" decel="50000" fill="hold" nodeType="afterEffect">
                                  <p:stCondLst>
                                    <p:cond delay="0"/>
                                  </p:stCondLst>
                                  <p:childTnLst>
                                    <p:animMotion origin="layout" path="M -0.03004 2.11659E-6 C -0.01441 0.00809 0.0033 0.01596 0.01128 0.02591 C 0.0191 0.03701 0.02309 0.04996 0.02691 0.06292 C 0.03108 0.0761 0.02691 0.08697 0.02309 0.099 C 0.0191 0.11011 0.01319 0.1219 -0.0007 0.13208 C -0.01233 0.14203 -0.03212 0.14989 -0.05347 0.15591 C -0.07326 0.16192 -0.09688 0.16609 -0.12031 0.16794 C -0.14392 0.17002 -0.16736 0.17002 -0.18924 0.16794 C -0.21267 0.16609 -0.2342 0.161 -0.25191 0.1529 C -0.26962 0.14596 -0.28524 0.13694 -0.29306 0.12607 C -0.30295 0.11589 -0.30677 0.10201 -0.30677 0.09091 C -0.30886 0.08003 -0.30677 0.06708 -0.29688 0.05598 C -0.28733 0.04603 -0.26962 0.03793 -0.24618 0.034 C -0.22222 0.03099 -0.19879 0.03493 -0.18299 0.0421 C -0.16945 0.04904 -0.15955 0.05991 -0.15747 0.0731 C -0.15747 0.08605 -0.15955 0.09808 -0.16945 0.10802 C -0.17934 0.11797 -0.17726 0.12005 -0.21649 0.13301 C -0.25191 0.14689 -0.28733 0.14295 -0.30886 0.14411 C -0.33021 0.14411 -0.34809 0.13995 -0.36945 0.13601 C -0.39288 0.13093 -0.41267 0.1219 -0.42656 0.11404 C -0.44028 0.10594 -0.44601 0.096 -0.45382 0.08003 C -0.45972 0.06407 -0.45972 0.05598 -0.45972 0.04395 C -0.45972 0.03192 -0.45972 0.01989 -0.45972 0.00809 " pathEditMode="relative" rAng="0" ptsTypes="fffffffffffffffffffffff">
                                      <p:cBhvr>
                                        <p:cTn id="23" dur="2000" fill="hold"/>
                                        <p:tgtEl>
                                          <p:spTgt spid="33"/>
                                        </p:tgtEl>
                                        <p:attrNameLst>
                                          <p:attrName>ppt_x</p:attrName>
                                          <p:attrName>ppt_y</p:attrName>
                                        </p:attrNameLst>
                                      </p:cBhvr>
                                      <p:rCtr x="-18438" y="8489"/>
                                    </p:animMotion>
                                  </p:childTnLst>
                                </p:cTn>
                              </p:par>
                            </p:childTnLst>
                          </p:cTn>
                        </p:par>
                        <p:par>
                          <p:cTn id="24" fill="hold" nodeType="afterGroup">
                            <p:stCondLst>
                              <p:cond delay="2000"/>
                            </p:stCondLst>
                            <p:childTnLst>
                              <p:par>
                                <p:cTn id="25" presetID="0" presetClass="path" presetSubtype="0" accel="50000" decel="50000" fill="hold" nodeType="afterEffect">
                                  <p:stCondLst>
                                    <p:cond delay="0"/>
                                  </p:stCondLst>
                                  <p:childTnLst>
                                    <p:animMotion origin="layout" path="M 8.33333E-7 0.00069 C 0.00347 -0.00972 0.02535 -0.00949 0.03472 -0.01041 C 0.05382 -0.01828 0.07951 -0.01943 0.09983 -0.02059 C 0.12049 -0.02337 0.14219 -0.02476 0.16233 -0.0192 C 0.17552 -0.0155 0.18837 -0.00949 0.20156 -0.00648 C 0.21319 0.00185 0.20764 -0.00024 0.21736 0.00208 C 0.22257 0.00763 0.22934 0.0111 0.23472 0.01642 C 0.24149 0.0229 0.24427 0.03169 0.24653 0.04071 C 0.24601 0.05227 0.24601 0.0643 0.24496 0.07587 C 0.24462 0.08235 0.22205 0.09252 0.21597 0.09461 C 0.19583 0.09368 0.18437 0.09299 0.16667 0.08744 C 0.16389 0.08304 0.16094 0.07957 0.15937 0.07448 C 0.1599 0.06615 0.1599 0.05759 0.16076 0.04904 C 0.16215 0.03446 0.18368 0.0259 0.19427 0.0192 C 0.19913 0.01619 0.21371 0.01318 0.22031 0.01226 C 0.22882 0.0111 0.24653 0.00925 0.24653 0.00948 C 0.26094 0.00578 0.2724 0.00925 0.28559 0.01364 C 0.28976 0.02012 0.29427 0.02706 0.29861 0.03354 C 0.30035 0.03816 0.3026 0.04187 0.30451 0.04603 C 0.30312 0.06546 0.3066 0.07356 0.28993 0.08165 C 0.27639 0.08026 0.27361 0.08142 0.27101 0.0687 C 0.27205 0.06292 0.27274 0.04904 0.27691 0.0421 C 0.28767 0.02428 0.30868 0.01017 0.32326 -0.00509 C 0.33194 -0.01411 0.34149 -0.02915 0.35226 -0.03609 C 0.35503 -0.03794 0.35833 -0.03933 0.36094 -0.04187 C 0.37101 -0.05182 0.37031 -0.05575 0.37986 -0.06315 C 0.39115 -0.07218 0.38559 -0.06501 0.39444 -0.0731 C 0.40035 -0.07819 0.39913 -0.07935 0.4059 -0.08305 C 0.41354 -0.08721 0.42448 -0.08675 0.43212 -0.08721 C 0.46858 -0.08582 0.45434 -0.08606 0.47552 -0.08606 " pathEditMode="relative" rAng="0" ptsTypes="fffffffffffffffffffffffffffffA">
                                      <p:cBhvr>
                                        <p:cTn id="26" dur="2000" fill="hold"/>
                                        <p:tgtEl>
                                          <p:spTgt spid="2053"/>
                                        </p:tgtEl>
                                        <p:attrNameLst>
                                          <p:attrName>ppt_x</p:attrName>
                                          <p:attrName>ppt_y</p:attrName>
                                        </p:attrNameLst>
                                      </p:cBhvr>
                                      <p:rCtr x="23767" y="30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Tam’s “House Rules”</a:t>
            </a:r>
          </a:p>
        </p:txBody>
      </p:sp>
      <p:sp>
        <p:nvSpPr>
          <p:cNvPr id="3" name="Content Placehold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US" dirty="0" smtClean="0"/>
              <a:t>No recordings/captures without permission during class please</a:t>
            </a:r>
          </a:p>
          <a:p>
            <a:pPr fontAlgn="auto">
              <a:spcAft>
                <a:spcPts val="0"/>
              </a:spcAft>
              <a:buFont typeface="Arial" panose="020B0604020202020204" pitchFamily="34" charset="0"/>
              <a:buChar char="•"/>
              <a:defRPr/>
            </a:pPr>
            <a:endParaRPr lang="en-US" dirty="0" smtClean="0"/>
          </a:p>
          <a:p>
            <a:pPr marL="0" indent="0" fontAlgn="auto">
              <a:spcAft>
                <a:spcPts val="0"/>
              </a:spcAft>
              <a:buFont typeface="Arial" panose="020B0604020202020204" pitchFamily="34" charset="0"/>
              <a:buNone/>
              <a:defRPr/>
            </a:pPr>
            <a:endParaRPr lang="en-US" dirty="0" smtClean="0"/>
          </a:p>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r>
              <a:rPr lang="en-US" dirty="0" smtClean="0"/>
              <a:t>(Recall that learning tends to increase with additional levels of engagement).</a:t>
            </a:r>
          </a:p>
        </p:txBody>
      </p:sp>
      <p:grpSp>
        <p:nvGrpSpPr>
          <p:cNvPr id="4" name="Group 3"/>
          <p:cNvGrpSpPr>
            <a:grpSpLocks/>
          </p:cNvGrpSpPr>
          <p:nvPr/>
        </p:nvGrpSpPr>
        <p:grpSpPr bwMode="auto">
          <a:xfrm>
            <a:off x="719138" y="1966913"/>
            <a:ext cx="3892550" cy="1143000"/>
            <a:chOff x="755583" y="1828800"/>
            <a:chExt cx="3892617" cy="1143000"/>
          </a:xfrm>
        </p:grpSpPr>
        <p:pic>
          <p:nvPicPr>
            <p:cNvPr id="22537" name="Picture 2" descr="C:\Users\tamj\AppData\Local\Microsoft\Windows\Temporary Internet Files\Content.IE5\LZWJTDG0\MC90043387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83" y="18288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8" name="Picture 3" descr="C:\Users\tamj\AppData\Local\Microsoft\Windows\Temporary Internet Files\Content.IE5\NXE19V4B\MM900336563[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489755" y="2012067"/>
              <a:ext cx="784506" cy="637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4" descr="C:\Users\tamj\AppData\Local\Microsoft\Windows\Temporary Internet Files\Content.IE5\BXRWTSP3\MC900433869[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2019300"/>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6" name="Group 5"/>
          <p:cNvGrpSpPr>
            <a:grpSpLocks/>
          </p:cNvGrpSpPr>
          <p:nvPr/>
        </p:nvGrpSpPr>
        <p:grpSpPr bwMode="auto">
          <a:xfrm>
            <a:off x="719138" y="4191000"/>
            <a:ext cx="4635500" cy="2359025"/>
            <a:chOff x="876613" y="4198794"/>
            <a:chExt cx="4635945" cy="2359542"/>
          </a:xfrm>
        </p:grpSpPr>
        <p:pic>
          <p:nvPicPr>
            <p:cNvPr id="22534" name="Picture 8" descr="C:\Users\tamj\AppData\Local\Microsoft\Windows\Temporary Internet Files\Content.IE5\S73FJVX2\MC90023757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876613" y="4198794"/>
              <a:ext cx="1092645" cy="21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10" descr="C:\Users\tamj\AppData\Local\Microsoft\Windows\Temporary Internet Files\Content.IE5\Z6TBLP53\MM900295151[1].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2314965" y="5096579"/>
              <a:ext cx="3197593" cy="1461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11" descr="C:\Users\tamj\AppData\Local\Microsoft\Windows\Temporary Internet Files\Content.IE5\18FQ96LE\MC900293506[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71966" y="5323868"/>
              <a:ext cx="761999" cy="1035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7463022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down)">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bldLvl="3"/>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Tam’s “House Rules”</a:t>
            </a:r>
            <a:endParaRPr lang="en-US" dirty="0"/>
          </a:p>
        </p:txBody>
      </p:sp>
      <p:sp>
        <p:nvSpPr>
          <p:cNvPr id="3" name="Content Placeholder 2"/>
          <p:cNvSpPr>
            <a:spLocks noGrp="1"/>
          </p:cNvSpPr>
          <p:nvPr>
            <p:ph idx="1"/>
          </p:nvPr>
        </p:nvSpPr>
        <p:spPr/>
        <p:txBody>
          <a:bodyPr/>
          <a:lstStyle/>
          <a:p>
            <a:r>
              <a:rPr lang="en-US" dirty="0" smtClean="0"/>
              <a:t>Quiet whispering is OK…</a:t>
            </a:r>
          </a:p>
          <a:p>
            <a:endParaRPr lang="en-US" dirty="0"/>
          </a:p>
          <a:p>
            <a:endParaRPr lang="en-US" dirty="0" smtClean="0"/>
          </a:p>
          <a:p>
            <a:endParaRPr lang="en-US" dirty="0"/>
          </a:p>
          <a:p>
            <a:endParaRPr lang="en-US" dirty="0" smtClean="0"/>
          </a:p>
          <a:p>
            <a:pPr marL="0" indent="0">
              <a:buNone/>
            </a:pPr>
            <a:r>
              <a:rPr lang="en-US" dirty="0" smtClean="0"/>
              <a:t>…but make sure if it is *quiet*. If it’s loud enough for me to hear then it’s likely that others are being disturbed by the noise as well.</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000" y="2009211"/>
            <a:ext cx="1371600" cy="1371600"/>
          </a:xfrm>
          <a:prstGeom prst="rect">
            <a:avLst/>
          </a:prstGeom>
        </p:spPr>
      </p:pic>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38518"/>
          <a:stretch/>
        </p:blipFill>
        <p:spPr>
          <a:xfrm>
            <a:off x="457200" y="4800600"/>
            <a:ext cx="2467354" cy="1516966"/>
          </a:xfrm>
          <a:prstGeom prst="rect">
            <a:avLst/>
          </a:prstGeom>
        </p:spPr>
      </p:pic>
    </p:spTree>
    <p:extLst>
      <p:ext uri="{BB962C8B-B14F-4D97-AF65-F5344CB8AC3E}">
        <p14:creationId xmlns:p14="http://schemas.microsoft.com/office/powerpoint/2010/main" val="1504430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274638"/>
            <a:ext cx="6629400" cy="944562"/>
          </a:xfrm>
        </p:spPr>
        <p:txBody>
          <a:bodyPr/>
          <a:lstStyle/>
          <a:p>
            <a:r>
              <a:rPr lang="en-US" altLang="en-US" dirty="0" smtClean="0"/>
              <a:t>Contact Information (James Tam)</a:t>
            </a:r>
          </a:p>
        </p:txBody>
      </p:sp>
      <p:sp>
        <p:nvSpPr>
          <p:cNvPr id="3" name="Content Placeholder 2"/>
          <p:cNvSpPr>
            <a:spLocks noGrp="1"/>
          </p:cNvSpPr>
          <p:nvPr>
            <p:ph idx="1"/>
          </p:nvPr>
        </p:nvSpPr>
        <p:spPr>
          <a:xfrm>
            <a:off x="457200" y="1108075"/>
            <a:ext cx="6900863" cy="5368925"/>
          </a:xfrm>
        </p:spPr>
        <p:txBody>
          <a:bodyPr/>
          <a:lstStyle/>
          <a:p>
            <a:pPr marL="223838" indent="-223838">
              <a:defRPr/>
            </a:pPr>
            <a:r>
              <a:rPr lang="en-US" altLang="en-US" dirty="0" smtClean="0"/>
              <a:t>Days/times of availability:</a:t>
            </a:r>
          </a:p>
          <a:p>
            <a:pPr lvl="1"/>
            <a:r>
              <a:rPr lang="en-US" dirty="0"/>
              <a:t>Monday: 4:50 - 5:15 PM (ST 143). Please identify yourself as a CPSC </a:t>
            </a:r>
            <a:r>
              <a:rPr lang="en-US" dirty="0" smtClean="0"/>
              <a:t>203 </a:t>
            </a:r>
            <a:r>
              <a:rPr lang="en-US" dirty="0"/>
              <a:t>student.</a:t>
            </a:r>
          </a:p>
          <a:p>
            <a:pPr lvl="1"/>
            <a:r>
              <a:rPr lang="en-US" dirty="0"/>
              <a:t>Tuesday: 5:15 - 5:30 PM (ENA 101). </a:t>
            </a:r>
          </a:p>
          <a:p>
            <a:pPr marL="223838" indent="-223838">
              <a:defRPr/>
            </a:pPr>
            <a:r>
              <a:rPr lang="en-US" altLang="en-US" dirty="0" smtClean="0"/>
              <a:t>And of course you can send email:</a:t>
            </a:r>
          </a:p>
          <a:p>
            <a:pPr marL="458788" lvl="1" indent="-223838">
              <a:defRPr/>
            </a:pPr>
            <a:r>
              <a:rPr lang="en-US" altLang="en-US" dirty="0"/>
              <a:t>Since I teach more than one course and to make it easier to flag your emails include the course name and number in the subject line of the email ‘CPSC </a:t>
            </a:r>
            <a:r>
              <a:rPr lang="en-US" altLang="en-US" dirty="0" smtClean="0"/>
              <a:t>203’</a:t>
            </a:r>
          </a:p>
          <a:p>
            <a:pPr marL="223838" indent="-223838">
              <a:defRPr/>
            </a:pPr>
            <a:r>
              <a:rPr lang="en-US" altLang="en-US" dirty="0" smtClean="0"/>
              <a:t>Other times may be possible via a remote session.</a:t>
            </a:r>
            <a:endParaRPr lang="en-US" altLang="en-US" dirty="0"/>
          </a:p>
          <a:p>
            <a:pPr marL="681038" lvl="2" indent="-223838">
              <a:defRPr/>
            </a:pPr>
            <a:endParaRPr lang="en-US" altLang="en-US" dirty="0" smtClean="0"/>
          </a:p>
          <a:p>
            <a:pPr marL="681038" lvl="2" indent="-223838">
              <a:defRPr/>
            </a:pPr>
            <a:endParaRPr lang="en-US" altLang="en-US" dirty="0" smtClean="0"/>
          </a:p>
          <a:p>
            <a:pPr marL="739775" lvl="1" indent="-171450">
              <a:defRPr/>
            </a:pPr>
            <a:endParaRPr lang="en-US" altLang="en-US" sz="1800" dirty="0" smtClean="0"/>
          </a:p>
          <a:p>
            <a:pPr marL="857250" lvl="2" indent="-171450">
              <a:defRPr/>
            </a:pPr>
            <a:endParaRPr lang="en-US" altLang="en-US" sz="1600" dirty="0"/>
          </a:p>
          <a:p>
            <a:pPr>
              <a:defRPr/>
            </a:pPr>
            <a:endParaRPr lang="en-US" dirty="0"/>
          </a:p>
        </p:txBody>
      </p:sp>
      <p:sp>
        <p:nvSpPr>
          <p:cNvPr id="7172" name="TextBox 6"/>
          <p:cNvSpPr txBox="1">
            <a:spLocks noChangeArrowheads="1"/>
          </p:cNvSpPr>
          <p:nvPr/>
        </p:nvSpPr>
        <p:spPr bwMode="auto">
          <a:xfrm>
            <a:off x="7427913" y="1828800"/>
            <a:ext cx="990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US" altLang="en-US" b="1" dirty="0">
                <a:solidFill>
                  <a:schemeClr val="bg1"/>
                </a:solidFill>
              </a:rPr>
              <a:t>© Tam</a:t>
            </a:r>
          </a:p>
        </p:txBody>
      </p:sp>
      <p:pic>
        <p:nvPicPr>
          <p:cNvPr id="7173"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58063" y="0"/>
            <a:ext cx="1785937" cy="2322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 6"/>
          <p:cNvGrpSpPr/>
          <p:nvPr/>
        </p:nvGrpSpPr>
        <p:grpSpPr>
          <a:xfrm>
            <a:off x="8398020" y="1235242"/>
            <a:ext cx="192527" cy="164432"/>
            <a:chOff x="8398020" y="1235242"/>
            <a:chExt cx="192527" cy="164432"/>
          </a:xfrm>
        </p:grpSpPr>
        <p:sp>
          <p:nvSpPr>
            <p:cNvPr id="4" name="Freeform 3"/>
            <p:cNvSpPr/>
            <p:nvPr/>
          </p:nvSpPr>
          <p:spPr bwMode="auto">
            <a:xfrm>
              <a:off x="8398020" y="1295400"/>
              <a:ext cx="120661" cy="104274"/>
            </a:xfrm>
            <a:custGeom>
              <a:avLst/>
              <a:gdLst>
                <a:gd name="connsiteX0" fmla="*/ 22 w 120661"/>
                <a:gd name="connsiteY0" fmla="*/ 20053 h 104274"/>
                <a:gd name="connsiteX1" fmla="*/ 20075 w 120661"/>
                <a:gd name="connsiteY1" fmla="*/ 16042 h 104274"/>
                <a:gd name="connsiteX2" fmla="*/ 48148 w 120661"/>
                <a:gd name="connsiteY2" fmla="*/ 8021 h 104274"/>
                <a:gd name="connsiteX3" fmla="*/ 76222 w 120661"/>
                <a:gd name="connsiteY3" fmla="*/ 4011 h 104274"/>
                <a:gd name="connsiteX4" fmla="*/ 88254 w 120661"/>
                <a:gd name="connsiteY4" fmla="*/ 0 h 104274"/>
                <a:gd name="connsiteX5" fmla="*/ 112317 w 120661"/>
                <a:gd name="connsiteY5" fmla="*/ 68179 h 104274"/>
                <a:gd name="connsiteX6" fmla="*/ 108306 w 120661"/>
                <a:gd name="connsiteY6" fmla="*/ 92242 h 104274"/>
                <a:gd name="connsiteX7" fmla="*/ 84243 w 120661"/>
                <a:gd name="connsiteY7" fmla="*/ 104274 h 104274"/>
                <a:gd name="connsiteX8" fmla="*/ 44138 w 120661"/>
                <a:gd name="connsiteY8" fmla="*/ 100263 h 104274"/>
                <a:gd name="connsiteX9" fmla="*/ 28096 w 120661"/>
                <a:gd name="connsiteY9" fmla="*/ 80211 h 104274"/>
                <a:gd name="connsiteX10" fmla="*/ 20075 w 120661"/>
                <a:gd name="connsiteY10" fmla="*/ 68179 h 104274"/>
                <a:gd name="connsiteX11" fmla="*/ 16064 w 120661"/>
                <a:gd name="connsiteY11" fmla="*/ 52137 h 104274"/>
                <a:gd name="connsiteX12" fmla="*/ 22 w 120661"/>
                <a:gd name="connsiteY12" fmla="*/ 20053 h 1042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0661" h="104274">
                  <a:moveTo>
                    <a:pt x="22" y="20053"/>
                  </a:moveTo>
                  <a:cubicBezTo>
                    <a:pt x="690" y="14037"/>
                    <a:pt x="13462" y="17695"/>
                    <a:pt x="20075" y="16042"/>
                  </a:cubicBezTo>
                  <a:cubicBezTo>
                    <a:pt x="42968" y="10319"/>
                    <a:pt x="20660" y="13019"/>
                    <a:pt x="48148" y="8021"/>
                  </a:cubicBezTo>
                  <a:cubicBezTo>
                    <a:pt x="57449" y="6330"/>
                    <a:pt x="66864" y="5348"/>
                    <a:pt x="76222" y="4011"/>
                  </a:cubicBezTo>
                  <a:cubicBezTo>
                    <a:pt x="80233" y="2674"/>
                    <a:pt x="84026" y="0"/>
                    <a:pt x="88254" y="0"/>
                  </a:cubicBezTo>
                  <a:cubicBezTo>
                    <a:pt x="137260" y="0"/>
                    <a:pt x="117557" y="10543"/>
                    <a:pt x="112317" y="68179"/>
                  </a:cubicBezTo>
                  <a:cubicBezTo>
                    <a:pt x="111581" y="76277"/>
                    <a:pt x="111943" y="84969"/>
                    <a:pt x="108306" y="92242"/>
                  </a:cubicBezTo>
                  <a:cubicBezTo>
                    <a:pt x="105196" y="98462"/>
                    <a:pt x="89937" y="102376"/>
                    <a:pt x="84243" y="104274"/>
                  </a:cubicBezTo>
                  <a:cubicBezTo>
                    <a:pt x="70875" y="102937"/>
                    <a:pt x="57229" y="103284"/>
                    <a:pt x="44138" y="100263"/>
                  </a:cubicBezTo>
                  <a:cubicBezTo>
                    <a:pt x="28852" y="96735"/>
                    <a:pt x="33399" y="90818"/>
                    <a:pt x="28096" y="80211"/>
                  </a:cubicBezTo>
                  <a:cubicBezTo>
                    <a:pt x="25940" y="75900"/>
                    <a:pt x="22749" y="72190"/>
                    <a:pt x="20075" y="68179"/>
                  </a:cubicBezTo>
                  <a:cubicBezTo>
                    <a:pt x="18738" y="62832"/>
                    <a:pt x="17648" y="57416"/>
                    <a:pt x="16064" y="52137"/>
                  </a:cubicBezTo>
                  <a:cubicBezTo>
                    <a:pt x="13634" y="44039"/>
                    <a:pt x="-646" y="26069"/>
                    <a:pt x="22" y="20053"/>
                  </a:cubicBezTo>
                  <a:close/>
                </a:path>
              </a:pathLst>
            </a:custGeom>
            <a:solidFill>
              <a:schemeClr val="accent1"/>
            </a:solidFill>
            <a:ln w="12700" cap="flat" cmpd="sng" algn="ctr">
              <a:solidFill>
                <a:srgbClr val="FFFFFF"/>
              </a:solidFill>
              <a:prstDash val="solid"/>
              <a:round/>
              <a:headEnd type="none" w="sm" len="sm"/>
              <a:tailEnd type="none"/>
            </a:ln>
            <a:effectLst/>
          </p:spPr>
          <p:txBody>
            <a:bodyPr rtlCol="0" anchor="t" anchorCtr="0"/>
            <a:lstStyle/>
            <a:p>
              <a:pPr algn="ctr"/>
              <a:endParaRPr lang="en-CA" sz="1600" dirty="0" smtClean="0"/>
            </a:p>
          </p:txBody>
        </p:sp>
        <p:sp>
          <p:nvSpPr>
            <p:cNvPr id="6" name="Freeform 5"/>
            <p:cNvSpPr/>
            <p:nvPr/>
          </p:nvSpPr>
          <p:spPr bwMode="auto">
            <a:xfrm>
              <a:off x="8514347" y="1235242"/>
              <a:ext cx="76200" cy="148390"/>
            </a:xfrm>
            <a:custGeom>
              <a:avLst/>
              <a:gdLst>
                <a:gd name="connsiteX0" fmla="*/ 4011 w 76200"/>
                <a:gd name="connsiteY0" fmla="*/ 68179 h 148390"/>
                <a:gd name="connsiteX1" fmla="*/ 16042 w 76200"/>
                <a:gd name="connsiteY1" fmla="*/ 48126 h 148390"/>
                <a:gd name="connsiteX2" fmla="*/ 24064 w 76200"/>
                <a:gd name="connsiteY2" fmla="*/ 40105 h 148390"/>
                <a:gd name="connsiteX3" fmla="*/ 28074 w 76200"/>
                <a:gd name="connsiteY3" fmla="*/ 28074 h 148390"/>
                <a:gd name="connsiteX4" fmla="*/ 36095 w 76200"/>
                <a:gd name="connsiteY4" fmla="*/ 16042 h 148390"/>
                <a:gd name="connsiteX5" fmla="*/ 40106 w 76200"/>
                <a:gd name="connsiteY5" fmla="*/ 4011 h 148390"/>
                <a:gd name="connsiteX6" fmla="*/ 52137 w 76200"/>
                <a:gd name="connsiteY6" fmla="*/ 0 h 148390"/>
                <a:gd name="connsiteX7" fmla="*/ 64169 w 76200"/>
                <a:gd name="connsiteY7" fmla="*/ 8021 h 148390"/>
                <a:gd name="connsiteX8" fmla="*/ 76200 w 76200"/>
                <a:gd name="connsiteY8" fmla="*/ 36095 h 148390"/>
                <a:gd name="connsiteX9" fmla="*/ 72190 w 76200"/>
                <a:gd name="connsiteY9" fmla="*/ 72190 h 148390"/>
                <a:gd name="connsiteX10" fmla="*/ 52137 w 76200"/>
                <a:gd name="connsiteY10" fmla="*/ 108284 h 148390"/>
                <a:gd name="connsiteX11" fmla="*/ 44116 w 76200"/>
                <a:gd name="connsiteY11" fmla="*/ 120316 h 148390"/>
                <a:gd name="connsiteX12" fmla="*/ 20053 w 76200"/>
                <a:gd name="connsiteY12" fmla="*/ 136358 h 148390"/>
                <a:gd name="connsiteX13" fmla="*/ 8021 w 76200"/>
                <a:gd name="connsiteY13" fmla="*/ 144379 h 148390"/>
                <a:gd name="connsiteX14" fmla="*/ 0 w 76200"/>
                <a:gd name="connsiteY14" fmla="*/ 148390 h 148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6200" h="148390">
                  <a:moveTo>
                    <a:pt x="4011" y="68179"/>
                  </a:moveTo>
                  <a:cubicBezTo>
                    <a:pt x="8021" y="61495"/>
                    <a:pt x="11511" y="54469"/>
                    <a:pt x="16042" y="48126"/>
                  </a:cubicBezTo>
                  <a:cubicBezTo>
                    <a:pt x="18240" y="45049"/>
                    <a:pt x="22118" y="43347"/>
                    <a:pt x="24064" y="40105"/>
                  </a:cubicBezTo>
                  <a:cubicBezTo>
                    <a:pt x="26239" y="36480"/>
                    <a:pt x="26184" y="31855"/>
                    <a:pt x="28074" y="28074"/>
                  </a:cubicBezTo>
                  <a:cubicBezTo>
                    <a:pt x="30230" y="23763"/>
                    <a:pt x="33939" y="20353"/>
                    <a:pt x="36095" y="16042"/>
                  </a:cubicBezTo>
                  <a:cubicBezTo>
                    <a:pt x="37986" y="12261"/>
                    <a:pt x="37117" y="7000"/>
                    <a:pt x="40106" y="4011"/>
                  </a:cubicBezTo>
                  <a:cubicBezTo>
                    <a:pt x="43095" y="1022"/>
                    <a:pt x="48127" y="1337"/>
                    <a:pt x="52137" y="0"/>
                  </a:cubicBezTo>
                  <a:cubicBezTo>
                    <a:pt x="56148" y="2674"/>
                    <a:pt x="60761" y="4613"/>
                    <a:pt x="64169" y="8021"/>
                  </a:cubicBezTo>
                  <a:cubicBezTo>
                    <a:pt x="73401" y="17253"/>
                    <a:pt x="73132" y="23823"/>
                    <a:pt x="76200" y="36095"/>
                  </a:cubicBezTo>
                  <a:cubicBezTo>
                    <a:pt x="74863" y="48127"/>
                    <a:pt x="74180" y="60249"/>
                    <a:pt x="72190" y="72190"/>
                  </a:cubicBezTo>
                  <a:cubicBezTo>
                    <a:pt x="69837" y="86305"/>
                    <a:pt x="59789" y="96806"/>
                    <a:pt x="52137" y="108284"/>
                  </a:cubicBezTo>
                  <a:cubicBezTo>
                    <a:pt x="49463" y="112295"/>
                    <a:pt x="48127" y="117642"/>
                    <a:pt x="44116" y="120316"/>
                  </a:cubicBezTo>
                  <a:lnTo>
                    <a:pt x="20053" y="136358"/>
                  </a:lnTo>
                  <a:cubicBezTo>
                    <a:pt x="16042" y="139032"/>
                    <a:pt x="12332" y="142223"/>
                    <a:pt x="8021" y="144379"/>
                  </a:cubicBezTo>
                  <a:lnTo>
                    <a:pt x="0" y="148390"/>
                  </a:lnTo>
                </a:path>
              </a:pathLst>
            </a:custGeom>
            <a:noFill/>
            <a:ln w="12700" cap="flat" cmpd="sng" algn="ctr">
              <a:solidFill>
                <a:srgbClr val="FFFFFF"/>
              </a:solidFill>
              <a:prstDash val="solid"/>
              <a:round/>
              <a:headEnd type="none" w="sm" len="sm"/>
              <a:tailEnd type="none"/>
            </a:ln>
            <a:effectLst/>
          </p:spPr>
          <p:txBody>
            <a:bodyPr rtlCol="0" anchor="ctr"/>
            <a:lstStyle/>
            <a:p>
              <a:pPr algn="ctr"/>
              <a:endParaRPr lang="en-CA"/>
            </a:p>
          </p:txBody>
        </p:sp>
      </p:grpSp>
    </p:spTree>
    <p:extLst>
      <p:ext uri="{BB962C8B-B14F-4D97-AF65-F5344CB8AC3E}">
        <p14:creationId xmlns:p14="http://schemas.microsoft.com/office/powerpoint/2010/main" val="641317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Tam’s House Rules (Remote Learning)</a:t>
            </a:r>
            <a:endParaRPr lang="en-CA" dirty="0"/>
          </a:p>
        </p:txBody>
      </p:sp>
      <p:sp>
        <p:nvSpPr>
          <p:cNvPr id="3" name="Content Placeholder 2"/>
          <p:cNvSpPr>
            <a:spLocks noGrp="1"/>
          </p:cNvSpPr>
          <p:nvPr>
            <p:ph idx="1"/>
          </p:nvPr>
        </p:nvSpPr>
        <p:spPr/>
        <p:txBody>
          <a:bodyPr/>
          <a:lstStyle/>
          <a:p>
            <a:r>
              <a:rPr lang="en-US" dirty="0" smtClean="0"/>
              <a:t>Some of the common sense rules and social norms that apply for face-to-face to learning also apply to the online version e.g. turn taking.</a:t>
            </a:r>
          </a:p>
          <a:p>
            <a:r>
              <a:rPr lang="en-US" dirty="0" smtClean="0"/>
              <a:t>Please do ask questions!</a:t>
            </a:r>
          </a:p>
          <a:p>
            <a:r>
              <a:rPr lang="en-US" dirty="0" smtClean="0"/>
              <a:t>But when you have a question use the “raise your hand” feature in Zoom: </a:t>
            </a:r>
            <a:r>
              <a:rPr lang="en-US" dirty="0" smtClean="0">
                <a:latin typeface="Consolas" panose="020B0609020204030204" pitchFamily="49" charset="0"/>
              </a:rPr>
              <a:t>Reactions -&gt; Raise hand</a:t>
            </a:r>
          </a:p>
          <a:p>
            <a:pPr lvl="1"/>
            <a:r>
              <a:rPr lang="en-US" dirty="0" smtClean="0"/>
              <a:t>Of course you shouldn’t just turn on your microphone and start talking.</a:t>
            </a:r>
          </a:p>
          <a:p>
            <a:pPr lvl="1"/>
            <a:r>
              <a:rPr lang="en-US" dirty="0" smtClean="0"/>
              <a:t>Avoid using the text chat (unless you don’t have working mic.)</a:t>
            </a:r>
          </a:p>
          <a:p>
            <a:pPr lvl="2"/>
            <a:r>
              <a:rPr lang="en-US" dirty="0" smtClean="0"/>
              <a:t>Text chat messages go to me (use it after you raise your hand but your audio input device isn’t working).</a:t>
            </a:r>
          </a:p>
          <a:p>
            <a:pPr lvl="1"/>
            <a:r>
              <a:rPr lang="en-US" dirty="0" smtClean="0"/>
              <a:t>Virtual office time: similar to a physical office, I will help one person at a time (the rest come into a virtual waiting room).</a:t>
            </a:r>
          </a:p>
          <a:p>
            <a:pPr lvl="2"/>
            <a:r>
              <a:rPr lang="en-CA" dirty="0">
                <a:hlinkClick r:id="rId2"/>
              </a:rPr>
              <a:t>https://</a:t>
            </a:r>
            <a:r>
              <a:rPr lang="en-CA" dirty="0" smtClean="0">
                <a:hlinkClick r:id="rId2"/>
              </a:rPr>
              <a:t>support.zoom.us/hc/en-us/articles/115000332726-Waiting-Room</a:t>
            </a:r>
            <a:endParaRPr lang="en-CA" dirty="0" smtClean="0"/>
          </a:p>
          <a:p>
            <a:pPr lvl="2"/>
            <a:r>
              <a:rPr lang="en-US" dirty="0" smtClean="0"/>
              <a:t>The TAs will likely employ a waiting room for their help tutorials (CT).</a:t>
            </a:r>
            <a:endParaRPr lang="en-CA" dirty="0"/>
          </a:p>
        </p:txBody>
      </p:sp>
    </p:spTree>
    <p:extLst>
      <p:ext uri="{BB962C8B-B14F-4D97-AF65-F5344CB8AC3E}">
        <p14:creationId xmlns:p14="http://schemas.microsoft.com/office/powerpoint/2010/main" val="4103950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203 Is For Non-Majors: Comparisons To Other Courses</a:t>
            </a:r>
            <a:endParaRPr lang="en-CA" sz="2800" dirty="0"/>
          </a:p>
        </p:txBody>
      </p:sp>
      <p:pic>
        <p:nvPicPr>
          <p:cNvPr id="5" name="Content Placeholder 4"/>
          <p:cNvPicPr>
            <a:picLocks noGrp="1" noChangeAspect="1"/>
          </p:cNvPicPr>
          <p:nvPr>
            <p:ph idx="1"/>
          </p:nvPr>
        </p:nvPicPr>
        <p:blipFill>
          <a:blip r:embed="rId2"/>
          <a:stretch>
            <a:fillRect/>
          </a:stretch>
        </p:blipFill>
        <p:spPr>
          <a:xfrm>
            <a:off x="263088" y="1192427"/>
            <a:ext cx="1683270" cy="4191000"/>
          </a:xfrm>
          <a:prstGeom prst="rect">
            <a:avLst/>
          </a:prstGeom>
          <a:ln>
            <a:solidFill>
              <a:schemeClr val="tx1"/>
            </a:solidFill>
          </a:ln>
        </p:spPr>
      </p:pic>
      <p:pic>
        <p:nvPicPr>
          <p:cNvPr id="6" name="Picture 5"/>
          <p:cNvPicPr>
            <a:picLocks noChangeAspect="1"/>
          </p:cNvPicPr>
          <p:nvPr/>
        </p:nvPicPr>
        <p:blipFill>
          <a:blip r:embed="rId3"/>
          <a:stretch>
            <a:fillRect/>
          </a:stretch>
        </p:blipFill>
        <p:spPr>
          <a:xfrm>
            <a:off x="2907015" y="1192427"/>
            <a:ext cx="1711899" cy="4262629"/>
          </a:xfrm>
          <a:prstGeom prst="rect">
            <a:avLst/>
          </a:prstGeom>
          <a:ln>
            <a:solidFill>
              <a:schemeClr val="tx1"/>
            </a:solidFill>
          </a:ln>
        </p:spPr>
      </p:pic>
      <p:pic>
        <p:nvPicPr>
          <p:cNvPr id="7" name="Picture 6"/>
          <p:cNvPicPr>
            <a:picLocks noChangeAspect="1"/>
          </p:cNvPicPr>
          <p:nvPr/>
        </p:nvPicPr>
        <p:blipFill>
          <a:blip r:embed="rId4"/>
          <a:stretch>
            <a:fillRect/>
          </a:stretch>
        </p:blipFill>
        <p:spPr>
          <a:xfrm>
            <a:off x="1293587" y="5245432"/>
            <a:ext cx="1445226" cy="1612568"/>
          </a:xfrm>
          <a:prstGeom prst="rect">
            <a:avLst/>
          </a:prstGeom>
          <a:ln>
            <a:solidFill>
              <a:schemeClr val="tx1"/>
            </a:solidFill>
          </a:ln>
        </p:spPr>
      </p:pic>
      <p:pic>
        <p:nvPicPr>
          <p:cNvPr id="8" name="Picture 7"/>
          <p:cNvPicPr>
            <a:picLocks noChangeAspect="1"/>
          </p:cNvPicPr>
          <p:nvPr/>
        </p:nvPicPr>
        <p:blipFill>
          <a:blip r:embed="rId5"/>
          <a:stretch>
            <a:fillRect/>
          </a:stretch>
        </p:blipFill>
        <p:spPr>
          <a:xfrm>
            <a:off x="4588476" y="4454353"/>
            <a:ext cx="1383075" cy="2022647"/>
          </a:xfrm>
          <a:prstGeom prst="rect">
            <a:avLst/>
          </a:prstGeom>
          <a:ln>
            <a:solidFill>
              <a:schemeClr val="tx1"/>
            </a:solidFill>
          </a:ln>
        </p:spPr>
      </p:pic>
      <p:pic>
        <p:nvPicPr>
          <p:cNvPr id="9" name="Picture 8"/>
          <p:cNvPicPr>
            <a:picLocks noChangeAspect="1"/>
          </p:cNvPicPr>
          <p:nvPr/>
        </p:nvPicPr>
        <p:blipFill>
          <a:blip r:embed="rId6"/>
          <a:stretch>
            <a:fillRect/>
          </a:stretch>
        </p:blipFill>
        <p:spPr>
          <a:xfrm>
            <a:off x="6307956" y="1163596"/>
            <a:ext cx="1660542" cy="4219832"/>
          </a:xfrm>
          <a:prstGeom prst="rect">
            <a:avLst/>
          </a:prstGeom>
          <a:ln>
            <a:solidFill>
              <a:schemeClr val="tx1"/>
            </a:solidFill>
          </a:ln>
        </p:spPr>
      </p:pic>
      <p:pic>
        <p:nvPicPr>
          <p:cNvPr id="10" name="Picture 9"/>
          <p:cNvPicPr>
            <a:picLocks noChangeAspect="1"/>
          </p:cNvPicPr>
          <p:nvPr/>
        </p:nvPicPr>
        <p:blipFill>
          <a:blip r:embed="rId7"/>
          <a:stretch>
            <a:fillRect/>
          </a:stretch>
        </p:blipFill>
        <p:spPr>
          <a:xfrm>
            <a:off x="7712957" y="4454353"/>
            <a:ext cx="1431043" cy="2262487"/>
          </a:xfrm>
          <a:prstGeom prst="rect">
            <a:avLst/>
          </a:prstGeom>
          <a:ln>
            <a:solidFill>
              <a:schemeClr val="tx1"/>
            </a:solidFill>
          </a:ln>
        </p:spPr>
      </p:pic>
    </p:spTree>
    <p:extLst>
      <p:ext uri="{BB962C8B-B14F-4D97-AF65-F5344CB8AC3E}">
        <p14:creationId xmlns:p14="http://schemas.microsoft.com/office/powerpoint/2010/main" val="181621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85750" indent="-276225"/>
            <a:r>
              <a:rPr lang="en-US" altLang="en-US" dirty="0"/>
              <a:t>University </a:t>
            </a:r>
            <a:r>
              <a:rPr lang="en-US" altLang="en-US" dirty="0" smtClean="0"/>
              <a:t>Account Issues </a:t>
            </a:r>
            <a:r>
              <a:rPr lang="en-US" altLang="en-US" dirty="0"/>
              <a:t>(UC-IT)</a:t>
            </a:r>
          </a:p>
        </p:txBody>
      </p:sp>
      <p:sp>
        <p:nvSpPr>
          <p:cNvPr id="3" name="Content Placeholder 2"/>
          <p:cNvSpPr>
            <a:spLocks noGrp="1"/>
          </p:cNvSpPr>
          <p:nvPr>
            <p:ph idx="1"/>
          </p:nvPr>
        </p:nvSpPr>
        <p:spPr/>
        <p:txBody>
          <a:bodyPr/>
          <a:lstStyle/>
          <a:p>
            <a:pPr marL="285750" indent="-276225"/>
            <a:r>
              <a:rPr lang="en-US" altLang="en-US" sz="2200" dirty="0" smtClean="0"/>
              <a:t>The Department of Computer </a:t>
            </a:r>
            <a:r>
              <a:rPr lang="en-US" altLang="en-US" sz="2200" dirty="0"/>
              <a:t>S</a:t>
            </a:r>
            <a:r>
              <a:rPr lang="en-US" altLang="en-US" sz="2200" dirty="0" smtClean="0"/>
              <a:t>cience does not manage the university network (e.g. email, PeopleSoft, D2L is managed by UC-IT). </a:t>
            </a:r>
          </a:p>
          <a:p>
            <a:pPr marL="285750" indent="-276225"/>
            <a:r>
              <a:rPr lang="en-US" altLang="en-US" sz="2200" dirty="0" smtClean="0"/>
              <a:t>In short UC-IT deals with technical issues related to university computers (e.g. accounts, login issues etc.)</a:t>
            </a:r>
          </a:p>
          <a:p>
            <a:pPr marL="285750" indent="-276225"/>
            <a:r>
              <a:rPr lang="en-US" b="1" dirty="0" smtClean="0"/>
              <a:t>Where to go for issues with your university account: Math Science (</a:t>
            </a:r>
            <a:r>
              <a:rPr lang="en-US" b="1" dirty="0" smtClean="0">
                <a:solidFill>
                  <a:srgbClr val="FF0000"/>
                </a:solidFill>
              </a:rPr>
              <a:t>not ICT</a:t>
            </a:r>
            <a:r>
              <a:rPr lang="en-US" b="1" dirty="0" smtClean="0"/>
              <a:t>)</a:t>
            </a:r>
            <a:r>
              <a:rPr lang="en-US" dirty="0" smtClean="0"/>
              <a:t> MS773.</a:t>
            </a:r>
          </a:p>
          <a:p>
            <a:pPr marL="285750" indent="-276225"/>
            <a:r>
              <a:rPr lang="en-US" dirty="0" smtClean="0"/>
              <a:t>UC-IT support page:</a:t>
            </a:r>
          </a:p>
          <a:p>
            <a:pPr marL="508000" lvl="1" indent="-276225"/>
            <a:r>
              <a:rPr lang="en-CA" dirty="0">
                <a:hlinkClick r:id="rId2"/>
              </a:rPr>
              <a:t>https://ucalgary.service-now.com/it</a:t>
            </a:r>
            <a:endParaRPr lang="en-US" dirty="0" smtClean="0"/>
          </a:p>
          <a:p>
            <a:pPr marL="508000" lvl="1" indent="-276225"/>
            <a:endParaRPr lang="en-US" altLang="en-US" sz="1800" dirty="0"/>
          </a:p>
          <a:p>
            <a:pPr marL="739775" lvl="1" indent="-171450"/>
            <a:endParaRPr lang="en-US" altLang="en-US" sz="1800" dirty="0"/>
          </a:p>
          <a:p>
            <a:endParaRPr lang="en-US" dirty="0"/>
          </a:p>
        </p:txBody>
      </p:sp>
    </p:spTree>
    <p:extLst>
      <p:ext uri="{BB962C8B-B14F-4D97-AF65-F5344CB8AC3E}">
        <p14:creationId xmlns:p14="http://schemas.microsoft.com/office/powerpoint/2010/main" val="34521209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Notice</a:t>
            </a:r>
            <a:endParaRPr lang="en-US" dirty="0"/>
          </a:p>
        </p:txBody>
      </p:sp>
      <p:sp>
        <p:nvSpPr>
          <p:cNvPr id="3" name="Content Placeholder 2"/>
          <p:cNvSpPr>
            <a:spLocks noGrp="1"/>
          </p:cNvSpPr>
          <p:nvPr>
            <p:ph idx="1"/>
          </p:nvPr>
        </p:nvSpPr>
        <p:spPr/>
        <p:txBody>
          <a:bodyPr/>
          <a:lstStyle/>
          <a:p>
            <a:r>
              <a:rPr lang="en-US" dirty="0" smtClean="0"/>
              <a:t>Unless otherwise specified, images are from ColourBox: www.colourbox.com</a:t>
            </a:r>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77529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dirty="0" smtClean="0"/>
              <a:t>Course Resources</a:t>
            </a:r>
          </a:p>
        </p:txBody>
      </p:sp>
      <p:sp>
        <p:nvSpPr>
          <p:cNvPr id="352259" name="Rectangle 3"/>
          <p:cNvSpPr>
            <a:spLocks noGrp="1" noChangeArrowheads="1"/>
          </p:cNvSpPr>
          <p:nvPr>
            <p:ph type="body" idx="1"/>
          </p:nvPr>
        </p:nvSpPr>
        <p:spPr/>
        <p:txBody>
          <a:bodyPr rtlCol="0">
            <a:normAutofit fontScale="85000" lnSpcReduction="20000"/>
          </a:bodyPr>
          <a:lstStyle/>
          <a:p>
            <a:pPr marL="182563" indent="-182563" eaLnBrk="1" fontAlgn="auto" hangingPunct="1">
              <a:spcAft>
                <a:spcPts val="0"/>
              </a:spcAft>
              <a:buFont typeface="Arial" panose="020B0604020202020204" pitchFamily="34" charset="0"/>
              <a:buChar char="•"/>
              <a:defRPr/>
            </a:pPr>
            <a:r>
              <a:rPr lang="en-US" altLang="en-US" dirty="0" smtClean="0"/>
              <a:t>Main course webpage</a:t>
            </a:r>
            <a:r>
              <a:rPr lang="en-US" altLang="en-US" dirty="0"/>
              <a:t> </a:t>
            </a:r>
            <a:r>
              <a:rPr lang="en-US" altLang="en-US" dirty="0" smtClean="0"/>
              <a:t>(link can be found in D2L under: </a:t>
            </a:r>
            <a:r>
              <a:rPr lang="en-US" altLang="en-US" dirty="0" smtClean="0">
                <a:latin typeface="Consolas" panose="020B0609020204030204" pitchFamily="49" charset="0"/>
              </a:rPr>
              <a:t>Content-&gt;Course information</a:t>
            </a:r>
            <a:r>
              <a:rPr lang="en-US" altLang="en-US" dirty="0" smtClean="0"/>
              <a:t>) </a:t>
            </a:r>
            <a:r>
              <a:rPr lang="en-US" altLang="en-US" dirty="0">
                <a:hlinkClick r:id="rId3"/>
              </a:rPr>
              <a:t>https://pages.cpsc.ucalgary.ca/~</a:t>
            </a:r>
            <a:r>
              <a:rPr lang="en-US" altLang="en-US" dirty="0" smtClean="0">
                <a:hlinkClick r:id="rId3"/>
              </a:rPr>
              <a:t>tamj/2023/203W</a:t>
            </a:r>
            <a:r>
              <a:rPr lang="en-US" altLang="en-US" dirty="0">
                <a:hlinkClick r:id="rId3"/>
              </a:rPr>
              <a:t>/#</a:t>
            </a:r>
            <a:r>
              <a:rPr lang="en-US" altLang="en-US" dirty="0" smtClean="0">
                <a:hlinkClick r:id="rId3"/>
              </a:rPr>
              <a:t>Main_grid</a:t>
            </a:r>
            <a:endParaRPr lang="en-US" altLang="en-US" dirty="0" smtClean="0"/>
          </a:p>
          <a:p>
            <a:pPr marL="182563" indent="-182563" eaLnBrk="1" fontAlgn="auto" hangingPunct="1">
              <a:spcAft>
                <a:spcPts val="0"/>
              </a:spcAft>
              <a:buFont typeface="Arial" panose="020B0604020202020204" pitchFamily="34" charset="0"/>
              <a:buChar char="•"/>
              <a:defRPr/>
            </a:pPr>
            <a:r>
              <a:rPr lang="en-US" altLang="en-US" dirty="0" smtClean="0"/>
              <a:t>You can also find specific sub-links of the course website under D2L, examples:</a:t>
            </a:r>
          </a:p>
          <a:p>
            <a:pPr marL="404813" lvl="1" indent="-182563" eaLnBrk="1" fontAlgn="auto" hangingPunct="1">
              <a:spcAft>
                <a:spcPts val="0"/>
              </a:spcAft>
              <a:buFont typeface="Arial" panose="020B0604020202020204" pitchFamily="34" charset="0"/>
              <a:buChar char="•"/>
              <a:defRPr/>
            </a:pPr>
            <a:r>
              <a:rPr lang="en-US" altLang="en-US" dirty="0" smtClean="0"/>
              <a:t>Lecture </a:t>
            </a:r>
            <a:r>
              <a:rPr lang="en-US" altLang="en-US" dirty="0"/>
              <a:t>notes: </a:t>
            </a:r>
            <a:r>
              <a:rPr lang="en-US" altLang="en-US" dirty="0" smtClean="0">
                <a:latin typeface="Consolas" panose="020B0609020204030204" pitchFamily="49" charset="0"/>
              </a:rPr>
              <a:t>Content-&gt;Lecture information</a:t>
            </a:r>
          </a:p>
          <a:p>
            <a:pPr marL="404813" lvl="1" indent="-182563" eaLnBrk="1" fontAlgn="auto" hangingPunct="1">
              <a:spcAft>
                <a:spcPts val="0"/>
              </a:spcAft>
              <a:buFont typeface="Arial" panose="020B0604020202020204" pitchFamily="34" charset="0"/>
              <a:buChar char="•"/>
              <a:defRPr/>
            </a:pPr>
            <a:r>
              <a:rPr lang="en-US" altLang="en-US" dirty="0" smtClean="0"/>
              <a:t>Assignment and work book exercise descriptions: </a:t>
            </a:r>
            <a:r>
              <a:rPr lang="en-US" altLang="en-US" dirty="0" smtClean="0">
                <a:latin typeface="Consolas" panose="020B0609020204030204" pitchFamily="49" charset="0"/>
              </a:rPr>
              <a:t>Content </a:t>
            </a:r>
            <a:r>
              <a:rPr lang="en-US" altLang="en-US" dirty="0">
                <a:latin typeface="Consolas" panose="020B0609020204030204" pitchFamily="49" charset="0"/>
              </a:rPr>
              <a:t>-&gt; </a:t>
            </a:r>
            <a:r>
              <a:rPr lang="en-US" altLang="en-US" dirty="0" smtClean="0">
                <a:latin typeface="Consolas" panose="020B0609020204030204" pitchFamily="49" charset="0"/>
              </a:rPr>
              <a:t>Assignments </a:t>
            </a:r>
            <a:r>
              <a:rPr lang="en-US" altLang="en-US" dirty="0">
                <a:latin typeface="Consolas" panose="020B0609020204030204" pitchFamily="49" charset="0"/>
              </a:rPr>
              <a:t>and work book </a:t>
            </a:r>
            <a:r>
              <a:rPr lang="en-US" altLang="en-US" dirty="0" smtClean="0">
                <a:latin typeface="Consolas" panose="020B0609020204030204" pitchFamily="49" charset="0"/>
              </a:rPr>
              <a:t>exercises</a:t>
            </a:r>
          </a:p>
          <a:p>
            <a:pPr marL="182563" indent="-182563" eaLnBrk="1" fontAlgn="auto" hangingPunct="1">
              <a:spcAft>
                <a:spcPts val="0"/>
              </a:spcAft>
              <a:buFont typeface="Arial" panose="020B0604020202020204" pitchFamily="34" charset="0"/>
              <a:buChar char="•"/>
              <a:defRPr/>
            </a:pPr>
            <a:r>
              <a:rPr lang="en-US" altLang="en-US" dirty="0" smtClean="0"/>
              <a:t>Course textbooks</a:t>
            </a:r>
            <a:r>
              <a:rPr lang="en-US" altLang="en-US" dirty="0"/>
              <a:t> </a:t>
            </a:r>
            <a:r>
              <a:rPr lang="en-US" altLang="en-US" dirty="0" smtClean="0"/>
              <a:t>(both are available as an </a:t>
            </a:r>
            <a:r>
              <a:rPr lang="en-US" altLang="en-US" dirty="0" err="1" smtClean="0"/>
              <a:t>eText</a:t>
            </a:r>
            <a:r>
              <a:rPr lang="en-US" altLang="en-US" dirty="0" smtClean="0"/>
              <a:t> and a print edition).</a:t>
            </a:r>
            <a:endParaRPr lang="en-US" altLang="en-US" dirty="0"/>
          </a:p>
          <a:p>
            <a:pPr marL="404813" lvl="1" indent="-182563" eaLnBrk="1" fontAlgn="auto" hangingPunct="1">
              <a:spcAft>
                <a:spcPts val="0"/>
              </a:spcAft>
              <a:buFont typeface="Arial" panose="020B0604020202020204" pitchFamily="34" charset="0"/>
              <a:buChar char="•"/>
              <a:defRPr/>
            </a:pPr>
            <a:r>
              <a:rPr lang="en-US" altLang="en-US" dirty="0" smtClean="0"/>
              <a:t>#1 (Hardware, VBA programming sections) </a:t>
            </a:r>
            <a:r>
              <a:rPr lang="en-CA" dirty="0"/>
              <a:t>“</a:t>
            </a:r>
            <a:r>
              <a:rPr lang="en-CA" b="1" dirty="0"/>
              <a:t>Computer Science Chop Suey! </a:t>
            </a:r>
            <a:r>
              <a:rPr lang="en-CA" b="1" dirty="0" smtClean="0"/>
              <a:t>(Lite Edition) Computer </a:t>
            </a:r>
            <a:r>
              <a:rPr lang="en-CA" b="1" dirty="0"/>
              <a:t>&amp; software fundamentals, practical problem solving</a:t>
            </a:r>
            <a:r>
              <a:rPr lang="en-CA" dirty="0"/>
              <a:t>” by James Tam (Published by Wiley</a:t>
            </a:r>
            <a:r>
              <a:rPr lang="en-CA" dirty="0" smtClean="0"/>
              <a:t>)</a:t>
            </a:r>
          </a:p>
          <a:p>
            <a:pPr marL="522288" lvl="2" indent="-182563" eaLnBrk="1" fontAlgn="auto" hangingPunct="1">
              <a:spcAft>
                <a:spcPts val="0"/>
              </a:spcAft>
              <a:buFont typeface="Arial" panose="020B0604020202020204" pitchFamily="34" charset="0"/>
              <a:buChar char="•"/>
              <a:defRPr/>
            </a:pPr>
            <a:r>
              <a:rPr lang="en-CA" dirty="0" smtClean="0"/>
              <a:t>You may find the full edition which is mostly similar but the lite edition is newer and may cost less because it’s shorter.</a:t>
            </a:r>
            <a:endParaRPr lang="en-CA" dirty="0"/>
          </a:p>
          <a:p>
            <a:pPr lvl="1"/>
            <a:r>
              <a:rPr lang="en-US" altLang="en-US" dirty="0" smtClean="0"/>
              <a:t>#2 (Hardware, Word, Excel, VBA problems) </a:t>
            </a:r>
            <a:r>
              <a:rPr lang="en-CA" dirty="0"/>
              <a:t>“</a:t>
            </a:r>
            <a:r>
              <a:rPr lang="en-CA" b="1" dirty="0"/>
              <a:t>Computer Science Chop </a:t>
            </a:r>
            <a:r>
              <a:rPr lang="en-CA" b="1" dirty="0" smtClean="0"/>
              <a:t>Suey! Chop-Chop problems</a:t>
            </a:r>
            <a:r>
              <a:rPr lang="en-CA" dirty="0" smtClean="0"/>
              <a:t>” </a:t>
            </a:r>
            <a:r>
              <a:rPr lang="en-CA" dirty="0"/>
              <a:t>by James Tam (Published by Wiley)</a:t>
            </a:r>
          </a:p>
          <a:p>
            <a:pPr lvl="1"/>
            <a:endParaRPr lang="en-CA" sz="1800" dirty="0"/>
          </a:p>
          <a:p>
            <a:pPr marL="0" indent="0">
              <a:buNone/>
            </a:pPr>
            <a:r>
              <a:rPr lang="en-CA" dirty="0"/>
              <a:t/>
            </a:r>
            <a:br>
              <a:rPr lang="en-CA" dirty="0"/>
            </a:br>
            <a:endParaRPr lang="en-CA" dirty="0"/>
          </a:p>
          <a:p>
            <a:pPr marL="404813" lvl="1" indent="-182563" eaLnBrk="1" fontAlgn="auto" hangingPunct="1">
              <a:spcAft>
                <a:spcPts val="0"/>
              </a:spcAft>
              <a:buFont typeface="Arial" panose="020B0604020202020204" pitchFamily="34" charset="0"/>
              <a:buChar char="•"/>
              <a:defRPr/>
            </a:pPr>
            <a:endParaRPr lang="en-US" altLang="en-US" sz="1400" dirty="0" smtClean="0"/>
          </a:p>
        </p:txBody>
      </p:sp>
    </p:spTree>
    <p:extLst>
      <p:ext uri="{BB962C8B-B14F-4D97-AF65-F5344CB8AC3E}">
        <p14:creationId xmlns:p14="http://schemas.microsoft.com/office/powerpoint/2010/main" val="61306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2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225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225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522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225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225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225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225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5225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225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Tutorials</a:t>
            </a:r>
            <a:endParaRPr lang="en-CA" dirty="0"/>
          </a:p>
        </p:txBody>
      </p:sp>
      <p:sp>
        <p:nvSpPr>
          <p:cNvPr id="3" name="Content Placeholder 2"/>
          <p:cNvSpPr>
            <a:spLocks noGrp="1"/>
          </p:cNvSpPr>
          <p:nvPr>
            <p:ph idx="1"/>
          </p:nvPr>
        </p:nvSpPr>
        <p:spPr/>
        <p:txBody>
          <a:bodyPr/>
          <a:lstStyle/>
          <a:p>
            <a:r>
              <a:rPr lang="en-US" dirty="0" smtClean="0"/>
              <a:t>As the name implies teaching will occur during this time.</a:t>
            </a:r>
          </a:p>
          <a:p>
            <a:pPr lvl="1"/>
            <a:r>
              <a:rPr lang="en-US" dirty="0" smtClean="0"/>
              <a:t>It may overlap with lecture but unique material will also be taught in tutorial.</a:t>
            </a:r>
          </a:p>
          <a:p>
            <a:pPr lvl="1"/>
            <a:r>
              <a:rPr lang="en-US" dirty="0"/>
              <a:t>Teaching Assistants are not required to record their teaching sessions</a:t>
            </a:r>
            <a:r>
              <a:rPr lang="en-US" dirty="0" smtClean="0"/>
              <a:t>.</a:t>
            </a:r>
          </a:p>
          <a:p>
            <a:pPr lvl="1"/>
            <a:r>
              <a:rPr lang="en-US" dirty="0" smtClean="0"/>
              <a:t>Make sure you attend a tutorial session so you don’t miss anything.</a:t>
            </a:r>
          </a:p>
          <a:p>
            <a:r>
              <a:rPr lang="en-US" dirty="0" smtClean="0"/>
              <a:t>Similar to enrolling in the lecture you needed to enroll in a specific tutorial when you registered in this course.</a:t>
            </a:r>
          </a:p>
          <a:p>
            <a:pPr lvl="1"/>
            <a:r>
              <a:rPr lang="en-US" dirty="0"/>
              <a:t> </a:t>
            </a:r>
            <a:r>
              <a:rPr lang="en-US" altLang="en-US" dirty="0"/>
              <a:t>(2 times per week): </a:t>
            </a:r>
            <a:r>
              <a:rPr lang="en-US" altLang="en-US" dirty="0" smtClean="0"/>
              <a:t>Tutorials are scheduled either for </a:t>
            </a:r>
            <a:r>
              <a:rPr lang="en-US" altLang="en-US" dirty="0"/>
              <a:t>MW or TR (depending upon the section) via another Zoom </a:t>
            </a:r>
            <a:r>
              <a:rPr lang="en-US" altLang="en-US" dirty="0" smtClean="0"/>
              <a:t>link</a:t>
            </a:r>
            <a:endParaRPr lang="en-US" dirty="0" smtClean="0"/>
          </a:p>
          <a:p>
            <a:pPr lvl="1"/>
            <a:r>
              <a:rPr lang="en-US" dirty="0" smtClean="0"/>
              <a:t>Day/time/instructor information about each section:</a:t>
            </a:r>
          </a:p>
          <a:p>
            <a:pPr lvl="2"/>
            <a:r>
              <a:rPr lang="en-CA" dirty="0">
                <a:hlinkClick r:id="rId2"/>
              </a:rPr>
              <a:t>https://pages.cpsc.ucalgary.ca/~</a:t>
            </a:r>
            <a:r>
              <a:rPr lang="en-CA" dirty="0" smtClean="0">
                <a:hlinkClick r:id="rId2"/>
              </a:rPr>
              <a:t>tamj/2023/203W</a:t>
            </a:r>
            <a:r>
              <a:rPr lang="en-CA" dirty="0">
                <a:hlinkClick r:id="rId2"/>
              </a:rPr>
              <a:t>/#</a:t>
            </a:r>
            <a:r>
              <a:rPr lang="en-CA" dirty="0" smtClean="0">
                <a:hlinkClick r:id="rId2"/>
              </a:rPr>
              <a:t>Tutorial_information</a:t>
            </a:r>
            <a:endParaRPr lang="en-CA" dirty="0" smtClean="0"/>
          </a:p>
          <a:p>
            <a:pPr lvl="2"/>
            <a:r>
              <a:rPr lang="en-US" dirty="0" smtClean="0"/>
              <a:t>Teaching will occur remotely </a:t>
            </a:r>
            <a:r>
              <a:rPr lang="en-US" dirty="0"/>
              <a:t>via Zoom, in D2l: </a:t>
            </a:r>
            <a:r>
              <a:rPr lang="en-US" dirty="0">
                <a:latin typeface="Consolas" panose="020B0609020204030204" pitchFamily="49" charset="0"/>
              </a:rPr>
              <a:t>Content-&gt; Teaching </a:t>
            </a:r>
            <a:r>
              <a:rPr lang="en-US" dirty="0" smtClean="0">
                <a:latin typeface="Consolas" panose="020B0609020204030204" pitchFamily="49" charset="0"/>
              </a:rPr>
              <a:t>tutorials</a:t>
            </a:r>
          </a:p>
          <a:p>
            <a:pPr lvl="1"/>
            <a:r>
              <a:rPr lang="en-US" dirty="0" smtClean="0"/>
              <a:t>You can find your registration information in PeopleSoft’s Student Center.</a:t>
            </a:r>
            <a:endParaRPr lang="en-CA" dirty="0"/>
          </a:p>
        </p:txBody>
      </p:sp>
    </p:spTree>
    <p:extLst>
      <p:ext uri="{BB962C8B-B14F-4D97-AF65-F5344CB8AC3E}">
        <p14:creationId xmlns:p14="http://schemas.microsoft.com/office/powerpoint/2010/main" val="3959744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 Tutorials</a:t>
            </a:r>
            <a:endParaRPr lang="en-CA" dirty="0"/>
          </a:p>
        </p:txBody>
      </p:sp>
      <p:sp>
        <p:nvSpPr>
          <p:cNvPr id="3" name="Content Placeholder 2"/>
          <p:cNvSpPr>
            <a:spLocks noGrp="1"/>
          </p:cNvSpPr>
          <p:nvPr>
            <p:ph idx="1"/>
          </p:nvPr>
        </p:nvSpPr>
        <p:spPr/>
        <p:txBody>
          <a:bodyPr/>
          <a:lstStyle/>
          <a:p>
            <a:r>
              <a:rPr lang="en-US" dirty="0" smtClean="0"/>
              <a:t>Also known as </a:t>
            </a:r>
            <a:r>
              <a:rPr lang="en-US" dirty="0"/>
              <a:t>Continuous tutorials (or CT for </a:t>
            </a:r>
            <a:r>
              <a:rPr lang="en-US" dirty="0" smtClean="0"/>
              <a:t>short)</a:t>
            </a:r>
          </a:p>
          <a:p>
            <a:r>
              <a:rPr lang="en-US" altLang="en-US" dirty="0" smtClean="0"/>
              <a:t>A </a:t>
            </a:r>
            <a:r>
              <a:rPr lang="en-US" altLang="en-US" dirty="0"/>
              <a:t>sort of “Help desk” specific to this course staffed by Teaching Assistants</a:t>
            </a:r>
          </a:p>
          <a:p>
            <a:pPr marL="285750" indent="-276225"/>
            <a:r>
              <a:rPr lang="en-US" altLang="en-US" dirty="0" smtClean="0"/>
              <a:t>For the distance learning lectures look in D2L </a:t>
            </a:r>
            <a:r>
              <a:rPr lang="en-US" altLang="en-US" dirty="0"/>
              <a:t>under: </a:t>
            </a:r>
            <a:r>
              <a:rPr lang="en-US" altLang="en-US" dirty="0">
                <a:latin typeface="Consolas" panose="020B0609020204030204" pitchFamily="49" charset="0"/>
              </a:rPr>
              <a:t>Content-&gt; Help </a:t>
            </a:r>
            <a:r>
              <a:rPr lang="en-US" altLang="en-US" dirty="0" smtClean="0">
                <a:latin typeface="Consolas" panose="020B0609020204030204" pitchFamily="49" charset="0"/>
              </a:rPr>
              <a:t>tutorials </a:t>
            </a:r>
            <a:r>
              <a:rPr lang="en-US" altLang="en-US" dirty="0">
                <a:latin typeface="Consolas" panose="020B0609020204030204" pitchFamily="49" charset="0"/>
              </a:rPr>
              <a:t>(CT</a:t>
            </a:r>
            <a:r>
              <a:rPr lang="en-US" altLang="en-US" dirty="0" smtClean="0">
                <a:latin typeface="Consolas" panose="020B0609020204030204" pitchFamily="49" charset="0"/>
              </a:rPr>
              <a:t>)</a:t>
            </a:r>
            <a:r>
              <a:rPr lang="en-US" altLang="en-US" dirty="0" smtClean="0"/>
              <a:t> and then can see the names of the people who staff the CT.</a:t>
            </a:r>
          </a:p>
          <a:p>
            <a:pPr marL="508000" lvl="1" indent="-276225"/>
            <a:r>
              <a:rPr lang="en-US" altLang="en-US" sz="1800" dirty="0" smtClean="0"/>
              <a:t>In order to make the most efficient use of finite resources (Teaching Assistant work hours):</a:t>
            </a:r>
          </a:p>
          <a:p>
            <a:pPr marL="625475" lvl="2" indent="-276225"/>
            <a:r>
              <a:rPr lang="en-US" altLang="en-US" sz="1600" dirty="0" smtClean="0"/>
              <a:t>more hours will be scheduled when there is higher anticipated demand,</a:t>
            </a:r>
          </a:p>
          <a:p>
            <a:pPr marL="625475" lvl="2" indent="-276225"/>
            <a:r>
              <a:rPr lang="en-US" altLang="en-US" sz="1600" dirty="0"/>
              <a:t>s</a:t>
            </a:r>
            <a:r>
              <a:rPr lang="en-US" altLang="en-US" sz="1600" dirty="0" smtClean="0"/>
              <a:t>ome weeks will have little or no CT times scheduled.</a:t>
            </a:r>
          </a:p>
          <a:p>
            <a:pPr marL="508000" lvl="1" indent="-276225"/>
            <a:r>
              <a:rPr lang="en-US" altLang="en-US" sz="1800" b="1" dirty="0" smtClean="0"/>
              <a:t>You can attend the Help Tutorial/CT of any Teaching Assistant.</a:t>
            </a:r>
            <a:endParaRPr lang="en-US" altLang="en-US" sz="1800" b="1" dirty="0"/>
          </a:p>
          <a:p>
            <a:endParaRPr lang="en-US" dirty="0" smtClean="0"/>
          </a:p>
          <a:p>
            <a:endParaRPr lang="en-US" b="1" dirty="0"/>
          </a:p>
          <a:p>
            <a:endParaRPr lang="en-CA" dirty="0"/>
          </a:p>
        </p:txBody>
      </p:sp>
    </p:spTree>
    <p:extLst>
      <p:ext uri="{BB962C8B-B14F-4D97-AF65-F5344CB8AC3E}">
        <p14:creationId xmlns:p14="http://schemas.microsoft.com/office/powerpoint/2010/main" val="549232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Remote Learning? (Last Minute ‘No’ Given To Me)</a:t>
            </a:r>
            <a:endParaRPr lang="en-CA" dirty="0"/>
          </a:p>
        </p:txBody>
      </p:sp>
      <p:sp>
        <p:nvSpPr>
          <p:cNvPr id="3" name="Content Placeholder 2"/>
          <p:cNvSpPr>
            <a:spLocks noGrp="1"/>
          </p:cNvSpPr>
          <p:nvPr>
            <p:ph idx="1"/>
          </p:nvPr>
        </p:nvSpPr>
        <p:spPr/>
        <p:txBody>
          <a:bodyPr/>
          <a:lstStyle/>
          <a:p>
            <a:r>
              <a:rPr lang="en-US" dirty="0" smtClean="0"/>
              <a:t>Because lectures and examinations cannot be conducted in person there will differences in the course offered this term.</a:t>
            </a:r>
          </a:p>
          <a:p>
            <a:r>
              <a:rPr lang="en-US" dirty="0" smtClean="0"/>
              <a:t>Some topics will change.</a:t>
            </a:r>
          </a:p>
          <a:p>
            <a:r>
              <a:rPr lang="en-US" b="1" dirty="0" smtClean="0"/>
              <a:t>There won’t be any examinations (ignore any references to them here).</a:t>
            </a:r>
          </a:p>
          <a:p>
            <a:r>
              <a:rPr lang="en-US" dirty="0" smtClean="0"/>
              <a:t>Instead there will be one additional regular assignment and one extra workbook exercise (more on assessment later). </a:t>
            </a:r>
            <a:endParaRPr lang="en-CA" dirty="0"/>
          </a:p>
        </p:txBody>
      </p:sp>
    </p:spTree>
    <p:extLst>
      <p:ext uri="{BB962C8B-B14F-4D97-AF65-F5344CB8AC3E}">
        <p14:creationId xmlns:p14="http://schemas.microsoft.com/office/powerpoint/2010/main" val="22023910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Yes: “</a:t>
            </a:r>
            <a:r>
              <a:rPr lang="en-US" dirty="0" smtClean="0">
                <a:solidFill>
                  <a:schemeClr val="accent2">
                    <a:lumMod val="75000"/>
                  </a:schemeClr>
                </a:solidFill>
              </a:rPr>
              <a:t>This Stuff Will Be On The Exam</a:t>
            </a:r>
            <a:r>
              <a:rPr lang="en-US" dirty="0" smtClean="0"/>
              <a:t>”</a:t>
            </a:r>
            <a:endParaRPr lang="en-US" dirty="0"/>
          </a:p>
        </p:txBody>
      </p:sp>
      <p:sp>
        <p:nvSpPr>
          <p:cNvPr id="3" name="Content Placeholder 2"/>
          <p:cNvSpPr>
            <a:spLocks noGrp="1"/>
          </p:cNvSpPr>
          <p:nvPr>
            <p:ph idx="1"/>
          </p:nvPr>
        </p:nvSpPr>
        <p:spPr/>
        <p:txBody>
          <a:bodyPr/>
          <a:lstStyle/>
          <a:p>
            <a:r>
              <a:rPr lang="en-US" dirty="0" smtClean="0"/>
              <a:t>The administrative notes contains important information e.g. how your grades are calculated, assignment requirements etc.</a:t>
            </a:r>
          </a:p>
          <a:p>
            <a:r>
              <a:rPr lang="en-US" dirty="0" smtClean="0"/>
              <a:t>To encourage students to pay attention to details (and to reward those who do so):</a:t>
            </a:r>
          </a:p>
          <a:p>
            <a:pPr lvl="1"/>
            <a:r>
              <a:rPr lang="en-US" dirty="0" smtClean="0"/>
              <a:t>Some of your midterm multiple questions will come from this section.</a:t>
            </a:r>
          </a:p>
          <a:p>
            <a:pPr lvl="1"/>
            <a:r>
              <a:rPr lang="en-US" dirty="0" smtClean="0"/>
              <a:t>You may see a question or two from this section on the final exam as well.</a:t>
            </a:r>
            <a:endParaRPr lang="en-US" dirty="0"/>
          </a:p>
        </p:txBody>
      </p:sp>
      <p:cxnSp>
        <p:nvCxnSpPr>
          <p:cNvPr id="5" name="Straight Connector 4"/>
          <p:cNvCxnSpPr/>
          <p:nvPr/>
        </p:nvCxnSpPr>
        <p:spPr>
          <a:xfrm flipV="1">
            <a:off x="266700" y="381000"/>
            <a:ext cx="8610600" cy="48768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685800" y="381000"/>
            <a:ext cx="7620000" cy="45720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3339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altLang="en-US" dirty="0" smtClean="0"/>
              <a:t>Evaluation Components: Hands On</a:t>
            </a:r>
          </a:p>
        </p:txBody>
      </p:sp>
      <p:sp>
        <p:nvSpPr>
          <p:cNvPr id="24579" name="Content Placeholder 2"/>
          <p:cNvSpPr>
            <a:spLocks noGrp="1"/>
          </p:cNvSpPr>
          <p:nvPr>
            <p:ph idx="1"/>
          </p:nvPr>
        </p:nvSpPr>
        <p:spPr/>
        <p:txBody>
          <a:bodyPr/>
          <a:lstStyle/>
          <a:p>
            <a:pPr lvl="1"/>
            <a:r>
              <a:rPr lang="en-US" altLang="en-US" b="1" dirty="0" smtClean="0"/>
              <a:t>A0: </a:t>
            </a:r>
            <a:r>
              <a:rPr lang="en-US" altLang="en-US" dirty="0" smtClean="0"/>
              <a:t>submitting </a:t>
            </a:r>
            <a:r>
              <a:rPr lang="en-US" altLang="en-US" dirty="0"/>
              <a:t>files AND </a:t>
            </a:r>
            <a:r>
              <a:rPr lang="en-US" altLang="en-US" u="sng" dirty="0" smtClean="0"/>
              <a:t>properly verifying submissions </a:t>
            </a:r>
            <a:r>
              <a:rPr lang="en-US" altLang="en-US" dirty="0" smtClean="0"/>
              <a:t>in D2L.</a:t>
            </a:r>
          </a:p>
          <a:p>
            <a:pPr lvl="2"/>
            <a:r>
              <a:rPr lang="en-US" altLang="en-US" b="1" dirty="0" smtClean="0">
                <a:solidFill>
                  <a:srgbClr val="009B00"/>
                </a:solidFill>
              </a:rPr>
              <a:t>Due 4 PM </a:t>
            </a:r>
            <a:r>
              <a:rPr lang="en-US" altLang="en-US" b="1" dirty="0">
                <a:solidFill>
                  <a:srgbClr val="009B00"/>
                </a:solidFill>
              </a:rPr>
              <a:t>Friday Jan. </a:t>
            </a:r>
            <a:r>
              <a:rPr lang="en-US" altLang="en-US" b="1" dirty="0" smtClean="0">
                <a:solidFill>
                  <a:srgbClr val="009B00"/>
                </a:solidFill>
              </a:rPr>
              <a:t>27 via D2L, not graded but still important.</a:t>
            </a:r>
          </a:p>
          <a:p>
            <a:pPr lvl="1"/>
            <a:r>
              <a:rPr lang="en-US" altLang="en-US" b="1" dirty="0" smtClean="0"/>
              <a:t>4 regular assignments</a:t>
            </a:r>
            <a:r>
              <a:rPr lang="en-US" altLang="en-US" dirty="0" smtClean="0"/>
              <a:t>: </a:t>
            </a:r>
          </a:p>
          <a:p>
            <a:pPr lvl="2"/>
            <a:r>
              <a:rPr lang="en-US" altLang="en-US" b="1" dirty="0">
                <a:solidFill>
                  <a:srgbClr val="C00000"/>
                </a:solidFill>
              </a:rPr>
              <a:t>A</a:t>
            </a:r>
            <a:r>
              <a:rPr lang="en-US" altLang="en-US" b="1" dirty="0" smtClean="0">
                <a:solidFill>
                  <a:srgbClr val="009B00"/>
                </a:solidFill>
              </a:rPr>
              <a:t>ll assignments are due at 4 PM submit via D2L</a:t>
            </a:r>
          </a:p>
          <a:p>
            <a:pPr lvl="3"/>
            <a:r>
              <a:rPr lang="en-CA" dirty="0" smtClean="0"/>
              <a:t>A1 (Using MS-Word): </a:t>
            </a:r>
            <a:r>
              <a:rPr lang="en-CA" b="1" dirty="0" smtClean="0">
                <a:solidFill>
                  <a:srgbClr val="009B00"/>
                </a:solidFill>
              </a:rPr>
              <a:t>Due </a:t>
            </a:r>
            <a:r>
              <a:rPr lang="en-CA" b="1" dirty="0">
                <a:solidFill>
                  <a:srgbClr val="009B00"/>
                </a:solidFill>
              </a:rPr>
              <a:t>Monday Feb. 6</a:t>
            </a:r>
            <a:r>
              <a:rPr lang="en-CA" b="1" dirty="0" smtClean="0">
                <a:solidFill>
                  <a:srgbClr val="009B00"/>
                </a:solidFill>
              </a:rPr>
              <a:t> worth 22.5%</a:t>
            </a:r>
          </a:p>
          <a:p>
            <a:pPr lvl="3"/>
            <a:r>
              <a:rPr lang="en-CA" altLang="en-US" dirty="0" smtClean="0"/>
              <a:t>A2 (Using MS-Excel): </a:t>
            </a:r>
            <a:r>
              <a:rPr lang="en-CA" b="1" dirty="0">
                <a:solidFill>
                  <a:srgbClr val="009B00"/>
                </a:solidFill>
              </a:rPr>
              <a:t>Due Friday Mar. 3</a:t>
            </a:r>
            <a:r>
              <a:rPr lang="en-CA" b="1" dirty="0" smtClean="0">
                <a:solidFill>
                  <a:srgbClr val="009B00"/>
                </a:solidFill>
              </a:rPr>
              <a:t> worth 22.5%</a:t>
            </a:r>
            <a:endParaRPr lang="en-CA" b="1" dirty="0">
              <a:solidFill>
                <a:srgbClr val="009B00"/>
              </a:solidFill>
            </a:endParaRPr>
          </a:p>
          <a:p>
            <a:pPr lvl="3"/>
            <a:r>
              <a:rPr lang="en-US" altLang="en-US" dirty="0" smtClean="0"/>
              <a:t>A3 (Writing a VBA program for MS-Word): </a:t>
            </a:r>
            <a:r>
              <a:rPr lang="en-CA" b="1" dirty="0">
                <a:solidFill>
                  <a:srgbClr val="009B00"/>
                </a:solidFill>
              </a:rPr>
              <a:t>Due </a:t>
            </a:r>
            <a:r>
              <a:rPr lang="en-CA" b="1" dirty="0">
                <a:solidFill>
                  <a:srgbClr val="C00000"/>
                </a:solidFill>
              </a:rPr>
              <a:t>Friday </a:t>
            </a:r>
            <a:r>
              <a:rPr lang="en-CA" b="1" dirty="0" smtClean="0">
                <a:solidFill>
                  <a:srgbClr val="C00000"/>
                </a:solidFill>
              </a:rPr>
              <a:t>Mar. 31 </a:t>
            </a:r>
            <a:r>
              <a:rPr lang="en-CA" b="1" dirty="0" smtClean="0">
                <a:solidFill>
                  <a:srgbClr val="009B00"/>
                </a:solidFill>
              </a:rPr>
              <a:t>worth 22.5%</a:t>
            </a:r>
            <a:endParaRPr lang="en-CA" b="1" dirty="0">
              <a:solidFill>
                <a:srgbClr val="009B00"/>
              </a:solidFill>
            </a:endParaRPr>
          </a:p>
          <a:p>
            <a:pPr lvl="3"/>
            <a:r>
              <a:rPr lang="en-US" altLang="en-US" dirty="0" smtClean="0"/>
              <a:t>A4 </a:t>
            </a:r>
            <a:r>
              <a:rPr lang="en-US" altLang="en-US" dirty="0"/>
              <a:t>(Writing a VBA program for </a:t>
            </a:r>
            <a:r>
              <a:rPr lang="en-US" altLang="en-US" dirty="0" smtClean="0"/>
              <a:t>MS-Excel): </a:t>
            </a:r>
            <a:r>
              <a:rPr lang="en-US" altLang="en-US" b="1" dirty="0">
                <a:solidFill>
                  <a:srgbClr val="009B00"/>
                </a:solidFill>
              </a:rPr>
              <a:t>Due </a:t>
            </a:r>
            <a:r>
              <a:rPr lang="en-US" altLang="en-US" b="1" dirty="0" smtClean="0">
                <a:solidFill>
                  <a:srgbClr val="009B00"/>
                </a:solidFill>
              </a:rPr>
              <a:t>Wednesday </a:t>
            </a:r>
            <a:r>
              <a:rPr lang="en-US" altLang="en-US" b="1" dirty="0">
                <a:solidFill>
                  <a:srgbClr val="009B00"/>
                </a:solidFill>
              </a:rPr>
              <a:t>Apr. </a:t>
            </a:r>
            <a:r>
              <a:rPr lang="en-US" altLang="en-US" b="1" dirty="0" smtClean="0">
                <a:solidFill>
                  <a:srgbClr val="009B00"/>
                </a:solidFill>
              </a:rPr>
              <a:t>12 </a:t>
            </a:r>
            <a:r>
              <a:rPr lang="en-CA" b="1" dirty="0" smtClean="0">
                <a:solidFill>
                  <a:srgbClr val="009B00"/>
                </a:solidFill>
              </a:rPr>
              <a:t>worth 22.5%</a:t>
            </a:r>
            <a:endParaRPr lang="en-US" altLang="en-US" b="1" dirty="0" smtClean="0">
              <a:solidFill>
                <a:srgbClr val="009B00"/>
              </a:solidFill>
            </a:endParaRPr>
          </a:p>
          <a:p>
            <a:pPr lvl="1"/>
            <a:r>
              <a:rPr lang="en-US" altLang="en-US" b="1" dirty="0"/>
              <a:t>5</a:t>
            </a:r>
            <a:r>
              <a:rPr lang="en-US" altLang="en-US" b="1" dirty="0" smtClean="0"/>
              <a:t> workbook type exercises </a:t>
            </a:r>
            <a:r>
              <a:rPr lang="en-US" altLang="en-US" dirty="0" smtClean="0"/>
              <a:t>(similar to those in the Chop-Chop problems text) </a:t>
            </a:r>
          </a:p>
          <a:p>
            <a:pPr lvl="2"/>
            <a:r>
              <a:rPr lang="en-US" altLang="en-US" b="1" dirty="0" smtClean="0">
                <a:solidFill>
                  <a:srgbClr val="009B00"/>
                </a:solidFill>
              </a:rPr>
              <a:t>All book exercises </a:t>
            </a:r>
            <a:r>
              <a:rPr lang="en-US" altLang="en-US" b="1" dirty="0">
                <a:solidFill>
                  <a:srgbClr val="009B00"/>
                </a:solidFill>
              </a:rPr>
              <a:t>are due at 4 </a:t>
            </a:r>
            <a:r>
              <a:rPr lang="en-US" altLang="en-US" b="1" dirty="0" smtClean="0">
                <a:solidFill>
                  <a:srgbClr val="009B00"/>
                </a:solidFill>
              </a:rPr>
              <a:t>PM via D2L. Each is worth 2% x 5 = 10% for all.</a:t>
            </a:r>
          </a:p>
          <a:p>
            <a:pPr lvl="2"/>
            <a:r>
              <a:rPr lang="en-US" dirty="0" smtClean="0"/>
              <a:t>WB Ex 1, using Word: </a:t>
            </a:r>
            <a:r>
              <a:rPr lang="en-US" b="1" dirty="0" smtClean="0">
                <a:solidFill>
                  <a:srgbClr val="009B00"/>
                </a:solidFill>
              </a:rPr>
              <a:t>Due </a:t>
            </a:r>
            <a:r>
              <a:rPr lang="en-US" b="1" dirty="0">
                <a:solidFill>
                  <a:srgbClr val="009B00"/>
                </a:solidFill>
              </a:rPr>
              <a:t>Monday Jan. </a:t>
            </a:r>
            <a:r>
              <a:rPr lang="en-US" b="1" dirty="0" smtClean="0">
                <a:solidFill>
                  <a:srgbClr val="009B00"/>
                </a:solidFill>
              </a:rPr>
              <a:t>30</a:t>
            </a:r>
          </a:p>
          <a:p>
            <a:pPr lvl="2"/>
            <a:r>
              <a:rPr lang="en-US" dirty="0" smtClean="0"/>
              <a:t>WB </a:t>
            </a:r>
            <a:r>
              <a:rPr lang="en-US" dirty="0"/>
              <a:t>Ex </a:t>
            </a:r>
            <a:r>
              <a:rPr lang="en-US" dirty="0" smtClean="0"/>
              <a:t>2, </a:t>
            </a:r>
            <a:r>
              <a:rPr lang="en-US" dirty="0"/>
              <a:t>using </a:t>
            </a:r>
            <a:r>
              <a:rPr lang="en-US" dirty="0" smtClean="0"/>
              <a:t>Excel </a:t>
            </a:r>
            <a:r>
              <a:rPr lang="en-US" altLang="en-US" dirty="0" smtClean="0"/>
              <a:t>: </a:t>
            </a:r>
            <a:r>
              <a:rPr lang="en-US" altLang="en-US" b="1" dirty="0">
                <a:solidFill>
                  <a:srgbClr val="009B00"/>
                </a:solidFill>
              </a:rPr>
              <a:t>Friday Feb. </a:t>
            </a:r>
            <a:r>
              <a:rPr lang="en-US" altLang="en-US" b="1" dirty="0" smtClean="0">
                <a:solidFill>
                  <a:srgbClr val="009B00"/>
                </a:solidFill>
              </a:rPr>
              <a:t>17</a:t>
            </a:r>
          </a:p>
          <a:p>
            <a:pPr lvl="2"/>
            <a:r>
              <a:rPr lang="en-US" dirty="0" smtClean="0"/>
              <a:t>WB </a:t>
            </a:r>
            <a:r>
              <a:rPr lang="en-US" dirty="0"/>
              <a:t>Ex </a:t>
            </a:r>
            <a:r>
              <a:rPr lang="en-US" dirty="0" smtClean="0"/>
              <a:t>3, VBA programming for Word </a:t>
            </a:r>
            <a:r>
              <a:rPr lang="en-US" altLang="en-US" dirty="0" smtClean="0"/>
              <a:t>: </a:t>
            </a:r>
            <a:r>
              <a:rPr lang="en-US" altLang="en-US" b="1" dirty="0">
                <a:solidFill>
                  <a:srgbClr val="009B00"/>
                </a:solidFill>
              </a:rPr>
              <a:t>Monday Mar. </a:t>
            </a:r>
            <a:r>
              <a:rPr lang="en-US" altLang="en-US" b="1" dirty="0" smtClean="0">
                <a:solidFill>
                  <a:srgbClr val="009B00"/>
                </a:solidFill>
              </a:rPr>
              <a:t>13</a:t>
            </a:r>
          </a:p>
          <a:p>
            <a:pPr lvl="2"/>
            <a:r>
              <a:rPr lang="en-US" dirty="0" smtClean="0"/>
              <a:t>WB </a:t>
            </a:r>
            <a:r>
              <a:rPr lang="en-US" dirty="0"/>
              <a:t>Ex </a:t>
            </a:r>
            <a:r>
              <a:rPr lang="en-US" dirty="0" smtClean="0"/>
              <a:t>4, </a:t>
            </a:r>
            <a:r>
              <a:rPr lang="en-US" dirty="0"/>
              <a:t>VBA programming for </a:t>
            </a:r>
            <a:r>
              <a:rPr lang="en-US" dirty="0" smtClean="0"/>
              <a:t>Word</a:t>
            </a:r>
            <a:r>
              <a:rPr lang="en-US" altLang="en-US" dirty="0" smtClean="0"/>
              <a:t>: </a:t>
            </a:r>
            <a:r>
              <a:rPr lang="en-US" altLang="en-US" b="1" dirty="0">
                <a:solidFill>
                  <a:srgbClr val="009B00"/>
                </a:solidFill>
              </a:rPr>
              <a:t>Monday Mar. </a:t>
            </a:r>
            <a:r>
              <a:rPr lang="en-US" altLang="en-US" b="1" dirty="0" smtClean="0">
                <a:solidFill>
                  <a:srgbClr val="009B00"/>
                </a:solidFill>
              </a:rPr>
              <a:t>20</a:t>
            </a:r>
          </a:p>
          <a:p>
            <a:pPr lvl="2"/>
            <a:r>
              <a:rPr lang="en-US" dirty="0" smtClean="0"/>
              <a:t>WB </a:t>
            </a:r>
            <a:r>
              <a:rPr lang="en-US" dirty="0"/>
              <a:t>Ex </a:t>
            </a:r>
            <a:r>
              <a:rPr lang="en-US" dirty="0" smtClean="0"/>
              <a:t>5, </a:t>
            </a:r>
            <a:r>
              <a:rPr lang="en-US" dirty="0"/>
              <a:t>VBA programming for </a:t>
            </a:r>
            <a:r>
              <a:rPr lang="en-US" dirty="0" smtClean="0"/>
              <a:t>Excel</a:t>
            </a:r>
            <a:r>
              <a:rPr lang="en-US" altLang="en-US" dirty="0" smtClean="0"/>
              <a:t>: </a:t>
            </a:r>
            <a:r>
              <a:rPr lang="en-US" altLang="en-US" b="1" dirty="0">
                <a:solidFill>
                  <a:srgbClr val="009B00"/>
                </a:solidFill>
              </a:rPr>
              <a:t>Friday Apr. </a:t>
            </a:r>
            <a:r>
              <a:rPr lang="en-US" altLang="en-US" b="1" dirty="0" smtClean="0">
                <a:solidFill>
                  <a:srgbClr val="009B00"/>
                </a:solidFill>
              </a:rPr>
              <a:t>7</a:t>
            </a:r>
            <a:endParaRPr lang="en-US" altLang="en-US" dirty="0" smtClean="0">
              <a:solidFill>
                <a:srgbClr val="009B00"/>
              </a:solidFill>
            </a:endParaRPr>
          </a:p>
        </p:txBody>
      </p:sp>
    </p:spTree>
    <p:extLst>
      <p:ext uri="{BB962C8B-B14F-4D97-AF65-F5344CB8AC3E}">
        <p14:creationId xmlns:p14="http://schemas.microsoft.com/office/powerpoint/2010/main" val="4224123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rgbClr val="FF0000"/>
          </a:solidFill>
        </a:ln>
      </a:spPr>
      <a:bodyPr rtlCol="0" anchor="ctr"/>
      <a:lstStyle>
        <a:defPPr algn="ctr">
          <a:defRPr>
            <a:solidFill>
              <a:srgbClr val="FF0000"/>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37759</TotalTime>
  <Words>3445</Words>
  <Application>Microsoft Office PowerPoint</Application>
  <PresentationFormat>On-screen Show (4:3)</PresentationFormat>
  <Paragraphs>302</Paragraphs>
  <Slides>33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Consolas</vt:lpstr>
      <vt:lpstr>Times New Roman</vt:lpstr>
      <vt:lpstr>Office Theme</vt:lpstr>
      <vt:lpstr>CPSC 203</vt:lpstr>
      <vt:lpstr>This Course Focuses On The Windows Operating System (Not Apple/MAC)</vt:lpstr>
      <vt:lpstr>Contact Information (James Tam)</vt:lpstr>
      <vt:lpstr>Course Resources</vt:lpstr>
      <vt:lpstr>Teaching Tutorials</vt:lpstr>
      <vt:lpstr>Help Tutorials</vt:lpstr>
      <vt:lpstr>Remote Learning? (Last Minute ‘No’ Given To Me)</vt:lpstr>
      <vt:lpstr>Yes: “This Stuff Will Be On The Exam”</vt:lpstr>
      <vt:lpstr>Evaluation Components: Hands On</vt:lpstr>
      <vt:lpstr>Assignments: Late Submissions</vt:lpstr>
      <vt:lpstr>Assignments: Late Submissions (2)</vt:lpstr>
      <vt:lpstr>No Group Allowed For Assignments</vt:lpstr>
      <vt:lpstr>Submitting Assignments: Preparing For The Worst</vt:lpstr>
      <vt:lpstr>Evaluation Components: Examinations</vt:lpstr>
      <vt:lpstr>Grades For Each Component</vt:lpstr>
      <vt:lpstr>Mapping Raw Scores To Grade Points: Assignments</vt:lpstr>
      <vt:lpstr>Grade Points Are Letter Grades Not Percentages</vt:lpstr>
      <vt:lpstr>Mapping Raw Scores To Grade Points: Exams</vt:lpstr>
      <vt:lpstr>Estimating Your Overall Term Grade Point</vt:lpstr>
      <vt:lpstr>Calculating Your Overall Term Grade Point</vt:lpstr>
      <vt:lpstr>Contrast The Cut-Offs</vt:lpstr>
      <vt:lpstr>Estimating Your Overall Term Grade Point (2)</vt:lpstr>
      <vt:lpstr>Your Term Letter Grade</vt:lpstr>
      <vt:lpstr>Enhancing Your Learning</vt:lpstr>
      <vt:lpstr>Enhancing Your Learning (2)</vt:lpstr>
      <vt:lpstr>Enhancing Your Learning (3)</vt:lpstr>
      <vt:lpstr>Tam’s “House Rules”</vt:lpstr>
      <vt:lpstr>Tam’s “House Rules”</vt:lpstr>
      <vt:lpstr>Tam’s “House Rules”</vt:lpstr>
      <vt:lpstr>Tam’s House Rules (Remote Learning)</vt:lpstr>
      <vt:lpstr>203 Is For Non-Majors: Comparisons To Other Courses</vt:lpstr>
      <vt:lpstr>University Account Issues (UC-IT)</vt:lpstr>
      <vt:lpstr>Copyright Notice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203: Admin and intro to the course</dc:title>
  <dc:creator>James Tam</dc:creator>
  <cp:keywords>Administrative information;Introduction to CPSC 203</cp:keywords>
  <cp:lastModifiedBy>James Tam</cp:lastModifiedBy>
  <cp:revision>944</cp:revision>
  <dcterms:created xsi:type="dcterms:W3CDTF">2014-05-13T22:22:53Z</dcterms:created>
  <dcterms:modified xsi:type="dcterms:W3CDTF">2023-01-10T09:53:24Z</dcterms:modified>
</cp:coreProperties>
</file>