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50" r:id="rId2"/>
  </p:sldMasterIdLst>
  <p:notesMasterIdLst>
    <p:notesMasterId r:id="rId7"/>
  </p:notesMasterIdLst>
  <p:handoutMasterIdLst>
    <p:handoutMasterId r:id="rId8"/>
  </p:handoutMasterIdLst>
  <p:sldIdLst>
    <p:sldId id="259" r:id="rId3"/>
    <p:sldId id="256" r:id="rId4"/>
    <p:sldId id="257" r:id="rId5"/>
    <p:sldId id="258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mes Tam" initials="JT" lastIdx="5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0000FF"/>
    <a:srgbClr val="FFFF00"/>
    <a:srgbClr val="33CC33"/>
    <a:srgbClr val="CCFF33"/>
    <a:srgbClr val="385723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908" autoAdjust="0"/>
    <p:restoredTop sz="91116" autoAdjust="0"/>
  </p:normalViewPr>
  <p:slideViewPr>
    <p:cSldViewPr>
      <p:cViewPr varScale="1">
        <p:scale>
          <a:sx n="71" d="100"/>
          <a:sy n="71" d="100"/>
        </p:scale>
        <p:origin x="60" y="8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3" d="100"/>
          <a:sy n="73" d="100"/>
        </p:scale>
        <p:origin x="1764" y="5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C8F5F55-D563-4ECD-A54E-CB0576638D2A}" type="datetimeFigureOut">
              <a:rPr lang="en-US"/>
              <a:pPr>
                <a:defRPr/>
              </a:pPr>
              <a:t>11/17/2020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dirty="0" smtClean="0"/>
              <a:t>VBA programming: Part III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CB07625-2B3F-429B-81FA-E1271FD8F1A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16728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3D3AB2D-9B2F-44A8-A39C-161117D20690}" type="datetimeFigureOut">
              <a:rPr lang="en-US"/>
              <a:pPr>
                <a:defRPr/>
              </a:pPr>
              <a:t>11/17/2020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B4E02C4-9896-428F-9970-3367E6A4601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907031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CC2E759F-4072-4BFB-B27A-D6F21B6E9FD4}" type="datetimeFigureOut">
              <a:rPr lang="en-US"/>
              <a:pPr>
                <a:defRPr/>
              </a:pPr>
              <a:t>11/17/2020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Lecture notes for CPSC 203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6E6DA8A3-4D99-442E-B427-E62712AFE53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53173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4575B726-F111-4CCD-93ED-7A80565E52CB}" type="datetimeFigureOut">
              <a:rPr lang="en-US"/>
              <a:pPr>
                <a:defRPr/>
              </a:pPr>
              <a:t>11/17/2020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F987EA2C-5101-4EFF-9EC5-E785960973D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1819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A3854EE7-F009-4335-B6A3-EBA92AA66B12}" type="datetimeFigureOut">
              <a:rPr lang="en-US"/>
              <a:pPr>
                <a:defRPr/>
              </a:pPr>
              <a:t>11/17/2020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EC8B70FF-9A41-4090-AA79-9B7A7E5CC8F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91925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1109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CC2E759F-4072-4BFB-B27A-D6F21B6E9FD4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11/17/2020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/>
                </a:solidFill>
              </a:rPr>
              <a:t>Lecture notes for CPSC 203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6E6DA8A3-4D99-442E-B427-E62712AFE535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61030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T Default 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029200"/>
          </a:xfrm>
        </p:spPr>
        <p:txBody>
          <a:bodyPr/>
          <a:lstStyle>
            <a:lvl1pPr marL="234950" indent="-234950">
              <a:defRPr sz="2400"/>
            </a:lvl1pPr>
            <a:lvl2pPr marL="457200" indent="-222250">
              <a:defRPr sz="2000"/>
            </a:lvl2pPr>
            <a:lvl3pPr marL="574675" indent="-117475">
              <a:defRPr sz="1800"/>
            </a:lvl3pPr>
            <a:lvl4pPr marL="796925" indent="-104775">
              <a:defRPr sz="1600"/>
            </a:lvl4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9797740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3200" b="1" cap="all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800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8FCCB139-380D-4534-91A4-ADF6145E05ED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11/17/2020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95C64F80-319D-403A-8D96-089B24B4C470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19974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886200" cy="4876800"/>
          </a:xfrm>
        </p:spPr>
        <p:txBody>
          <a:bodyPr/>
          <a:lstStyle>
            <a:lvl1pPr marL="234950" indent="-234950">
              <a:defRPr sz="2400"/>
            </a:lvl1pPr>
            <a:lvl2pPr marL="404813" indent="-169863">
              <a:defRPr sz="2000"/>
            </a:lvl2pPr>
            <a:lvl3pPr marL="574675" indent="-117475">
              <a:defRPr sz="1800"/>
            </a:lvl3pPr>
            <a:lvl4pPr marL="692150" indent="-117475">
              <a:defRPr sz="16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sz="half" idx="10"/>
          </p:nvPr>
        </p:nvSpPr>
        <p:spPr>
          <a:xfrm>
            <a:off x="4724400" y="1600200"/>
            <a:ext cx="3886200" cy="4876800"/>
          </a:xfrm>
        </p:spPr>
        <p:txBody>
          <a:bodyPr/>
          <a:lstStyle>
            <a:lvl1pPr marL="234950" indent="-234950">
              <a:defRPr sz="2400"/>
            </a:lvl1pPr>
            <a:lvl2pPr marL="404813" indent="-169863">
              <a:defRPr sz="2000"/>
            </a:lvl2pPr>
            <a:lvl3pPr marL="574675" indent="-117475">
              <a:defRPr sz="1800"/>
            </a:lvl3pPr>
            <a:lvl4pPr marL="692150" indent="-117475">
              <a:defRPr sz="16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5432730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4757CFE7-1502-4140-B567-DADD2AE6AB9A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11/17/2020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52AA62E8-8E50-45E3-829D-A7DD03C5D566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436484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B0E8D219-40AC-4219-9BA5-E507B4BD3CC6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11/17/2020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D4C60446-AB74-482B-94FF-0452AC1673C5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21427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ADEA38E2-7CEB-4353-825D-8594AB0D3952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11/17/2020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FF6EC17F-EC8E-4E68-9CBB-1841F8F6D456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2969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T Default 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029200"/>
          </a:xfrm>
        </p:spPr>
        <p:txBody>
          <a:bodyPr/>
          <a:lstStyle>
            <a:lvl1pPr marL="234950" indent="-234950">
              <a:defRPr sz="2400"/>
            </a:lvl1pPr>
            <a:lvl2pPr marL="457200" indent="-222250">
              <a:defRPr sz="2000"/>
            </a:lvl2pPr>
            <a:lvl3pPr marL="574675" indent="-117475">
              <a:defRPr sz="1800"/>
            </a:lvl3pPr>
            <a:lvl4pPr marL="796925" indent="-104775">
              <a:defRPr sz="1600"/>
            </a:lvl4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7175705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4D061546-5421-4572-805D-18520E3AD78E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11/17/2020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BD5179AA-C6E2-44EE-91AC-04B943046916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261983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9F4A17A0-B459-4E22-88A0-7D3A99A920A9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11/17/2020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B6910DBF-A6D8-49A1-A62B-88D9F0E11816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28989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4575B726-F111-4CCD-93ED-7A80565E52CB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11/17/2020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F987EA2C-5101-4EFF-9EC5-E785960973D7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19084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A3854EE7-F009-4335-B6A3-EBA92AA66B12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11/17/2020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EC8B70FF-9A41-4090-AA79-9B7A7E5CC8FD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522182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847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3200" b="1" cap="all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800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8FCCB139-380D-4534-91A4-ADF6145E05ED}" type="datetimeFigureOut">
              <a:rPr lang="en-US"/>
              <a:pPr>
                <a:defRPr/>
              </a:pPr>
              <a:t>11/17/2020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95C64F80-319D-403A-8D96-089B24B4C4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5722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886200" cy="4876800"/>
          </a:xfrm>
        </p:spPr>
        <p:txBody>
          <a:bodyPr/>
          <a:lstStyle>
            <a:lvl1pPr marL="234950" indent="-234950">
              <a:defRPr sz="2400"/>
            </a:lvl1pPr>
            <a:lvl2pPr marL="404813" indent="-169863">
              <a:defRPr sz="2000"/>
            </a:lvl2pPr>
            <a:lvl3pPr marL="574675" indent="-117475">
              <a:defRPr sz="1800"/>
            </a:lvl3pPr>
            <a:lvl4pPr marL="692150" indent="-117475">
              <a:defRPr sz="16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sz="half" idx="10"/>
          </p:nvPr>
        </p:nvSpPr>
        <p:spPr>
          <a:xfrm>
            <a:off x="4724400" y="1600200"/>
            <a:ext cx="3886200" cy="4876800"/>
          </a:xfrm>
        </p:spPr>
        <p:txBody>
          <a:bodyPr/>
          <a:lstStyle>
            <a:lvl1pPr marL="234950" indent="-234950">
              <a:defRPr sz="2400"/>
            </a:lvl1pPr>
            <a:lvl2pPr marL="404813" indent="-169863">
              <a:defRPr sz="2000"/>
            </a:lvl2pPr>
            <a:lvl3pPr marL="574675" indent="-117475">
              <a:defRPr sz="1800"/>
            </a:lvl3pPr>
            <a:lvl4pPr marL="692150" indent="-117475">
              <a:defRPr sz="16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304080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4757CFE7-1502-4140-B567-DADD2AE6AB9A}" type="datetimeFigureOut">
              <a:rPr lang="en-US"/>
              <a:pPr>
                <a:defRPr/>
              </a:pPr>
              <a:t>11/17/2020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52AA62E8-8E50-45E3-829D-A7DD03C5D56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2561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B0E8D219-40AC-4219-9BA5-E507B4BD3CC6}" type="datetimeFigureOut">
              <a:rPr lang="en-US"/>
              <a:pPr>
                <a:defRPr/>
              </a:pPr>
              <a:t>11/17/2020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D4C60446-AB74-482B-94FF-0452AC1673C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899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ADEA38E2-7CEB-4353-825D-8594AB0D3952}" type="datetimeFigureOut">
              <a:rPr lang="en-US"/>
              <a:pPr>
                <a:defRPr/>
              </a:pPr>
              <a:t>11/17/2020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FF6EC17F-EC8E-4E68-9CBB-1841F8F6D45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913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4D061546-5421-4572-805D-18520E3AD78E}" type="datetimeFigureOut">
              <a:rPr lang="en-US"/>
              <a:pPr>
                <a:defRPr/>
              </a:pPr>
              <a:t>11/17/2020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BD5179AA-C6E2-44EE-91AC-04B94304691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960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9F4A17A0-B459-4E22-88A0-7D3A99A920A9}" type="datetimeFigureOut">
              <a:rPr lang="en-US"/>
              <a:pPr>
                <a:defRPr/>
              </a:pPr>
              <a:t>11/17/2020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B6910DBF-A6D8-49A1-A62B-88D9F0E1181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4647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28600"/>
            <a:ext cx="8229600" cy="944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524000"/>
            <a:ext cx="82296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37" r:id="rId2"/>
    <p:sldLayoutId id="2147483742" r:id="rId3"/>
    <p:sldLayoutId id="2147483738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40" r:id="rId12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9pPr>
    </p:titleStyle>
    <p:bodyStyle>
      <a:lvl1pPr marL="228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396875" indent="-16827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6827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974725" indent="-16986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28600"/>
            <a:ext cx="8229600" cy="944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524000"/>
            <a:ext cx="82296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51602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  <p:sldLayoutId id="2147483762" r:id="rId12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9pPr>
    </p:titleStyle>
    <p:bodyStyle>
      <a:lvl1pPr marL="228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396875" indent="-16827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6827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974725" indent="-16986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VBA </a:t>
            </a:r>
            <a:r>
              <a:rPr lang="en-US" dirty="0" smtClean="0"/>
              <a:t>Programming Exercises: </a:t>
            </a:r>
            <a:r>
              <a:rPr lang="en-US" dirty="0" smtClean="0"/>
              <a:t>Part III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00450"/>
            <a:ext cx="6400800" cy="2876550"/>
          </a:xfrm>
        </p:spPr>
        <p:txBody>
          <a:bodyPr/>
          <a:lstStyle/>
          <a:p>
            <a:pPr marL="342900" indent="-342900" algn="l">
              <a:spcBef>
                <a:spcPts val="900"/>
              </a:spcBef>
              <a:buFont typeface="Arial" panose="020B0604020202020204" pitchFamily="34" charset="0"/>
              <a:buChar char="•"/>
            </a:pPr>
            <a:r>
              <a:rPr lang="en-US" dirty="0" smtClean="0"/>
              <a:t>Looping/repetition</a:t>
            </a:r>
          </a:p>
          <a:p>
            <a:pPr marL="342900" indent="-342900" algn="l">
              <a:spcBef>
                <a:spcPts val="900"/>
              </a:spcBef>
              <a:buFont typeface="Arial" panose="020B0604020202020204" pitchFamily="34" charset="0"/>
              <a:buChar char="•"/>
            </a:pPr>
            <a:r>
              <a:rPr lang="en-US" dirty="0" smtClean="0"/>
              <a:t>Loops with multiple/compound conditions</a:t>
            </a:r>
          </a:p>
          <a:p>
            <a:pPr marL="342900" indent="-342900" algn="l">
              <a:spcBef>
                <a:spcPts val="900"/>
              </a:spcBef>
              <a:buFont typeface="Arial" panose="020B0604020202020204" pitchFamily="34" charset="0"/>
              <a:buChar char="•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44911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Exercise 1: Loop (Single Condition)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Filename containing </a:t>
            </a:r>
            <a:r>
              <a:rPr lang="en-US" b="1" dirty="0"/>
              <a:t>starting program</a:t>
            </a:r>
            <a:r>
              <a:rPr lang="en-US" dirty="0"/>
              <a:t>: </a:t>
            </a:r>
            <a:r>
              <a:rPr lang="en-US" dirty="0">
                <a:latin typeface="Consolas" panose="020B0609020204030204" pitchFamily="49" charset="0"/>
              </a:rPr>
              <a:t>Exercise1_login_repetition</a:t>
            </a:r>
          </a:p>
          <a:p>
            <a:r>
              <a:rPr lang="en-US" dirty="0" smtClean="0"/>
              <a:t>Modify the starting program so that it will repeatedly prompt for a password until the correct one has been entered:</a:t>
            </a:r>
          </a:p>
          <a:p>
            <a:endParaRPr lang="en-US" dirty="0" smtClean="0"/>
          </a:p>
          <a:p>
            <a:pPr marL="23495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Sub exercise1Loop()</a:t>
            </a:r>
          </a:p>
          <a:p>
            <a:pPr marL="23495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Const SYSTEM_PASSWORD As String = "password123"</a:t>
            </a:r>
          </a:p>
          <a:p>
            <a:pPr marL="23495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Dim </a:t>
            </a:r>
            <a:r>
              <a:rPr lang="en-US" sz="1800" dirty="0" err="1">
                <a:latin typeface="Consolas" panose="020B0609020204030204" pitchFamily="49" charset="0"/>
              </a:rPr>
              <a:t>userEnteredPassword</a:t>
            </a:r>
            <a:r>
              <a:rPr lang="en-US" sz="1800" dirty="0">
                <a:latin typeface="Consolas" panose="020B0609020204030204" pitchFamily="49" charset="0"/>
              </a:rPr>
              <a:t> As String</a:t>
            </a:r>
          </a:p>
          <a:p>
            <a:pPr marL="23495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</a:t>
            </a:r>
          </a:p>
          <a:p>
            <a:pPr marL="23495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</a:t>
            </a:r>
            <a:r>
              <a:rPr lang="en-US" sz="1800" dirty="0" err="1">
                <a:latin typeface="Consolas" panose="020B0609020204030204" pitchFamily="49" charset="0"/>
              </a:rPr>
              <a:t>userEnteredPassword</a:t>
            </a:r>
            <a:r>
              <a:rPr lang="en-US" sz="1800" dirty="0">
                <a:latin typeface="Consolas" panose="020B0609020204030204" pitchFamily="49" charset="0"/>
              </a:rPr>
              <a:t> = InputBox("Password: ")</a:t>
            </a:r>
          </a:p>
          <a:p>
            <a:pPr marL="23495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End Sub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220830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Exercise 2: Multiple </a:t>
            </a:r>
            <a:r>
              <a:rPr lang="en-US" b="1" dirty="0" smtClean="0"/>
              <a:t>Conditions (Range Checking)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Filename containing starting program</a:t>
            </a:r>
            <a:r>
              <a:rPr lang="en-US" dirty="0"/>
              <a:t>: </a:t>
            </a:r>
            <a:r>
              <a:rPr lang="en-US" dirty="0" smtClean="0">
                <a:latin typeface="Consolas" panose="020B0609020204030204" pitchFamily="49" charset="0"/>
              </a:rPr>
              <a:t>Exercise2_GPA_repetition_multiple_conditions</a:t>
            </a:r>
          </a:p>
          <a:p>
            <a:r>
              <a:rPr lang="en-US" dirty="0" smtClean="0"/>
              <a:t>Modify the starting </a:t>
            </a:r>
            <a:r>
              <a:rPr lang="en-US" dirty="0"/>
              <a:t>program so that it will repeatedly prompt for </a:t>
            </a:r>
            <a:r>
              <a:rPr lang="en-US" dirty="0" smtClean="0"/>
              <a:t>the grade point for a course component until a value within the range from 0 – 4 has been entered.</a:t>
            </a:r>
          </a:p>
          <a:p>
            <a:endParaRPr lang="en-US" dirty="0"/>
          </a:p>
          <a:p>
            <a:pPr marL="23495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Sub exercise2LoopMultipleConditions()</a:t>
            </a:r>
          </a:p>
          <a:p>
            <a:pPr marL="23495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Const MIN_GPA As Long = 0</a:t>
            </a:r>
          </a:p>
          <a:p>
            <a:pPr marL="23495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Const MAX_GPA As Long = 4</a:t>
            </a:r>
          </a:p>
          <a:p>
            <a:pPr marL="23495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Dim </a:t>
            </a:r>
            <a:r>
              <a:rPr lang="en-US" sz="1800" dirty="0" err="1">
                <a:latin typeface="Consolas" panose="020B0609020204030204" pitchFamily="49" charset="0"/>
              </a:rPr>
              <a:t>componentGrade</a:t>
            </a:r>
            <a:r>
              <a:rPr lang="en-US" sz="1800" dirty="0">
                <a:latin typeface="Consolas" panose="020B0609020204030204" pitchFamily="49" charset="0"/>
              </a:rPr>
              <a:t> As Long</a:t>
            </a:r>
          </a:p>
          <a:p>
            <a:pPr marL="234950" lvl="1" indent="0">
              <a:buNone/>
            </a:pPr>
            <a:endParaRPr lang="en-US" sz="1800" dirty="0">
              <a:latin typeface="Consolas" panose="020B0609020204030204" pitchFamily="49" charset="0"/>
            </a:endParaRPr>
          </a:p>
          <a:p>
            <a:pPr marL="23495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</a:t>
            </a:r>
            <a:r>
              <a:rPr lang="en-US" sz="1800" dirty="0" err="1">
                <a:latin typeface="Consolas" panose="020B0609020204030204" pitchFamily="49" charset="0"/>
              </a:rPr>
              <a:t>componentGrade</a:t>
            </a:r>
            <a:r>
              <a:rPr lang="en-US" sz="1800" dirty="0">
                <a:latin typeface="Consolas" panose="020B0609020204030204" pitchFamily="49" charset="0"/>
              </a:rPr>
              <a:t> = InputBox("Grade point: ")</a:t>
            </a:r>
          </a:p>
          <a:p>
            <a:pPr marL="23495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End </a:t>
            </a:r>
            <a:r>
              <a:rPr lang="en-US" sz="1800" dirty="0" smtClean="0">
                <a:latin typeface="Consolas" panose="020B0609020204030204" pitchFamily="49" charset="0"/>
              </a:rPr>
              <a:t>Sub</a:t>
            </a:r>
            <a:endParaRPr lang="en-CA" sz="1800" dirty="0"/>
          </a:p>
        </p:txBody>
      </p:sp>
    </p:spTree>
    <p:extLst>
      <p:ext uri="{BB962C8B-B14F-4D97-AF65-F5344CB8AC3E}">
        <p14:creationId xmlns:p14="http://schemas.microsoft.com/office/powerpoint/2010/main" val="14292254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 3: Nesting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Filename containing starting program</a:t>
            </a:r>
            <a:r>
              <a:rPr lang="en-US" dirty="0"/>
              <a:t>: </a:t>
            </a:r>
            <a:r>
              <a:rPr lang="en-US" sz="2000" dirty="0" smtClean="0">
                <a:latin typeface="Consolas" panose="020B0609020204030204" pitchFamily="49" charset="0"/>
              </a:rPr>
              <a:t>Exercise2_GPA_repetition_multiple_conditions_SOLUTION</a:t>
            </a:r>
          </a:p>
          <a:p>
            <a:r>
              <a:rPr lang="en-US" dirty="0" smtClean="0"/>
              <a:t>Modify the solution to the previous exercise to include feedback:</a:t>
            </a:r>
          </a:p>
          <a:p>
            <a:pPr lvl="1"/>
            <a:r>
              <a:rPr lang="en-US" dirty="0" smtClean="0"/>
              <a:t>When the user entered grade point is below the minimum valid value a message “Too low” should appear.</a:t>
            </a:r>
          </a:p>
          <a:p>
            <a:pPr lvl="1"/>
            <a:r>
              <a:rPr lang="en-US" dirty="0"/>
              <a:t>When the user entered grade point is </a:t>
            </a:r>
            <a:r>
              <a:rPr lang="en-US" dirty="0" smtClean="0"/>
              <a:t>above the maximum valid </a:t>
            </a:r>
            <a:r>
              <a:rPr lang="en-US" dirty="0"/>
              <a:t>value a message “Too </a:t>
            </a:r>
            <a:r>
              <a:rPr lang="en-US" dirty="0" smtClean="0"/>
              <a:t>high” </a:t>
            </a:r>
            <a:r>
              <a:rPr lang="en-US" dirty="0"/>
              <a:t>should appear.</a:t>
            </a:r>
          </a:p>
          <a:p>
            <a:pPr lvl="1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5747843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2700">
          <a:solidFill>
            <a:srgbClr val="FF0000"/>
          </a:solidFill>
          <a:headEnd type="none"/>
          <a:tailEnd type="triangle"/>
        </a:ln>
      </a:spPr>
      <a:bodyPr rtlCol="0" anchor="t" anchorCtr="0"/>
      <a:lstStyle>
        <a:defPPr>
          <a:defRPr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defRPr b="1" dirty="0" smtClean="0">
            <a:solidFill>
              <a:srgbClr val="FF0000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2700">
          <a:solidFill>
            <a:schemeClr val="tx1"/>
          </a:solidFill>
        </a:ln>
      </a:spPr>
      <a:bodyPr rtlCol="0" anchor="ctr"/>
      <a:lstStyle>
        <a:defPPr algn="ctr">
          <a:defRPr>
            <a:solidFill>
              <a:srgbClr val="FF0000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62412</TotalTime>
  <Words>217</Words>
  <Application>Microsoft Office PowerPoint</Application>
  <PresentationFormat>On-screen Show (4:3)</PresentationFormat>
  <Paragraphs>29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Consolas</vt:lpstr>
      <vt:lpstr>Office Theme</vt:lpstr>
      <vt:lpstr>1_Office Theme</vt:lpstr>
      <vt:lpstr>VBA Programming Exercises: Part III</vt:lpstr>
      <vt:lpstr>Exercise 1: Loop (Single Condition)</vt:lpstr>
      <vt:lpstr>Exercise 2: Multiple Conditions (Range Checking)</vt:lpstr>
      <vt:lpstr>Exercise 3: Nesting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VBA Part III</dc:title>
  <dc:creator>James Tam</dc:creator>
  <cp:keywords>branching;looping;dir function</cp:keywords>
  <cp:lastModifiedBy>James Tam</cp:lastModifiedBy>
  <cp:revision>1419</cp:revision>
  <dcterms:created xsi:type="dcterms:W3CDTF">2014-05-13T22:22:53Z</dcterms:created>
  <dcterms:modified xsi:type="dcterms:W3CDTF">2020-11-18T04:45:56Z</dcterms:modified>
</cp:coreProperties>
</file>