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34" r:id="rId1"/>
  </p:sldMasterIdLst>
  <p:notesMasterIdLst>
    <p:notesMasterId r:id="rId47"/>
  </p:notesMasterIdLst>
  <p:handoutMasterIdLst>
    <p:handoutMasterId r:id="rId48"/>
  </p:handoutMasterIdLst>
  <p:sldIdLst>
    <p:sldId id="283" r:id="rId2"/>
    <p:sldId id="286" r:id="rId3"/>
    <p:sldId id="287" r:id="rId4"/>
    <p:sldId id="360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7" r:id="rId13"/>
    <p:sldId id="298" r:id="rId14"/>
    <p:sldId id="299" r:id="rId15"/>
    <p:sldId id="306" r:id="rId16"/>
    <p:sldId id="307" r:id="rId17"/>
    <p:sldId id="308" r:id="rId18"/>
    <p:sldId id="309" r:id="rId19"/>
    <p:sldId id="310" r:id="rId20"/>
    <p:sldId id="374" r:id="rId21"/>
    <p:sldId id="311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65" r:id="rId31"/>
    <p:sldId id="347" r:id="rId32"/>
    <p:sldId id="348" r:id="rId33"/>
    <p:sldId id="362" r:id="rId34"/>
    <p:sldId id="363" r:id="rId35"/>
    <p:sldId id="353" r:id="rId36"/>
    <p:sldId id="336" r:id="rId37"/>
    <p:sldId id="337" r:id="rId38"/>
    <p:sldId id="349" r:id="rId39"/>
    <p:sldId id="338" r:id="rId40"/>
    <p:sldId id="324" r:id="rId41"/>
    <p:sldId id="325" r:id="rId42"/>
    <p:sldId id="351" r:id="rId43"/>
    <p:sldId id="352" r:id="rId44"/>
    <p:sldId id="328" r:id="rId45"/>
    <p:sldId id="350" r:id="rId4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5B5"/>
    <a:srgbClr val="FFFFCC"/>
    <a:srgbClr val="DDDDDD"/>
    <a:srgbClr val="FF00FF"/>
    <a:srgbClr val="018080"/>
    <a:srgbClr val="FFFFFF"/>
    <a:srgbClr val="66FFCC"/>
    <a:srgbClr val="808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2" autoAdjust="0"/>
    <p:restoredTop sz="96206" autoAdjust="0"/>
  </p:normalViewPr>
  <p:slideViewPr>
    <p:cSldViewPr snapToGrid="0">
      <p:cViewPr>
        <p:scale>
          <a:sx n="93" d="100"/>
          <a:sy n="93" d="100"/>
        </p:scale>
        <p:origin x="1602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746" y="492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t" anchorCtr="0" compatLnSpc="1">
            <a:prstTxWarp prst="textNoShape">
              <a:avLst/>
            </a:prstTxWarp>
          </a:bodyPr>
          <a:lstStyle>
            <a:lvl1pPr defTabSz="952500" eaLnBrk="0" hangingPunct="0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t" anchorCtr="0" compatLnSpc="1">
            <a:prstTxWarp prst="textNoShape">
              <a:avLst/>
            </a:prstTxWarp>
          </a:bodyPr>
          <a:lstStyle>
            <a:lvl1pPr algn="r" defTabSz="952500" eaLnBrk="0" hangingPunct="0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b" anchorCtr="0" compatLnSpc="1">
            <a:prstTxWarp prst="textNoShape">
              <a:avLst/>
            </a:prstTxWarp>
          </a:bodyPr>
          <a:lstStyle>
            <a:lvl1pPr defTabSz="952500" eaLnBrk="0" hangingPunct="0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History of computers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b" anchorCtr="0" compatLnSpc="1">
            <a:prstTxWarp prst="textNoShape">
              <a:avLst/>
            </a:prstTxWarp>
          </a:bodyPr>
          <a:lstStyle>
            <a:lvl1pPr algn="r" defTabSz="952500" eaLnBrk="0" hangingPunct="0">
              <a:defRPr sz="1000" i="1"/>
            </a:lvl1pPr>
          </a:lstStyle>
          <a:p>
            <a:fld id="{07D9935B-270D-438D-8A30-AE8F79EF3B4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4999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t" anchorCtr="0" compatLnSpc="1">
            <a:prstTxWarp prst="textNoShape">
              <a:avLst/>
            </a:prstTxWarp>
          </a:bodyPr>
          <a:lstStyle>
            <a:lvl1pPr defTabSz="9525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t" anchorCtr="0" compatLnSpc="1">
            <a:prstTxWarp prst="textNoShape">
              <a:avLst/>
            </a:prstTxWarp>
          </a:bodyPr>
          <a:lstStyle>
            <a:lvl1pPr algn="r" defTabSz="9525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b" anchorCtr="0" compatLnSpc="1">
            <a:prstTxWarp prst="textNoShape">
              <a:avLst/>
            </a:prstTxWarp>
          </a:bodyPr>
          <a:lstStyle>
            <a:lvl1pPr defTabSz="9525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b" anchorCtr="0" compatLnSpc="1">
            <a:prstTxWarp prst="textNoShape">
              <a:avLst/>
            </a:prstTxWarp>
          </a:bodyPr>
          <a:lstStyle>
            <a:lvl1pPr algn="r" defTabSz="952500" eaLnBrk="0" hangingPunct="0">
              <a:defRPr sz="1000" i="1">
                <a:latin typeface="Times New Roman" panose="02020603050405020304" pitchFamily="18" charset="0"/>
              </a:defRPr>
            </a:lvl1pPr>
          </a:lstStyle>
          <a:p>
            <a:fld id="{535CDD0E-566F-40AF-B567-4D6A8C814F6A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3124200" y="8853488"/>
            <a:ext cx="7604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064" tIns="46123" rIns="89064" bIns="46123">
            <a:spAutoFit/>
          </a:bodyPr>
          <a:lstStyle>
            <a:lvl1pPr defTabSz="9017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17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17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17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17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dirty="0"/>
              <a:t>Page </a:t>
            </a:r>
            <a:fld id="{72184D5B-F58D-4415-B38F-25452C808B26}" type="slidenum">
              <a:rPr lang="en-US" altLang="en-US" sz="1200"/>
              <a:pPr algn="ctr">
                <a:lnSpc>
                  <a:spcPct val="90000"/>
                </a:lnSpc>
              </a:pPr>
              <a:t>‹#›</a:t>
            </a:fld>
            <a:endParaRPr lang="en-US" altLang="en-US" sz="1200" dirty="0"/>
          </a:p>
        </p:txBody>
      </p:sp>
      <p:sp>
        <p:nvSpPr>
          <p:cNvPr id="7475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29150" cy="3471862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6" tIns="47713" rIns="93836" bIns="47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2691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41117C77-F60B-4AFD-8B1E-8C3F8F0FBE10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32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03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85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60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206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89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30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12A54-F28D-4D83-9D1D-E62B75051C32}" type="slidenum">
              <a:rPr lang="en-US" altLang="en-US"/>
              <a:pPr/>
              <a:t>24</a:t>
            </a:fld>
            <a:endParaRPr lang="en-US" altLang="en-US" dirty="0"/>
          </a:p>
        </p:txBody>
      </p:sp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/>
        <p:txBody>
          <a:bodyPr lIns="95251" tIns="47626" rIns="95251" bIns="47626"/>
          <a:lstStyle/>
          <a:p>
            <a:pPr>
              <a:buFontTx/>
              <a:buNone/>
            </a:pPr>
            <a:endParaRPr lang="en-CA" altLang="en-US" dirty="0"/>
          </a:p>
        </p:txBody>
      </p:sp>
      <p:sp>
        <p:nvSpPr>
          <p:cNvPr id="241668" name="Slide Number Placeholder 3"/>
          <p:cNvSpPr txBox="1">
            <a:spLocks noGrp="1"/>
          </p:cNvSpPr>
          <p:nvPr/>
        </p:nvSpPr>
        <p:spPr bwMode="auto">
          <a:xfrm>
            <a:off x="4086746" y="8986415"/>
            <a:ext cx="3126001" cy="47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1" tIns="47626" rIns="95251" bIns="47626" anchor="b"/>
          <a:lstStyle>
            <a:lvl1pPr defTabSz="9493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30188" defTabSz="9493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fld id="{2C06AAE7-3D83-41A6-9318-4E5A127AD386}" type="slidenum">
              <a:rPr lang="en-US" altLang="en-US" sz="1200"/>
              <a:pPr algn="r">
                <a:buFontTx/>
                <a:buNone/>
              </a:pPr>
              <a:t>24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54799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3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52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98D9C1ED-8096-4151-B4F7-96F85EAE6448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27</a:t>
            </a:fld>
            <a:endParaRPr lang="en-US" altLang="en-US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1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88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5411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42E3514B-F2E4-4DFC-8E45-57EDE1C42441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30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691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E5729956-87C6-44DC-B3AF-E7D8FB51B4F7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31</a:t>
            </a:fld>
            <a:endParaRPr lang="en-US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1146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704850"/>
            <a:ext cx="4624388" cy="3470275"/>
          </a:xfrm>
          <a:ln/>
        </p:spPr>
      </p:sp>
      <p:sp>
        <p:nvSpPr>
          <p:cNvPr id="114692" name="Notes Placeholder 2"/>
          <p:cNvSpPr>
            <a:spLocks noGrp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01" tIns="47696" rIns="93801" bIns="47696"/>
          <a:lstStyle/>
          <a:p>
            <a:endParaRPr lang="en-CA" altLang="en-US" dirty="0" smtClean="0">
              <a:latin typeface="Arial" panose="020B0604020202020204" pitchFamily="34" charset="0"/>
            </a:endParaRPr>
          </a:p>
        </p:txBody>
      </p:sp>
      <p:sp>
        <p:nvSpPr>
          <p:cNvPr id="114693" name="Slide Number Placeholder 3"/>
          <p:cNvSpPr txBox="1">
            <a:spLocks noGrp="1"/>
          </p:cNvSpPr>
          <p:nvPr/>
        </p:nvSpPr>
        <p:spPr bwMode="auto">
          <a:xfrm>
            <a:off x="3973513" y="8831263"/>
            <a:ext cx="30368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77" tIns="0" rIns="19077" bIns="0" anchor="b"/>
          <a:lstStyle>
            <a:lvl1pPr defTabSz="97155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88925" defTabSz="97155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6813" indent="-236538" defTabSz="97155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3538" indent="-234950" defTabSz="97155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7088" indent="-231775" defTabSz="97155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4288" indent="-231775" defTabSz="9715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1488" indent="-231775" defTabSz="9715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688" indent="-231775" defTabSz="9715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5888" indent="-231775" defTabSz="9715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E0C37C6D-18A8-404B-9409-184C2EBF68ED}" type="slidenum">
              <a:rPr lang="en-US" altLang="en-US" sz="1000" i="1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31</a:t>
            </a:fld>
            <a:endParaRPr lang="en-US" altLang="en-US" sz="10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907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34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3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659" indent="-286407" defTabSz="953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5629" indent="-229126" defTabSz="953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880" indent="-229126" defTabSz="953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32" indent="-229126" defTabSz="953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0384" indent="-229126" defTabSz="953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8635" indent="-229126" defTabSz="953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887" indent="-229126" defTabSz="953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138" indent="-229126" defTabSz="953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6A4E80-094F-441E-8B5A-2F7E0EFB0370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470189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AC994C-95BD-45C3-B238-28F273203169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8427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81" tIns="0" rIns="19081" bIns="0" anchor="b"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B70D3187-2DE0-4021-9ECF-1FEE29EDAA3B}" type="slidenum">
              <a:rPr lang="en-US" altLang="en-US" sz="1000" i="1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36</a:t>
            </a:fld>
            <a:endParaRPr lang="en-US" altLang="en-US" sz="1000" i="1" dirty="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3263"/>
            <a:ext cx="4629150" cy="3471862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22" tIns="47706" rIns="93822" bIns="47706"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271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CDD0E-566F-40AF-B567-4D6A8C814F6A}" type="slidenum">
              <a:rPr lang="en-US" altLang="en-US" smtClean="0"/>
              <a:pPr/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1163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29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Courier New" panose="02070309020205020404" pitchFamily="49" charset="0"/>
              <a:buNone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447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68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0B061-8F9E-4D6D-AD55-F8C15B3423C5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08525" cy="3530600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337" y="4490823"/>
            <a:ext cx="5289665" cy="426032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97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83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Courier New" panose="02070309020205020404" pitchFamily="49" charset="0"/>
              <a:buNone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08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8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36E64E15-AF4B-499B-AE78-A00CA9870837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20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43031764-D308-4A73-AD0D-76AA96DCB2CC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2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1300" y="139700"/>
            <a:ext cx="87757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32775" y="6629400"/>
            <a:ext cx="911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900" dirty="0" smtClean="0">
                <a:latin typeface="Times New Roman" pitchFamily="18" charset="0"/>
              </a:rPr>
              <a:t>James Tam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80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 sz="320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624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40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303213"/>
            <a:ext cx="8166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08075"/>
            <a:ext cx="8178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6" r:id="rId2"/>
    <p:sldLayoutId id="2147484268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9pPr>
    </p:titleStyle>
    <p:bodyStyle>
      <a:lvl1pPr marL="111125" indent="-1111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346075" indent="-1206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Times New Roman" panose="02020603050405020304" pitchFamily="18" charset="0"/>
        <a:buChar char="-"/>
        <a:defRPr sz="2000">
          <a:solidFill>
            <a:schemeClr val="tx1"/>
          </a:solidFill>
          <a:latin typeface="Calibri" panose="020F0502020204030204" pitchFamily="34" charset="0"/>
        </a:defRPr>
      </a:lvl2pPr>
      <a:lvl3pPr marL="568325" indent="-1079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Calibri" panose="020F0502020204030204" pitchFamily="34" charset="0"/>
        </a:defRPr>
      </a:lvl3pPr>
      <a:lvl4pPr marL="8001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4pPr>
      <a:lvl5pPr marL="10287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5pPr>
      <a:lvl6pPr marL="14859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19431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24003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28575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onkeykong.gamebub.com/" TargetMode="External"/><Relationship Id="rId5" Type="http://schemas.openxmlformats.org/officeDocument/2006/relationships/hyperlink" Target="http://www.computerhistory.org/" TargetMode="Externa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onkeykong.gamebub.com/" TargetMode="External"/><Relationship Id="rId5" Type="http://schemas.openxmlformats.org/officeDocument/2006/relationships/hyperlink" Target="http://www.computerhistory.org/" TargetMode="Externa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tel.com/pressroom/kits/quickreffam.ht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history.org/revolution/the-web/20/385/2185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uterhistory.org/" TargetMode="External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2.jpeg"/><Relationship Id="rId4" Type="http://schemas.openxmlformats.org/officeDocument/2006/relationships/hyperlink" Target="http://www.computerhistory.org/revolution/the-web/20/385/2185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en-US" sz="4800" dirty="0" smtClean="0"/>
              <a:t>The </a:t>
            </a:r>
            <a:r>
              <a:rPr lang="en-US" altLang="en-US" sz="4800" dirty="0" smtClean="0"/>
              <a:t>Recent History </a:t>
            </a:r>
            <a:r>
              <a:rPr lang="en-US" altLang="en-US" sz="4800" dirty="0" smtClean="0"/>
              <a:t>of </a:t>
            </a:r>
            <a:r>
              <a:rPr lang="en-US" altLang="en-US" sz="4800" dirty="0" smtClean="0"/>
              <a:t>Computers &amp; Technologies</a:t>
            </a:r>
            <a:endParaRPr lang="en-US" altLang="en-US" sz="4800" dirty="0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3200" dirty="0" smtClean="0"/>
              <a:t>You will learn about the developments in computing and other related technologies that were made from the </a:t>
            </a:r>
            <a:r>
              <a:rPr lang="en-US" altLang="en-US" sz="3200" dirty="0" smtClean="0"/>
              <a:t>1970s </a:t>
            </a:r>
            <a:r>
              <a:rPr lang="en-US" altLang="en-US" sz="3200" dirty="0" smtClean="0"/>
              <a:t>onward.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Microsoft’s Influence On Microcomputers (4)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However the interface of PC/MS-DOS was a significant improvement over other operating systems of the day.</a:t>
            </a:r>
          </a:p>
        </p:txBody>
      </p:sp>
      <p:grpSp>
        <p:nvGrpSpPr>
          <p:cNvPr id="848900" name="Group 4"/>
          <p:cNvGrpSpPr>
            <a:grpSpLocks/>
          </p:cNvGrpSpPr>
          <p:nvPr/>
        </p:nvGrpSpPr>
        <p:grpSpPr bwMode="auto">
          <a:xfrm>
            <a:off x="558800" y="2035175"/>
            <a:ext cx="6586538" cy="2551113"/>
            <a:chOff x="344" y="1546"/>
            <a:chExt cx="4149" cy="1607"/>
          </a:xfrm>
        </p:grpSpPr>
        <p:pic>
          <p:nvPicPr>
            <p:cNvPr id="37897" name="Picture 5" descr="j02857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4" y="1815"/>
              <a:ext cx="2177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8" name="Rectangle 6"/>
            <p:cNvSpPr>
              <a:spLocks noChangeArrowheads="1"/>
            </p:cNvSpPr>
            <p:nvPr/>
          </p:nvSpPr>
          <p:spPr bwMode="auto">
            <a:xfrm>
              <a:off x="408" y="1546"/>
              <a:ext cx="4085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Arial" panose="020B0604020202020204" pitchFamily="34" charset="0"/>
                </a:rPr>
                <a:t>Digital Research Inc.: CP/M operating system </a:t>
              </a:r>
            </a:p>
          </p:txBody>
        </p:sp>
      </p:grpSp>
      <p:grpSp>
        <p:nvGrpSpPr>
          <p:cNvPr id="848903" name="Group 7"/>
          <p:cNvGrpSpPr>
            <a:grpSpLocks/>
          </p:cNvGrpSpPr>
          <p:nvPr/>
        </p:nvGrpSpPr>
        <p:grpSpPr bwMode="auto">
          <a:xfrm>
            <a:off x="4292600" y="3302000"/>
            <a:ext cx="1879600" cy="812800"/>
            <a:chOff x="3176" y="2312"/>
            <a:chExt cx="1184" cy="512"/>
          </a:xfrm>
        </p:grpSpPr>
        <p:pic>
          <p:nvPicPr>
            <p:cNvPr id="37895" name="Picture 8" descr="MCj0433851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2312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6" name="Text Box 9"/>
            <p:cNvSpPr txBox="1">
              <a:spLocks noChangeArrowheads="1"/>
            </p:cNvSpPr>
            <p:nvPr/>
          </p:nvSpPr>
          <p:spPr bwMode="auto">
            <a:xfrm>
              <a:off x="3584" y="2368"/>
              <a:ext cx="7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Wrong disk!!!</a:t>
              </a:r>
            </a:p>
          </p:txBody>
        </p:sp>
      </p:grpSp>
      <p:sp>
        <p:nvSpPr>
          <p:cNvPr id="848906" name="Rectangle 10"/>
          <p:cNvSpPr>
            <a:spLocks noChangeArrowheads="1"/>
          </p:cNvSpPr>
          <p:nvPr/>
        </p:nvSpPr>
        <p:spPr bwMode="auto">
          <a:xfrm rot="193684">
            <a:off x="2092325" y="2670175"/>
            <a:ext cx="1098550" cy="1227138"/>
          </a:xfrm>
          <a:prstGeom prst="rect">
            <a:avLst/>
          </a:prstGeom>
          <a:solidFill>
            <a:srgbClr val="0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Reboot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9" grpId="0" build="p"/>
      <p:bldP spid="8489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Microsoft’s Influence On Microcomputers (4)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However the interface of PC/MS-DOS was a significant improvement over other operating systems.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558800" y="2032000"/>
            <a:ext cx="4405313" cy="2554288"/>
            <a:chOff x="344" y="1544"/>
            <a:chExt cx="2775" cy="1609"/>
          </a:xfrm>
        </p:grpSpPr>
        <p:pic>
          <p:nvPicPr>
            <p:cNvPr id="38925" name="Picture 5" descr="j02857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4" y="1815"/>
              <a:ext cx="2177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6" name="Rectangle 6"/>
            <p:cNvSpPr>
              <a:spLocks noChangeArrowheads="1"/>
            </p:cNvSpPr>
            <p:nvPr/>
          </p:nvSpPr>
          <p:spPr bwMode="auto">
            <a:xfrm>
              <a:off x="344" y="1544"/>
              <a:ext cx="27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Arial" panose="020B0604020202020204" pitchFamily="34" charset="0"/>
                </a:rPr>
                <a:t>PC/MS-DOS operating system </a:t>
              </a:r>
            </a:p>
          </p:txBody>
        </p:sp>
      </p:grpSp>
      <p:grpSp>
        <p:nvGrpSpPr>
          <p:cNvPr id="849927" name="Group 7"/>
          <p:cNvGrpSpPr>
            <a:grpSpLocks/>
          </p:cNvGrpSpPr>
          <p:nvPr/>
        </p:nvGrpSpPr>
        <p:grpSpPr bwMode="auto">
          <a:xfrm>
            <a:off x="4318000" y="2654300"/>
            <a:ext cx="1879600" cy="812800"/>
            <a:chOff x="3176" y="2312"/>
            <a:chExt cx="1184" cy="512"/>
          </a:xfrm>
        </p:grpSpPr>
        <p:pic>
          <p:nvPicPr>
            <p:cNvPr id="38923" name="Picture 8" descr="MCj0433851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2312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4" name="Text Box 9"/>
            <p:cNvSpPr txBox="1">
              <a:spLocks noChangeArrowheads="1"/>
            </p:cNvSpPr>
            <p:nvPr/>
          </p:nvSpPr>
          <p:spPr bwMode="auto">
            <a:xfrm>
              <a:off x="3584" y="2368"/>
              <a:ext cx="7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Wrong disk!!!</a:t>
              </a:r>
            </a:p>
          </p:txBody>
        </p:sp>
      </p:grpSp>
      <p:sp>
        <p:nvSpPr>
          <p:cNvPr id="849930" name="Rectangle 10"/>
          <p:cNvSpPr>
            <a:spLocks noChangeArrowheads="1"/>
          </p:cNvSpPr>
          <p:nvPr/>
        </p:nvSpPr>
        <p:spPr bwMode="auto">
          <a:xfrm rot="231846">
            <a:off x="2109788" y="2671763"/>
            <a:ext cx="1068387" cy="11811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Abort,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retry, fail?</a:t>
            </a:r>
          </a:p>
        </p:txBody>
      </p:sp>
      <p:grpSp>
        <p:nvGrpSpPr>
          <p:cNvPr id="849931" name="Group 11"/>
          <p:cNvGrpSpPr>
            <a:grpSpLocks/>
          </p:cNvGrpSpPr>
          <p:nvPr/>
        </p:nvGrpSpPr>
        <p:grpSpPr bwMode="auto">
          <a:xfrm>
            <a:off x="4356100" y="3644900"/>
            <a:ext cx="1879600" cy="812800"/>
            <a:chOff x="3176" y="2312"/>
            <a:chExt cx="1184" cy="512"/>
          </a:xfrm>
        </p:grpSpPr>
        <p:pic>
          <p:nvPicPr>
            <p:cNvPr id="38921" name="Picture 12" descr="MCj0433851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2312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2" name="Text Box 13"/>
            <p:cNvSpPr txBox="1">
              <a:spLocks noChangeArrowheads="1"/>
            </p:cNvSpPr>
            <p:nvPr/>
          </p:nvSpPr>
          <p:spPr bwMode="auto">
            <a:xfrm>
              <a:off x="3584" y="2368"/>
              <a:ext cx="7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Correct disk</a:t>
              </a:r>
            </a:p>
          </p:txBody>
        </p:sp>
      </p:grpSp>
      <p:pic>
        <p:nvPicPr>
          <p:cNvPr id="849934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t="19221" r="42834" b="18666"/>
          <a:stretch>
            <a:fillRect/>
          </a:stretch>
        </p:blipFill>
        <p:spPr bwMode="auto">
          <a:xfrm rot="314086">
            <a:off x="2108200" y="2671763"/>
            <a:ext cx="1060450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3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IBM PC (Personal Computer: 1981)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r>
              <a:rPr lang="en-US" altLang="en-US" dirty="0" smtClean="0"/>
              <a:t>IBM was a large company but a late comer into the microcomputer market.</a:t>
            </a:r>
          </a:p>
          <a:p>
            <a:pPr>
              <a:lnSpc>
                <a:spcPct val="70000"/>
              </a:lnSpc>
            </a:pPr>
            <a:r>
              <a:rPr lang="en-US" altLang="en-US" dirty="0" smtClean="0"/>
              <a:t>As mentioned the IBM PC used an operating system produced by Microsoft.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60400" y="1068388"/>
            <a:ext cx="3073400" cy="3595687"/>
            <a:chOff x="660400" y="1068987"/>
            <a:chExt cx="3073400" cy="3594890"/>
          </a:xfrm>
        </p:grpSpPr>
        <p:pic>
          <p:nvPicPr>
            <p:cNvPr id="39941" name="Picture 6" descr="http://s7.computerhistory.org/is/image/CHM/102716228p-03-01?$re-story-hero$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1" t="7446" r="12250" b="7776"/>
            <a:stretch>
              <a:fillRect/>
            </a:stretch>
          </p:blipFill>
          <p:spPr bwMode="auto">
            <a:xfrm>
              <a:off x="660400" y="1068987"/>
              <a:ext cx="3073400" cy="328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2" name="Rectangle 1"/>
            <p:cNvSpPr>
              <a:spLocks noChangeArrowheads="1"/>
            </p:cNvSpPr>
            <p:nvPr/>
          </p:nvSpPr>
          <p:spPr bwMode="auto">
            <a:xfrm>
              <a:off x="660400" y="4356100"/>
              <a:ext cx="21812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www.computerhistory.org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IBM PC (Personal Computer: 1981): 2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With the entry of IBM in the microcomputer market, many developers produced a plethora of software.</a:t>
            </a:r>
          </a:p>
        </p:txBody>
      </p:sp>
      <p:sp>
        <p:nvSpPr>
          <p:cNvPr id="855044" name="Text Box 4"/>
          <p:cNvSpPr txBox="1">
            <a:spLocks noChangeArrowheads="1"/>
          </p:cNvSpPr>
          <p:nvPr/>
        </p:nvSpPr>
        <p:spPr bwMode="auto">
          <a:xfrm>
            <a:off x="736600" y="2184400"/>
            <a:ext cx="1943100" cy="3071813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dirty="0">
                <a:solidFill>
                  <a:srgbClr val="FFFFFF"/>
                </a:solidFill>
                <a:latin typeface="Arial" panose="020B0604020202020204" pitchFamily="34" charset="0"/>
              </a:rPr>
              <a:t>IBM PC</a:t>
            </a:r>
          </a:p>
        </p:txBody>
      </p:sp>
      <p:grpSp>
        <p:nvGrpSpPr>
          <p:cNvPr id="855045" name="Group 5"/>
          <p:cNvGrpSpPr>
            <a:grpSpLocks/>
          </p:cNvGrpSpPr>
          <p:nvPr/>
        </p:nvGrpSpPr>
        <p:grpSpPr bwMode="auto">
          <a:xfrm>
            <a:off x="2679700" y="2133600"/>
            <a:ext cx="4737100" cy="1587500"/>
            <a:chOff x="1688" y="1344"/>
            <a:chExt cx="2984" cy="1000"/>
          </a:xfrm>
        </p:grpSpPr>
        <p:sp>
          <p:nvSpPr>
            <p:cNvPr id="40975" name="Text Box 6"/>
            <p:cNvSpPr txBox="1">
              <a:spLocks noChangeArrowheads="1"/>
            </p:cNvSpPr>
            <p:nvPr/>
          </p:nvSpPr>
          <p:spPr bwMode="auto">
            <a:xfrm>
              <a:off x="3240" y="1344"/>
              <a:ext cx="1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Word processing</a:t>
              </a:r>
            </a:p>
          </p:txBody>
        </p:sp>
        <p:cxnSp>
          <p:nvCxnSpPr>
            <p:cNvPr id="40976" name="AutoShape 7"/>
            <p:cNvCxnSpPr>
              <a:cxnSpLocks noChangeShapeType="1"/>
              <a:stCxn id="40975" idx="1"/>
              <a:endCxn id="855044" idx="3"/>
            </p:cNvCxnSpPr>
            <p:nvPr/>
          </p:nvCxnSpPr>
          <p:spPr bwMode="auto">
            <a:xfrm flipH="1">
              <a:off x="1688" y="1469"/>
              <a:ext cx="1552" cy="8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55048" name="Group 8"/>
          <p:cNvGrpSpPr>
            <a:grpSpLocks/>
          </p:cNvGrpSpPr>
          <p:nvPr/>
        </p:nvGrpSpPr>
        <p:grpSpPr bwMode="auto">
          <a:xfrm>
            <a:off x="2679700" y="3060700"/>
            <a:ext cx="5156200" cy="660400"/>
            <a:chOff x="1688" y="1928"/>
            <a:chExt cx="3248" cy="416"/>
          </a:xfrm>
        </p:grpSpPr>
        <p:sp>
          <p:nvSpPr>
            <p:cNvPr id="40973" name="Text Box 9"/>
            <p:cNvSpPr txBox="1">
              <a:spLocks noChangeArrowheads="1"/>
            </p:cNvSpPr>
            <p:nvPr/>
          </p:nvSpPr>
          <p:spPr bwMode="auto">
            <a:xfrm>
              <a:off x="3248" y="1928"/>
              <a:ext cx="16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Accounting software</a:t>
              </a:r>
            </a:p>
          </p:txBody>
        </p:sp>
        <p:cxnSp>
          <p:nvCxnSpPr>
            <p:cNvPr id="40974" name="AutoShape 10"/>
            <p:cNvCxnSpPr>
              <a:cxnSpLocks noChangeShapeType="1"/>
              <a:stCxn id="40973" idx="1"/>
              <a:endCxn id="855044" idx="3"/>
            </p:cNvCxnSpPr>
            <p:nvPr/>
          </p:nvCxnSpPr>
          <p:spPr bwMode="auto">
            <a:xfrm flipH="1">
              <a:off x="1688" y="2053"/>
              <a:ext cx="1560" cy="29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55051" name="Group 11"/>
          <p:cNvGrpSpPr>
            <a:grpSpLocks/>
          </p:cNvGrpSpPr>
          <p:nvPr/>
        </p:nvGrpSpPr>
        <p:grpSpPr bwMode="auto">
          <a:xfrm>
            <a:off x="2679700" y="3721100"/>
            <a:ext cx="5168900" cy="612775"/>
            <a:chOff x="1688" y="2344"/>
            <a:chExt cx="3256" cy="386"/>
          </a:xfrm>
        </p:grpSpPr>
        <p:sp>
          <p:nvSpPr>
            <p:cNvPr id="40971" name="Text Box 12"/>
            <p:cNvSpPr txBox="1">
              <a:spLocks noChangeArrowheads="1"/>
            </p:cNvSpPr>
            <p:nvPr/>
          </p:nvSpPr>
          <p:spPr bwMode="auto">
            <a:xfrm>
              <a:off x="3256" y="2480"/>
              <a:ext cx="16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Games</a:t>
              </a:r>
            </a:p>
          </p:txBody>
        </p:sp>
        <p:cxnSp>
          <p:nvCxnSpPr>
            <p:cNvPr id="40972" name="AutoShape 13"/>
            <p:cNvCxnSpPr>
              <a:cxnSpLocks noChangeShapeType="1"/>
              <a:stCxn id="40971" idx="1"/>
              <a:endCxn id="855044" idx="3"/>
            </p:cNvCxnSpPr>
            <p:nvPr/>
          </p:nvCxnSpPr>
          <p:spPr bwMode="auto">
            <a:xfrm flipH="1" flipV="1">
              <a:off x="1688" y="2344"/>
              <a:ext cx="1568" cy="26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55054" name="Group 14"/>
          <p:cNvGrpSpPr>
            <a:grpSpLocks/>
          </p:cNvGrpSpPr>
          <p:nvPr/>
        </p:nvGrpSpPr>
        <p:grpSpPr bwMode="auto">
          <a:xfrm>
            <a:off x="2679700" y="3721100"/>
            <a:ext cx="5194300" cy="1501775"/>
            <a:chOff x="1688" y="2344"/>
            <a:chExt cx="3272" cy="946"/>
          </a:xfrm>
        </p:grpSpPr>
        <p:sp>
          <p:nvSpPr>
            <p:cNvPr id="40969" name="Text Box 15"/>
            <p:cNvSpPr txBox="1">
              <a:spLocks noChangeArrowheads="1"/>
            </p:cNvSpPr>
            <p:nvPr/>
          </p:nvSpPr>
          <p:spPr bwMode="auto">
            <a:xfrm>
              <a:off x="3272" y="3040"/>
              <a:ext cx="16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Spreadsheets</a:t>
              </a:r>
            </a:p>
          </p:txBody>
        </p:sp>
        <p:cxnSp>
          <p:nvCxnSpPr>
            <p:cNvPr id="40970" name="AutoShape 16"/>
            <p:cNvCxnSpPr>
              <a:cxnSpLocks noChangeShapeType="1"/>
              <a:stCxn id="40969" idx="1"/>
              <a:endCxn id="855044" idx="3"/>
            </p:cNvCxnSpPr>
            <p:nvPr/>
          </p:nvCxnSpPr>
          <p:spPr bwMode="auto">
            <a:xfrm flipH="1" flipV="1">
              <a:off x="1688" y="2344"/>
              <a:ext cx="1584" cy="82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IBM PC (Personal Computer: 1981): 3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28600" indent="-228600"/>
            <a:r>
              <a:rPr lang="en-US" altLang="en-US" dirty="0" smtClean="0"/>
              <a:t>Apple entered the microcomputer market sooner and already had an established market when IBM began to first market the PC.</a:t>
            </a:r>
          </a:p>
          <a:p>
            <a:pPr marL="228600" indent="-228600"/>
            <a:endParaRPr lang="en-US" altLang="en-US" dirty="0" smtClean="0"/>
          </a:p>
          <a:p>
            <a:pPr marL="228600" indent="-228600"/>
            <a:endParaRPr lang="en-US" altLang="en-US" dirty="0" smtClean="0"/>
          </a:p>
          <a:p>
            <a:pPr marL="228600" indent="-228600"/>
            <a:endParaRPr lang="en-US" altLang="en-US" dirty="0" smtClean="0"/>
          </a:p>
          <a:p>
            <a:pPr marL="228600" indent="-228600"/>
            <a:endParaRPr lang="en-US" altLang="en-US" dirty="0" smtClean="0"/>
          </a:p>
          <a:p>
            <a:pPr marL="228600" indent="-228600"/>
            <a:r>
              <a:rPr lang="en-US" altLang="en-US" dirty="0" smtClean="0"/>
              <a:t>Because of the prevalence of so much software the IBM-PC soon overtook the Apple in sales.</a:t>
            </a:r>
          </a:p>
          <a:p>
            <a:pPr marL="228600" indent="-228600"/>
            <a:endParaRPr lang="en-US" altLang="en-US" dirty="0" smtClean="0"/>
          </a:p>
        </p:txBody>
      </p:sp>
      <p:grpSp>
        <p:nvGrpSpPr>
          <p:cNvPr id="856068" name="Group 4"/>
          <p:cNvGrpSpPr>
            <a:grpSpLocks/>
          </p:cNvGrpSpPr>
          <p:nvPr/>
        </p:nvGrpSpPr>
        <p:grpSpPr bwMode="auto">
          <a:xfrm>
            <a:off x="757238" y="2146300"/>
            <a:ext cx="3632200" cy="954088"/>
            <a:chOff x="477" y="1352"/>
            <a:chExt cx="2288" cy="601"/>
          </a:xfrm>
        </p:grpSpPr>
        <p:sp>
          <p:nvSpPr>
            <p:cNvPr id="41996" name="Text Box 5"/>
            <p:cNvSpPr txBox="1">
              <a:spLocks noChangeArrowheads="1"/>
            </p:cNvSpPr>
            <p:nvPr/>
          </p:nvSpPr>
          <p:spPr bwMode="auto">
            <a:xfrm>
              <a:off x="1824" y="1352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41997" name="Text Box 6"/>
            <p:cNvSpPr txBox="1">
              <a:spLocks noChangeArrowheads="1"/>
            </p:cNvSpPr>
            <p:nvPr/>
          </p:nvSpPr>
          <p:spPr bwMode="auto">
            <a:xfrm>
              <a:off x="656" y="1352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41998" name="Rectangle 7"/>
            <p:cNvSpPr>
              <a:spLocks noChangeArrowheads="1"/>
            </p:cNvSpPr>
            <p:nvPr/>
          </p:nvSpPr>
          <p:spPr bwMode="auto">
            <a:xfrm>
              <a:off x="680" y="1600"/>
              <a:ext cx="144" cy="35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41999" name="Line 8"/>
            <p:cNvSpPr>
              <a:spLocks noChangeShapeType="1"/>
            </p:cNvSpPr>
            <p:nvPr/>
          </p:nvSpPr>
          <p:spPr bwMode="auto">
            <a:xfrm flipV="1">
              <a:off x="477" y="1953"/>
              <a:ext cx="2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856073" name="Group 9"/>
          <p:cNvGrpSpPr>
            <a:grpSpLocks/>
          </p:cNvGrpSpPr>
          <p:nvPr/>
        </p:nvGrpSpPr>
        <p:grpSpPr bwMode="auto">
          <a:xfrm>
            <a:off x="604838" y="4826000"/>
            <a:ext cx="3632200" cy="1690688"/>
            <a:chOff x="485" y="2848"/>
            <a:chExt cx="2288" cy="1065"/>
          </a:xfrm>
        </p:grpSpPr>
        <p:sp>
          <p:nvSpPr>
            <p:cNvPr id="41991" name="Text Box 10"/>
            <p:cNvSpPr txBox="1">
              <a:spLocks noChangeArrowheads="1"/>
            </p:cNvSpPr>
            <p:nvPr/>
          </p:nvSpPr>
          <p:spPr bwMode="auto">
            <a:xfrm>
              <a:off x="1792" y="2856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41992" name="Text Box 11"/>
            <p:cNvSpPr txBox="1">
              <a:spLocks noChangeArrowheads="1"/>
            </p:cNvSpPr>
            <p:nvPr/>
          </p:nvSpPr>
          <p:spPr bwMode="auto">
            <a:xfrm>
              <a:off x="648" y="2848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41993" name="Rectangle 12"/>
            <p:cNvSpPr>
              <a:spLocks noChangeArrowheads="1"/>
            </p:cNvSpPr>
            <p:nvPr/>
          </p:nvSpPr>
          <p:spPr bwMode="auto">
            <a:xfrm>
              <a:off x="672" y="3560"/>
              <a:ext cx="144" cy="35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41994" name="Line 13"/>
            <p:cNvSpPr>
              <a:spLocks noChangeShapeType="1"/>
            </p:cNvSpPr>
            <p:nvPr/>
          </p:nvSpPr>
          <p:spPr bwMode="auto">
            <a:xfrm flipV="1">
              <a:off x="485" y="3913"/>
              <a:ext cx="2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41995" name="Rectangle 14"/>
            <p:cNvSpPr>
              <a:spLocks noChangeArrowheads="1"/>
            </p:cNvSpPr>
            <p:nvPr/>
          </p:nvSpPr>
          <p:spPr bwMode="auto">
            <a:xfrm>
              <a:off x="1872" y="3102"/>
              <a:ext cx="136" cy="80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</p:grpSp>
      <p:sp>
        <p:nvSpPr>
          <p:cNvPr id="39942" name="TextBox 1"/>
          <p:cNvSpPr txBox="1">
            <a:spLocks noChangeArrowheads="1"/>
          </p:cNvSpPr>
          <p:nvPr/>
        </p:nvSpPr>
        <p:spPr bwMode="auto">
          <a:xfrm>
            <a:off x="6464300" y="4949825"/>
            <a:ext cx="24638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There </a:t>
            </a:r>
            <a:r>
              <a:rPr lang="en-US" altLang="en-US" sz="1800" dirty="0" smtClean="0">
                <a:latin typeface="Arial" panose="020B0604020202020204" pitchFamily="34" charset="0"/>
              </a:rPr>
              <a:t>were many </a:t>
            </a:r>
            <a:r>
              <a:rPr lang="en-US" altLang="en-US" sz="1800" dirty="0">
                <a:latin typeface="Arial" panose="020B0604020202020204" pitchFamily="34" charset="0"/>
              </a:rPr>
              <a:t>other important microcomputer manufacturers (omitted for </a:t>
            </a:r>
            <a:r>
              <a:rPr lang="en-US" altLang="en-US" sz="1800" dirty="0" smtClean="0">
                <a:latin typeface="Arial" panose="020B0604020202020204" pitchFamily="34" charset="0"/>
              </a:rPr>
              <a:t>brevity)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7" grpId="0" build="p"/>
      <p:bldP spid="399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Attack Of The Clones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Although it was a late entry into the microcomputer market IBM eventually dominated.</a:t>
            </a: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566738" y="1892300"/>
            <a:ext cx="3632200" cy="1381125"/>
            <a:chOff x="357" y="1192"/>
            <a:chExt cx="2288" cy="870"/>
          </a:xfrm>
        </p:grpSpPr>
        <p:sp>
          <p:nvSpPr>
            <p:cNvPr id="50181" name="Text Box 5"/>
            <p:cNvSpPr txBox="1">
              <a:spLocks noChangeArrowheads="1"/>
            </p:cNvSpPr>
            <p:nvPr/>
          </p:nvSpPr>
          <p:spPr bwMode="auto">
            <a:xfrm>
              <a:off x="1696" y="1192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528" y="1192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552" y="1784"/>
              <a:ext cx="110" cy="275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0184" name="Line 8"/>
            <p:cNvSpPr>
              <a:spLocks noChangeShapeType="1"/>
            </p:cNvSpPr>
            <p:nvPr/>
          </p:nvSpPr>
          <p:spPr bwMode="auto">
            <a:xfrm flipV="1">
              <a:off x="357" y="2057"/>
              <a:ext cx="2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1768" y="1430"/>
              <a:ext cx="104" cy="63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Attack Of The Clones (2)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Although the IBM-PC was marketed and sold under the IBM brand most of the parts were not manufactured in-house.</a:t>
            </a:r>
          </a:p>
          <a:p>
            <a:endParaRPr lang="en-US" altLang="en-US" dirty="0" smtClean="0"/>
          </a:p>
        </p:txBody>
      </p:sp>
      <p:grpSp>
        <p:nvGrpSpPr>
          <p:cNvPr id="868356" name="Group 4"/>
          <p:cNvGrpSpPr>
            <a:grpSpLocks/>
          </p:cNvGrpSpPr>
          <p:nvPr/>
        </p:nvGrpSpPr>
        <p:grpSpPr bwMode="auto">
          <a:xfrm>
            <a:off x="635000" y="2676525"/>
            <a:ext cx="2179638" cy="4064000"/>
            <a:chOff x="400" y="1686"/>
            <a:chExt cx="1373" cy="2560"/>
          </a:xfrm>
        </p:grpSpPr>
        <p:sp>
          <p:nvSpPr>
            <p:cNvPr id="51225" name="tower"/>
            <p:cNvSpPr>
              <a:spLocks noEditPoints="1" noChangeArrowheads="1"/>
            </p:cNvSpPr>
            <p:nvPr/>
          </p:nvSpPr>
          <p:spPr bwMode="auto">
            <a:xfrm>
              <a:off x="403" y="1686"/>
              <a:ext cx="1370" cy="22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7 w 21600"/>
                <a:gd name="T31" fmla="*/ 22539 h 21600"/>
                <a:gd name="T32" fmla="*/ 21490 w 21600"/>
                <a:gd name="T33" fmla="*/ 2699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1226" name="Text Box 6"/>
            <p:cNvSpPr txBox="1">
              <a:spLocks noChangeArrowheads="1"/>
            </p:cNvSpPr>
            <p:nvPr/>
          </p:nvSpPr>
          <p:spPr bwMode="auto">
            <a:xfrm>
              <a:off x="400" y="3996"/>
              <a:ext cx="7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IBM-PC</a:t>
              </a:r>
            </a:p>
          </p:txBody>
        </p:sp>
      </p:grpSp>
      <p:grpSp>
        <p:nvGrpSpPr>
          <p:cNvPr id="868359" name="Group 7"/>
          <p:cNvGrpSpPr>
            <a:grpSpLocks/>
          </p:cNvGrpSpPr>
          <p:nvPr/>
        </p:nvGrpSpPr>
        <p:grpSpPr bwMode="auto">
          <a:xfrm>
            <a:off x="2814638" y="1943100"/>
            <a:ext cx="3560762" cy="2682875"/>
            <a:chOff x="1773" y="1224"/>
            <a:chExt cx="2243" cy="1690"/>
          </a:xfrm>
        </p:grpSpPr>
        <p:grpSp>
          <p:nvGrpSpPr>
            <p:cNvPr id="51221" name="Group 8"/>
            <p:cNvGrpSpPr>
              <a:grpSpLocks/>
            </p:cNvGrpSpPr>
            <p:nvPr/>
          </p:nvGrpSpPr>
          <p:grpSpPr bwMode="auto">
            <a:xfrm>
              <a:off x="2515" y="1224"/>
              <a:ext cx="1501" cy="368"/>
              <a:chOff x="3075" y="1200"/>
              <a:chExt cx="1501" cy="368"/>
            </a:xfrm>
          </p:grpSpPr>
          <p:pic>
            <p:nvPicPr>
              <p:cNvPr id="51223" name="Picture 9" descr="MCj0405940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5" y="1236"/>
                <a:ext cx="335" cy="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24" name="Text Box 10"/>
              <p:cNvSpPr txBox="1">
                <a:spLocks noChangeArrowheads="1"/>
              </p:cNvSpPr>
              <p:nvPr/>
            </p:nvSpPr>
            <p:spPr bwMode="auto">
              <a:xfrm>
                <a:off x="3368" y="1200"/>
                <a:ext cx="1208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600" dirty="0">
                    <a:latin typeface="Arial" panose="020B0604020202020204" pitchFamily="34" charset="0"/>
                  </a:rPr>
                  <a:t>Processor: Company A</a:t>
                </a:r>
              </a:p>
            </p:txBody>
          </p:sp>
        </p:grpSp>
        <p:cxnSp>
          <p:nvCxnSpPr>
            <p:cNvPr id="51222" name="AutoShape 11"/>
            <p:cNvCxnSpPr>
              <a:cxnSpLocks noChangeShapeType="1"/>
              <a:stCxn id="51223" idx="1"/>
              <a:endCxn id="51225" idx="4"/>
            </p:cNvCxnSpPr>
            <p:nvPr/>
          </p:nvCxnSpPr>
          <p:spPr bwMode="auto">
            <a:xfrm flipH="1">
              <a:off x="1773" y="1426"/>
              <a:ext cx="742" cy="14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68364" name="Group 12"/>
          <p:cNvGrpSpPr>
            <a:grpSpLocks/>
          </p:cNvGrpSpPr>
          <p:nvPr/>
        </p:nvGrpSpPr>
        <p:grpSpPr bwMode="auto">
          <a:xfrm>
            <a:off x="2814638" y="4625975"/>
            <a:ext cx="3624262" cy="1901825"/>
            <a:chOff x="1773" y="2914"/>
            <a:chExt cx="2283" cy="1198"/>
          </a:xfrm>
        </p:grpSpPr>
        <p:grpSp>
          <p:nvGrpSpPr>
            <p:cNvPr id="51217" name="Group 13"/>
            <p:cNvGrpSpPr>
              <a:grpSpLocks/>
            </p:cNvGrpSpPr>
            <p:nvPr/>
          </p:nvGrpSpPr>
          <p:grpSpPr bwMode="auto">
            <a:xfrm>
              <a:off x="2243" y="3395"/>
              <a:ext cx="1813" cy="717"/>
              <a:chOff x="2219" y="2907"/>
              <a:chExt cx="1813" cy="717"/>
            </a:xfrm>
          </p:grpSpPr>
          <p:pic>
            <p:nvPicPr>
              <p:cNvPr id="51219" name="Picture 14" descr="MCj0287253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9" y="2907"/>
                <a:ext cx="954" cy="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20" name="Text Box 15"/>
              <p:cNvSpPr txBox="1">
                <a:spLocks noChangeArrowheads="1"/>
              </p:cNvSpPr>
              <p:nvPr/>
            </p:nvSpPr>
            <p:spPr bwMode="auto">
              <a:xfrm>
                <a:off x="3112" y="3088"/>
                <a:ext cx="920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600" dirty="0">
                    <a:latin typeface="Arial" panose="020B0604020202020204" pitchFamily="34" charset="0"/>
                  </a:rPr>
                  <a:t>Expansion card: Company D</a:t>
                </a:r>
              </a:p>
            </p:txBody>
          </p:sp>
        </p:grpSp>
        <p:cxnSp>
          <p:nvCxnSpPr>
            <p:cNvPr id="51218" name="AutoShape 16"/>
            <p:cNvCxnSpPr>
              <a:cxnSpLocks noChangeShapeType="1"/>
              <a:stCxn id="51219" idx="1"/>
              <a:endCxn id="51225" idx="4"/>
            </p:cNvCxnSpPr>
            <p:nvPr/>
          </p:nvCxnSpPr>
          <p:spPr bwMode="auto">
            <a:xfrm flipH="1" flipV="1">
              <a:off x="1773" y="2914"/>
              <a:ext cx="470" cy="8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68369" name="Group 17"/>
          <p:cNvGrpSpPr>
            <a:grpSpLocks/>
          </p:cNvGrpSpPr>
          <p:nvPr/>
        </p:nvGrpSpPr>
        <p:grpSpPr bwMode="auto">
          <a:xfrm>
            <a:off x="2814638" y="2520950"/>
            <a:ext cx="6329362" cy="2105025"/>
            <a:chOff x="1773" y="1588"/>
            <a:chExt cx="3987" cy="1326"/>
          </a:xfrm>
        </p:grpSpPr>
        <p:grpSp>
          <p:nvGrpSpPr>
            <p:cNvPr id="51213" name="Group 18"/>
            <p:cNvGrpSpPr>
              <a:grpSpLocks/>
            </p:cNvGrpSpPr>
            <p:nvPr/>
          </p:nvGrpSpPr>
          <p:grpSpPr bwMode="auto">
            <a:xfrm>
              <a:off x="4001" y="1588"/>
              <a:ext cx="1759" cy="1023"/>
              <a:chOff x="3889" y="1548"/>
              <a:chExt cx="1759" cy="1023"/>
            </a:xfrm>
          </p:grpSpPr>
          <p:pic>
            <p:nvPicPr>
              <p:cNvPr id="51215" name="Picture 19" descr="MCj03984390000[1]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" y="1548"/>
                <a:ext cx="958" cy="1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16" name="Text Box 20"/>
              <p:cNvSpPr txBox="1">
                <a:spLocks noChangeArrowheads="1"/>
              </p:cNvSpPr>
              <p:nvPr/>
            </p:nvSpPr>
            <p:spPr bwMode="auto">
              <a:xfrm>
                <a:off x="4728" y="1928"/>
                <a:ext cx="920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600" dirty="0">
                    <a:latin typeface="Arial" panose="020B0604020202020204" pitchFamily="34" charset="0"/>
                  </a:rPr>
                  <a:t>Hard drive: Company B</a:t>
                </a:r>
              </a:p>
            </p:txBody>
          </p:sp>
        </p:grpSp>
        <p:cxnSp>
          <p:nvCxnSpPr>
            <p:cNvPr id="51214" name="AutoShape 21"/>
            <p:cNvCxnSpPr>
              <a:cxnSpLocks noChangeShapeType="1"/>
              <a:stCxn id="51215" idx="1"/>
              <a:endCxn id="51225" idx="4"/>
            </p:cNvCxnSpPr>
            <p:nvPr/>
          </p:nvCxnSpPr>
          <p:spPr bwMode="auto">
            <a:xfrm flipH="1">
              <a:off x="1773" y="2100"/>
              <a:ext cx="2228" cy="81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68374" name="Group 22"/>
          <p:cNvGrpSpPr>
            <a:grpSpLocks/>
          </p:cNvGrpSpPr>
          <p:nvPr/>
        </p:nvGrpSpPr>
        <p:grpSpPr bwMode="auto">
          <a:xfrm>
            <a:off x="2814638" y="4545013"/>
            <a:ext cx="5910262" cy="866775"/>
            <a:chOff x="1773" y="2863"/>
            <a:chExt cx="3723" cy="546"/>
          </a:xfrm>
        </p:grpSpPr>
        <p:grpSp>
          <p:nvGrpSpPr>
            <p:cNvPr id="51209" name="Group 23"/>
            <p:cNvGrpSpPr>
              <a:grpSpLocks/>
            </p:cNvGrpSpPr>
            <p:nvPr/>
          </p:nvGrpSpPr>
          <p:grpSpPr bwMode="auto">
            <a:xfrm>
              <a:off x="4067" y="2863"/>
              <a:ext cx="1429" cy="546"/>
              <a:chOff x="4147" y="3607"/>
              <a:chExt cx="1429" cy="546"/>
            </a:xfrm>
          </p:grpSpPr>
          <p:pic>
            <p:nvPicPr>
              <p:cNvPr id="51211" name="Picture 24" descr="MCj03396320000[1]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7" y="3607"/>
                <a:ext cx="553" cy="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12" name="Text Box 25"/>
              <p:cNvSpPr txBox="1">
                <a:spLocks noChangeArrowheads="1"/>
              </p:cNvSpPr>
              <p:nvPr/>
            </p:nvSpPr>
            <p:spPr bwMode="auto">
              <a:xfrm>
                <a:off x="4656" y="3720"/>
                <a:ext cx="920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600" dirty="0">
                    <a:latin typeface="Arial" panose="020B0604020202020204" pitchFamily="34" charset="0"/>
                  </a:rPr>
                  <a:t>Floppy drive: Company C</a:t>
                </a:r>
              </a:p>
            </p:txBody>
          </p:sp>
        </p:grpSp>
        <p:cxnSp>
          <p:nvCxnSpPr>
            <p:cNvPr id="51210" name="AutoShape 26"/>
            <p:cNvCxnSpPr>
              <a:cxnSpLocks noChangeShapeType="1"/>
              <a:stCxn id="51211" idx="1"/>
              <a:endCxn id="51225" idx="4"/>
            </p:cNvCxnSpPr>
            <p:nvPr/>
          </p:nvCxnSpPr>
          <p:spPr bwMode="auto">
            <a:xfrm flipH="1" flipV="1">
              <a:off x="1773" y="2914"/>
              <a:ext cx="2294" cy="22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Attack Of The Clones (3)</a:t>
            </a:r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25425" indent="-225425"/>
            <a:r>
              <a:rPr lang="en-US" altLang="en-US" dirty="0" smtClean="0"/>
              <a:t>The parts manufacturers were free to sell their components to other companies.</a:t>
            </a:r>
          </a:p>
          <a:p>
            <a:pPr marL="225425" indent="-225425"/>
            <a:r>
              <a:rPr lang="en-US" altLang="en-US" dirty="0" smtClean="0"/>
              <a:t>Shortly after the IBM-PC </a:t>
            </a:r>
            <a:r>
              <a:rPr lang="en-US" altLang="en-US" dirty="0" smtClean="0"/>
              <a:t>was </a:t>
            </a:r>
            <a:r>
              <a:rPr lang="en-US" altLang="en-US" dirty="0" smtClean="0"/>
              <a:t>released</a:t>
            </a:r>
            <a:r>
              <a:rPr lang="en-US" altLang="en-US" dirty="0" smtClean="0"/>
              <a:t>, </a:t>
            </a:r>
            <a:r>
              <a:rPr lang="en-US" altLang="en-US" dirty="0" smtClean="0"/>
              <a:t>three ex-employees of Texas Instruments founded their own company: Compaq.</a:t>
            </a:r>
          </a:p>
          <a:p>
            <a:pPr marL="460375" lvl="1"/>
            <a:r>
              <a:rPr lang="en-US" altLang="en-US" dirty="0" smtClean="0"/>
              <a:t>They conceived of the idea of producing their own copy of the IBM-PC under their own brand name.</a:t>
            </a:r>
          </a:p>
          <a:p>
            <a:pPr marL="460375" lvl="1"/>
            <a:r>
              <a:rPr lang="en-US" altLang="en-US" dirty="0" smtClean="0"/>
              <a:t>It would run under MS-DOS and be 100% compatible with application software written for the PC.</a:t>
            </a:r>
          </a:p>
          <a:p>
            <a:pPr marL="460375" lvl="1"/>
            <a:r>
              <a:rPr lang="en-US" altLang="en-US" dirty="0" smtClean="0"/>
              <a:t>The first IBM-PC clone was delivered by Compaq in 1983.</a:t>
            </a:r>
          </a:p>
          <a:p>
            <a:pPr marL="460375" lvl="1"/>
            <a:endParaRPr lang="en-US" altLang="en-US" dirty="0" smtClean="0"/>
          </a:p>
          <a:p>
            <a:pPr marL="460375" lvl="1"/>
            <a:endParaRPr lang="en-US" altLang="en-US" dirty="0" smtClean="0"/>
          </a:p>
        </p:txBody>
      </p:sp>
      <p:grpSp>
        <p:nvGrpSpPr>
          <p:cNvPr id="870418" name="Group 18"/>
          <p:cNvGrpSpPr>
            <a:grpSpLocks/>
          </p:cNvGrpSpPr>
          <p:nvPr/>
        </p:nvGrpSpPr>
        <p:grpSpPr bwMode="auto">
          <a:xfrm>
            <a:off x="1068388" y="4697413"/>
            <a:ext cx="1025525" cy="2200275"/>
            <a:chOff x="673" y="2776"/>
            <a:chExt cx="892" cy="1569"/>
          </a:xfrm>
        </p:grpSpPr>
        <p:sp>
          <p:nvSpPr>
            <p:cNvPr id="52236" name="tower"/>
            <p:cNvSpPr>
              <a:spLocks noEditPoints="1" noChangeArrowheads="1"/>
            </p:cNvSpPr>
            <p:nvPr/>
          </p:nvSpPr>
          <p:spPr bwMode="auto">
            <a:xfrm>
              <a:off x="680" y="2776"/>
              <a:ext cx="675" cy="12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48 w 21600"/>
                <a:gd name="T31" fmla="*/ 22538 h 21600"/>
                <a:gd name="T32" fmla="*/ 21472 w 21600"/>
                <a:gd name="T33" fmla="*/ 270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2237" name="Text Box 6"/>
            <p:cNvSpPr txBox="1">
              <a:spLocks noChangeArrowheads="1"/>
            </p:cNvSpPr>
            <p:nvPr/>
          </p:nvSpPr>
          <p:spPr bwMode="auto">
            <a:xfrm>
              <a:off x="678" y="4095"/>
              <a:ext cx="8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IBM-PC</a:t>
              </a:r>
            </a:p>
          </p:txBody>
        </p:sp>
        <p:pic>
          <p:nvPicPr>
            <p:cNvPr id="52238" name="Picture 7" descr="MCj033963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" y="3201"/>
              <a:ext cx="267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9" name="Picture 8" descr="MCj0405940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2810"/>
              <a:ext cx="23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0" name="Picture 9" descr="MCj0287253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" y="3665"/>
              <a:ext cx="360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1" name="Picture 10" descr="MCj0398439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" y="3165"/>
              <a:ext cx="31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852988" y="4697413"/>
            <a:ext cx="2005012" cy="2252662"/>
            <a:chOff x="4852988" y="4697412"/>
            <a:chExt cx="2005012" cy="2251981"/>
          </a:xfrm>
        </p:grpSpPr>
        <p:sp>
          <p:nvSpPr>
            <p:cNvPr id="52230" name="tower"/>
            <p:cNvSpPr>
              <a:spLocks noEditPoints="1" noChangeArrowheads="1"/>
            </p:cNvSpPr>
            <p:nvPr/>
          </p:nvSpPr>
          <p:spPr bwMode="auto">
            <a:xfrm>
              <a:off x="4861041" y="4697412"/>
              <a:ext cx="776557" cy="18090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48 w 21600"/>
                <a:gd name="T31" fmla="*/ 22538 h 21600"/>
                <a:gd name="T32" fmla="*/ 21472 w 21600"/>
                <a:gd name="T33" fmla="*/ 270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CC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2231" name="Text Box 13"/>
            <p:cNvSpPr txBox="1">
              <a:spLocks noChangeArrowheads="1"/>
            </p:cNvSpPr>
            <p:nvPr/>
          </p:nvSpPr>
          <p:spPr bwMode="auto">
            <a:xfrm>
              <a:off x="4858740" y="6547102"/>
              <a:ext cx="1999260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Compaq clone</a:t>
              </a:r>
            </a:p>
          </p:txBody>
        </p:sp>
        <p:pic>
          <p:nvPicPr>
            <p:cNvPr id="52232" name="Picture 14" descr="MCj033963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8745" y="5293408"/>
              <a:ext cx="307172" cy="465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15" descr="MCj0405940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2903" y="4745092"/>
              <a:ext cx="274959" cy="41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4" name="Picture 16" descr="MCj0287253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309" y="5944095"/>
              <a:ext cx="415314" cy="478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5" name="Picture 17" descr="MCj0398439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988" y="5242923"/>
              <a:ext cx="365845" cy="5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3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Attack Of The Clones (4)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This opened the flood gates for other computer manufacturers to produce their own clone computers.</a:t>
            </a:r>
          </a:p>
        </p:txBody>
      </p:sp>
      <p:grpSp>
        <p:nvGrpSpPr>
          <p:cNvPr id="872452" name="Group 4"/>
          <p:cNvGrpSpPr>
            <a:grpSpLocks/>
          </p:cNvGrpSpPr>
          <p:nvPr/>
        </p:nvGrpSpPr>
        <p:grpSpPr bwMode="auto">
          <a:xfrm>
            <a:off x="3911600" y="2616200"/>
            <a:ext cx="1239838" cy="2362200"/>
            <a:chOff x="448" y="1616"/>
            <a:chExt cx="781" cy="1488"/>
          </a:xfrm>
        </p:grpSpPr>
        <p:sp>
          <p:nvSpPr>
            <p:cNvPr id="53262" name="tower"/>
            <p:cNvSpPr>
              <a:spLocks noEditPoints="1" noChangeArrowheads="1"/>
            </p:cNvSpPr>
            <p:nvPr/>
          </p:nvSpPr>
          <p:spPr bwMode="auto">
            <a:xfrm>
              <a:off x="451" y="1616"/>
              <a:ext cx="778" cy="12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2 w 21600"/>
                <a:gd name="T31" fmla="*/ 22532 h 21600"/>
                <a:gd name="T32" fmla="*/ 21489 w 21600"/>
                <a:gd name="T33" fmla="*/ 2699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448" y="2854"/>
              <a:ext cx="7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IBM-PC</a:t>
              </a:r>
            </a:p>
          </p:txBody>
        </p:sp>
      </p:grpSp>
      <p:grpSp>
        <p:nvGrpSpPr>
          <p:cNvPr id="872455" name="Group 7"/>
          <p:cNvGrpSpPr>
            <a:grpSpLocks/>
          </p:cNvGrpSpPr>
          <p:nvPr/>
        </p:nvGrpSpPr>
        <p:grpSpPr bwMode="auto">
          <a:xfrm>
            <a:off x="787400" y="1943100"/>
            <a:ext cx="1239838" cy="2667000"/>
            <a:chOff x="448" y="1616"/>
            <a:chExt cx="781" cy="1680"/>
          </a:xfrm>
        </p:grpSpPr>
        <p:sp>
          <p:nvSpPr>
            <p:cNvPr id="53260" name="tower"/>
            <p:cNvSpPr>
              <a:spLocks noEditPoints="1" noChangeArrowheads="1"/>
            </p:cNvSpPr>
            <p:nvPr/>
          </p:nvSpPr>
          <p:spPr bwMode="auto">
            <a:xfrm>
              <a:off x="451" y="1616"/>
              <a:ext cx="778" cy="12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2 w 21600"/>
                <a:gd name="T31" fmla="*/ 22532 h 21600"/>
                <a:gd name="T32" fmla="*/ 21489 w 21600"/>
                <a:gd name="T33" fmla="*/ 2699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CC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3261" name="Text Box 9"/>
            <p:cNvSpPr txBox="1">
              <a:spLocks noChangeArrowheads="1"/>
            </p:cNvSpPr>
            <p:nvPr/>
          </p:nvSpPr>
          <p:spPr bwMode="auto">
            <a:xfrm>
              <a:off x="448" y="2854"/>
              <a:ext cx="7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Compaq clone</a:t>
              </a:r>
            </a:p>
          </p:txBody>
        </p:sp>
      </p:grpSp>
      <p:grpSp>
        <p:nvGrpSpPr>
          <p:cNvPr id="872458" name="Group 10"/>
          <p:cNvGrpSpPr>
            <a:grpSpLocks/>
          </p:cNvGrpSpPr>
          <p:nvPr/>
        </p:nvGrpSpPr>
        <p:grpSpPr bwMode="auto">
          <a:xfrm>
            <a:off x="2082800" y="4038600"/>
            <a:ext cx="1239838" cy="2667000"/>
            <a:chOff x="4632" y="1088"/>
            <a:chExt cx="781" cy="1680"/>
          </a:xfrm>
        </p:grpSpPr>
        <p:sp>
          <p:nvSpPr>
            <p:cNvPr id="53258" name="tower"/>
            <p:cNvSpPr>
              <a:spLocks noEditPoints="1" noChangeArrowheads="1"/>
            </p:cNvSpPr>
            <p:nvPr/>
          </p:nvSpPr>
          <p:spPr bwMode="auto">
            <a:xfrm>
              <a:off x="4635" y="1088"/>
              <a:ext cx="778" cy="12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2 w 21600"/>
                <a:gd name="T31" fmla="*/ 22532 h 21600"/>
                <a:gd name="T32" fmla="*/ 21489 w 21600"/>
                <a:gd name="T33" fmla="*/ 2699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3259" name="Text Box 12"/>
            <p:cNvSpPr txBox="1">
              <a:spLocks noChangeArrowheads="1"/>
            </p:cNvSpPr>
            <p:nvPr/>
          </p:nvSpPr>
          <p:spPr bwMode="auto">
            <a:xfrm>
              <a:off x="4632" y="2326"/>
              <a:ext cx="7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Dell clone</a:t>
              </a:r>
            </a:p>
          </p:txBody>
        </p:sp>
      </p:grpSp>
      <p:grpSp>
        <p:nvGrpSpPr>
          <p:cNvPr id="872461" name="Group 13"/>
          <p:cNvGrpSpPr>
            <a:grpSpLocks/>
          </p:cNvGrpSpPr>
          <p:nvPr/>
        </p:nvGrpSpPr>
        <p:grpSpPr bwMode="auto">
          <a:xfrm>
            <a:off x="6794500" y="2603500"/>
            <a:ext cx="1784350" cy="2667000"/>
            <a:chOff x="4424" y="1096"/>
            <a:chExt cx="1124" cy="1680"/>
          </a:xfrm>
        </p:grpSpPr>
        <p:sp>
          <p:nvSpPr>
            <p:cNvPr id="53256" name="tower"/>
            <p:cNvSpPr>
              <a:spLocks noEditPoints="1" noChangeArrowheads="1"/>
            </p:cNvSpPr>
            <p:nvPr/>
          </p:nvSpPr>
          <p:spPr bwMode="auto">
            <a:xfrm>
              <a:off x="4427" y="1096"/>
              <a:ext cx="778" cy="12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2 w 21600"/>
                <a:gd name="T31" fmla="*/ 22532 h 21600"/>
                <a:gd name="T32" fmla="*/ 21489 w 21600"/>
                <a:gd name="T33" fmla="*/ 2699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3257" name="Text Box 15"/>
            <p:cNvSpPr txBox="1">
              <a:spLocks noChangeArrowheads="1"/>
            </p:cNvSpPr>
            <p:nvPr/>
          </p:nvSpPr>
          <p:spPr bwMode="auto">
            <a:xfrm>
              <a:off x="4424" y="2334"/>
              <a:ext cx="11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Mom and pop shop clone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Attack Of The </a:t>
            </a:r>
            <a:r>
              <a:rPr lang="en-US" altLang="en-US" dirty="0" smtClean="0"/>
              <a:t>Clones: Result</a:t>
            </a:r>
            <a:endParaRPr lang="en-US" altLang="en-US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The result was that IBM eventually lost control over the computer architecture that it was the first one to market.</a:t>
            </a:r>
          </a:p>
        </p:txBody>
      </p:sp>
      <p:grpSp>
        <p:nvGrpSpPr>
          <p:cNvPr id="873476" name="Group 4"/>
          <p:cNvGrpSpPr>
            <a:grpSpLocks/>
          </p:cNvGrpSpPr>
          <p:nvPr/>
        </p:nvGrpSpPr>
        <p:grpSpPr bwMode="auto">
          <a:xfrm>
            <a:off x="744538" y="4267200"/>
            <a:ext cx="8208962" cy="1825625"/>
            <a:chOff x="429" y="2080"/>
            <a:chExt cx="5171" cy="1150"/>
          </a:xfrm>
        </p:grpSpPr>
        <p:sp>
          <p:nvSpPr>
            <p:cNvPr id="54286" name="Text Box 5"/>
            <p:cNvSpPr txBox="1">
              <a:spLocks noChangeArrowheads="1"/>
            </p:cNvSpPr>
            <p:nvPr/>
          </p:nvSpPr>
          <p:spPr bwMode="auto">
            <a:xfrm>
              <a:off x="1768" y="2128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54287" name="Text Box 6"/>
            <p:cNvSpPr txBox="1">
              <a:spLocks noChangeArrowheads="1"/>
            </p:cNvSpPr>
            <p:nvPr/>
          </p:nvSpPr>
          <p:spPr bwMode="auto">
            <a:xfrm>
              <a:off x="592" y="2136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54288" name="Rectangle 7"/>
            <p:cNvSpPr>
              <a:spLocks noChangeArrowheads="1"/>
            </p:cNvSpPr>
            <p:nvPr/>
          </p:nvSpPr>
          <p:spPr bwMode="auto">
            <a:xfrm>
              <a:off x="600" y="2944"/>
              <a:ext cx="169" cy="275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4289" name="Line 8"/>
            <p:cNvSpPr>
              <a:spLocks noChangeShapeType="1"/>
            </p:cNvSpPr>
            <p:nvPr/>
          </p:nvSpPr>
          <p:spPr bwMode="auto">
            <a:xfrm flipV="1">
              <a:off x="429" y="3225"/>
              <a:ext cx="4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4290" name="Rectangle 9"/>
            <p:cNvSpPr>
              <a:spLocks noChangeArrowheads="1"/>
            </p:cNvSpPr>
            <p:nvPr/>
          </p:nvSpPr>
          <p:spPr bwMode="auto">
            <a:xfrm>
              <a:off x="1840" y="2670"/>
              <a:ext cx="168" cy="55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4291" name="Rectangle 10"/>
            <p:cNvSpPr>
              <a:spLocks noChangeArrowheads="1"/>
            </p:cNvSpPr>
            <p:nvPr/>
          </p:nvSpPr>
          <p:spPr bwMode="auto">
            <a:xfrm>
              <a:off x="3016" y="2710"/>
              <a:ext cx="168" cy="51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4292" name="Text Box 11"/>
            <p:cNvSpPr txBox="1">
              <a:spLocks noChangeArrowheads="1"/>
            </p:cNvSpPr>
            <p:nvPr/>
          </p:nvSpPr>
          <p:spPr bwMode="auto">
            <a:xfrm>
              <a:off x="2920" y="2096"/>
              <a:ext cx="74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Compaq sales</a:t>
              </a:r>
            </a:p>
          </p:txBody>
        </p:sp>
        <p:sp>
          <p:nvSpPr>
            <p:cNvPr id="54293" name="Rectangle 12"/>
            <p:cNvSpPr>
              <a:spLocks noChangeArrowheads="1"/>
            </p:cNvSpPr>
            <p:nvPr/>
          </p:nvSpPr>
          <p:spPr bwMode="auto">
            <a:xfrm>
              <a:off x="3944" y="2742"/>
              <a:ext cx="160" cy="480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4294" name="Text Box 13"/>
            <p:cNvSpPr txBox="1">
              <a:spLocks noChangeArrowheads="1"/>
            </p:cNvSpPr>
            <p:nvPr/>
          </p:nvSpPr>
          <p:spPr bwMode="auto">
            <a:xfrm>
              <a:off x="3848" y="2096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Dell sales</a:t>
              </a:r>
            </a:p>
          </p:txBody>
        </p:sp>
        <p:sp>
          <p:nvSpPr>
            <p:cNvPr id="54295" name="Rectangle 14"/>
            <p:cNvSpPr>
              <a:spLocks noChangeArrowheads="1"/>
            </p:cNvSpPr>
            <p:nvPr/>
          </p:nvSpPr>
          <p:spPr bwMode="auto">
            <a:xfrm>
              <a:off x="4944" y="2678"/>
              <a:ext cx="168" cy="55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4296" name="Text Box 15"/>
            <p:cNvSpPr txBox="1">
              <a:spLocks noChangeArrowheads="1"/>
            </p:cNvSpPr>
            <p:nvPr/>
          </p:nvSpPr>
          <p:spPr bwMode="auto">
            <a:xfrm>
              <a:off x="4856" y="2080"/>
              <a:ext cx="74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Mom &amp; pop shop sales</a:t>
              </a:r>
            </a:p>
          </p:txBody>
        </p:sp>
      </p:grpSp>
      <p:grpSp>
        <p:nvGrpSpPr>
          <p:cNvPr id="54277" name="Group 24"/>
          <p:cNvGrpSpPr>
            <a:grpSpLocks/>
          </p:cNvGrpSpPr>
          <p:nvPr/>
        </p:nvGrpSpPr>
        <p:grpSpPr bwMode="auto">
          <a:xfrm>
            <a:off x="566738" y="1943100"/>
            <a:ext cx="3260725" cy="1063625"/>
            <a:chOff x="357" y="1192"/>
            <a:chExt cx="2054" cy="670"/>
          </a:xfrm>
        </p:grpSpPr>
        <p:sp>
          <p:nvSpPr>
            <p:cNvPr id="54281" name="Text Box 17"/>
            <p:cNvSpPr txBox="1">
              <a:spLocks noChangeArrowheads="1"/>
            </p:cNvSpPr>
            <p:nvPr/>
          </p:nvSpPr>
          <p:spPr bwMode="auto">
            <a:xfrm>
              <a:off x="1518" y="1192"/>
              <a:ext cx="8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54282" name="Text Box 18"/>
            <p:cNvSpPr txBox="1">
              <a:spLocks noChangeArrowheads="1"/>
            </p:cNvSpPr>
            <p:nvPr/>
          </p:nvSpPr>
          <p:spPr bwMode="auto">
            <a:xfrm>
              <a:off x="505" y="1192"/>
              <a:ext cx="9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54283" name="Rectangle 19"/>
            <p:cNvSpPr>
              <a:spLocks noChangeArrowheads="1"/>
            </p:cNvSpPr>
            <p:nvPr/>
          </p:nvSpPr>
          <p:spPr bwMode="auto">
            <a:xfrm>
              <a:off x="526" y="1648"/>
              <a:ext cx="95" cy="21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4284" name="Line 20"/>
            <p:cNvSpPr>
              <a:spLocks noChangeShapeType="1"/>
            </p:cNvSpPr>
            <p:nvPr/>
          </p:nvSpPr>
          <p:spPr bwMode="auto">
            <a:xfrm flipV="1">
              <a:off x="357" y="1858"/>
              <a:ext cx="19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4285" name="Rectangle 21"/>
            <p:cNvSpPr>
              <a:spLocks noChangeArrowheads="1"/>
            </p:cNvSpPr>
            <p:nvPr/>
          </p:nvSpPr>
          <p:spPr bwMode="auto">
            <a:xfrm>
              <a:off x="1581" y="1375"/>
              <a:ext cx="90" cy="487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54350" y="3429000"/>
            <a:ext cx="5422900" cy="958850"/>
            <a:chOff x="3054350" y="3428939"/>
            <a:chExt cx="5422900" cy="958911"/>
          </a:xfrm>
        </p:grpSpPr>
        <p:sp>
          <p:nvSpPr>
            <p:cNvPr id="54279" name="AutoShape 22"/>
            <p:cNvSpPr>
              <a:spLocks/>
            </p:cNvSpPr>
            <p:nvPr/>
          </p:nvSpPr>
          <p:spPr bwMode="auto">
            <a:xfrm rot="-5400000">
              <a:off x="5467350" y="1377950"/>
              <a:ext cx="596900" cy="5422900"/>
            </a:xfrm>
            <a:prstGeom prst="rightBrace">
              <a:avLst>
                <a:gd name="adj1" fmla="val 75709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4280" name="Text Box 23"/>
            <p:cNvSpPr txBox="1">
              <a:spLocks noChangeArrowheads="1"/>
            </p:cNvSpPr>
            <p:nvPr/>
          </p:nvSpPr>
          <p:spPr bwMode="auto">
            <a:xfrm>
              <a:off x="4051300" y="3428939"/>
              <a:ext cx="37211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Microsoft operating system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Computers </a:t>
            </a:r>
            <a:r>
              <a:rPr lang="en-US" altLang="en-US" dirty="0" smtClean="0"/>
              <a:t>Before The Microprocessor</a:t>
            </a:r>
          </a:p>
        </p:txBody>
      </p:sp>
      <p:pic>
        <p:nvPicPr>
          <p:cNvPr id="29699" name="Picture 7" descr="http://s7.computerhistory.org/is/image/CHM/102652279-03-01?$re-zoomed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130300"/>
            <a:ext cx="656748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1306513" y="6283325"/>
            <a:ext cx="390048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Image © University of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IBM’s Attempt To Take Back Their Market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IBM later developed their own operating system (OS2 for the PS2 computer).</a:t>
            </a:r>
          </a:p>
          <a:p>
            <a:r>
              <a:rPr lang="en-US" dirty="0" smtClean="0"/>
              <a:t>Even with it’s benefits their attempt to standardize the market around OS2 failed.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15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Attack Of The Clones: The Rise Of Microsoft</a:t>
            </a:r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The loser of the clone war was IBM.</a:t>
            </a:r>
          </a:p>
          <a:p>
            <a:r>
              <a:rPr lang="en-US" altLang="en-US" dirty="0" smtClean="0"/>
              <a:t>The real winner of the clone war was Microsoft.</a:t>
            </a:r>
          </a:p>
          <a:p>
            <a:r>
              <a:rPr lang="en-US" altLang="en-US" dirty="0" smtClean="0"/>
              <a:t>By the 1990s Microsoft developed an interface for MS-DOS that incorporated some of the features of the MAC GUI.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7700" y="2789238"/>
            <a:ext cx="6981825" cy="3778250"/>
            <a:chOff x="647700" y="2789401"/>
            <a:chExt cx="6981398" cy="3778292"/>
          </a:xfrm>
        </p:grpSpPr>
        <p:sp>
          <p:nvSpPr>
            <p:cNvPr id="55301" name="Text Box 6"/>
            <p:cNvSpPr txBox="1">
              <a:spLocks noChangeArrowheads="1"/>
            </p:cNvSpPr>
            <p:nvPr/>
          </p:nvSpPr>
          <p:spPr bwMode="auto">
            <a:xfrm>
              <a:off x="647700" y="6288513"/>
              <a:ext cx="2997200" cy="279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Windows 3 image from www.</a:t>
              </a:r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microsoft.com</a:t>
              </a:r>
            </a:p>
          </p:txBody>
        </p:sp>
        <p:pic>
          <p:nvPicPr>
            <p:cNvPr id="55302" name="Picture 8" descr="http://www.microsoft.com/typography/ttfinst/ttfinst8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2789401"/>
              <a:ext cx="6981398" cy="349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History Of Apple Computers: Steve And Steve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Apple was founded by Steven Jobs and Steve Wozniac in Silicon Valley garage.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73100" y="2000250"/>
            <a:ext cx="2425700" cy="4540835"/>
            <a:chOff x="673100" y="1894680"/>
            <a:chExt cx="2425700" cy="4540041"/>
          </a:xfrm>
        </p:grpSpPr>
        <p:sp>
          <p:nvSpPr>
            <p:cNvPr id="43017" name="Text Box 6"/>
            <p:cNvSpPr txBox="1">
              <a:spLocks noChangeArrowheads="1"/>
            </p:cNvSpPr>
            <p:nvPr/>
          </p:nvSpPr>
          <p:spPr bwMode="auto">
            <a:xfrm>
              <a:off x="673100" y="6032500"/>
              <a:ext cx="2170308" cy="40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Steve Wozniac</a:t>
              </a:r>
            </a:p>
          </p:txBody>
        </p:sp>
        <p:pic>
          <p:nvPicPr>
            <p:cNvPr id="43018" name="Picture 11" descr="http://s7.computerhistory.org/is/image/CHM/102665181-03-01?$re-medium-zoom$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3371" r="50221" b="39481"/>
            <a:stretch>
              <a:fillRect/>
            </a:stretch>
          </p:blipFill>
          <p:spPr bwMode="auto">
            <a:xfrm>
              <a:off x="673100" y="1894680"/>
              <a:ext cx="2425700" cy="4196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97500" y="1619250"/>
            <a:ext cx="2832100" cy="4410075"/>
            <a:chOff x="5397500" y="2001042"/>
            <a:chExt cx="2832100" cy="4409477"/>
          </a:xfrm>
        </p:grpSpPr>
        <p:sp>
          <p:nvSpPr>
            <p:cNvPr id="43015" name="Text Box 9"/>
            <p:cNvSpPr txBox="1">
              <a:spLocks noChangeArrowheads="1"/>
            </p:cNvSpPr>
            <p:nvPr/>
          </p:nvSpPr>
          <p:spPr bwMode="auto">
            <a:xfrm>
              <a:off x="6477000" y="2001042"/>
              <a:ext cx="1752600" cy="402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Steve </a:t>
              </a:r>
              <a:r>
                <a:rPr lang="en-US" altLang="en-US" sz="2000" dirty="0" smtClean="0">
                  <a:latin typeface="Arial" panose="020B0604020202020204" pitchFamily="34" charset="0"/>
                </a:rPr>
                <a:t>Jobs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pic>
          <p:nvPicPr>
            <p:cNvPr id="43016" name="Picture 11" descr="http://s7.computerhistory.org/is/image/CHM/102665181-03-01?$re-medium-zoom$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77" t="25890" r="25444" b="21667"/>
            <a:stretch>
              <a:fillRect/>
            </a:stretch>
          </p:blipFill>
          <p:spPr bwMode="auto">
            <a:xfrm>
              <a:off x="5397500" y="2400266"/>
              <a:ext cx="2832100" cy="4010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76600" y="6299200"/>
            <a:ext cx="3200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Images © Apple Computer, Inc. from www.computerhistory.org</a:t>
            </a:r>
          </a:p>
        </p:txBody>
      </p:sp>
    </p:spTree>
    <p:extLst>
      <p:ext uri="{BB962C8B-B14F-4D97-AF65-F5344CB8AC3E}">
        <p14:creationId xmlns:p14="http://schemas.microsoft.com/office/powerpoint/2010/main" val="10822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Apple I Computer (1976)</a:t>
            </a:r>
          </a:p>
        </p:txBody>
      </p:sp>
      <p:sp>
        <p:nvSpPr>
          <p:cNvPr id="8581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r>
              <a:rPr lang="en-US" altLang="en-US" dirty="0" smtClean="0"/>
              <a:t>It was far from the standard of a modern computer</a:t>
            </a:r>
          </a:p>
        </p:txBody>
      </p:sp>
      <p:pic>
        <p:nvPicPr>
          <p:cNvPr id="858116" name="Picture 4" descr="smithson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95375"/>
            <a:ext cx="5845175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8118" name="Text Box 6"/>
          <p:cNvSpPr txBox="1">
            <a:spLocks noChangeArrowheads="1"/>
          </p:cNvSpPr>
          <p:nvPr/>
        </p:nvSpPr>
        <p:spPr bwMode="auto">
          <a:xfrm>
            <a:off x="7848600" y="82073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Extras</a:t>
            </a:r>
          </a:p>
        </p:txBody>
      </p:sp>
      <p:sp>
        <p:nvSpPr>
          <p:cNvPr id="858121" name="Line 9"/>
          <p:cNvSpPr>
            <a:spLocks noChangeShapeType="1"/>
          </p:cNvSpPr>
          <p:nvPr/>
        </p:nvSpPr>
        <p:spPr bwMode="auto">
          <a:xfrm flipH="1">
            <a:off x="5143500" y="1104900"/>
            <a:ext cx="2844800" cy="2311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575300" y="863600"/>
            <a:ext cx="2362200" cy="914400"/>
            <a:chOff x="5575300" y="863600"/>
            <a:chExt cx="2362200" cy="914400"/>
          </a:xfrm>
        </p:grpSpPr>
        <p:pic>
          <p:nvPicPr>
            <p:cNvPr id="44043" name="Picture 5" descr="MC9004348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5300" y="8636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4" name="Line 10"/>
            <p:cNvSpPr>
              <a:spLocks noChangeShapeType="1"/>
            </p:cNvSpPr>
            <p:nvPr/>
          </p:nvSpPr>
          <p:spPr bwMode="auto">
            <a:xfrm flipH="1">
              <a:off x="6083300" y="1130300"/>
              <a:ext cx="1854200" cy="1143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70400" y="1117600"/>
            <a:ext cx="3492500" cy="1981200"/>
            <a:chOff x="4470400" y="1117600"/>
            <a:chExt cx="3492500" cy="1981200"/>
          </a:xfrm>
        </p:grpSpPr>
        <p:sp>
          <p:nvSpPr>
            <p:cNvPr id="44041" name="AutoShape 11"/>
            <p:cNvSpPr>
              <a:spLocks/>
            </p:cNvSpPr>
            <p:nvPr/>
          </p:nvSpPr>
          <p:spPr bwMode="auto">
            <a:xfrm rot="-1951937">
              <a:off x="4470400" y="1816100"/>
              <a:ext cx="596900" cy="1282700"/>
            </a:xfrm>
            <a:prstGeom prst="rightBrace">
              <a:avLst>
                <a:gd name="adj1" fmla="val 17908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44042" name="Line 12"/>
            <p:cNvSpPr>
              <a:spLocks noChangeShapeType="1"/>
            </p:cNvSpPr>
            <p:nvPr/>
          </p:nvSpPr>
          <p:spPr bwMode="auto">
            <a:xfrm flipH="1">
              <a:off x="5041900" y="1117600"/>
              <a:ext cx="2921000" cy="1193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75937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15" grpId="0" build="p"/>
      <p:bldP spid="8581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 dirty="0"/>
              <a:t>Apple </a:t>
            </a:r>
            <a:r>
              <a:rPr lang="en-CA" altLang="en-US" dirty="0" smtClean="0"/>
              <a:t>I</a:t>
            </a:r>
            <a:r>
              <a:rPr lang="en-CA" altLang="en-US" dirty="0"/>
              <a:t> </a:t>
            </a:r>
            <a:r>
              <a:rPr lang="en-CA" altLang="en-US" dirty="0" smtClean="0"/>
              <a:t>To The Apple II</a:t>
            </a:r>
            <a:endParaRPr lang="en-CA" altLang="en-US" dirty="0"/>
          </a:p>
        </p:txBody>
      </p:sp>
      <p:sp>
        <p:nvSpPr>
          <p:cNvPr id="2406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CA" altLang="en-US" dirty="0"/>
              <a:t>A local electronic shop owner immediately put in for an order of 50 </a:t>
            </a:r>
            <a:r>
              <a:rPr lang="en-CA" altLang="en-US" dirty="0" smtClean="0"/>
              <a:t>computers.</a:t>
            </a:r>
          </a:p>
          <a:p>
            <a:r>
              <a:rPr lang="en-CA" altLang="en-US" dirty="0" smtClean="0"/>
              <a:t>Cash </a:t>
            </a:r>
            <a:r>
              <a:rPr lang="en-CA" altLang="en-US" dirty="0"/>
              <a:t>was so tight for </a:t>
            </a:r>
            <a:r>
              <a:rPr lang="en-CA" altLang="en-US" dirty="0" smtClean="0"/>
              <a:t>‘</a:t>
            </a:r>
            <a:r>
              <a:rPr lang="en-CA" altLang="en-US" dirty="0" smtClean="0"/>
              <a:t>Apple’ </a:t>
            </a:r>
            <a:r>
              <a:rPr lang="en-CA" altLang="en-US" dirty="0"/>
              <a:t>that payment for the parts had to made on </a:t>
            </a:r>
            <a:r>
              <a:rPr lang="en-CA" altLang="en-US" dirty="0" smtClean="0"/>
              <a:t>credit.</a:t>
            </a:r>
          </a:p>
          <a:p>
            <a:r>
              <a:rPr lang="en-CA" altLang="en-US" dirty="0" smtClean="0"/>
              <a:t>Even </a:t>
            </a:r>
            <a:r>
              <a:rPr lang="en-CA" altLang="en-US" dirty="0"/>
              <a:t>then personal sacrifices had to be </a:t>
            </a:r>
            <a:r>
              <a:rPr lang="en-CA" altLang="en-US" dirty="0" smtClean="0"/>
              <a:t>made.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CA" altLang="en-US" dirty="0" smtClean="0"/>
          </a:p>
          <a:p>
            <a:r>
              <a:rPr lang="en-CA" altLang="en-US" dirty="0" smtClean="0"/>
              <a:t>Wozniak`s </a:t>
            </a:r>
            <a:r>
              <a:rPr lang="en-CA" altLang="en-US" dirty="0"/>
              <a:t>friend: Ronald Wayne helped him assemble the computers in Wozniak`s living </a:t>
            </a:r>
            <a:r>
              <a:rPr lang="en-CA" altLang="en-US" dirty="0" smtClean="0"/>
              <a:t>room.</a:t>
            </a:r>
          </a:p>
          <a:p>
            <a:r>
              <a:rPr lang="en-CA" altLang="en-US" dirty="0" smtClean="0"/>
              <a:t>Even </a:t>
            </a:r>
            <a:r>
              <a:rPr lang="en-CA" altLang="en-US" dirty="0" smtClean="0"/>
              <a:t>this preassembly process the </a:t>
            </a:r>
            <a:r>
              <a:rPr lang="en-CA" altLang="en-US" dirty="0"/>
              <a:t>machine still required some </a:t>
            </a:r>
            <a:r>
              <a:rPr lang="en-CA" altLang="en-US" dirty="0" smtClean="0"/>
              <a:t>assembly by the end customers.</a:t>
            </a:r>
            <a:endParaRPr lang="en-CA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4090" y="3065911"/>
            <a:ext cx="1921267" cy="966570"/>
          </a:xfrm>
          <a:prstGeom prst="rect">
            <a:avLst/>
          </a:prstGeom>
          <a:noFill/>
          <a:ln w="0">
            <a:noFill/>
          </a:ln>
        </p:spPr>
        <p:txBody>
          <a:bodyPr wrap="square" lIns="0" rtlCol="0">
            <a:noAutofit/>
          </a:bodyPr>
          <a:lstStyle/>
          <a:p>
            <a:r>
              <a:rPr lang="en-US" sz="1800" dirty="0" smtClean="0"/>
              <a:t>HP programmable</a:t>
            </a:r>
            <a:endParaRPr lang="en-CA" sz="1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819411" y="3065911"/>
            <a:ext cx="1921267" cy="966570"/>
          </a:xfrm>
          <a:prstGeom prst="rect">
            <a:avLst/>
          </a:prstGeom>
          <a:noFill/>
          <a:ln w="0">
            <a:noFill/>
          </a:ln>
        </p:spPr>
        <p:txBody>
          <a:bodyPr wrap="square" lIns="0" rtlCol="0">
            <a:noAutofit/>
          </a:bodyPr>
          <a:lstStyle/>
          <a:p>
            <a:r>
              <a:rPr lang="en-US" sz="1800" dirty="0" smtClean="0"/>
              <a:t>VW van</a:t>
            </a:r>
            <a:endParaRPr lang="en-CA" sz="1800" dirty="0" smtClean="0"/>
          </a:p>
        </p:txBody>
      </p:sp>
    </p:spTree>
    <p:extLst>
      <p:ext uri="{BB962C8B-B14F-4D97-AF65-F5344CB8AC3E}">
        <p14:creationId xmlns:p14="http://schemas.microsoft.com/office/powerpoint/2010/main" val="233180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uiExpand="1" build="allAtOnce"/>
      <p:bldP spid="3" grpId="0"/>
      <p:bldP spid="3" grpId="1"/>
      <p:bldP spid="9" grpId="0"/>
      <p:bldP spid="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Apple II Computer (1977)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r>
              <a:rPr lang="en-US" altLang="en-US" dirty="0" smtClean="0"/>
              <a:t>It was a simpler and more powerful design than the Altair</a:t>
            </a:r>
          </a:p>
          <a:p>
            <a:r>
              <a:rPr lang="en-US" altLang="en-US" dirty="0" smtClean="0"/>
              <a:t>The color graphics were superior to larger and more expensive computers</a:t>
            </a:r>
          </a:p>
          <a:p>
            <a:r>
              <a:rPr lang="en-US" altLang="en-US" dirty="0" smtClean="0"/>
              <a:t>Strong selling points</a:t>
            </a:r>
          </a:p>
          <a:p>
            <a:pPr lvl="1">
              <a:spcBef>
                <a:spcPct val="20000"/>
              </a:spcBef>
            </a:pPr>
            <a:r>
              <a:rPr lang="en-US" altLang="en-US" dirty="0" smtClean="0"/>
              <a:t>Name</a:t>
            </a:r>
          </a:p>
          <a:p>
            <a:pPr lvl="1">
              <a:spcBef>
                <a:spcPct val="20000"/>
              </a:spcBef>
            </a:pPr>
            <a:r>
              <a:rPr lang="en-US" altLang="en-US" dirty="0" smtClean="0"/>
              <a:t>Appearance</a:t>
            </a:r>
          </a:p>
        </p:txBody>
      </p:sp>
      <p:pic>
        <p:nvPicPr>
          <p:cNvPr id="46088" name="Picture 8" descr="http://s7.computerhistory.org/is/image/CHM/102626726p-03-02?$re-story-hero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032000"/>
            <a:ext cx="302418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0" descr="Apple 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962025"/>
            <a:ext cx="2370137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362700" y="5194300"/>
            <a:ext cx="24511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Images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Apple II: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hlinkClick r:id="rId5"/>
              </a:rPr>
              <a:t>www.computerhistory.org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Donkey Kong: </a:t>
            </a:r>
            <a:r>
              <a:rPr lang="en-US" altLang="en-US" sz="1200" dirty="0">
                <a:latin typeface="Arial" panose="020B0604020202020204" pitchFamily="34" charset="0"/>
                <a:hlinkClick r:id="rId6"/>
              </a:rPr>
              <a:t>www.donkeykong.gamebub.com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147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3" grpId="0" build="p" autoUpdateAnimBg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Apple II Computer (1977): 2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r>
              <a:rPr lang="en-US" altLang="en-US" dirty="0" smtClean="0"/>
              <a:t>The storage device was primitive by today’s standards but actually sufficient to meet the needs of the time</a:t>
            </a:r>
          </a:p>
          <a:p>
            <a:r>
              <a:rPr lang="en-US" altLang="en-US" dirty="0" smtClean="0"/>
              <a:t>VisiCalc: “</a:t>
            </a:r>
            <a:r>
              <a:rPr lang="en-US" altLang="en-US" i="1" dirty="0" smtClean="0"/>
              <a:t>It was the software tail that wagged the hardware dog</a:t>
            </a:r>
            <a:r>
              <a:rPr lang="en-US" altLang="en-US" dirty="0" smtClean="0"/>
              <a:t>”</a:t>
            </a:r>
            <a:r>
              <a:rPr lang="en-US" altLang="en-US" baseline="30000" dirty="0" smtClean="0"/>
              <a:t>1</a:t>
            </a:r>
          </a:p>
        </p:txBody>
      </p:sp>
      <p:pic>
        <p:nvPicPr>
          <p:cNvPr id="46084" name="Picture 8" descr="http://s7.computerhistory.org/is/image/CHM/102626726p-03-02?$re-story-hero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032000"/>
            <a:ext cx="302418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0" descr="Apple 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962025"/>
            <a:ext cx="2370137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62700" y="5308600"/>
            <a:ext cx="24511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Images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Apple II: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hlinkClick r:id="rId5"/>
              </a:rPr>
              <a:t>www.computerhistory.org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Donkey Kong: </a:t>
            </a:r>
            <a:r>
              <a:rPr lang="en-US" altLang="en-US" sz="1200" dirty="0">
                <a:latin typeface="Arial" panose="020B0604020202020204" pitchFamily="34" charset="0"/>
                <a:hlinkClick r:id="rId6"/>
              </a:rPr>
              <a:t>www.donkeykong.gamebub.com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5100" y="6515100"/>
            <a:ext cx="5613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 “</a:t>
            </a:r>
            <a:r>
              <a:rPr lang="en-US" altLang="en-US" sz="1200" i="1" dirty="0">
                <a:latin typeface="Arial" panose="020B0604020202020204" pitchFamily="34" charset="0"/>
              </a:rPr>
              <a:t>Just for Fun</a:t>
            </a:r>
            <a:r>
              <a:rPr lang="en-US" altLang="en-US" sz="1200" dirty="0">
                <a:latin typeface="Arial" panose="020B0604020202020204" pitchFamily="34" charset="0"/>
              </a:rPr>
              <a:t>” (Chapters 2,3) by Torvalds and Diamond</a:t>
            </a:r>
          </a:p>
        </p:txBody>
      </p:sp>
    </p:spTree>
    <p:extLst>
      <p:ext uri="{BB962C8B-B14F-4D97-AF65-F5344CB8AC3E}">
        <p14:creationId xmlns:p14="http://schemas.microsoft.com/office/powerpoint/2010/main" val="88290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99" grpId="0" build="p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First Graphical Interface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Contrary to popular belief it was not invented by Apple.</a:t>
            </a:r>
          </a:p>
          <a:p>
            <a:pPr>
              <a:defRPr/>
            </a:pPr>
            <a:r>
              <a:rPr lang="en-US" altLang="en-US" dirty="0" smtClean="0"/>
              <a:t>Xerox star: pioneered the GUI </a:t>
            </a:r>
            <a:r>
              <a:rPr lang="en-US" altLang="en-US" dirty="0" smtClean="0"/>
              <a:t> (graphical user interface) in </a:t>
            </a:r>
            <a:r>
              <a:rPr lang="en-US" altLang="en-US" dirty="0" smtClean="0"/>
              <a:t>1981: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 smtClean="0"/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 lvl="1">
              <a:defRPr/>
            </a:pPr>
            <a:r>
              <a:rPr lang="en-US" altLang="en-US" dirty="0" smtClean="0"/>
              <a:t>Other GUI-based computers: Apple {Lisa (1983), McIntosh (1984)}, the </a:t>
            </a:r>
            <a:r>
              <a:rPr lang="en-US" altLang="en-US" dirty="0"/>
              <a:t>Commodore Amiga </a:t>
            </a:r>
            <a:r>
              <a:rPr lang="en-US" altLang="en-US" dirty="0" smtClean="0"/>
              <a:t>1000 (1985).</a:t>
            </a:r>
          </a:p>
          <a:p>
            <a:pPr lvl="1">
              <a:defRPr/>
            </a:pPr>
            <a:r>
              <a:rPr lang="en-US" altLang="en-US" dirty="0"/>
              <a:t>Although it was a technical innovation the Star was regarded as a business failure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lvl="1">
              <a:defRPr/>
            </a:pPr>
            <a:r>
              <a:rPr lang="en-US" altLang="en-US" dirty="0" smtClean="0"/>
              <a:t>It was Apple (and others such as Commodore) who successfully mass marketed a GUI-based computer.</a:t>
            </a:r>
          </a:p>
          <a:p>
            <a:pPr>
              <a:defRPr/>
            </a:pPr>
            <a:endParaRPr lang="en-US" altLang="en-US" dirty="0" smtClean="0">
              <a:latin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latin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latin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latin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latin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en-US" dirty="0" smtClean="0">
              <a:latin typeface="Times New Roman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04021" y="2245260"/>
            <a:ext cx="3797839" cy="2295945"/>
            <a:chOff x="522287" y="2458770"/>
            <a:chExt cx="3797839" cy="2296555"/>
          </a:xfrm>
        </p:grpSpPr>
        <p:pic>
          <p:nvPicPr>
            <p:cNvPr id="47112" name="Picture 7" descr="http://upload.wikimedia.org/wikipedia/en/f/f2/Xerox_8010_compound_docume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287" y="2458770"/>
              <a:ext cx="2264567" cy="1909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3" name="TextBox 1"/>
            <p:cNvSpPr txBox="1">
              <a:spLocks noChangeArrowheads="1"/>
            </p:cNvSpPr>
            <p:nvPr/>
          </p:nvSpPr>
          <p:spPr bwMode="auto">
            <a:xfrm>
              <a:off x="567276" y="4367975"/>
              <a:ext cx="3752850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Image of Xerox Star screen from Xerox brochure </a:t>
              </a:r>
            </a:p>
          </p:txBody>
        </p:sp>
      </p:grpSp>
      <p:grpSp>
        <p:nvGrpSpPr>
          <p:cNvPr id="47109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7110" name="Rectangle 2"/>
            <p:cNvSpPr>
              <a:spLocks noChangeArrowheads="1"/>
            </p:cNvSpPr>
            <p:nvPr/>
          </p:nvSpPr>
          <p:spPr bwMode="auto">
            <a:xfrm>
              <a:off x="0" y="6550223"/>
              <a:ext cx="50508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Xerox star hardware picture: www.flickr.com/photos/mwichary</a:t>
              </a:r>
            </a:p>
          </p:txBody>
        </p:sp>
        <p:pic>
          <p:nvPicPr>
            <p:cNvPr id="47111" name="Picture 9" descr="http://farm3.staticflickr.com/2309/2356487303_b4a7367a56_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09" t="47755" r="22504" b="7108"/>
            <a:stretch>
              <a:fillRect/>
            </a:stretch>
          </p:blipFill>
          <p:spPr bwMode="auto">
            <a:xfrm>
              <a:off x="7912100" y="0"/>
              <a:ext cx="1231900" cy="1181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593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 bldLvl="3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Apple Lisa (1983)</a:t>
            </a:r>
          </a:p>
        </p:txBody>
      </p:sp>
      <p:sp>
        <p:nvSpPr>
          <p:cNvPr id="8642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r>
              <a:rPr lang="en-CA" altLang="en-US" dirty="0"/>
              <a:t>Unlike other Apple computers which were text-based, this one would employ a GUI.</a:t>
            </a:r>
          </a:p>
          <a:p>
            <a:pPr lvl="1"/>
            <a:r>
              <a:rPr lang="en-CA" altLang="en-US" dirty="0"/>
              <a:t>It was inspired by a tour of the Xerox PARC (Palo Alto Research Center) laboratories.</a:t>
            </a:r>
          </a:p>
          <a:p>
            <a:pPr lvl="2"/>
            <a:r>
              <a:rPr lang="en-CA" altLang="en-US" dirty="0"/>
              <a:t>It cost $1 million in Apple stock for a 3 day tour of Xerox.</a:t>
            </a:r>
          </a:p>
          <a:p>
            <a:pPr lvl="2"/>
            <a:r>
              <a:rPr lang="en-CA" altLang="en-US" dirty="0"/>
              <a:t>It was a failure but laid the ground work for the successful Macintosh.</a:t>
            </a:r>
          </a:p>
          <a:p>
            <a:pPr lvl="3"/>
            <a:r>
              <a:rPr lang="en-US" altLang="en-US" dirty="0"/>
              <a:t>The Lisa (1983) incorporated many of the features of the Xerox Star.</a:t>
            </a:r>
          </a:p>
          <a:p>
            <a:pPr lvl="3"/>
            <a:r>
              <a:rPr lang="en-US" altLang="en-US" dirty="0"/>
              <a:t>Like the Star it was expensive ($10K) and sales were </a:t>
            </a:r>
            <a:r>
              <a:rPr lang="en-US" altLang="en-US" dirty="0" smtClean="0"/>
              <a:t>weak</a:t>
            </a:r>
          </a:p>
          <a:p>
            <a:pPr>
              <a:defRPr/>
            </a:pPr>
            <a:endParaRPr lang="en-US" altLang="en-US" dirty="0" smtClean="0"/>
          </a:p>
        </p:txBody>
      </p:sp>
      <p:grpSp>
        <p:nvGrpSpPr>
          <p:cNvPr id="48132" name="Group 2"/>
          <p:cNvGrpSpPr>
            <a:grpSpLocks/>
          </p:cNvGrpSpPr>
          <p:nvPr/>
        </p:nvGrpSpPr>
        <p:grpSpPr bwMode="auto">
          <a:xfrm>
            <a:off x="520700" y="1295400"/>
            <a:ext cx="4457700" cy="2451100"/>
            <a:chOff x="520700" y="1295400"/>
            <a:chExt cx="4457700" cy="2451100"/>
          </a:xfrm>
        </p:grpSpPr>
        <p:pic>
          <p:nvPicPr>
            <p:cNvPr id="48133" name="Picture 5" descr="http://s7.computerhistory.org/is/image/CHM/102626732p-03-01?$re-zoomed$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" t="16296" r="2222" b="19112"/>
            <a:stretch>
              <a:fillRect/>
            </a:stretch>
          </p:blipFill>
          <p:spPr bwMode="auto">
            <a:xfrm>
              <a:off x="520700" y="1295400"/>
              <a:ext cx="3941078" cy="209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4" name="TextBox 1"/>
            <p:cNvSpPr txBox="1">
              <a:spLocks noChangeArrowheads="1"/>
            </p:cNvSpPr>
            <p:nvPr/>
          </p:nvSpPr>
          <p:spPr bwMode="auto">
            <a:xfrm>
              <a:off x="520700" y="3390900"/>
              <a:ext cx="44577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Image © Mark Richards from www.computerhistory.org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899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59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Apple Macintosh (1984)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Apple’s next computer was the Macintosh</a:t>
            </a:r>
          </a:p>
          <a:p>
            <a:r>
              <a:rPr lang="en-US" altLang="en-US" dirty="0" smtClean="0"/>
              <a:t>It incorporated the best features of the Lisa but was sold at a substantially lower price ~$2.4K</a:t>
            </a:r>
          </a:p>
          <a:p>
            <a:r>
              <a:rPr lang="en-US" altLang="en-US" dirty="0" smtClean="0"/>
              <a:t>Compared to the IBM-PC it was a price/performance vs. ease of use tradeoff</a:t>
            </a:r>
          </a:p>
          <a:p>
            <a:endParaRPr lang="en-US" altLang="en-US" dirty="0" smtClean="0"/>
          </a:p>
        </p:txBody>
      </p:sp>
      <p:pic>
        <p:nvPicPr>
          <p:cNvPr id="49156" name="Picture 5" descr="http://s7.computerhistory.org/is/image/CHM/x1476.98p-03-01?$re-zoomed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25500"/>
            <a:ext cx="374173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1"/>
          <p:cNvSpPr>
            <a:spLocks noChangeArrowheads="1"/>
          </p:cNvSpPr>
          <p:nvPr/>
        </p:nvSpPr>
        <p:spPr bwMode="auto">
          <a:xfrm>
            <a:off x="1054100" y="3440113"/>
            <a:ext cx="525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Image © Mark Richards from www.computerhistory.org</a:t>
            </a:r>
          </a:p>
        </p:txBody>
      </p:sp>
    </p:spTree>
    <p:extLst>
      <p:ext uri="{BB962C8B-B14F-4D97-AF65-F5344CB8AC3E}">
        <p14:creationId xmlns:p14="http://schemas.microsoft.com/office/powerpoint/2010/main" val="422656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First Microprocessor: 4004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Produced by Intel in the early 1970s</a:t>
            </a:r>
          </a:p>
          <a:p>
            <a:r>
              <a:rPr lang="en-US" altLang="en-US" dirty="0" smtClean="0"/>
              <a:t>It’s development revolutionized computers by allowing computers to be more widely used.</a:t>
            </a:r>
          </a:p>
          <a:p>
            <a:r>
              <a:rPr lang="en-US" altLang="en-US" dirty="0" smtClean="0"/>
              <a:t>Clock speed: </a:t>
            </a:r>
            <a:r>
              <a:rPr lang="en-US" altLang="en-US" dirty="0"/>
              <a:t>108 </a:t>
            </a:r>
            <a:r>
              <a:rPr lang="en-US" altLang="en-US" dirty="0" smtClean="0"/>
              <a:t>kHz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57200" y="2942070"/>
            <a:ext cx="7705725" cy="2987675"/>
            <a:chOff x="447675" y="2441574"/>
            <a:chExt cx="7705725" cy="2987675"/>
          </a:xfrm>
        </p:grpSpPr>
        <p:pic>
          <p:nvPicPr>
            <p:cNvPr id="8" name="Picture 6" descr="Early microprocess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75" y="2441574"/>
              <a:ext cx="7705725" cy="256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"/>
            <p:cNvSpPr txBox="1">
              <a:spLocks noChangeArrowheads="1"/>
            </p:cNvSpPr>
            <p:nvPr/>
          </p:nvSpPr>
          <p:spPr bwMode="auto">
            <a:xfrm>
              <a:off x="447675" y="5022849"/>
              <a:ext cx="61341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From the “Intel museum” www.intel.com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6444734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www.intel.com/pressroom/kits/quickreffam.htm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1" grpId="0" build="p" autoUpdateAnimBg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Calibri" panose="020F0502020204030204" pitchFamily="34" charset="0"/>
              </a:rPr>
              <a:t>Origins Of The Internet</a:t>
            </a:r>
            <a:endParaRPr lang="en-CA" altLang="en-US" sz="3200" dirty="0" smtClean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57288"/>
            <a:ext cx="8178800" cy="5368925"/>
          </a:xfrm>
        </p:spPr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</a:rPr>
              <a:t>What was happening in the 1950s</a:t>
            </a:r>
            <a:endParaRPr lang="en-CA" altLang="en-US" dirty="0" smtClean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38200" y="1679528"/>
            <a:ext cx="6312612" cy="3578272"/>
            <a:chOff x="777875" y="1617028"/>
            <a:chExt cx="6312612" cy="3578901"/>
          </a:xfrm>
        </p:grpSpPr>
        <p:pic>
          <p:nvPicPr>
            <p:cNvPr id="53254" name="Picture 9" descr="C:\Documents and Settings\James Tam\Local Settings\Temporary Internet Files\Content.IE5\EEZKR6A2\MPj03169180000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75" y="1776413"/>
              <a:ext cx="1585288" cy="240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5" name="TextBox 13"/>
            <p:cNvSpPr txBox="1">
              <a:spLocks noChangeArrowheads="1"/>
            </p:cNvSpPr>
            <p:nvPr/>
          </p:nvSpPr>
          <p:spPr bwMode="auto">
            <a:xfrm>
              <a:off x="2736035" y="4507716"/>
              <a:ext cx="2613840" cy="68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The </a:t>
              </a:r>
              <a:r>
                <a:rPr lang="en-US" altLang="en-US" sz="2000" b="1" dirty="0" smtClean="0">
                  <a:latin typeface="Arial" panose="020B0604020202020204" pitchFamily="34" charset="0"/>
                </a:rPr>
                <a:t>major powers of the cold </a:t>
              </a:r>
              <a:r>
                <a:rPr lang="en-US" altLang="en-US" sz="2000" b="1" dirty="0">
                  <a:latin typeface="Arial" panose="020B0604020202020204" pitchFamily="34" charset="0"/>
                </a:rPr>
                <a:t>War</a:t>
              </a:r>
              <a:endParaRPr lang="en-CA" altLang="en-US" sz="2000" b="1" dirty="0">
                <a:latin typeface="Arial" panose="020B0604020202020204" pitchFamily="34" charset="0"/>
              </a:endParaRPr>
            </a:p>
          </p:txBody>
        </p:sp>
        <p:pic>
          <p:nvPicPr>
            <p:cNvPr id="53256" name="Picture 10" descr="C:\Users\tamj\AppData\Local\Microsoft\Windows\Temporary Internet Files\Content.IE5\B6R0P5GS\MC900195224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75" y="1617028"/>
              <a:ext cx="2528012" cy="256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53" name="TextBox 3"/>
          <p:cNvSpPr txBox="1">
            <a:spLocks noChangeArrowheads="1"/>
          </p:cNvSpPr>
          <p:nvPr/>
        </p:nvSpPr>
        <p:spPr bwMode="auto">
          <a:xfrm>
            <a:off x="296863" y="6318250"/>
            <a:ext cx="1828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Image Credit: Microsoft</a:t>
            </a:r>
          </a:p>
        </p:txBody>
      </p:sp>
    </p:spTree>
    <p:extLst>
      <p:ext uri="{BB962C8B-B14F-4D97-AF65-F5344CB8AC3E}">
        <p14:creationId xmlns:p14="http://schemas.microsoft.com/office/powerpoint/2010/main" val="4115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32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Cold War And The Space Race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At the same time that each side (USSR-USA) was trying to be dominant on the ground they also wanted to be dominant in space.</a:t>
            </a:r>
          </a:p>
          <a:p>
            <a:pPr marL="508000" indent="-285750">
              <a:defRPr/>
            </a:pPr>
            <a:r>
              <a:rPr lang="en-US" altLang="en-US" sz="2000" dirty="0"/>
              <a:t>Both sides tried to be the first to send a satellite into space.</a:t>
            </a:r>
          </a:p>
          <a:p>
            <a:pPr>
              <a:defRPr/>
            </a:pPr>
            <a:r>
              <a:rPr lang="en-US" altLang="en-US" dirty="0"/>
              <a:t>In the </a:t>
            </a:r>
            <a:r>
              <a:rPr lang="en-US" altLang="en-US" dirty="0" smtClean="0"/>
              <a:t>1950s </a:t>
            </a:r>
            <a:r>
              <a:rPr lang="en-US" altLang="en-US" dirty="0"/>
              <a:t>it appeared that the USSR had a technological edge:</a:t>
            </a:r>
          </a:p>
          <a:p>
            <a:pPr marL="742950" lvl="1" indent="-285750">
              <a:defRPr/>
            </a:pPr>
            <a:r>
              <a:rPr lang="en-US" altLang="en-US" dirty="0"/>
              <a:t>Americans in 1957: A sophisticated three stage rocket was planned as the first human-made vehicle to be spent into space.</a:t>
            </a:r>
          </a:p>
          <a:p>
            <a:pPr marL="742950" lvl="1" indent="-285750">
              <a:defRPr/>
            </a:pPr>
            <a:r>
              <a:rPr lang="en-US" altLang="en-US" dirty="0"/>
              <a:t>The USSR in 1957: surprised the world by launching Sputnik I (first artificial satellite).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 smtClean="0"/>
              <a:t>The launch of Sputnik helped motivate the creation of ARPA (Advanced Research Projects Agency) in the US.</a:t>
            </a:r>
            <a:endParaRPr lang="en-CA" altLang="en-US" dirty="0" smtClean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295400" y="4548552"/>
            <a:ext cx="1828800" cy="1298575"/>
            <a:chOff x="816" y="3264"/>
            <a:chExt cx="1152" cy="818"/>
          </a:xfrm>
        </p:grpSpPr>
        <p:pic>
          <p:nvPicPr>
            <p:cNvPr id="6" name="Picture 7" descr="Sputnik_tec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264"/>
              <a:ext cx="707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816" y="3967"/>
              <a:ext cx="115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60306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0" dirty="0">
                  <a:latin typeface="Arial" panose="020B0604020202020204" pitchFamily="34" charset="0"/>
                </a:rPr>
                <a:t>http://astroprofspage.com</a:t>
              </a:r>
              <a:r>
                <a:rPr lang="en-US" altLang="en-US" sz="1200" dirty="0">
                  <a:latin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Cold War And The Space Race (2)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Later in 1957 the USSR launched another satellite carrying the dog Laika “bark/barker” on a one way trip into space :’(</a:t>
            </a:r>
          </a:p>
        </p:txBody>
      </p:sp>
      <p:grpSp>
        <p:nvGrpSpPr>
          <p:cNvPr id="219144" name="Group 8"/>
          <p:cNvGrpSpPr>
            <a:grpSpLocks/>
          </p:cNvGrpSpPr>
          <p:nvPr/>
        </p:nvGrpSpPr>
        <p:grpSpPr bwMode="auto">
          <a:xfrm>
            <a:off x="660400" y="1905000"/>
            <a:ext cx="5867400" cy="4495800"/>
            <a:chOff x="480" y="1488"/>
            <a:chExt cx="3696" cy="2832"/>
          </a:xfrm>
        </p:grpSpPr>
        <p:pic>
          <p:nvPicPr>
            <p:cNvPr id="59397" name="Picture 5" descr="_44133729_laika_nasa_4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488"/>
              <a:ext cx="3696" cy="2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398" name="Rectangle 6"/>
            <p:cNvSpPr>
              <a:spLocks noChangeArrowheads="1"/>
            </p:cNvSpPr>
            <p:nvPr/>
          </p:nvSpPr>
          <p:spPr bwMode="auto">
            <a:xfrm>
              <a:off x="480" y="4147"/>
              <a:ext cx="9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60306" bIns="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http://news.bbc.co.uk</a:t>
              </a:r>
              <a:r>
                <a:rPr lang="en-US" altLang="en-US" sz="1400" dirty="0">
                  <a:latin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Cold War And The Space Race (3)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These events shook the US image as a technological super power (who  had a technological lead in the Cold War).</a:t>
            </a:r>
          </a:p>
          <a:p>
            <a:pPr lvl="1" eaLnBrk="1" hangingPunct="1"/>
            <a:r>
              <a:rPr lang="en-US" altLang="en-US" dirty="0" smtClean="0"/>
              <a:t>It was believed that if the Soviets could launch artificial satellites into space they could launch nuclear armed missiles at North America.</a:t>
            </a:r>
          </a:p>
          <a:p>
            <a:pPr lvl="1" eaLnBrk="1" hangingPunct="1"/>
            <a:r>
              <a:rPr lang="en-US" altLang="en-US" dirty="0" smtClean="0"/>
              <a:t>It was believed that the math and science requirements would have to be revamped in high school (so the Americans could out think their Soviet counterparts).</a:t>
            </a:r>
          </a:p>
          <a:p>
            <a:pPr lvl="1" eaLnBrk="1" hangingPunct="1"/>
            <a:r>
              <a:rPr lang="en-US" altLang="en-US" dirty="0" smtClean="0"/>
              <a:t>“…for your own sake and for the sake of the nation do your homework.” (apparently a quote from the Harvard president James Bryan Conant).</a:t>
            </a:r>
            <a:r>
              <a:rPr lang="en-US" altLang="en-US" baseline="30000" dirty="0" smtClean="0"/>
              <a:t>1</a:t>
            </a:r>
          </a:p>
          <a:p>
            <a:pPr eaLnBrk="1" hangingPunct="1"/>
            <a:r>
              <a:rPr lang="en-US" altLang="en-US" dirty="0" smtClean="0"/>
              <a:t>To close the perceived technological gap president Dwight Eisenhower brought together the best technological minds and ARPA (Advanced Research Projects Agency), an arm of the department of defense, was created.</a:t>
            </a:r>
            <a:r>
              <a:rPr lang="en-US" altLang="en-US" baseline="30000" dirty="0" smtClean="0"/>
              <a:t>2</a:t>
            </a:r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0" y="6278563"/>
            <a:ext cx="815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 dirty="0">
                <a:latin typeface="Arial" panose="020B0604020202020204" pitchFamily="34" charset="0"/>
              </a:rPr>
              <a:t>1 “The Ancient History of the Internet” (Edwin Diamond , Stephen Bates): American Heritage Pct 95: Vol. 46, Issue 6 </a:t>
            </a:r>
          </a:p>
        </p:txBody>
      </p:sp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0" y="6583363"/>
            <a:ext cx="5181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 dirty="0">
                <a:latin typeface="Arial" panose="020B0604020202020204" pitchFamily="34" charset="0"/>
              </a:rPr>
              <a:t>2 “On the Way to the Web” (Michael A. Banks)</a:t>
            </a:r>
          </a:p>
        </p:txBody>
      </p:sp>
    </p:spTree>
    <p:extLst>
      <p:ext uri="{BB962C8B-B14F-4D97-AF65-F5344CB8AC3E}">
        <p14:creationId xmlns:p14="http://schemas.microsoft.com/office/powerpoint/2010/main" val="11522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 bldLvl="4"/>
      <p:bldP spid="220164" grpId="0"/>
      <p:bldP spid="22016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ARPA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As mentioned APRA </a:t>
            </a:r>
            <a:r>
              <a:rPr lang="en-US" altLang="en-US" dirty="0"/>
              <a:t>was a branch of the ministry of defense.</a:t>
            </a:r>
          </a:p>
          <a:p>
            <a:r>
              <a:rPr lang="en-US" altLang="en-US" dirty="0"/>
              <a:t>The focus was on:</a:t>
            </a:r>
          </a:p>
          <a:p>
            <a:pPr lvl="1"/>
            <a:r>
              <a:rPr lang="en-US" altLang="en-US" dirty="0"/>
              <a:t>Getting different types of computers </a:t>
            </a:r>
            <a:r>
              <a:rPr lang="en-US" altLang="en-US" dirty="0" smtClean="0"/>
              <a:t>communicating</a:t>
            </a:r>
          </a:p>
          <a:p>
            <a:pPr eaLnBrk="1" hangingPunct="1"/>
            <a:r>
              <a:rPr lang="en-US" altLang="en-US" dirty="0" smtClean="0"/>
              <a:t>It funded research at several universities across the US.</a:t>
            </a:r>
          </a:p>
          <a:p>
            <a:pPr eaLnBrk="1" hangingPunct="1"/>
            <a:r>
              <a:rPr lang="en-US" altLang="en-US" dirty="0" smtClean="0"/>
              <a:t>Size and mandate of ARPA:</a:t>
            </a:r>
          </a:p>
          <a:p>
            <a:pPr lvl="1" eaLnBrk="1" hangingPunct="1"/>
            <a:r>
              <a:rPr lang="en-US" altLang="en-US" dirty="0" smtClean="0"/>
              <a:t>Very small: no physical labs</a:t>
            </a:r>
          </a:p>
          <a:p>
            <a:pPr lvl="1" eaLnBrk="1" hangingPunct="1"/>
            <a:r>
              <a:rPr lang="en-US" altLang="en-US" dirty="0" smtClean="0"/>
              <a:t>It issued research and development contracts to other organizations.</a:t>
            </a:r>
          </a:p>
          <a:p>
            <a:pPr eaLnBrk="1" hangingPunct="1"/>
            <a:r>
              <a:rPr lang="en-US" altLang="en-US" dirty="0" smtClean="0"/>
              <a:t>1962: ARPA’s (then) director, Jack Ruina (focus on ballistic missile defense, nuclear test detonation) recruited JCR Licklider to work on “command and control, and behavioral sciences”</a:t>
            </a:r>
          </a:p>
        </p:txBody>
      </p:sp>
    </p:spTree>
    <p:extLst>
      <p:ext uri="{BB962C8B-B14F-4D97-AF65-F5344CB8AC3E}">
        <p14:creationId xmlns:p14="http://schemas.microsoft.com/office/powerpoint/2010/main" val="59077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ARPA (2)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019969"/>
            <a:ext cx="8178800" cy="53689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 the early days of ARPA there 3 separate and incompatible networks to communicate with the 3 different research centers that worked with ARPA.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650070" y="6432916"/>
            <a:ext cx="6240463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 dirty="0">
                <a:latin typeface="Arial" panose="020B0604020202020204" pitchFamily="34" charset="0"/>
              </a:rPr>
              <a:t>1 “A History of the Internet and the Digital Future” (Johnny Ryan, Reaktion Books)</a:t>
            </a:r>
          </a:p>
        </p:txBody>
      </p:sp>
      <p:grpSp>
        <p:nvGrpSpPr>
          <p:cNvPr id="227360" name="Group 32"/>
          <p:cNvGrpSpPr>
            <a:grpSpLocks/>
          </p:cNvGrpSpPr>
          <p:nvPr/>
        </p:nvGrpSpPr>
        <p:grpSpPr bwMode="auto">
          <a:xfrm>
            <a:off x="651588" y="2426672"/>
            <a:ext cx="7443788" cy="3694113"/>
            <a:chOff x="528" y="1846"/>
            <a:chExt cx="4689" cy="2327"/>
          </a:xfrm>
        </p:grpSpPr>
        <p:sp>
          <p:nvSpPr>
            <p:cNvPr id="19488" name="Rectangle 12"/>
            <p:cNvSpPr>
              <a:spLocks noChangeArrowheads="1"/>
            </p:cNvSpPr>
            <p:nvPr/>
          </p:nvSpPr>
          <p:spPr bwMode="auto">
            <a:xfrm>
              <a:off x="2312" y="2780"/>
              <a:ext cx="991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0" rIns="9360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0" dirty="0">
                  <a:latin typeface="Arial" panose="020B0604020202020204" pitchFamily="34" charset="0"/>
                </a:rPr>
                <a:t>System Development group (Santa Monica)</a:t>
              </a:r>
              <a:endParaRPr lang="en-US" altLang="en-US" sz="1600" b="0" dirty="0"/>
            </a:p>
          </p:txBody>
        </p:sp>
        <p:sp>
          <p:nvSpPr>
            <p:cNvPr id="19486" name="Rectangle 14"/>
            <p:cNvSpPr>
              <a:spLocks noChangeArrowheads="1"/>
            </p:cNvSpPr>
            <p:nvPr/>
          </p:nvSpPr>
          <p:spPr bwMode="auto">
            <a:xfrm>
              <a:off x="3579" y="3336"/>
              <a:ext cx="1309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0" dirty="0">
                  <a:latin typeface="Arial" panose="020B0604020202020204" pitchFamily="34" charset="0"/>
                </a:rPr>
                <a:t>MULTICS project SHOPPING (Massachusetts Institute of Technology (MIT)) </a:t>
              </a:r>
            </a:p>
          </p:txBody>
        </p:sp>
        <p:sp>
          <p:nvSpPr>
            <p:cNvPr id="19484" name="Rectangle 13"/>
            <p:cNvSpPr>
              <a:spLocks noChangeArrowheads="1"/>
            </p:cNvSpPr>
            <p:nvPr/>
          </p:nvSpPr>
          <p:spPr bwMode="auto">
            <a:xfrm>
              <a:off x="4226" y="1846"/>
              <a:ext cx="991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0" rIns="9360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0" dirty="0">
                  <a:latin typeface="Arial" panose="020B0604020202020204" pitchFamily="34" charset="0"/>
                </a:rPr>
                <a:t>Project Genie (University of California, Berkley) </a:t>
              </a:r>
            </a:p>
          </p:txBody>
        </p:sp>
        <p:grpSp>
          <p:nvGrpSpPr>
            <p:cNvPr id="19465" name="Group 31"/>
            <p:cNvGrpSpPr>
              <a:grpSpLocks/>
            </p:cNvGrpSpPr>
            <p:nvPr/>
          </p:nvGrpSpPr>
          <p:grpSpPr bwMode="auto">
            <a:xfrm>
              <a:off x="528" y="1920"/>
              <a:ext cx="3613" cy="624"/>
              <a:chOff x="1120775" y="2559050"/>
              <a:chExt cx="5735638" cy="990600"/>
            </a:xfrm>
          </p:grpSpPr>
          <p:grpSp>
            <p:nvGrpSpPr>
              <p:cNvPr id="19478" name="Group 28"/>
              <p:cNvGrpSpPr>
                <a:grpSpLocks/>
              </p:cNvGrpSpPr>
              <p:nvPr/>
            </p:nvGrpSpPr>
            <p:grpSpPr bwMode="auto">
              <a:xfrm>
                <a:off x="1120775" y="2559050"/>
                <a:ext cx="5735638" cy="990600"/>
                <a:chOff x="674" y="1741"/>
                <a:chExt cx="3613" cy="624"/>
              </a:xfrm>
            </p:grpSpPr>
            <p:sp>
              <p:nvSpPr>
                <p:cNvPr id="19480" name="computr2"/>
                <p:cNvSpPr>
                  <a:spLocks noEditPoints="1" noChangeArrowheads="1"/>
                </p:cNvSpPr>
                <p:nvPr/>
              </p:nvSpPr>
              <p:spPr bwMode="auto">
                <a:xfrm>
                  <a:off x="674" y="1746"/>
                  <a:ext cx="600" cy="6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6192 w 21600"/>
                    <a:gd name="T31" fmla="*/ 1919 h 21600"/>
                    <a:gd name="T32" fmla="*/ 15552 w 21600"/>
                    <a:gd name="T33" fmla="*/ 9736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 extrusionOk="0">
                      <a:moveTo>
                        <a:pt x="21022" y="20295"/>
                      </a:moveTo>
                      <a:lnTo>
                        <a:pt x="18828" y="18396"/>
                      </a:lnTo>
                      <a:lnTo>
                        <a:pt x="18828" y="13174"/>
                      </a:lnTo>
                      <a:lnTo>
                        <a:pt x="15478" y="13174"/>
                      </a:lnTo>
                      <a:lnTo>
                        <a:pt x="15478" y="11631"/>
                      </a:lnTo>
                      <a:lnTo>
                        <a:pt x="17326" y="11631"/>
                      </a:lnTo>
                      <a:lnTo>
                        <a:pt x="17326" y="11156"/>
                      </a:lnTo>
                      <a:lnTo>
                        <a:pt x="17326" y="0"/>
                      </a:lnTo>
                      <a:lnTo>
                        <a:pt x="10858" y="0"/>
                      </a:lnTo>
                      <a:lnTo>
                        <a:pt x="4274" y="0"/>
                      </a:lnTo>
                      <a:lnTo>
                        <a:pt x="4274" y="11037"/>
                      </a:lnTo>
                      <a:lnTo>
                        <a:pt x="4274" y="11631"/>
                      </a:lnTo>
                      <a:lnTo>
                        <a:pt x="6122" y="11631"/>
                      </a:lnTo>
                      <a:lnTo>
                        <a:pt x="6122" y="13174"/>
                      </a:lnTo>
                      <a:lnTo>
                        <a:pt x="2772" y="13174"/>
                      </a:lnTo>
                      <a:lnTo>
                        <a:pt x="2772" y="18514"/>
                      </a:lnTo>
                      <a:lnTo>
                        <a:pt x="693" y="20295"/>
                      </a:lnTo>
                      <a:lnTo>
                        <a:pt x="462" y="20413"/>
                      </a:lnTo>
                      <a:lnTo>
                        <a:pt x="231" y="20651"/>
                      </a:lnTo>
                      <a:lnTo>
                        <a:pt x="116" y="20888"/>
                      </a:lnTo>
                      <a:lnTo>
                        <a:pt x="0" y="21125"/>
                      </a:lnTo>
                      <a:lnTo>
                        <a:pt x="0" y="21244"/>
                      </a:lnTo>
                      <a:lnTo>
                        <a:pt x="116" y="21363"/>
                      </a:lnTo>
                      <a:lnTo>
                        <a:pt x="116" y="21481"/>
                      </a:lnTo>
                      <a:lnTo>
                        <a:pt x="231" y="21481"/>
                      </a:lnTo>
                      <a:lnTo>
                        <a:pt x="347" y="21600"/>
                      </a:lnTo>
                      <a:lnTo>
                        <a:pt x="578" y="21600"/>
                      </a:lnTo>
                      <a:lnTo>
                        <a:pt x="693" y="21600"/>
                      </a:lnTo>
                      <a:lnTo>
                        <a:pt x="10858" y="21600"/>
                      </a:lnTo>
                      <a:lnTo>
                        <a:pt x="20907" y="21600"/>
                      </a:lnTo>
                      <a:lnTo>
                        <a:pt x="21138" y="21600"/>
                      </a:lnTo>
                      <a:lnTo>
                        <a:pt x="21253" y="21600"/>
                      </a:lnTo>
                      <a:lnTo>
                        <a:pt x="21369" y="21481"/>
                      </a:lnTo>
                      <a:lnTo>
                        <a:pt x="21484" y="21481"/>
                      </a:lnTo>
                      <a:lnTo>
                        <a:pt x="21600" y="21363"/>
                      </a:lnTo>
                      <a:lnTo>
                        <a:pt x="21600" y="21244"/>
                      </a:lnTo>
                      <a:lnTo>
                        <a:pt x="21600" y="21125"/>
                      </a:lnTo>
                      <a:lnTo>
                        <a:pt x="21484" y="20888"/>
                      </a:lnTo>
                      <a:lnTo>
                        <a:pt x="21369" y="20651"/>
                      </a:lnTo>
                      <a:lnTo>
                        <a:pt x="21253" y="20413"/>
                      </a:lnTo>
                      <a:lnTo>
                        <a:pt x="21022" y="20295"/>
                      </a:lnTo>
                      <a:close/>
                    </a:path>
                    <a:path w="21600" h="21600" extrusionOk="0">
                      <a:moveTo>
                        <a:pt x="18019" y="18514"/>
                      </a:moveTo>
                      <a:lnTo>
                        <a:pt x="17326" y="17921"/>
                      </a:lnTo>
                      <a:lnTo>
                        <a:pt x="4389" y="17921"/>
                      </a:lnTo>
                      <a:lnTo>
                        <a:pt x="3696" y="18514"/>
                      </a:lnTo>
                      <a:lnTo>
                        <a:pt x="18019" y="18514"/>
                      </a:lnTo>
                      <a:close/>
                    </a:path>
                    <a:path w="21600" h="21600" extrusionOk="0">
                      <a:moveTo>
                        <a:pt x="19174" y="19701"/>
                      </a:moveTo>
                      <a:lnTo>
                        <a:pt x="18481" y="19108"/>
                      </a:lnTo>
                      <a:lnTo>
                        <a:pt x="3119" y="19108"/>
                      </a:lnTo>
                      <a:lnTo>
                        <a:pt x="2426" y="19701"/>
                      </a:lnTo>
                      <a:lnTo>
                        <a:pt x="19174" y="19701"/>
                      </a:lnTo>
                      <a:close/>
                    </a:path>
                    <a:path w="21600" h="21600" extrusionOk="0">
                      <a:moveTo>
                        <a:pt x="20560" y="20769"/>
                      </a:moveTo>
                      <a:lnTo>
                        <a:pt x="19867" y="20176"/>
                      </a:lnTo>
                      <a:lnTo>
                        <a:pt x="1848" y="20176"/>
                      </a:lnTo>
                      <a:lnTo>
                        <a:pt x="1155" y="20769"/>
                      </a:lnTo>
                      <a:lnTo>
                        <a:pt x="20560" y="20769"/>
                      </a:lnTo>
                      <a:close/>
                    </a:path>
                    <a:path w="21600" h="21600" extrusionOk="0">
                      <a:moveTo>
                        <a:pt x="18828" y="18396"/>
                      </a:moveTo>
                      <a:lnTo>
                        <a:pt x="17442" y="17209"/>
                      </a:lnTo>
                      <a:lnTo>
                        <a:pt x="4158" y="17209"/>
                      </a:lnTo>
                      <a:lnTo>
                        <a:pt x="2772" y="18514"/>
                      </a:lnTo>
                      <a:moveTo>
                        <a:pt x="13168" y="14123"/>
                      </a:moveTo>
                      <a:lnTo>
                        <a:pt x="13168" y="14716"/>
                      </a:lnTo>
                      <a:lnTo>
                        <a:pt x="17788" y="14716"/>
                      </a:lnTo>
                      <a:lnTo>
                        <a:pt x="17788" y="14123"/>
                      </a:lnTo>
                      <a:lnTo>
                        <a:pt x="13168" y="14123"/>
                      </a:lnTo>
                      <a:close/>
                    </a:path>
                    <a:path w="21600" h="21600" extrusionOk="0">
                      <a:moveTo>
                        <a:pt x="6122" y="1899"/>
                      </a:moveTo>
                      <a:lnTo>
                        <a:pt x="6122" y="9732"/>
                      </a:lnTo>
                      <a:lnTo>
                        <a:pt x="15478" y="9732"/>
                      </a:lnTo>
                      <a:lnTo>
                        <a:pt x="15478" y="1899"/>
                      </a:lnTo>
                      <a:lnTo>
                        <a:pt x="6122" y="1899"/>
                      </a:lnTo>
                      <a:moveTo>
                        <a:pt x="6122" y="11631"/>
                      </a:moveTo>
                      <a:lnTo>
                        <a:pt x="15478" y="11631"/>
                      </a:lnTo>
                      <a:lnTo>
                        <a:pt x="15478" y="13174"/>
                      </a:lnTo>
                      <a:lnTo>
                        <a:pt x="6122" y="13174"/>
                      </a:lnTo>
                      <a:lnTo>
                        <a:pt x="6122" y="11631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CA" dirty="0"/>
                </a:p>
              </p:txBody>
            </p:sp>
            <p:sp>
              <p:nvSpPr>
                <p:cNvPr id="19481" name="computr2"/>
                <p:cNvSpPr>
                  <a:spLocks noEditPoints="1" noChangeArrowheads="1"/>
                </p:cNvSpPr>
                <p:nvPr/>
              </p:nvSpPr>
              <p:spPr bwMode="auto">
                <a:xfrm>
                  <a:off x="3687" y="1741"/>
                  <a:ext cx="600" cy="6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6192 w 21600"/>
                    <a:gd name="T31" fmla="*/ 1919 h 21600"/>
                    <a:gd name="T32" fmla="*/ 15552 w 21600"/>
                    <a:gd name="T33" fmla="*/ 9736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 extrusionOk="0">
                      <a:moveTo>
                        <a:pt x="21022" y="20295"/>
                      </a:moveTo>
                      <a:lnTo>
                        <a:pt x="18828" y="18396"/>
                      </a:lnTo>
                      <a:lnTo>
                        <a:pt x="18828" y="13174"/>
                      </a:lnTo>
                      <a:lnTo>
                        <a:pt x="15478" y="13174"/>
                      </a:lnTo>
                      <a:lnTo>
                        <a:pt x="15478" y="11631"/>
                      </a:lnTo>
                      <a:lnTo>
                        <a:pt x="17326" y="11631"/>
                      </a:lnTo>
                      <a:lnTo>
                        <a:pt x="17326" y="11156"/>
                      </a:lnTo>
                      <a:lnTo>
                        <a:pt x="17326" y="0"/>
                      </a:lnTo>
                      <a:lnTo>
                        <a:pt x="10858" y="0"/>
                      </a:lnTo>
                      <a:lnTo>
                        <a:pt x="4274" y="0"/>
                      </a:lnTo>
                      <a:lnTo>
                        <a:pt x="4274" y="11037"/>
                      </a:lnTo>
                      <a:lnTo>
                        <a:pt x="4274" y="11631"/>
                      </a:lnTo>
                      <a:lnTo>
                        <a:pt x="6122" y="11631"/>
                      </a:lnTo>
                      <a:lnTo>
                        <a:pt x="6122" y="13174"/>
                      </a:lnTo>
                      <a:lnTo>
                        <a:pt x="2772" y="13174"/>
                      </a:lnTo>
                      <a:lnTo>
                        <a:pt x="2772" y="18514"/>
                      </a:lnTo>
                      <a:lnTo>
                        <a:pt x="693" y="20295"/>
                      </a:lnTo>
                      <a:lnTo>
                        <a:pt x="462" y="20413"/>
                      </a:lnTo>
                      <a:lnTo>
                        <a:pt x="231" y="20651"/>
                      </a:lnTo>
                      <a:lnTo>
                        <a:pt x="116" y="20888"/>
                      </a:lnTo>
                      <a:lnTo>
                        <a:pt x="0" y="21125"/>
                      </a:lnTo>
                      <a:lnTo>
                        <a:pt x="0" y="21244"/>
                      </a:lnTo>
                      <a:lnTo>
                        <a:pt x="116" y="21363"/>
                      </a:lnTo>
                      <a:lnTo>
                        <a:pt x="116" y="21481"/>
                      </a:lnTo>
                      <a:lnTo>
                        <a:pt x="231" y="21481"/>
                      </a:lnTo>
                      <a:lnTo>
                        <a:pt x="347" y="21600"/>
                      </a:lnTo>
                      <a:lnTo>
                        <a:pt x="578" y="21600"/>
                      </a:lnTo>
                      <a:lnTo>
                        <a:pt x="693" y="21600"/>
                      </a:lnTo>
                      <a:lnTo>
                        <a:pt x="10858" y="21600"/>
                      </a:lnTo>
                      <a:lnTo>
                        <a:pt x="20907" y="21600"/>
                      </a:lnTo>
                      <a:lnTo>
                        <a:pt x="21138" y="21600"/>
                      </a:lnTo>
                      <a:lnTo>
                        <a:pt x="21253" y="21600"/>
                      </a:lnTo>
                      <a:lnTo>
                        <a:pt x="21369" y="21481"/>
                      </a:lnTo>
                      <a:lnTo>
                        <a:pt x="21484" y="21481"/>
                      </a:lnTo>
                      <a:lnTo>
                        <a:pt x="21600" y="21363"/>
                      </a:lnTo>
                      <a:lnTo>
                        <a:pt x="21600" y="21244"/>
                      </a:lnTo>
                      <a:lnTo>
                        <a:pt x="21600" y="21125"/>
                      </a:lnTo>
                      <a:lnTo>
                        <a:pt x="21484" y="20888"/>
                      </a:lnTo>
                      <a:lnTo>
                        <a:pt x="21369" y="20651"/>
                      </a:lnTo>
                      <a:lnTo>
                        <a:pt x="21253" y="20413"/>
                      </a:lnTo>
                      <a:lnTo>
                        <a:pt x="21022" y="20295"/>
                      </a:lnTo>
                      <a:close/>
                    </a:path>
                    <a:path w="21600" h="21600" extrusionOk="0">
                      <a:moveTo>
                        <a:pt x="18019" y="18514"/>
                      </a:moveTo>
                      <a:lnTo>
                        <a:pt x="17326" y="17921"/>
                      </a:lnTo>
                      <a:lnTo>
                        <a:pt x="4389" y="17921"/>
                      </a:lnTo>
                      <a:lnTo>
                        <a:pt x="3696" y="18514"/>
                      </a:lnTo>
                      <a:lnTo>
                        <a:pt x="18019" y="18514"/>
                      </a:lnTo>
                      <a:close/>
                    </a:path>
                    <a:path w="21600" h="21600" extrusionOk="0">
                      <a:moveTo>
                        <a:pt x="19174" y="19701"/>
                      </a:moveTo>
                      <a:lnTo>
                        <a:pt x="18481" y="19108"/>
                      </a:lnTo>
                      <a:lnTo>
                        <a:pt x="3119" y="19108"/>
                      </a:lnTo>
                      <a:lnTo>
                        <a:pt x="2426" y="19701"/>
                      </a:lnTo>
                      <a:lnTo>
                        <a:pt x="19174" y="19701"/>
                      </a:lnTo>
                      <a:close/>
                    </a:path>
                    <a:path w="21600" h="21600" extrusionOk="0">
                      <a:moveTo>
                        <a:pt x="20560" y="20769"/>
                      </a:moveTo>
                      <a:lnTo>
                        <a:pt x="19867" y="20176"/>
                      </a:lnTo>
                      <a:lnTo>
                        <a:pt x="1848" y="20176"/>
                      </a:lnTo>
                      <a:lnTo>
                        <a:pt x="1155" y="20769"/>
                      </a:lnTo>
                      <a:lnTo>
                        <a:pt x="20560" y="20769"/>
                      </a:lnTo>
                      <a:close/>
                    </a:path>
                    <a:path w="21600" h="21600" extrusionOk="0">
                      <a:moveTo>
                        <a:pt x="18828" y="18396"/>
                      </a:moveTo>
                      <a:lnTo>
                        <a:pt x="17442" y="17209"/>
                      </a:lnTo>
                      <a:lnTo>
                        <a:pt x="4158" y="17209"/>
                      </a:lnTo>
                      <a:lnTo>
                        <a:pt x="2772" y="18514"/>
                      </a:lnTo>
                      <a:moveTo>
                        <a:pt x="13168" y="14123"/>
                      </a:moveTo>
                      <a:lnTo>
                        <a:pt x="13168" y="14716"/>
                      </a:lnTo>
                      <a:lnTo>
                        <a:pt x="17788" y="14716"/>
                      </a:lnTo>
                      <a:lnTo>
                        <a:pt x="17788" y="14123"/>
                      </a:lnTo>
                      <a:lnTo>
                        <a:pt x="13168" y="14123"/>
                      </a:lnTo>
                      <a:close/>
                    </a:path>
                    <a:path w="21600" h="21600" extrusionOk="0">
                      <a:moveTo>
                        <a:pt x="6122" y="1899"/>
                      </a:moveTo>
                      <a:lnTo>
                        <a:pt x="6122" y="9732"/>
                      </a:lnTo>
                      <a:lnTo>
                        <a:pt x="15478" y="9732"/>
                      </a:lnTo>
                      <a:lnTo>
                        <a:pt x="15478" y="1899"/>
                      </a:lnTo>
                      <a:lnTo>
                        <a:pt x="6122" y="1899"/>
                      </a:lnTo>
                      <a:moveTo>
                        <a:pt x="6122" y="11631"/>
                      </a:moveTo>
                      <a:lnTo>
                        <a:pt x="15478" y="11631"/>
                      </a:lnTo>
                      <a:lnTo>
                        <a:pt x="15478" y="13174"/>
                      </a:lnTo>
                      <a:lnTo>
                        <a:pt x="6122" y="13174"/>
                      </a:lnTo>
                      <a:lnTo>
                        <a:pt x="6122" y="11631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CA" dirty="0"/>
                </a:p>
              </p:txBody>
            </p:sp>
            <p:cxnSp>
              <p:nvCxnSpPr>
                <p:cNvPr id="19482" name="AutoShape 24"/>
                <p:cNvCxnSpPr>
                  <a:cxnSpLocks noChangeShapeType="1"/>
                  <a:stCxn id="19480" idx="5"/>
                  <a:endCxn id="19481" idx="4"/>
                </p:cNvCxnSpPr>
                <p:nvPr/>
              </p:nvCxnSpPr>
              <p:spPr bwMode="auto">
                <a:xfrm flipV="1">
                  <a:off x="1155" y="2074"/>
                  <a:ext cx="2651" cy="5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9479" name="TextBox 28"/>
              <p:cNvSpPr txBox="1">
                <a:spLocks noChangeArrowheads="1"/>
              </p:cNvSpPr>
              <p:nvPr/>
            </p:nvSpPr>
            <p:spPr bwMode="auto">
              <a:xfrm>
                <a:off x="3283526" y="2774372"/>
                <a:ext cx="1911927" cy="301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>
                    <a:latin typeface="Arial" panose="020B0604020202020204" pitchFamily="34" charset="0"/>
                  </a:rPr>
                  <a:t>Interface 1</a:t>
                </a:r>
                <a:endParaRPr lang="en-CA" altLang="en-US" sz="1800" b="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466" name="Group 32"/>
            <p:cNvGrpSpPr>
              <a:grpSpLocks/>
            </p:cNvGrpSpPr>
            <p:nvPr/>
          </p:nvGrpSpPr>
          <p:grpSpPr bwMode="auto">
            <a:xfrm>
              <a:off x="576" y="2832"/>
              <a:ext cx="1750" cy="483"/>
              <a:chOff x="1196975" y="4110038"/>
              <a:chExt cx="2778125" cy="766762"/>
            </a:xfrm>
          </p:grpSpPr>
          <p:grpSp>
            <p:nvGrpSpPr>
              <p:cNvPr id="19473" name="Group 29"/>
              <p:cNvGrpSpPr>
                <a:grpSpLocks/>
              </p:cNvGrpSpPr>
              <p:nvPr/>
            </p:nvGrpSpPr>
            <p:grpSpPr bwMode="auto">
              <a:xfrm>
                <a:off x="1196975" y="4110038"/>
                <a:ext cx="2778125" cy="766762"/>
                <a:chOff x="754" y="2790"/>
                <a:chExt cx="1750" cy="483"/>
              </a:xfrm>
            </p:grpSpPr>
            <p:pic>
              <p:nvPicPr>
                <p:cNvPr id="19475" name="Picture 19" descr="j029298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4" y="2795"/>
                  <a:ext cx="484" cy="4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76" name="Picture 20" descr="j029298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20" y="2790"/>
                  <a:ext cx="484" cy="4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9477" name="AutoShape 2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38" y="3029"/>
                  <a:ext cx="782" cy="5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9474" name="TextBox 29"/>
              <p:cNvSpPr txBox="1">
                <a:spLocks noChangeArrowheads="1"/>
              </p:cNvSpPr>
              <p:nvPr/>
            </p:nvSpPr>
            <p:spPr bwMode="auto">
              <a:xfrm>
                <a:off x="1970810" y="4194464"/>
                <a:ext cx="1333500" cy="301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>
                    <a:latin typeface="Arial" panose="020B0604020202020204" pitchFamily="34" charset="0"/>
                  </a:rPr>
                  <a:t>Interface 2</a:t>
                </a:r>
                <a:endParaRPr lang="en-CA" altLang="en-US" sz="1800" b="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467" name="Group 33"/>
            <p:cNvGrpSpPr>
              <a:grpSpLocks/>
            </p:cNvGrpSpPr>
            <p:nvPr/>
          </p:nvGrpSpPr>
          <p:grpSpPr bwMode="auto">
            <a:xfrm>
              <a:off x="621" y="3570"/>
              <a:ext cx="2938" cy="603"/>
              <a:chOff x="1268413" y="5407025"/>
              <a:chExt cx="4664075" cy="957263"/>
            </a:xfrm>
          </p:grpSpPr>
          <p:grpSp>
            <p:nvGrpSpPr>
              <p:cNvPr id="19468" name="Group 30"/>
              <p:cNvGrpSpPr>
                <a:grpSpLocks/>
              </p:cNvGrpSpPr>
              <p:nvPr/>
            </p:nvGrpSpPr>
            <p:grpSpPr bwMode="auto">
              <a:xfrm>
                <a:off x="1268413" y="5407025"/>
                <a:ext cx="4664075" cy="957263"/>
                <a:chOff x="799" y="3607"/>
                <a:chExt cx="2938" cy="603"/>
              </a:xfrm>
            </p:grpSpPr>
            <p:pic>
              <p:nvPicPr>
                <p:cNvPr id="19470" name="Picture 25" descr="MCj04134820000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9" y="3607"/>
                  <a:ext cx="474" cy="5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71" name="Picture 26" descr="MCj04134820000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3" y="3616"/>
                  <a:ext cx="474" cy="5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9472" name="AutoShape 27"/>
                <p:cNvCxnSpPr>
                  <a:cxnSpLocks noChangeShapeType="1"/>
                </p:cNvCxnSpPr>
                <p:nvPr/>
              </p:nvCxnSpPr>
              <p:spPr bwMode="auto">
                <a:xfrm>
                  <a:off x="1273" y="3904"/>
                  <a:ext cx="1990" cy="9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9469" name="TextBox 30"/>
              <p:cNvSpPr txBox="1">
                <a:spLocks noChangeArrowheads="1"/>
              </p:cNvSpPr>
              <p:nvPr/>
            </p:nvSpPr>
            <p:spPr bwMode="auto">
              <a:xfrm>
                <a:off x="2885209" y="5576454"/>
                <a:ext cx="1911927" cy="301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>
                    <a:latin typeface="Arial" panose="020B0604020202020204" pitchFamily="34" charset="0"/>
                  </a:rPr>
                  <a:t>Interface 3</a:t>
                </a:r>
                <a:endParaRPr lang="en-CA" altLang="en-US" sz="1800" b="0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 bwMode="auto">
          <a:xfrm>
            <a:off x="8116157" y="5332951"/>
            <a:ext cx="84758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6038" rIns="92075" bIns="46038" rtlCol="0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CA" sz="1000" dirty="0" smtClean="0"/>
              <a:t>Image credits: Microsoft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78131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 bldLvl="4"/>
      <p:bldP spid="227332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ARPANET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08075"/>
            <a:ext cx="8178800" cy="3032125"/>
          </a:xfrm>
        </p:spPr>
        <p:txBody>
          <a:bodyPr/>
          <a:lstStyle/>
          <a:p>
            <a:r>
              <a:rPr lang="en-US" altLang="en-US" dirty="0" smtClean="0"/>
              <a:t>The first computers were connected via ARPANET (Advanced Research Projects Agency Network).</a:t>
            </a:r>
          </a:p>
          <a:p>
            <a:r>
              <a:rPr lang="en-US" altLang="en-US" dirty="0" smtClean="0"/>
              <a:t>The initial ARPANET consisted of 2 host computers which were connected at the start of 1969 (birth of the early Internet!) from the following locations:</a:t>
            </a:r>
          </a:p>
          <a:p>
            <a:pPr lvl="1"/>
            <a:r>
              <a:rPr lang="en-US" altLang="en-US" dirty="0" smtClean="0"/>
              <a:t>UCLA</a:t>
            </a:r>
          </a:p>
          <a:p>
            <a:pPr lvl="1"/>
            <a:r>
              <a:rPr lang="en-US" altLang="en-US" dirty="0" smtClean="0"/>
              <a:t>Stanford</a:t>
            </a:r>
          </a:p>
          <a:p>
            <a:pPr lvl="1"/>
            <a:r>
              <a:rPr lang="en-US" altLang="en-US" dirty="0" smtClean="0"/>
              <a:t>A standard protocol was used so the computers could communicate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849313" y="4157663"/>
            <a:ext cx="4694237" cy="2214562"/>
            <a:chOff x="930275" y="3960813"/>
            <a:chExt cx="4694238" cy="2214562"/>
          </a:xfrm>
        </p:grpSpPr>
        <p:grpSp>
          <p:nvGrpSpPr>
            <p:cNvPr id="62469" name="Group 159"/>
            <p:cNvGrpSpPr>
              <a:grpSpLocks/>
            </p:cNvGrpSpPr>
            <p:nvPr/>
          </p:nvGrpSpPr>
          <p:grpSpPr bwMode="auto">
            <a:xfrm>
              <a:off x="930275" y="3960813"/>
              <a:ext cx="4694238" cy="2214562"/>
              <a:chOff x="929962" y="3960717"/>
              <a:chExt cx="4694238" cy="2214563"/>
            </a:xfrm>
          </p:grpSpPr>
          <p:sp>
            <p:nvSpPr>
              <p:cNvPr id="62474" name="Rectangle 4"/>
              <p:cNvSpPr>
                <a:spLocks noChangeArrowheads="1"/>
              </p:cNvSpPr>
              <p:nvPr/>
            </p:nvSpPr>
            <p:spPr bwMode="auto">
              <a:xfrm>
                <a:off x="929962" y="3960717"/>
                <a:ext cx="809625" cy="3794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3600" tIns="46800" rIns="93600" bIns="46800" anchor="ctr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Arial" panose="020B0604020202020204" pitchFamily="34" charset="0"/>
                  </a:rPr>
                  <a:t>UCLA</a:t>
                </a:r>
              </a:p>
            </p:txBody>
          </p:sp>
          <p:sp>
            <p:nvSpPr>
              <p:cNvPr id="62475" name="Rectangle 5"/>
              <p:cNvSpPr>
                <a:spLocks noChangeArrowheads="1"/>
              </p:cNvSpPr>
              <p:nvPr/>
            </p:nvSpPr>
            <p:spPr bwMode="auto">
              <a:xfrm>
                <a:off x="4560575" y="5795867"/>
                <a:ext cx="1063625" cy="3794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3600" tIns="46800" rIns="93600" bIns="46800" anchor="ctr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Arial" panose="020B0604020202020204" pitchFamily="34" charset="0"/>
                  </a:rPr>
                  <a:t>Stanford</a:t>
                </a:r>
              </a:p>
            </p:txBody>
          </p:sp>
          <p:grpSp>
            <p:nvGrpSpPr>
              <p:cNvPr id="62476" name="Group 20"/>
              <p:cNvGrpSpPr>
                <a:grpSpLocks/>
              </p:cNvGrpSpPr>
              <p:nvPr/>
            </p:nvGrpSpPr>
            <p:grpSpPr bwMode="auto">
              <a:xfrm>
                <a:off x="3149287" y="5803805"/>
                <a:ext cx="301625" cy="306388"/>
                <a:chOff x="1527" y="3472"/>
                <a:chExt cx="190" cy="193"/>
              </a:xfrm>
            </p:grpSpPr>
            <p:sp>
              <p:nvSpPr>
                <p:cNvPr id="62507" name="Line 21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6250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6250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</p:grpSp>
          <p:grpSp>
            <p:nvGrpSpPr>
              <p:cNvPr id="62477" name="Group 24"/>
              <p:cNvGrpSpPr>
                <a:grpSpLocks/>
              </p:cNvGrpSpPr>
              <p:nvPr/>
            </p:nvGrpSpPr>
            <p:grpSpPr bwMode="auto">
              <a:xfrm>
                <a:off x="3816037" y="5794280"/>
                <a:ext cx="301625" cy="306388"/>
                <a:chOff x="1527" y="3472"/>
                <a:chExt cx="190" cy="193"/>
              </a:xfrm>
            </p:grpSpPr>
            <p:sp>
              <p:nvSpPr>
                <p:cNvPr id="62504" name="Line 25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62505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62506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</p:grpSp>
          <p:grpSp>
            <p:nvGrpSpPr>
              <p:cNvPr id="62478" name="Group 28"/>
              <p:cNvGrpSpPr>
                <a:grpSpLocks/>
              </p:cNvGrpSpPr>
              <p:nvPr/>
            </p:nvGrpSpPr>
            <p:grpSpPr bwMode="auto">
              <a:xfrm>
                <a:off x="1177612" y="4603655"/>
                <a:ext cx="301625" cy="306388"/>
                <a:chOff x="1527" y="3472"/>
                <a:chExt cx="190" cy="193"/>
              </a:xfrm>
            </p:grpSpPr>
            <p:sp>
              <p:nvSpPr>
                <p:cNvPr id="62501" name="Line 29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6250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62503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</p:grpSp>
          <p:grpSp>
            <p:nvGrpSpPr>
              <p:cNvPr id="62479" name="Group 32"/>
              <p:cNvGrpSpPr>
                <a:grpSpLocks/>
              </p:cNvGrpSpPr>
              <p:nvPr/>
            </p:nvGrpSpPr>
            <p:grpSpPr bwMode="auto">
              <a:xfrm>
                <a:off x="1539562" y="5137055"/>
                <a:ext cx="301625" cy="306388"/>
                <a:chOff x="1527" y="3472"/>
                <a:chExt cx="190" cy="193"/>
              </a:xfrm>
            </p:grpSpPr>
            <p:sp>
              <p:nvSpPr>
                <p:cNvPr id="62498" name="Line 33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62499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6250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</p:grpSp>
          <p:cxnSp>
            <p:nvCxnSpPr>
              <p:cNvPr id="62480" name="AutoShape 44"/>
              <p:cNvCxnSpPr>
                <a:cxnSpLocks noChangeShapeType="1"/>
                <a:stCxn id="62474" idx="2"/>
                <a:endCxn id="62502" idx="1"/>
              </p:cNvCxnSpPr>
              <p:nvPr/>
            </p:nvCxnSpPr>
            <p:spPr bwMode="auto">
              <a:xfrm flipH="1">
                <a:off x="1187137" y="4340130"/>
                <a:ext cx="147638" cy="2873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1" name="AutoShape 45"/>
              <p:cNvCxnSpPr>
                <a:cxnSpLocks noChangeShapeType="1"/>
                <a:stCxn id="62503" idx="1"/>
                <a:endCxn id="62499" idx="1"/>
              </p:cNvCxnSpPr>
              <p:nvPr/>
            </p:nvCxnSpPr>
            <p:spPr bwMode="auto">
              <a:xfrm>
                <a:off x="1177612" y="4694142"/>
                <a:ext cx="371475" cy="46672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2" name="AutoShape 46"/>
              <p:cNvCxnSpPr>
                <a:cxnSpLocks noChangeShapeType="1"/>
                <a:stCxn id="62474" idx="2"/>
                <a:endCxn id="62502" idx="0"/>
              </p:cNvCxnSpPr>
              <p:nvPr/>
            </p:nvCxnSpPr>
            <p:spPr bwMode="auto">
              <a:xfrm>
                <a:off x="1334775" y="4340130"/>
                <a:ext cx="144463" cy="2603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3" name="AutoShape 47"/>
              <p:cNvCxnSpPr>
                <a:cxnSpLocks noChangeShapeType="1"/>
                <a:stCxn id="62503" idx="0"/>
                <a:endCxn id="62499" idx="0"/>
              </p:cNvCxnSpPr>
              <p:nvPr/>
            </p:nvCxnSpPr>
            <p:spPr bwMode="auto">
              <a:xfrm>
                <a:off x="1469712" y="4667155"/>
                <a:ext cx="371475" cy="46672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4" name="AutoShape 48"/>
              <p:cNvCxnSpPr>
                <a:cxnSpLocks noChangeShapeType="1"/>
                <a:stCxn id="62500" idx="1"/>
              </p:cNvCxnSpPr>
              <p:nvPr/>
            </p:nvCxnSpPr>
            <p:spPr bwMode="auto">
              <a:xfrm>
                <a:off x="1539562" y="5227542"/>
                <a:ext cx="269875" cy="5540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5" name="AutoShape 49"/>
              <p:cNvCxnSpPr>
                <a:cxnSpLocks noChangeShapeType="1"/>
                <a:stCxn id="62500" idx="0"/>
              </p:cNvCxnSpPr>
              <p:nvPr/>
            </p:nvCxnSpPr>
            <p:spPr bwMode="auto">
              <a:xfrm flipH="1">
                <a:off x="1809437" y="5200555"/>
                <a:ext cx="22225" cy="58102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2486" name="Group 60"/>
              <p:cNvGrpSpPr>
                <a:grpSpLocks/>
              </p:cNvGrpSpPr>
              <p:nvPr/>
            </p:nvGrpSpPr>
            <p:grpSpPr bwMode="auto">
              <a:xfrm>
                <a:off x="3168337" y="4870355"/>
                <a:ext cx="301625" cy="306388"/>
                <a:chOff x="1527" y="3472"/>
                <a:chExt cx="190" cy="193"/>
              </a:xfrm>
            </p:grpSpPr>
            <p:sp>
              <p:nvSpPr>
                <p:cNvPr id="62495" name="Line 61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62496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62497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</p:grpSp>
          <p:cxnSp>
            <p:nvCxnSpPr>
              <p:cNvPr id="62487" name="AutoShape 64"/>
              <p:cNvCxnSpPr>
                <a:cxnSpLocks noChangeShapeType="1"/>
                <a:stCxn id="62474" idx="3"/>
                <a:endCxn id="62496" idx="1"/>
              </p:cNvCxnSpPr>
              <p:nvPr/>
            </p:nvCxnSpPr>
            <p:spPr bwMode="auto">
              <a:xfrm>
                <a:off x="1739587" y="4151217"/>
                <a:ext cx="1438275" cy="7429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8" name="AutoShape 66"/>
              <p:cNvCxnSpPr>
                <a:cxnSpLocks noChangeShapeType="1"/>
                <a:stCxn id="62497" idx="1"/>
              </p:cNvCxnSpPr>
              <p:nvPr/>
            </p:nvCxnSpPr>
            <p:spPr bwMode="auto">
              <a:xfrm flipH="1">
                <a:off x="1809437" y="4960842"/>
                <a:ext cx="1358900" cy="8207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9" name="AutoShape 70"/>
              <p:cNvCxnSpPr>
                <a:cxnSpLocks noChangeShapeType="1"/>
                <a:stCxn id="62497" idx="0"/>
                <a:endCxn id="62475" idx="0"/>
              </p:cNvCxnSpPr>
              <p:nvPr/>
            </p:nvCxnSpPr>
            <p:spPr bwMode="auto">
              <a:xfrm rot="16200000" flipH="1">
                <a:off x="3851756" y="4555235"/>
                <a:ext cx="849312" cy="1631951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90" name="AutoShape 73"/>
              <p:cNvCxnSpPr>
                <a:cxnSpLocks noChangeShapeType="1"/>
                <a:stCxn id="62508" idx="0"/>
                <a:endCxn id="62505" idx="1"/>
              </p:cNvCxnSpPr>
              <p:nvPr/>
            </p:nvCxnSpPr>
            <p:spPr bwMode="auto">
              <a:xfrm>
                <a:off x="3450912" y="5800630"/>
                <a:ext cx="374650" cy="1746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91" name="AutoShape 74"/>
              <p:cNvCxnSpPr>
                <a:cxnSpLocks noChangeShapeType="1"/>
                <a:stCxn id="62505" idx="0"/>
                <a:endCxn id="62475" idx="1"/>
              </p:cNvCxnSpPr>
              <p:nvPr/>
            </p:nvCxnSpPr>
            <p:spPr bwMode="auto">
              <a:xfrm>
                <a:off x="4117662" y="5791105"/>
                <a:ext cx="442913" cy="19526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92" name="AutoShape 75"/>
              <p:cNvCxnSpPr>
                <a:cxnSpLocks noChangeShapeType="1"/>
                <a:stCxn id="62473" idx="0"/>
                <a:endCxn id="62509" idx="1"/>
              </p:cNvCxnSpPr>
              <p:nvPr/>
            </p:nvCxnSpPr>
            <p:spPr bwMode="auto">
              <a:xfrm rot="5400000" flipH="1" flipV="1">
                <a:off x="2534345" y="5275123"/>
                <a:ext cx="8472" cy="122141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93" name="AutoShape 76"/>
              <p:cNvCxnSpPr>
                <a:cxnSpLocks noChangeShapeType="1"/>
                <a:stCxn id="62509" idx="0"/>
                <a:endCxn id="62506" idx="1"/>
              </p:cNvCxnSpPr>
              <p:nvPr/>
            </p:nvCxnSpPr>
            <p:spPr bwMode="auto">
              <a:xfrm>
                <a:off x="3441387" y="5867305"/>
                <a:ext cx="374650" cy="1746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94" name="AutoShape 77"/>
              <p:cNvCxnSpPr>
                <a:cxnSpLocks noChangeShapeType="1"/>
                <a:stCxn id="62506" idx="0"/>
                <a:endCxn id="62475" idx="1"/>
              </p:cNvCxnSpPr>
              <p:nvPr/>
            </p:nvCxnSpPr>
            <p:spPr bwMode="auto">
              <a:xfrm>
                <a:off x="4108137" y="5857780"/>
                <a:ext cx="452438" cy="1285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2470" name="Group 60"/>
            <p:cNvGrpSpPr>
              <a:grpSpLocks/>
            </p:cNvGrpSpPr>
            <p:nvPr/>
          </p:nvGrpSpPr>
          <p:grpSpPr bwMode="auto">
            <a:xfrm>
              <a:off x="1635125" y="5813425"/>
              <a:ext cx="301625" cy="306388"/>
              <a:chOff x="1527" y="3472"/>
              <a:chExt cx="190" cy="193"/>
            </a:xfrm>
          </p:grpSpPr>
          <p:sp>
            <p:nvSpPr>
              <p:cNvPr id="62471" name="Line 61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2472" name="Line 62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2473" name="Line 63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ARPANET (2)</a:t>
            </a:r>
            <a:endParaRPr lang="en-CA" altLang="en-US" dirty="0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 smtClean="0"/>
              <a:t>Later additional hosts were added to the network (end of 1969) from:</a:t>
            </a:r>
          </a:p>
          <a:p>
            <a:pPr lvl="1"/>
            <a:r>
              <a:rPr lang="en-US" altLang="en-US" dirty="0" smtClean="0"/>
              <a:t>The University of California (Santa Barbara)</a:t>
            </a:r>
          </a:p>
          <a:p>
            <a:pPr lvl="1"/>
            <a:r>
              <a:rPr lang="en-US" altLang="en-US" dirty="0" smtClean="0"/>
              <a:t>The University of Utah</a:t>
            </a:r>
          </a:p>
          <a:p>
            <a:pPr lvl="1"/>
            <a:endParaRPr lang="en-US" altLang="en-US" dirty="0" smtClean="0"/>
          </a:p>
          <a:p>
            <a:endParaRPr lang="en-CA" altLang="en-US" dirty="0" smtClean="0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919163" y="2714625"/>
            <a:ext cx="4719637" cy="2214563"/>
            <a:chOff x="491" y="2925"/>
            <a:chExt cx="2973" cy="1395"/>
          </a:xfrm>
        </p:grpSpPr>
        <p:sp>
          <p:nvSpPr>
            <p:cNvPr id="63493" name="Rectangle 4"/>
            <p:cNvSpPr>
              <a:spLocks noChangeArrowheads="1"/>
            </p:cNvSpPr>
            <p:nvPr/>
          </p:nvSpPr>
          <p:spPr bwMode="auto">
            <a:xfrm>
              <a:off x="491" y="2925"/>
              <a:ext cx="510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UCLA</a:t>
              </a:r>
            </a:p>
          </p:txBody>
        </p:sp>
        <p:sp>
          <p:nvSpPr>
            <p:cNvPr id="63494" name="Rectangle 5"/>
            <p:cNvSpPr>
              <a:spLocks noChangeArrowheads="1"/>
            </p:cNvSpPr>
            <p:nvPr/>
          </p:nvSpPr>
          <p:spPr bwMode="auto">
            <a:xfrm>
              <a:off x="2778" y="4081"/>
              <a:ext cx="670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Stanford</a:t>
              </a:r>
            </a:p>
          </p:txBody>
        </p:sp>
        <p:sp>
          <p:nvSpPr>
            <p:cNvPr id="63495" name="Rectangle 6"/>
            <p:cNvSpPr>
              <a:spLocks noChangeArrowheads="1"/>
            </p:cNvSpPr>
            <p:nvPr/>
          </p:nvSpPr>
          <p:spPr bwMode="auto">
            <a:xfrm>
              <a:off x="526" y="4072"/>
              <a:ext cx="1038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U of California</a:t>
              </a:r>
            </a:p>
          </p:txBody>
        </p:sp>
        <p:sp>
          <p:nvSpPr>
            <p:cNvPr id="63496" name="Rectangle 7"/>
            <p:cNvSpPr>
              <a:spLocks noChangeArrowheads="1"/>
            </p:cNvSpPr>
            <p:nvPr/>
          </p:nvSpPr>
          <p:spPr bwMode="auto">
            <a:xfrm>
              <a:off x="2730" y="2978"/>
              <a:ext cx="734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U of Utah</a:t>
              </a:r>
            </a:p>
          </p:txBody>
        </p:sp>
        <p:grpSp>
          <p:nvGrpSpPr>
            <p:cNvPr id="63497" name="Group 11"/>
            <p:cNvGrpSpPr>
              <a:grpSpLocks/>
            </p:cNvGrpSpPr>
            <p:nvPr/>
          </p:nvGrpSpPr>
          <p:grpSpPr bwMode="auto">
            <a:xfrm>
              <a:off x="1361" y="2970"/>
              <a:ext cx="190" cy="193"/>
              <a:chOff x="1527" y="3472"/>
              <a:chExt cx="190" cy="193"/>
            </a:xfrm>
          </p:grpSpPr>
          <p:sp>
            <p:nvSpPr>
              <p:cNvPr id="63564" name="Line 8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65" name="Line 9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66" name="Line 10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63498" name="Group 12"/>
            <p:cNvGrpSpPr>
              <a:grpSpLocks/>
            </p:cNvGrpSpPr>
            <p:nvPr/>
          </p:nvGrpSpPr>
          <p:grpSpPr bwMode="auto">
            <a:xfrm>
              <a:off x="1829" y="2976"/>
              <a:ext cx="190" cy="193"/>
              <a:chOff x="1527" y="3472"/>
              <a:chExt cx="190" cy="193"/>
            </a:xfrm>
          </p:grpSpPr>
          <p:sp>
            <p:nvSpPr>
              <p:cNvPr id="63561" name="Line 13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62" name="Line 14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63" name="Line 15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63499" name="Group 16"/>
            <p:cNvGrpSpPr>
              <a:grpSpLocks/>
            </p:cNvGrpSpPr>
            <p:nvPr/>
          </p:nvGrpSpPr>
          <p:grpSpPr bwMode="auto">
            <a:xfrm>
              <a:off x="2249" y="2976"/>
              <a:ext cx="190" cy="193"/>
              <a:chOff x="1527" y="3472"/>
              <a:chExt cx="190" cy="193"/>
            </a:xfrm>
          </p:grpSpPr>
          <p:sp>
            <p:nvSpPr>
              <p:cNvPr id="63558" name="Line 17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59" name="Line 18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60" name="Line 19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63500" name="Group 20"/>
            <p:cNvGrpSpPr>
              <a:grpSpLocks/>
            </p:cNvGrpSpPr>
            <p:nvPr/>
          </p:nvGrpSpPr>
          <p:grpSpPr bwMode="auto">
            <a:xfrm>
              <a:off x="1889" y="4086"/>
              <a:ext cx="190" cy="193"/>
              <a:chOff x="1527" y="3472"/>
              <a:chExt cx="190" cy="193"/>
            </a:xfrm>
          </p:grpSpPr>
          <p:sp>
            <p:nvSpPr>
              <p:cNvPr id="63555" name="Line 21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56" name="Line 22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57" name="Line 23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63501" name="Group 24"/>
            <p:cNvGrpSpPr>
              <a:grpSpLocks/>
            </p:cNvGrpSpPr>
            <p:nvPr/>
          </p:nvGrpSpPr>
          <p:grpSpPr bwMode="auto">
            <a:xfrm>
              <a:off x="2309" y="4080"/>
              <a:ext cx="190" cy="193"/>
              <a:chOff x="1527" y="3472"/>
              <a:chExt cx="190" cy="193"/>
            </a:xfrm>
          </p:grpSpPr>
          <p:sp>
            <p:nvSpPr>
              <p:cNvPr id="63552" name="Line 25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53" name="Line 26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54" name="Line 27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63502" name="Group 28"/>
            <p:cNvGrpSpPr>
              <a:grpSpLocks/>
            </p:cNvGrpSpPr>
            <p:nvPr/>
          </p:nvGrpSpPr>
          <p:grpSpPr bwMode="auto">
            <a:xfrm>
              <a:off x="647" y="3330"/>
              <a:ext cx="190" cy="193"/>
              <a:chOff x="1527" y="3472"/>
              <a:chExt cx="190" cy="193"/>
            </a:xfrm>
          </p:grpSpPr>
          <p:sp>
            <p:nvSpPr>
              <p:cNvPr id="63549" name="Line 29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50" name="Line 30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51" name="Line 31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63503" name="Group 32"/>
            <p:cNvGrpSpPr>
              <a:grpSpLocks/>
            </p:cNvGrpSpPr>
            <p:nvPr/>
          </p:nvGrpSpPr>
          <p:grpSpPr bwMode="auto">
            <a:xfrm>
              <a:off x="875" y="3666"/>
              <a:ext cx="190" cy="193"/>
              <a:chOff x="1527" y="3472"/>
              <a:chExt cx="190" cy="193"/>
            </a:xfrm>
          </p:grpSpPr>
          <p:sp>
            <p:nvSpPr>
              <p:cNvPr id="63546" name="Line 33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47" name="Line 34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48" name="Line 35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63504" name="Group 36"/>
            <p:cNvGrpSpPr>
              <a:grpSpLocks/>
            </p:cNvGrpSpPr>
            <p:nvPr/>
          </p:nvGrpSpPr>
          <p:grpSpPr bwMode="auto">
            <a:xfrm>
              <a:off x="2999" y="3390"/>
              <a:ext cx="190" cy="193"/>
              <a:chOff x="1527" y="3472"/>
              <a:chExt cx="190" cy="193"/>
            </a:xfrm>
          </p:grpSpPr>
          <p:sp>
            <p:nvSpPr>
              <p:cNvPr id="63543" name="Line 37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44" name="Line 38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45" name="Line 39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63505" name="Group 40"/>
            <p:cNvGrpSpPr>
              <a:grpSpLocks/>
            </p:cNvGrpSpPr>
            <p:nvPr/>
          </p:nvGrpSpPr>
          <p:grpSpPr bwMode="auto">
            <a:xfrm>
              <a:off x="2999" y="3744"/>
              <a:ext cx="190" cy="193"/>
              <a:chOff x="1527" y="3472"/>
              <a:chExt cx="190" cy="193"/>
            </a:xfrm>
          </p:grpSpPr>
          <p:sp>
            <p:nvSpPr>
              <p:cNvPr id="63540" name="Line 41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41" name="Line 42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42" name="Line 43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cxnSp>
          <p:nvCxnSpPr>
            <p:cNvPr id="63506" name="AutoShape 44"/>
            <p:cNvCxnSpPr>
              <a:cxnSpLocks noChangeShapeType="1"/>
              <a:stCxn id="63493" idx="2"/>
              <a:endCxn id="63550" idx="1"/>
            </p:cNvCxnSpPr>
            <p:nvPr/>
          </p:nvCxnSpPr>
          <p:spPr bwMode="auto">
            <a:xfrm flipH="1">
              <a:off x="653" y="3164"/>
              <a:ext cx="93" cy="18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7" name="AutoShape 45"/>
            <p:cNvCxnSpPr>
              <a:cxnSpLocks noChangeShapeType="1"/>
              <a:stCxn id="63551" idx="1"/>
              <a:endCxn id="63547" idx="1"/>
            </p:cNvCxnSpPr>
            <p:nvPr/>
          </p:nvCxnSpPr>
          <p:spPr bwMode="auto">
            <a:xfrm>
              <a:off x="647" y="3387"/>
              <a:ext cx="234" cy="29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8" name="AutoShape 46"/>
            <p:cNvCxnSpPr>
              <a:cxnSpLocks noChangeShapeType="1"/>
              <a:stCxn id="63493" idx="2"/>
              <a:endCxn id="63550" idx="0"/>
            </p:cNvCxnSpPr>
            <p:nvPr/>
          </p:nvCxnSpPr>
          <p:spPr bwMode="auto">
            <a:xfrm>
              <a:off x="746" y="3164"/>
              <a:ext cx="91" cy="16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9" name="AutoShape 47"/>
            <p:cNvCxnSpPr>
              <a:cxnSpLocks noChangeShapeType="1"/>
              <a:stCxn id="63551" idx="0"/>
              <a:endCxn id="63547" idx="0"/>
            </p:cNvCxnSpPr>
            <p:nvPr/>
          </p:nvCxnSpPr>
          <p:spPr bwMode="auto">
            <a:xfrm>
              <a:off x="831" y="3370"/>
              <a:ext cx="234" cy="29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0" name="AutoShape 48"/>
            <p:cNvCxnSpPr>
              <a:cxnSpLocks noChangeShapeType="1"/>
              <a:stCxn id="63548" idx="1"/>
              <a:endCxn id="63495" idx="0"/>
            </p:cNvCxnSpPr>
            <p:nvPr/>
          </p:nvCxnSpPr>
          <p:spPr bwMode="auto">
            <a:xfrm>
              <a:off x="875" y="3723"/>
              <a:ext cx="170" cy="34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1" name="AutoShape 49"/>
            <p:cNvCxnSpPr>
              <a:cxnSpLocks noChangeShapeType="1"/>
              <a:stCxn id="63548" idx="0"/>
              <a:endCxn id="63495" idx="0"/>
            </p:cNvCxnSpPr>
            <p:nvPr/>
          </p:nvCxnSpPr>
          <p:spPr bwMode="auto">
            <a:xfrm flipH="1">
              <a:off x="1045" y="3706"/>
              <a:ext cx="14" cy="36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2" name="AutoShape 50"/>
            <p:cNvCxnSpPr>
              <a:cxnSpLocks noChangeShapeType="1"/>
              <a:stCxn id="63493" idx="3"/>
              <a:endCxn id="63565" idx="1"/>
            </p:cNvCxnSpPr>
            <p:nvPr/>
          </p:nvCxnSpPr>
          <p:spPr bwMode="auto">
            <a:xfrm flipV="1">
              <a:off x="1001" y="2985"/>
              <a:ext cx="366" cy="6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3" name="AutoShape 51"/>
            <p:cNvCxnSpPr>
              <a:cxnSpLocks noChangeShapeType="1"/>
              <a:stCxn id="63493" idx="3"/>
              <a:endCxn id="63566" idx="1"/>
            </p:cNvCxnSpPr>
            <p:nvPr/>
          </p:nvCxnSpPr>
          <p:spPr bwMode="auto">
            <a:xfrm flipV="1">
              <a:off x="1001" y="3027"/>
              <a:ext cx="360" cy="1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4" name="AutoShape 52"/>
            <p:cNvCxnSpPr>
              <a:cxnSpLocks noChangeShapeType="1"/>
              <a:stCxn id="63565" idx="0"/>
              <a:endCxn id="63562" idx="1"/>
            </p:cNvCxnSpPr>
            <p:nvPr/>
          </p:nvCxnSpPr>
          <p:spPr bwMode="auto">
            <a:xfrm>
              <a:off x="1551" y="2968"/>
              <a:ext cx="284" cy="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5" name="AutoShape 53"/>
            <p:cNvCxnSpPr>
              <a:cxnSpLocks noChangeShapeType="1"/>
              <a:stCxn id="63562" idx="0"/>
              <a:endCxn id="63559" idx="1"/>
            </p:cNvCxnSpPr>
            <p:nvPr/>
          </p:nvCxnSpPr>
          <p:spPr bwMode="auto">
            <a:xfrm>
              <a:off x="2019" y="2974"/>
              <a:ext cx="236" cy="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6" name="AutoShape 54"/>
            <p:cNvCxnSpPr>
              <a:cxnSpLocks noChangeShapeType="1"/>
              <a:stCxn id="63559" idx="0"/>
              <a:endCxn id="63496" idx="1"/>
            </p:cNvCxnSpPr>
            <p:nvPr/>
          </p:nvCxnSpPr>
          <p:spPr bwMode="auto">
            <a:xfrm>
              <a:off x="2439" y="2974"/>
              <a:ext cx="291" cy="12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7" name="AutoShape 55"/>
            <p:cNvCxnSpPr>
              <a:cxnSpLocks noChangeShapeType="1"/>
              <a:stCxn id="63566" idx="0"/>
              <a:endCxn id="63563" idx="1"/>
            </p:cNvCxnSpPr>
            <p:nvPr/>
          </p:nvCxnSpPr>
          <p:spPr bwMode="auto">
            <a:xfrm>
              <a:off x="1545" y="3010"/>
              <a:ext cx="284" cy="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8" name="AutoShape 56"/>
            <p:cNvCxnSpPr>
              <a:cxnSpLocks noChangeShapeType="1"/>
              <a:stCxn id="63563" idx="0"/>
              <a:endCxn id="63560" idx="1"/>
            </p:cNvCxnSpPr>
            <p:nvPr/>
          </p:nvCxnSpPr>
          <p:spPr bwMode="auto">
            <a:xfrm>
              <a:off x="2013" y="3016"/>
              <a:ext cx="236" cy="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9" name="AutoShape 57"/>
            <p:cNvCxnSpPr>
              <a:cxnSpLocks noChangeShapeType="1"/>
              <a:stCxn id="63560" idx="0"/>
              <a:endCxn id="63496" idx="1"/>
            </p:cNvCxnSpPr>
            <p:nvPr/>
          </p:nvCxnSpPr>
          <p:spPr bwMode="auto">
            <a:xfrm>
              <a:off x="2433" y="3016"/>
              <a:ext cx="297" cy="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0" name="AutoShape 58"/>
            <p:cNvCxnSpPr>
              <a:cxnSpLocks noChangeShapeType="1"/>
              <a:stCxn id="63496" idx="2"/>
              <a:endCxn id="63544" idx="1"/>
            </p:cNvCxnSpPr>
            <p:nvPr/>
          </p:nvCxnSpPr>
          <p:spPr bwMode="auto">
            <a:xfrm flipH="1">
              <a:off x="3005" y="3217"/>
              <a:ext cx="92" cy="1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1" name="AutoShape 59"/>
            <p:cNvCxnSpPr>
              <a:cxnSpLocks noChangeShapeType="1"/>
              <a:stCxn id="63496" idx="2"/>
              <a:endCxn id="63544" idx="0"/>
            </p:cNvCxnSpPr>
            <p:nvPr/>
          </p:nvCxnSpPr>
          <p:spPr bwMode="auto">
            <a:xfrm>
              <a:off x="3097" y="3217"/>
              <a:ext cx="92" cy="17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3522" name="Group 60"/>
            <p:cNvGrpSpPr>
              <a:grpSpLocks/>
            </p:cNvGrpSpPr>
            <p:nvPr/>
          </p:nvGrpSpPr>
          <p:grpSpPr bwMode="auto">
            <a:xfrm>
              <a:off x="1901" y="3498"/>
              <a:ext cx="190" cy="193"/>
              <a:chOff x="1527" y="3472"/>
              <a:chExt cx="190" cy="193"/>
            </a:xfrm>
          </p:grpSpPr>
          <p:sp>
            <p:nvSpPr>
              <p:cNvPr id="63537" name="Line 61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38" name="Line 62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39" name="Line 63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cxnSp>
          <p:nvCxnSpPr>
            <p:cNvPr id="63523" name="AutoShape 64"/>
            <p:cNvCxnSpPr>
              <a:cxnSpLocks noChangeShapeType="1"/>
              <a:stCxn id="63493" idx="3"/>
              <a:endCxn id="63538" idx="1"/>
            </p:cNvCxnSpPr>
            <p:nvPr/>
          </p:nvCxnSpPr>
          <p:spPr bwMode="auto">
            <a:xfrm>
              <a:off x="1001" y="3045"/>
              <a:ext cx="906" cy="4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4" name="AutoShape 65"/>
            <p:cNvCxnSpPr>
              <a:cxnSpLocks noChangeShapeType="1"/>
              <a:stCxn id="63538" idx="0"/>
              <a:endCxn id="63496" idx="2"/>
            </p:cNvCxnSpPr>
            <p:nvPr/>
          </p:nvCxnSpPr>
          <p:spPr bwMode="auto">
            <a:xfrm flipV="1">
              <a:off x="2091" y="3217"/>
              <a:ext cx="1006" cy="2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5" name="AutoShape 66"/>
            <p:cNvCxnSpPr>
              <a:cxnSpLocks noChangeShapeType="1"/>
              <a:stCxn id="63539" idx="1"/>
              <a:endCxn id="63495" idx="0"/>
            </p:cNvCxnSpPr>
            <p:nvPr/>
          </p:nvCxnSpPr>
          <p:spPr bwMode="auto">
            <a:xfrm flipH="1">
              <a:off x="1045" y="3555"/>
              <a:ext cx="856" cy="5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6" name="AutoShape 67"/>
            <p:cNvCxnSpPr>
              <a:cxnSpLocks noChangeShapeType="1"/>
              <a:stCxn id="63539" idx="0"/>
              <a:endCxn id="63494" idx="0"/>
            </p:cNvCxnSpPr>
            <p:nvPr/>
          </p:nvCxnSpPr>
          <p:spPr bwMode="auto">
            <a:xfrm>
              <a:off x="2085" y="3538"/>
              <a:ext cx="1028" cy="54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7" name="AutoShape 68"/>
            <p:cNvCxnSpPr>
              <a:cxnSpLocks noChangeShapeType="1"/>
              <a:stCxn id="63545" idx="1"/>
              <a:endCxn id="63541" idx="1"/>
            </p:cNvCxnSpPr>
            <p:nvPr/>
          </p:nvCxnSpPr>
          <p:spPr bwMode="auto">
            <a:xfrm>
              <a:off x="2999" y="3447"/>
              <a:ext cx="6" cy="3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8" name="AutoShape 69"/>
            <p:cNvCxnSpPr>
              <a:cxnSpLocks noChangeShapeType="1"/>
              <a:stCxn id="63545" idx="0"/>
              <a:endCxn id="63541" idx="0"/>
            </p:cNvCxnSpPr>
            <p:nvPr/>
          </p:nvCxnSpPr>
          <p:spPr bwMode="auto">
            <a:xfrm>
              <a:off x="3183" y="3430"/>
              <a:ext cx="6" cy="3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9" name="AutoShape 70"/>
            <p:cNvCxnSpPr>
              <a:cxnSpLocks noChangeShapeType="1"/>
              <a:stCxn id="63542" idx="1"/>
              <a:endCxn id="63494" idx="0"/>
            </p:cNvCxnSpPr>
            <p:nvPr/>
          </p:nvCxnSpPr>
          <p:spPr bwMode="auto">
            <a:xfrm>
              <a:off x="2999" y="3801"/>
              <a:ext cx="114" cy="28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0" name="AutoShape 71"/>
            <p:cNvCxnSpPr>
              <a:cxnSpLocks noChangeShapeType="1"/>
              <a:stCxn id="63494" idx="0"/>
              <a:endCxn id="63542" idx="0"/>
            </p:cNvCxnSpPr>
            <p:nvPr/>
          </p:nvCxnSpPr>
          <p:spPr bwMode="auto">
            <a:xfrm flipV="1">
              <a:off x="3113" y="3784"/>
              <a:ext cx="70" cy="2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1" name="AutoShape 72"/>
            <p:cNvCxnSpPr>
              <a:cxnSpLocks noChangeShapeType="1"/>
              <a:stCxn id="63495" idx="3"/>
              <a:endCxn id="63556" idx="1"/>
            </p:cNvCxnSpPr>
            <p:nvPr/>
          </p:nvCxnSpPr>
          <p:spPr bwMode="auto">
            <a:xfrm flipV="1">
              <a:off x="1564" y="4101"/>
              <a:ext cx="331" cy="9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2" name="AutoShape 73"/>
            <p:cNvCxnSpPr>
              <a:cxnSpLocks noChangeShapeType="1"/>
              <a:stCxn id="63556" idx="0"/>
              <a:endCxn id="63553" idx="1"/>
            </p:cNvCxnSpPr>
            <p:nvPr/>
          </p:nvCxnSpPr>
          <p:spPr bwMode="auto">
            <a:xfrm>
              <a:off x="2079" y="4084"/>
              <a:ext cx="236" cy="1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3" name="AutoShape 74"/>
            <p:cNvCxnSpPr>
              <a:cxnSpLocks noChangeShapeType="1"/>
              <a:stCxn id="63553" idx="0"/>
              <a:endCxn id="63494" idx="1"/>
            </p:cNvCxnSpPr>
            <p:nvPr/>
          </p:nvCxnSpPr>
          <p:spPr bwMode="auto">
            <a:xfrm>
              <a:off x="2499" y="4078"/>
              <a:ext cx="279" cy="1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4" name="AutoShape 75"/>
            <p:cNvCxnSpPr>
              <a:cxnSpLocks noChangeShapeType="1"/>
              <a:stCxn id="63495" idx="3"/>
              <a:endCxn id="63557" idx="1"/>
            </p:cNvCxnSpPr>
            <p:nvPr/>
          </p:nvCxnSpPr>
          <p:spPr bwMode="auto">
            <a:xfrm flipV="1">
              <a:off x="1564" y="4143"/>
              <a:ext cx="325" cy="4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5" name="AutoShape 76"/>
            <p:cNvCxnSpPr>
              <a:cxnSpLocks noChangeShapeType="1"/>
              <a:stCxn id="63557" idx="0"/>
              <a:endCxn id="63554" idx="1"/>
            </p:cNvCxnSpPr>
            <p:nvPr/>
          </p:nvCxnSpPr>
          <p:spPr bwMode="auto">
            <a:xfrm>
              <a:off x="2073" y="4126"/>
              <a:ext cx="236" cy="1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6" name="AutoShape 77"/>
            <p:cNvCxnSpPr>
              <a:cxnSpLocks noChangeShapeType="1"/>
              <a:stCxn id="63554" idx="0"/>
              <a:endCxn id="63494" idx="1"/>
            </p:cNvCxnSpPr>
            <p:nvPr/>
          </p:nvCxnSpPr>
          <p:spPr bwMode="auto">
            <a:xfrm>
              <a:off x="2493" y="4120"/>
              <a:ext cx="285" cy="8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First Data Sent On The Internet</a:t>
            </a:r>
            <a:r>
              <a:rPr lang="en-US" altLang="en-US" baseline="30000" dirty="0" smtClean="0"/>
              <a:t>1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Originally the message </a:t>
            </a:r>
            <a:r>
              <a:rPr lang="en-US" altLang="en-US" dirty="0" smtClean="0"/>
              <a:t>‘</a:t>
            </a:r>
            <a:r>
              <a:rPr lang="en-US" altLang="en-US" sz="2000" dirty="0" smtClean="0">
                <a:latin typeface="Arial" panose="020B0604020202020204" pitchFamily="34" charset="0"/>
              </a:rPr>
              <a:t>login</a:t>
            </a:r>
            <a:r>
              <a:rPr lang="en-US" altLang="en-US" dirty="0" smtClean="0"/>
              <a:t>’</a:t>
            </a:r>
            <a:r>
              <a:rPr lang="en-US" altLang="en-US" dirty="0" smtClean="0"/>
              <a:t> </a:t>
            </a:r>
            <a:r>
              <a:rPr lang="en-US" altLang="en-US" dirty="0" smtClean="0"/>
              <a:t>was to be transmitted.</a:t>
            </a:r>
          </a:p>
          <a:p>
            <a:r>
              <a:rPr lang="en-US" altLang="en-US" dirty="0" smtClean="0"/>
              <a:t>But the connection was lost and the transmission stopped after the first two characters were sent.</a:t>
            </a:r>
          </a:p>
          <a:p>
            <a:pPr lvl="1"/>
            <a:r>
              <a:rPr lang="en-US" altLang="en-US" dirty="0" smtClean="0"/>
              <a:t>…and thus ‘</a:t>
            </a:r>
            <a:r>
              <a:rPr lang="en-US" altLang="en-US" sz="1800" dirty="0" smtClean="0">
                <a:latin typeface="Arial" panose="020B0604020202020204" pitchFamily="34" charset="0"/>
              </a:rPr>
              <a:t>LO</a:t>
            </a:r>
            <a:r>
              <a:rPr lang="en-US" altLang="en-US" dirty="0" smtClean="0"/>
              <a:t>’ the Internet was born!</a:t>
            </a:r>
            <a:endParaRPr lang="en-US" altLang="en-US" baseline="30000" dirty="0" smtClean="0"/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0" y="6583363"/>
            <a:ext cx="5181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 “On the Way to the Web” (Michael A. Banks, Wiley)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 bldLvl="4"/>
      <p:bldP spid="22938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Important Milestones Of The Internet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 smtClean="0"/>
              <a:t>In 1972 </a:t>
            </a:r>
          </a:p>
          <a:p>
            <a:pPr lvl="1"/>
            <a:r>
              <a:rPr lang="en-US" altLang="en-US" dirty="0" smtClean="0"/>
              <a:t>The first "hot application” was introduced by Ray Tomlinson.</a:t>
            </a:r>
          </a:p>
          <a:p>
            <a:r>
              <a:rPr lang="en-US" altLang="en-US" dirty="0" smtClean="0"/>
              <a:t>1989:</a:t>
            </a:r>
          </a:p>
          <a:p>
            <a:pPr lvl="1"/>
            <a:r>
              <a:rPr lang="en-US" altLang="en-US" dirty="0" smtClean="0"/>
              <a:t>The ideas behind the World Wide Web were first described in a paper.</a:t>
            </a:r>
          </a:p>
          <a:p>
            <a:r>
              <a:rPr lang="en-US" altLang="en-US" dirty="0" smtClean="0"/>
              <a:t>1990:</a:t>
            </a:r>
          </a:p>
          <a:p>
            <a:pPr lvl="1"/>
            <a:r>
              <a:rPr lang="en-US" altLang="en-US" dirty="0" smtClean="0"/>
              <a:t>The ARPANET was shut down.</a:t>
            </a:r>
          </a:p>
          <a:p>
            <a:pPr lvl="1"/>
            <a:r>
              <a:rPr lang="en-US" altLang="en-US" dirty="0" smtClean="0"/>
              <a:t>The first “Internet” search program Archie was developed at McGill university.</a:t>
            </a:r>
          </a:p>
          <a:p>
            <a:pPr lvl="1"/>
            <a:r>
              <a:rPr lang="en-US" altLang="en-US" dirty="0"/>
              <a:t>The first web browser </a:t>
            </a:r>
            <a:r>
              <a:rPr lang="en-US" altLang="en-US" dirty="0" smtClean="0"/>
              <a:t>was </a:t>
            </a:r>
            <a:r>
              <a:rPr lang="en-US" altLang="en-US" dirty="0"/>
              <a:t>written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1991:</a:t>
            </a:r>
          </a:p>
          <a:p>
            <a:pPr lvl="1"/>
            <a:r>
              <a:rPr lang="en-US" altLang="en-US" dirty="0" smtClean="0"/>
              <a:t>The World Wide Web was released to the public.</a:t>
            </a:r>
          </a:p>
          <a:p>
            <a:pPr lvl="1"/>
            <a:endParaRPr lang="en-US" altLang="en-US" dirty="0" smtClean="0"/>
          </a:p>
          <a:p>
            <a:endParaRPr lang="en-CA" alt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7449571" y="1071117"/>
            <a:ext cx="1142661" cy="1180849"/>
            <a:chOff x="6799263" y="2603500"/>
            <a:chExt cx="1142661" cy="1180849"/>
          </a:xfrm>
          <a:solidFill>
            <a:srgbClr val="FFFFFF"/>
          </a:solidFill>
        </p:grpSpPr>
        <p:sp>
          <p:nvSpPr>
            <p:cNvPr id="7" name="tower"/>
            <p:cNvSpPr>
              <a:spLocks noEditPoints="1" noChangeArrowheads="1"/>
            </p:cNvSpPr>
            <p:nvPr/>
          </p:nvSpPr>
          <p:spPr bwMode="auto">
            <a:xfrm>
              <a:off x="6799263" y="2603500"/>
              <a:ext cx="715113" cy="11808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2 w 21600"/>
                <a:gd name="T31" fmla="*/ 22532 h 21600"/>
                <a:gd name="T32" fmla="*/ 21489 w 21600"/>
                <a:gd name="T33" fmla="*/ 2699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381770" y="2817910"/>
              <a:ext cx="560154" cy="280477"/>
              <a:chOff x="8224250" y="2435382"/>
              <a:chExt cx="644443" cy="362264"/>
            </a:xfrm>
            <a:grpFill/>
          </p:grpSpPr>
          <p:sp>
            <p:nvSpPr>
              <p:cNvPr id="2" name="Rectangle 1"/>
              <p:cNvSpPr/>
              <p:nvPr/>
            </p:nvSpPr>
            <p:spPr bwMode="auto">
              <a:xfrm>
                <a:off x="8247707" y="2435382"/>
                <a:ext cx="597529" cy="362264"/>
              </a:xfrm>
              <a:prstGeom prst="rect">
                <a:avLst/>
              </a:prstGeom>
              <a:grp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  <p:txBody>
              <a:bodyPr rtlCol="0" anchor="t" anchorCtr="0"/>
              <a:lstStyle/>
              <a:p>
                <a:pPr algn="ctr"/>
                <a:endParaRPr lang="en-CA" sz="1600" dirty="0" smtClean="0"/>
              </a:p>
            </p:txBody>
          </p:sp>
          <p:sp>
            <p:nvSpPr>
              <p:cNvPr id="5" name="Isosceles Triangle 4"/>
              <p:cNvSpPr/>
              <p:nvPr/>
            </p:nvSpPr>
            <p:spPr bwMode="auto">
              <a:xfrm rot="10800000">
                <a:off x="8271164" y="2459848"/>
                <a:ext cx="564836" cy="174646"/>
              </a:xfrm>
              <a:prstGeom prst="triangl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  <p:txBody>
              <a:bodyPr rtlCol="0" anchor="t" anchorCtr="0"/>
              <a:lstStyle/>
              <a:p>
                <a:pPr algn="ctr"/>
                <a:endParaRPr lang="en-CA" sz="1600" dirty="0" smtClean="0"/>
              </a:p>
            </p:txBody>
          </p:sp>
          <p:cxnSp>
            <p:nvCxnSpPr>
              <p:cNvPr id="8" name="Straight Connector 7"/>
              <p:cNvCxnSpPr>
                <a:endCxn id="5" idx="5"/>
              </p:cNvCxnSpPr>
              <p:nvPr/>
            </p:nvCxnSpPr>
            <p:spPr bwMode="auto">
              <a:xfrm flipV="1">
                <a:off x="8224250" y="2547171"/>
                <a:ext cx="188123" cy="250475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  <p:cxnSp>
            <p:nvCxnSpPr>
              <p:cNvPr id="13" name="Straight Connector 12"/>
              <p:cNvCxnSpPr>
                <a:endCxn id="5" idx="1"/>
              </p:cNvCxnSpPr>
              <p:nvPr/>
            </p:nvCxnSpPr>
            <p:spPr bwMode="auto">
              <a:xfrm flipH="1" flipV="1">
                <a:off x="8694791" y="2547171"/>
                <a:ext cx="173902" cy="250475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 Microcomputer?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6477000" cy="4876800"/>
          </a:xfrm>
        </p:spPr>
        <p:txBody>
          <a:bodyPr/>
          <a:lstStyle/>
          <a:p>
            <a:r>
              <a:rPr lang="en-US" altLang="en-US" dirty="0"/>
              <a:t>A computer that uses a microprocessor as it’s main processor.</a:t>
            </a:r>
          </a:p>
          <a:p>
            <a:r>
              <a:rPr lang="en-US" altLang="en-US" dirty="0"/>
              <a:t>Sometimes it’s referred to as a ‘PC’ (Personal Computer).</a:t>
            </a:r>
          </a:p>
          <a:p>
            <a:pPr lvl="1"/>
            <a:r>
              <a:rPr lang="en-US" altLang="en-US" dirty="0"/>
              <a:t>Designed for use by only one person at a time.</a:t>
            </a:r>
          </a:p>
          <a:p>
            <a:pPr lvl="1"/>
            <a:r>
              <a:rPr lang="en-US" altLang="en-US" dirty="0"/>
              <a:t>Unfortunately this term has taken on multiple meanings.</a:t>
            </a:r>
          </a:p>
          <a:p>
            <a:pPr lvl="2"/>
            <a:r>
              <a:rPr lang="en-US" altLang="en-US" dirty="0"/>
              <a:t>PC = IBM PC (a model produced by IBM)</a:t>
            </a:r>
          </a:p>
          <a:p>
            <a:pPr lvl="2"/>
            <a:r>
              <a:rPr lang="en-US" altLang="en-US" dirty="0"/>
              <a:t>PC = A computer running a Microsoft operating system.</a:t>
            </a:r>
          </a:p>
          <a:p>
            <a:r>
              <a:rPr lang="en-US" altLang="en-US" dirty="0"/>
              <a:t>Consequently the less ambiguous term ‘microcomputer’ will be used. </a:t>
            </a:r>
          </a:p>
        </p:txBody>
      </p:sp>
      <p:pic>
        <p:nvPicPr>
          <p:cNvPr id="4" name="Picture 7" descr="https://fbcdn-sphotos-a-a.akamaihd.net/hphotos-ak-ash3/946943_10151551541606836_2110209313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17323" r="17347" b="11274"/>
          <a:stretch/>
        </p:blipFill>
        <p:spPr bwMode="auto">
          <a:xfrm>
            <a:off x="7023253" y="0"/>
            <a:ext cx="2133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023253" y="4331970"/>
            <a:ext cx="3492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Image courtesy of James Tam</a:t>
            </a:r>
          </a:p>
        </p:txBody>
      </p:sp>
    </p:spTree>
    <p:extLst>
      <p:ext uri="{BB962C8B-B14F-4D97-AF65-F5344CB8AC3E}">
        <p14:creationId xmlns:p14="http://schemas.microsoft.com/office/powerpoint/2010/main" val="22980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History Of The World Wide Web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Designed in 1989 by Tim Berners-Lee and scientists in Geneva who were interested in making it easier to share research documents.</a:t>
            </a:r>
          </a:p>
          <a:p>
            <a:r>
              <a:rPr lang="en-US" altLang="en-US" dirty="0" smtClean="0"/>
              <a:t>Documents could be linked through a protocol called </a:t>
            </a:r>
            <a:r>
              <a:rPr lang="en-US" altLang="en-US" dirty="0" smtClean="0">
                <a:latin typeface="Consolas" panose="020B0609020204030204" pitchFamily="49" charset="0"/>
              </a:rPr>
              <a:t>http</a:t>
            </a:r>
            <a:r>
              <a:rPr lang="en-US" altLang="en-US" dirty="0" smtClean="0"/>
              <a:t> (hyper text transfer protocol).</a:t>
            </a:r>
          </a:p>
          <a:p>
            <a:r>
              <a:rPr lang="en-US" altLang="en-US" dirty="0" smtClean="0"/>
              <a:t>Documents were made available for free browsing and downloading from the web (</a:t>
            </a:r>
            <a:r>
              <a:rPr lang="en-US" altLang="en-US" i="1" dirty="0" smtClean="0"/>
              <a:t>substantially</a:t>
            </a:r>
            <a:r>
              <a:rPr lang="en-US" altLang="en-US" dirty="0" smtClean="0"/>
              <a:t> easier than the alternative).</a:t>
            </a:r>
          </a:p>
          <a:p>
            <a:r>
              <a:rPr lang="en-US" altLang="en-US" dirty="0" smtClean="0"/>
              <a:t>1990: </a:t>
            </a:r>
          </a:p>
          <a:p>
            <a:pPr lvl="1"/>
            <a:r>
              <a:rPr lang="en-US" altLang="en-US" dirty="0" smtClean="0"/>
              <a:t>The first web browser “WorldWideWeb” (later renamed ‘Nexus’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 was written.</a:t>
            </a:r>
          </a:p>
          <a:p>
            <a:r>
              <a:rPr lang="en-US" altLang="en-US" dirty="0" smtClean="0"/>
              <a:t>1993:</a:t>
            </a:r>
          </a:p>
          <a:p>
            <a:pPr lvl="1"/>
            <a:r>
              <a:rPr lang="en-US" altLang="en-US" dirty="0" smtClean="0"/>
              <a:t>Mark Andreessen of NCSA (National Center for Super Computing Applications) launched Mosaic X the first popular web browser.</a:t>
            </a:r>
          </a:p>
          <a:p>
            <a:endParaRPr lang="en-US" altLang="en-US" dirty="0" smtClean="0"/>
          </a:p>
        </p:txBody>
      </p:sp>
      <p:sp>
        <p:nvSpPr>
          <p:cNvPr id="67588" name="TextBox 1"/>
          <p:cNvSpPr txBox="1">
            <a:spLocks noChangeArrowheads="1"/>
          </p:cNvSpPr>
          <p:nvPr/>
        </p:nvSpPr>
        <p:spPr bwMode="auto">
          <a:xfrm>
            <a:off x="0" y="6572250"/>
            <a:ext cx="61722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Source </a:t>
            </a:r>
            <a:r>
              <a:rPr lang="en-US" altLang="en-US" sz="1200" dirty="0">
                <a:latin typeface="Arial" panose="020B0604020202020204" pitchFamily="34" charset="0"/>
              </a:rPr>
              <a:t>http://www.w3.org/People/Berners-Lee/WorldWideWeb.html</a:t>
            </a:r>
          </a:p>
        </p:txBody>
      </p:sp>
      <p:pic>
        <p:nvPicPr>
          <p:cNvPr id="67589" name="Picture 6" descr="http://s7.computerhistory.org/is/image/CHM/500004892-03-01?$re-story-hero$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12456" r="5746" b="11673"/>
          <a:stretch>
            <a:fillRect/>
          </a:stretch>
        </p:blipFill>
        <p:spPr bwMode="auto">
          <a:xfrm>
            <a:off x="8229600" y="0"/>
            <a:ext cx="895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Box 2"/>
          <p:cNvSpPr txBox="1">
            <a:spLocks noChangeArrowheads="1"/>
          </p:cNvSpPr>
          <p:nvPr/>
        </p:nvSpPr>
        <p:spPr bwMode="auto">
          <a:xfrm>
            <a:off x="6496050" y="903288"/>
            <a:ext cx="2628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From </a:t>
            </a:r>
            <a:r>
              <a:rPr lang="en-US" altLang="en-US" sz="1200" dirty="0" smtClean="0">
                <a:latin typeface="Arial" panose="020B0604020202020204" pitchFamily="34" charset="0"/>
                <a:hlinkClick r:id="rId5"/>
              </a:rPr>
              <a:t>www.computerhistory.org</a:t>
            </a:r>
            <a:r>
              <a:rPr lang="en-US" altLang="en-US" sz="1200" dirty="0" smtClean="0">
                <a:latin typeface="Arial" panose="020B0604020202020204" pitchFamily="34" charset="0"/>
              </a:rPr>
              <a:t> (2012)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7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History Of The World Wide Web (2)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Prior to the advent of the WWW the Internet was largely used by a niche user group.</a:t>
            </a:r>
          </a:p>
          <a:p>
            <a:r>
              <a:rPr lang="en-US" altLang="en-US" dirty="0" smtClean="0"/>
              <a:t>The advent of the WWW drastically changed that.</a:t>
            </a:r>
          </a:p>
          <a:p>
            <a:pPr lvl="1"/>
            <a:r>
              <a:rPr lang="en-US" altLang="en-US" dirty="0" smtClean="0"/>
              <a:t>Now some people even equate the World-Wide-Web with the Internet itself! 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pic>
        <p:nvPicPr>
          <p:cNvPr id="68612" name="Picture 6" descr="http://s7.computerhistory.org/is/image/CHM/500004892-03-01?$re-story-hero$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12456" r="5746" b="11673"/>
          <a:stretch>
            <a:fillRect/>
          </a:stretch>
        </p:blipFill>
        <p:spPr bwMode="auto">
          <a:xfrm>
            <a:off x="8229600" y="0"/>
            <a:ext cx="895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5"/>
          <p:cNvSpPr txBox="1">
            <a:spLocks noChangeArrowheads="1"/>
          </p:cNvSpPr>
          <p:nvPr/>
        </p:nvSpPr>
        <p:spPr bwMode="auto">
          <a:xfrm>
            <a:off x="6496050" y="903288"/>
            <a:ext cx="2628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From www.computerhistory.org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766573"/>
              </p:ext>
            </p:extLst>
          </p:nvPr>
        </p:nvGraphicFramePr>
        <p:xfrm>
          <a:off x="776288" y="3021826"/>
          <a:ext cx="3889842" cy="379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Chart" r:id="rId6" imgW="7610336" imgH="7429500" progId="Excel.Chart.8">
                  <p:embed/>
                </p:oleObj>
              </mc:Choice>
              <mc:Fallback>
                <p:oleObj name="Chart" r:id="rId6" imgW="7610336" imgH="74295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3021826"/>
                        <a:ext cx="3889842" cy="379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3" grpId="0" build="p" bldLvl="2"/>
      <p:bldOleChart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Mouse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1962: ARPA (under JCR Licklider) provided a special fund to realize the vision of a “mechanically enhanced man”.</a:t>
            </a:r>
          </a:p>
          <a:p>
            <a:pPr lvl="1"/>
            <a:r>
              <a:rPr lang="en-US" altLang="en-US" dirty="0" smtClean="0"/>
              <a:t>It came out of a paper published by Licklider (before he joined ARPA) where he “…forecast a future that will involve a very close coupling between the human and electronic members of the [human-technology] partnership.”</a:t>
            </a:r>
            <a:r>
              <a:rPr lang="en-US" altLang="en-US" baseline="30000" dirty="0" smtClean="0"/>
              <a:t>1</a:t>
            </a:r>
          </a:p>
          <a:p>
            <a:r>
              <a:rPr lang="en-US" altLang="en-US" dirty="0" smtClean="0"/>
              <a:t>Douglas Engelbart applied for funding.</a:t>
            </a:r>
          </a:p>
          <a:p>
            <a:pPr lvl="1"/>
            <a:endParaRPr lang="en-US" altLang="en-US" dirty="0" smtClean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583363"/>
            <a:ext cx="4697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 “A History of Modern Computing” (Paul Ceruzzi: MIT Press 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/>
      <p:bldP spid="3174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Mouse (2)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Engelbart spent his time studying an experimenting with ways to improve communication between people and computers.</a:t>
            </a:r>
          </a:p>
          <a:p>
            <a:r>
              <a:rPr lang="en-US" altLang="en-US" dirty="0" smtClean="0"/>
              <a:t>1967: he described (his most famous) invention, the mouse.</a:t>
            </a:r>
          </a:p>
        </p:txBody>
      </p:sp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762000" y="2298700"/>
            <a:ext cx="5029200" cy="3932238"/>
            <a:chOff x="480" y="1728"/>
            <a:chExt cx="3168" cy="2477"/>
          </a:xfrm>
        </p:grpSpPr>
        <p:pic>
          <p:nvPicPr>
            <p:cNvPr id="70661" name="Picture 5" descr="douglas-engelbart-worlds-first-mou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728"/>
              <a:ext cx="3168" cy="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62" name="Rectangle 6"/>
            <p:cNvSpPr>
              <a:spLocks noChangeArrowheads="1"/>
            </p:cNvSpPr>
            <p:nvPr/>
          </p:nvSpPr>
          <p:spPr bwMode="auto">
            <a:xfrm>
              <a:off x="480" y="4032"/>
              <a:ext cx="74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60306" bIns="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http://gajitz.com</a:t>
              </a:r>
              <a:r>
                <a:rPr lang="en-US" altLang="en-US" sz="1400" dirty="0">
                  <a:latin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You Should Now Know: </a:t>
            </a:r>
            <a:r>
              <a:rPr lang="en-US" altLang="en-US" dirty="0" smtClean="0"/>
              <a:t>History</a:t>
            </a:r>
            <a:endParaRPr lang="en-US" altLang="en-US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How the invention of the microprocessor revolutionized computing</a:t>
            </a:r>
          </a:p>
          <a:p>
            <a:r>
              <a:rPr lang="en-US" altLang="en-US" dirty="0" smtClean="0"/>
              <a:t>What was the first computer that was successfully targeted specifically for the home user</a:t>
            </a:r>
          </a:p>
          <a:p>
            <a:r>
              <a:rPr lang="en-US" altLang="en-US" dirty="0" smtClean="0"/>
              <a:t>What was the influence of Microsoft on microcomputers</a:t>
            </a:r>
          </a:p>
          <a:p>
            <a:r>
              <a:rPr lang="en-US" altLang="en-US" dirty="0" smtClean="0"/>
              <a:t>The history of the IBM-PC</a:t>
            </a:r>
          </a:p>
          <a:p>
            <a:r>
              <a:rPr lang="en-US" altLang="en-US" dirty="0" smtClean="0"/>
              <a:t>The foundation of Apple Computers</a:t>
            </a:r>
          </a:p>
          <a:p>
            <a:r>
              <a:rPr lang="en-US" altLang="en-US" dirty="0" smtClean="0"/>
              <a:t>The history of some of Apple's early computers: Apple I, Apple II, Lisa, Macintosh</a:t>
            </a:r>
          </a:p>
          <a:p>
            <a:r>
              <a:rPr lang="en-US" altLang="en-US" dirty="0" smtClean="0"/>
              <a:t>How IBM lost control over a computer architecture that it developed through the rise of clone computers</a:t>
            </a:r>
          </a:p>
          <a:p>
            <a:r>
              <a:rPr lang="en-US" altLang="en-US" dirty="0" smtClean="0"/>
              <a:t>How the rise of clone computers lead to the market dominance of Microsoft in the microcomputer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You Should Now Know: </a:t>
            </a:r>
            <a:r>
              <a:rPr lang="en-US" altLang="en-US" dirty="0" smtClean="0"/>
              <a:t>History</a:t>
            </a:r>
            <a:endParaRPr lang="en-US" altLang="en-US" dirty="0" smtClean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What was the first GUI-driven computer: Xerox Star</a:t>
            </a:r>
          </a:p>
          <a:p>
            <a:r>
              <a:rPr lang="en-US" altLang="en-US" dirty="0" smtClean="0"/>
              <a:t>The early history of the Internet</a:t>
            </a:r>
          </a:p>
          <a:p>
            <a:pPr lvl="1"/>
            <a:r>
              <a:rPr lang="en-US" altLang="en-US" dirty="0" smtClean="0"/>
              <a:t>When did it first become operational</a:t>
            </a:r>
          </a:p>
          <a:p>
            <a:pPr lvl="1"/>
            <a:r>
              <a:rPr lang="en-US" altLang="en-US" dirty="0" smtClean="0"/>
              <a:t>How it works</a:t>
            </a:r>
          </a:p>
          <a:p>
            <a:pPr lvl="1"/>
            <a:r>
              <a:rPr lang="en-US" altLang="en-US" dirty="0" smtClean="0"/>
              <a:t>What were some major milestones and when did they occur</a:t>
            </a:r>
          </a:p>
          <a:p>
            <a:pPr lvl="1"/>
            <a:r>
              <a:rPr lang="en-US" altLang="en-US" dirty="0" smtClean="0"/>
              <a:t>When was the WWW invented and who was behind its creation</a:t>
            </a:r>
          </a:p>
          <a:p>
            <a:pPr eaLnBrk="1" hangingPunct="1"/>
            <a:r>
              <a:rPr lang="en-US" altLang="en-US" dirty="0" smtClean="0"/>
              <a:t>Computer Mouse</a:t>
            </a:r>
          </a:p>
          <a:p>
            <a:pPr lvl="1" eaLnBrk="1" hangingPunct="1"/>
            <a:r>
              <a:rPr lang="en-US" altLang="en-US" dirty="0" smtClean="0"/>
              <a:t>Who invented the device</a:t>
            </a:r>
          </a:p>
          <a:p>
            <a:pPr lvl="1" eaLnBrk="1" hangingPunct="1"/>
            <a:r>
              <a:rPr lang="en-US" altLang="en-US" dirty="0" smtClean="0"/>
              <a:t>When was it invented</a:t>
            </a:r>
          </a:p>
          <a:p>
            <a:pPr lvl="1" eaLnBrk="1" hangingPunct="1"/>
            <a:r>
              <a:rPr lang="en-US" altLang="en-US" dirty="0" smtClean="0"/>
              <a:t>What was the motivation for its creation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First Popular Computer For Home Users: The Altair</a:t>
            </a:r>
          </a:p>
        </p:txBody>
      </p:sp>
      <p:pic>
        <p:nvPicPr>
          <p:cNvPr id="33798" name="Picture 6" descr="http://s7.computerhistory.org/is/image/CHM/102621982p-03-01?$re-zoomed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11029" r="6732" b="6870"/>
          <a:stretch>
            <a:fillRect/>
          </a:stretch>
        </p:blipFill>
        <p:spPr bwMode="auto">
          <a:xfrm>
            <a:off x="0" y="1435100"/>
            <a:ext cx="41783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139700" y="6597650"/>
            <a:ext cx="38989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Images © Mark Richards from www.computerhistory.org</a:t>
            </a:r>
          </a:p>
        </p:txBody>
      </p:sp>
      <p:pic>
        <p:nvPicPr>
          <p:cNvPr id="33799" name="Picture 7" descr="http://s7.computerhistory.org/is/image/CHM/102621982p-03-02?$re-zoomed$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24297" r="4666" b="23851"/>
          <a:stretch>
            <a:fillRect/>
          </a:stretch>
        </p:blipFill>
        <p:spPr bwMode="auto">
          <a:xfrm>
            <a:off x="3700463" y="4368800"/>
            <a:ext cx="51387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Note: Most Computer Users At The Time Were Extremely Technically-Oriented</a:t>
            </a:r>
          </a:p>
        </p:txBody>
      </p:sp>
      <p:pic>
        <p:nvPicPr>
          <p:cNvPr id="842755" name="Picture 3" descr="Hac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1358900"/>
            <a:ext cx="5076825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332538"/>
            <a:ext cx="2414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Image by Chris Kania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http://www.kaniamania.com/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Microsoft’s Influence On </a:t>
            </a:r>
            <a:r>
              <a:rPr lang="en-US" altLang="en-US" dirty="0" smtClean="0"/>
              <a:t>Microcomputers</a:t>
            </a:r>
            <a:r>
              <a:rPr lang="en-US" altLang="en-US" baseline="30000" dirty="0" smtClean="0"/>
              <a:t>1</a:t>
            </a:r>
            <a:endParaRPr lang="en-US" altLang="en-US" baseline="30000" dirty="0" smtClean="0"/>
          </a:p>
        </p:txBody>
      </p:sp>
      <p:sp>
        <p:nvSpPr>
          <p:cNvPr id="843780" name="AutoShape 4"/>
          <p:cNvSpPr>
            <a:spLocks noChangeArrowheads="1"/>
          </p:cNvSpPr>
          <p:nvPr/>
        </p:nvSpPr>
        <p:spPr bwMode="auto">
          <a:xfrm>
            <a:off x="4305300" y="3575050"/>
            <a:ext cx="2705100" cy="1587500"/>
          </a:xfrm>
          <a:prstGeom prst="cloudCallout">
            <a:avLst>
              <a:gd name="adj1" fmla="val -155584"/>
              <a:gd name="adj2" fmla="val 85390"/>
            </a:avLst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IBM OS???</a:t>
            </a:r>
          </a:p>
        </p:txBody>
      </p:sp>
      <p:grpSp>
        <p:nvGrpSpPr>
          <p:cNvPr id="843781" name="Group 5"/>
          <p:cNvGrpSpPr>
            <a:grpSpLocks/>
          </p:cNvGrpSpPr>
          <p:nvPr/>
        </p:nvGrpSpPr>
        <p:grpSpPr bwMode="auto">
          <a:xfrm>
            <a:off x="3987800" y="3759200"/>
            <a:ext cx="3022600" cy="1397000"/>
            <a:chOff x="3080" y="736"/>
            <a:chExt cx="1904" cy="880"/>
          </a:xfrm>
        </p:grpSpPr>
        <p:sp>
          <p:nvSpPr>
            <p:cNvPr id="34825" name="Line 6"/>
            <p:cNvSpPr>
              <a:spLocks noChangeShapeType="1"/>
            </p:cNvSpPr>
            <p:nvPr/>
          </p:nvSpPr>
          <p:spPr bwMode="auto">
            <a:xfrm flipV="1">
              <a:off x="3080" y="744"/>
              <a:ext cx="1904" cy="872"/>
            </a:xfrm>
            <a:prstGeom prst="line">
              <a:avLst/>
            </a:prstGeom>
            <a:noFill/>
            <a:ln w="1016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34826" name="Line 7"/>
            <p:cNvSpPr>
              <a:spLocks noChangeShapeType="1"/>
            </p:cNvSpPr>
            <p:nvPr/>
          </p:nvSpPr>
          <p:spPr bwMode="auto">
            <a:xfrm>
              <a:off x="3136" y="736"/>
              <a:ext cx="1712" cy="768"/>
            </a:xfrm>
            <a:prstGeom prst="line">
              <a:avLst/>
            </a:prstGeom>
            <a:noFill/>
            <a:ln w="1016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2" name="computr1"/>
          <p:cNvSpPr>
            <a:spLocks noEditPoints="1" noChangeArrowheads="1"/>
          </p:cNvSpPr>
          <p:nvPr/>
        </p:nvSpPr>
        <p:spPr bwMode="auto">
          <a:xfrm>
            <a:off x="293730" y="5249380"/>
            <a:ext cx="1158875" cy="1235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w 21600"/>
              <a:gd name="T25" fmla="*/ 2147483647 h 21600"/>
              <a:gd name="T26" fmla="*/ 2147483647 w 21600"/>
              <a:gd name="T27" fmla="*/ 2147483647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4923 w 21600"/>
              <a:gd name="T43" fmla="*/ 2541 h 21600"/>
              <a:gd name="T44" fmla="*/ 16756 w 21600"/>
              <a:gd name="T45" fmla="*/ 11153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4823" name="mainfrm"/>
          <p:cNvSpPr>
            <a:spLocks noEditPoints="1" noChangeArrowheads="1"/>
          </p:cNvSpPr>
          <p:nvPr/>
        </p:nvSpPr>
        <p:spPr bwMode="auto">
          <a:xfrm>
            <a:off x="339725" y="1295400"/>
            <a:ext cx="1809499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32 w 21600"/>
              <a:gd name="T25" fmla="*/ 22174 h 21600"/>
              <a:gd name="T26" fmla="*/ 21579 w 21600"/>
              <a:gd name="T27" fmla="*/ 279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-3132" y="6586264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Clipart: Microsoft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9224" y="6154220"/>
            <a:ext cx="6758470" cy="402155"/>
          </a:xfrm>
          <a:prstGeom prst="rect">
            <a:avLst/>
          </a:prstGeom>
          <a:noFill/>
          <a:ln w="0">
            <a:noFill/>
          </a:ln>
        </p:spPr>
        <p:txBody>
          <a:bodyPr wrap="square" lIns="0" rtlCol="0">
            <a:noAutofit/>
          </a:bodyPr>
          <a:lstStyle/>
          <a:p>
            <a:r>
              <a:rPr lang="en-US" sz="1200" u="sng" dirty="0" smtClean="0">
                <a:solidFill>
                  <a:schemeClr val="accent5">
                    <a:lumMod val="50000"/>
                  </a:schemeClr>
                </a:solidFill>
              </a:rPr>
              <a:t>1 https</a:t>
            </a:r>
            <a:r>
              <a:rPr lang="en-US" sz="1200" u="sng" dirty="0">
                <a:solidFill>
                  <a:schemeClr val="accent5">
                    <a:lumMod val="50000"/>
                  </a:schemeClr>
                </a:solidFill>
              </a:rPr>
              <a:t>://www.forbes.com/sites/timbajarin/2021/08/25/attack-of-the-clones-how-ibm-lost-control-of-the-pc-market/?sh=1e6da2dd5b81</a:t>
            </a:r>
            <a:endParaRPr lang="en-CA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CA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4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80" grpId="0" animBg="1"/>
      <p:bldP spid="34823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Microsoft’s Influence On Microcomputers (2)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IBM approached two companies as possible vendors of an operating system to run it’s computers:</a:t>
            </a:r>
          </a:p>
          <a:p>
            <a:pPr lvl="1"/>
            <a:r>
              <a:rPr lang="en-US" altLang="en-US" dirty="0" smtClean="0"/>
              <a:t>Digital Research</a:t>
            </a:r>
          </a:p>
          <a:p>
            <a:pPr lvl="1"/>
            <a:r>
              <a:rPr lang="en-US" altLang="en-US" dirty="0"/>
              <a:t>Microsoft (never wrote operating system software just a BASIC interpreter).</a:t>
            </a:r>
          </a:p>
          <a:p>
            <a:pPr lvl="1"/>
            <a:r>
              <a:rPr lang="en-US" altLang="en-US" dirty="0"/>
              <a:t>Microsoft: 7 million in annual sales</a:t>
            </a:r>
          </a:p>
          <a:p>
            <a:pPr lvl="1"/>
            <a:r>
              <a:rPr lang="en-US" altLang="en-US" dirty="0"/>
              <a:t>IBM: 30 billion in yearly revenues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IBM and Microsoft worked out an arrangement to have a version of Microsoft’s DOS (</a:t>
            </a:r>
            <a:r>
              <a:rPr lang="en-US" altLang="en-US" i="1" u="sng" dirty="0" smtClean="0"/>
              <a:t>D</a:t>
            </a:r>
            <a:r>
              <a:rPr lang="en-US" altLang="en-US" dirty="0" smtClean="0"/>
              <a:t>isk </a:t>
            </a:r>
            <a:r>
              <a:rPr lang="en-US" altLang="en-US" i="1" u="sng" dirty="0" smtClean="0"/>
              <a:t>O</a:t>
            </a:r>
            <a:r>
              <a:rPr lang="en-US" altLang="en-US" dirty="0" smtClean="0"/>
              <a:t>perating </a:t>
            </a:r>
            <a:r>
              <a:rPr lang="en-US" altLang="en-US" i="1" u="sng" dirty="0" smtClean="0"/>
              <a:t>S</a:t>
            </a:r>
            <a:r>
              <a:rPr lang="en-US" altLang="en-US" dirty="0" smtClean="0"/>
              <a:t>ystem) run IBM computers: PC-DOS.</a:t>
            </a:r>
          </a:p>
          <a:p>
            <a:r>
              <a:rPr lang="en-US" altLang="en-US" dirty="0"/>
              <a:t>MS-DOS was based on 86-DOS an OS written by Tim Paterson of Seattle Computer products (later Q-DOS</a:t>
            </a:r>
            <a:r>
              <a:rPr lang="en-US" altLang="en-US" dirty="0" smtClean="0"/>
              <a:t>).</a:t>
            </a:r>
          </a:p>
          <a:p>
            <a:r>
              <a:rPr lang="en-US" altLang="en-US" dirty="0" smtClean="0"/>
              <a:t>With the arrangement with IBM Microsoft could (and eventually did) license its operating system to other computer manufacturers.</a:t>
            </a:r>
            <a:endParaRPr lang="en-US" altLang="en-US" dirty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7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Microsoft’s Influence On Microcomputers (3)</a:t>
            </a:r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The interface of PC/MS-DOS has been criticized as being user-unfriendly.</a:t>
            </a:r>
          </a:p>
        </p:txBody>
      </p:sp>
      <p:pic>
        <p:nvPicPr>
          <p:cNvPr id="847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t="19221" r="42834" b="18666"/>
          <a:stretch>
            <a:fillRect/>
          </a:stretch>
        </p:blipFill>
        <p:spPr bwMode="auto">
          <a:xfrm>
            <a:off x="660400" y="1812925"/>
            <a:ext cx="4673600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47877" name="Group 5"/>
          <p:cNvGrpSpPr>
            <a:grpSpLocks/>
          </p:cNvGrpSpPr>
          <p:nvPr/>
        </p:nvGrpSpPr>
        <p:grpSpPr bwMode="auto">
          <a:xfrm>
            <a:off x="4038600" y="1701800"/>
            <a:ext cx="3543300" cy="609600"/>
            <a:chOff x="2544" y="1072"/>
            <a:chExt cx="2232" cy="384"/>
          </a:xfrm>
        </p:grpSpPr>
        <p:sp>
          <p:nvSpPr>
            <p:cNvPr id="36873" name="Line 6"/>
            <p:cNvSpPr>
              <a:spLocks noChangeShapeType="1"/>
            </p:cNvSpPr>
            <p:nvPr/>
          </p:nvSpPr>
          <p:spPr bwMode="auto">
            <a:xfrm flipH="1">
              <a:off x="2544" y="1200"/>
              <a:ext cx="1168" cy="256"/>
            </a:xfrm>
            <a:prstGeom prst="line">
              <a:avLst/>
            </a:prstGeom>
            <a:noFill/>
            <a:ln w="635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36874" name="Text Box 7"/>
            <p:cNvSpPr txBox="1">
              <a:spLocks noChangeArrowheads="1"/>
            </p:cNvSpPr>
            <p:nvPr/>
          </p:nvSpPr>
          <p:spPr bwMode="auto">
            <a:xfrm>
              <a:off x="3712" y="1072"/>
              <a:ext cx="10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Command</a:t>
              </a:r>
            </a:p>
          </p:txBody>
        </p:sp>
      </p:grpSp>
      <p:grpSp>
        <p:nvGrpSpPr>
          <p:cNvPr id="847880" name="Group 8"/>
          <p:cNvGrpSpPr>
            <a:grpSpLocks/>
          </p:cNvGrpSpPr>
          <p:nvPr/>
        </p:nvGrpSpPr>
        <p:grpSpPr bwMode="auto">
          <a:xfrm>
            <a:off x="4940300" y="2501900"/>
            <a:ext cx="2705100" cy="3606800"/>
            <a:chOff x="3112" y="1576"/>
            <a:chExt cx="1704" cy="2272"/>
          </a:xfrm>
        </p:grpSpPr>
        <p:sp>
          <p:nvSpPr>
            <p:cNvPr id="36871" name="AutoShape 9"/>
            <p:cNvSpPr>
              <a:spLocks/>
            </p:cNvSpPr>
            <p:nvPr/>
          </p:nvSpPr>
          <p:spPr bwMode="auto">
            <a:xfrm>
              <a:off x="3112" y="1576"/>
              <a:ext cx="632" cy="2272"/>
            </a:xfrm>
            <a:prstGeom prst="rightBrace">
              <a:avLst>
                <a:gd name="adj1" fmla="val 29958"/>
                <a:gd name="adj2" fmla="val 50000"/>
              </a:avLst>
            </a:prstGeom>
            <a:noFill/>
            <a:ln w="635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36872" name="Text Box 10"/>
            <p:cNvSpPr txBox="1">
              <a:spLocks noChangeArrowheads="1"/>
            </p:cNvSpPr>
            <p:nvPr/>
          </p:nvSpPr>
          <p:spPr bwMode="auto">
            <a:xfrm>
              <a:off x="3752" y="2480"/>
              <a:ext cx="106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Effect of the command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5" grpId="0" build="p"/>
    </p:bldLst>
  </p:timing>
</p:sld>
</file>

<file path=ppt/theme/theme1.xml><?xml version="1.0" encoding="utf-8"?>
<a:theme xmlns:a="http://schemas.openxmlformats.org/drawingml/2006/main" name="2_evaluation_intro">
  <a:themeElements>
    <a:clrScheme name="">
      <a:dk1>
        <a:srgbClr val="000000"/>
      </a:dk1>
      <a:lt1>
        <a:srgbClr val="33CC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DE2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evaluation_intr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sm" len="sm"/>
          <a:tailEnd type="none"/>
        </a:ln>
        <a:effectLst/>
      </a:spPr>
      <a:bodyPr rtlCol="0" anchor="t" anchorCtr="0"/>
      <a:lstStyle>
        <a:defPPr algn="ctr">
          <a:defRPr sz="1600" dirty="0" smtClean="0"/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sm" len="sm"/>
          <a:tailEnd type="none"/>
        </a:ln>
        <a:effectLst/>
      </a:spPr>
      <a:bodyPr/>
      <a:lstStyle/>
    </a:lnDef>
    <a:txDef>
      <a:spPr>
        <a:noFill/>
        <a:ln w="0">
          <a:noFill/>
        </a:ln>
      </a:spPr>
      <a:bodyPr wrap="square" lIns="0" rtlCol="0">
        <a:noAutofit/>
      </a:bodyPr>
      <a:lstStyle>
        <a:defPPr>
          <a:defRPr sz="1800" dirty="0" smtClean="0"/>
        </a:defPPr>
      </a:lstStyle>
    </a:txDef>
  </a:objectDefaults>
  <a:extraClrSchemeLst>
    <a:extraClrScheme>
      <a:clrScheme name="evaluation_intr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aluation_intr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D:\@Courses\CPSC_481\PRESENT\evaluation_intro.ppt</Template>
  <TotalTime>24709</TotalTime>
  <Pages>8</Pages>
  <Words>2642</Words>
  <Application>Microsoft Office PowerPoint</Application>
  <PresentationFormat>On-screen Show (4:3)</PresentationFormat>
  <Paragraphs>386</Paragraphs>
  <Slides>45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Consolas</vt:lpstr>
      <vt:lpstr>Courier New</vt:lpstr>
      <vt:lpstr>Times New Roman</vt:lpstr>
      <vt:lpstr>2_evaluation_intro</vt:lpstr>
      <vt:lpstr>Chart</vt:lpstr>
      <vt:lpstr>The Recent History of Computers &amp; Technologies</vt:lpstr>
      <vt:lpstr>Computers Before The Microprocessor</vt:lpstr>
      <vt:lpstr>The First Microprocessor: 4004</vt:lpstr>
      <vt:lpstr>What Is  Microcomputer?</vt:lpstr>
      <vt:lpstr>The First Popular Computer For Home Users: The Altair</vt:lpstr>
      <vt:lpstr>Note: Most Computer Users At The Time Were Extremely Technically-Oriented</vt:lpstr>
      <vt:lpstr>Microsoft’s Influence On Microcomputers1</vt:lpstr>
      <vt:lpstr>Microsoft’s Influence On Microcomputers (2)</vt:lpstr>
      <vt:lpstr>Microsoft’s Influence On Microcomputers (3)</vt:lpstr>
      <vt:lpstr>Microsoft’s Influence On Microcomputers (4)</vt:lpstr>
      <vt:lpstr>Microsoft’s Influence On Microcomputers (4)</vt:lpstr>
      <vt:lpstr>The IBM PC (Personal Computer: 1981)</vt:lpstr>
      <vt:lpstr>The IBM PC (Personal Computer: 1981): 2</vt:lpstr>
      <vt:lpstr>The IBM PC (Personal Computer: 1981): 3</vt:lpstr>
      <vt:lpstr>The Attack Of The Clones</vt:lpstr>
      <vt:lpstr>The Attack Of The Clones (2)</vt:lpstr>
      <vt:lpstr>The Attack Of The Clones (3)</vt:lpstr>
      <vt:lpstr>The Attack Of The Clones (4)</vt:lpstr>
      <vt:lpstr>The Attack Of The Clones: Result</vt:lpstr>
      <vt:lpstr>IBM’s Attempt To Take Back Their Market</vt:lpstr>
      <vt:lpstr>The Attack Of The Clones: The Rise Of Microsoft</vt:lpstr>
      <vt:lpstr>The History Of Apple Computers: Steve And Steve</vt:lpstr>
      <vt:lpstr>The Apple I Computer (1976)</vt:lpstr>
      <vt:lpstr>Apple I To The Apple II</vt:lpstr>
      <vt:lpstr>The Apple II Computer (1977)</vt:lpstr>
      <vt:lpstr>The Apple II Computer (1977): 2</vt:lpstr>
      <vt:lpstr>First Graphical Interface</vt:lpstr>
      <vt:lpstr>The Apple Lisa (1983)</vt:lpstr>
      <vt:lpstr>The Apple Macintosh (1984)</vt:lpstr>
      <vt:lpstr>Origins Of The Internet</vt:lpstr>
      <vt:lpstr>The Cold War And The Space Race</vt:lpstr>
      <vt:lpstr>The Cold War And The Space Race (2)</vt:lpstr>
      <vt:lpstr>The Cold War And The Space Race (3)</vt:lpstr>
      <vt:lpstr>ARPA</vt:lpstr>
      <vt:lpstr>ARPA (2)</vt:lpstr>
      <vt:lpstr>ARPANET</vt:lpstr>
      <vt:lpstr>ARPANET (2)</vt:lpstr>
      <vt:lpstr>The First Data Sent On The Internet1</vt:lpstr>
      <vt:lpstr>Important Milestones Of The Internet</vt:lpstr>
      <vt:lpstr>The History Of The World Wide Web</vt:lpstr>
      <vt:lpstr>The History Of The World Wide Web (2)</vt:lpstr>
      <vt:lpstr>The Mouse</vt:lpstr>
      <vt:lpstr>The Mouse (2)</vt:lpstr>
      <vt:lpstr>You Should Now Know: History</vt:lpstr>
      <vt:lpstr>You Should Now Know: History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computers</dc:title>
  <dc:creator>James Tam</dc:creator>
  <cp:lastModifiedBy>Microsoft account</cp:lastModifiedBy>
  <cp:revision>3322</cp:revision>
  <cp:lastPrinted>1998-08-16T21:06:56Z</cp:lastPrinted>
  <dcterms:created xsi:type="dcterms:W3CDTF">1995-08-18T10:27:02Z</dcterms:created>
  <dcterms:modified xsi:type="dcterms:W3CDTF">2022-06-12T07:24:23Z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saul@cpsc.ucalgary.ca</vt:lpwstr>
  </property>
  <property fmtid="{D5CDD505-2E9C-101B-9397-08002B2CF9AE}" pid="8" name="HomePage">
    <vt:lpwstr>http://www.cpsc.ucalgary.ca/~saul</vt:lpwstr>
  </property>
  <property fmtid="{D5CDD505-2E9C-101B-9397-08002B2CF9AE}" pid="9" name="Other">
    <vt:lpwstr>Saul Greenberg, _x000d_
Department of Computer Science, _x000d_
University of Calgary,  _x000d_
Calgary, Alberta CANADA_x000d_
T2N 1N4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D:\@www\grouplab\saul\481\topics</vt:lpwstr>
  </property>
</Properties>
</file>