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259" r:id="rId3"/>
    <p:sldId id="295" r:id="rId4"/>
    <p:sldId id="261" r:id="rId5"/>
    <p:sldId id="262" r:id="rId6"/>
    <p:sldId id="263" r:id="rId7"/>
    <p:sldId id="264" r:id="rId8"/>
    <p:sldId id="265" r:id="rId9"/>
    <p:sldId id="266" r:id="rId10"/>
    <p:sldId id="267" r:id="rId11"/>
    <p:sldId id="268" r:id="rId12"/>
    <p:sldId id="269" r:id="rId13"/>
    <p:sldId id="270" r:id="rId14"/>
    <p:sldId id="281" r:id="rId15"/>
    <p:sldId id="284" r:id="rId16"/>
    <p:sldId id="279" r:id="rId17"/>
    <p:sldId id="283" r:id="rId18"/>
    <p:sldId id="274" r:id="rId19"/>
    <p:sldId id="297" r:id="rId20"/>
    <p:sldId id="276" r:id="rId21"/>
    <p:sldId id="277" r:id="rId22"/>
    <p:sldId id="285" r:id="rId23"/>
    <p:sldId id="286" r:id="rId24"/>
    <p:sldId id="287" r:id="rId25"/>
    <p:sldId id="288" r:id="rId26"/>
    <p:sldId id="289" r:id="rId27"/>
    <p:sldId id="290" r:id="rId28"/>
    <p:sldId id="291" r:id="rId29"/>
    <p:sldId id="278"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CD5B5"/>
    <a:srgbClr val="FFFFCC"/>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25" autoAdjust="0"/>
    <p:restoredTop sz="96270" autoAdjust="0"/>
  </p:normalViewPr>
  <p:slideViewPr>
    <p:cSldViewPr>
      <p:cViewPr varScale="1">
        <p:scale>
          <a:sx n="92" d="100"/>
          <a:sy n="92" d="100"/>
        </p:scale>
        <p:origin x="78" y="3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4" d="100"/>
          <a:sy n="84" d="100"/>
        </p:scale>
        <p:origin x="-1728"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E0F2953-6EC7-47CD-9CCB-E70743478A88}" type="datetimeFigureOut">
              <a:rPr lang="en-US"/>
              <a:pPr>
                <a:defRPr/>
              </a:pPr>
              <a:t>6/8/2022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a:t>Text files in  Python</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A80A650-D453-47E2-A97A-0A9A6D88B246}" type="slidenum">
              <a:rPr lang="en-US" altLang="en-US"/>
              <a:pPr/>
              <a:t>‹#›</a:t>
            </a:fld>
            <a:endParaRPr lang="en-US" altLang="en-US"/>
          </a:p>
        </p:txBody>
      </p:sp>
    </p:spTree>
    <p:extLst>
      <p:ext uri="{BB962C8B-B14F-4D97-AF65-F5344CB8AC3E}">
        <p14:creationId xmlns:p14="http://schemas.microsoft.com/office/powerpoint/2010/main" val="1697744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D329BE7-E051-42CE-AEC7-AE84E62BED9A}" type="datetimeFigureOut">
              <a:rPr lang="en-US"/>
              <a:pPr>
                <a:defRPr/>
              </a:pPr>
              <a:t>6/8/2022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8B29EEA-1210-4C13-B39C-9508000F9C37}" type="slidenum">
              <a:rPr lang="en-US" altLang="en-US"/>
              <a:pPr/>
              <a:t>‹#›</a:t>
            </a:fld>
            <a:endParaRPr lang="en-US" altLang="en-US"/>
          </a:p>
        </p:txBody>
      </p:sp>
    </p:spTree>
    <p:extLst>
      <p:ext uri="{BB962C8B-B14F-4D97-AF65-F5344CB8AC3E}">
        <p14:creationId xmlns:p14="http://schemas.microsoft.com/office/powerpoint/2010/main" val="15162058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3686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781A3246-10C0-4941-9DE3-370CA199DCAA}" type="slidenum">
              <a:rPr lang="en-US" altLang="en-US" sz="1300">
                <a:latin typeface="Times New Roman" panose="02020603050405020304" pitchFamily="18" charset="0"/>
              </a:rPr>
              <a:pPr algn="r" eaLnBrk="1" hangingPunct="1">
                <a:spcBef>
                  <a:spcPct val="0"/>
                </a:spcBef>
              </a:pPr>
              <a:t>1</a:t>
            </a:fld>
            <a:endParaRPr lang="en-US" altLang="en-US" sz="1300">
              <a:latin typeface="Times New Roman" panose="02020603050405020304" pitchFamily="18" charset="0"/>
            </a:endParaRPr>
          </a:p>
        </p:txBody>
      </p:sp>
      <p:sp>
        <p:nvSpPr>
          <p:cNvPr id="3686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22081069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(Todo next time)</a:t>
            </a:r>
            <a:br>
              <a:rPr lang="en-US" altLang="en-US" smtClean="0"/>
            </a:br>
            <a:r>
              <a:rPr lang="en-US" altLang="en-US" smtClean="0"/>
              <a:t>now might be the time to show string functions such as left and right strip of white space</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9001C6BF-2846-4841-A7AE-19ABC74C7A21}" type="slidenum">
              <a:rPr lang="en-US" altLang="en-US"/>
              <a:pPr eaLnBrk="1" hangingPunct="1"/>
              <a:t>12</a:t>
            </a:fld>
            <a:endParaRPr lang="en-US" altLang="en-US"/>
          </a:p>
        </p:txBody>
      </p:sp>
    </p:spTree>
    <p:extLst>
      <p:ext uri="{BB962C8B-B14F-4D97-AF65-F5344CB8AC3E}">
        <p14:creationId xmlns:p14="http://schemas.microsoft.com/office/powerpoint/2010/main" val="2562444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 Trace with a simple input file e.g., gpa.txt</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EA73F068-F1EA-4136-8253-87EDEC484D6C}" type="slidenum">
              <a:rPr lang="en-US" altLang="en-US"/>
              <a:pPr eaLnBrk="1" hangingPunct="1"/>
              <a:t>15</a:t>
            </a:fld>
            <a:endParaRPr lang="en-US" altLang="en-US"/>
          </a:p>
        </p:txBody>
      </p:sp>
    </p:spTree>
    <p:extLst>
      <p:ext uri="{BB962C8B-B14F-4D97-AF65-F5344CB8AC3E}">
        <p14:creationId xmlns:p14="http://schemas.microsoft.com/office/powerpoint/2010/main" val="26982417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915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2E05A0FE-80A0-40BA-A33C-EE9480C6F667}" type="slidenum">
              <a:rPr lang="en-US" altLang="en-US" sz="1300">
                <a:latin typeface="Times New Roman" panose="02020603050405020304" pitchFamily="18" charset="0"/>
              </a:rPr>
              <a:pPr algn="r" eaLnBrk="1" hangingPunct="1">
                <a:spcBef>
                  <a:spcPct val="0"/>
                </a:spcBef>
              </a:pPr>
              <a:t>29</a:t>
            </a:fld>
            <a:endParaRPr lang="en-US" altLang="en-US" sz="1300">
              <a:latin typeface="Times New Roman" panose="02020603050405020304" pitchFamily="18" charset="0"/>
            </a:endParaRPr>
          </a:p>
        </p:txBody>
      </p:sp>
      <p:sp>
        <p:nvSpPr>
          <p:cNvPr id="4915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4284978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3789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09A49B8-53C2-46AC-AD7D-78A101BC3029}" type="slidenum">
              <a:rPr lang="en-US" altLang="en-US" sz="1300">
                <a:latin typeface="Times New Roman" panose="02020603050405020304" pitchFamily="18" charset="0"/>
              </a:rPr>
              <a:pPr algn="r" eaLnBrk="1" hangingPunct="1">
                <a:spcBef>
                  <a:spcPct val="0"/>
                </a:spcBef>
              </a:pPr>
              <a:t>2</a:t>
            </a:fld>
            <a:endParaRPr lang="en-US" altLang="en-US" sz="1300">
              <a:latin typeface="Times New Roman" panose="02020603050405020304" pitchFamily="18" charset="0"/>
            </a:endParaRPr>
          </a:p>
        </p:txBody>
      </p:sp>
      <p:sp>
        <p:nvSpPr>
          <p:cNvPr id="3789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4080935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3993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3DA0B7A-0F71-404C-9334-5D551165FFCE}" type="slidenum">
              <a:rPr lang="en-US" altLang="en-US" sz="1300">
                <a:latin typeface="Times New Roman" panose="02020603050405020304" pitchFamily="18" charset="0"/>
              </a:rPr>
              <a:pPr algn="r" eaLnBrk="1" hangingPunct="1">
                <a:spcBef>
                  <a:spcPct val="0"/>
                </a:spcBef>
              </a:pPr>
              <a:t>4</a:t>
            </a:fld>
            <a:endParaRPr lang="en-US" altLang="en-US" sz="1300">
              <a:latin typeface="Times New Roman" panose="02020603050405020304" pitchFamily="18" charset="0"/>
            </a:endParaRPr>
          </a:p>
        </p:txBody>
      </p:sp>
      <p:sp>
        <p:nvSpPr>
          <p:cNvPr id="3994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933264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096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41919A9-404A-4DC7-9860-9EB483AF15F4}" type="slidenum">
              <a:rPr lang="en-US" altLang="en-US" sz="1300">
                <a:latin typeface="Times New Roman" panose="02020603050405020304" pitchFamily="18" charset="0"/>
              </a:rPr>
              <a:pPr algn="r" eaLnBrk="1" hangingPunct="1">
                <a:spcBef>
                  <a:spcPct val="0"/>
                </a:spcBef>
              </a:pPr>
              <a:t>5</a:t>
            </a:fld>
            <a:endParaRPr lang="en-US" altLang="en-US" sz="1300">
              <a:latin typeface="Times New Roman" panose="02020603050405020304" pitchFamily="18" charset="0"/>
            </a:endParaRPr>
          </a:p>
        </p:txBody>
      </p:sp>
      <p:sp>
        <p:nvSpPr>
          <p:cNvPr id="4096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3688673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198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46C381A2-7909-456D-B1B0-365167563C68}" type="slidenum">
              <a:rPr lang="en-US" altLang="en-US" sz="1300">
                <a:latin typeface="Times New Roman" panose="02020603050405020304" pitchFamily="18" charset="0"/>
              </a:rPr>
              <a:pPr algn="r" eaLnBrk="1" hangingPunct="1">
                <a:spcBef>
                  <a:spcPct val="0"/>
                </a:spcBef>
              </a:pPr>
              <a:t>7</a:t>
            </a:fld>
            <a:endParaRPr lang="en-US" altLang="en-US" sz="1300">
              <a:latin typeface="Times New Roman" panose="02020603050405020304" pitchFamily="18" charset="0"/>
            </a:endParaRPr>
          </a:p>
        </p:txBody>
      </p:sp>
      <p:sp>
        <p:nvSpPr>
          <p:cNvPr id="4198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buFontTx/>
              <a:buNone/>
            </a:pPr>
            <a:endParaRPr lang="en-US" altLang="en-US" dirty="0" smtClean="0"/>
          </a:p>
        </p:txBody>
      </p:sp>
    </p:spTree>
    <p:extLst>
      <p:ext uri="{BB962C8B-B14F-4D97-AF65-F5344CB8AC3E}">
        <p14:creationId xmlns:p14="http://schemas.microsoft.com/office/powerpoint/2010/main" val="3850637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301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E700E568-6CBE-4C67-BF98-BD6EA3237EE2}" type="slidenum">
              <a:rPr lang="en-US" altLang="en-US" sz="1300">
                <a:latin typeface="Times New Roman" panose="02020603050405020304" pitchFamily="18" charset="0"/>
              </a:rPr>
              <a:pPr algn="r" eaLnBrk="1" hangingPunct="1">
                <a:spcBef>
                  <a:spcPct val="0"/>
                </a:spcBef>
              </a:pPr>
              <a:t>8</a:t>
            </a:fld>
            <a:endParaRPr lang="en-US" altLang="en-US" sz="1300">
              <a:latin typeface="Times New Roman" panose="02020603050405020304" pitchFamily="18" charset="0"/>
            </a:endParaRPr>
          </a:p>
        </p:txBody>
      </p:sp>
      <p:sp>
        <p:nvSpPr>
          <p:cNvPr id="4301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2762035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403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33FB8FD4-DCEB-4993-994A-360DFE750D04}" type="slidenum">
              <a:rPr lang="en-US" altLang="en-US" sz="1300">
                <a:latin typeface="Times New Roman" panose="02020603050405020304" pitchFamily="18" charset="0"/>
              </a:rPr>
              <a:pPr algn="r" eaLnBrk="1" hangingPunct="1">
                <a:spcBef>
                  <a:spcPct val="0"/>
                </a:spcBef>
              </a:pPr>
              <a:t>9</a:t>
            </a:fld>
            <a:endParaRPr lang="en-US" altLang="en-US" sz="1300">
              <a:latin typeface="Times New Roman" panose="02020603050405020304" pitchFamily="18" charset="0"/>
            </a:endParaRPr>
          </a:p>
        </p:txBody>
      </p:sp>
      <p:sp>
        <p:nvSpPr>
          <p:cNvPr id="4403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US" altLang="en-US" dirty="0" smtClean="0"/>
          </a:p>
        </p:txBody>
      </p:sp>
    </p:spTree>
    <p:extLst>
      <p:ext uri="{BB962C8B-B14F-4D97-AF65-F5344CB8AC3E}">
        <p14:creationId xmlns:p14="http://schemas.microsoft.com/office/powerpoint/2010/main" val="42645826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505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B2EA273-D3A0-4C83-9A12-48B46E97D683}" type="slidenum">
              <a:rPr lang="en-US" altLang="en-US" sz="1300">
                <a:latin typeface="Times New Roman" panose="02020603050405020304" pitchFamily="18" charset="0"/>
              </a:rPr>
              <a:pPr algn="r" eaLnBrk="1" hangingPunct="1">
                <a:spcBef>
                  <a:spcPct val="0"/>
                </a:spcBef>
              </a:pPr>
              <a:t>10</a:t>
            </a:fld>
            <a:endParaRPr lang="en-US" altLang="en-US" sz="1300">
              <a:latin typeface="Times New Roman" panose="02020603050405020304" pitchFamily="18" charset="0"/>
            </a:endParaRPr>
          </a:p>
        </p:txBody>
      </p:sp>
      <p:sp>
        <p:nvSpPr>
          <p:cNvPr id="4506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6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dirty="0" smtClean="0"/>
          </a:p>
        </p:txBody>
      </p:sp>
    </p:spTree>
    <p:extLst>
      <p:ext uri="{BB962C8B-B14F-4D97-AF65-F5344CB8AC3E}">
        <p14:creationId xmlns:p14="http://schemas.microsoft.com/office/powerpoint/2010/main" val="2998052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r>
              <a:rPr lang="en-US" altLang="en-US" sz="1300">
                <a:latin typeface="Times New Roman" panose="02020603050405020304" pitchFamily="18" charset="0"/>
              </a:rPr>
              <a:t>Introduction to files in Pascal</a:t>
            </a:r>
          </a:p>
        </p:txBody>
      </p:sp>
      <p:sp>
        <p:nvSpPr>
          <p:cNvPr id="4608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eaLnBrk="0" hangingPunct="0">
              <a:spcBef>
                <a:spcPct val="30000"/>
              </a:spcBef>
              <a:defRPr sz="1200">
                <a:solidFill>
                  <a:schemeClr val="tx1"/>
                </a:solidFill>
                <a:latin typeface="Calibri" panose="020F0502020204030204" pitchFamily="34" charset="0"/>
              </a:defRPr>
            </a:lvl1pPr>
            <a:lvl2pPr marL="742950" indent="-285750" defTabSz="931863" eaLnBrk="0" hangingPunct="0">
              <a:spcBef>
                <a:spcPct val="30000"/>
              </a:spcBef>
              <a:defRPr sz="1200">
                <a:solidFill>
                  <a:schemeClr val="tx1"/>
                </a:solidFill>
                <a:latin typeface="Calibri" panose="020F0502020204030204" pitchFamily="34" charset="0"/>
              </a:defRPr>
            </a:lvl2pPr>
            <a:lvl3pPr marL="1143000" indent="-228600" defTabSz="931863" eaLnBrk="0" hangingPunct="0">
              <a:spcBef>
                <a:spcPct val="30000"/>
              </a:spcBef>
              <a:defRPr sz="1200">
                <a:solidFill>
                  <a:schemeClr val="tx1"/>
                </a:solidFill>
                <a:latin typeface="Calibri" panose="020F0502020204030204" pitchFamily="34" charset="0"/>
              </a:defRPr>
            </a:lvl3pPr>
            <a:lvl4pPr marL="1600200" indent="-228600" defTabSz="931863" eaLnBrk="0" hangingPunct="0">
              <a:spcBef>
                <a:spcPct val="30000"/>
              </a:spcBef>
              <a:defRPr sz="1200">
                <a:solidFill>
                  <a:schemeClr val="tx1"/>
                </a:solidFill>
                <a:latin typeface="Calibri" panose="020F0502020204030204" pitchFamily="34" charset="0"/>
              </a:defRPr>
            </a:lvl4pPr>
            <a:lvl5pPr marL="2057400" indent="-228600"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5AF4265-1F12-461C-9EB9-DAE239130EC0}" type="slidenum">
              <a:rPr lang="en-US" altLang="en-US" sz="1300">
                <a:latin typeface="Times New Roman" panose="02020603050405020304" pitchFamily="18" charset="0"/>
              </a:rPr>
              <a:pPr algn="r" eaLnBrk="1" hangingPunct="1">
                <a:spcBef>
                  <a:spcPct val="0"/>
                </a:spcBef>
              </a:pPr>
              <a:t>11</a:t>
            </a:fld>
            <a:endParaRPr lang="en-US" altLang="en-US" sz="1300">
              <a:latin typeface="Times New Roman" panose="02020603050405020304" pitchFamily="18" charset="0"/>
            </a:endParaRPr>
          </a:p>
        </p:txBody>
      </p:sp>
      <p:sp>
        <p:nvSpPr>
          <p:cNvPr id="4608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4091266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50C337A-3298-4438-9F23-AAFD5C05681E}" type="datetimeFigureOut">
              <a:rPr lang="en-US"/>
              <a:pPr>
                <a:defRPr/>
              </a:pPr>
              <a:t>6/8/2022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A8A9635F-0251-41B1-9F54-BF40ECDC2C6B}" type="slidenum">
              <a:rPr lang="en-US" altLang="en-US"/>
              <a:pPr/>
              <a:t>‹#›</a:t>
            </a:fld>
            <a:endParaRPr lang="en-US" altLang="en-US"/>
          </a:p>
        </p:txBody>
      </p:sp>
    </p:spTree>
    <p:extLst>
      <p:ext uri="{BB962C8B-B14F-4D97-AF65-F5344CB8AC3E}">
        <p14:creationId xmlns:p14="http://schemas.microsoft.com/office/powerpoint/2010/main" val="926815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3B957DF-4233-4426-A285-7261FED401FD}" type="datetimeFigureOut">
              <a:rPr lang="en-US"/>
              <a:pPr>
                <a:defRPr/>
              </a:pPr>
              <a:t>6/8/2022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5A933820-3AB5-4FA3-9A2E-690C3596A5FE}" type="slidenum">
              <a:rPr lang="en-US" altLang="en-US"/>
              <a:pPr/>
              <a:t>‹#›</a:t>
            </a:fld>
            <a:endParaRPr lang="en-US" altLang="en-US"/>
          </a:p>
        </p:txBody>
      </p:sp>
    </p:spTree>
    <p:extLst>
      <p:ext uri="{BB962C8B-B14F-4D97-AF65-F5344CB8AC3E}">
        <p14:creationId xmlns:p14="http://schemas.microsoft.com/office/powerpoint/2010/main" val="334311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13F65ED-640E-46D1-AAE4-935E2B41D74B}" type="datetimeFigureOut">
              <a:rPr lang="en-US"/>
              <a:pPr>
                <a:defRPr/>
              </a:pPr>
              <a:t>6/8/2022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FA01F36F-5B80-4C46-80FC-917635A84ADB}" type="slidenum">
              <a:rPr lang="en-US" altLang="en-US"/>
              <a:pPr/>
              <a:t>‹#›</a:t>
            </a:fld>
            <a:endParaRPr lang="en-US" altLang="en-US"/>
          </a:p>
        </p:txBody>
      </p:sp>
    </p:spTree>
    <p:extLst>
      <p:ext uri="{BB962C8B-B14F-4D97-AF65-F5344CB8AC3E}">
        <p14:creationId xmlns:p14="http://schemas.microsoft.com/office/powerpoint/2010/main" val="3156762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200" dirty="0" smtClean="0">
                <a:cs typeface="Arial" charset="0"/>
              </a:rPr>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1584341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132A356-F6E2-41DD-A59C-0D158AEBB6A4}" type="datetimeFigureOut">
              <a:rPr lang="en-US"/>
              <a:pPr>
                <a:defRPr/>
              </a:pPr>
              <a:t>6/8/2022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AA80E122-A099-4DDD-AB41-E37E13E26545}" type="slidenum">
              <a:rPr lang="en-US" altLang="en-US"/>
              <a:pPr/>
              <a:t>‹#›</a:t>
            </a:fld>
            <a:endParaRPr lang="en-US" altLang="en-US"/>
          </a:p>
        </p:txBody>
      </p:sp>
    </p:spTree>
    <p:extLst>
      <p:ext uri="{BB962C8B-B14F-4D97-AF65-F5344CB8AC3E}">
        <p14:creationId xmlns:p14="http://schemas.microsoft.com/office/powerpoint/2010/main" val="1997567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E9212B4-54A3-49F8-830F-15189C9822AE}" type="datetimeFigureOut">
              <a:rPr lang="en-US"/>
              <a:pPr>
                <a:defRPr/>
              </a:pPr>
              <a:t>6/8/2022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2FEE60D2-6EF0-4829-8A02-8512EE4C68F7}" type="slidenum">
              <a:rPr lang="en-US" altLang="en-US"/>
              <a:pPr/>
              <a:t>‹#›</a:t>
            </a:fld>
            <a:endParaRPr lang="en-US" altLang="en-US"/>
          </a:p>
        </p:txBody>
      </p:sp>
    </p:spTree>
    <p:extLst>
      <p:ext uri="{BB962C8B-B14F-4D97-AF65-F5344CB8AC3E}">
        <p14:creationId xmlns:p14="http://schemas.microsoft.com/office/powerpoint/2010/main" val="2163797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BF6BBC8-B613-4889-9B04-220A4E84B152}" type="datetimeFigureOut">
              <a:rPr lang="en-US"/>
              <a:pPr>
                <a:defRPr/>
              </a:pPr>
              <a:t>6/8/2022</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9"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4C35A74E-D07B-42D7-9A70-7880FAD6BED8}" type="slidenum">
              <a:rPr lang="en-US" altLang="en-US"/>
              <a:pPr/>
              <a:t>‹#›</a:t>
            </a:fld>
            <a:endParaRPr lang="en-US" altLang="en-US"/>
          </a:p>
        </p:txBody>
      </p:sp>
    </p:spTree>
    <p:extLst>
      <p:ext uri="{BB962C8B-B14F-4D97-AF65-F5344CB8AC3E}">
        <p14:creationId xmlns:p14="http://schemas.microsoft.com/office/powerpoint/2010/main" val="1398127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134405D-D989-4218-BB5A-02CAA84E9BF0}" type="datetimeFigureOut">
              <a:rPr lang="en-US"/>
              <a:pPr>
                <a:defRPr/>
              </a:pPr>
              <a:t>6/8/2022</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36C3C017-3A3B-4270-8064-3BD341D32685}" type="slidenum">
              <a:rPr lang="en-US" altLang="en-US"/>
              <a:pPr/>
              <a:t>‹#›</a:t>
            </a:fld>
            <a:endParaRPr lang="en-US" altLang="en-US"/>
          </a:p>
        </p:txBody>
      </p:sp>
    </p:spTree>
    <p:extLst>
      <p:ext uri="{BB962C8B-B14F-4D97-AF65-F5344CB8AC3E}">
        <p14:creationId xmlns:p14="http://schemas.microsoft.com/office/powerpoint/2010/main" val="2474378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4E280AB-761C-46A7-992B-06D8E08E1102}" type="datetimeFigureOut">
              <a:rPr lang="en-US"/>
              <a:pPr>
                <a:defRPr/>
              </a:pPr>
              <a:t>6/8/2022</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3C27D71B-23E5-4C34-945F-25A7729C4D10}" type="slidenum">
              <a:rPr lang="en-US" altLang="en-US"/>
              <a:pPr/>
              <a:t>‹#›</a:t>
            </a:fld>
            <a:endParaRPr lang="en-US" altLang="en-US"/>
          </a:p>
        </p:txBody>
      </p:sp>
    </p:spTree>
    <p:extLst>
      <p:ext uri="{BB962C8B-B14F-4D97-AF65-F5344CB8AC3E}">
        <p14:creationId xmlns:p14="http://schemas.microsoft.com/office/powerpoint/2010/main" val="1235043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0F831F7A-7444-432F-AA6A-F0009CF23FCC}" type="datetimeFigureOut">
              <a:rPr lang="en-US"/>
              <a:pPr>
                <a:defRPr/>
              </a:pPr>
              <a:t>6/8/2022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B8D29FE7-2B80-41CB-84DB-8E1B065FE4E0}" type="slidenum">
              <a:rPr lang="en-US" altLang="en-US"/>
              <a:pPr/>
              <a:t>‹#›</a:t>
            </a:fld>
            <a:endParaRPr lang="en-US" altLang="en-US"/>
          </a:p>
        </p:txBody>
      </p:sp>
    </p:spTree>
    <p:extLst>
      <p:ext uri="{BB962C8B-B14F-4D97-AF65-F5344CB8AC3E}">
        <p14:creationId xmlns:p14="http://schemas.microsoft.com/office/powerpoint/2010/main" val="981718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1B5C475-E210-4783-AA4A-F10952776418}" type="datetimeFigureOut">
              <a:rPr lang="en-US"/>
              <a:pPr>
                <a:defRPr/>
              </a:pPr>
              <a:t>6/8/2022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smtClean="0">
                <a:solidFill>
                  <a:srgbClr val="898989"/>
                </a:solidFill>
                <a:cs typeface="Arial" panose="020B0604020202020204" pitchFamily="34" charset="0"/>
              </a:defRPr>
            </a:lvl1pPr>
          </a:lstStyle>
          <a:p>
            <a:fld id="{48AFC904-6D93-4059-8D71-22CD1756FE43}" type="slidenum">
              <a:rPr lang="en-US" altLang="en-US"/>
              <a:pPr/>
              <a:t>‹#›</a:t>
            </a:fld>
            <a:endParaRPr lang="en-US" altLang="en-US"/>
          </a:p>
        </p:txBody>
      </p:sp>
    </p:spTree>
    <p:extLst>
      <p:ext uri="{BB962C8B-B14F-4D97-AF65-F5344CB8AC3E}">
        <p14:creationId xmlns:p14="http://schemas.microsoft.com/office/powerpoint/2010/main" val="656155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US"/>
              <a:t>James Tam</a:t>
            </a:r>
          </a:p>
        </p:txBody>
      </p:sp>
    </p:spTree>
  </p:cSld>
  <p:clrMap bg1="lt1" tx1="dk1" bg2="lt2" tx2="dk2" accent1="accent1" accent2="accent2" accent3="accent3" accent4="accent4" accent5="accent5" accent6="accent6" hlink="hlink" folHlink="folHlink"/>
  <p:sldLayoutIdLst>
    <p:sldLayoutId id="2147484243" r:id="rId1"/>
    <p:sldLayoutId id="2147484244" r:id="rId2"/>
    <p:sldLayoutId id="2147484245" r:id="rId3"/>
    <p:sldLayoutId id="2147484246" r:id="rId4"/>
    <p:sldLayoutId id="2147484247" r:id="rId5"/>
    <p:sldLayoutId id="2147484248" r:id="rId6"/>
    <p:sldLayoutId id="2147484249" r:id="rId7"/>
    <p:sldLayoutId id="2147484250" r:id="rId8"/>
    <p:sldLayoutId id="2147484251" r:id="rId9"/>
    <p:sldLayoutId id="2147484252" r:id="rId10"/>
    <p:sldLayoutId id="2147484253" r:id="rId11"/>
  </p:sldLayoutIdLst>
  <p:timing>
    <p:tnLst>
      <p:par>
        <p:cTn id="1" dur="indefinite" restart="never" nodeType="tmRoot"/>
      </p:par>
    </p:tnLst>
  </p:timing>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715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2pPr>
      <a:lvl3pPr marL="742950" indent="-17145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971550" indent="-1714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britannica.com/technology/computer" TargetMode="External"/><Relationship Id="rId2" Type="http://schemas.openxmlformats.org/officeDocument/2006/relationships/hyperlink" Target="https://www.britannica.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idx="4294967295"/>
          </p:nvPr>
        </p:nvSpPr>
        <p:spPr>
          <a:xfrm>
            <a:off x="685800" y="2286000"/>
            <a:ext cx="7772400" cy="1143000"/>
          </a:xfrm>
        </p:spPr>
        <p:txBody>
          <a:bodyPr/>
          <a:lstStyle/>
          <a:p>
            <a:pPr eaLnBrk="1" hangingPunct="1"/>
            <a:r>
              <a:rPr lang="en-US" altLang="en-US" sz="4400" dirty="0" smtClean="0"/>
              <a:t>Introduction To Files In Python</a:t>
            </a:r>
          </a:p>
        </p:txBody>
      </p:sp>
      <p:sp>
        <p:nvSpPr>
          <p:cNvPr id="13315" name="Rectangle 3"/>
          <p:cNvSpPr>
            <a:spLocks noGrp="1" noChangeArrowheads="1"/>
          </p:cNvSpPr>
          <p:nvPr>
            <p:ph type="subTitle" idx="4294967295"/>
          </p:nvPr>
        </p:nvSpPr>
        <p:spPr>
          <a:xfrm>
            <a:off x="1179513" y="3830638"/>
            <a:ext cx="6734175" cy="1738312"/>
          </a:xfrm>
        </p:spPr>
        <p:txBody>
          <a:bodyPr/>
          <a:lstStyle/>
          <a:p>
            <a:pPr marL="0" indent="0" eaLnBrk="1" hangingPunct="1">
              <a:buFontTx/>
              <a:buNone/>
            </a:pPr>
            <a:r>
              <a:rPr lang="en-US" altLang="en-US" dirty="0" smtClean="0"/>
              <a:t>In this section of notes you will learn how to read from and write to text files as well as how to design programs that can recover from runtime errors. To properly read dynamic file information, building variable sized 2D lists is introduced.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marL="533400" indent="-533400" eaLnBrk="1" hangingPunct="1">
              <a:buFontTx/>
              <a:buAutoNum type="arabicPeriod" startAt="3"/>
            </a:pPr>
            <a:r>
              <a:rPr lang="en-US" altLang="en-US" smtClean="0">
                <a:ea typeface="Consolas" panose="020B0609020204030204" pitchFamily="49" charset="0"/>
                <a:cs typeface="Consolas" panose="020B0609020204030204" pitchFamily="49" charset="0"/>
              </a:rPr>
              <a:t>Writing To A File</a:t>
            </a:r>
          </a:p>
        </p:txBody>
      </p:sp>
      <p:sp>
        <p:nvSpPr>
          <p:cNvPr id="22531" name="Rectangle 3"/>
          <p:cNvSpPr>
            <a:spLocks noGrp="1" noChangeArrowheads="1"/>
          </p:cNvSpPr>
          <p:nvPr>
            <p:ph type="body" idx="4294967295"/>
          </p:nvPr>
        </p:nvSpPr>
        <p:spPr/>
        <p:txBody>
          <a:bodyPr/>
          <a:lstStyle/>
          <a:p>
            <a:pPr eaLnBrk="1" hangingPunct="1"/>
            <a:r>
              <a:rPr lang="en-US" altLang="en-US" sz="2000" dirty="0" smtClean="0"/>
              <a:t>You can use the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write()</a:t>
            </a:r>
            <a:r>
              <a:rPr lang="en-US" altLang="en-US" sz="2000" dirty="0" smtClean="0"/>
              <a:t>’ function in conjunction with a file variable.</a:t>
            </a:r>
          </a:p>
          <a:p>
            <a:pPr eaLnBrk="1" hangingPunct="1"/>
            <a:r>
              <a:rPr lang="en-US" altLang="en-US" sz="2000" dirty="0" smtClean="0"/>
              <a:t>Note however that this function’s argument:</a:t>
            </a:r>
          </a:p>
          <a:p>
            <a:pPr lvl="1" eaLnBrk="1" hangingPunct="1"/>
            <a:r>
              <a:rPr lang="en-US" altLang="en-US" dirty="0" smtClean="0"/>
              <a:t>It will ONLY take a string parameter</a:t>
            </a:r>
          </a:p>
          <a:p>
            <a:pPr lvl="1" eaLnBrk="1" hangingPunct="1"/>
            <a:r>
              <a:rPr lang="en-US" altLang="en-US" dirty="0"/>
              <a:t>E</a:t>
            </a:r>
            <a:r>
              <a:rPr lang="en-US" altLang="en-US" dirty="0" smtClean="0"/>
              <a:t>verything else must be converted to this type first via the ‘</a:t>
            </a:r>
            <a:r>
              <a:rPr lang="en-US" altLang="en-US" dirty="0" err="1" smtClean="0">
                <a:latin typeface="Consolas" panose="020B0609020204030204" pitchFamily="49" charset="0"/>
              </a:rPr>
              <a:t>str</a:t>
            </a:r>
            <a:r>
              <a:rPr lang="en-US" altLang="en-US" dirty="0" smtClean="0">
                <a:latin typeface="Consolas" panose="020B0609020204030204" pitchFamily="49" charset="0"/>
              </a:rPr>
              <a:t>()</a:t>
            </a:r>
            <a:r>
              <a:rPr lang="en-US" altLang="en-US" dirty="0" smtClean="0"/>
              <a:t>’ function. </a:t>
            </a:r>
          </a:p>
          <a:p>
            <a:pPr eaLnBrk="1" hangingPunct="1"/>
            <a:r>
              <a:rPr lang="en-US" altLang="en-US" sz="2000" dirty="0"/>
              <a:t>Unlike the </a:t>
            </a:r>
            <a:r>
              <a:rPr lang="en-US" altLang="en-US" sz="2000" dirty="0">
                <a:latin typeface="Consolas" panose="020B0609020204030204" pitchFamily="49" charset="0"/>
              </a:rPr>
              <a:t>print()</a:t>
            </a:r>
            <a:r>
              <a:rPr lang="en-US" altLang="en-US" sz="2000" dirty="0"/>
              <a:t> function the </a:t>
            </a:r>
            <a:r>
              <a:rPr lang="en-US" altLang="en-US" sz="2000" dirty="0" smtClean="0">
                <a:latin typeface="Consolas" panose="020B0609020204030204" pitchFamily="49" charset="0"/>
              </a:rPr>
              <a:t>write()</a:t>
            </a:r>
            <a:r>
              <a:rPr lang="en-US" altLang="en-US" sz="2000" dirty="0" smtClean="0"/>
              <a:t> function:</a:t>
            </a:r>
          </a:p>
          <a:p>
            <a:pPr lvl="1" eaLnBrk="1" hangingPunct="1"/>
            <a:r>
              <a:rPr lang="en-US" altLang="en-US" dirty="0" smtClean="0"/>
              <a:t> Writes </a:t>
            </a:r>
            <a:r>
              <a:rPr lang="en-US" altLang="en-US" dirty="0"/>
              <a:t>to the output file exactly </a:t>
            </a:r>
            <a:r>
              <a:rPr lang="en-US" altLang="en-US" dirty="0" smtClean="0"/>
              <a:t>as specified</a:t>
            </a:r>
          </a:p>
          <a:p>
            <a:pPr lvl="1" eaLnBrk="1" hangingPunct="1"/>
            <a:r>
              <a:rPr lang="en-US" altLang="en-US" dirty="0" smtClean="0"/>
              <a:t>(No </a:t>
            </a:r>
            <a:r>
              <a:rPr lang="en-US" altLang="en-US" dirty="0"/>
              <a:t>extra spaces or newlines are added)</a:t>
            </a:r>
          </a:p>
          <a:p>
            <a:pPr eaLnBrk="1" hangingPunct="1">
              <a:buFontTx/>
              <a:buNone/>
            </a:pPr>
            <a:r>
              <a:rPr lang="en-US" altLang="en-US" sz="2000" b="1" dirty="0" smtClean="0"/>
              <a:t>Format:</a:t>
            </a:r>
          </a:p>
          <a:p>
            <a:pPr eaLnBrk="1" hangingPunct="1">
              <a:buFontTx/>
              <a:buNone/>
            </a:pPr>
            <a:r>
              <a:rPr lang="en-US" altLang="en-US" sz="1800" dirty="0">
                <a:latin typeface="Consolas" panose="020B0609020204030204" pitchFamily="49" charset="0"/>
              </a:rPr>
              <a:t> </a:t>
            </a:r>
            <a:r>
              <a:rPr lang="en-US" altLang="en-US" sz="1800" dirty="0" smtClean="0">
                <a:latin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outputFile.write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string to write to 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a:t>
            </a:r>
            <a:endParaRPr lang="en-US" altLang="en-US" sz="1800" dirty="0" smtClean="0"/>
          </a:p>
          <a:p>
            <a:pPr eaLnBrk="1" hangingPunct="1">
              <a:buFontTx/>
              <a:buNone/>
            </a:pPr>
            <a:r>
              <a:rPr lang="en-US" altLang="en-US" sz="2000" b="1" dirty="0" smtClean="0"/>
              <a:t>Example:</a:t>
            </a:r>
          </a:p>
          <a:p>
            <a:pPr eaLnBrk="1" hangingPunct="1">
              <a:buFontTx/>
              <a:buNone/>
            </a:pP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 Assume that temp contains a string of characters.   </a:t>
            </a:r>
          </a:p>
          <a:p>
            <a:pPr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outputFile.write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(temp)</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eaLnBrk="1" hangingPunct="1"/>
            <a:r>
              <a:rPr lang="en-US" altLang="en-US" smtClean="0">
                <a:ea typeface="Consolas" panose="020B0609020204030204" pitchFamily="49" charset="0"/>
                <a:cs typeface="Consolas" panose="020B0609020204030204" pitchFamily="49" charset="0"/>
              </a:rPr>
              <a:t>Writing To A File: Putting It All Together</a:t>
            </a:r>
          </a:p>
        </p:txBody>
      </p:sp>
      <p:sp>
        <p:nvSpPr>
          <p:cNvPr id="23555" name="Rectangle 3"/>
          <p:cNvSpPr>
            <a:spLocks noGrp="1" noChangeArrowheads="1"/>
          </p:cNvSpPr>
          <p:nvPr>
            <p:ph type="body" idx="4294967295"/>
          </p:nvPr>
        </p:nvSpPr>
        <p:spPr/>
        <p:txBody>
          <a:bodyPr/>
          <a:lstStyle/>
          <a:p>
            <a:pPr marL="0" indent="0">
              <a:tabLst>
                <a:tab pos="190500" algn="l"/>
                <a:tab pos="292100" algn="l"/>
                <a:tab pos="2171700" algn="l"/>
              </a:tabLst>
            </a:pPr>
            <a:r>
              <a:rPr lang="en-US" altLang="en-US" b="1" dirty="0" smtClean="0"/>
              <a:t>Name of the example program</a:t>
            </a:r>
            <a:r>
              <a:rPr lang="en-US" altLang="en-US"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2grades.py</a:t>
            </a:r>
          </a:p>
          <a:p>
            <a:pPr marL="0" indent="0">
              <a:tabLst>
                <a:tab pos="190500" algn="l"/>
                <a:tab pos="292100" algn="l"/>
                <a:tab pos="2171700" algn="l"/>
              </a:tabLst>
            </a:pPr>
            <a:r>
              <a:rPr lang="en-US" altLang="en-US" b="1" dirty="0" smtClean="0"/>
              <a:t>Input file</a:t>
            </a:r>
            <a:r>
              <a:rPr lang="en-US" altLang="en-US"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letters.txt</a:t>
            </a:r>
            <a:r>
              <a:rPr lang="en-US" altLang="en-US" dirty="0" smtClean="0"/>
              <a:t> (sample output file name: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gpa.txt</a:t>
            </a:r>
            <a:r>
              <a:rPr lang="en-US" altLang="en-US" dirty="0" smtClean="0"/>
              <a:t>)</a:t>
            </a:r>
          </a:p>
          <a:p>
            <a:pPr marL="342900" lvl="1" indent="0">
              <a:tabLst>
                <a:tab pos="190500" algn="l"/>
                <a:tab pos="292100" algn="l"/>
                <a:tab pos="2171700" algn="l"/>
              </a:tabLst>
            </a:pPr>
            <a:r>
              <a:rPr lang="en-US" altLang="en-US" dirty="0" smtClean="0"/>
              <a:t>Learning: processing data and writing a line at a time to a file.</a:t>
            </a:r>
          </a:p>
          <a:p>
            <a:pPr marL="0" indent="0">
              <a:buFontTx/>
              <a:buNone/>
              <a:tabLst>
                <a:tab pos="190500" algn="l"/>
                <a:tab pos="292100" algn="l"/>
                <a:tab pos="2171700" algn="l"/>
              </a:tabLst>
            </a:pPr>
            <a:endParaRPr lang="en-US" altLang="en-US" dirty="0" smtClean="0">
              <a:latin typeface="Times New Roman" panose="02020603050405020304" pitchFamily="18" charset="0"/>
            </a:endParaRPr>
          </a:p>
          <a:p>
            <a:pPr marL="0" indent="0">
              <a:buFontTx/>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input("Enter the name of input file to read the </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grades from: ")</a:t>
            </a:r>
          </a:p>
          <a:p>
            <a:pPr marL="0" indent="0">
              <a:buFontTx/>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input("Enter the name of the output file to </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record the GPA's to: ")</a:t>
            </a:r>
          </a:p>
          <a:p>
            <a:pPr marL="0" indent="0">
              <a:buFontTx/>
              <a:buNone/>
              <a:tabLst>
                <a:tab pos="190500" algn="l"/>
                <a:tab pos="292100" algn="l"/>
                <a:tab pos="2171700" algn="l"/>
              </a:tabLst>
            </a:pPr>
            <a:endParaRPr lang="en-US" altLang="en-US" sz="16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"r")</a:t>
            </a:r>
          </a:p>
          <a:p>
            <a:pPr marL="0" indent="0">
              <a:buFontTx/>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"w")</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print("Opening file",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for reading.")</a:t>
            </a:r>
          </a:p>
          <a:p>
            <a:pPr marL="0" indent="0">
              <a:buFontTx/>
              <a:buNone/>
              <a:tabLst>
                <a:tab pos="190500" algn="l"/>
                <a:tab pos="292100" algn="l"/>
                <a:tab pos="2171700" algn="l"/>
              </a:tabLst>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print("Opening file",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for writing.")</a:t>
            </a:r>
          </a:p>
          <a:p>
            <a:pPr marL="0" indent="0">
              <a:buFont typeface="Arial" panose="020B0604020202020204" pitchFamily="34" charset="0"/>
              <a:buNone/>
              <a:tabLst>
                <a:tab pos="190500" algn="l"/>
                <a:tab pos="292100" algn="l"/>
                <a:tab pos="2171700" algn="l"/>
              </a:tabLst>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0</a:t>
            </a:r>
          </a:p>
          <a:p>
            <a:pPr marL="0" indent="0">
              <a:buFontTx/>
              <a:buNone/>
              <a:tabLst>
                <a:tab pos="190500" algn="l"/>
                <a:tab pos="292100" algn="l"/>
                <a:tab pos="2171700" algn="l"/>
              </a:tabLst>
            </a:pP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r>
              <a:rPr lang="en-US" altLang="en-US" dirty="0" smtClean="0"/>
              <a:t>Writing To A File: Putting It All Together (2)</a:t>
            </a:r>
          </a:p>
        </p:txBody>
      </p:sp>
      <p:sp>
        <p:nvSpPr>
          <p:cNvPr id="24579" name="Rectangle 3"/>
          <p:cNvSpPr>
            <a:spLocks noGrp="1" noChangeArrowheads="1"/>
          </p:cNvSpPr>
          <p:nvPr>
            <p:ph type="body" idx="4294967295"/>
          </p:nvPr>
        </p:nvSpPr>
        <p:spPr>
          <a:xfrm>
            <a:off x="457200" y="1600200"/>
            <a:ext cx="3581400" cy="4525963"/>
          </a:xfrm>
        </p:spPr>
        <p:txBody>
          <a:bodyPr/>
          <a:lstStyle/>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for line in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if (line[0] == "A"):</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4</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elif</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(line[0] == "B"):</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3</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elif</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(line[0] == "C"):</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2</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elif</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(line[0] == "D"):</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1</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elif</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(line[0] == "F"):</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0</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else:</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gpa</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 -1</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temp =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str</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(gpa)</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temp = temp + ENTER</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print(line[0], TAB, gpa)</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outputFile.write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(temp)</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r>
              <a:rPr lang="en-US" altLang="en-US" smtClean="0"/>
              <a:t>Writing To A File: Putting It All Together (3)</a:t>
            </a:r>
          </a:p>
        </p:txBody>
      </p:sp>
      <p:sp>
        <p:nvSpPr>
          <p:cNvPr id="25603" name="Rectangle 3"/>
          <p:cNvSpPr>
            <a:spLocks noGrp="1" noChangeArrowheads="1"/>
          </p:cNvSpPr>
          <p:nvPr>
            <p:ph type="body" idx="4294967295"/>
          </p:nvPr>
        </p:nvSpPr>
        <p:spPr/>
        <p:txBody>
          <a:bodyPr/>
          <a:lstStyle/>
          <a:p>
            <a:pPr>
              <a:buFontTx/>
              <a:buNone/>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inputFile.close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a:t>
            </a:r>
          </a:p>
          <a:p>
            <a:pPr>
              <a:buFontTx/>
              <a:buNone/>
            </a:pP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outputFile.close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 </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print("Completed reading of file",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a:t>
            </a:r>
          </a:p>
          <a:p>
            <a:pPr>
              <a:buFontTx/>
              <a:buNone/>
            </a:pPr>
            <a:r>
              <a:rPr lang="en-US" altLang="en-US" sz="1600" dirty="0" smtClean="0">
                <a:latin typeface="Consolas" panose="020B0609020204030204" pitchFamily="49" charset="0"/>
                <a:ea typeface="Consolas" panose="020B0609020204030204" pitchFamily="49" charset="0"/>
                <a:cs typeface="Consolas" panose="020B0609020204030204" pitchFamily="49" charset="0"/>
              </a:rPr>
              <a:t>print("Completed writing to file", </a:t>
            </a:r>
            <a:r>
              <a:rPr lang="en-US" altLang="en-US" sz="1600" dirty="0" err="1" smtClean="0">
                <a:latin typeface="Consolas" panose="020B0609020204030204" pitchFamily="49" charset="0"/>
                <a:ea typeface="Consolas" panose="020B0609020204030204" pitchFamily="49" charset="0"/>
                <a:cs typeface="Consolas" panose="020B0609020204030204" pitchFamily="49" charset="0"/>
              </a:rPr>
              <a:t>outputFileName</a:t>
            </a:r>
            <a:r>
              <a:rPr lang="en-US" altLang="en-US" sz="1600" dirty="0" smtClean="0">
                <a:latin typeface="Consolas" panose="020B0609020204030204" pitchFamily="49" charset="0"/>
                <a:ea typeface="Consolas" panose="020B0609020204030204" pitchFamily="49" charset="0"/>
                <a:cs typeface="Consolas" panose="020B0609020204030204" pitchFamily="49" charset="0"/>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US" altLang="en-US" dirty="0" smtClean="0"/>
              <a:t>Reading From Files: Commonly Used Algorithm (If There Is Time)</a:t>
            </a:r>
          </a:p>
        </p:txBody>
      </p:sp>
      <p:sp>
        <p:nvSpPr>
          <p:cNvPr id="26627" name="Content Placeholder 2"/>
          <p:cNvSpPr>
            <a:spLocks noGrp="1"/>
          </p:cNvSpPr>
          <p:nvPr>
            <p:ph idx="1"/>
          </p:nvPr>
        </p:nvSpPr>
        <p:spPr/>
        <p:txBody>
          <a:bodyPr/>
          <a:lstStyle/>
          <a:p>
            <a:r>
              <a:rPr lang="en-US" altLang="en-US" dirty="0" smtClean="0"/>
              <a:t>Pseudo-code:</a:t>
            </a:r>
          </a:p>
          <a:p>
            <a:pPr marL="342900" lvl="1" indent="0">
              <a:buFont typeface="Arial" panose="020B0604020202020204" pitchFamily="34" charset="0"/>
              <a:buNone/>
            </a:pPr>
            <a:r>
              <a:rPr lang="en-US" altLang="en-US" sz="1800" dirty="0" smtClean="0">
                <a:latin typeface="Comic Sans MS" panose="030F0702030302020204" pitchFamily="66" charset="0"/>
                <a:ea typeface="Consolas" panose="020B0609020204030204" pitchFamily="49" charset="0"/>
                <a:cs typeface="Consolas" panose="020B0609020204030204" pitchFamily="49" charset="0"/>
              </a:rPr>
              <a:t>Read a line from a file as a string</a:t>
            </a:r>
          </a:p>
          <a:p>
            <a:pPr marL="342900" lvl="1" indent="0">
              <a:buFont typeface="Arial" panose="020B0604020202020204" pitchFamily="34" charset="0"/>
              <a:buNone/>
            </a:pPr>
            <a:r>
              <a:rPr lang="en-US" altLang="en-US" sz="1800" dirty="0" smtClean="0">
                <a:latin typeface="Comic Sans MS" panose="030F0702030302020204" pitchFamily="66" charset="0"/>
                <a:ea typeface="Consolas" panose="020B0609020204030204" pitchFamily="49" charset="0"/>
                <a:cs typeface="Consolas" panose="020B0609020204030204" pitchFamily="49" charset="0"/>
              </a:rPr>
              <a:t>While (string is not empty)</a:t>
            </a:r>
          </a:p>
          <a:p>
            <a:pPr marL="914400" lvl="1" indent="-571500">
              <a:buFont typeface="Arial" panose="020B0604020202020204" pitchFamily="34" charset="0"/>
              <a:buNone/>
            </a:pPr>
            <a:r>
              <a:rPr lang="en-US" altLang="en-US" sz="1800" dirty="0" smtClean="0">
                <a:latin typeface="Comic Sans MS" panose="030F0702030302020204" pitchFamily="66" charset="0"/>
                <a:ea typeface="Consolas" panose="020B0609020204030204" pitchFamily="49" charset="0"/>
                <a:cs typeface="Consolas" panose="020B0609020204030204" pitchFamily="49" charset="0"/>
              </a:rPr>
              <a:t>    process the line e.g. display onscreen, use data in some calculations etc.</a:t>
            </a:r>
          </a:p>
          <a:p>
            <a:pPr marL="342900" lvl="1" indent="0">
              <a:buFont typeface="Arial" panose="020B0604020202020204" pitchFamily="34" charset="0"/>
              <a:buNone/>
            </a:pPr>
            <a:r>
              <a:rPr lang="en-US" altLang="en-US" sz="1800" dirty="0" smtClean="0">
                <a:latin typeface="Comic Sans MS" panose="030F0702030302020204" pitchFamily="66" charset="0"/>
                <a:ea typeface="Consolas" panose="020B0609020204030204" pitchFamily="49" charset="0"/>
                <a:cs typeface="Consolas" panose="020B0609020204030204" pitchFamily="49" charset="0"/>
              </a:rPr>
              <a:t>    Read another line from the file</a:t>
            </a:r>
          </a:p>
          <a:p>
            <a:endParaRPr lang="en-US" alt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File Input: Alternate Implementation</a:t>
            </a:r>
          </a:p>
        </p:txBody>
      </p:sp>
      <p:sp>
        <p:nvSpPr>
          <p:cNvPr id="3" name="Content Placeholder 2"/>
          <p:cNvSpPr>
            <a:spLocks noGrp="1"/>
          </p:cNvSpPr>
          <p:nvPr>
            <p:ph idx="1"/>
          </p:nvPr>
        </p:nvSpPr>
        <p:spPr/>
        <p:txBody>
          <a:bodyPr/>
          <a:lstStyle/>
          <a:p>
            <a:pPr>
              <a:buFont typeface="Arial" charset="0"/>
              <a:buChar char="•"/>
              <a:defRPr/>
            </a:pPr>
            <a:r>
              <a:rPr lang="en-US" altLang="en-US" b="1" dirty="0"/>
              <a:t>Name of the </a:t>
            </a:r>
            <a:r>
              <a:rPr lang="en-US" altLang="en-US" b="1" dirty="0" smtClean="0"/>
              <a:t>example program</a:t>
            </a:r>
            <a:r>
              <a:rPr lang="en-US" altLang="en-US" dirty="0" smtClean="0"/>
              <a:t>: </a:t>
            </a:r>
            <a:r>
              <a:rPr lang="en-US" altLang="en-US" sz="2000" dirty="0" smtClean="0">
                <a:latin typeface="Consolas" pitchFamily="49" charset="0"/>
                <a:cs typeface="Consolas" pitchFamily="49" charset="0"/>
              </a:rPr>
              <a:t>3grades.py</a:t>
            </a:r>
          </a:p>
          <a:p>
            <a:pPr>
              <a:buFont typeface="Arial" charset="0"/>
              <a:buChar char="•"/>
              <a:defRPr/>
            </a:pPr>
            <a:r>
              <a:rPr lang="en-US" altLang="en-US" b="1" dirty="0" smtClean="0">
                <a:cs typeface="Consolas" pitchFamily="49" charset="0"/>
              </a:rPr>
              <a:t>Input</a:t>
            </a:r>
            <a:r>
              <a:rPr lang="en-US" altLang="en-US" dirty="0" smtClean="0">
                <a:cs typeface="Consolas" pitchFamily="49" charset="0"/>
              </a:rPr>
              <a:t>: Any of the ‘.txt’ files supplied with this section.</a:t>
            </a:r>
          </a:p>
          <a:p>
            <a:pPr lvl="1">
              <a:buFont typeface="Arial" charset="0"/>
              <a:buChar char="•"/>
              <a:defRPr/>
            </a:pPr>
            <a:r>
              <a:rPr lang="en-US" altLang="en-US" dirty="0" smtClean="0">
                <a:cs typeface="Consolas" pitchFamily="49" charset="0"/>
              </a:rPr>
              <a:t>Learning: reading from a file using a general approach (not specific to Python but can be applied to other languages).</a:t>
            </a:r>
          </a:p>
          <a:p>
            <a:pPr lvl="1">
              <a:buFont typeface="Arial" charset="0"/>
              <a:buChar char="•"/>
              <a:defRPr/>
            </a:pPr>
            <a:endParaRPr lang="en-US" altLang="en-US" dirty="0" smtClean="0">
              <a:cs typeface="Consolas" pitchFamily="49" charset="0"/>
            </a:endParaRPr>
          </a:p>
          <a:p>
            <a:pPr marL="342900" lvl="1" indent="0">
              <a:buFont typeface="Arial" charset="0"/>
              <a:buNone/>
              <a:defRPr/>
            </a:pPr>
            <a:r>
              <a:rPr lang="en-US" altLang="en-US" sz="1800" dirty="0">
                <a:latin typeface="Consolas" pitchFamily="49" charset="0"/>
                <a:cs typeface="Consolas" pitchFamily="49" charset="0"/>
              </a:rPr>
              <a:t>EMPTY = </a:t>
            </a:r>
            <a:r>
              <a:rPr lang="en-US" altLang="en-US" sz="1800" dirty="0" smtClean="0">
                <a:latin typeface="Consolas" pitchFamily="49" charset="0"/>
                <a:cs typeface="Consolas" pitchFamily="49" charset="0"/>
              </a:rPr>
              <a:t>"</a:t>
            </a:r>
            <a:r>
              <a:rPr lang="en-US" altLang="en-US" sz="1800" dirty="0">
                <a:latin typeface="Consolas" pitchFamily="49" charset="0"/>
                <a:cs typeface="Consolas" pitchFamily="49" charset="0"/>
              </a:rPr>
              <a:t>"</a:t>
            </a:r>
            <a:endParaRPr lang="en-US" altLang="en-US" sz="1800" dirty="0" smtClean="0">
              <a:latin typeface="Consolas" pitchFamily="49" charset="0"/>
              <a:cs typeface="Consolas" pitchFamily="49" charset="0"/>
            </a:endParaRPr>
          </a:p>
          <a:p>
            <a:pPr marL="342900" lvl="1" indent="0">
              <a:buFont typeface="Arial" charset="0"/>
              <a:buNone/>
              <a:defRPr/>
            </a:pPr>
            <a:r>
              <a:rPr lang="en-US" altLang="en-US" sz="1800" dirty="0" err="1" smtClean="0">
                <a:latin typeface="Consolas" pitchFamily="49" charset="0"/>
                <a:cs typeface="Consolas" pitchFamily="49" charset="0"/>
              </a:rPr>
              <a:t>inputFileName</a:t>
            </a:r>
            <a:r>
              <a:rPr lang="en-US" altLang="en-US" sz="1800" dirty="0" smtClean="0">
                <a:latin typeface="Consolas" pitchFamily="49" charset="0"/>
                <a:cs typeface="Consolas" pitchFamily="49" charset="0"/>
              </a:rPr>
              <a:t> = input("Enter name of input file: ")</a:t>
            </a:r>
          </a:p>
          <a:p>
            <a:pPr marL="342900" lvl="1" indent="0">
              <a:buFont typeface="Arial" charset="0"/>
              <a:buNone/>
              <a:defRPr/>
            </a:pPr>
            <a:r>
              <a:rPr lang="en-US" altLang="en-US" sz="1800" dirty="0" err="1" smtClean="0">
                <a:latin typeface="Consolas" pitchFamily="49" charset="0"/>
                <a:cs typeface="Consolas" pitchFamily="49" charset="0"/>
              </a:rPr>
              <a:t>inputFile</a:t>
            </a:r>
            <a:r>
              <a:rPr lang="en-US" altLang="en-US" sz="1800" dirty="0" smtClean="0">
                <a:latin typeface="Consolas" pitchFamily="49" charset="0"/>
                <a:cs typeface="Consolas" pitchFamily="49" charset="0"/>
              </a:rPr>
              <a:t> </a:t>
            </a:r>
            <a:r>
              <a:rPr lang="en-US" altLang="en-US" sz="1800" dirty="0">
                <a:latin typeface="Consolas" pitchFamily="49" charset="0"/>
                <a:cs typeface="Consolas" pitchFamily="49" charset="0"/>
              </a:rPr>
              <a:t>= open(</a:t>
            </a:r>
            <a:r>
              <a:rPr lang="en-US" altLang="en-US" sz="1800" dirty="0" err="1">
                <a:latin typeface="Consolas" pitchFamily="49" charset="0"/>
                <a:cs typeface="Consolas" pitchFamily="49" charset="0"/>
              </a:rPr>
              <a:t>inputFileName</a:t>
            </a:r>
            <a:r>
              <a:rPr lang="en-US" altLang="en-US" sz="1800" dirty="0">
                <a:latin typeface="Consolas" pitchFamily="49" charset="0"/>
                <a:cs typeface="Consolas" pitchFamily="49" charset="0"/>
              </a:rPr>
              <a:t>, "r")</a:t>
            </a:r>
          </a:p>
          <a:p>
            <a:pPr marL="342900" lvl="1" indent="0">
              <a:buFont typeface="Arial" charset="0"/>
              <a:buNone/>
              <a:defRPr/>
            </a:pPr>
            <a:r>
              <a:rPr lang="en-US" altLang="en-US" sz="1800" dirty="0">
                <a:latin typeface="Consolas" pitchFamily="49" charset="0"/>
                <a:cs typeface="Consolas" pitchFamily="49" charset="0"/>
              </a:rPr>
              <a:t>print("Opening file", </a:t>
            </a:r>
            <a:r>
              <a:rPr lang="en-US" altLang="en-US" sz="1800" dirty="0" err="1">
                <a:latin typeface="Consolas" pitchFamily="49" charset="0"/>
                <a:cs typeface="Consolas" pitchFamily="49" charset="0"/>
              </a:rPr>
              <a:t>inputFileName</a:t>
            </a:r>
            <a:r>
              <a:rPr lang="en-US" altLang="en-US" sz="1800" dirty="0">
                <a:latin typeface="Consolas" pitchFamily="49" charset="0"/>
                <a:cs typeface="Consolas" pitchFamily="49" charset="0"/>
              </a:rPr>
              <a:t>, " for reading</a:t>
            </a:r>
            <a:r>
              <a:rPr lang="en-US" altLang="en-US" sz="1800" dirty="0" smtClean="0">
                <a:latin typeface="Consolas" pitchFamily="49" charset="0"/>
                <a:cs typeface="Consolas" pitchFamily="49" charset="0"/>
              </a:rPr>
              <a:t>.")</a:t>
            </a:r>
            <a:endParaRPr lang="en-US" altLang="en-US" sz="1800" dirty="0">
              <a:latin typeface="Consolas" pitchFamily="49" charset="0"/>
              <a:cs typeface="Consolas" pitchFamily="49" charset="0"/>
            </a:endParaRPr>
          </a:p>
          <a:p>
            <a:pPr marL="342900" lvl="1" indent="0">
              <a:buFont typeface="Arial" charset="0"/>
              <a:buNone/>
              <a:defRPr/>
            </a:pPr>
            <a:r>
              <a:rPr lang="en-US" altLang="en-US" sz="1800" dirty="0" smtClean="0">
                <a:latin typeface="Consolas" pitchFamily="49" charset="0"/>
                <a:cs typeface="Consolas" pitchFamily="49" charset="0"/>
              </a:rPr>
              <a:t>line </a:t>
            </a:r>
            <a:r>
              <a:rPr lang="en-US" altLang="en-US" sz="1800" dirty="0">
                <a:latin typeface="Consolas" pitchFamily="49" charset="0"/>
                <a:cs typeface="Consolas" pitchFamily="49" charset="0"/>
              </a:rPr>
              <a:t>= </a:t>
            </a:r>
            <a:r>
              <a:rPr lang="en-US" altLang="en-US" sz="1800" dirty="0" err="1">
                <a:latin typeface="Consolas" pitchFamily="49" charset="0"/>
                <a:cs typeface="Consolas" pitchFamily="49" charset="0"/>
              </a:rPr>
              <a:t>inputFile.readline</a:t>
            </a:r>
            <a:r>
              <a:rPr lang="en-US" altLang="en-US" sz="1800" dirty="0" smtClean="0">
                <a:latin typeface="Consolas" pitchFamily="49" charset="0"/>
                <a:cs typeface="Consolas" pitchFamily="49" charset="0"/>
              </a:rPr>
              <a:t>()</a:t>
            </a:r>
            <a:endParaRPr lang="en-US" altLang="en-US" sz="1800" dirty="0">
              <a:latin typeface="Consolas" pitchFamily="49" charset="0"/>
              <a:cs typeface="Consolas" pitchFamily="49" charset="0"/>
            </a:endParaRPr>
          </a:p>
          <a:p>
            <a:pPr marL="342900" lvl="1" indent="0">
              <a:buFont typeface="Arial" charset="0"/>
              <a:buNone/>
              <a:defRPr/>
            </a:pPr>
            <a:r>
              <a:rPr lang="en-US" altLang="en-US" sz="1800" dirty="0" smtClean="0">
                <a:latin typeface="Consolas" pitchFamily="49" charset="0"/>
                <a:cs typeface="Consolas" pitchFamily="49" charset="0"/>
              </a:rPr>
              <a:t>while </a:t>
            </a:r>
            <a:r>
              <a:rPr lang="en-US" altLang="en-US" sz="1800" dirty="0">
                <a:latin typeface="Consolas" pitchFamily="49" charset="0"/>
                <a:cs typeface="Consolas" pitchFamily="49" charset="0"/>
              </a:rPr>
              <a:t>(line != EMPTY):</a:t>
            </a:r>
          </a:p>
          <a:p>
            <a:pPr marL="342900" lvl="1" indent="0">
              <a:buFont typeface="Arial" charset="0"/>
              <a:buNone/>
              <a:defRPr/>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print(line, end=</a:t>
            </a:r>
            <a:r>
              <a:rPr lang="en-US" altLang="en-US" sz="1800" dirty="0">
                <a:latin typeface="Consolas" pitchFamily="49" charset="0"/>
                <a:cs typeface="Consolas" pitchFamily="49" charset="0"/>
              </a:rPr>
              <a:t>""</a:t>
            </a:r>
            <a:r>
              <a:rPr lang="en-US" altLang="en-US" sz="1800" dirty="0" smtClean="0">
                <a:latin typeface="Consolas" pitchFamily="49" charset="0"/>
                <a:cs typeface="Consolas" pitchFamily="49" charset="0"/>
              </a:rPr>
              <a:t>)</a:t>
            </a:r>
            <a:endParaRPr lang="en-US" altLang="en-US" sz="1800" dirty="0">
              <a:latin typeface="Consolas" pitchFamily="49" charset="0"/>
              <a:cs typeface="Consolas" pitchFamily="49" charset="0"/>
            </a:endParaRPr>
          </a:p>
          <a:p>
            <a:pPr marL="342900" lvl="1" indent="0">
              <a:buFont typeface="Arial" charset="0"/>
              <a:buNone/>
              <a:defRPr/>
            </a:pPr>
            <a:r>
              <a:rPr lang="en-US" altLang="en-US" sz="1800" dirty="0">
                <a:latin typeface="Consolas" pitchFamily="49" charset="0"/>
                <a:cs typeface="Consolas" pitchFamily="49" charset="0"/>
              </a:rPr>
              <a:t>    line = </a:t>
            </a:r>
            <a:r>
              <a:rPr lang="en-US" altLang="en-US" sz="1800" dirty="0" err="1">
                <a:latin typeface="Consolas" pitchFamily="49" charset="0"/>
                <a:cs typeface="Consolas" pitchFamily="49" charset="0"/>
              </a:rPr>
              <a:t>inputFile.readline</a:t>
            </a:r>
            <a:r>
              <a:rPr lang="en-US" altLang="en-US" sz="1800" dirty="0">
                <a:latin typeface="Consolas" pitchFamily="49" charset="0"/>
                <a:cs typeface="Consolas" pitchFamily="49" charset="0"/>
              </a:rPr>
              <a:t>()</a:t>
            </a:r>
          </a:p>
          <a:p>
            <a:pPr marL="342900" lvl="1" indent="0">
              <a:buFont typeface="Arial" charset="0"/>
              <a:buNone/>
              <a:defRPr/>
            </a:pPr>
            <a:endParaRPr lang="en-US" altLang="en-US" sz="1800" dirty="0">
              <a:latin typeface="Consolas" pitchFamily="49" charset="0"/>
              <a:cs typeface="Consolas" pitchFamily="49" charset="0"/>
            </a:endParaRPr>
          </a:p>
          <a:p>
            <a:pPr marL="342900" lvl="1" indent="0">
              <a:buFont typeface="Arial" charset="0"/>
              <a:buNone/>
              <a:defRPr/>
            </a:pPr>
            <a:r>
              <a:rPr lang="en-US" altLang="en-US" sz="1800" dirty="0" err="1">
                <a:latin typeface="Consolas" pitchFamily="49" charset="0"/>
                <a:cs typeface="Consolas" pitchFamily="49" charset="0"/>
              </a:rPr>
              <a:t>inputFile.close</a:t>
            </a:r>
            <a:r>
              <a:rPr lang="en-US" altLang="en-US" sz="1800" dirty="0">
                <a:latin typeface="Consolas" pitchFamily="49" charset="0"/>
                <a:cs typeface="Consolas" pitchFamily="49" charset="0"/>
              </a:rPr>
              <a:t>()</a:t>
            </a:r>
          </a:p>
          <a:p>
            <a:pPr marL="342900" lvl="1" indent="0">
              <a:buFont typeface="Arial" charset="0"/>
              <a:buNone/>
              <a:defRPr/>
            </a:pPr>
            <a:r>
              <a:rPr lang="en-US" altLang="en-US" sz="1800" dirty="0">
                <a:latin typeface="Consolas" pitchFamily="49" charset="0"/>
                <a:cs typeface="Consolas" pitchFamily="49" charset="0"/>
              </a:rPr>
              <a:t>print("Completed reading of file", </a:t>
            </a:r>
            <a:r>
              <a:rPr lang="en-US" altLang="en-US" sz="1800" dirty="0" err="1">
                <a:latin typeface="Consolas" pitchFamily="49" charset="0"/>
                <a:cs typeface="Consolas" pitchFamily="49" charset="0"/>
              </a:rPr>
              <a:t>inputFileName</a:t>
            </a:r>
            <a:r>
              <a:rPr lang="en-US" altLang="en-US" sz="1800" dirty="0">
                <a:latin typeface="Consolas" pitchFamily="49" charset="0"/>
                <a:cs typeface="Consolas" pitchFamily="49" charset="0"/>
              </a:rPr>
              <a:t>)</a:t>
            </a:r>
          </a:p>
          <a:p>
            <a:pPr lvl="1">
              <a:buFont typeface="Arial" charset="0"/>
              <a:buChar char="–"/>
              <a:defRPr/>
            </a:pPr>
            <a:endParaRPr lang="en-US" altLang="en-US" sz="1600" dirty="0">
              <a:latin typeface="Consolas" pitchFamily="49" charset="0"/>
              <a:cs typeface="Consolas" pitchFamily="49" charset="0"/>
            </a:endParaRPr>
          </a:p>
          <a:p>
            <a:pPr lvl="1">
              <a:buFont typeface="Arial" charset="0"/>
              <a:buChar char="–"/>
              <a:defRPr/>
            </a:pPr>
            <a:endParaRPr lang="en-US" altLang="en-US" sz="1600" dirty="0">
              <a:latin typeface="Consolas" pitchFamily="49" charset="0"/>
              <a:cs typeface="Consolas" pitchFamily="49" charset="0"/>
            </a:endParaRPr>
          </a:p>
          <a:p>
            <a:pPr lvl="1">
              <a:buFont typeface="Arial" charset="0"/>
              <a:buChar char="–"/>
              <a:defRPr/>
            </a:pPr>
            <a:endParaRPr lang="en-US" dirty="0"/>
          </a:p>
        </p:txBody>
      </p:sp>
    </p:spTree>
    <p:extLst>
      <p:ext uri="{BB962C8B-B14F-4D97-AF65-F5344CB8AC3E}">
        <p14:creationId xmlns:p14="http://schemas.microsoft.com/office/powerpoint/2010/main" val="41530644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Data Processing: Files</a:t>
            </a:r>
          </a:p>
        </p:txBody>
      </p:sp>
      <p:sp>
        <p:nvSpPr>
          <p:cNvPr id="3" name="Content Placeholder 2"/>
          <p:cNvSpPr>
            <a:spLocks noGrp="1"/>
          </p:cNvSpPr>
          <p:nvPr>
            <p:ph idx="1"/>
          </p:nvPr>
        </p:nvSpPr>
        <p:spPr/>
        <p:txBody>
          <a:bodyPr/>
          <a:lstStyle/>
          <a:p>
            <a:r>
              <a:rPr lang="en-US" altLang="en-US" dirty="0" smtClean="0"/>
              <a:t>Data </a:t>
            </a:r>
            <a:r>
              <a:rPr lang="en-US" altLang="en-US" dirty="0"/>
              <a:t>processing from (</a:t>
            </a:r>
            <a:r>
              <a:rPr lang="en-US" altLang="en-US" dirty="0">
                <a:hlinkClick r:id="rId2"/>
              </a:rPr>
              <a:t>https://</a:t>
            </a:r>
            <a:r>
              <a:rPr lang="en-US" altLang="en-US" dirty="0" smtClean="0">
                <a:hlinkClick r:id="rId2"/>
              </a:rPr>
              <a:t>www.britannica.com</a:t>
            </a:r>
            <a:r>
              <a:rPr lang="en-US" altLang="en-US" dirty="0" smtClean="0"/>
              <a:t>)</a:t>
            </a:r>
          </a:p>
          <a:p>
            <a:pPr lvl="1"/>
            <a:r>
              <a:rPr lang="en-US" altLang="en-US" dirty="0" smtClean="0"/>
              <a:t>“</a:t>
            </a:r>
            <a:r>
              <a:rPr lang="en-CA" dirty="0"/>
              <a:t>Manipulation of data by a </a:t>
            </a:r>
            <a:r>
              <a:rPr lang="en-CA" u="sng" dirty="0">
                <a:hlinkClick r:id="rId3"/>
              </a:rPr>
              <a:t>computer</a:t>
            </a:r>
            <a:r>
              <a:rPr lang="en-CA" dirty="0" smtClean="0"/>
              <a:t>.” </a:t>
            </a:r>
          </a:p>
          <a:p>
            <a:pPr lvl="1"/>
            <a:r>
              <a:rPr lang="en-CA" altLang="en-US" dirty="0" smtClean="0"/>
              <a:t>(Paraphrasing the rest of the definition: converting or processing data from a machine-stored form to a form that is usable).</a:t>
            </a:r>
            <a:endParaRPr lang="en-US" altLang="en-US" dirty="0"/>
          </a:p>
          <a:p>
            <a:r>
              <a:rPr lang="en-US" altLang="en-US" dirty="0" smtClean="0"/>
              <a:t>Files can be used to store complex data given there exists a predefined format.</a:t>
            </a:r>
          </a:p>
          <a:p>
            <a:r>
              <a:rPr lang="en-US" altLang="en-US" dirty="0" smtClean="0"/>
              <a:t>Format of the example input file: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employees.txt</a:t>
            </a:r>
            <a:r>
              <a:rPr lang="en-US" altLang="en-US" dirty="0" smtClean="0"/>
              <a:t>’</a:t>
            </a:r>
          </a:p>
          <a:p>
            <a:pPr marL="342900" lvl="1" indent="0">
              <a:buFont typeface="Arial" panose="020B0604020202020204" pitchFamily="34" charset="0"/>
              <a:buNone/>
            </a:pPr>
            <a:r>
              <a:rPr lang="en-US" altLang="en-US" dirty="0" smtClean="0"/>
              <a:t>&lt;</a:t>
            </a:r>
            <a:r>
              <a:rPr lang="en-US" altLang="en-US" i="1" dirty="0" smtClean="0">
                <a:latin typeface="Consolas" panose="020B0609020204030204" pitchFamily="49" charset="0"/>
                <a:ea typeface="Consolas" panose="020B0609020204030204" pitchFamily="49" charset="0"/>
                <a:cs typeface="Consolas" panose="020B0609020204030204" pitchFamily="49" charset="0"/>
              </a:rPr>
              <a:t>Last name</a:t>
            </a:r>
            <a:r>
              <a:rPr lang="en-US" altLang="en-US" dirty="0" smtClean="0"/>
              <a:t>&gt;&lt;</a:t>
            </a:r>
            <a:r>
              <a:rPr lang="en-US" altLang="en-US" dirty="0" smtClean="0">
                <a:latin typeface="Consolas" panose="020B0609020204030204" pitchFamily="49" charset="0"/>
                <a:ea typeface="Consolas" panose="020B0609020204030204" pitchFamily="49" charset="0"/>
                <a:cs typeface="Consolas" panose="020B0609020204030204" pitchFamily="49" charset="0"/>
              </a:rPr>
              <a:t>SP</a:t>
            </a:r>
            <a:r>
              <a:rPr lang="en-US" altLang="en-US" dirty="0" smtClean="0"/>
              <a:t>&gt;&lt;</a:t>
            </a:r>
            <a:r>
              <a:rPr lang="en-US" altLang="en-US" i="1" dirty="0" smtClean="0">
                <a:latin typeface="Consolas" panose="020B0609020204030204" pitchFamily="49" charset="0"/>
                <a:ea typeface="Consolas" panose="020B0609020204030204" pitchFamily="49" charset="0"/>
                <a:cs typeface="Consolas" panose="020B0609020204030204" pitchFamily="49" charset="0"/>
              </a:rPr>
              <a:t>First Name</a:t>
            </a:r>
            <a:r>
              <a:rPr lang="en-US" altLang="en-US" dirty="0" smtClean="0"/>
              <a:t>&gt;,&lt;</a:t>
            </a:r>
            <a:r>
              <a:rPr lang="en-US" altLang="en-US" i="1" dirty="0" smtClean="0">
                <a:latin typeface="Consolas" panose="020B0609020204030204" pitchFamily="49" charset="0"/>
                <a:ea typeface="Consolas" panose="020B0609020204030204" pitchFamily="49" charset="0"/>
                <a:cs typeface="Consolas" panose="020B0609020204030204" pitchFamily="49" charset="0"/>
              </a:rPr>
              <a:t>Occupation</a:t>
            </a:r>
            <a:r>
              <a:rPr lang="en-US" altLang="en-US" dirty="0" smtClean="0"/>
              <a:t>&gt;,&lt;</a:t>
            </a:r>
            <a:r>
              <a:rPr lang="en-US" altLang="en-US" i="1" dirty="0" smtClean="0">
                <a:latin typeface="Consolas" panose="020B0609020204030204" pitchFamily="49" charset="0"/>
                <a:ea typeface="Consolas" panose="020B0609020204030204" pitchFamily="49" charset="0"/>
                <a:cs typeface="Consolas" panose="020B0609020204030204" pitchFamily="49" charset="0"/>
              </a:rPr>
              <a:t>Income</a:t>
            </a:r>
            <a:r>
              <a:rPr lang="en-US" altLang="en-US" dirty="0" smtClean="0"/>
              <a:t>&gt;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normAutofit fontScale="90000"/>
          </a:bodyPr>
          <a:lstStyle/>
          <a:p>
            <a:r>
              <a:rPr lang="en-US" altLang="en-US" b="1" dirty="0" smtClean="0"/>
              <a:t>Name Of Example Program</a:t>
            </a:r>
            <a:r>
              <a:rPr lang="en-US" altLang="en-US" dirty="0" smtClean="0"/>
              <a:t>: </a:t>
            </a:r>
            <a:r>
              <a:rPr lang="en-US" altLang="en-US" dirty="0" smtClean="0">
                <a:latin typeface="Consolas" panose="020B0609020204030204" pitchFamily="49" charset="0"/>
                <a:ea typeface="Consolas" panose="020B0609020204030204" pitchFamily="49" charset="0"/>
                <a:cs typeface="Consolas" panose="020B0609020204030204" pitchFamily="49" charset="0"/>
              </a:rPr>
              <a:t>4data_processing.py</a:t>
            </a:r>
            <a:endParaRPr lang="en-US" altLang="en-US" dirty="0" smtClean="0"/>
          </a:p>
        </p:txBody>
      </p:sp>
      <p:sp>
        <p:nvSpPr>
          <p:cNvPr id="29699" name="Content Placeholder 2"/>
          <p:cNvSpPr>
            <a:spLocks noGrp="1"/>
          </p:cNvSpPr>
          <p:nvPr>
            <p:ph idx="1"/>
          </p:nvPr>
        </p:nvSpPr>
        <p:spPr/>
        <p:txBody>
          <a:bodyPr/>
          <a:lstStyle/>
          <a:p>
            <a:pPr marL="0" indent="0">
              <a:buNone/>
            </a:pPr>
            <a:r>
              <a:rPr lang="en-US" sz="2000" b="1" dirty="0" smtClean="0"/>
              <a:t>Input file</a:t>
            </a:r>
            <a:r>
              <a:rPr lang="en-US" sz="2000" dirty="0" smtClean="0"/>
              <a:t>: </a:t>
            </a:r>
            <a:r>
              <a:rPr lang="en-US" sz="2000" dirty="0" smtClean="0">
                <a:latin typeface="Consolas" panose="020B0609020204030204" pitchFamily="49" charset="0"/>
              </a:rPr>
              <a:t>Employees.txt</a:t>
            </a:r>
          </a:p>
          <a:p>
            <a:pPr marL="0" indent="0">
              <a:buNone/>
            </a:pPr>
            <a:r>
              <a:rPr lang="en-US" sz="2000" dirty="0" smtClean="0"/>
              <a:t>Learning: After reading information from a file applying text processing in order make sense or make use of the information.</a:t>
            </a:r>
            <a:endParaRPr lang="en-US" sz="1800" dirty="0">
              <a:latin typeface="Consolas" panose="020B0609020204030204" pitchFamily="49" charset="0"/>
            </a:endParaRPr>
          </a:p>
          <a:p>
            <a:pPr marL="0" indent="0">
              <a:buNone/>
            </a:pPr>
            <a:endParaRPr lang="en-US" sz="1800" dirty="0" smtClean="0">
              <a:latin typeface="Consolas" panose="020B0609020204030204" pitchFamily="49" charset="0"/>
            </a:endParaRPr>
          </a:p>
          <a:p>
            <a:pPr marL="0" indent="0">
              <a:buNone/>
            </a:pPr>
            <a:r>
              <a:rPr lang="en-US" sz="1800" dirty="0" smtClean="0">
                <a:latin typeface="Consolas" panose="020B0609020204030204" pitchFamily="49" charset="0"/>
              </a:rPr>
              <a:t>BONUS </a:t>
            </a:r>
            <a:r>
              <a:rPr lang="en-US" sz="1800" dirty="0">
                <a:latin typeface="Consolas" panose="020B0609020204030204" pitchFamily="49" charset="0"/>
              </a:rPr>
              <a:t>= </a:t>
            </a:r>
            <a:r>
              <a:rPr lang="en-US" sz="1800" dirty="0" smtClean="0">
                <a:latin typeface="Consolas" panose="020B0609020204030204" pitchFamily="49" charset="0"/>
              </a:rPr>
              <a:t>0.15</a:t>
            </a:r>
          </a:p>
          <a:p>
            <a:pPr marL="0" indent="0">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a:t>
            </a:r>
            <a:r>
              <a:rPr lang="en-US" altLang="en-US" sz="1800" dirty="0">
                <a:latin typeface="Consolas" panose="020B0609020204030204" pitchFamily="49" charset="0"/>
                <a:ea typeface="Consolas" panose="020B0609020204030204" pitchFamily="49" charset="0"/>
                <a:cs typeface="Consolas" panose="020B0609020204030204" pitchFamily="49" charset="0"/>
              </a:rPr>
              <a:t>open("employees.txt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"r")</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print("Reading from file input.txt")</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for line in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name,job,income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line.split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#Fields divided by a comma</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last,first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name.split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income =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(income)</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income = income + (income * BONUS)</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print("Name: %s, %s\</a:t>
            </a:r>
            <a:r>
              <a:rPr lang="en-US" altLang="en-US" sz="1800" dirty="0">
                <a:latin typeface="Consolas" panose="020B0609020204030204" pitchFamily="49" charset="0"/>
                <a:ea typeface="Consolas" panose="020B0609020204030204" pitchFamily="49" charset="0"/>
                <a:cs typeface="Consolas" panose="020B0609020204030204" pitchFamily="49" charset="0"/>
              </a:rPr>
              <a:t>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\t\</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tJob</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%s\t\</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tIncome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$%.2f" </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first,last,job,income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Font typeface="Arial" panose="020B0604020202020204" pitchFamily="34"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print("Completed reading of file input.txt")</a:t>
            </a:r>
          </a:p>
          <a:p>
            <a:pPr marL="0" indent="0">
              <a:buFont typeface="Arial" panose="020B0604020202020204" pitchFamily="34" charset="0"/>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inputFile.close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p:txBody>
      </p:sp>
      <p:sp>
        <p:nvSpPr>
          <p:cNvPr id="4" name="Rectangle 3"/>
          <p:cNvSpPr/>
          <p:nvPr/>
        </p:nvSpPr>
        <p:spPr>
          <a:xfrm>
            <a:off x="6324600" y="1905000"/>
            <a:ext cx="2819400" cy="13716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400" b="1" dirty="0">
                <a:solidFill>
                  <a:schemeClr val="bg1"/>
                </a:solidFill>
                <a:latin typeface="Consolas" panose="020B0609020204030204" pitchFamily="49" charset="0"/>
              </a:rPr>
              <a:t># EMPLOYEES.TXT</a:t>
            </a:r>
          </a:p>
          <a:p>
            <a:pPr>
              <a:defRPr/>
            </a:pPr>
            <a:r>
              <a:rPr lang="en-US" sz="1400" dirty="0">
                <a:solidFill>
                  <a:schemeClr val="bg1"/>
                </a:solidFill>
                <a:latin typeface="Consolas" panose="020B0609020204030204" pitchFamily="49" charset="0"/>
              </a:rPr>
              <a:t>Adama Lee,CAG,30000</a:t>
            </a:r>
          </a:p>
          <a:p>
            <a:pPr>
              <a:defRPr/>
            </a:pPr>
            <a:r>
              <a:rPr lang="en-US" sz="1400" dirty="0">
                <a:solidFill>
                  <a:schemeClr val="bg1"/>
                </a:solidFill>
                <a:latin typeface="Consolas" panose="020B0609020204030204" pitchFamily="49" charset="0"/>
              </a:rPr>
              <a:t>Morris Heather,Heroine,0</a:t>
            </a:r>
          </a:p>
          <a:p>
            <a:pPr>
              <a:defRPr/>
            </a:pPr>
            <a:r>
              <a:rPr lang="en-US" sz="1400" dirty="0">
                <a:solidFill>
                  <a:schemeClr val="bg1"/>
                </a:solidFill>
                <a:latin typeface="Consolas" panose="020B0609020204030204" pitchFamily="49" charset="0"/>
              </a:rPr>
              <a:t>Lee Bruce,JKD master,100000</a:t>
            </a:r>
          </a:p>
          <a:p>
            <a:pPr>
              <a:defRPr/>
            </a:pPr>
            <a:endParaRPr lang="en-US" sz="1600" dirty="0">
              <a:solidFill>
                <a:schemeClr val="bg1"/>
              </a:solidFill>
            </a:endParaRPr>
          </a:p>
        </p:txBody>
      </p:sp>
    </p:spTree>
    <p:extLst>
      <p:ext uri="{BB962C8B-B14F-4D97-AF65-F5344CB8AC3E}">
        <p14:creationId xmlns:p14="http://schemas.microsoft.com/office/powerpoint/2010/main" val="8348838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p:txBody>
          <a:bodyPr/>
          <a:lstStyle/>
          <a:p>
            <a:r>
              <a:rPr lang="en-US" altLang="en-US" smtClean="0"/>
              <a:t>Error Handling With Exceptions</a:t>
            </a:r>
          </a:p>
        </p:txBody>
      </p:sp>
      <p:sp>
        <p:nvSpPr>
          <p:cNvPr id="797699" name="Rectangle 3"/>
          <p:cNvSpPr>
            <a:spLocks noGrp="1" noChangeArrowheads="1"/>
          </p:cNvSpPr>
          <p:nvPr>
            <p:ph type="body" idx="4294967295"/>
          </p:nvPr>
        </p:nvSpPr>
        <p:spPr>
          <a:xfrm>
            <a:off x="457200" y="1600200"/>
            <a:ext cx="8229600" cy="4800600"/>
          </a:xfrm>
        </p:spPr>
        <p:txBody>
          <a:bodyPr/>
          <a:lstStyle/>
          <a:p>
            <a:r>
              <a:rPr lang="en-US" altLang="en-US" dirty="0" smtClean="0"/>
              <a:t>Exceptions are used to deal with extraordinary errors (‘exceptional ones’).</a:t>
            </a:r>
          </a:p>
          <a:p>
            <a:r>
              <a:rPr lang="en-US" altLang="en-US" dirty="0" smtClean="0"/>
              <a:t>Typically these are fatal runtime errors (“crashes” program)</a:t>
            </a:r>
          </a:p>
          <a:p>
            <a:r>
              <a:rPr lang="en-US" altLang="en-US" dirty="0" smtClean="0"/>
              <a:t>Example: trying to open a non-existent file</a:t>
            </a:r>
          </a:p>
          <a:p>
            <a:r>
              <a:rPr lang="en-US" altLang="en-US" dirty="0" smtClean="0"/>
              <a:t>Basic structure of handling exceptions</a:t>
            </a:r>
          </a:p>
          <a:p>
            <a:pPr marL="342900" lvl="1" indent="0">
              <a:buFont typeface="Arial" panose="020B0604020202020204" pitchFamily="34" charset="0"/>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Try</a:t>
            </a:r>
            <a:r>
              <a:rPr lang="en-US" altLang="en-US" dirty="0" smtClean="0">
                <a:latin typeface="Consolas" panose="020B0609020204030204" pitchFamily="49" charset="0"/>
                <a:ea typeface="Consolas" panose="020B0609020204030204" pitchFamily="49" charset="0"/>
                <a:cs typeface="Consolas" panose="020B0609020204030204" pitchFamily="49" charset="0"/>
              </a:rPr>
              <a:t>: </a:t>
            </a:r>
          </a:p>
          <a:p>
            <a:pPr marL="342900" lvl="1" indent="0">
              <a:buFont typeface="Arial" panose="020B0604020202020204" pitchFamily="34"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Attempt something where exception error may happen</a:t>
            </a:r>
          </a:p>
          <a:p>
            <a:pPr marL="342900" lvl="1" indent="0">
              <a:buFont typeface="Arial" panose="020B0604020202020204" pitchFamily="34" charset="0"/>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Except</a:t>
            </a:r>
            <a:r>
              <a:rPr lang="en-US" altLang="en-US" dirty="0" smtClean="0">
                <a:latin typeface="Consolas" panose="020B0609020204030204" pitchFamily="49" charset="0"/>
                <a:ea typeface="Consolas" panose="020B0609020204030204" pitchFamily="49" charset="0"/>
                <a:cs typeface="Consolas" panose="020B0609020204030204" pitchFamily="49" charset="0"/>
              </a:rPr>
              <a:t>:</a:t>
            </a:r>
          </a:p>
          <a:p>
            <a:pPr marL="342900" lvl="1" indent="0">
              <a:buFont typeface="Arial" panose="020B0604020202020204" pitchFamily="34"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React to the error</a:t>
            </a:r>
          </a:p>
          <a:p>
            <a:pPr marL="342900" lvl="1" indent="0">
              <a:buFont typeface="Arial" panose="020B0604020202020204" pitchFamily="34" charset="0"/>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Else</a:t>
            </a:r>
            <a:r>
              <a:rPr lang="en-US" altLang="en-US" dirty="0" smtClean="0">
                <a:latin typeface="Consolas" panose="020B0609020204030204" pitchFamily="49" charset="0"/>
                <a:ea typeface="Consolas" panose="020B0609020204030204" pitchFamily="49" charset="0"/>
                <a:cs typeface="Consolas" panose="020B0609020204030204" pitchFamily="49" charset="0"/>
              </a:rPr>
              <a:t>:  </a:t>
            </a:r>
            <a:r>
              <a:rPr lang="en-US" altLang="en-US"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Not always needed</a:t>
            </a:r>
          </a:p>
          <a:p>
            <a:pPr marL="342900" lvl="1" indent="0">
              <a:buFont typeface="Arial" panose="020B0604020202020204" pitchFamily="34"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What to do if no error is encountered</a:t>
            </a:r>
          </a:p>
          <a:p>
            <a:pPr marL="342900" lvl="1" indent="0">
              <a:buFont typeface="Arial" panose="020B0604020202020204" pitchFamily="34" charset="0"/>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Finally</a:t>
            </a:r>
            <a:r>
              <a:rPr lang="en-US" altLang="en-US" dirty="0" smtClean="0">
                <a:latin typeface="Consolas" panose="020B0609020204030204" pitchFamily="49" charset="0"/>
                <a:ea typeface="Consolas" panose="020B0609020204030204" pitchFamily="49" charset="0"/>
                <a:cs typeface="Consolas" panose="020B0609020204030204" pitchFamily="49" charset="0"/>
              </a:rPr>
              <a:t>:  </a:t>
            </a:r>
            <a:r>
              <a:rPr lang="en-US" altLang="en-US"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Not always needed</a:t>
            </a:r>
          </a:p>
          <a:p>
            <a:pPr marL="342900" lvl="1" indent="0">
              <a:buFont typeface="Arial" panose="020B0604020202020204" pitchFamily="34"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Actions that must always be performed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76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76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976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97699">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97699">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97699">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9769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97699">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97699">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97699">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97699">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9769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769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Exceptions: File Example</a:t>
            </a:r>
            <a:endParaRPr lang="en-CA" dirty="0"/>
          </a:p>
        </p:txBody>
      </p:sp>
      <p:sp>
        <p:nvSpPr>
          <p:cNvPr id="3" name="Content Placeholder 2"/>
          <p:cNvSpPr>
            <a:spLocks noGrp="1"/>
          </p:cNvSpPr>
          <p:nvPr>
            <p:ph idx="1"/>
          </p:nvPr>
        </p:nvSpPr>
        <p:spPr/>
        <p:txBody>
          <a:bodyPr/>
          <a:lstStyle/>
          <a:p>
            <a:r>
              <a:rPr lang="en-US" altLang="en-US" b="1" dirty="0"/>
              <a:t>Name of the example program</a:t>
            </a:r>
            <a:r>
              <a:rPr lang="en-US" altLang="en-US" dirty="0"/>
              <a:t>: </a:t>
            </a:r>
            <a:r>
              <a:rPr lang="en-US" altLang="en-US" dirty="0">
                <a:latin typeface="Consolas" panose="020B0609020204030204" pitchFamily="49" charset="0"/>
                <a:ea typeface="Consolas" panose="020B0609020204030204" pitchFamily="49" charset="0"/>
                <a:cs typeface="Consolas" panose="020B0609020204030204" pitchFamily="49" charset="0"/>
              </a:rPr>
              <a:t>5file_exception.py</a:t>
            </a:r>
          </a:p>
          <a:p>
            <a:r>
              <a:rPr lang="en-US" dirty="0" smtClean="0"/>
              <a:t>Input </a:t>
            </a:r>
            <a:r>
              <a:rPr lang="en-US" dirty="0"/>
              <a:t>file: Most of the previous input files can be used e.g. “input1.txt</a:t>
            </a:r>
            <a:r>
              <a:rPr lang="en-US" dirty="0" smtClean="0"/>
              <a:t>”</a:t>
            </a:r>
          </a:p>
          <a:p>
            <a:pPr lvl="1"/>
            <a:r>
              <a:rPr lang="en-US" dirty="0"/>
              <a:t>Defining a program to allow it to recover and continue execution if file input/output problems occur.</a:t>
            </a:r>
          </a:p>
          <a:p>
            <a:pPr lvl="1"/>
            <a:endParaRPr lang="en-US" dirty="0"/>
          </a:p>
          <a:p>
            <a:pPr marL="342900" lvl="1" indent="0">
              <a:buNone/>
            </a:pPr>
            <a:r>
              <a:rPr lang="en-CA" sz="1800" dirty="0" err="1">
                <a:latin typeface="Consolas" panose="020B0609020204030204" pitchFamily="49" charset="0"/>
              </a:rPr>
              <a:t>inputFileOK</a:t>
            </a:r>
            <a:r>
              <a:rPr lang="en-CA" sz="1800" dirty="0">
                <a:latin typeface="Consolas" panose="020B0609020204030204" pitchFamily="49" charset="0"/>
              </a:rPr>
              <a:t> = False</a:t>
            </a:r>
          </a:p>
          <a:p>
            <a:pPr marL="342900" lvl="1" indent="0">
              <a:buNone/>
            </a:pPr>
            <a:r>
              <a:rPr lang="en-CA" sz="1800" dirty="0">
                <a:latin typeface="Consolas" panose="020B0609020204030204" pitchFamily="49" charset="0"/>
              </a:rPr>
              <a:t>while (</a:t>
            </a:r>
            <a:r>
              <a:rPr lang="en-CA" sz="1800" dirty="0" err="1">
                <a:latin typeface="Consolas" panose="020B0609020204030204" pitchFamily="49" charset="0"/>
              </a:rPr>
              <a:t>inputFileOK</a:t>
            </a:r>
            <a:r>
              <a:rPr lang="en-CA" sz="1800" dirty="0">
                <a:latin typeface="Consolas" panose="020B0609020204030204" pitchFamily="49" charset="0"/>
              </a:rPr>
              <a:t> == False):</a:t>
            </a:r>
          </a:p>
          <a:p>
            <a:pPr marL="342900" lvl="1" indent="0">
              <a:buNone/>
            </a:pPr>
            <a:r>
              <a:rPr lang="en-CA" sz="1800" dirty="0">
                <a:latin typeface="Consolas" panose="020B0609020204030204" pitchFamily="49" charset="0"/>
              </a:rPr>
              <a:t>     try:</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inputFileName</a:t>
            </a:r>
            <a:r>
              <a:rPr lang="en-CA" sz="1800" dirty="0">
                <a:latin typeface="Consolas" panose="020B0609020204030204" pitchFamily="49" charset="0"/>
              </a:rPr>
              <a:t> = input("Enter name of input file: ")</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inputFile</a:t>
            </a:r>
            <a:r>
              <a:rPr lang="en-CA" sz="1800" dirty="0">
                <a:latin typeface="Consolas" panose="020B0609020204030204" pitchFamily="49" charset="0"/>
              </a:rPr>
              <a:t> = open(</a:t>
            </a:r>
            <a:r>
              <a:rPr lang="en-CA" sz="1800" dirty="0" err="1">
                <a:latin typeface="Consolas" panose="020B0609020204030204" pitchFamily="49" charset="0"/>
              </a:rPr>
              <a:t>inputFileName</a:t>
            </a:r>
            <a:r>
              <a:rPr lang="en-CA" sz="1800" dirty="0">
                <a:latin typeface="Consolas" panose="020B0609020204030204" pitchFamily="49" charset="0"/>
              </a:rPr>
              <a:t>, "r")</a:t>
            </a:r>
          </a:p>
          <a:p>
            <a:pPr marL="342900" lvl="1" indent="0">
              <a:buNone/>
            </a:pPr>
            <a:r>
              <a:rPr lang="en-CA" sz="1800" dirty="0">
                <a:latin typeface="Consolas" panose="020B0609020204030204" pitchFamily="49" charset="0"/>
              </a:rPr>
              <a:t>         print("Opening file" + </a:t>
            </a:r>
            <a:r>
              <a:rPr lang="en-CA" sz="1800" dirty="0" err="1">
                <a:latin typeface="Consolas" panose="020B0609020204030204" pitchFamily="49" charset="0"/>
              </a:rPr>
              <a:t>inputFileName</a:t>
            </a:r>
            <a:r>
              <a:rPr lang="en-CA" sz="1800" dirty="0">
                <a:latin typeface="Consolas" panose="020B0609020204030204" pitchFamily="49" charset="0"/>
              </a:rPr>
              <a:t>, “)</a:t>
            </a:r>
          </a:p>
          <a:p>
            <a:pPr marL="342900" lvl="1" indent="0">
              <a:buNone/>
            </a:pPr>
            <a:r>
              <a:rPr lang="en-CA" sz="1800" dirty="0">
                <a:latin typeface="Consolas" panose="020B0609020204030204" pitchFamily="49" charset="0"/>
              </a:rPr>
              <a:t>         for line in </a:t>
            </a:r>
            <a:r>
              <a:rPr lang="en-CA" sz="1800" dirty="0" err="1">
                <a:latin typeface="Consolas" panose="020B0609020204030204" pitchFamily="49" charset="0"/>
              </a:rPr>
              <a:t>inputFile</a:t>
            </a:r>
            <a:r>
              <a:rPr lang="en-CA" sz="1800" dirty="0">
                <a:latin typeface="Consolas" panose="020B0609020204030204" pitchFamily="49" charset="0"/>
              </a:rPr>
              <a:t>:</a:t>
            </a:r>
          </a:p>
          <a:p>
            <a:pPr marL="342900" lvl="1" indent="0">
              <a:buNone/>
            </a:pPr>
            <a:r>
              <a:rPr lang="en-US" sz="1800" dirty="0">
                <a:latin typeface="Consolas" panose="020B0609020204030204" pitchFamily="49" charset="0"/>
              </a:rPr>
              <a:t>             print(line, end="")</a:t>
            </a:r>
          </a:p>
          <a:p>
            <a:pPr marL="342900" lvl="1" indent="0">
              <a:buNone/>
            </a:pPr>
            <a:r>
              <a:rPr lang="en-CA" sz="1800" dirty="0">
                <a:latin typeface="Consolas" panose="020B0609020204030204" pitchFamily="49" charset="0"/>
              </a:rPr>
              <a:t>         print("Completed reading of file", </a:t>
            </a:r>
            <a:r>
              <a:rPr lang="en-CA" sz="1800" dirty="0" err="1">
                <a:latin typeface="Consolas" panose="020B0609020204030204" pitchFamily="49" charset="0"/>
              </a:rPr>
              <a:t>inputFileName</a:t>
            </a:r>
            <a:r>
              <a:rPr lang="en-CA" sz="1800" dirty="0">
                <a:latin typeface="Consolas" panose="020B0609020204030204" pitchFamily="49" charset="0"/>
              </a:rPr>
              <a:t>)</a:t>
            </a:r>
          </a:p>
          <a:p>
            <a:pPr marL="342900" lvl="1" indent="0">
              <a:buNone/>
            </a:pPr>
            <a:r>
              <a:rPr lang="en-CA" sz="1800" dirty="0">
                <a:latin typeface="Consolas" panose="020B0609020204030204" pitchFamily="49" charset="0"/>
              </a:rPr>
              <a:t>         </a:t>
            </a:r>
            <a:r>
              <a:rPr lang="en-CA" sz="1800" dirty="0" err="1">
                <a:latin typeface="Consolas" panose="020B0609020204030204" pitchFamily="49" charset="0"/>
              </a:rPr>
              <a:t>inputFileOK</a:t>
            </a:r>
            <a:r>
              <a:rPr lang="en-CA" sz="1800" dirty="0">
                <a:latin typeface="Consolas" panose="020B0609020204030204" pitchFamily="49" charset="0"/>
              </a:rPr>
              <a:t> = True</a:t>
            </a:r>
            <a:endParaRPr lang="en-US" altLang="en-US" sz="1800" dirty="0">
              <a:latin typeface="Consolas" panose="020B0609020204030204" pitchFamily="49" charset="0"/>
              <a:ea typeface="Consolas" panose="020B0609020204030204" pitchFamily="49" charset="0"/>
              <a:cs typeface="Consolas" panose="020B0609020204030204" pitchFamily="49" charset="0"/>
            </a:endParaRPr>
          </a:p>
          <a:p>
            <a:endParaRPr lang="en-US" dirty="0"/>
          </a:p>
          <a:p>
            <a:endParaRPr lang="en-CA" dirty="0"/>
          </a:p>
        </p:txBody>
      </p:sp>
    </p:spTree>
    <p:extLst>
      <p:ext uri="{BB962C8B-B14F-4D97-AF65-F5344CB8AC3E}">
        <p14:creationId xmlns:p14="http://schemas.microsoft.com/office/powerpoint/2010/main" val="1483680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pPr eaLnBrk="1" hangingPunct="1"/>
            <a:r>
              <a:rPr lang="en-US" altLang="en-US" smtClean="0"/>
              <a:t>What You Need In Order To Read </a:t>
            </a:r>
            <a:br>
              <a:rPr lang="en-US" altLang="en-US" smtClean="0"/>
            </a:br>
            <a:r>
              <a:rPr lang="en-US" altLang="en-US" smtClean="0"/>
              <a:t>Information From A File</a:t>
            </a:r>
          </a:p>
        </p:txBody>
      </p:sp>
      <p:sp>
        <p:nvSpPr>
          <p:cNvPr id="14339" name="Rectangle 3"/>
          <p:cNvSpPr>
            <a:spLocks noGrp="1" noChangeArrowheads="1"/>
          </p:cNvSpPr>
          <p:nvPr>
            <p:ph type="body" idx="4294967295"/>
          </p:nvPr>
        </p:nvSpPr>
        <p:spPr/>
        <p:txBody>
          <a:bodyPr/>
          <a:lstStyle/>
          <a:p>
            <a:pPr marL="457200" indent="-457200" eaLnBrk="1" hangingPunct="1">
              <a:buFontTx/>
              <a:buAutoNum type="arabicPeriod"/>
            </a:pPr>
            <a:r>
              <a:rPr lang="en-US" altLang="en-US" dirty="0" smtClean="0"/>
              <a:t>Open the file and associate the file with a file variable (the latter positions the “file pointer”.</a:t>
            </a:r>
          </a:p>
          <a:p>
            <a:pPr marL="457200" indent="-457200" eaLnBrk="1" hangingPunct="1">
              <a:buFontTx/>
              <a:buAutoNum type="arabicPeriod"/>
            </a:pPr>
            <a:r>
              <a:rPr lang="en-US" altLang="en-US" dirty="0" smtClean="0"/>
              <a:t>A command to read the information.</a:t>
            </a:r>
          </a:p>
          <a:p>
            <a:pPr marL="457200" indent="-457200" eaLnBrk="1" hangingPunct="1">
              <a:buFontTx/>
              <a:buAutoNum type="arabicPeriod"/>
            </a:pPr>
            <a:r>
              <a:rPr lang="en-US" altLang="en-US" dirty="0" smtClean="0"/>
              <a:t>A command to close the file.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r>
              <a:rPr lang="en-US" altLang="en-US" smtClean="0"/>
              <a:t>Exceptions: File Example (2)</a:t>
            </a:r>
          </a:p>
        </p:txBody>
      </p:sp>
      <p:sp>
        <p:nvSpPr>
          <p:cNvPr id="32771" name="Rectangle 3"/>
          <p:cNvSpPr>
            <a:spLocks noGrp="1" noChangeArrowheads="1"/>
          </p:cNvSpPr>
          <p:nvPr>
            <p:ph type="body" idx="4294967295"/>
          </p:nvPr>
        </p:nvSpPr>
        <p:spPr/>
        <p:txBody>
          <a:bodyPr/>
          <a:lstStyle/>
          <a:p>
            <a:pPr>
              <a:buFontTx/>
              <a:buNone/>
            </a:pP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 All this is inside the body of the while loop (continued)</a:t>
            </a:r>
          </a:p>
          <a:p>
            <a:pPr marL="342900" lvl="1" indent="0">
              <a:buNone/>
            </a:pPr>
            <a:r>
              <a:rPr lang="en-CA" sz="1800" dirty="0" smtClean="0">
                <a:latin typeface="Consolas" panose="020B0609020204030204" pitchFamily="49" charset="0"/>
              </a:rPr>
              <a:t>       </a:t>
            </a:r>
            <a:r>
              <a:rPr lang="en-CA" sz="1800" dirty="0" err="1" smtClean="0">
                <a:latin typeface="Consolas" panose="020B0609020204030204" pitchFamily="49" charset="0"/>
              </a:rPr>
              <a:t>inputFile.close</a:t>
            </a:r>
            <a:r>
              <a:rPr lang="en-CA" sz="1800" dirty="0" smtClean="0">
                <a:latin typeface="Consolas" panose="020B0609020204030204" pitchFamily="49" charset="0"/>
              </a:rPr>
              <a:t>()</a:t>
            </a:r>
          </a:p>
          <a:p>
            <a:pPr marL="342900" lvl="1" indent="0">
              <a:buNone/>
            </a:pPr>
            <a:r>
              <a:rPr lang="en-CA" sz="1800" dirty="0" smtClean="0">
                <a:latin typeface="Consolas" panose="020B0609020204030204" pitchFamily="49" charset="0"/>
              </a:rPr>
              <a:t>       print("Closed file", </a:t>
            </a:r>
            <a:r>
              <a:rPr lang="en-CA" sz="1800" dirty="0" err="1" smtClean="0">
                <a:latin typeface="Consolas" panose="020B0609020204030204" pitchFamily="49" charset="0"/>
              </a:rPr>
              <a:t>inputFileName</a:t>
            </a:r>
            <a:r>
              <a:rPr lang="en-CA" sz="1800" dirty="0" smtClean="0">
                <a:latin typeface="Consolas" panose="020B0609020204030204" pitchFamily="49" charset="0"/>
              </a:rPr>
              <a:t>) </a:t>
            </a: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End of try-body</a:t>
            </a:r>
            <a:endParaRPr lang="en-CA" sz="1800" dirty="0" smtClean="0">
              <a:solidFill>
                <a:srgbClr val="0000FF"/>
              </a:solidFill>
              <a:latin typeface="Consolas" panose="020B0609020204030204" pitchFamily="49" charset="0"/>
            </a:endParaRPr>
          </a:p>
          <a:p>
            <a:pPr marL="342900" lvl="1" indent="0">
              <a:buNone/>
            </a:pPr>
            <a:r>
              <a:rPr lang="en-CA" sz="1800" dirty="0" smtClean="0">
                <a:latin typeface="Consolas" panose="020B0609020204030204" pitchFamily="49" charset="0"/>
              </a:rPr>
              <a:t>   except </a:t>
            </a:r>
            <a:r>
              <a:rPr lang="en-CA" sz="1800" dirty="0" err="1" smtClean="0">
                <a:latin typeface="Consolas" panose="020B0609020204030204" pitchFamily="49" charset="0"/>
              </a:rPr>
              <a:t>IOError</a:t>
            </a:r>
            <a:r>
              <a:rPr lang="en-CA" sz="1800" dirty="0" smtClean="0">
                <a:latin typeface="Consolas" panose="020B0609020204030204" pitchFamily="49" charset="0"/>
              </a:rPr>
              <a:t>:</a:t>
            </a:r>
          </a:p>
          <a:p>
            <a:pPr marL="342900" lvl="1" indent="0">
              <a:buNone/>
            </a:pPr>
            <a:r>
              <a:rPr lang="en-US" sz="1800" dirty="0" smtClean="0">
                <a:latin typeface="Consolas" panose="020B0609020204030204" pitchFamily="49" charset="0"/>
              </a:rPr>
              <a:t>       </a:t>
            </a:r>
            <a:r>
              <a:rPr lang="en-US" sz="1800" dirty="0">
                <a:latin typeface="Consolas" panose="020B0609020204030204" pitchFamily="49" charset="0"/>
              </a:rPr>
              <a:t>print("Error: File", </a:t>
            </a:r>
            <a:r>
              <a:rPr lang="en-US" sz="1800" dirty="0" err="1">
                <a:latin typeface="Consolas" panose="020B0609020204030204" pitchFamily="49" charset="0"/>
              </a:rPr>
              <a:t>inputFileName</a:t>
            </a:r>
            <a:r>
              <a:rPr lang="en-US" sz="1800" dirty="0">
                <a:latin typeface="Consolas" panose="020B0609020204030204" pitchFamily="49" charset="0"/>
              </a:rPr>
              <a:t>, "could not be </a:t>
            </a:r>
            <a:r>
              <a:rPr lang="en-US" sz="1800" dirty="0" smtClean="0">
                <a:latin typeface="Consolas" panose="020B0609020204030204" pitchFamily="49" charset="0"/>
              </a:rPr>
              <a:t>"+ </a:t>
            </a:r>
            <a:r>
              <a:rPr lang="en-US" sz="1800" dirty="0">
                <a:latin typeface="Consolas" panose="020B0609020204030204" pitchFamily="49" charset="0"/>
              </a:rPr>
              <a:t>\</a:t>
            </a:r>
          </a:p>
          <a:p>
            <a:pPr marL="342900" lvl="1" indent="0">
              <a:buNone/>
            </a:pPr>
            <a:r>
              <a:rPr lang="en-US" sz="1800" dirty="0">
                <a:latin typeface="Consolas" panose="020B0609020204030204" pitchFamily="49" charset="0"/>
              </a:rPr>
              <a:t>            "opened</a:t>
            </a:r>
            <a:r>
              <a:rPr lang="en-US" sz="1800" dirty="0" smtClean="0">
                <a:latin typeface="Consolas" panose="020B0609020204030204" pitchFamily="49" charset="0"/>
              </a:rPr>
              <a:t>")</a:t>
            </a:r>
          </a:p>
          <a:p>
            <a:pPr marL="342900" lvl="1" indent="0">
              <a:buNone/>
            </a:pPr>
            <a:r>
              <a:rPr lang="en-CA" sz="1800" dirty="0" smtClean="0">
                <a:latin typeface="Consolas" panose="020B0609020204030204" pitchFamily="49" charset="0"/>
              </a:rPr>
              <a:t>   else:</a:t>
            </a:r>
          </a:p>
          <a:p>
            <a:pPr marL="342900" lvl="1" indent="0">
              <a:buNone/>
            </a:pPr>
            <a:r>
              <a:rPr lang="en-US" sz="1800" dirty="0" smtClean="0">
                <a:latin typeface="Consolas" panose="020B0609020204030204" pitchFamily="49" charset="0"/>
              </a:rPr>
              <a:t>       </a:t>
            </a:r>
            <a:r>
              <a:rPr lang="en-US" sz="1800" dirty="0">
                <a:latin typeface="Consolas" panose="020B0609020204030204" pitchFamily="49" charset="0"/>
              </a:rPr>
              <a:t>print("Successfully read information from file", \</a:t>
            </a:r>
          </a:p>
          <a:p>
            <a:pPr marL="342900" lvl="1" indent="0">
              <a:buNone/>
            </a:pPr>
            <a:r>
              <a:rPr lang="en-US" sz="1800" dirty="0">
                <a:latin typeface="Consolas" panose="020B0609020204030204" pitchFamily="49" charset="0"/>
              </a:rPr>
              <a:t>             </a:t>
            </a:r>
            <a:r>
              <a:rPr lang="en-US" sz="1800" dirty="0" err="1">
                <a:latin typeface="Consolas" panose="020B0609020204030204" pitchFamily="49" charset="0"/>
              </a:rPr>
              <a:t>inputFileName</a:t>
            </a:r>
            <a:r>
              <a:rPr lang="en-US" sz="1800" dirty="0">
                <a:latin typeface="Consolas" panose="020B0609020204030204" pitchFamily="49" charset="0"/>
              </a:rPr>
              <a:t>)</a:t>
            </a:r>
            <a:r>
              <a:rPr lang="en-CA" sz="1800" dirty="0" smtClean="0">
                <a:latin typeface="Consolas" panose="020B0609020204030204" pitchFamily="49" charset="0"/>
              </a:rPr>
              <a:t>   finally:</a:t>
            </a:r>
          </a:p>
          <a:p>
            <a:pPr marL="342900" lvl="1" indent="0">
              <a:buNone/>
            </a:pPr>
            <a:r>
              <a:rPr lang="en-CA" sz="1800" dirty="0" smtClean="0">
                <a:latin typeface="Consolas" panose="020B0609020204030204" pitchFamily="49" charset="0"/>
              </a:rPr>
              <a:t>       print("Finished file input and output")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lstStyle/>
          <a:p>
            <a:r>
              <a:rPr lang="en-US" altLang="en-US" smtClean="0"/>
              <a:t>Exception Handling: Keyboard Input</a:t>
            </a:r>
          </a:p>
        </p:txBody>
      </p:sp>
      <p:sp>
        <p:nvSpPr>
          <p:cNvPr id="33795" name="Rectangle 3"/>
          <p:cNvSpPr>
            <a:spLocks noGrp="1" noChangeArrowheads="1"/>
          </p:cNvSpPr>
          <p:nvPr>
            <p:ph type="body" idx="4294967295"/>
          </p:nvPr>
        </p:nvSpPr>
        <p:spPr/>
        <p:txBody>
          <a:bodyPr/>
          <a:lstStyle/>
          <a:p>
            <a:r>
              <a:rPr lang="en-US" altLang="en-US" sz="2000" b="1" dirty="0" smtClean="0"/>
              <a:t>Name of the example program</a:t>
            </a:r>
            <a:r>
              <a:rPr lang="en-US" altLang="en-US" sz="2000"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6exception_validation.py</a:t>
            </a:r>
          </a:p>
          <a:p>
            <a:pPr lvl="1"/>
            <a:r>
              <a:rPr lang="en-US" altLang="en-US" sz="1800" dirty="0" smtClean="0">
                <a:ea typeface="Consolas" panose="020B0609020204030204" pitchFamily="49" charset="0"/>
                <a:cs typeface="Consolas" panose="020B0609020204030204" pitchFamily="49" charset="0"/>
              </a:rPr>
              <a:t>Learning: writing a program that can check for and recover when an invalid type has been entered.</a:t>
            </a:r>
            <a:endParaRPr lang="en-US" altLang="en-US" sz="1800" dirty="0" smtClean="0"/>
          </a:p>
          <a:p>
            <a:pPr>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inputOK</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False</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while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inputOK</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False):</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try:</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input("Enter a number: ")</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float(</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except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ValueError</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Can’t convert to a number</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print("Non-numeric type entered '%s'"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else:   </a:t>
            </a:r>
            <a:r>
              <a:rPr lang="en-US" altLang="en-US" sz="1800"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All characters are part of a number</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inputOK</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True</a:t>
            </a:r>
          </a:p>
          <a:p>
            <a:pPr>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2</a:t>
            </a:r>
          </a:p>
          <a:p>
            <a:pPr>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num</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p:txBody>
      </p:sp>
      <p:pic>
        <p:nvPicPr>
          <p:cNvPr id="317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7390" y="3092347"/>
            <a:ext cx="2378075" cy="444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74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7390" y="3704565"/>
            <a:ext cx="2574925" cy="442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75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5434281"/>
            <a:ext cx="5237163" cy="1343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31748"/>
                                        </p:tgtEl>
                                        <p:attrNameLst>
                                          <p:attrName>style.visibility</p:attrName>
                                        </p:attrNameLst>
                                      </p:cBhvr>
                                      <p:to>
                                        <p:strVal val="visible"/>
                                      </p:to>
                                    </p:set>
                                    <p:animEffect transition="in" filter="randombar(horizontal)">
                                      <p:cBhvr>
                                        <p:cTn id="7" dur="500"/>
                                        <p:tgtEl>
                                          <p:spTgt spid="317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31749"/>
                                        </p:tgtEl>
                                        <p:attrNameLst>
                                          <p:attrName>style.visibility</p:attrName>
                                        </p:attrNameLst>
                                      </p:cBhvr>
                                      <p:to>
                                        <p:strVal val="visible"/>
                                      </p:to>
                                    </p:set>
                                    <p:animEffect transition="in" filter="randombar(horizontal)">
                                      <p:cBhvr>
                                        <p:cTn id="12" dur="500"/>
                                        <p:tgtEl>
                                          <p:spTgt spid="3174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31750"/>
                                        </p:tgtEl>
                                        <p:attrNameLst>
                                          <p:attrName>style.visibility</p:attrName>
                                        </p:attrNameLst>
                                      </p:cBhvr>
                                      <p:to>
                                        <p:strVal val="visible"/>
                                      </p:to>
                                    </p:set>
                                    <p:animEffect transition="in" filter="randombar(horizontal)">
                                      <p:cBhvr>
                                        <p:cTn id="17" dur="500"/>
                                        <p:tgtEl>
                                          <p:spTgt spid="317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File Information Into A List</a:t>
            </a:r>
            <a:endParaRPr lang="en-CA" dirty="0"/>
          </a:p>
        </p:txBody>
      </p:sp>
      <p:sp>
        <p:nvSpPr>
          <p:cNvPr id="3" name="Content Placeholder 2"/>
          <p:cNvSpPr>
            <a:spLocks noGrp="1"/>
          </p:cNvSpPr>
          <p:nvPr>
            <p:ph idx="1"/>
          </p:nvPr>
        </p:nvSpPr>
        <p:spPr/>
        <p:txBody>
          <a:bodyPr/>
          <a:lstStyle/>
          <a:p>
            <a:r>
              <a:rPr lang="en-US" dirty="0" smtClean="0"/>
              <a:t>If the amount of information stored in the file can vary then a the list must be dynamically created (using the </a:t>
            </a:r>
            <a:r>
              <a:rPr lang="en-US" dirty="0" smtClean="0">
                <a:latin typeface="Consolas" panose="020B0609020204030204" pitchFamily="49" charset="0"/>
              </a:rPr>
              <a:t>append() </a:t>
            </a:r>
            <a:r>
              <a:rPr lang="en-US" dirty="0" smtClean="0"/>
              <a:t>function to add new rows and elements onto the row).</a:t>
            </a:r>
          </a:p>
          <a:p>
            <a:r>
              <a:rPr lang="en-US" dirty="0" smtClean="0"/>
              <a:t>Input file: chess.txt</a:t>
            </a:r>
          </a:p>
          <a:p>
            <a:pPr lvl="1"/>
            <a:r>
              <a:rPr lang="en-US" dirty="0" smtClean="0"/>
              <a:t>The starting positions for the program will reside in this file in the form of a simple (unformatted) text file.</a:t>
            </a:r>
          </a:p>
          <a:p>
            <a:pPr lvl="1"/>
            <a:r>
              <a:rPr lang="en-US" dirty="0" smtClean="0"/>
              <a:t>Each line in the file will represent a row in the chess board.</a:t>
            </a:r>
          </a:p>
          <a:p>
            <a:pPr lvl="1"/>
            <a:r>
              <a:rPr lang="en-US" dirty="0" smtClean="0"/>
              <a:t>Chess pieces are represented by </a:t>
            </a:r>
            <a:r>
              <a:rPr lang="en-US" dirty="0"/>
              <a:t>various characters: </a:t>
            </a:r>
            <a:r>
              <a:rPr lang="en-US" dirty="0" smtClean="0">
                <a:latin typeface="Consolas" panose="020B0609020204030204" pitchFamily="49" charset="0"/>
              </a:rPr>
              <a:t>PRKBQK</a:t>
            </a:r>
          </a:p>
          <a:p>
            <a:pPr lvl="1"/>
            <a:r>
              <a:rPr lang="en-US" dirty="0" smtClean="0"/>
              <a:t>Empty locations are represented by a space. </a:t>
            </a:r>
            <a:endParaRPr lang="en-CA" dirty="0"/>
          </a:p>
        </p:txBody>
      </p:sp>
    </p:spTree>
    <p:extLst>
      <p:ext uri="{BB962C8B-B14F-4D97-AF65-F5344CB8AC3E}">
        <p14:creationId xmlns:p14="http://schemas.microsoft.com/office/powerpoint/2010/main" val="1736512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File Information Into A </a:t>
            </a:r>
            <a:r>
              <a:rPr lang="en-US" dirty="0" smtClean="0"/>
              <a:t>List: </a:t>
            </a:r>
            <a:r>
              <a:rPr lang="en-US" dirty="0" smtClean="0">
                <a:latin typeface="Consolas" panose="020B0609020204030204" pitchFamily="49" charset="0"/>
              </a:rPr>
              <a:t>Display()</a:t>
            </a:r>
            <a:endParaRPr lang="en-CA" dirty="0">
              <a:latin typeface="Consolas" panose="020B0609020204030204" pitchFamily="49" charset="0"/>
            </a:endParaRPr>
          </a:p>
        </p:txBody>
      </p:sp>
      <p:sp>
        <p:nvSpPr>
          <p:cNvPr id="3" name="Content Placeholder 2"/>
          <p:cNvSpPr>
            <a:spLocks noGrp="1"/>
          </p:cNvSpPr>
          <p:nvPr>
            <p:ph idx="1"/>
          </p:nvPr>
        </p:nvSpPr>
        <p:spPr/>
        <p:txBody>
          <a:bodyPr/>
          <a:lstStyle/>
          <a:p>
            <a:r>
              <a:rPr lang="en-US" b="1" dirty="0" smtClean="0"/>
              <a:t>Name of the example program</a:t>
            </a:r>
            <a:r>
              <a:rPr lang="en-US" dirty="0" smtClean="0"/>
              <a:t>: </a:t>
            </a:r>
            <a:r>
              <a:rPr lang="en-US" dirty="0" smtClean="0"/>
              <a:t>7</a:t>
            </a:r>
            <a:r>
              <a:rPr lang="en-US" dirty="0" smtClean="0">
                <a:latin typeface="Consolas" panose="020B0609020204030204" pitchFamily="49" charset="0"/>
              </a:rPr>
              <a:t>chess.py</a:t>
            </a:r>
            <a:endParaRPr lang="en-US" dirty="0" smtClean="0">
              <a:latin typeface="Consolas" panose="020B0609020204030204" pitchFamily="49" charset="0"/>
            </a:endParaRPr>
          </a:p>
          <a:p>
            <a:pPr marL="342900" lvl="1" indent="0">
              <a:buNone/>
            </a:pPr>
            <a:r>
              <a:rPr lang="en-US" sz="1600" dirty="0">
                <a:latin typeface="Consolas" panose="020B0609020204030204" pitchFamily="49" charset="0"/>
              </a:rPr>
              <a:t>NEWLINE = "\</a:t>
            </a:r>
            <a:r>
              <a:rPr lang="en-US" sz="1600" dirty="0" smtClean="0">
                <a:latin typeface="Consolas" panose="020B0609020204030204" pitchFamily="49" charset="0"/>
              </a:rPr>
              <a:t>n</a:t>
            </a:r>
            <a:r>
              <a:rPr lang="en-US" sz="1600" dirty="0">
                <a:latin typeface="Consolas" panose="020B0609020204030204" pitchFamily="49" charset="0"/>
              </a:rPr>
              <a:t>"</a:t>
            </a:r>
            <a:endParaRPr lang="en-US" sz="1600" dirty="0" smtClean="0">
              <a:latin typeface="Consolas" panose="020B0609020204030204" pitchFamily="49" charset="0"/>
            </a:endParaRPr>
          </a:p>
          <a:p>
            <a:pPr marL="342900" lvl="1" indent="0">
              <a:buNone/>
            </a:pPr>
            <a:endParaRPr lang="en-US" sz="1600" dirty="0">
              <a:latin typeface="Consolas" panose="020B0609020204030204" pitchFamily="49" charset="0"/>
            </a:endParaRPr>
          </a:p>
          <a:p>
            <a:pPr marL="342900" lvl="1" indent="0">
              <a:buNone/>
            </a:pPr>
            <a:r>
              <a:rPr lang="en-US" sz="1600" dirty="0" err="1" smtClean="0">
                <a:latin typeface="Consolas" panose="020B0609020204030204" pitchFamily="49" charset="0"/>
              </a:rPr>
              <a:t>def</a:t>
            </a:r>
            <a:r>
              <a:rPr lang="en-US" sz="1600" dirty="0" smtClean="0">
                <a:latin typeface="Consolas" panose="020B0609020204030204" pitchFamily="49" charset="0"/>
              </a:rPr>
              <a:t> </a:t>
            </a:r>
            <a:r>
              <a:rPr lang="en-US" sz="1600" dirty="0">
                <a:latin typeface="Consolas" panose="020B0609020204030204" pitchFamily="49" charset="0"/>
              </a:rPr>
              <a:t>display(</a:t>
            </a:r>
            <a:r>
              <a:rPr lang="en-US" sz="1600" dirty="0" err="1">
                <a:latin typeface="Consolas" panose="020B0609020204030204" pitchFamily="49" charset="0"/>
              </a:rPr>
              <a:t>aBoard,numRows,numColumns</a:t>
            </a:r>
            <a:r>
              <a:rPr lang="en-US" sz="1600" dirty="0">
                <a:latin typeface="Consolas" panose="020B0609020204030204" pitchFamily="49" charset="0"/>
              </a:rPr>
              <a:t>):</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currentRow</a:t>
            </a:r>
            <a:r>
              <a:rPr lang="en-US" sz="1600" dirty="0">
                <a:latin typeface="Consolas" panose="020B0609020204030204" pitchFamily="49" charset="0"/>
              </a:rPr>
              <a:t> = 0</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currentColumn</a:t>
            </a:r>
            <a:r>
              <a:rPr lang="en-US" sz="1600" dirty="0">
                <a:latin typeface="Consolas" panose="020B0609020204030204" pitchFamily="49" charset="0"/>
              </a:rPr>
              <a:t> = 0</a:t>
            </a:r>
          </a:p>
          <a:p>
            <a:pPr marL="342900" lvl="1" indent="0">
              <a:buNone/>
            </a:pPr>
            <a:r>
              <a:rPr lang="en-US" sz="1600" dirty="0">
                <a:latin typeface="Consolas" panose="020B0609020204030204" pitchFamily="49" charset="0"/>
              </a:rPr>
              <a:t>    print("DISPLAY BOARD")</a:t>
            </a:r>
          </a:p>
          <a:p>
            <a:pPr marL="342900" lvl="1" indent="0">
              <a:buNone/>
            </a:pPr>
            <a:r>
              <a:rPr lang="en-US" sz="1600" dirty="0">
                <a:latin typeface="Consolas" panose="020B0609020204030204" pitchFamily="49" charset="0"/>
              </a:rPr>
              <a:t>    while (</a:t>
            </a:r>
            <a:r>
              <a:rPr lang="en-US" sz="1600" dirty="0" err="1">
                <a:latin typeface="Consolas" panose="020B0609020204030204" pitchFamily="49" charset="0"/>
              </a:rPr>
              <a:t>currentRow</a:t>
            </a:r>
            <a:r>
              <a:rPr lang="en-US" sz="1600" dirty="0">
                <a:latin typeface="Consolas" panose="020B0609020204030204" pitchFamily="49" charset="0"/>
              </a:rPr>
              <a:t> &lt; </a:t>
            </a:r>
            <a:r>
              <a:rPr lang="en-US" sz="1600" dirty="0" err="1">
                <a:latin typeface="Consolas" panose="020B0609020204030204" pitchFamily="49" charset="0"/>
              </a:rPr>
              <a:t>numRows</a:t>
            </a:r>
            <a:r>
              <a:rPr lang="en-US" sz="1600" dirty="0">
                <a:latin typeface="Consolas" panose="020B0609020204030204" pitchFamily="49" charset="0"/>
              </a:rPr>
              <a:t>):</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currentColumn</a:t>
            </a:r>
            <a:r>
              <a:rPr lang="en-US" sz="1600" dirty="0">
                <a:latin typeface="Consolas" panose="020B0609020204030204" pitchFamily="49" charset="0"/>
              </a:rPr>
              <a:t> = 0</a:t>
            </a:r>
          </a:p>
          <a:p>
            <a:pPr marL="342900" lvl="1" indent="0">
              <a:buNone/>
            </a:pPr>
            <a:r>
              <a:rPr lang="en-US" sz="1600" dirty="0">
                <a:latin typeface="Consolas" panose="020B0609020204030204" pitchFamily="49" charset="0"/>
              </a:rPr>
              <a:t>        while (</a:t>
            </a:r>
            <a:r>
              <a:rPr lang="en-US" sz="1600" dirty="0" err="1">
                <a:latin typeface="Consolas" panose="020B0609020204030204" pitchFamily="49" charset="0"/>
              </a:rPr>
              <a:t>currentColumn</a:t>
            </a:r>
            <a:r>
              <a:rPr lang="en-US" sz="1600" dirty="0">
                <a:latin typeface="Consolas" panose="020B0609020204030204" pitchFamily="49" charset="0"/>
              </a:rPr>
              <a:t> &lt; </a:t>
            </a:r>
            <a:r>
              <a:rPr lang="en-US" sz="1600" dirty="0" err="1">
                <a:latin typeface="Consolas" panose="020B0609020204030204" pitchFamily="49" charset="0"/>
              </a:rPr>
              <a:t>numColumns</a:t>
            </a:r>
            <a:r>
              <a:rPr lang="en-US" sz="1600" dirty="0">
                <a:latin typeface="Consolas" panose="020B0609020204030204" pitchFamily="49" charset="0"/>
              </a:rPr>
              <a:t>):</a:t>
            </a:r>
          </a:p>
          <a:p>
            <a:pPr marL="342900" lvl="1" indent="0">
              <a:buNone/>
            </a:pPr>
            <a:r>
              <a:rPr lang="en-US" sz="1600" dirty="0">
                <a:latin typeface="Consolas" panose="020B0609020204030204" pitchFamily="49" charset="0"/>
              </a:rPr>
              <a:t>            print("%s" %(</a:t>
            </a:r>
            <a:r>
              <a:rPr lang="en-US" sz="1600" dirty="0" err="1">
                <a:latin typeface="Consolas" panose="020B0609020204030204" pitchFamily="49" charset="0"/>
              </a:rPr>
              <a:t>aBoard</a:t>
            </a:r>
            <a:r>
              <a:rPr lang="en-US" sz="1600" dirty="0">
                <a:latin typeface="Consolas" panose="020B0609020204030204" pitchFamily="49" charset="0"/>
              </a:rPr>
              <a:t>[</a:t>
            </a:r>
            <a:r>
              <a:rPr lang="en-US" sz="1600" dirty="0" err="1">
                <a:latin typeface="Consolas" panose="020B0609020204030204" pitchFamily="49" charset="0"/>
              </a:rPr>
              <a:t>currentRow</a:t>
            </a:r>
            <a:r>
              <a:rPr lang="en-US" sz="1600" dirty="0">
                <a:latin typeface="Consolas" panose="020B0609020204030204" pitchFamily="49" charset="0"/>
              </a:rPr>
              <a:t>][</a:t>
            </a:r>
            <a:r>
              <a:rPr lang="en-US" sz="1600" dirty="0" err="1">
                <a:latin typeface="Consolas" panose="020B0609020204030204" pitchFamily="49" charset="0"/>
              </a:rPr>
              <a:t>currentColumn</a:t>
            </a:r>
            <a:r>
              <a:rPr lang="en-US" sz="1600" dirty="0">
                <a:latin typeface="Consolas" panose="020B0609020204030204" pitchFamily="49" charset="0"/>
              </a:rPr>
              <a:t>]),end="")</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currentColumn</a:t>
            </a:r>
            <a:r>
              <a:rPr lang="en-US" sz="1600" dirty="0">
                <a:latin typeface="Consolas" panose="020B0609020204030204" pitchFamily="49" charset="0"/>
              </a:rPr>
              <a:t> = </a:t>
            </a:r>
            <a:r>
              <a:rPr lang="en-US" sz="1600" dirty="0" err="1">
                <a:latin typeface="Consolas" panose="020B0609020204030204" pitchFamily="49" charset="0"/>
              </a:rPr>
              <a:t>currentColumn</a:t>
            </a:r>
            <a:r>
              <a:rPr lang="en-US" sz="1600" dirty="0">
                <a:latin typeface="Consolas" panose="020B0609020204030204" pitchFamily="49" charset="0"/>
              </a:rPr>
              <a:t> + 1</a:t>
            </a:r>
          </a:p>
          <a:p>
            <a:pPr marL="342900" lvl="1" indent="0">
              <a:buNone/>
            </a:pPr>
            <a:r>
              <a:rPr lang="en-US" sz="1600" dirty="0">
                <a:latin typeface="Consolas" panose="020B0609020204030204" pitchFamily="49" charset="0"/>
              </a:rPr>
              <a:t>        </a:t>
            </a:r>
            <a:r>
              <a:rPr lang="en-US" sz="1600" dirty="0" err="1">
                <a:latin typeface="Consolas" panose="020B0609020204030204" pitchFamily="49" charset="0"/>
              </a:rPr>
              <a:t>currentRow</a:t>
            </a:r>
            <a:r>
              <a:rPr lang="en-US" sz="1600" dirty="0">
                <a:latin typeface="Consolas" panose="020B0609020204030204" pitchFamily="49" charset="0"/>
              </a:rPr>
              <a:t> = </a:t>
            </a:r>
            <a:r>
              <a:rPr lang="en-US" sz="1600" dirty="0" err="1">
                <a:latin typeface="Consolas" panose="020B0609020204030204" pitchFamily="49" charset="0"/>
              </a:rPr>
              <a:t>currentRow</a:t>
            </a:r>
            <a:r>
              <a:rPr lang="en-US" sz="1600" dirty="0">
                <a:latin typeface="Consolas" panose="020B0609020204030204" pitchFamily="49" charset="0"/>
              </a:rPr>
              <a:t> + 1</a:t>
            </a:r>
          </a:p>
          <a:p>
            <a:pPr marL="342900" lvl="1" indent="0">
              <a:buNone/>
            </a:pPr>
            <a:r>
              <a:rPr lang="en-US" sz="1600" dirty="0">
                <a:latin typeface="Consolas" panose="020B0609020204030204" pitchFamily="49" charset="0"/>
              </a:rPr>
              <a:t>        print()</a:t>
            </a:r>
          </a:p>
          <a:p>
            <a:pPr marL="342900" lvl="1" indent="0">
              <a:buNone/>
            </a:pPr>
            <a:r>
              <a:rPr lang="en-US" sz="1600" dirty="0">
                <a:latin typeface="Consolas" panose="020B0609020204030204" pitchFamily="49" charset="0"/>
              </a:rPr>
              <a:t>    for </a:t>
            </a:r>
            <a:r>
              <a:rPr lang="en-US" sz="1600" dirty="0" err="1">
                <a:latin typeface="Consolas" panose="020B0609020204030204" pitchFamily="49" charset="0"/>
              </a:rPr>
              <a:t>currentColumn</a:t>
            </a:r>
            <a:r>
              <a:rPr lang="en-US" sz="1600" dirty="0">
                <a:latin typeface="Consolas" panose="020B0609020204030204" pitchFamily="49" charset="0"/>
              </a:rPr>
              <a:t> in range (0,numColumns,1):</a:t>
            </a:r>
          </a:p>
          <a:p>
            <a:pPr marL="342900" lvl="1" indent="0">
              <a:buNone/>
            </a:pPr>
            <a:r>
              <a:rPr lang="en-US" sz="1600" dirty="0">
                <a:latin typeface="Consolas" panose="020B0609020204030204" pitchFamily="49" charset="0"/>
              </a:rPr>
              <a:t>        print("*", end="")</a:t>
            </a:r>
          </a:p>
          <a:p>
            <a:pPr marL="342900" lvl="1" indent="0">
              <a:buNone/>
            </a:pPr>
            <a:r>
              <a:rPr lang="en-US" sz="1600" dirty="0">
                <a:latin typeface="Consolas" panose="020B0609020204030204" pitchFamily="49" charset="0"/>
              </a:rPr>
              <a:t>    print(NEWLINE)</a:t>
            </a:r>
          </a:p>
          <a:p>
            <a:endParaRPr lang="en-US" dirty="0" smtClean="0"/>
          </a:p>
          <a:p>
            <a:endParaRPr lang="en-US" dirty="0" smtClean="0"/>
          </a:p>
          <a:p>
            <a:endParaRPr lang="en-CA" dirty="0"/>
          </a:p>
        </p:txBody>
      </p:sp>
    </p:spTree>
    <p:extLst>
      <p:ext uri="{BB962C8B-B14F-4D97-AF65-F5344CB8AC3E}">
        <p14:creationId xmlns:p14="http://schemas.microsoft.com/office/powerpoint/2010/main" val="37054463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Reading File Information Into A List: </a:t>
            </a:r>
            <a:r>
              <a:rPr lang="en-US" dirty="0" smtClean="0">
                <a:latin typeface="+mn-lt"/>
              </a:rPr>
              <a:t>Display</a:t>
            </a:r>
            <a:r>
              <a:rPr lang="en-US" dirty="0">
                <a:latin typeface="+mn-lt"/>
              </a:rPr>
              <a:t> </a:t>
            </a:r>
            <a:r>
              <a:rPr lang="en-US" dirty="0" smtClean="0">
                <a:latin typeface="+mn-lt"/>
              </a:rPr>
              <a:t>Grid</a:t>
            </a:r>
            <a:endParaRPr lang="en-CA" dirty="0">
              <a:latin typeface="+mn-lt"/>
            </a:endParaRPr>
          </a:p>
        </p:txBody>
      </p:sp>
      <p:sp>
        <p:nvSpPr>
          <p:cNvPr id="3" name="Content Placeholder 2"/>
          <p:cNvSpPr>
            <a:spLocks noGrp="1"/>
          </p:cNvSpPr>
          <p:nvPr>
            <p:ph idx="1"/>
          </p:nvPr>
        </p:nvSpPr>
        <p:spPr/>
        <p:txBody>
          <a:bodyPr/>
          <a:lstStyle/>
          <a:p>
            <a:pPr marL="342900" lvl="1" indent="0">
              <a:buNone/>
            </a:pPr>
            <a:r>
              <a:rPr lang="en-CA" sz="1600" dirty="0" err="1">
                <a:latin typeface="Consolas" panose="020B0609020204030204" pitchFamily="49" charset="0"/>
              </a:rPr>
              <a:t>def</a:t>
            </a:r>
            <a:r>
              <a:rPr lang="en-CA" sz="1600" dirty="0">
                <a:latin typeface="Consolas" panose="020B0609020204030204" pitchFamily="49" charset="0"/>
              </a:rPr>
              <a:t> </a:t>
            </a:r>
            <a:r>
              <a:rPr lang="en-CA" sz="1600" dirty="0" err="1">
                <a:latin typeface="Consolas" panose="020B0609020204030204" pitchFamily="49" charset="0"/>
              </a:rPr>
              <a:t>displayWithGrid</a:t>
            </a:r>
            <a:r>
              <a:rPr lang="en-CA" sz="1600" dirty="0">
                <a:latin typeface="Consolas" panose="020B0609020204030204" pitchFamily="49" charset="0"/>
              </a:rPr>
              <a:t>(</a:t>
            </a:r>
            <a:r>
              <a:rPr lang="en-CA" sz="1600" dirty="0" err="1">
                <a:latin typeface="Consolas" panose="020B0609020204030204" pitchFamily="49" charset="0"/>
              </a:rPr>
              <a:t>aBoard,numRows,numColumns</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currentRow</a:t>
            </a:r>
            <a:r>
              <a:rPr lang="en-CA" sz="1600" dirty="0">
                <a:latin typeface="Consolas" panose="020B0609020204030204" pitchFamily="49" charset="0"/>
              </a:rPr>
              <a:t> = 0</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currentColumn</a:t>
            </a:r>
            <a:r>
              <a:rPr lang="en-CA" sz="1600" dirty="0">
                <a:latin typeface="Consolas" panose="020B0609020204030204" pitchFamily="49" charset="0"/>
              </a:rPr>
              <a:t> = 0</a:t>
            </a:r>
          </a:p>
          <a:p>
            <a:pPr marL="342900" lvl="1" indent="0">
              <a:buNone/>
            </a:pPr>
            <a:r>
              <a:rPr lang="en-CA" sz="1600" dirty="0">
                <a:latin typeface="Consolas" panose="020B0609020204030204" pitchFamily="49" charset="0"/>
              </a:rPr>
              <a:t>    print("DISPLAY BOARD WITH GRID")</a:t>
            </a:r>
          </a:p>
          <a:p>
            <a:pPr marL="342900" lvl="1" indent="0">
              <a:buNone/>
            </a:pPr>
            <a:r>
              <a:rPr lang="en-CA" sz="1600" dirty="0">
                <a:latin typeface="Consolas" panose="020B0609020204030204" pitchFamily="49" charset="0"/>
              </a:rPr>
              <a:t>    while (</a:t>
            </a:r>
            <a:r>
              <a:rPr lang="en-CA" sz="1600" dirty="0" err="1">
                <a:latin typeface="Consolas" panose="020B0609020204030204" pitchFamily="49" charset="0"/>
              </a:rPr>
              <a:t>currentRow</a:t>
            </a:r>
            <a:r>
              <a:rPr lang="en-CA" sz="1600" dirty="0">
                <a:latin typeface="Consolas" panose="020B0609020204030204" pitchFamily="49" charset="0"/>
              </a:rPr>
              <a:t> &lt; </a:t>
            </a:r>
            <a:r>
              <a:rPr lang="en-CA" sz="1600" dirty="0" err="1">
                <a:latin typeface="Consolas" panose="020B0609020204030204" pitchFamily="49" charset="0"/>
              </a:rPr>
              <a:t>numRows</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for </a:t>
            </a:r>
            <a:r>
              <a:rPr lang="en-CA" sz="1600" dirty="0" err="1">
                <a:latin typeface="Consolas" panose="020B0609020204030204" pitchFamily="49" charset="0"/>
              </a:rPr>
              <a:t>currentColumn</a:t>
            </a:r>
            <a:r>
              <a:rPr lang="en-CA" sz="1600" dirty="0">
                <a:latin typeface="Consolas" panose="020B0609020204030204" pitchFamily="49" charset="0"/>
              </a:rPr>
              <a:t> in range (0,numColumns,1):</a:t>
            </a:r>
          </a:p>
          <a:p>
            <a:pPr marL="342900" lvl="1" indent="0">
              <a:buNone/>
            </a:pPr>
            <a:r>
              <a:rPr lang="en-CA" sz="1600" dirty="0">
                <a:latin typeface="Consolas" panose="020B0609020204030204" pitchFamily="49" charset="0"/>
              </a:rPr>
              <a:t>            print(" -", end="")</a:t>
            </a:r>
          </a:p>
          <a:p>
            <a:pPr marL="342900" lvl="1" indent="0">
              <a:buNone/>
            </a:pPr>
            <a:r>
              <a:rPr lang="en-CA" sz="1600" dirty="0">
                <a:latin typeface="Consolas" panose="020B0609020204030204" pitchFamily="49" charset="0"/>
              </a:rPr>
              <a:t>        print()</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currentColumn</a:t>
            </a:r>
            <a:r>
              <a:rPr lang="en-CA" sz="1600" dirty="0">
                <a:latin typeface="Consolas" panose="020B0609020204030204" pitchFamily="49" charset="0"/>
              </a:rPr>
              <a:t> = 0</a:t>
            </a:r>
          </a:p>
          <a:p>
            <a:pPr marL="342900" lvl="1" indent="0">
              <a:buNone/>
            </a:pPr>
            <a:r>
              <a:rPr lang="en-CA" sz="1600" dirty="0">
                <a:latin typeface="Consolas" panose="020B0609020204030204" pitchFamily="49" charset="0"/>
              </a:rPr>
              <a:t>        while (</a:t>
            </a:r>
            <a:r>
              <a:rPr lang="en-CA" sz="1600" dirty="0" err="1">
                <a:latin typeface="Consolas" panose="020B0609020204030204" pitchFamily="49" charset="0"/>
              </a:rPr>
              <a:t>currentColumn</a:t>
            </a:r>
            <a:r>
              <a:rPr lang="en-CA" sz="1600" dirty="0">
                <a:latin typeface="Consolas" panose="020B0609020204030204" pitchFamily="49" charset="0"/>
              </a:rPr>
              <a:t> &lt; </a:t>
            </a:r>
            <a:r>
              <a:rPr lang="en-CA" sz="1600" dirty="0" err="1">
                <a:latin typeface="Consolas" panose="020B0609020204030204" pitchFamily="49" charset="0"/>
              </a:rPr>
              <a:t>numColumns</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print("|%s" %(</a:t>
            </a:r>
            <a:r>
              <a:rPr lang="en-CA" sz="1600" dirty="0" err="1">
                <a:latin typeface="Consolas" panose="020B0609020204030204" pitchFamily="49" charset="0"/>
              </a:rPr>
              <a:t>aBoard</a:t>
            </a:r>
            <a:r>
              <a:rPr lang="en-CA" sz="1600" dirty="0">
                <a:latin typeface="Consolas" panose="020B0609020204030204" pitchFamily="49" charset="0"/>
              </a:rPr>
              <a:t>[</a:t>
            </a:r>
            <a:r>
              <a:rPr lang="en-CA" sz="1600" dirty="0" err="1">
                <a:latin typeface="Consolas" panose="020B0609020204030204" pitchFamily="49" charset="0"/>
              </a:rPr>
              <a:t>currentRow</a:t>
            </a:r>
            <a:r>
              <a:rPr lang="en-CA" sz="1600" dirty="0">
                <a:latin typeface="Consolas" panose="020B0609020204030204" pitchFamily="49" charset="0"/>
              </a:rPr>
              <a:t>][</a:t>
            </a:r>
            <a:r>
              <a:rPr lang="en-CA" sz="1600" dirty="0" err="1">
                <a:latin typeface="Consolas" panose="020B0609020204030204" pitchFamily="49" charset="0"/>
              </a:rPr>
              <a:t>currentColumn</a:t>
            </a:r>
            <a:r>
              <a:rPr lang="en-CA" sz="1600" dirty="0">
                <a:latin typeface="Consolas" panose="020B0609020204030204" pitchFamily="49" charset="0"/>
              </a:rPr>
              <a:t>]),end="")</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currentColumn</a:t>
            </a:r>
            <a:r>
              <a:rPr lang="en-CA" sz="1600" dirty="0">
                <a:latin typeface="Consolas" panose="020B0609020204030204" pitchFamily="49" charset="0"/>
              </a:rPr>
              <a:t> = </a:t>
            </a:r>
            <a:r>
              <a:rPr lang="en-CA" sz="1600" dirty="0" err="1">
                <a:latin typeface="Consolas" panose="020B0609020204030204" pitchFamily="49" charset="0"/>
              </a:rPr>
              <a:t>currentColumn</a:t>
            </a:r>
            <a:r>
              <a:rPr lang="en-CA" sz="1600" dirty="0">
                <a:latin typeface="Consolas" panose="020B0609020204030204" pitchFamily="49" charset="0"/>
              </a:rPr>
              <a:t> + 1</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currentRow</a:t>
            </a:r>
            <a:r>
              <a:rPr lang="en-CA" sz="1600" dirty="0">
                <a:latin typeface="Consolas" panose="020B0609020204030204" pitchFamily="49" charset="0"/>
              </a:rPr>
              <a:t> = </a:t>
            </a:r>
            <a:r>
              <a:rPr lang="en-CA" sz="1600" dirty="0" err="1">
                <a:latin typeface="Consolas" panose="020B0609020204030204" pitchFamily="49" charset="0"/>
              </a:rPr>
              <a:t>currentRow</a:t>
            </a:r>
            <a:r>
              <a:rPr lang="en-CA" sz="1600" dirty="0">
                <a:latin typeface="Consolas" panose="020B0609020204030204" pitchFamily="49" charset="0"/>
              </a:rPr>
              <a:t> + 1</a:t>
            </a:r>
          </a:p>
          <a:p>
            <a:pPr marL="342900" lvl="1" indent="0">
              <a:buNone/>
            </a:pPr>
            <a:r>
              <a:rPr lang="en-CA" sz="1600" dirty="0">
                <a:latin typeface="Consolas" panose="020B0609020204030204" pitchFamily="49" charset="0"/>
              </a:rPr>
              <a:t>        print("|")</a:t>
            </a:r>
          </a:p>
          <a:p>
            <a:pPr marL="342900" lvl="1" indent="0">
              <a:buNone/>
            </a:pPr>
            <a:r>
              <a:rPr lang="en-CA" sz="1600" dirty="0">
                <a:latin typeface="Consolas" panose="020B0609020204030204" pitchFamily="49" charset="0"/>
              </a:rPr>
              <a:t>    for </a:t>
            </a:r>
            <a:r>
              <a:rPr lang="en-CA" sz="1600" dirty="0" err="1">
                <a:latin typeface="Consolas" panose="020B0609020204030204" pitchFamily="49" charset="0"/>
              </a:rPr>
              <a:t>currentColumn</a:t>
            </a:r>
            <a:r>
              <a:rPr lang="en-CA" sz="1600" dirty="0">
                <a:latin typeface="Consolas" panose="020B0609020204030204" pitchFamily="49" charset="0"/>
              </a:rPr>
              <a:t> in range (0,numColumns,1):</a:t>
            </a:r>
          </a:p>
          <a:p>
            <a:pPr marL="342900" lvl="1" indent="0">
              <a:buNone/>
            </a:pPr>
            <a:r>
              <a:rPr lang="en-CA" sz="1600" dirty="0">
                <a:latin typeface="Consolas" panose="020B0609020204030204" pitchFamily="49" charset="0"/>
              </a:rPr>
              <a:t>        print(" -", end="")</a:t>
            </a:r>
          </a:p>
        </p:txBody>
      </p:sp>
    </p:spTree>
    <p:extLst>
      <p:ext uri="{BB962C8B-B14F-4D97-AF65-F5344CB8AC3E}">
        <p14:creationId xmlns:p14="http://schemas.microsoft.com/office/powerpoint/2010/main" val="19541990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rPr>
              <a:t>Reading File Information Into A List: </a:t>
            </a:r>
            <a:r>
              <a:rPr lang="en-US" dirty="0" smtClean="0">
                <a:latin typeface="+mn-lt"/>
              </a:rPr>
              <a:t>File input</a:t>
            </a:r>
            <a:endParaRPr lang="en-CA" dirty="0">
              <a:latin typeface="+mn-lt"/>
            </a:endParaRPr>
          </a:p>
        </p:txBody>
      </p:sp>
      <p:sp>
        <p:nvSpPr>
          <p:cNvPr id="3" name="Content Placeholder 2"/>
          <p:cNvSpPr>
            <a:spLocks noGrp="1"/>
          </p:cNvSpPr>
          <p:nvPr>
            <p:ph idx="1"/>
          </p:nvPr>
        </p:nvSpPr>
        <p:spPr/>
        <p:txBody>
          <a:bodyPr/>
          <a:lstStyle/>
          <a:p>
            <a:pPr marL="342900" lvl="1" indent="0">
              <a:buNone/>
            </a:pPr>
            <a:r>
              <a:rPr lang="en-CA" sz="1600" dirty="0" err="1">
                <a:latin typeface="Consolas" panose="020B0609020204030204" pitchFamily="49" charset="0"/>
              </a:rPr>
              <a:t>def</a:t>
            </a:r>
            <a:r>
              <a:rPr lang="en-CA" sz="1600" dirty="0">
                <a:latin typeface="Consolas" panose="020B0609020204030204" pitchFamily="49" charset="0"/>
              </a:rPr>
              <a:t> </a:t>
            </a:r>
            <a:r>
              <a:rPr lang="en-CA" sz="1600" dirty="0" err="1">
                <a:latin typeface="Consolas" panose="020B0609020204030204" pitchFamily="49" charset="0"/>
              </a:rPr>
              <a:t>readBoardFromFile</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inputFileOK</a:t>
            </a:r>
            <a:r>
              <a:rPr lang="en-CA" sz="1600" dirty="0">
                <a:latin typeface="Consolas" panose="020B0609020204030204" pitchFamily="49" charset="0"/>
              </a:rPr>
              <a:t> = False</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aBoard</a:t>
            </a:r>
            <a:r>
              <a:rPr lang="en-CA" sz="1600" dirty="0">
                <a:latin typeface="Consolas" panose="020B0609020204030204" pitchFamily="49" charset="0"/>
              </a:rPr>
              <a:t> = </a:t>
            </a:r>
            <a:r>
              <a:rPr lang="en-CA" sz="1600" dirty="0" smtClean="0">
                <a:latin typeface="Consolas" panose="020B0609020204030204" pitchFamily="49" charset="0"/>
              </a:rPr>
              <a:t>[]</a:t>
            </a:r>
            <a:endParaRPr lang="en-CA" sz="1600" dirty="0">
              <a:latin typeface="Consolas" panose="020B0609020204030204" pitchFamily="49" charset="0"/>
            </a:endParaRPr>
          </a:p>
        </p:txBody>
      </p:sp>
    </p:spTree>
    <p:extLst>
      <p:ext uri="{BB962C8B-B14F-4D97-AF65-F5344CB8AC3E}">
        <p14:creationId xmlns:p14="http://schemas.microsoft.com/office/powerpoint/2010/main" val="28318510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Reading File Information Into A List: File </a:t>
            </a:r>
            <a:r>
              <a:rPr lang="en-US" dirty="0" smtClean="0"/>
              <a:t>input (2)</a:t>
            </a:r>
            <a:endParaRPr lang="en-CA" dirty="0"/>
          </a:p>
        </p:txBody>
      </p:sp>
      <p:sp>
        <p:nvSpPr>
          <p:cNvPr id="3" name="Content Placeholder 2"/>
          <p:cNvSpPr>
            <a:spLocks noGrp="1"/>
          </p:cNvSpPr>
          <p:nvPr>
            <p:ph idx="1"/>
          </p:nvPr>
        </p:nvSpPr>
        <p:spPr/>
        <p:txBody>
          <a:bodyPr/>
          <a:lstStyle/>
          <a:p>
            <a:pPr marL="342900" lvl="1" indent="0">
              <a:buNone/>
            </a:pPr>
            <a:r>
              <a:rPr lang="en-US" sz="1600" b="1" dirty="0" smtClean="0">
                <a:solidFill>
                  <a:srgbClr val="0000FF"/>
                </a:solidFill>
                <a:latin typeface="Consolas" panose="020B0609020204030204" pitchFamily="49" charset="0"/>
              </a:rPr>
              <a:t>    # Case: no problems reading from file</a:t>
            </a:r>
            <a:endParaRPr lang="en-CA" sz="1600" b="1" dirty="0">
              <a:solidFill>
                <a:srgbClr val="0000FF"/>
              </a:solidFill>
              <a:latin typeface="Consolas" panose="020B0609020204030204" pitchFamily="49" charset="0"/>
            </a:endParaRPr>
          </a:p>
          <a:p>
            <a:pPr marL="342900" lvl="1" indent="0">
              <a:buNone/>
            </a:pPr>
            <a:r>
              <a:rPr lang="en-CA" sz="1600" dirty="0">
                <a:latin typeface="Consolas" panose="020B0609020204030204" pitchFamily="49" charset="0"/>
              </a:rPr>
              <a:t>    while (</a:t>
            </a:r>
            <a:r>
              <a:rPr lang="en-CA" sz="1600" dirty="0" err="1">
                <a:latin typeface="Consolas" panose="020B0609020204030204" pitchFamily="49" charset="0"/>
              </a:rPr>
              <a:t>inputFileOK</a:t>
            </a:r>
            <a:r>
              <a:rPr lang="en-CA" sz="1600" dirty="0">
                <a:latin typeface="Consolas" panose="020B0609020204030204" pitchFamily="49" charset="0"/>
              </a:rPr>
              <a:t> == False):</a:t>
            </a:r>
          </a:p>
          <a:p>
            <a:pPr marL="342900" lvl="1" indent="0">
              <a:buNone/>
            </a:pPr>
            <a:r>
              <a:rPr lang="en-CA" sz="1600" dirty="0">
                <a:latin typeface="Consolas" panose="020B0609020204030204" pitchFamily="49" charset="0"/>
              </a:rPr>
              <a:t>        try:</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inputFileName</a:t>
            </a:r>
            <a:r>
              <a:rPr lang="en-CA" sz="1600" dirty="0">
                <a:latin typeface="Consolas" panose="020B0609020204030204" pitchFamily="49" charset="0"/>
              </a:rPr>
              <a:t> = input("Enter name of input file: ")</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inputFile</a:t>
            </a:r>
            <a:r>
              <a:rPr lang="en-CA" sz="1600" dirty="0">
                <a:latin typeface="Consolas" panose="020B0609020204030204" pitchFamily="49" charset="0"/>
              </a:rPr>
              <a:t> = open(</a:t>
            </a:r>
            <a:r>
              <a:rPr lang="en-CA" sz="1600" dirty="0" err="1">
                <a:latin typeface="Consolas" panose="020B0609020204030204" pitchFamily="49" charset="0"/>
              </a:rPr>
              <a:t>inputFileName</a:t>
            </a:r>
            <a:r>
              <a:rPr lang="en-CA" sz="1600" dirty="0">
                <a:latin typeface="Consolas" panose="020B0609020204030204" pitchFamily="49" charset="0"/>
              </a:rPr>
              <a:t>,"r")</a:t>
            </a:r>
          </a:p>
          <a:p>
            <a:pPr marL="342900" lvl="1" indent="0">
              <a:buNone/>
            </a:pPr>
            <a:r>
              <a:rPr lang="en-CA" sz="1600" dirty="0">
                <a:latin typeface="Consolas" panose="020B0609020204030204" pitchFamily="49" charset="0"/>
              </a:rPr>
              <a:t>            print("Opening file "+ </a:t>
            </a:r>
            <a:r>
              <a:rPr lang="en-CA" sz="1600" dirty="0" err="1">
                <a:latin typeface="Consolas" panose="020B0609020204030204" pitchFamily="49" charset="0"/>
              </a:rPr>
              <a:t>inputFileName</a:t>
            </a:r>
            <a:r>
              <a:rPr lang="en-CA" sz="1600" dirty="0">
                <a:latin typeface="Consolas" panose="020B0609020204030204" pitchFamily="49" charset="0"/>
              </a:rPr>
              <a:t> + \</a:t>
            </a:r>
          </a:p>
          <a:p>
            <a:pPr marL="342900" lvl="1" indent="0">
              <a:buNone/>
            </a:pPr>
            <a:r>
              <a:rPr lang="en-CA" sz="1600" dirty="0">
                <a:latin typeface="Consolas" panose="020B0609020204030204" pitchFamily="49" charset="0"/>
              </a:rPr>
              <a:t>                  " for reading.")</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currentRow</a:t>
            </a:r>
            <a:r>
              <a:rPr lang="en-CA" sz="1600" dirty="0">
                <a:latin typeface="Consolas" panose="020B0609020204030204" pitchFamily="49" charset="0"/>
              </a:rPr>
              <a:t> = 0</a:t>
            </a:r>
          </a:p>
          <a:p>
            <a:pPr marL="342900" lvl="1" indent="0">
              <a:buNone/>
            </a:pPr>
            <a:r>
              <a:rPr lang="en-CA" sz="1600" dirty="0">
                <a:latin typeface="Consolas" panose="020B0609020204030204" pitchFamily="49" charset="0"/>
              </a:rPr>
              <a:t>            for line in </a:t>
            </a:r>
            <a:r>
              <a:rPr lang="en-CA" sz="1600" dirty="0" err="1">
                <a:latin typeface="Consolas" panose="020B0609020204030204" pitchFamily="49" charset="0"/>
              </a:rPr>
              <a:t>inputFile</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aBoard.append</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currentColumn</a:t>
            </a:r>
            <a:r>
              <a:rPr lang="en-CA" sz="1600" dirty="0">
                <a:latin typeface="Consolas" panose="020B0609020204030204" pitchFamily="49" charset="0"/>
              </a:rPr>
              <a:t> = 0</a:t>
            </a:r>
          </a:p>
          <a:p>
            <a:pPr marL="342900" lvl="1" indent="0">
              <a:buNone/>
            </a:pPr>
            <a:r>
              <a:rPr lang="en-CA" sz="1600" dirty="0">
                <a:latin typeface="Consolas" panose="020B0609020204030204" pitchFamily="49" charset="0"/>
              </a:rPr>
              <a:t>                 for </a:t>
            </a:r>
            <a:r>
              <a:rPr lang="en-CA" sz="1600" dirty="0" err="1">
                <a:latin typeface="Consolas" panose="020B0609020204030204" pitchFamily="49" charset="0"/>
              </a:rPr>
              <a:t>ch</a:t>
            </a:r>
            <a:r>
              <a:rPr lang="en-CA" sz="1600" dirty="0">
                <a:latin typeface="Consolas" panose="020B0609020204030204" pitchFamily="49" charset="0"/>
              </a:rPr>
              <a:t> in line:</a:t>
            </a:r>
          </a:p>
          <a:p>
            <a:pPr marL="342900" lvl="1" indent="0">
              <a:buNone/>
            </a:pPr>
            <a:r>
              <a:rPr lang="en-CA" sz="1600" dirty="0">
                <a:latin typeface="Consolas" panose="020B0609020204030204" pitchFamily="49" charset="0"/>
              </a:rPr>
              <a:t>                     if (</a:t>
            </a:r>
            <a:r>
              <a:rPr lang="en-CA" sz="1600" dirty="0" err="1">
                <a:latin typeface="Consolas" panose="020B0609020204030204" pitchFamily="49" charset="0"/>
              </a:rPr>
              <a:t>ch</a:t>
            </a:r>
            <a:r>
              <a:rPr lang="en-CA" sz="1600" dirty="0">
                <a:latin typeface="Consolas" panose="020B0609020204030204" pitchFamily="49" charset="0"/>
              </a:rPr>
              <a:t> != NEWLINE):</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aBoard</a:t>
            </a:r>
            <a:r>
              <a:rPr lang="en-CA" sz="1600" dirty="0">
                <a:latin typeface="Consolas" panose="020B0609020204030204" pitchFamily="49" charset="0"/>
              </a:rPr>
              <a:t>[</a:t>
            </a:r>
            <a:r>
              <a:rPr lang="en-CA" sz="1600" dirty="0" err="1">
                <a:latin typeface="Consolas" panose="020B0609020204030204" pitchFamily="49" charset="0"/>
              </a:rPr>
              <a:t>currentRow</a:t>
            </a:r>
            <a:r>
              <a:rPr lang="en-CA" sz="1600" dirty="0">
                <a:latin typeface="Consolas" panose="020B0609020204030204" pitchFamily="49" charset="0"/>
              </a:rPr>
              <a:t>].append(</a:t>
            </a:r>
            <a:r>
              <a:rPr lang="en-CA" sz="1600" dirty="0" err="1">
                <a:latin typeface="Consolas" panose="020B0609020204030204" pitchFamily="49" charset="0"/>
              </a:rPr>
              <a:t>ch</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currentRow</a:t>
            </a:r>
            <a:r>
              <a:rPr lang="en-CA" sz="1600" dirty="0">
                <a:latin typeface="Consolas" panose="020B0609020204030204" pitchFamily="49" charset="0"/>
              </a:rPr>
              <a:t> = </a:t>
            </a:r>
            <a:r>
              <a:rPr lang="en-CA" sz="1600" dirty="0" err="1">
                <a:latin typeface="Consolas" panose="020B0609020204030204" pitchFamily="49" charset="0"/>
              </a:rPr>
              <a:t>currentRow</a:t>
            </a:r>
            <a:r>
              <a:rPr lang="en-CA" sz="1600" dirty="0">
                <a:latin typeface="Consolas" panose="020B0609020204030204" pitchFamily="49" charset="0"/>
              </a:rPr>
              <a:t> + 1  </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inputFileOK</a:t>
            </a:r>
            <a:r>
              <a:rPr lang="en-CA" sz="1600" dirty="0">
                <a:latin typeface="Consolas" panose="020B0609020204030204" pitchFamily="49" charset="0"/>
              </a:rPr>
              <a:t> = True</a:t>
            </a:r>
          </a:p>
          <a:p>
            <a:pPr marL="342900" lvl="1" indent="0">
              <a:buNone/>
            </a:pPr>
            <a:r>
              <a:rPr lang="en-CA" sz="1600" dirty="0">
                <a:latin typeface="Consolas" panose="020B0609020204030204" pitchFamily="49" charset="0"/>
              </a:rPr>
              <a:t>            print("Completed reading of file " + </a:t>
            </a:r>
            <a:r>
              <a:rPr lang="en-CA" sz="1600" dirty="0" err="1">
                <a:latin typeface="Consolas" panose="020B0609020204030204" pitchFamily="49" charset="0"/>
              </a:rPr>
              <a:t>inputFileName</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a:t>
            </a:r>
            <a:endParaRPr lang="en-CA" dirty="0"/>
          </a:p>
        </p:txBody>
      </p:sp>
    </p:spTree>
    <p:extLst>
      <p:ext uri="{BB962C8B-B14F-4D97-AF65-F5344CB8AC3E}">
        <p14:creationId xmlns:p14="http://schemas.microsoft.com/office/powerpoint/2010/main" val="23727020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Reading File Information Into A List: File input </a:t>
            </a:r>
            <a:r>
              <a:rPr lang="en-US" dirty="0" smtClean="0"/>
              <a:t>(3)</a:t>
            </a:r>
            <a:endParaRPr lang="en-CA" dirty="0"/>
          </a:p>
        </p:txBody>
      </p:sp>
      <p:sp>
        <p:nvSpPr>
          <p:cNvPr id="3" name="Content Placeholder 2"/>
          <p:cNvSpPr>
            <a:spLocks noGrp="1"/>
          </p:cNvSpPr>
          <p:nvPr>
            <p:ph idx="1"/>
          </p:nvPr>
        </p:nvSpPr>
        <p:spPr/>
        <p:txBody>
          <a:bodyPr/>
          <a:lstStyle/>
          <a:p>
            <a:pPr marL="342900" lvl="1" indent="0">
              <a:buNone/>
            </a:pPr>
            <a:r>
              <a:rPr lang="en-US" sz="1600" b="1" dirty="0">
                <a:solidFill>
                  <a:srgbClr val="0000FF"/>
                </a:solidFill>
                <a:latin typeface="Consolas" panose="020B0609020204030204" pitchFamily="49" charset="0"/>
              </a:rPr>
              <a:t> </a:t>
            </a:r>
            <a:r>
              <a:rPr lang="en-US" sz="1600" b="1" dirty="0" smtClean="0">
                <a:solidFill>
                  <a:srgbClr val="0000FF"/>
                </a:solidFill>
                <a:latin typeface="Consolas" panose="020B0609020204030204" pitchFamily="49" charset="0"/>
              </a:rPr>
              <a:t>   # </a:t>
            </a:r>
            <a:r>
              <a:rPr lang="en-US" sz="1600" b="1" dirty="0">
                <a:solidFill>
                  <a:srgbClr val="0000FF"/>
                </a:solidFill>
                <a:latin typeface="Consolas" panose="020B0609020204030204" pitchFamily="49" charset="0"/>
              </a:rPr>
              <a:t>Case: </a:t>
            </a:r>
            <a:r>
              <a:rPr lang="en-US" sz="1600" b="1" dirty="0" smtClean="0">
                <a:solidFill>
                  <a:srgbClr val="0000FF"/>
                </a:solidFill>
                <a:latin typeface="Consolas" panose="020B0609020204030204" pitchFamily="49" charset="0"/>
              </a:rPr>
              <a:t>file input problems have occurred.</a:t>
            </a:r>
            <a:r>
              <a:rPr lang="en-CA" sz="1600" dirty="0" smtClean="0">
                <a:latin typeface="Consolas" panose="020B0609020204030204" pitchFamily="49" charset="0"/>
              </a:rPr>
              <a:t/>
            </a:r>
            <a:br>
              <a:rPr lang="en-CA" sz="1600" dirty="0" smtClean="0">
                <a:latin typeface="Consolas" panose="020B0609020204030204" pitchFamily="49" charset="0"/>
              </a:rPr>
            </a:br>
            <a:r>
              <a:rPr lang="en-CA" sz="1600" dirty="0" smtClean="0">
                <a:latin typeface="Consolas" panose="020B0609020204030204" pitchFamily="49" charset="0"/>
              </a:rPr>
              <a:t>    except </a:t>
            </a:r>
            <a:r>
              <a:rPr lang="en-CA" sz="1600" dirty="0" err="1">
                <a:latin typeface="Consolas" panose="020B0609020204030204" pitchFamily="49" charset="0"/>
              </a:rPr>
              <a:t>IOError</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a:t>
            </a:r>
            <a:r>
              <a:rPr lang="en-CA" sz="1600" dirty="0" smtClean="0">
                <a:latin typeface="Consolas" panose="020B0609020204030204" pitchFamily="49" charset="0"/>
              </a:rPr>
              <a:t>    </a:t>
            </a:r>
            <a:r>
              <a:rPr lang="en-CA" sz="1600" dirty="0">
                <a:latin typeface="Consolas" panose="020B0609020204030204" pitchFamily="49" charset="0"/>
              </a:rPr>
              <a:t>print("Error: File", </a:t>
            </a:r>
            <a:r>
              <a:rPr lang="en-CA" sz="1600" dirty="0" err="1">
                <a:latin typeface="Consolas" panose="020B0609020204030204" pitchFamily="49" charset="0"/>
              </a:rPr>
              <a:t>inputFileName</a:t>
            </a:r>
            <a:r>
              <a:rPr lang="en-CA" sz="1600" dirty="0">
                <a:latin typeface="Consolas" panose="020B0609020204030204" pitchFamily="49" charset="0"/>
              </a:rPr>
              <a:t>, "couldn't" + \</a:t>
            </a:r>
          </a:p>
          <a:p>
            <a:pPr marL="342900" lvl="1" indent="0">
              <a:buNone/>
            </a:pPr>
            <a:r>
              <a:rPr lang="en-CA" sz="1600" dirty="0">
                <a:latin typeface="Consolas" panose="020B0609020204030204" pitchFamily="49" charset="0"/>
              </a:rPr>
              <a:t>    </a:t>
            </a:r>
            <a:r>
              <a:rPr lang="en-CA" sz="1600" dirty="0" smtClean="0">
                <a:latin typeface="Consolas" panose="020B0609020204030204" pitchFamily="49" charset="0"/>
              </a:rPr>
              <a:t>          </a:t>
            </a:r>
            <a:r>
              <a:rPr lang="en-CA" sz="1600" dirty="0">
                <a:latin typeface="Consolas" panose="020B0609020204030204" pitchFamily="49" charset="0"/>
              </a:rPr>
              <a:t>"be opened</a:t>
            </a:r>
            <a:r>
              <a:rPr lang="en-CA" sz="1600" dirty="0" smtClean="0">
                <a:latin typeface="Consolas" panose="020B0609020204030204" pitchFamily="49" charset="0"/>
              </a:rPr>
              <a:t>.")</a:t>
            </a:r>
          </a:p>
          <a:p>
            <a:pPr marL="342900" lvl="1" indent="0">
              <a:buNone/>
            </a:pPr>
            <a:endParaRPr lang="en-US" sz="1600" dirty="0" smtClean="0">
              <a:latin typeface="Consolas" panose="020B0609020204030204" pitchFamily="49" charset="0"/>
            </a:endParaRPr>
          </a:p>
          <a:p>
            <a:pPr marL="342900" lvl="1" indent="0">
              <a:buNone/>
            </a:pPr>
            <a:r>
              <a:rPr lang="en-US" sz="1600" b="1" dirty="0" smtClean="0">
                <a:solidFill>
                  <a:srgbClr val="0000FF"/>
                </a:solidFill>
                <a:latin typeface="Consolas" panose="020B0609020204030204" pitchFamily="49" charset="0"/>
              </a:rPr>
              <a:t># </a:t>
            </a:r>
            <a:r>
              <a:rPr lang="en-US" sz="1600" b="1" dirty="0">
                <a:solidFill>
                  <a:srgbClr val="0000FF"/>
                </a:solidFill>
                <a:latin typeface="Consolas" panose="020B0609020204030204" pitchFamily="49" charset="0"/>
              </a:rPr>
              <a:t>Case: </a:t>
            </a:r>
            <a:r>
              <a:rPr lang="en-US" sz="1600" b="1" dirty="0" smtClean="0">
                <a:solidFill>
                  <a:srgbClr val="0000FF"/>
                </a:solidFill>
                <a:latin typeface="Consolas" panose="020B0609020204030204" pitchFamily="49" charset="0"/>
              </a:rPr>
              <a:t>After file input completed.</a:t>
            </a:r>
            <a:endParaRPr lang="en-CA" sz="1600" dirty="0">
              <a:solidFill>
                <a:srgbClr val="0000FF"/>
              </a:solidFill>
              <a:latin typeface="Consolas" panose="020B0609020204030204" pitchFamily="49" charset="0"/>
            </a:endParaRPr>
          </a:p>
          <a:p>
            <a:pPr marL="342900" lvl="1" indent="0">
              <a:buNone/>
            </a:pPr>
            <a:r>
              <a:rPr lang="en-CA" sz="1600" dirty="0" err="1" smtClean="0">
                <a:latin typeface="Consolas" panose="020B0609020204030204" pitchFamily="49" charset="0"/>
              </a:rPr>
              <a:t>numRows</a:t>
            </a:r>
            <a:r>
              <a:rPr lang="en-CA" sz="1600" dirty="0" smtClean="0">
                <a:latin typeface="Consolas" panose="020B0609020204030204" pitchFamily="49" charset="0"/>
              </a:rPr>
              <a:t> </a:t>
            </a:r>
            <a:r>
              <a:rPr lang="en-CA" sz="1600" dirty="0">
                <a:latin typeface="Consolas" panose="020B0609020204030204" pitchFamily="49" charset="0"/>
              </a:rPr>
              <a:t>= </a:t>
            </a:r>
            <a:r>
              <a:rPr lang="en-CA" sz="1600" dirty="0" err="1">
                <a:latin typeface="Consolas" panose="020B0609020204030204" pitchFamily="49" charset="0"/>
              </a:rPr>
              <a:t>len</a:t>
            </a:r>
            <a:r>
              <a:rPr lang="en-CA" sz="1600" dirty="0">
                <a:latin typeface="Consolas" panose="020B0609020204030204" pitchFamily="49" charset="0"/>
              </a:rPr>
              <a:t>(</a:t>
            </a:r>
            <a:r>
              <a:rPr lang="en-CA" sz="1600" dirty="0" err="1">
                <a:latin typeface="Consolas" panose="020B0609020204030204" pitchFamily="49" charset="0"/>
              </a:rPr>
              <a:t>aBoard</a:t>
            </a:r>
            <a:r>
              <a:rPr lang="en-CA" sz="1600" dirty="0">
                <a:latin typeface="Consolas" panose="020B0609020204030204" pitchFamily="49" charset="0"/>
              </a:rPr>
              <a:t>)</a:t>
            </a:r>
          </a:p>
          <a:p>
            <a:pPr marL="342900" lvl="1" indent="0">
              <a:buNone/>
            </a:pPr>
            <a:r>
              <a:rPr lang="en-CA" sz="1600" dirty="0" err="1" smtClean="0">
                <a:latin typeface="Consolas" panose="020B0609020204030204" pitchFamily="49" charset="0"/>
              </a:rPr>
              <a:t>numColumns</a:t>
            </a:r>
            <a:r>
              <a:rPr lang="en-CA" sz="1600" dirty="0" smtClean="0">
                <a:latin typeface="Consolas" panose="020B0609020204030204" pitchFamily="49" charset="0"/>
              </a:rPr>
              <a:t> </a:t>
            </a:r>
            <a:r>
              <a:rPr lang="en-CA" sz="1600" dirty="0">
                <a:latin typeface="Consolas" panose="020B0609020204030204" pitchFamily="49" charset="0"/>
              </a:rPr>
              <a:t>= </a:t>
            </a:r>
            <a:r>
              <a:rPr lang="en-CA" sz="1600" dirty="0" err="1">
                <a:latin typeface="Consolas" panose="020B0609020204030204" pitchFamily="49" charset="0"/>
              </a:rPr>
              <a:t>len</a:t>
            </a:r>
            <a:r>
              <a:rPr lang="en-CA" sz="1600" dirty="0">
                <a:latin typeface="Consolas" panose="020B0609020204030204" pitchFamily="49" charset="0"/>
              </a:rPr>
              <a:t>(</a:t>
            </a:r>
            <a:r>
              <a:rPr lang="en-CA" sz="1600" dirty="0" err="1">
                <a:latin typeface="Consolas" panose="020B0609020204030204" pitchFamily="49" charset="0"/>
              </a:rPr>
              <a:t>aBoard</a:t>
            </a:r>
            <a:r>
              <a:rPr lang="en-CA" sz="1600" dirty="0">
                <a:latin typeface="Consolas" panose="020B0609020204030204" pitchFamily="49" charset="0"/>
              </a:rPr>
              <a:t>[0])</a:t>
            </a:r>
          </a:p>
          <a:p>
            <a:pPr marL="342900" lvl="1" indent="0">
              <a:buNone/>
            </a:pPr>
            <a:r>
              <a:rPr lang="en-CA" sz="1600" dirty="0" smtClean="0">
                <a:latin typeface="Consolas" panose="020B0609020204030204" pitchFamily="49" charset="0"/>
              </a:rPr>
              <a:t>return(</a:t>
            </a:r>
            <a:r>
              <a:rPr lang="en-CA" sz="1600" dirty="0" err="1" smtClean="0">
                <a:latin typeface="Consolas" panose="020B0609020204030204" pitchFamily="49" charset="0"/>
              </a:rPr>
              <a:t>aBoard,numRows,numColumns</a:t>
            </a:r>
            <a:r>
              <a:rPr lang="en-CA" sz="1600" dirty="0">
                <a:latin typeface="Consolas" panose="020B0609020204030204" pitchFamily="49" charset="0"/>
              </a:rPr>
              <a:t>)</a:t>
            </a:r>
          </a:p>
          <a:p>
            <a:endParaRPr lang="en-CA" dirty="0"/>
          </a:p>
          <a:p>
            <a:endParaRPr lang="en-CA" dirty="0"/>
          </a:p>
        </p:txBody>
      </p:sp>
    </p:spTree>
    <p:extLst>
      <p:ext uri="{BB962C8B-B14F-4D97-AF65-F5344CB8AC3E}">
        <p14:creationId xmlns:p14="http://schemas.microsoft.com/office/powerpoint/2010/main" val="10149397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 File Information Into A List</a:t>
            </a:r>
            <a:r>
              <a:rPr lang="en-US" dirty="0" smtClean="0"/>
              <a:t>: </a:t>
            </a:r>
            <a:r>
              <a:rPr lang="en-US" dirty="0" smtClean="0">
                <a:latin typeface="Consolas" panose="020B0609020204030204" pitchFamily="49" charset="0"/>
              </a:rPr>
              <a:t>start()</a:t>
            </a:r>
            <a:endParaRPr lang="en-CA" dirty="0">
              <a:latin typeface="Consolas" panose="020B0609020204030204" pitchFamily="49" charset="0"/>
            </a:endParaRPr>
          </a:p>
        </p:txBody>
      </p:sp>
      <p:sp>
        <p:nvSpPr>
          <p:cNvPr id="3" name="Content Placeholder 2"/>
          <p:cNvSpPr>
            <a:spLocks noGrp="1"/>
          </p:cNvSpPr>
          <p:nvPr>
            <p:ph idx="1"/>
          </p:nvPr>
        </p:nvSpPr>
        <p:spPr/>
        <p:txBody>
          <a:bodyPr/>
          <a:lstStyle/>
          <a:p>
            <a:pPr marL="342900" lvl="1" indent="0">
              <a:buNone/>
            </a:pPr>
            <a:r>
              <a:rPr lang="en-CA" sz="1600" dirty="0" err="1">
                <a:latin typeface="Consolas" panose="020B0609020204030204" pitchFamily="49" charset="0"/>
              </a:rPr>
              <a:t>def</a:t>
            </a:r>
            <a:r>
              <a:rPr lang="en-CA" sz="1600" dirty="0">
                <a:latin typeface="Consolas" panose="020B0609020204030204" pitchFamily="49" charset="0"/>
              </a:rPr>
              <a:t> start():</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aBoard,numRows,numColumns</a:t>
            </a:r>
            <a:r>
              <a:rPr lang="en-CA" sz="1600" dirty="0">
                <a:latin typeface="Consolas" panose="020B0609020204030204" pitchFamily="49" charset="0"/>
              </a:rPr>
              <a:t> = </a:t>
            </a:r>
            <a:r>
              <a:rPr lang="en-CA" sz="1600" dirty="0" err="1">
                <a:latin typeface="Consolas" panose="020B0609020204030204" pitchFamily="49" charset="0"/>
              </a:rPr>
              <a:t>readBoardFromFile</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display(</a:t>
            </a:r>
            <a:r>
              <a:rPr lang="en-CA" sz="1600" dirty="0" err="1">
                <a:latin typeface="Consolas" panose="020B0609020204030204" pitchFamily="49" charset="0"/>
              </a:rPr>
              <a:t>aBoard,numRows,numColumns</a:t>
            </a:r>
            <a:r>
              <a:rPr lang="en-CA" sz="1600" dirty="0">
                <a:latin typeface="Consolas" panose="020B0609020204030204" pitchFamily="49" charset="0"/>
              </a:rPr>
              <a:t>)</a:t>
            </a:r>
          </a:p>
          <a:p>
            <a:pPr marL="342900" lvl="1" indent="0">
              <a:buNone/>
            </a:pPr>
            <a:r>
              <a:rPr lang="en-CA" sz="1600" dirty="0">
                <a:latin typeface="Consolas" panose="020B0609020204030204" pitchFamily="49" charset="0"/>
              </a:rPr>
              <a:t>    </a:t>
            </a:r>
            <a:r>
              <a:rPr lang="en-CA" sz="1600" dirty="0" err="1">
                <a:latin typeface="Consolas" panose="020B0609020204030204" pitchFamily="49" charset="0"/>
              </a:rPr>
              <a:t>displayWithGrid</a:t>
            </a:r>
            <a:r>
              <a:rPr lang="en-CA" sz="1600" dirty="0">
                <a:latin typeface="Consolas" panose="020B0609020204030204" pitchFamily="49" charset="0"/>
              </a:rPr>
              <a:t>(</a:t>
            </a:r>
            <a:r>
              <a:rPr lang="en-CA" sz="1600" dirty="0" err="1">
                <a:latin typeface="Consolas" panose="020B0609020204030204" pitchFamily="49" charset="0"/>
              </a:rPr>
              <a:t>aBoard,numRows,numColumns</a:t>
            </a:r>
            <a:r>
              <a:rPr lang="en-CA" sz="1600" dirty="0">
                <a:latin typeface="Consolas" panose="020B0609020204030204" pitchFamily="49" charset="0"/>
              </a:rPr>
              <a:t>)</a:t>
            </a:r>
          </a:p>
          <a:p>
            <a:pPr marL="342900" lvl="1" indent="0">
              <a:buNone/>
            </a:pPr>
            <a:endParaRPr lang="en-CA" sz="1600" dirty="0">
              <a:latin typeface="Consolas" panose="020B0609020204030204" pitchFamily="49" charset="0"/>
            </a:endParaRPr>
          </a:p>
          <a:p>
            <a:pPr marL="342900" lvl="1" indent="0">
              <a:buNone/>
            </a:pPr>
            <a:r>
              <a:rPr lang="en-CA" sz="1600" dirty="0">
                <a:latin typeface="Consolas" panose="020B0609020204030204" pitchFamily="49" charset="0"/>
              </a:rPr>
              <a:t>start()</a:t>
            </a:r>
          </a:p>
        </p:txBody>
      </p:sp>
    </p:spTree>
    <p:extLst>
      <p:ext uri="{BB962C8B-B14F-4D97-AF65-F5344CB8AC3E}">
        <p14:creationId xmlns:p14="http://schemas.microsoft.com/office/powerpoint/2010/main" val="23890687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a:lstStyle/>
          <a:p>
            <a:pPr eaLnBrk="1" hangingPunct="1"/>
            <a:r>
              <a:rPr lang="en-US" altLang="en-US" smtClean="0"/>
              <a:t>You Should Now Know</a:t>
            </a:r>
          </a:p>
        </p:txBody>
      </p:sp>
      <p:sp>
        <p:nvSpPr>
          <p:cNvPr id="34819" name="Rectangle 3"/>
          <p:cNvSpPr>
            <a:spLocks noGrp="1" noChangeArrowheads="1"/>
          </p:cNvSpPr>
          <p:nvPr>
            <p:ph type="body" idx="4294967295"/>
          </p:nvPr>
        </p:nvSpPr>
        <p:spPr/>
        <p:txBody>
          <a:bodyPr/>
          <a:lstStyle/>
          <a:p>
            <a:pPr eaLnBrk="1" hangingPunct="1">
              <a:buFont typeface="Arial" charset="0"/>
              <a:buChar char="•"/>
              <a:defRPr/>
            </a:pPr>
            <a:r>
              <a:rPr lang="en-US" altLang="en-US" sz="2000" dirty="0" smtClean="0">
                <a:latin typeface="+mj-lt"/>
              </a:rPr>
              <a:t>How to open a file for reading</a:t>
            </a:r>
          </a:p>
          <a:p>
            <a:pPr eaLnBrk="1" hangingPunct="1">
              <a:buFont typeface="Arial" charset="0"/>
              <a:buChar char="•"/>
              <a:defRPr/>
            </a:pPr>
            <a:r>
              <a:rPr lang="en-US" altLang="en-US" sz="2000" dirty="0" smtClean="0">
                <a:latin typeface="+mj-lt"/>
              </a:rPr>
              <a:t>How to open a file a file for writing </a:t>
            </a:r>
          </a:p>
          <a:p>
            <a:pPr eaLnBrk="1" hangingPunct="1">
              <a:buFont typeface="Arial" charset="0"/>
              <a:buChar char="•"/>
              <a:defRPr/>
            </a:pPr>
            <a:r>
              <a:rPr lang="en-US" altLang="en-US" sz="2000" dirty="0" smtClean="0">
                <a:latin typeface="+mj-lt"/>
              </a:rPr>
              <a:t>The details of how information is read from and written to a file </a:t>
            </a:r>
          </a:p>
          <a:p>
            <a:pPr eaLnBrk="1" hangingPunct="1">
              <a:buFont typeface="Arial" charset="0"/>
              <a:buChar char="•"/>
              <a:defRPr/>
            </a:pPr>
            <a:r>
              <a:rPr lang="en-US" altLang="en-US" sz="2000" dirty="0" smtClean="0">
                <a:latin typeface="+mj-lt"/>
              </a:rPr>
              <a:t>How to close a file and why it is good practice to do this explicitly</a:t>
            </a:r>
          </a:p>
          <a:p>
            <a:pPr eaLnBrk="1" hangingPunct="1">
              <a:buFont typeface="Arial" charset="0"/>
              <a:buChar char="•"/>
              <a:defRPr/>
            </a:pPr>
            <a:r>
              <a:rPr lang="en-US" altLang="en-US" sz="2000" dirty="0" smtClean="0">
                <a:latin typeface="+mj-lt"/>
              </a:rPr>
              <a:t>How to read from a file of arbitrary size </a:t>
            </a:r>
          </a:p>
          <a:p>
            <a:pPr eaLnBrk="1" hangingPunct="1">
              <a:buFont typeface="Arial" charset="0"/>
              <a:buChar char="•"/>
              <a:defRPr/>
            </a:pPr>
            <a:r>
              <a:rPr lang="en-US" altLang="en-US" sz="2000" dirty="0" smtClean="0">
                <a:latin typeface="+mj-lt"/>
              </a:rPr>
              <a:t>How to create a 2D list of variable size and with non-homogenous elements.</a:t>
            </a:r>
          </a:p>
          <a:p>
            <a:pPr eaLnBrk="1" hangingPunct="1">
              <a:buFont typeface="Arial" charset="0"/>
              <a:buChar char="•"/>
              <a:defRPr/>
            </a:pPr>
            <a:r>
              <a:rPr lang="en-US" altLang="en-US" sz="2000" dirty="0" smtClean="0">
                <a:latin typeface="+mj-lt"/>
              </a:rPr>
              <a:t>Data storage and processing using files and string functions</a:t>
            </a:r>
          </a:p>
          <a:p>
            <a:pPr eaLnBrk="1" hangingPunct="1">
              <a:buFont typeface="Arial" charset="0"/>
              <a:buChar char="•"/>
              <a:defRPr/>
            </a:pPr>
            <a:r>
              <a:rPr lang="en-US" altLang="en-US" sz="2000" dirty="0" smtClean="0">
                <a:latin typeface="+mj-lt"/>
              </a:rPr>
              <a:t>How exceptions can be used in conjunction with file input and with invalid keyboard/console input</a:t>
            </a:r>
          </a:p>
          <a:p>
            <a:pPr eaLnBrk="1" hangingPunct="1">
              <a:buFont typeface="Arial" charset="0"/>
              <a:buChar char="•"/>
              <a:defRPr/>
            </a:pPr>
            <a:r>
              <a:rPr lang="en-US" altLang="en-US" sz="2000" dirty="0" smtClean="0">
                <a:latin typeface="+mj-lt"/>
              </a:rPr>
              <a:t>How to read file information into a dynamically created list</a:t>
            </a:r>
          </a:p>
          <a:p>
            <a:pPr eaLnBrk="1" hangingPunct="1">
              <a:buFont typeface="Arial" charset="0"/>
              <a:buChar char="•"/>
              <a:defRPr/>
            </a:pPr>
            <a:endParaRPr lang="en-US" altLang="en-US" sz="2000" dirty="0" smtClean="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buFont typeface="+mj-lt"/>
              <a:buAutoNum type="arabicPeriod"/>
            </a:pPr>
            <a:r>
              <a:rPr lang="en-US" altLang="en-US" dirty="0"/>
              <a:t>Opening Files</a:t>
            </a:r>
            <a:endParaRPr lang="en-CA" dirty="0"/>
          </a:p>
        </p:txBody>
      </p:sp>
      <p:sp>
        <p:nvSpPr>
          <p:cNvPr id="3" name="Content Placeholder 2"/>
          <p:cNvSpPr>
            <a:spLocks noGrp="1"/>
          </p:cNvSpPr>
          <p:nvPr>
            <p:ph idx="1"/>
          </p:nvPr>
        </p:nvSpPr>
        <p:spPr/>
        <p:txBody>
          <a:bodyPr/>
          <a:lstStyle/>
          <a:p>
            <a:r>
              <a:rPr lang="en-US" altLang="en-US" dirty="0"/>
              <a:t>Prepares the file for reading:</a:t>
            </a:r>
          </a:p>
          <a:p>
            <a:pPr lvl="1"/>
            <a:r>
              <a:rPr lang="en-US" dirty="0"/>
              <a:t>As the file is opened, there’s a link between the file variable and the physical file (references to the file variable are references to the physical file).</a:t>
            </a:r>
          </a:p>
          <a:p>
            <a:pPr lvl="1"/>
            <a:r>
              <a:rPr lang="en-US" dirty="0"/>
              <a:t>Positions the file pointer at the start of the file</a:t>
            </a:r>
            <a:r>
              <a:rPr lang="en-US" dirty="0" smtClean="0"/>
              <a:t>.</a:t>
            </a:r>
          </a:p>
          <a:p>
            <a:pPr marL="457200" indent="-457200" eaLnBrk="1" hangingPunct="1">
              <a:lnSpc>
                <a:spcPct val="80000"/>
              </a:lnSpc>
              <a:buFontTx/>
              <a:buNone/>
            </a:pPr>
            <a:r>
              <a:rPr lang="en-US" altLang="en-US" b="1" dirty="0">
                <a:latin typeface="Consolas" panose="020B0609020204030204" pitchFamily="49" charset="0"/>
                <a:ea typeface="Consolas" panose="020B0609020204030204" pitchFamily="49" charset="0"/>
                <a:cs typeface="Consolas" panose="020B0609020204030204" pitchFamily="49" charset="0"/>
              </a:rPr>
              <a:t>Format:</a:t>
            </a:r>
            <a:r>
              <a:rPr lang="en-US" altLang="en-US" baseline="30000" dirty="0">
                <a:latin typeface="Consolas" panose="020B0609020204030204" pitchFamily="49" charset="0"/>
                <a:ea typeface="Consolas" panose="020B0609020204030204" pitchFamily="49" charset="0"/>
                <a:cs typeface="Consolas" panose="020B0609020204030204" pitchFamily="49" charset="0"/>
              </a:rPr>
              <a:t>1</a:t>
            </a:r>
            <a:endParaRPr lang="en-US" altLang="en-US" b="1" dirty="0">
              <a:latin typeface="Consolas" panose="020B0609020204030204" pitchFamily="49" charset="0"/>
              <a:ea typeface="Consolas" panose="020B0609020204030204" pitchFamily="49" charset="0"/>
              <a:cs typeface="Consolas" panose="020B0609020204030204" pitchFamily="49" charset="0"/>
            </a:endParaRPr>
          </a:p>
          <a:p>
            <a:pPr marL="457200" indent="-457200" eaLnBrk="1" hangingPunct="1">
              <a:lnSpc>
                <a:spcPct val="80000"/>
              </a:lnSpc>
              <a:buFontTx/>
              <a:buNone/>
            </a:pPr>
            <a:r>
              <a:rPr lang="en-US" altLang="en-US" sz="1800" dirty="0">
                <a:latin typeface="Consolas" panose="020B0609020204030204" pitchFamily="49" charset="0"/>
                <a:ea typeface="Consolas" panose="020B0609020204030204" pitchFamily="49" charset="0"/>
                <a:cs typeface="Consolas" panose="020B0609020204030204" pitchFamily="49" charset="0"/>
              </a:rPr>
              <a:t>     &lt;</a:t>
            </a:r>
            <a:r>
              <a:rPr lang="en-US" altLang="en-US" sz="1800" i="1" dirty="0">
                <a:latin typeface="Consolas" panose="020B0609020204030204" pitchFamily="49" charset="0"/>
                <a:ea typeface="Consolas" panose="020B0609020204030204" pitchFamily="49" charset="0"/>
                <a:cs typeface="Consolas" panose="020B0609020204030204" pitchFamily="49" charset="0"/>
              </a:rPr>
              <a:t>file variable</a:t>
            </a:r>
            <a:r>
              <a:rPr lang="en-US" altLang="en-US" sz="1800" dirty="0">
                <a:latin typeface="Consolas" panose="020B0609020204030204" pitchFamily="49" charset="0"/>
                <a:ea typeface="Consolas" panose="020B0609020204030204" pitchFamily="49" charset="0"/>
                <a:cs typeface="Consolas" panose="020B0609020204030204" pitchFamily="49" charset="0"/>
              </a:rPr>
              <a:t>&gt; = open(&lt;</a:t>
            </a:r>
            <a:r>
              <a:rPr lang="en-US" altLang="en-US" sz="1800" i="1" dirty="0">
                <a:latin typeface="Consolas" panose="020B0609020204030204" pitchFamily="49" charset="0"/>
                <a:ea typeface="Consolas" panose="020B0609020204030204" pitchFamily="49" charset="0"/>
                <a:cs typeface="Consolas" panose="020B0609020204030204" pitchFamily="49" charset="0"/>
              </a:rPr>
              <a:t>file name</a:t>
            </a:r>
            <a:r>
              <a:rPr lang="en-US" altLang="en-US" sz="1800" dirty="0">
                <a:latin typeface="Consolas" panose="020B0609020204030204" pitchFamily="49" charset="0"/>
                <a:ea typeface="Consolas" panose="020B0609020204030204" pitchFamily="49" charset="0"/>
                <a:cs typeface="Consolas" panose="020B0609020204030204" pitchFamily="49" charset="0"/>
              </a:rPr>
              <a:t>&gt;</a:t>
            </a:r>
            <a:r>
              <a:rPr lang="en-US" altLang="en-US" sz="1800" i="1" dirty="0">
                <a:latin typeface="Consolas" panose="020B0609020204030204" pitchFamily="49" charset="0"/>
                <a:ea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mode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a:t>
            </a:r>
            <a:endParaRPr lang="en-US" altLang="en-US" sz="1800" dirty="0">
              <a:latin typeface="Consolas" panose="020B0609020204030204" pitchFamily="49" charset="0"/>
              <a:ea typeface="Consolas" panose="020B0609020204030204" pitchFamily="49" charset="0"/>
              <a:cs typeface="Consolas" panose="020B0609020204030204" pitchFamily="49" charset="0"/>
            </a:endParaRPr>
          </a:p>
          <a:p>
            <a:pPr marL="457200" indent="-457200" eaLnBrk="1" hangingPunct="1">
              <a:lnSpc>
                <a:spcPct val="80000"/>
              </a:lnSpc>
              <a:buFontTx/>
              <a:buNone/>
            </a:pPr>
            <a:endParaRPr lang="en-US" altLang="en-US" b="1" dirty="0"/>
          </a:p>
          <a:p>
            <a:pPr marL="457200" indent="-457200" eaLnBrk="1" hangingPunct="1">
              <a:lnSpc>
                <a:spcPct val="80000"/>
              </a:lnSpc>
              <a:buFontTx/>
              <a:buNone/>
            </a:pPr>
            <a:r>
              <a:rPr lang="en-US" altLang="en-US" b="1" dirty="0">
                <a:latin typeface="Consolas" panose="020B0609020204030204" pitchFamily="49" charset="0"/>
                <a:ea typeface="Consolas" panose="020B0609020204030204" pitchFamily="49" charset="0"/>
                <a:cs typeface="Consolas" panose="020B0609020204030204" pitchFamily="49" charset="0"/>
              </a:rPr>
              <a:t>Example:</a:t>
            </a:r>
          </a:p>
          <a:p>
            <a:pPr marL="457200" indent="-457200" eaLnBrk="1" hangingPunct="1">
              <a:lnSpc>
                <a:spcPct val="80000"/>
              </a:lnSpc>
              <a:buFontTx/>
              <a:buNone/>
            </a:pPr>
            <a:r>
              <a:rPr lang="en-US" altLang="en-US" dirty="0"/>
              <a:t>    (</a:t>
            </a:r>
            <a:r>
              <a:rPr lang="en-US" altLang="en-US" sz="2000" dirty="0"/>
              <a:t>Constant file name)</a:t>
            </a:r>
          </a:p>
          <a:p>
            <a:pPr marL="457200" indent="-457200" eaLnBrk="1" hangingPunct="1">
              <a:lnSpc>
                <a:spcPct val="80000"/>
              </a:lnSpc>
              <a:buFontTx/>
              <a:buNone/>
            </a:pPr>
            <a:r>
              <a:rPr lang="en-US" altLang="en-US" sz="2000" dirty="0"/>
              <a:t>    </a:t>
            </a:r>
            <a:r>
              <a:rPr lang="en-US" altLang="en-US" sz="1800" dirty="0" err="1">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a:solidFill>
                  <a:srgbClr val="FF0000"/>
                </a:solidFill>
                <a:latin typeface="Consolas" panose="020B0609020204030204" pitchFamily="49" charset="0"/>
                <a:ea typeface="Consolas" panose="020B0609020204030204" pitchFamily="49" charset="0"/>
                <a:cs typeface="Consolas" panose="020B0609020204030204" pitchFamily="49" charset="0"/>
              </a:rPr>
              <a:t>data.txt</a:t>
            </a:r>
            <a:r>
              <a:rPr lang="en-US" altLang="en-US" sz="1800" dirty="0">
                <a:latin typeface="Consolas" panose="020B0609020204030204" pitchFamily="49" charset="0"/>
                <a:ea typeface="Consolas" panose="020B0609020204030204" pitchFamily="49" charset="0"/>
                <a:cs typeface="Consolas" panose="020B0609020204030204" pitchFamily="49" charset="0"/>
              </a:rPr>
              <a:t>", "r")</a:t>
            </a:r>
          </a:p>
          <a:p>
            <a:pPr marL="1371600" lvl="3" indent="0" eaLnBrk="1" hangingPunct="1">
              <a:lnSpc>
                <a:spcPct val="90000"/>
              </a:lnSpc>
              <a:buNone/>
            </a:pPr>
            <a:r>
              <a:rPr lang="en-US" altLang="en-US" sz="1800" dirty="0"/>
              <a:t>OR</a:t>
            </a:r>
          </a:p>
          <a:p>
            <a:pPr marL="457200" indent="-457200" eaLnBrk="1" hangingPunct="1">
              <a:lnSpc>
                <a:spcPct val="80000"/>
              </a:lnSpc>
              <a:buFontTx/>
              <a:buNone/>
            </a:pPr>
            <a:r>
              <a:rPr lang="en-US" altLang="en-US" sz="2000" dirty="0"/>
              <a:t>    (</a:t>
            </a:r>
            <a:r>
              <a:rPr lang="en-US" altLang="en-US" sz="2000" dirty="0">
                <a:solidFill>
                  <a:srgbClr val="0000FF"/>
                </a:solidFill>
              </a:rPr>
              <a:t>Variable file name</a:t>
            </a:r>
            <a:r>
              <a:rPr lang="en-US" altLang="en-US" sz="2000" dirty="0"/>
              <a:t>: entered by user at runtime)</a:t>
            </a:r>
          </a:p>
          <a:p>
            <a:pPr marL="457200" indent="-457200" eaLnBrk="1" hangingPunct="1">
              <a:lnSpc>
                <a:spcPct val="80000"/>
              </a:lnSpc>
              <a:buFontTx/>
              <a:buNone/>
            </a:pPr>
            <a:r>
              <a:rPr lang="en-US" altLang="en-US" sz="1800" dirty="0">
                <a:latin typeface="Consolas" panose="020B0609020204030204" pitchFamily="49" charset="0"/>
                <a:ea typeface="Consolas" panose="020B0609020204030204" pitchFamily="49" charset="0"/>
                <a:cs typeface="Consolas" panose="020B0609020204030204" pitchFamily="49" charset="0"/>
              </a:rPr>
              <a:t>  </a:t>
            </a:r>
            <a:r>
              <a:rPr lang="en-US" altLang="en-US" sz="1800" dirty="0">
                <a:solidFill>
                  <a:srgbClr val="0000FF"/>
                </a:solidFill>
                <a:latin typeface="Consolas" panose="020B0609020204030204" pitchFamily="49" charset="0"/>
                <a:ea typeface="Consolas" panose="020B0609020204030204" pitchFamily="49" charset="0"/>
                <a:cs typeface="Consolas" panose="020B0609020204030204" pitchFamily="49" charset="0"/>
              </a:rPr>
              <a:t>filename</a:t>
            </a:r>
            <a:r>
              <a:rPr lang="en-US" altLang="en-US" sz="1800" dirty="0">
                <a:latin typeface="Consolas" panose="020B0609020204030204" pitchFamily="49" charset="0"/>
                <a:ea typeface="Consolas" panose="020B0609020204030204" pitchFamily="49" charset="0"/>
                <a:cs typeface="Consolas" panose="020B0609020204030204" pitchFamily="49" charset="0"/>
              </a:rPr>
              <a:t> = input("Enter name of input file: ")</a:t>
            </a:r>
          </a:p>
          <a:p>
            <a:pPr marL="457200" indent="-457200" eaLnBrk="1" hangingPunct="1">
              <a:lnSpc>
                <a:spcPct val="80000"/>
              </a:lnSpc>
              <a:buFontTx/>
              <a:buNone/>
            </a:pPr>
            <a:r>
              <a:rPr lang="en-US" altLang="en-US" sz="1800" dirty="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a:solidFill>
                  <a:srgbClr val="0000FF"/>
                </a:solidFill>
                <a:latin typeface="Consolas" panose="020B0609020204030204" pitchFamily="49" charset="0"/>
                <a:ea typeface="Consolas" panose="020B0609020204030204" pitchFamily="49" charset="0"/>
                <a:cs typeface="Consolas" panose="020B0609020204030204" pitchFamily="49" charset="0"/>
              </a:rPr>
              <a:t>filename</a:t>
            </a:r>
            <a:r>
              <a:rPr lang="en-US" altLang="en-US" sz="1800" dirty="0">
                <a:latin typeface="Consolas" panose="020B0609020204030204" pitchFamily="49" charset="0"/>
                <a:ea typeface="Consolas" panose="020B0609020204030204" pitchFamily="49" charset="0"/>
                <a:cs typeface="Consolas" panose="020B0609020204030204" pitchFamily="49" charset="0"/>
              </a:rPr>
              <a:t>, "r")</a:t>
            </a:r>
          </a:p>
          <a:p>
            <a:endParaRPr lang="en-US" dirty="0"/>
          </a:p>
          <a:p>
            <a:pPr lvl="1"/>
            <a:endParaRPr lang="en-CA" dirty="0"/>
          </a:p>
        </p:txBody>
      </p:sp>
      <p:sp>
        <p:nvSpPr>
          <p:cNvPr id="6" name="Text Box 4"/>
          <p:cNvSpPr txBox="1">
            <a:spLocks noChangeArrowheads="1"/>
          </p:cNvSpPr>
          <p:nvPr/>
        </p:nvSpPr>
        <p:spPr bwMode="auto">
          <a:xfrm>
            <a:off x="457200" y="6553200"/>
            <a:ext cx="7467600"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rIns="0" bIns="0">
            <a:spAutoFit/>
          </a:bodyP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baseline="30000" dirty="0">
                <a:latin typeface="Arial" panose="020B0604020202020204" pitchFamily="34" charset="0"/>
              </a:rPr>
              <a:t>1 Examples assume that the file is in the same directory/folder as the Python program.</a:t>
            </a:r>
          </a:p>
        </p:txBody>
      </p:sp>
      <p:sp>
        <p:nvSpPr>
          <p:cNvPr id="7" name="Rectangle 6"/>
          <p:cNvSpPr/>
          <p:nvPr/>
        </p:nvSpPr>
        <p:spPr>
          <a:xfrm>
            <a:off x="6553200" y="3429000"/>
            <a:ext cx="2590800" cy="19812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96938" eaLnBrk="1" hangingPunct="1"/>
            <a:r>
              <a:rPr lang="en-US" altLang="en-US" sz="1200" b="1" dirty="0" smtClean="0">
                <a:solidFill>
                  <a:schemeClr val="tx1"/>
                </a:solidFill>
              </a:rPr>
              <a:t>Modes when opening a file</a:t>
            </a:r>
          </a:p>
          <a:p>
            <a:pPr marL="171450" indent="-171450" defTabSz="896938" eaLnBrk="1" hangingPunct="1">
              <a:buFont typeface="Arial" panose="020B0604020202020204" pitchFamily="34" charset="0"/>
              <a:buChar char="•"/>
            </a:pPr>
            <a:r>
              <a:rPr lang="en-US" altLang="en-US" sz="1200" dirty="0" smtClean="0">
                <a:solidFill>
                  <a:schemeClr val="tx1"/>
                </a:solidFill>
              </a:rPr>
              <a:t>“</a:t>
            </a:r>
            <a:r>
              <a:rPr lang="en-US" altLang="en-US" sz="1200" dirty="0">
                <a:solidFill>
                  <a:schemeClr val="tx1"/>
                </a:solidFill>
              </a:rPr>
              <a:t>r” open file for reading</a:t>
            </a:r>
          </a:p>
          <a:p>
            <a:pPr marL="171450" indent="-171450" defTabSz="896938" eaLnBrk="1" hangingPunct="1">
              <a:buFont typeface="Arial" panose="020B0604020202020204" pitchFamily="34" charset="0"/>
              <a:buChar char="•"/>
            </a:pPr>
            <a:r>
              <a:rPr lang="en-US" altLang="en-US" sz="1200" dirty="0">
                <a:solidFill>
                  <a:schemeClr val="tx1"/>
                </a:solidFill>
              </a:rPr>
              <a:t>“w” open file for writing</a:t>
            </a:r>
          </a:p>
          <a:p>
            <a:pPr marL="171450" indent="-171450" defTabSz="896938" eaLnBrk="1" hangingPunct="1">
              <a:buFont typeface="Arial" panose="020B0604020202020204" pitchFamily="34" charset="0"/>
              <a:buChar char="•"/>
            </a:pPr>
            <a:r>
              <a:rPr lang="en-US" altLang="en-US" sz="1200" dirty="0">
                <a:solidFill>
                  <a:schemeClr val="tx1"/>
                </a:solidFill>
              </a:rPr>
              <a:t>“c” open file for reading or writing, if the file doesn’t exist then create it</a:t>
            </a:r>
          </a:p>
          <a:p>
            <a:pPr marL="171450" indent="-171450" defTabSz="896938" eaLnBrk="1" hangingPunct="1">
              <a:buFont typeface="Arial" panose="020B0604020202020204" pitchFamily="34" charset="0"/>
              <a:buChar char="•"/>
            </a:pPr>
            <a:r>
              <a:rPr lang="en-US" altLang="en-US" sz="1200" dirty="0">
                <a:solidFill>
                  <a:schemeClr val="tx1"/>
                </a:solidFill>
              </a:rPr>
              <a:t>“n” create a new file for reading or writing, if the file exists then it’s contents are overwritten.</a:t>
            </a:r>
          </a:p>
          <a:p>
            <a:pPr marL="171450" indent="-171450" defTabSz="896938" eaLnBrk="1" hangingPunct="1">
              <a:buFont typeface="Arial" panose="020B0604020202020204" pitchFamily="34" charset="0"/>
              <a:buChar char="•"/>
            </a:pPr>
            <a:r>
              <a:rPr lang="en-US" altLang="en-US" sz="1200" dirty="0">
                <a:solidFill>
                  <a:schemeClr val="tx1"/>
                </a:solidFill>
              </a:rPr>
              <a:t>“a” open the file for appending, create the file if it doesn’t exist</a:t>
            </a:r>
          </a:p>
        </p:txBody>
      </p:sp>
    </p:spTree>
    <p:extLst>
      <p:ext uri="{BB962C8B-B14F-4D97-AF65-F5344CB8AC3E}">
        <p14:creationId xmlns:p14="http://schemas.microsoft.com/office/powerpoint/2010/main" val="3425366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pPr marL="533400" indent="-533400" eaLnBrk="1" hangingPunct="1">
              <a:buFontTx/>
              <a:buAutoNum type="alphaUcPeriod" startAt="2"/>
            </a:pPr>
            <a:r>
              <a:rPr lang="en-US" altLang="en-US" smtClean="0"/>
              <a:t>Positioning The File Pointer</a:t>
            </a:r>
          </a:p>
        </p:txBody>
      </p:sp>
      <p:sp>
        <p:nvSpPr>
          <p:cNvPr id="16387" name="Rectangle 4"/>
          <p:cNvSpPr>
            <a:spLocks noChangeArrowheads="1"/>
          </p:cNvSpPr>
          <p:nvPr/>
        </p:nvSpPr>
        <p:spPr bwMode="auto">
          <a:xfrm>
            <a:off x="1143000" y="1905000"/>
            <a:ext cx="2667000" cy="4572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pt-BR" altLang="en-US" sz="2000">
                <a:latin typeface="Arial" panose="020B0604020202020204" pitchFamily="34" charset="0"/>
              </a:rPr>
              <a:t> </a:t>
            </a:r>
            <a:r>
              <a:rPr lang="pt-BR" altLang="en-US" sz="2000">
                <a:latin typeface="Consolas" panose="020B0609020204030204" pitchFamily="49" charset="0"/>
                <a:ea typeface="Consolas" panose="020B0609020204030204" pitchFamily="49" charset="0"/>
                <a:cs typeface="Consolas" panose="020B0609020204030204" pitchFamily="49" charset="0"/>
              </a:rPr>
              <a:t>A</a:t>
            </a:r>
          </a:p>
          <a:p>
            <a:pPr eaLnBrk="1" hangingPunct="1">
              <a:spcBef>
                <a:spcPct val="50000"/>
              </a:spcBef>
              <a:buFontTx/>
              <a:buNone/>
            </a:pPr>
            <a:endParaRPr lang="pt-BR" altLang="en-US" sz="2000">
              <a:latin typeface="Consolas" panose="020B0609020204030204" pitchFamily="49" charset="0"/>
              <a:ea typeface="Consolas" panose="020B0609020204030204" pitchFamily="49" charset="0"/>
              <a:cs typeface="Consolas" panose="020B0609020204030204" pitchFamily="49" charset="0"/>
            </a:endParaRP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 B</a:t>
            </a:r>
          </a:p>
          <a:p>
            <a:pPr eaLnBrk="1" hangingPunct="1">
              <a:spcBef>
                <a:spcPct val="50000"/>
              </a:spcBef>
              <a:buFontTx/>
              <a:buNone/>
            </a:pPr>
            <a:endParaRPr lang="pt-BR" altLang="en-US" sz="2000">
              <a:latin typeface="Consolas" panose="020B0609020204030204" pitchFamily="49" charset="0"/>
              <a:ea typeface="Consolas" panose="020B0609020204030204" pitchFamily="49" charset="0"/>
              <a:cs typeface="Consolas" panose="020B0609020204030204" pitchFamily="49" charset="0"/>
            </a:endParaRP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 C</a:t>
            </a:r>
          </a:p>
          <a:p>
            <a:pPr eaLnBrk="1" hangingPunct="1">
              <a:spcBef>
                <a:spcPct val="50000"/>
              </a:spcBef>
              <a:buFontTx/>
              <a:buNone/>
            </a:pPr>
            <a:endParaRPr lang="pt-BR" altLang="en-US" sz="2000">
              <a:latin typeface="Consolas" panose="020B0609020204030204" pitchFamily="49" charset="0"/>
              <a:ea typeface="Consolas" panose="020B0609020204030204" pitchFamily="49" charset="0"/>
              <a:cs typeface="Consolas" panose="020B0609020204030204" pitchFamily="49" charset="0"/>
            </a:endParaRP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 B</a:t>
            </a:r>
          </a:p>
          <a:p>
            <a:pPr eaLnBrk="1" hangingPunct="1">
              <a:spcBef>
                <a:spcPct val="50000"/>
              </a:spcBef>
              <a:buFontTx/>
              <a:buNone/>
            </a:pPr>
            <a:endParaRPr lang="pt-BR" altLang="en-US" sz="2000">
              <a:latin typeface="Consolas" panose="020B0609020204030204" pitchFamily="49" charset="0"/>
              <a:ea typeface="Consolas" panose="020B0609020204030204" pitchFamily="49" charset="0"/>
              <a:cs typeface="Consolas" panose="020B0609020204030204" pitchFamily="49" charset="0"/>
            </a:endParaRP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 B</a:t>
            </a:r>
          </a:p>
          <a:p>
            <a:pPr eaLnBrk="1" hangingPunct="1">
              <a:spcBef>
                <a:spcPct val="50000"/>
              </a:spcBef>
              <a:buFontTx/>
              <a:buNone/>
            </a:pPr>
            <a:r>
              <a:rPr lang="pt-BR" altLang="en-US" sz="2000">
                <a:latin typeface="Consolas" panose="020B0609020204030204" pitchFamily="49" charset="0"/>
                <a:ea typeface="Consolas" panose="020B0609020204030204" pitchFamily="49" charset="0"/>
                <a:cs typeface="Consolas" panose="020B0609020204030204" pitchFamily="49" charset="0"/>
              </a:rPr>
              <a:t>:</a:t>
            </a:r>
          </a:p>
        </p:txBody>
      </p:sp>
      <p:sp>
        <p:nvSpPr>
          <p:cNvPr id="16388" name="Text Box 5"/>
          <p:cNvSpPr txBox="1">
            <a:spLocks noChangeArrowheads="1"/>
          </p:cNvSpPr>
          <p:nvPr/>
        </p:nvSpPr>
        <p:spPr bwMode="auto">
          <a:xfrm>
            <a:off x="1143000" y="1447800"/>
            <a:ext cx="2514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2000">
                <a:latin typeface="Consolas" panose="020B0609020204030204" pitchFamily="49" charset="0"/>
                <a:ea typeface="Consolas" panose="020B0609020204030204" pitchFamily="49" charset="0"/>
                <a:cs typeface="Consolas" panose="020B0609020204030204" pitchFamily="49" charset="0"/>
              </a:rPr>
              <a:t>letters.txt</a:t>
            </a:r>
          </a:p>
        </p:txBody>
      </p:sp>
      <p:sp>
        <p:nvSpPr>
          <p:cNvPr id="173062" name="Line 6"/>
          <p:cNvSpPr>
            <a:spLocks noChangeShapeType="1"/>
          </p:cNvSpPr>
          <p:nvPr/>
        </p:nvSpPr>
        <p:spPr bwMode="auto">
          <a:xfrm flipV="1">
            <a:off x="1295400" y="2209800"/>
            <a:ext cx="0" cy="457200"/>
          </a:xfrm>
          <a:prstGeom prst="line">
            <a:avLst/>
          </a:prstGeom>
          <a:noFill/>
          <a:ln w="101600">
            <a:solidFill>
              <a:srgbClr val="CC33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30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marL="533400" indent="-533400" eaLnBrk="1" hangingPunct="1">
              <a:buFontTx/>
              <a:buAutoNum type="arabicPeriod" startAt="2"/>
            </a:pPr>
            <a:r>
              <a:rPr lang="en-US" altLang="en-US" smtClean="0"/>
              <a:t>Reading Information From Files</a:t>
            </a:r>
          </a:p>
        </p:txBody>
      </p:sp>
      <p:sp>
        <p:nvSpPr>
          <p:cNvPr id="17411" name="Rectangle 3"/>
          <p:cNvSpPr>
            <a:spLocks noGrp="1" noChangeArrowheads="1"/>
          </p:cNvSpPr>
          <p:nvPr>
            <p:ph type="body" idx="4294967295"/>
          </p:nvPr>
        </p:nvSpPr>
        <p:spPr/>
        <p:txBody>
          <a:bodyPr/>
          <a:lstStyle/>
          <a:p>
            <a:pPr eaLnBrk="1" hangingPunct="1"/>
            <a:r>
              <a:rPr lang="en-US" altLang="en-US" dirty="0" smtClean="0"/>
              <a:t>Typically reading is done within the body of a loop.</a:t>
            </a:r>
          </a:p>
          <a:p>
            <a:pPr lvl="1" eaLnBrk="1" hangingPunct="1"/>
            <a:r>
              <a:rPr lang="en-US" altLang="en-US" dirty="0" smtClean="0"/>
              <a:t>Each execution of the loop will read a line from file into a string.</a:t>
            </a:r>
          </a:p>
          <a:p>
            <a:pPr lvl="1" eaLnBrk="1" hangingPunct="1"/>
            <a:r>
              <a:rPr lang="en-US" altLang="en-US" dirty="0" smtClean="0"/>
              <a:t>The loop continues to read lines from the file until the end is reached.</a:t>
            </a:r>
          </a:p>
          <a:p>
            <a:pPr lvl="1" eaLnBrk="1" hangingPunct="1"/>
            <a:r>
              <a:rPr lang="en-US" altLang="en-US" dirty="0" smtClean="0"/>
              <a:t>The loop won’t execute if the file is empty.</a:t>
            </a:r>
            <a:endParaRPr lang="en-US" altLang="en-US" dirty="0" smtClean="0">
              <a:latin typeface="Times New Roman" panose="02020603050405020304" pitchFamily="18" charset="0"/>
            </a:endParaRPr>
          </a:p>
          <a:p>
            <a:pPr eaLnBrk="1" hangingPunct="1">
              <a:buFontTx/>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Format:</a:t>
            </a:r>
          </a:p>
          <a:p>
            <a:pPr lvl="1">
              <a:buFont typeface="Times New Roman" panose="02020603050405020304" pitchFamily="18"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for &lt;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variable to store a string</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 in &lt;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name of file variable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a:t>
            </a:r>
          </a:p>
          <a:p>
            <a:pPr lvl="1">
              <a:buFont typeface="Times New Roman" panose="02020603050405020304" pitchFamily="18" charset="0"/>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Do something with the string read from 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a:t>
            </a:r>
          </a:p>
          <a:p>
            <a:pPr eaLnBrk="1" hangingPunct="1">
              <a:buFontTx/>
              <a:buNone/>
            </a:pPr>
            <a:endParaRPr lang="en-US" altLang="en-US" b="1" dirty="0" smtClean="0">
              <a:latin typeface="Consolas" panose="020B0609020204030204" pitchFamily="49" charset="0"/>
              <a:ea typeface="Consolas" panose="020B0609020204030204" pitchFamily="49" charset="0"/>
              <a:cs typeface="Consolas" panose="020B0609020204030204" pitchFamily="49" charset="0"/>
            </a:endParaRPr>
          </a:p>
          <a:p>
            <a:pPr eaLnBrk="1" hangingPunct="1">
              <a:buFontTx/>
              <a:buNone/>
            </a:pPr>
            <a:r>
              <a:rPr lang="en-US" altLang="en-US" b="1" dirty="0" smtClean="0">
                <a:latin typeface="Consolas" panose="020B0609020204030204" pitchFamily="49" charset="0"/>
                <a:ea typeface="Consolas" panose="020B0609020204030204" pitchFamily="49" charset="0"/>
                <a:cs typeface="Consolas" panose="020B0609020204030204" pitchFamily="49" charset="0"/>
              </a:rPr>
              <a:t>Example:</a:t>
            </a:r>
            <a:r>
              <a:rPr lang="en-US" altLang="en-US" dirty="0" smtClean="0">
                <a:latin typeface="Consolas" panose="020B0609020204030204" pitchFamily="49" charset="0"/>
                <a:ea typeface="Consolas" panose="020B0609020204030204" pitchFamily="49" charset="0"/>
                <a:cs typeface="Consolas" panose="020B0609020204030204" pitchFamily="49" charset="0"/>
              </a:rPr>
              <a:t>     </a:t>
            </a:r>
          </a:p>
          <a:p>
            <a:pPr lvl="1">
              <a:buFont typeface="Times New Roman" panose="02020603050405020304" pitchFamily="18"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for line in </a:t>
            </a:r>
            <a:r>
              <a:rPr lang="en-US" altLang="en-US"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dirty="0" smtClean="0">
                <a:latin typeface="Consolas" panose="020B0609020204030204" pitchFamily="49" charset="0"/>
                <a:ea typeface="Consolas" panose="020B0609020204030204" pitchFamily="49" charset="0"/>
                <a:cs typeface="Consolas" panose="020B0609020204030204" pitchFamily="49" charset="0"/>
              </a:rPr>
              <a:t>:</a:t>
            </a:r>
          </a:p>
          <a:p>
            <a:pPr lvl="1">
              <a:buFont typeface="Times New Roman" panose="02020603050405020304" pitchFamily="18" charset="0"/>
              <a:buNone/>
            </a:pPr>
            <a:r>
              <a:rPr lang="en-US" altLang="en-US" dirty="0" smtClean="0">
                <a:latin typeface="Consolas" panose="020B0609020204030204" pitchFamily="49" charset="0"/>
                <a:ea typeface="Consolas" panose="020B0609020204030204" pitchFamily="49" charset="0"/>
                <a:cs typeface="Consolas" panose="020B0609020204030204" pitchFamily="49" charset="0"/>
              </a:rPr>
              <a:t>    print(line)  </a:t>
            </a:r>
            <a:r>
              <a:rPr lang="en-US" altLang="en-US" b="1"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Echo file contents back onscreen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pPr marL="514350" indent="-514350">
              <a:buFont typeface="+mj-lt"/>
              <a:buAutoNum type="arabicPeriod" startAt="3"/>
            </a:pPr>
            <a:r>
              <a:rPr lang="en-US" altLang="en-US" dirty="0" smtClean="0"/>
              <a:t>Closing The File</a:t>
            </a:r>
          </a:p>
        </p:txBody>
      </p:sp>
      <p:sp>
        <p:nvSpPr>
          <p:cNvPr id="18435" name="Rectangle 3"/>
          <p:cNvSpPr>
            <a:spLocks noGrp="1" noChangeArrowheads="1"/>
          </p:cNvSpPr>
          <p:nvPr>
            <p:ph type="body" idx="4294967295"/>
          </p:nvPr>
        </p:nvSpPr>
        <p:spPr/>
        <p:txBody>
          <a:bodyPr/>
          <a:lstStyle/>
          <a:p>
            <a:r>
              <a:rPr lang="en-US" altLang="en-US" smtClean="0"/>
              <a:t>Although a file is automatically closed when your program ends it is still a good style to explicitly close your file as soon as the program is done with it.</a:t>
            </a:r>
          </a:p>
          <a:p>
            <a:pPr lvl="1"/>
            <a:r>
              <a:rPr lang="en-US" altLang="en-US" smtClean="0"/>
              <a:t>What if the program encounters a runtime error and crashes before it reaches the end? The input file may remain ‘locked’ an inaccessible state because it’s still open.</a:t>
            </a:r>
          </a:p>
          <a:p>
            <a:r>
              <a:rPr lang="en-US" altLang="en-US" b="1" smtClean="0">
                <a:latin typeface="Consolas" panose="020B0609020204030204" pitchFamily="49" charset="0"/>
                <a:ea typeface="Consolas" panose="020B0609020204030204" pitchFamily="49" charset="0"/>
                <a:cs typeface="Consolas" panose="020B0609020204030204" pitchFamily="49" charset="0"/>
              </a:rPr>
              <a:t>Format</a:t>
            </a:r>
            <a:r>
              <a:rPr lang="en-US" altLang="en-US" smtClean="0">
                <a:latin typeface="Consolas" panose="020B0609020204030204" pitchFamily="49" charset="0"/>
                <a:ea typeface="Consolas" panose="020B0609020204030204" pitchFamily="49" charset="0"/>
                <a:cs typeface="Consolas" panose="020B0609020204030204" pitchFamily="49" charset="0"/>
              </a:rPr>
              <a:t>:</a:t>
            </a:r>
          </a:p>
          <a:p>
            <a:pPr lvl="1">
              <a:buFont typeface="Times New Roman" panose="02020603050405020304" pitchFamily="18" charset="0"/>
              <a:buNone/>
            </a:pPr>
            <a:r>
              <a:rPr lang="en-US" altLang="en-US" sz="1800" smtClean="0">
                <a:latin typeface="Consolas" panose="020B0609020204030204" pitchFamily="49" charset="0"/>
                <a:ea typeface="Consolas" panose="020B0609020204030204" pitchFamily="49" charset="0"/>
                <a:cs typeface="Consolas" panose="020B0609020204030204" pitchFamily="49" charset="0"/>
              </a:rPr>
              <a:t>&lt;</a:t>
            </a:r>
            <a:r>
              <a:rPr lang="en-US" altLang="en-US" sz="1800" i="1" smtClean="0">
                <a:latin typeface="Consolas" panose="020B0609020204030204" pitchFamily="49" charset="0"/>
                <a:ea typeface="Consolas" panose="020B0609020204030204" pitchFamily="49" charset="0"/>
                <a:cs typeface="Consolas" panose="020B0609020204030204" pitchFamily="49" charset="0"/>
              </a:rPr>
              <a:t>name of file variable</a:t>
            </a:r>
            <a:r>
              <a:rPr lang="en-US" altLang="en-US" sz="1800" smtClean="0">
                <a:latin typeface="Consolas" panose="020B0609020204030204" pitchFamily="49" charset="0"/>
                <a:ea typeface="Consolas" panose="020B0609020204030204" pitchFamily="49" charset="0"/>
                <a:cs typeface="Consolas" panose="020B0609020204030204" pitchFamily="49" charset="0"/>
              </a:rPr>
              <a:t>&gt;.&lt;close&gt;()</a:t>
            </a:r>
          </a:p>
          <a:p>
            <a:pPr lvl="1">
              <a:buFont typeface="Times New Roman" panose="02020603050405020304" pitchFamily="18" charset="0"/>
              <a:buNone/>
            </a:pPr>
            <a:endParaRPr lang="en-US" altLang="en-US" smtClean="0">
              <a:latin typeface="Consolas" panose="020B0609020204030204" pitchFamily="49" charset="0"/>
              <a:ea typeface="Consolas" panose="020B0609020204030204" pitchFamily="49" charset="0"/>
              <a:cs typeface="Consolas" panose="020B0609020204030204" pitchFamily="49" charset="0"/>
            </a:endParaRPr>
          </a:p>
          <a:p>
            <a:r>
              <a:rPr lang="en-US" altLang="en-US" b="1" smtClean="0">
                <a:latin typeface="Consolas" panose="020B0609020204030204" pitchFamily="49" charset="0"/>
                <a:ea typeface="Consolas" panose="020B0609020204030204" pitchFamily="49" charset="0"/>
                <a:cs typeface="Consolas" panose="020B0609020204030204" pitchFamily="49" charset="0"/>
              </a:rPr>
              <a:t>Example</a:t>
            </a:r>
            <a:r>
              <a:rPr lang="en-US" altLang="en-US" smtClean="0">
                <a:latin typeface="Consolas" panose="020B0609020204030204" pitchFamily="49" charset="0"/>
                <a:ea typeface="Consolas" panose="020B0609020204030204" pitchFamily="49" charset="0"/>
                <a:cs typeface="Consolas" panose="020B0609020204030204" pitchFamily="49" charset="0"/>
              </a:rPr>
              <a:t>:</a:t>
            </a:r>
          </a:p>
          <a:p>
            <a:pPr lvl="1">
              <a:buFont typeface="Times New Roman" panose="02020603050405020304" pitchFamily="18" charset="0"/>
              <a:buNone/>
            </a:pPr>
            <a:r>
              <a:rPr lang="en-US" altLang="en-US" sz="1800" smtClean="0">
                <a:latin typeface="Consolas" panose="020B0609020204030204" pitchFamily="49" charset="0"/>
                <a:ea typeface="Consolas" panose="020B0609020204030204" pitchFamily="49" charset="0"/>
                <a:cs typeface="Consolas" panose="020B0609020204030204" pitchFamily="49" charset="0"/>
              </a:rPr>
              <a:t>inputFile.close()</a:t>
            </a:r>
          </a:p>
          <a:p>
            <a:endParaRPr lang="en-US" altLang="en-US"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r>
              <a:rPr lang="en-US" altLang="en-US" smtClean="0"/>
              <a:t>Reading From Files: Putting It All Together</a:t>
            </a:r>
          </a:p>
        </p:txBody>
      </p:sp>
      <p:sp>
        <p:nvSpPr>
          <p:cNvPr id="19459" name="Rectangle 3"/>
          <p:cNvSpPr>
            <a:spLocks noGrp="1" noChangeArrowheads="1"/>
          </p:cNvSpPr>
          <p:nvPr>
            <p:ph type="body" idx="4294967295"/>
          </p:nvPr>
        </p:nvSpPr>
        <p:spPr/>
        <p:txBody>
          <a:bodyPr/>
          <a:lstStyle/>
          <a:p>
            <a:pPr marL="0" indent="0" eaLnBrk="1" hangingPunct="1">
              <a:buFontTx/>
              <a:buNone/>
            </a:pPr>
            <a:r>
              <a:rPr lang="en-US" altLang="en-US" b="1" dirty="0" smtClean="0"/>
              <a:t>Name of the example program</a:t>
            </a:r>
            <a:r>
              <a:rPr lang="en-US" altLang="en-US"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1grades.py</a:t>
            </a:r>
          </a:p>
          <a:p>
            <a:pPr marL="0" indent="0" eaLnBrk="1" hangingPunct="1">
              <a:buFontTx/>
              <a:buNone/>
            </a:pPr>
            <a:r>
              <a:rPr lang="en-US" altLang="en-US" b="1" dirty="0" smtClean="0"/>
              <a:t>Input files</a:t>
            </a:r>
            <a:r>
              <a:rPr lang="en-US" altLang="en-US" dirty="0" smtClean="0"/>
              <a:t>: </a:t>
            </a:r>
            <a:r>
              <a:rPr lang="en-US" altLang="en-US" sz="2000" dirty="0" smtClean="0">
                <a:latin typeface="Consolas" panose="020B0609020204030204" pitchFamily="49" charset="0"/>
                <a:ea typeface="Consolas" panose="020B0609020204030204" pitchFamily="49" charset="0"/>
                <a:cs typeface="Consolas" panose="020B0609020204030204" pitchFamily="49" charset="0"/>
              </a:rPr>
              <a:t>letters.txt or gpa.txt</a:t>
            </a:r>
          </a:p>
          <a:p>
            <a:pPr lvl="1" eaLnBrk="1" hangingPunct="1"/>
            <a:r>
              <a:rPr lang="en-US" altLang="en-US" dirty="0" smtClean="0">
                <a:ea typeface="Consolas" panose="020B0609020204030204" pitchFamily="49" charset="0"/>
                <a:cs typeface="Consolas" panose="020B0609020204030204" pitchFamily="49" charset="0"/>
              </a:rPr>
              <a:t>Learning</a:t>
            </a:r>
            <a:r>
              <a:rPr lang="en-US" altLang="en-US" dirty="0">
                <a:ea typeface="Consolas" panose="020B0609020204030204" pitchFamily="49" charset="0"/>
                <a:cs typeface="Consolas" panose="020B0609020204030204" pitchFamily="49" charset="0"/>
              </a:rPr>
              <a:t>: reading </a:t>
            </a:r>
            <a:r>
              <a:rPr lang="en-US" altLang="en-US" dirty="0" smtClean="0">
                <a:ea typeface="Consolas" panose="020B0609020204030204" pitchFamily="49" charset="0"/>
                <a:cs typeface="Consolas" panose="020B0609020204030204" pitchFamily="49" charset="0"/>
              </a:rPr>
              <a:t>text information from a file on a line by line basis.</a:t>
            </a:r>
            <a:endParaRPr lang="en-US" altLang="en-US" dirty="0" smtClean="0"/>
          </a:p>
          <a:p>
            <a:pPr marL="0" indent="0" eaLnBrk="1" hangingPunct="1">
              <a:lnSpc>
                <a:spcPct val="80000"/>
              </a:lnSpc>
              <a:buFontTx/>
              <a:buNone/>
            </a:pPr>
            <a:endParaRPr lang="en-US" altLang="en-US" dirty="0" smtClean="0"/>
          </a:p>
          <a:p>
            <a:pPr marL="0" indent="0">
              <a:buFontTx/>
              <a:buNone/>
            </a:pPr>
            <a:r>
              <a:rPr lang="en-US" altLang="en-US" sz="1800" dirty="0">
                <a:latin typeface="Consolas" panose="020B0609020204030204" pitchFamily="49" charset="0"/>
                <a:ea typeface="Consolas" panose="020B0609020204030204" pitchFamily="49" charset="0"/>
                <a:cs typeface="Consolas" panose="020B0609020204030204" pitchFamily="49" charset="0"/>
              </a:rPr>
              <a:t>line ="" </a:t>
            </a: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input("Enter name of input file: ")</a:t>
            </a:r>
          </a:p>
          <a:p>
            <a:pPr marL="0" indent="0">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"r")</a:t>
            </a:r>
          </a:p>
          <a:p>
            <a:pPr marL="0" indent="0">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print("Opening file",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for reading.")</a:t>
            </a:r>
          </a:p>
          <a:p>
            <a:pPr marL="0" indent="0">
              <a:buFontTx/>
              <a:buNone/>
            </a:pP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for line in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print(line</a:t>
            </a:r>
            <a:r>
              <a:rPr lang="en-US" altLang="en-US" sz="1800" dirty="0">
                <a:latin typeface="Consolas" panose="020B0609020204030204" pitchFamily="49" charset="0"/>
                <a:ea typeface="Consolas" panose="020B0609020204030204" pitchFamily="49" charset="0"/>
                <a:cs typeface="Consolas" panose="020B0609020204030204" pitchFamily="49" charset="0"/>
              </a:rPr>
              <a:t>, end="")</a:t>
            </a: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pPr>
            <a:endParaRPr lang="en-US" altLang="en-US" sz="1800" dirty="0" smtClean="0">
              <a:latin typeface="Consolas" panose="020B0609020204030204" pitchFamily="49" charset="0"/>
              <a:ea typeface="Consolas" panose="020B0609020204030204" pitchFamily="49" charset="0"/>
              <a:cs typeface="Consolas" panose="020B0609020204030204" pitchFamily="49" charset="0"/>
            </a:endParaRPr>
          </a:p>
          <a:p>
            <a:pPr marL="0" indent="0">
              <a:buFontTx/>
              <a:buNone/>
            </a:pP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inputFile.close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a:p>
            <a:pPr marL="0" indent="0">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print("Completed reading of file",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inputFileName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defRPr/>
            </a:pPr>
            <a:r>
              <a:rPr lang="en-US" altLang="en-US" dirty="0" smtClean="0">
                <a:latin typeface="+mn-lt"/>
              </a:rPr>
              <a:t>What You Need To Write Information To A File</a:t>
            </a:r>
          </a:p>
        </p:txBody>
      </p:sp>
      <p:sp>
        <p:nvSpPr>
          <p:cNvPr id="20483" name="Rectangle 3"/>
          <p:cNvSpPr>
            <a:spLocks noGrp="1" noChangeArrowheads="1"/>
          </p:cNvSpPr>
          <p:nvPr>
            <p:ph type="body" idx="4294967295"/>
          </p:nvPr>
        </p:nvSpPr>
        <p:spPr/>
        <p:txBody>
          <a:bodyPr/>
          <a:lstStyle/>
          <a:p>
            <a:pPr marL="457200" indent="-457200" eaLnBrk="1" hangingPunct="1">
              <a:buFontTx/>
              <a:buAutoNum type="arabicPeriod"/>
            </a:pPr>
            <a:r>
              <a:rPr lang="en-US" altLang="en-US" dirty="0" smtClean="0"/>
              <a:t>Open the file and associate the file with a file variable (file is “locked” for writing, the  file pointer is positioned in the file).</a:t>
            </a:r>
          </a:p>
          <a:p>
            <a:pPr marL="457200" indent="-457200" eaLnBrk="1" hangingPunct="1">
              <a:buFontTx/>
              <a:buAutoNum type="arabicPeriod"/>
            </a:pPr>
            <a:r>
              <a:rPr lang="en-US" altLang="en-US" dirty="0" smtClean="0"/>
              <a:t>A command to write the information.</a:t>
            </a:r>
          </a:p>
          <a:p>
            <a:pPr marL="457200" indent="-457200" eaLnBrk="1" hangingPunct="1">
              <a:buFontTx/>
              <a:buAutoNum type="arabicPeriod"/>
            </a:pPr>
            <a:r>
              <a:rPr lang="en-US" altLang="en-US" dirty="0" smtClean="0"/>
              <a:t>A command to close the file.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marL="533400" indent="-533400" eaLnBrk="1" hangingPunct="1">
              <a:buFontTx/>
              <a:buAutoNum type="arabicPeriod"/>
            </a:pPr>
            <a:r>
              <a:rPr lang="en-US" altLang="en-US" smtClean="0"/>
              <a:t>Opening The File</a:t>
            </a:r>
          </a:p>
        </p:txBody>
      </p:sp>
      <p:sp>
        <p:nvSpPr>
          <p:cNvPr id="21507" name="Rectangle 3"/>
          <p:cNvSpPr>
            <a:spLocks noGrp="1" noChangeArrowheads="1"/>
          </p:cNvSpPr>
          <p:nvPr>
            <p:ph type="body" idx="4294967295"/>
          </p:nvPr>
        </p:nvSpPr>
        <p:spPr/>
        <p:txBody>
          <a:bodyPr/>
          <a:lstStyle/>
          <a:p>
            <a:pPr marL="457200" indent="-457200" eaLnBrk="1" hangingPunct="1">
              <a:buFontTx/>
              <a:buNone/>
            </a:pPr>
            <a:r>
              <a:rPr lang="en-US" altLang="en-US" b="1" dirty="0" smtClean="0"/>
              <a:t>Format</a:t>
            </a:r>
            <a:r>
              <a:rPr lang="en-US" altLang="en-US" b="1" baseline="30000" dirty="0" smtClean="0"/>
              <a:t>1</a:t>
            </a:r>
            <a:r>
              <a:rPr lang="en-US" altLang="en-US" b="1" dirty="0" smtClean="0"/>
              <a:t>:</a:t>
            </a:r>
            <a:endParaRPr lang="en-US" altLang="en-US" dirty="0" smtClean="0"/>
          </a:p>
          <a:p>
            <a:pPr marL="457200" indent="-457200"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name of file variable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 = open(&lt;</a:t>
            </a:r>
            <a:r>
              <a:rPr lang="en-US" altLang="en-US" sz="1800" i="1" dirty="0" smtClean="0">
                <a:latin typeface="Consolas" panose="020B0609020204030204" pitchFamily="49" charset="0"/>
                <a:ea typeface="Consolas" panose="020B0609020204030204" pitchFamily="49" charset="0"/>
                <a:cs typeface="Consolas" panose="020B0609020204030204" pitchFamily="49" charset="0"/>
              </a:rPr>
              <a:t>file 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&gt;, "w")</a:t>
            </a:r>
          </a:p>
          <a:p>
            <a:pPr marL="457200" indent="-457200" eaLnBrk="1" hangingPunct="1">
              <a:buFontTx/>
              <a:buNone/>
            </a:pPr>
            <a:endParaRPr lang="en-US" altLang="en-US" sz="1800" dirty="0" smtClean="0"/>
          </a:p>
          <a:p>
            <a:pPr marL="457200" indent="-457200" eaLnBrk="1" hangingPunct="1">
              <a:buFontTx/>
              <a:buNone/>
            </a:pPr>
            <a:r>
              <a:rPr lang="en-US" altLang="en-US" b="1" dirty="0" smtClean="0"/>
              <a:t>Example:</a:t>
            </a:r>
            <a:endParaRPr lang="en-US" altLang="en-US" dirty="0" smtClean="0"/>
          </a:p>
          <a:p>
            <a:pPr marL="457200" indent="-457200" eaLnBrk="1" hangingPunct="1">
              <a:buFontTx/>
              <a:buNone/>
            </a:pPr>
            <a:r>
              <a:rPr lang="en-US" altLang="en-US" sz="2000" dirty="0" smtClean="0"/>
              <a:t>      (</a:t>
            </a:r>
            <a:r>
              <a:rPr lang="en-US" altLang="en-US" sz="2000" dirty="0" smtClean="0">
                <a:solidFill>
                  <a:srgbClr val="FF0000"/>
                </a:solidFill>
              </a:rPr>
              <a:t>Constant file name</a:t>
            </a:r>
            <a:r>
              <a:rPr lang="en-US" altLang="en-US" sz="2000" dirty="0" smtClean="0"/>
              <a:t>) </a:t>
            </a:r>
          </a:p>
          <a:p>
            <a:pPr marL="457200" indent="-457200"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outputFile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smtClean="0">
                <a:solidFill>
                  <a:srgbClr val="FF0000"/>
                </a:solidFill>
                <a:latin typeface="Consolas" panose="020B0609020204030204" pitchFamily="49" charset="0"/>
                <a:ea typeface="Consolas" panose="020B0609020204030204" pitchFamily="49" charset="0"/>
                <a:cs typeface="Consolas" panose="020B0609020204030204" pitchFamily="49" charset="0"/>
              </a:rPr>
              <a:t>gpa.txt</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"w")</a:t>
            </a:r>
          </a:p>
          <a:p>
            <a:pPr marL="457200" indent="-457200" eaLnBrk="1" hangingPunct="1">
              <a:buFontTx/>
              <a:buNone/>
            </a:pPr>
            <a:endParaRPr lang="en-US" altLang="en-US" sz="1800" dirty="0" smtClean="0"/>
          </a:p>
          <a:p>
            <a:pPr marL="457200" indent="-457200" eaLnBrk="1" hangingPunct="1">
              <a:buFontTx/>
              <a:buNone/>
            </a:pPr>
            <a:r>
              <a:rPr lang="en-US" altLang="en-US" sz="2000" dirty="0" smtClean="0"/>
              <a:t>     (</a:t>
            </a:r>
            <a:r>
              <a:rPr lang="en-US" altLang="en-US" sz="2000" dirty="0" smtClean="0">
                <a:solidFill>
                  <a:srgbClr val="0000FF"/>
                </a:solidFill>
              </a:rPr>
              <a:t>Variable file name</a:t>
            </a:r>
            <a:r>
              <a:rPr lang="en-US" altLang="en-US" sz="2000" dirty="0" smtClean="0"/>
              <a:t>: entered by user at runtime)</a:t>
            </a:r>
          </a:p>
          <a:p>
            <a:pPr marL="457200" indent="-457200" eaLnBrk="1" hangingPunct="1">
              <a:buFontTx/>
              <a:buNone/>
            </a:pPr>
            <a:r>
              <a:rPr lang="en-US" altLang="en-US" sz="1800"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solidFill>
                  <a:srgbClr val="0000FF"/>
                </a:solidFill>
                <a:latin typeface="Consolas" panose="020B0609020204030204" pitchFamily="49" charset="0"/>
                <a:ea typeface="Consolas" panose="020B0609020204030204" pitchFamily="49" charset="0"/>
                <a:cs typeface="Consolas" panose="020B0609020204030204" pitchFamily="49" charset="0"/>
              </a:rPr>
              <a:t>outputFileName</a:t>
            </a:r>
            <a:r>
              <a:rPr lang="en-US" altLang="en-US" sz="1800" dirty="0" smtClean="0">
                <a:solidFill>
                  <a:srgbClr val="0000FF"/>
                </a:solidFill>
                <a:latin typeface="Consolas" panose="020B0609020204030204" pitchFamily="49" charset="0"/>
                <a:ea typeface="Consolas" panose="020B0609020204030204" pitchFamily="49" charset="0"/>
                <a:cs typeface="Consolas" panose="020B0609020204030204" pitchFamily="49" charset="0"/>
              </a:rPr>
              <a:t> </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input("Enter the name of the output file   </a:t>
            </a:r>
          </a:p>
          <a:p>
            <a:pPr marL="457200" indent="-457200"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to record the GPA's to: ")</a:t>
            </a:r>
          </a:p>
          <a:p>
            <a:pPr marL="457200" indent="-457200" eaLnBrk="1" hangingPunct="1">
              <a:buFontTx/>
              <a:buNone/>
            </a:pPr>
            <a:r>
              <a:rPr lang="en-US" altLang="en-US" sz="1800" dirty="0" smtClean="0">
                <a:latin typeface="Consolas" panose="020B0609020204030204" pitchFamily="49" charset="0"/>
                <a:ea typeface="Consolas" panose="020B0609020204030204" pitchFamily="49" charset="0"/>
                <a:cs typeface="Consolas" panose="020B0609020204030204" pitchFamily="49" charset="0"/>
              </a:rPr>
              <a:t>  </a:t>
            </a:r>
            <a:r>
              <a:rPr lang="en-US" altLang="en-US" sz="1800" dirty="0" err="1" smtClean="0">
                <a:latin typeface="Consolas" panose="020B0609020204030204" pitchFamily="49" charset="0"/>
                <a:ea typeface="Consolas" panose="020B0609020204030204" pitchFamily="49" charset="0"/>
                <a:cs typeface="Consolas" panose="020B0609020204030204" pitchFamily="49" charset="0"/>
              </a:rPr>
              <a:t>outputFile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 open(</a:t>
            </a:r>
            <a:r>
              <a:rPr lang="en-US" altLang="en-US" sz="1800" dirty="0" err="1" smtClean="0">
                <a:solidFill>
                  <a:srgbClr val="0000FF"/>
                </a:solidFill>
                <a:latin typeface="Consolas" panose="020B0609020204030204" pitchFamily="49" charset="0"/>
                <a:ea typeface="Consolas" panose="020B0609020204030204" pitchFamily="49" charset="0"/>
                <a:cs typeface="Consolas" panose="020B0609020204030204" pitchFamily="49" charset="0"/>
              </a:rPr>
              <a:t>outputFileName</a:t>
            </a:r>
            <a:r>
              <a:rPr lang="en-US" altLang="en-US" sz="1800" dirty="0" smtClean="0">
                <a:latin typeface="Consolas" panose="020B0609020204030204" pitchFamily="49" charset="0"/>
                <a:ea typeface="Consolas" panose="020B0609020204030204" pitchFamily="49" charset="0"/>
                <a:cs typeface="Consolas" panose="020B0609020204030204" pitchFamily="49" charset="0"/>
              </a:rPr>
              <a:t>, "w")</a:t>
            </a:r>
          </a:p>
          <a:p>
            <a:pPr marL="457200" indent="-457200" eaLnBrk="1" hangingPunct="1">
              <a:buFontTx/>
              <a:buNone/>
            </a:pPr>
            <a:r>
              <a:rPr lang="en-US" altLang="en-US" sz="1800" dirty="0" smtClean="0"/>
              <a:t> </a:t>
            </a:r>
          </a:p>
        </p:txBody>
      </p:sp>
      <p:sp>
        <p:nvSpPr>
          <p:cNvPr id="21508" name="TextBox 1"/>
          <p:cNvSpPr txBox="1">
            <a:spLocks noChangeArrowheads="1"/>
          </p:cNvSpPr>
          <p:nvPr/>
        </p:nvSpPr>
        <p:spPr bwMode="auto">
          <a:xfrm>
            <a:off x="5651500" y="0"/>
            <a:ext cx="3492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21509" name="Text Box 6"/>
          <p:cNvSpPr txBox="1">
            <a:spLocks noChangeArrowheads="1"/>
          </p:cNvSpPr>
          <p:nvPr/>
        </p:nvSpPr>
        <p:spPr bwMode="auto">
          <a:xfrm>
            <a:off x="0" y="6553200"/>
            <a:ext cx="6858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16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400">
                <a:latin typeface="Arial" panose="020B0604020202020204" pitchFamily="34" charset="0"/>
              </a:rPr>
              <a:t>1 Typically the file is created in the same directory/folder as the Python program.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rgbClr val="FF0000"/>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39000</TotalTime>
  <Words>2410</Words>
  <Application>Microsoft Office PowerPoint</Application>
  <PresentationFormat>On-screen Show (4:3)</PresentationFormat>
  <Paragraphs>363</Paragraphs>
  <Slides>29</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Comic Sans MS</vt:lpstr>
      <vt:lpstr>Consolas</vt:lpstr>
      <vt:lpstr>Times New Roman</vt:lpstr>
      <vt:lpstr>Office Theme</vt:lpstr>
      <vt:lpstr>Introduction To Files In Python</vt:lpstr>
      <vt:lpstr>What You Need In Order To Read  Information From A File</vt:lpstr>
      <vt:lpstr>Opening Files</vt:lpstr>
      <vt:lpstr>Positioning The File Pointer</vt:lpstr>
      <vt:lpstr>Reading Information From Files</vt:lpstr>
      <vt:lpstr>Closing The File</vt:lpstr>
      <vt:lpstr>Reading From Files: Putting It All Together</vt:lpstr>
      <vt:lpstr>What You Need To Write Information To A File</vt:lpstr>
      <vt:lpstr>Opening The File</vt:lpstr>
      <vt:lpstr>Writing To A File</vt:lpstr>
      <vt:lpstr>Writing To A File: Putting It All Together</vt:lpstr>
      <vt:lpstr>Writing To A File: Putting It All Together (2)</vt:lpstr>
      <vt:lpstr>Writing To A File: Putting It All Together (3)</vt:lpstr>
      <vt:lpstr>Reading From Files: Commonly Used Algorithm (If There Is Time)</vt:lpstr>
      <vt:lpstr>File Input: Alternate Implementation</vt:lpstr>
      <vt:lpstr>Data Processing: Files</vt:lpstr>
      <vt:lpstr>Name Of Example Program: 4data_processing.py</vt:lpstr>
      <vt:lpstr>Error Handling With Exceptions</vt:lpstr>
      <vt:lpstr>Exceptions: File Example</vt:lpstr>
      <vt:lpstr>Exceptions: File Example (2)</vt:lpstr>
      <vt:lpstr>Exception Handling: Keyboard Input</vt:lpstr>
      <vt:lpstr>Reading File Information Into A List</vt:lpstr>
      <vt:lpstr>Reading File Information Into A List: Display()</vt:lpstr>
      <vt:lpstr>Reading File Information Into A List: Display Grid</vt:lpstr>
      <vt:lpstr>Reading File Information Into A List: File input</vt:lpstr>
      <vt:lpstr>Reading File Information Into A List: File input (2)</vt:lpstr>
      <vt:lpstr>Reading File Information Into A List: File input (3)</vt:lpstr>
      <vt:lpstr>Reading File Information Into A List: start()</vt:lpstr>
      <vt:lpstr>You Should Now Know</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files in Python</dc:title>
  <dc:creator>James Tam</dc:creator>
  <cp:keywords>Files;Storing information;Python;Text files</cp:keywords>
  <cp:lastModifiedBy>Microsoft account</cp:lastModifiedBy>
  <cp:revision>887</cp:revision>
  <dcterms:created xsi:type="dcterms:W3CDTF">2013-08-26T22:54:00Z</dcterms:created>
  <dcterms:modified xsi:type="dcterms:W3CDTF">2022-06-09T05:06:54Z</dcterms:modified>
</cp:coreProperties>
</file>