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465" r:id="rId2"/>
    <p:sldId id="362" r:id="rId3"/>
    <p:sldId id="363" r:id="rId4"/>
    <p:sldId id="364" r:id="rId5"/>
    <p:sldId id="365" r:id="rId6"/>
    <p:sldId id="366" r:id="rId7"/>
    <p:sldId id="466" r:id="rId8"/>
    <p:sldId id="467" r:id="rId9"/>
    <p:sldId id="471" r:id="rId10"/>
    <p:sldId id="446" r:id="rId11"/>
    <p:sldId id="448" r:id="rId12"/>
    <p:sldId id="367" r:id="rId13"/>
    <p:sldId id="368" r:id="rId14"/>
    <p:sldId id="369" r:id="rId15"/>
    <p:sldId id="468" r:id="rId16"/>
    <p:sldId id="476" r:id="rId17"/>
    <p:sldId id="478" r:id="rId18"/>
    <p:sldId id="477" r:id="rId19"/>
    <p:sldId id="370" r:id="rId20"/>
    <p:sldId id="371" r:id="rId21"/>
    <p:sldId id="428" r:id="rId22"/>
    <p:sldId id="378" r:id="rId23"/>
    <p:sldId id="379" r:id="rId24"/>
    <p:sldId id="433" r:id="rId25"/>
    <p:sldId id="434" r:id="rId26"/>
    <p:sldId id="435" r:id="rId27"/>
    <p:sldId id="380" r:id="rId28"/>
    <p:sldId id="381" r:id="rId29"/>
    <p:sldId id="449" r:id="rId30"/>
    <p:sldId id="382" r:id="rId31"/>
    <p:sldId id="383" r:id="rId32"/>
    <p:sldId id="384" r:id="rId33"/>
    <p:sldId id="385" r:id="rId34"/>
    <p:sldId id="482" r:id="rId35"/>
    <p:sldId id="483" r:id="rId36"/>
    <p:sldId id="484" r:id="rId37"/>
    <p:sldId id="485" r:id="rId38"/>
    <p:sldId id="486" r:id="rId39"/>
    <p:sldId id="479" r:id="rId40"/>
    <p:sldId id="480" r:id="rId41"/>
    <p:sldId id="481" r:id="rId42"/>
    <p:sldId id="474" r:id="rId43"/>
    <p:sldId id="457" r:id="rId44"/>
    <p:sldId id="488" r:id="rId45"/>
    <p:sldId id="472" r:id="rId46"/>
    <p:sldId id="451"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CD5B5"/>
    <a:srgbClr val="00E6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97" d="100"/>
          <a:sy n="97" d="100"/>
        </p:scale>
        <p:origin x="96" y="2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5/21/2022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5/21/2022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dirty="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Draw a structure chart of the calls</a:t>
            </a:r>
          </a:p>
          <a:p>
            <a:endParaRPr lang="en-US" altLang="en-US" dirty="0" smtClean="0"/>
          </a:p>
        </p:txBody>
      </p:sp>
    </p:spTree>
    <p:extLst>
      <p:ext uri="{BB962C8B-B14F-4D97-AF65-F5344CB8AC3E}">
        <p14:creationId xmlns:p14="http://schemas.microsoft.com/office/powerpoint/2010/main" val="32728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Do variations</a:t>
            </a:r>
          </a:p>
          <a:p>
            <a:r>
              <a:rPr lang="en-US" altLang="en-US" dirty="0" smtClean="0"/>
              <a:t>what if num1 changed in function.</a:t>
            </a:r>
          </a:p>
          <a:p>
            <a:endParaRPr lang="en-US" altLang="en-US" dirty="0" smtClean="0"/>
          </a:p>
          <a:p>
            <a:r>
              <a:rPr lang="en-US" altLang="en-US" dirty="0" smtClean="0"/>
              <a:t>What if name of parameter doesn't match what's passed in.</a:t>
            </a:r>
          </a:p>
        </p:txBody>
      </p:sp>
    </p:spTree>
    <p:extLst>
      <p:ext uri="{BB962C8B-B14F-4D97-AF65-F5344CB8AC3E}">
        <p14:creationId xmlns:p14="http://schemas.microsoft.com/office/powerpoint/2010/main" val="210779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14</a:t>
            </a:fld>
            <a:endParaRPr lang="en-US" altLang="en-US" smtClean="0"/>
          </a:p>
        </p:txBody>
      </p:sp>
    </p:spTree>
    <p:extLst>
      <p:ext uri="{BB962C8B-B14F-4D97-AF65-F5344CB8AC3E}">
        <p14:creationId xmlns:p14="http://schemas.microsoft.com/office/powerpoint/2010/main" val="292290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Show this</a:t>
            </a:r>
          </a:p>
          <a:p>
            <a:r>
              <a:rPr lang="en-US" altLang="en-US" dirty="0" smtClean="0"/>
              <a:t>def start():</a:t>
            </a:r>
          </a:p>
          <a:p>
            <a:r>
              <a:rPr lang="en-US" altLang="en-US" dirty="0" smtClean="0"/>
              <a:t>     print(</a:t>
            </a:r>
            <a:r>
              <a:rPr lang="en-US" altLang="en-US" dirty="0" err="1" smtClean="0"/>
              <a:t>num</a:t>
            </a:r>
            <a:r>
              <a:rPr lang="en-US" altLang="en-US" dirty="0" smtClean="0"/>
              <a:t>)</a:t>
            </a:r>
          </a:p>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16</a:t>
            </a:fld>
            <a:endParaRPr lang="en-US" altLang="en-US" sz="1000" smtClean="0">
              <a:latin typeface="Times New Roman" pitchFamily="18" charset="0"/>
            </a:endParaRPr>
          </a:p>
        </p:txBody>
      </p:sp>
    </p:spTree>
    <p:extLst>
      <p:ext uri="{BB962C8B-B14F-4D97-AF65-F5344CB8AC3E}">
        <p14:creationId xmlns:p14="http://schemas.microsoft.com/office/powerpoint/2010/main" val="1437333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dirty="0" smtClean="0"/>
              <a:t>Go over an example now where parameter modified (pass by reference so caller doesn’t see the changes)</a:t>
            </a:r>
          </a:p>
          <a:p>
            <a:pPr marL="171450" indent="-171450">
              <a:buFontTx/>
              <a:buChar char="•"/>
            </a:pPr>
            <a:r>
              <a:rPr lang="en-US" altLang="en-US" dirty="0" smtClean="0"/>
              <a:t>Def square(</a:t>
            </a:r>
            <a:r>
              <a:rPr lang="en-US" altLang="en-US" dirty="0" err="1" smtClean="0"/>
              <a:t>num</a:t>
            </a:r>
            <a:r>
              <a:rPr lang="en-US" altLang="en-US" dirty="0" smtClean="0"/>
              <a:t>):</a:t>
            </a:r>
          </a:p>
          <a:p>
            <a:pPr marL="171450" indent="-171450">
              <a:buFontTx/>
              <a:buChar char="•"/>
            </a:pPr>
            <a:r>
              <a:rPr lang="en-US" altLang="en-US" dirty="0" smtClean="0"/>
              <a:t>    </a:t>
            </a:r>
            <a:r>
              <a:rPr lang="en-US" altLang="en-US" dirty="0" err="1" smtClean="0"/>
              <a:t>num</a:t>
            </a:r>
            <a:r>
              <a:rPr lang="en-US" altLang="en-US" dirty="0" smtClean="0"/>
              <a:t> = </a:t>
            </a:r>
            <a:r>
              <a:rPr lang="en-US" altLang="en-US" dirty="0" err="1" smtClean="0"/>
              <a:t>num</a:t>
            </a:r>
            <a:r>
              <a:rPr lang="en-US" altLang="en-US" dirty="0" smtClean="0"/>
              <a:t> * </a:t>
            </a:r>
            <a:r>
              <a:rPr lang="en-US" altLang="en-US" dirty="0" err="1" smtClean="0"/>
              <a:t>num</a:t>
            </a:r>
            <a:endParaRPr lang="en-US" altLang="en-US" dirty="0" smtClean="0"/>
          </a:p>
          <a:p>
            <a:pPr marL="171450" indent="-171450">
              <a:buFontTx/>
              <a:buChar char="•"/>
            </a:pPr>
            <a:endParaRPr lang="en-US" altLang="en-US" dirty="0" smtClean="0"/>
          </a:p>
          <a:p>
            <a:pPr marL="171450" indent="-171450">
              <a:buFontTx/>
              <a:buChar char="•"/>
            </a:pPr>
            <a:r>
              <a:rPr lang="en-US" altLang="en-US" dirty="0" smtClean="0"/>
              <a:t>Def start():</a:t>
            </a:r>
          </a:p>
          <a:p>
            <a:pPr marL="171450" indent="-171450">
              <a:buFontTx/>
              <a:buChar char="•"/>
            </a:pPr>
            <a:r>
              <a:rPr lang="en-US" altLang="en-US" dirty="0" smtClean="0"/>
              <a:t>    </a:t>
            </a:r>
            <a:r>
              <a:rPr lang="en-US" altLang="en-US" dirty="0" err="1" smtClean="0"/>
              <a:t>num</a:t>
            </a:r>
            <a:r>
              <a:rPr lang="en-US" altLang="en-US" dirty="0" smtClean="0"/>
              <a:t> = 3</a:t>
            </a:r>
          </a:p>
          <a:p>
            <a:pPr marL="171450" indent="-171450">
              <a:buFontTx/>
              <a:buChar char="•"/>
            </a:pPr>
            <a:r>
              <a:rPr lang="en-US" altLang="en-US" dirty="0" smtClean="0"/>
              <a:t>    square(</a:t>
            </a:r>
            <a:r>
              <a:rPr lang="en-US" altLang="en-US" dirty="0" err="1" smtClean="0"/>
              <a:t>num</a:t>
            </a:r>
            <a:r>
              <a:rPr lang="en-US" altLang="en-US" dirty="0" smtClean="0"/>
              <a:t>)</a:t>
            </a:r>
          </a:p>
          <a:p>
            <a:pPr marL="171450" indent="-171450">
              <a:buFontTx/>
              <a:buChar char="•"/>
            </a:pPr>
            <a:r>
              <a:rPr lang="en-US" altLang="en-US" dirty="0" smtClean="0"/>
              <a:t>    print(</a:t>
            </a:r>
            <a:r>
              <a:rPr lang="en-US" altLang="en-US" dirty="0" err="1" smtClean="0"/>
              <a:t>num</a:t>
            </a:r>
            <a:r>
              <a:rPr lang="en-US" altLang="en-US" dirty="0" smtClean="0"/>
              <a:t>)</a:t>
            </a:r>
          </a:p>
          <a:p>
            <a:pPr marL="171450" indent="-171450">
              <a:buFontTx/>
              <a:buChar char="•"/>
            </a:pPr>
            <a:r>
              <a:rPr lang="en-US" altLang="en-US" dirty="0" smtClean="0"/>
              <a:t>Draw memory maps for this one!</a:t>
            </a:r>
          </a:p>
          <a:p>
            <a:pPr marL="171450" indent="-171450">
              <a:buFontTx/>
              <a:buChar char="•"/>
            </a:pPr>
            <a:r>
              <a:rPr lang="en-US" altLang="en-US" dirty="0" smtClean="0"/>
              <a:t>Use this as another </a:t>
            </a:r>
            <a:r>
              <a:rPr lang="en-US" altLang="en-US" dirty="0" err="1" smtClean="0"/>
              <a:t>segway</a:t>
            </a:r>
            <a:r>
              <a:rPr lang="en-US" altLang="en-US" dirty="0" smtClean="0"/>
              <a:t> for return values</a:t>
            </a:r>
          </a:p>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21</a:t>
            </a:fld>
            <a:endParaRPr lang="en-US" altLang="en-US" smtClean="0"/>
          </a:p>
        </p:txBody>
      </p:sp>
    </p:spTree>
    <p:extLst>
      <p:ext uri="{BB962C8B-B14F-4D97-AF65-F5344CB8AC3E}">
        <p14:creationId xmlns:p14="http://schemas.microsoft.com/office/powerpoint/2010/main" val="319095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Square brackets not needed with single value.</a:t>
            </a:r>
          </a:p>
          <a:p>
            <a:pPr>
              <a:buFontTx/>
              <a:buChar char="•"/>
            </a:pPr>
            <a:r>
              <a:rPr lang="en-US" altLang="en-US" smtClean="0"/>
              <a:t>Note calculate interest has three values passed in but only one value returned (only one value to the left of the assignment statement).</a:t>
            </a:r>
          </a:p>
        </p:txBody>
      </p:sp>
    </p:spTree>
    <p:extLst>
      <p:ext uri="{BB962C8B-B14F-4D97-AF65-F5344CB8AC3E}">
        <p14:creationId xmlns:p14="http://schemas.microsoft.com/office/powerpoint/2010/main" val="552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Note calculate interest has three values passed in but only one value returned (only one value to the left of the assignment statement).</a:t>
            </a:r>
          </a:p>
          <a:p>
            <a:endParaRPr lang="en-US" altLang="en-US" smtClean="0"/>
          </a:p>
        </p:txBody>
      </p:sp>
    </p:spTree>
    <p:extLst>
      <p:ext uri="{BB962C8B-B14F-4D97-AF65-F5344CB8AC3E}">
        <p14:creationId xmlns:p14="http://schemas.microsoft.com/office/powerpoint/2010/main" val="585457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tutorial have TAs show them how to shorten functions e.g. prints move another function if original too long, move the body of loop to another a function and the loop just calls function</a:t>
            </a:r>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41</a:t>
            </a:fld>
            <a:endParaRPr lang="en-US" altLang="en-US"/>
          </a:p>
        </p:txBody>
      </p:sp>
    </p:spTree>
    <p:extLst>
      <p:ext uri="{BB962C8B-B14F-4D97-AF65-F5344CB8AC3E}">
        <p14:creationId xmlns:p14="http://schemas.microsoft.com/office/powerpoint/2010/main" val="1798200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5/21/2022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5/21/2022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5/21/2022</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5/21/2022</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5/21/2022</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5/21/2022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5/21/2022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Code Reuse, Part 2</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dirty="0">
              <a:latin typeface="Arial" charset="0"/>
            </a:endParaRPr>
          </a:p>
        </p:txBody>
      </p:sp>
      <p:sp>
        <p:nvSpPr>
          <p:cNvPr id="13316" name="Text Box 9"/>
          <p:cNvSpPr txBox="1">
            <a:spLocks noChangeArrowheads="1"/>
          </p:cNvSpPr>
          <p:nvPr/>
        </p:nvSpPr>
        <p:spPr bwMode="auto">
          <a:xfrm>
            <a:off x="1239838" y="3617913"/>
            <a:ext cx="6769100" cy="224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mn-lt"/>
                <a:cs typeface="Arial" charset="0"/>
              </a:rPr>
              <a:t>Parameter passing</a:t>
            </a:r>
          </a:p>
          <a:p>
            <a:pPr marL="457200" indent="-457200" eaLnBrk="1" hangingPunct="1">
              <a:buFont typeface="Arial" panose="020B0604020202020204" pitchFamily="34" charset="0"/>
              <a:buChar char="•"/>
            </a:pPr>
            <a:r>
              <a:rPr lang="en-US" altLang="en-US" sz="2800" dirty="0" smtClean="0">
                <a:latin typeface="+mn-lt"/>
                <a:cs typeface="Arial" charset="0"/>
              </a:rPr>
              <a:t>Function return values</a:t>
            </a:r>
          </a:p>
          <a:p>
            <a:pPr marL="457200" indent="-457200" eaLnBrk="1" hangingPunct="1">
              <a:buFont typeface="Arial" panose="020B0604020202020204" pitchFamily="34" charset="0"/>
              <a:buChar char="•"/>
            </a:pPr>
            <a:r>
              <a:rPr lang="en-US" altLang="en-US" sz="2800" dirty="0" smtClean="0">
                <a:latin typeface="+mn-lt"/>
                <a:cs typeface="Arial" charset="0"/>
              </a:rPr>
              <a:t>Function specific style requirements (rules of thumb for good style) </a:t>
            </a:r>
          </a:p>
          <a:p>
            <a:pPr marL="457200" indent="-457200" eaLnBrk="1" hangingPunct="1">
              <a:buFont typeface="Arial" panose="020B0604020202020204" pitchFamily="34" charset="0"/>
              <a:buChar char="•"/>
            </a:pPr>
            <a:r>
              <a:rPr lang="en-US" altLang="en-US" sz="2800" dirty="0" smtClean="0">
                <a:latin typeface="+mn-lt"/>
                <a:cs typeface="Arial" charset="0"/>
              </a:rPr>
              <a:t>Documenting functions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programmer</a:t>
            </a:r>
            <a:r>
              <a:rPr lang="en-US" altLang="en-US" dirty="0"/>
              <a:t> </a:t>
            </a:r>
            <a:r>
              <a:rPr lang="en-US" altLang="en-US" dirty="0" smtClean="0"/>
              <a:t>(or the programming team).</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4</a:t>
            </a:r>
            <a:r>
              <a:rPr lang="en-US" altLang="en-US" dirty="0" smtClean="0">
                <a:latin typeface="Consolas" pitchFamily="49" charset="0"/>
              </a:rPr>
              <a:t>temperature.py</a:t>
            </a:r>
          </a:p>
          <a:p>
            <a:pPr lvl="1">
              <a:spcBef>
                <a:spcPct val="10000"/>
              </a:spcBef>
            </a:pPr>
            <a:r>
              <a:rPr lang="en-US" altLang="en-US" sz="1600" dirty="0" smtClean="0">
                <a:latin typeface="Arial" charset="0"/>
              </a:rPr>
              <a:t>Learning objective: defining functions that take arguments/parameters/inputs when they are called.</a:t>
            </a:r>
          </a:p>
          <a:p>
            <a:pPr lvl="1">
              <a:spcBef>
                <a:spcPct val="10000"/>
              </a:spcBef>
            </a:pPr>
            <a:r>
              <a:rPr lang="en-US" altLang="en-US" sz="1600" dirty="0" smtClean="0">
                <a:latin typeface="Arial" charset="0"/>
              </a:rPr>
              <a:t>Reminder: Function inputs does not refer to </a:t>
            </a:r>
            <a:r>
              <a:rPr lang="en-US" altLang="en-US" sz="1600" dirty="0" smtClean="0">
                <a:latin typeface="Arial" charset="0"/>
              </a:rPr>
              <a:t>user input </a:t>
            </a:r>
          </a:p>
          <a:p>
            <a:pPr lvl="2">
              <a:spcBef>
                <a:spcPct val="10000"/>
              </a:spcBef>
            </a:pPr>
            <a:r>
              <a:rPr lang="en-US" altLang="en-US" sz="1400" dirty="0" smtClean="0">
                <a:latin typeface="Arial" charset="0"/>
              </a:rPr>
              <a:t>e.g. </a:t>
            </a:r>
            <a:r>
              <a:rPr lang="en-US" altLang="en-US" sz="1400" dirty="0">
                <a:latin typeface="Consolas" panose="020B0609020204030204" pitchFamily="49" charset="0"/>
              </a:rPr>
              <a:t>print("hello")   </a:t>
            </a:r>
            <a:r>
              <a:rPr lang="en-US" altLang="en-US" sz="1400" b="1" dirty="0" smtClean="0">
                <a:solidFill>
                  <a:srgbClr val="3366FF"/>
                </a:solidFill>
                <a:latin typeface="Consolas" panose="020B0609020204030204" pitchFamily="49" charset="0"/>
              </a:rPr>
              <a:t>#Input is the string hello</a:t>
            </a:r>
          </a:p>
          <a:p>
            <a:pPr marL="342900" lvl="1" indent="0">
              <a:spcBef>
                <a:spcPct val="10000"/>
              </a:spcBef>
              <a:buNone/>
            </a:pPr>
            <a:endParaRPr lang="en-US" altLang="en-US" sz="16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4864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Starting execution point</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dirty="0">
                <a:latin typeface="Consolas" panose="020B0609020204030204" pitchFamily="49" charset="0"/>
              </a:rPr>
              <a:t>5functionCopy.py</a:t>
            </a:r>
            <a:endParaRPr lang="en-US" altLang="en-US" sz="2000" dirty="0" smtClean="0">
              <a:latin typeface="Consolas" panose="020B0609020204030204" pitchFamily="49" charset="0"/>
            </a:endParaRPr>
          </a:p>
          <a:p>
            <a:pPr lvl="1"/>
            <a:r>
              <a:rPr lang="en-US" altLang="en-US" dirty="0" smtClean="0"/>
              <a:t>Learning objective: </a:t>
            </a:r>
            <a:r>
              <a:rPr lang="en-US" altLang="en-US" dirty="0"/>
              <a:t>H</a:t>
            </a:r>
            <a:r>
              <a:rPr lang="en-US" altLang="en-US" dirty="0" smtClean="0"/>
              <a:t>ow function parameters/arguments/inputs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a:defRPr/>
            </a:pPr>
            <a:r>
              <a:rPr lang="en-US" altLang="en-US" dirty="0" smtClean="0">
                <a:ea typeface="+mj-ea"/>
              </a:rPr>
              <a:t>A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8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 (incorrect)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declared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created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sp>
        <p:nvSpPr>
          <p:cNvPr id="2" name="TextBox 1"/>
          <p:cNvSpPr txBox="1">
            <a:spLocks noChangeArrowheads="1"/>
          </p:cNvSpPr>
          <p:nvPr/>
        </p:nvSpPr>
        <p:spPr bwMode="auto">
          <a:xfrm>
            <a:off x="4953000" y="3824917"/>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extLst>
      <p:ext uri="{BB962C8B-B14F-4D97-AF65-F5344CB8AC3E}">
        <p14:creationId xmlns:p14="http://schemas.microsoft.com/office/powerpoint/2010/main" val="738134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b="1" dirty="0" smtClean="0">
                <a:solidFill>
                  <a:srgbClr val="00B050"/>
                </a:solidFill>
              </a:rPr>
              <a:t>Parameter Passing</a:t>
            </a:r>
            <a:r>
              <a:rPr lang="en-US" altLang="en-US" sz="3200" dirty="0" smtClean="0"/>
              <a:t>: Why It’s Needed</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t>
            </a:r>
            <a:r>
              <a:rPr lang="en-US" altLang="en-US" sz="2000" b="1" dirty="0" smtClean="0">
                <a:solidFill>
                  <a:srgbClr val="00B050"/>
                </a:solidFill>
                <a:latin typeface="Consolas" pitchFamily="49" charset="0"/>
              </a:rPr>
              <a:t>age</a:t>
            </a:r>
            <a:r>
              <a:rPr lang="en-US" altLang="en-US" sz="2000" dirty="0" smtClean="0">
                <a:latin typeface="Consolas" pitchFamily="49" charset="0"/>
              </a:rPr>
              <a:t>)</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extLst>
      <p:ext uri="{BB962C8B-B14F-4D97-AF65-F5344CB8AC3E}">
        <p14:creationId xmlns:p14="http://schemas.microsoft.com/office/powerpoint/2010/main" val="3447448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Common Mistake: Forgetting To Pass Parameters</a:t>
            </a:r>
            <a:endParaRPr lang="en-CA" dirty="0"/>
          </a:p>
        </p:txBody>
      </p:sp>
      <p:sp>
        <p:nvSpPr>
          <p:cNvPr id="3" name="Content Placeholder 2"/>
          <p:cNvSpPr>
            <a:spLocks noGrp="1"/>
          </p:cNvSpPr>
          <p:nvPr>
            <p:ph idx="1"/>
          </p:nvPr>
        </p:nvSpPr>
        <p:spPr/>
        <p:txBody>
          <a:bodyPr/>
          <a:lstStyle/>
          <a:p>
            <a:r>
              <a:rPr lang="en-US" dirty="0" smtClean="0"/>
              <a:t>Example:</a:t>
            </a: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a:t>
            </a:r>
            <a:r>
              <a:rPr lang="en-US" sz="1800" dirty="0" err="1" smtClean="0">
                <a:latin typeface="Consolas" panose="020B0609020204030204" pitchFamily="49" charset="0"/>
              </a:rPr>
              <a:t>displayAge</a:t>
            </a:r>
            <a:r>
              <a:rPr lang="en-US" sz="1800" dirty="0" smtClean="0">
                <a:latin typeface="Consolas" panose="020B0609020204030204" pitchFamily="49" charset="0"/>
              </a:rPr>
              <a: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print(age)</a:t>
            </a:r>
          </a:p>
          <a:p>
            <a:pPr marL="342900" lvl="1" indent="0">
              <a:buNone/>
            </a:pPr>
            <a:endParaRPr lang="en-US" sz="1800" dirty="0">
              <a:latin typeface="Consolas" panose="020B0609020204030204" pitchFamily="49" charset="0"/>
            </a:endParaRPr>
          </a:p>
          <a:p>
            <a:pPr marL="342900" lvl="1" indent="0">
              <a:buNone/>
            </a:pP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start():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age </a:t>
            </a:r>
            <a:r>
              <a:rPr lang="en-US" sz="1800" dirty="0">
                <a:latin typeface="Consolas" panose="020B0609020204030204" pitchFamily="49" charset="0"/>
              </a:rPr>
              <a:t>= int(input("Age </a:t>
            </a:r>
            <a:r>
              <a:rPr lang="en-US" sz="1800" dirty="0" smtClean="0">
                <a:latin typeface="Consolas" panose="020B0609020204030204" pitchFamily="49" charset="0"/>
              </a:rPr>
              <a:t>in years</a:t>
            </a:r>
            <a:r>
              <a:rPr lang="en-US" sz="1800" dirty="0">
                <a:latin typeface="Consolas" panose="020B0609020204030204" pitchFamily="49" charset="0"/>
              </a:rPr>
              <a:t>: "))</a:t>
            </a: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displayAge</a:t>
            </a:r>
            <a:r>
              <a:rPr lang="en-US"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691607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dirty="0" smtClean="0"/>
              <a:t>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 num2):</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str1):</a:t>
            </a:r>
          </a:p>
          <a:p>
            <a:pPr>
              <a:buFontTx/>
              <a:buNone/>
            </a:pPr>
            <a:r>
              <a:rPr lang="pt-BR" altLang="en-US" sz="1600" dirty="0" smtClean="0">
                <a:latin typeface="Consolas" pitchFamily="49" charset="0"/>
              </a:rPr>
              <a:t>    print(num1, str1)</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execution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p>
          <a:p>
            <a:endParaRPr lang="en-US" altLang="en-US" sz="1800" dirty="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charset="0"/>
                </a:rPr>
                <a:t>DO THIS: </a:t>
              </a:r>
            </a:p>
            <a:p>
              <a:pPr>
                <a:spcBef>
                  <a:spcPct val="50000"/>
                </a:spcBef>
              </a:pPr>
              <a:r>
                <a:rPr lang="en-US" altLang="en-US" sz="1600" b="1" dirty="0" smtClean="0">
                  <a:solidFill>
                    <a:srgbClr val="00B050"/>
                  </a:solidFill>
                  <a:latin typeface="Arial" charset="0"/>
                </a:rPr>
                <a:t>Two </a:t>
              </a:r>
              <a:r>
                <a:rPr lang="en-US" altLang="en-US" sz="1600" b="1" dirty="0">
                  <a:solidFill>
                    <a:srgbClr val="00B050"/>
                  </a:solidFill>
                  <a:latin typeface="Arial" charset="0"/>
                </a:rPr>
                <a:t>numeric parameters are passed into the call for ‘</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r>
                <a:rPr lang="en-US" altLang="ja-JP" sz="1600" b="1" dirty="0">
                  <a:solidFill>
                    <a:srgbClr val="00B050"/>
                  </a:solidFill>
                  <a:latin typeface="Arial" charset="0"/>
                </a:rPr>
                <a:t> which matches the two parameters listed in the definition for function </a:t>
              </a:r>
              <a:r>
                <a:rPr lang="en-US" altLang="en-US" sz="1600" b="1" dirty="0">
                  <a:solidFill>
                    <a:srgbClr val="00B050"/>
                  </a:solidFill>
                  <a:latin typeface="Arial" charset="0"/>
                </a:rPr>
                <a:t>‘</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p>
          </p:txBody>
        </p:sp>
      </p:grpSp>
      <p:grpSp>
        <p:nvGrpSpPr>
          <p:cNvPr id="5" name="Group 4"/>
          <p:cNvGrpSpPr>
            <a:grpSpLocks/>
          </p:cNvGrpSpPr>
          <p:nvPr/>
        </p:nvGrpSpPr>
        <p:grpSpPr bwMode="auto">
          <a:xfrm>
            <a:off x="2743199" y="2360634"/>
            <a:ext cx="3435777" cy="2897166"/>
            <a:chOff x="2857194" y="2360634"/>
            <a:chExt cx="3436120" cy="2897166"/>
          </a:xfrm>
        </p:grpSpPr>
        <p:sp>
          <p:nvSpPr>
            <p:cNvPr id="55302" name="Line 10"/>
            <p:cNvSpPr>
              <a:spLocks noChangeShapeType="1"/>
            </p:cNvSpPr>
            <p:nvPr/>
          </p:nvSpPr>
          <p:spPr bwMode="auto">
            <a:xfrm flipH="1">
              <a:off x="2995306" y="2593975"/>
              <a:ext cx="775462"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3" name="Line 11"/>
            <p:cNvSpPr>
              <a:spLocks noChangeShapeType="1"/>
            </p:cNvSpPr>
            <p:nvPr/>
          </p:nvSpPr>
          <p:spPr bwMode="auto">
            <a:xfrm flipH="1">
              <a:off x="3770769" y="2593975"/>
              <a:ext cx="4764" cy="2663825"/>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4" y="5257800"/>
              <a:ext cx="899285"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5" name="Text Box 13"/>
            <p:cNvSpPr txBox="1">
              <a:spLocks noChangeArrowheads="1"/>
            </p:cNvSpPr>
            <p:nvPr/>
          </p:nvSpPr>
          <p:spPr bwMode="auto">
            <a:xfrm>
              <a:off x="3816814" y="2360634"/>
              <a:ext cx="24765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DO THIS:</a:t>
              </a:r>
            </a:p>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Two </a:t>
              </a:r>
              <a:r>
                <a:rPr lang="en-US" altLang="en-US" sz="1600" b="1" dirty="0">
                  <a:solidFill>
                    <a:srgbClr val="00B050"/>
                  </a:solidFill>
                  <a:latin typeface="Arial" panose="020B0604020202020204" pitchFamily="34" charset="0"/>
                  <a:cs typeface="Arial" panose="020B0604020202020204" pitchFamily="34" charset="0"/>
                </a:rPr>
                <a:t>parameters (a number and a string) are passed into the call for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 which matches the type for the two parameters listed in the definition for function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celsius)</a:t>
            </a:r>
          </a:p>
          <a:p>
            <a:pPr>
              <a:buFontTx/>
              <a:buNone/>
            </a:pPr>
            <a:r>
              <a:rPr lang="en-US" altLang="en-US" sz="1600" dirty="0" smtClean="0">
                <a:latin typeface="Consolas" pitchFamily="49" charset="0"/>
              </a:rPr>
              <a:t>    print("Fahrenheit value :", fahrenheit)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a:t>
            </a:r>
          </a:p>
          <a:p>
            <a:pPr>
              <a:buFontTx/>
              <a:buNone/>
            </a:pPr>
            <a:r>
              <a:rPr lang="en-US" altLang="en-US" sz="1600" dirty="0" smtClean="0">
                <a:latin typeface="Consolas" pitchFamily="49" charset="0"/>
              </a:rPr>
              <a:t>    celsius = float(input("Type in the celsius temperature: "))</a:t>
            </a:r>
          </a:p>
          <a:p>
            <a:pPr>
              <a:buFontTx/>
              <a:buNone/>
            </a:pPr>
            <a:r>
              <a:rPr lang="en-US" altLang="en-US" sz="1600" dirty="0" smtClean="0">
                <a:latin typeface="Consolas" pitchFamily="49" charset="0"/>
              </a:rPr>
              <a:t>    fahrenheit = celsius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667606"/>
            <a:ext cx="3222625" cy="686984"/>
            <a:chOff x="4724400" y="3038968"/>
            <a:chExt cx="3222625" cy="687987"/>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dirty="0">
                <a:latin typeface="Arial" charset="0"/>
              </a:endParaRPr>
            </a:p>
          </p:txBody>
        </p:sp>
        <p:sp>
          <p:nvSpPr>
            <p:cNvPr id="44043" name="Text Box 9"/>
            <p:cNvSpPr txBox="1">
              <a:spLocks noChangeArrowheads="1"/>
            </p:cNvSpPr>
            <p:nvPr/>
          </p:nvSpPr>
          <p:spPr bwMode="auto">
            <a:xfrm>
              <a:off x="4991100" y="3038968"/>
              <a:ext cx="2955925" cy="6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285750" indent="-285750">
                <a:spcBef>
                  <a:spcPts val="300"/>
                </a:spcBef>
                <a:buFont typeface="Arial" panose="020B0604020202020204" pitchFamily="34" charset="0"/>
                <a:buChar char="•"/>
              </a:pPr>
              <a:r>
                <a:rPr lang="en-US" altLang="en-US" sz="1600" b="1" dirty="0">
                  <a:solidFill>
                    <a:srgbClr val="FF0000"/>
                  </a:solidFill>
                  <a:latin typeface="Arial" charset="0"/>
                </a:rPr>
                <a:t>What is </a:t>
              </a:r>
              <a:r>
                <a:rPr lang="en-US" altLang="ja-JP" sz="1800" b="1" dirty="0" smtClean="0">
                  <a:solidFill>
                    <a:srgbClr val="FF0000"/>
                  </a:solidFill>
                  <a:latin typeface="Consolas" pitchFamily="49" charset="0"/>
                </a:rPr>
                <a:t>celsius</a:t>
              </a:r>
              <a:r>
                <a:rPr lang="en-US" altLang="ja-JP" sz="1600" b="1" dirty="0" smtClean="0">
                  <a:solidFill>
                    <a:srgbClr val="FF0000"/>
                  </a:solidFill>
                  <a:latin typeface="Arial" charset="0"/>
                </a:rPr>
                <a:t>???</a:t>
              </a:r>
            </a:p>
            <a:p>
              <a:pPr marL="285750" indent="-285750">
                <a:spcBef>
                  <a:spcPts val="300"/>
                </a:spcBef>
                <a:buFont typeface="Arial" panose="020B0604020202020204" pitchFamily="34" charset="0"/>
                <a:buChar char="•"/>
              </a:pPr>
              <a:r>
                <a:rPr lang="en-US" altLang="ja-JP" sz="1600" b="1" dirty="0" smtClean="0">
                  <a:solidFill>
                    <a:srgbClr val="FF0000"/>
                  </a:solidFill>
                  <a:latin typeface="Arial" charset="0"/>
                </a:rPr>
                <a:t>What </a:t>
              </a:r>
              <a:r>
                <a:rPr lang="en-US" altLang="ja-JP" sz="1600" b="1" dirty="0">
                  <a:solidFill>
                    <a:srgbClr val="FF0000"/>
                  </a:solidFill>
                  <a:latin typeface="Arial" charset="0"/>
                </a:rPr>
                <a:t>is </a:t>
              </a:r>
              <a:r>
                <a:rPr lang="en-US" altLang="ja-JP" sz="1800" b="1" dirty="0" smtClean="0">
                  <a:solidFill>
                    <a:srgbClr val="FF0000"/>
                  </a:solidFill>
                  <a:latin typeface="Consolas" pitchFamily="49" charset="0"/>
                </a:rPr>
                <a:t>fahrenheit</a:t>
              </a:r>
              <a:r>
                <a:rPr lang="en-US" altLang="ja-JP" sz="1600" b="1" dirty="0" smtClean="0">
                  <a:solidFill>
                    <a:srgbClr val="FF0000"/>
                  </a:solidFill>
                  <a:latin typeface="Arial" charset="0"/>
                </a:rPr>
                <a:t>??? </a:t>
              </a:r>
              <a:endParaRPr lang="en-US" altLang="en-US" sz="1600" b="1" dirty="0">
                <a:solidFill>
                  <a:srgbClr val="FF00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dirty="0">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887538" y="3023018"/>
            <a:ext cx="7178674" cy="1798880"/>
            <a:chOff x="1905002" y="3048003"/>
            <a:chExt cx="7178673" cy="1799208"/>
          </a:xfrm>
        </p:grpSpPr>
        <p:sp>
          <p:nvSpPr>
            <p:cNvPr id="44039" name="Text Box 6"/>
            <p:cNvSpPr txBox="1">
              <a:spLocks noChangeArrowheads="1"/>
            </p:cNvSpPr>
            <p:nvPr/>
          </p:nvSpPr>
          <p:spPr bwMode="auto">
            <a:xfrm>
              <a:off x="7077075" y="3429000"/>
              <a:ext cx="2006600" cy="141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Variables </a:t>
              </a:r>
              <a:r>
                <a:rPr lang="en-US" altLang="en-US" sz="1800" b="1" dirty="0">
                  <a:solidFill>
                    <a:srgbClr val="FF0000"/>
                  </a:solidFill>
                  <a:latin typeface="Consolas" pitchFamily="49" charset="0"/>
                </a:rPr>
                <a:t>celsius</a:t>
              </a:r>
              <a:r>
                <a:rPr lang="en-US" altLang="en-US" sz="1600" b="1" dirty="0">
                  <a:solidFill>
                    <a:srgbClr val="FF0000"/>
                  </a:solidFill>
                  <a:latin typeface="Arial" charset="0"/>
                </a:rPr>
                <a:t> and </a:t>
              </a:r>
              <a:r>
                <a:rPr lang="en-US" altLang="en-US" sz="1800" b="1" dirty="0">
                  <a:solidFill>
                    <a:srgbClr val="FF0000"/>
                  </a:solidFill>
                  <a:latin typeface="Consolas" pitchFamily="49" charset="0"/>
                </a:rPr>
                <a:t>fahrenheit</a:t>
              </a:r>
              <a:r>
                <a:rPr lang="en-US" altLang="en-US" sz="1600" b="1" dirty="0">
                  <a:solidFill>
                    <a:srgbClr val="FF0000"/>
                  </a:solidFill>
                  <a:latin typeface="Arial" charset="0"/>
                </a:rPr>
                <a:t> are local to function </a:t>
              </a:r>
              <a:r>
                <a:rPr lang="en-US" altLang="ja-JP" sz="1800" b="1" dirty="0" smtClean="0">
                  <a:solidFill>
                    <a:srgbClr val="FF0000"/>
                  </a:solidFill>
                  <a:latin typeface="Consolas" pitchFamily="49" charset="0"/>
                </a:rPr>
                <a:t>convert()</a:t>
              </a:r>
              <a:endParaRPr lang="en-US" altLang="en-US" sz="1800" b="1" dirty="0">
                <a:solidFill>
                  <a:srgbClr val="FF0000"/>
                </a:solidFill>
                <a:latin typeface="Arial" charset="0"/>
              </a:endParaRPr>
            </a:p>
          </p:txBody>
        </p:sp>
        <p:cxnSp>
          <p:nvCxnSpPr>
            <p:cNvPr id="6" name="Straight Arrow Connector 5"/>
            <p:cNvCxnSpPr>
              <a:stCxn id="44039" idx="1"/>
            </p:cNvCxnSpPr>
            <p:nvPr/>
          </p:nvCxnSpPr>
          <p:spPr>
            <a:xfrm flipH="1" flipV="1">
              <a:off x="1905002" y="3048003"/>
              <a:ext cx="5172073" cy="10901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22"/>
              <a:ext cx="5156199" cy="7153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exeuction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numeric parameters are passed into the call for ‘</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r>
                <a:rPr lang="en-US" altLang="ja-JP" sz="1600" b="1" dirty="0">
                  <a:solidFill>
                    <a:srgbClr val="FF0000"/>
                  </a:solidFill>
                  <a:latin typeface="Arial" charset="0"/>
                </a:rPr>
                <a:t> but only one parameter is listed in the definition for function </a:t>
              </a:r>
              <a:r>
                <a:rPr lang="en-US" altLang="en-US" sz="1600" b="1" dirty="0">
                  <a:solidFill>
                    <a:srgbClr val="FF0000"/>
                  </a:solidFill>
                  <a:latin typeface="Arial" charset="0"/>
                </a:rPr>
                <a:t>‘</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6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parameters (a number and a string) are passed into the call for ‘</a:t>
              </a:r>
              <a:r>
                <a:rPr lang="en-US" altLang="ja-JP" sz="1600" b="1" dirty="0">
                  <a:solidFill>
                    <a:srgbClr val="FF0000"/>
                  </a:solidFill>
                  <a:latin typeface="Consolas" pitchFamily="49" charset="0"/>
                </a:rPr>
                <a:t>fun2()</a:t>
              </a:r>
              <a:r>
                <a:rPr lang="en-US" altLang="en-US" sz="1600" b="1" dirty="0">
                  <a:solidFill>
                    <a:srgbClr val="FF0000"/>
                  </a:solidFill>
                  <a:latin typeface="Arial" charset="0"/>
                </a:rPr>
                <a:t>’</a:t>
              </a:r>
              <a:r>
                <a:rPr lang="en-US" altLang="ja-JP" sz="1600" b="1" dirty="0">
                  <a:solidFill>
                    <a:srgbClr val="FF0000"/>
                  </a:solidFill>
                  <a:latin typeface="Arial" charset="0"/>
                </a:rPr>
                <a:t> but in the definition of the function it</a:t>
              </a:r>
              <a:r>
                <a:rPr lang="en-US" altLang="en-US" sz="1600" b="1" dirty="0">
                  <a:solidFill>
                    <a:srgbClr val="FF0000"/>
                  </a:solidFill>
                  <a:latin typeface="Arial" charset="0"/>
                </a:rPr>
                <a:t>’</a:t>
              </a:r>
              <a:r>
                <a:rPr lang="en-US" altLang="ja-JP" sz="1600" b="1" dirty="0">
                  <a:solidFill>
                    <a:srgbClr val="FF0000"/>
                  </a:solidFill>
                  <a:latin typeface="Arial" charset="0"/>
                </a:rPr>
                <a:t>s expected that both parameters are numeric.</a:t>
              </a:r>
              <a:endParaRPr lang="en-US" altLang="en-US" sz="1600" b="1" dirty="0">
                <a:solidFill>
                  <a:srgbClr val="FF0000"/>
                </a:solidFill>
                <a:latin typeface="Arial" charset="0"/>
              </a:endParaRPr>
            </a:p>
          </p:txBody>
        </p:sp>
      </p:grpSp>
      <p:sp>
        <p:nvSpPr>
          <p:cNvPr id="2" name="Rectangle 1"/>
          <p:cNvSpPr/>
          <p:nvPr/>
        </p:nvSpPr>
        <p:spPr>
          <a:xfrm>
            <a:off x="6248410" y="5552349"/>
            <a:ext cx="2733656" cy="10287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Good naming conventions can reduce incidents of this second type of mistake.</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14400" y="5802549"/>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earned $", interest)</a:t>
            </a:r>
          </a:p>
        </p:txBody>
      </p:sp>
      <p:grpSp>
        <p:nvGrpSpPr>
          <p:cNvPr id="5" name="Group 4"/>
          <p:cNvGrpSpPr>
            <a:grpSpLocks/>
          </p:cNvGrpSpPr>
          <p:nvPr/>
        </p:nvGrpSpPr>
        <p:grpSpPr bwMode="auto">
          <a:xfrm>
            <a:off x="4978966" y="2639957"/>
            <a:ext cx="1345634" cy="2946637"/>
            <a:chOff x="3499416" y="2692399"/>
            <a:chExt cx="1345634" cy="2946401"/>
          </a:xfrm>
        </p:grpSpPr>
        <p:sp>
          <p:nvSpPr>
            <p:cNvPr id="62479" name="Line 7"/>
            <p:cNvSpPr>
              <a:spLocks noChangeShapeType="1"/>
            </p:cNvSpPr>
            <p:nvPr/>
          </p:nvSpPr>
          <p:spPr bwMode="auto">
            <a:xfrm>
              <a:off x="4159250" y="5638800"/>
              <a:ext cx="685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62480" name="Line 8"/>
            <p:cNvSpPr>
              <a:spLocks noChangeShapeType="1"/>
            </p:cNvSpPr>
            <p:nvPr/>
          </p:nvSpPr>
          <p:spPr bwMode="auto">
            <a:xfrm flipV="1">
              <a:off x="48450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3499416" y="2692399"/>
              <a:ext cx="1345634" cy="1310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Problem: </a:t>
              </a:r>
            </a:p>
            <a:p>
              <a:pPr>
                <a:spcBef>
                  <a:spcPct val="50000"/>
                </a:spcBef>
              </a:pPr>
              <a:r>
                <a:rPr lang="en-US" altLang="en-US" sz="1600" dirty="0">
                  <a:solidFill>
                    <a:srgbClr val="FF00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110177"/>
            <a:chOff x="4997450" y="1638300"/>
            <a:chExt cx="3257550" cy="1110073"/>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11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is still local to the function</a:t>
              </a:r>
              <a:r>
                <a:rPr lang="en-US" altLang="ja-JP" sz="1600" b="1" dirty="0">
                  <a:solidFill>
                    <a:srgbClr val="CC3300"/>
                  </a:solidFill>
                  <a:latin typeface="Arial" charset="0"/>
                </a:rPr>
                <a:t>.</a:t>
              </a:r>
              <a:endParaRPr lang="en-US" altLang="en-US" sz="1600" b="1" dirty="0">
                <a:solidFill>
                  <a:srgbClr val="CC3300"/>
                </a:solidFill>
                <a:latin typeface="Arial" charset="0"/>
              </a:endParaRPr>
            </a:p>
          </p:txBody>
        </p:sp>
      </p:grpSp>
      <p:grpSp>
        <p:nvGrpSpPr>
          <p:cNvPr id="4" name="Group 3"/>
          <p:cNvGrpSpPr>
            <a:grpSpLocks/>
          </p:cNvGrpSpPr>
          <p:nvPr/>
        </p:nvGrpSpPr>
        <p:grpSpPr bwMode="auto">
          <a:xfrm>
            <a:off x="4749800" y="3436938"/>
            <a:ext cx="4256088" cy="2125839"/>
            <a:chOff x="4749800" y="3436938"/>
            <a:chExt cx="4256088" cy="2125839"/>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2125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The value stored in the 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local to </a:t>
              </a:r>
              <a:r>
                <a:rPr lang="en-US" altLang="ja-JP" sz="1800" b="1" dirty="0" err="1" smtClean="0">
                  <a:solidFill>
                    <a:srgbClr val="FF0000"/>
                  </a:solidFill>
                  <a:latin typeface="Consolas" pitchFamily="49" charset="0"/>
                </a:rPr>
                <a:t>calculateInterest</a:t>
              </a:r>
              <a:r>
                <a:rPr lang="en-US" altLang="ja-JP" sz="1800" b="1" dirty="0" smtClean="0">
                  <a:solidFill>
                    <a:srgbClr val="FF0000"/>
                  </a:solidFill>
                  <a:latin typeface="Consolas" pitchFamily="49" charset="0"/>
                </a:rPr>
                <a:t>()</a:t>
              </a:r>
              <a:r>
                <a:rPr lang="en-US" altLang="ja-JP" sz="1800" b="1" dirty="0" smtClean="0">
                  <a:solidFill>
                    <a:srgbClr val="FF0000"/>
                  </a:solidFill>
                  <a:latin typeface="Arial" charset="0"/>
                </a:rPr>
                <a:t> </a:t>
              </a:r>
              <a:r>
                <a:rPr lang="en-US" altLang="ja-JP" sz="1600" b="1" dirty="0">
                  <a:solidFill>
                    <a:srgbClr val="FF0000"/>
                  </a:solidFill>
                  <a:latin typeface="Arial" charset="0"/>
                </a:rPr>
                <a:t>is passed back and stored in a variable that is local to the </a:t>
              </a:r>
              <a:r>
                <a:rPr lang="en-US" altLang="en-US" sz="1600" b="1" dirty="0">
                  <a:solidFill>
                    <a:srgbClr val="FF0000"/>
                  </a:solidFill>
                  <a:latin typeface="Arial" charset="0"/>
                </a:rPr>
                <a:t>“</a:t>
              </a:r>
              <a:r>
                <a:rPr lang="en-US" altLang="ja-JP" sz="1600" b="1" dirty="0">
                  <a:solidFill>
                    <a:srgbClr val="FF0000"/>
                  </a:solidFill>
                  <a:latin typeface="Arial" charset="0"/>
                </a:rPr>
                <a:t>start function</a:t>
              </a:r>
              <a:r>
                <a:rPr lang="en-US" altLang="en-US" sz="1600" b="1" dirty="0">
                  <a:solidFill>
                    <a:srgbClr val="FF0000"/>
                  </a:solidFill>
                  <a:latin typeface="Arial" charset="0"/>
                </a:rPr>
                <a:t>”</a:t>
              </a:r>
              <a:r>
                <a:rPr lang="en-US" altLang="ja-JP" sz="1600" b="1" dirty="0">
                  <a:solidFill>
                    <a:srgbClr val="FF0000"/>
                  </a:solidFill>
                  <a:latin typeface="Arial" charset="0"/>
                </a:rPr>
                <a:t>.</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dirty="0" smtClean="0">
                <a:solidFill>
                  <a:srgbClr val="FF0000"/>
                </a:solidFill>
              </a:rPr>
              <a:t>Using Return Values</a:t>
            </a:r>
          </a:p>
        </p:txBody>
      </p:sp>
      <p:sp>
        <p:nvSpPr>
          <p:cNvPr id="67587" name="Rectangle 3"/>
          <p:cNvSpPr>
            <a:spLocks noGrp="1" noChangeArrowheads="1"/>
          </p:cNvSpPr>
          <p:nvPr>
            <p:ph type="body" idx="4294967295"/>
          </p:nvPr>
        </p:nvSpPr>
        <p:spPr/>
        <p:txBody>
          <a:bodyPr/>
          <a:lstStyle/>
          <a:p>
            <a:r>
              <a:rPr lang="en-US" altLang="en-US" sz="2400" dirty="0"/>
              <a:t>Using means “to store” the values returned by a function.</a:t>
            </a:r>
          </a:p>
          <a:p>
            <a:r>
              <a:rPr lang="en-US" altLang="en-US" sz="2400" b="1" dirty="0" smtClean="0"/>
              <a:t>Format </a:t>
            </a:r>
            <a:r>
              <a:rPr lang="en-US" altLang="en-US" sz="2400" b="1" dirty="0" smtClean="0"/>
              <a:t>(Single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a:t>
            </a:r>
            <a:r>
              <a:rPr lang="en-US" altLang="en-US" sz="1600" dirty="0" smtClean="0">
                <a:solidFill>
                  <a:srgbClr val="3366FF"/>
                </a:solidFill>
                <a:latin typeface="Consolas" pitchFamily="49" charset="0"/>
              </a:rPr>
              <a:t>Function definition</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name</a:t>
            </a:r>
            <a:r>
              <a:rPr lang="en-US" altLang="en-US" sz="1600" b="1" dirty="0" smtClean="0">
                <a:solidFill>
                  <a:srgbClr val="FF0000"/>
                </a:solidFill>
                <a:latin typeface="Consolas" pitchFamily="49" charset="0"/>
              </a:rPr>
              <a:t>&gt;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latin typeface="Consolas" pitchFamily="49" charset="0"/>
              </a:rPr>
              <a:t> </a:t>
            </a:r>
            <a:r>
              <a:rPr lang="en-US" altLang="en-US" sz="1600" dirty="0" smtClean="0">
                <a:solidFill>
                  <a:srgbClr val="3366FF"/>
                </a:solidFill>
                <a:latin typeface="Consolas" pitchFamily="49" charset="0"/>
              </a:rPr>
              <a:t># </a:t>
            </a:r>
            <a:r>
              <a:rPr lang="en-US" altLang="en-US" sz="1600" dirty="0" smtClean="0">
                <a:solidFill>
                  <a:srgbClr val="3366FF"/>
                </a:solidFill>
                <a:latin typeface="Consolas" pitchFamily="49" charset="0"/>
              </a:rPr>
              <a:t>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ts val="300"/>
              </a:spcBef>
              <a:buFont typeface="Times New Roman" pitchFamily="18" charset="0"/>
              <a:buNone/>
            </a:pPr>
            <a:r>
              <a:rPr lang="en-US" altLang="en-US" sz="1600" dirty="0" smtClean="0">
                <a:latin typeface="Consolas" pitchFamily="49" charset="0"/>
              </a:rPr>
              <a:t>  </a:t>
            </a:r>
            <a:r>
              <a:rPr lang="en-US" altLang="en-US" sz="1600" dirty="0" smtClean="0">
                <a:latin typeface="Consolas" pitchFamily="49" charset="0"/>
              </a:rPr>
              <a:t>return(interest</a:t>
            </a:r>
            <a:r>
              <a:rPr lang="en-US" altLang="en-US" sz="1600" dirty="0" smtClean="0">
                <a:latin typeface="Consolas" pitchFamily="49" charset="0"/>
              </a:rPr>
              <a:t>)			</a:t>
            </a:r>
            <a:r>
              <a:rPr lang="en-US" altLang="en-US" sz="1600" dirty="0" smtClean="0">
                <a:solidFill>
                  <a:srgbClr val="3366FF"/>
                </a:solidFill>
                <a:latin typeface="Consolas" pitchFamily="49" charset="0"/>
              </a:rPr>
              <a:t># Inside </a:t>
            </a:r>
            <a:r>
              <a:rPr lang="en-US" altLang="en-US" sz="1600" dirty="0" err="1">
                <a:solidFill>
                  <a:srgbClr val="3366FF"/>
                </a:solidFill>
                <a:latin typeface="Consolas" pitchFamily="49" charset="0"/>
              </a:rPr>
              <a:t>calculateInterest</a:t>
            </a:r>
            <a:r>
              <a:rPr lang="en-US" altLang="en-US" sz="1600" dirty="0" smtClean="0">
                <a:solidFill>
                  <a:srgbClr val="3366FF"/>
                </a:solidFill>
                <a:latin typeface="Consolas" pitchFamily="49" charset="0"/>
              </a:rPr>
              <a:t>    </a:t>
            </a:r>
            <a:r>
              <a:rPr lang="en-US" altLang="en-US" sz="1600" b="1" dirty="0" smtClean="0">
                <a:solidFill>
                  <a:srgbClr val="FF0000"/>
                </a:solidFill>
                <a:latin typeface="Consolas" pitchFamily="49" charset="0"/>
              </a:rPr>
              <a:t>interest = </a:t>
            </a:r>
            <a:r>
              <a:rPr lang="en-US" altLang="en-US" sz="1600" dirty="0" err="1" smtClean="0">
                <a:latin typeface="Consolas" pitchFamily="49" charset="0"/>
              </a:rPr>
              <a:t>calculateInterest</a:t>
            </a:r>
            <a:r>
              <a:rPr lang="en-US" altLang="en-US" sz="1600" dirty="0">
                <a:latin typeface="Consolas" pitchFamily="49" charset="0"/>
              </a:rPr>
              <a:t>	</a:t>
            </a:r>
            <a:r>
              <a:rPr lang="en-US" altLang="en-US" sz="1600" dirty="0" smtClean="0">
                <a:solidFill>
                  <a:srgbClr val="3366FF"/>
                </a:solidFill>
                <a:latin typeface="Consolas" pitchFamily="49" charset="0"/>
              </a:rPr>
              <a:t># </a:t>
            </a:r>
            <a:r>
              <a:rPr lang="en-US" altLang="en-US" sz="1600" dirty="0" smtClean="0">
                <a:solidFill>
                  <a:srgbClr val="3366FF"/>
                </a:solidFill>
                <a:latin typeface="Consolas" pitchFamily="49" charset="0"/>
              </a:rPr>
              <a:t>Calling </a:t>
            </a:r>
            <a:r>
              <a:rPr lang="en-US" altLang="en-US" sz="1600" dirty="0" err="1" smtClean="0">
                <a:solidFill>
                  <a:srgbClr val="3366FF"/>
                </a:solidFill>
                <a:latin typeface="Consolas" pitchFamily="49" charset="0"/>
              </a:rPr>
              <a:t>calculateInterest</a:t>
            </a:r>
            <a:endParaRPr lang="en-US" altLang="en-US" sz="1600" dirty="0">
              <a:solidFill>
                <a:srgbClr val="3366FF"/>
              </a:solidFill>
              <a:latin typeface="Consolas" pitchFamily="49" charset="0"/>
            </a:endParaRPr>
          </a:p>
          <a:p>
            <a:pPr lvl="1">
              <a:spcBef>
                <a:spcPts val="300"/>
              </a:spcBef>
              <a:buFont typeface="Times New Roman" pitchFamily="18" charset="0"/>
              <a:buNone/>
            </a:pPr>
            <a:r>
              <a:rPr lang="en-US" altLang="en-US" sz="1600" dirty="0">
                <a:solidFill>
                  <a:srgbClr val="3366FF"/>
                </a:solidFill>
                <a:latin typeface="Consolas" pitchFamily="49" charset="0"/>
              </a:rPr>
              <a:t> </a:t>
            </a:r>
            <a:r>
              <a:rPr lang="en-US" altLang="en-US" sz="1600" dirty="0" smtClean="0">
                <a:solidFill>
                  <a:srgbClr val="3366FF"/>
                </a:solidFill>
                <a:latin typeface="Consolas" pitchFamily="49" charset="0"/>
              </a:rPr>
              <a:t>   </a:t>
            </a:r>
            <a:r>
              <a:rPr lang="en-US" altLang="en-US" sz="1600" dirty="0" smtClean="0">
                <a:latin typeface="Consolas" pitchFamily="49" charset="0"/>
              </a:rPr>
              <a:t>(principle</a:t>
            </a:r>
            <a:r>
              <a:rPr lang="en-US" altLang="en-US" sz="1600" dirty="0" smtClean="0">
                <a:latin typeface="Consolas" pitchFamily="49" charset="0"/>
              </a:rPr>
              <a:t>,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a:t>
            </a:r>
            <a:r>
              <a:rPr lang="en-US" altLang="en-US" sz="2400" b="1" dirty="0" smtClean="0"/>
              <a:t>(Multiple values returned):</a:t>
            </a: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 </a:t>
            </a:r>
            <a:r>
              <a:rPr lang="en-US" altLang="en-US" sz="1600" b="1"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call</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1</a:t>
            </a:r>
            <a:r>
              <a:rPr lang="en-US" altLang="en-US" sz="1600" b="1" dirty="0" smtClean="0">
                <a:solidFill>
                  <a:srgbClr val="FF0000"/>
                </a:solidFill>
                <a:latin typeface="Consolas" pitchFamily="49" charset="0"/>
              </a:rPr>
              <a:t>&gt;, &lt;variable 2&gt;...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b="1"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rate, time = </a:t>
            </a:r>
            <a:r>
              <a:rPr lang="en-US" altLang="en-US" sz="1600" dirty="0" err="1" smtClean="0">
                <a:latin typeface="Consolas" pitchFamily="49" charset="0"/>
              </a:rPr>
              <a:t>getInputs</a:t>
            </a:r>
            <a:r>
              <a:rPr lang="en-US" altLang="en-US" sz="1600" dirty="0" smtClean="0">
                <a:latin typeface="Consolas" pitchFamily="49" charset="0"/>
              </a:rPr>
              <a:t>()</a:t>
            </a: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t>One Solution: Parameter Passing</a:t>
            </a:r>
          </a:p>
        </p:txBody>
      </p:sp>
      <p:sp>
        <p:nvSpPr>
          <p:cNvPr id="152579" name="Rectangle 3"/>
          <p:cNvSpPr>
            <a:spLocks noGrp="1" noChangeArrowheads="1"/>
          </p:cNvSpPr>
          <p:nvPr>
            <p:ph type="body" idx="1"/>
          </p:nvPr>
        </p:nvSpPr>
        <p:spPr/>
        <p:txBody>
          <a:bodyPr/>
          <a:lstStyle/>
          <a:p>
            <a:r>
              <a:rPr lang="en-US" altLang="en-US" dirty="0" smtClean="0"/>
              <a:t>Passes a </a:t>
            </a:r>
            <a:r>
              <a:rPr lang="en-US" altLang="en-US" b="1" dirty="0" smtClean="0"/>
              <a:t>copy of the contents of a variable </a:t>
            </a:r>
            <a:r>
              <a:rPr lang="en-US" altLang="en-US" dirty="0" smtClean="0"/>
              <a:t>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Arial" charset="0"/>
                </a:rPr>
                <a:t>celsius</a:t>
              </a:r>
            </a:p>
            <a:p>
              <a:pPr>
                <a:spcBef>
                  <a:spcPct val="50000"/>
                </a:spcBef>
              </a:pPr>
              <a:r>
                <a:rPr lang="en-US" altLang="en-US" sz="1600" dirty="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dirty="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Celsius</a:t>
              </a:r>
              <a:r>
                <a:rPr lang="en-US" altLang="en-US" sz="1600" dirty="0">
                  <a:latin typeface="Arial" charset="0"/>
                </a:rPr>
                <a:t>? I know that value!</a:t>
              </a:r>
            </a:p>
            <a:p>
              <a:pPr>
                <a:spcBef>
                  <a:spcPct val="50000"/>
                </a:spcBef>
              </a:pPr>
              <a:r>
                <a:rPr lang="en-US" altLang="en-US" sz="1600" dirty="0">
                  <a:latin typeface="Consolas" pitchFamily="49" charset="0"/>
                </a:rPr>
                <a:t>Fahrenheit</a:t>
              </a:r>
              <a:r>
                <a:rPr lang="en-US" altLang="en-US" sz="1600" dirty="0">
                  <a:latin typeface="Arial" charset="0"/>
                </a:rPr>
                <a:t>? I know that value!</a:t>
              </a:r>
            </a:p>
          </p:txBody>
        </p:sp>
      </p:grpSp>
      <p:sp>
        <p:nvSpPr>
          <p:cNvPr id="5" name="Rectangle 4"/>
          <p:cNvSpPr/>
          <p:nvPr/>
        </p:nvSpPr>
        <p:spPr>
          <a:xfrm>
            <a:off x="6188808" y="2057400"/>
            <a:ext cx="2057400" cy="19050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Synonyms for parameters</a:t>
            </a:r>
          </a:p>
          <a:p>
            <a:pPr marL="285750" indent="-285750">
              <a:buFont typeface="Arial" panose="020B0604020202020204" pitchFamily="34" charset="0"/>
              <a:buChar char="•"/>
            </a:pPr>
            <a:r>
              <a:rPr lang="en-US" dirty="0" smtClean="0">
                <a:solidFill>
                  <a:schemeClr val="tx1"/>
                </a:solidFill>
              </a:rPr>
              <a:t>Arguments</a:t>
            </a:r>
          </a:p>
          <a:p>
            <a:pPr marL="285750" indent="-285750">
              <a:buFont typeface="Arial" panose="020B0604020202020204" pitchFamily="34" charset="0"/>
              <a:buChar char="•"/>
            </a:pPr>
            <a:r>
              <a:rPr lang="en-US" dirty="0" smtClean="0">
                <a:solidFill>
                  <a:schemeClr val="tx1"/>
                </a:solidFill>
              </a:rPr>
              <a:t>Inputs</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b="1" dirty="0" smtClean="0"/>
              <a:t>Name of the example program</a:t>
            </a:r>
            <a:r>
              <a:rPr lang="en-US" altLang="en-US" sz="2400" dirty="0" smtClean="0"/>
              <a:t>: </a:t>
            </a:r>
            <a:r>
              <a:rPr lang="en-US" altLang="en-US" sz="2000" dirty="0" smtClean="0">
                <a:latin typeface="Consolas" pitchFamily="49" charset="0"/>
              </a:rPr>
              <a:t>6interest.py</a:t>
            </a:r>
          </a:p>
          <a:p>
            <a:pPr lvl="1">
              <a:spcBef>
                <a:spcPct val="10000"/>
              </a:spcBef>
            </a:pPr>
            <a:r>
              <a:rPr lang="en-US" altLang="en-US" sz="1600" dirty="0" smtClean="0">
                <a:latin typeface="Arial" charset="0"/>
              </a:rPr>
              <a:t>Learning objective: parameter passing, defining functions with parameters passed in when they are called and return outputs when they end. </a:t>
            </a:r>
          </a:p>
          <a:p>
            <a:pPr lvl="1">
              <a:spcBef>
                <a:spcPct val="10000"/>
              </a:spcBef>
            </a:pPr>
            <a:endParaRPr lang="en-US" altLang="en-US" sz="16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628456"/>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 </a:t>
            </a:r>
            <a:r>
              <a:rPr lang="en-US" altLang="en-US" sz="1600" dirty="0" smtClean="0">
                <a:latin typeface="Consolas" pitchFamily="49" charset="0"/>
              </a:rPr>
              <a:t>float(input("Enter the original principle: "))</a:t>
            </a:r>
          </a:p>
          <a:p>
            <a:pPr>
              <a:buFontTx/>
              <a:buNone/>
            </a:pPr>
            <a:r>
              <a:rPr lang="en-US" altLang="en-US" sz="1600" b="1" dirty="0" smtClean="0">
                <a:solidFill>
                  <a:srgbClr val="FF0000"/>
                </a:solidFill>
                <a:latin typeface="Consolas" pitchFamily="49" charset="0"/>
              </a:rPr>
              <a:t>    rate = </a:t>
            </a:r>
            <a:r>
              <a:rPr lang="en-US" altLang="en-US" sz="1600" dirty="0" smtClean="0">
                <a:latin typeface="Consolas" pitchFamily="49" charset="0"/>
              </a:rPr>
              <a:t>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i="1" dirty="0" smtClean="0">
                <a:solidFill>
                  <a:srgbClr val="FF0000"/>
                </a:solidFill>
                <a:latin typeface="Consolas" pitchFamily="49" charset="0"/>
              </a:rPr>
              <a:t>    time = </a:t>
            </a:r>
            <a:r>
              <a:rPr lang="en-US" altLang="en-US" sz="1600" dirty="0" smtClean="0">
                <a:latin typeface="Consolas" pitchFamily="49" charset="0"/>
              </a:rPr>
              <a:t>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b="1" dirty="0" smtClean="0">
                <a:solidFill>
                  <a:srgbClr val="FF0000"/>
                </a:solidFill>
                <a:latin typeface="Consolas" pitchFamily="49" charset="0"/>
              </a:rPr>
              <a:t>    time = </a:t>
            </a:r>
            <a:r>
              <a:rPr lang="en-US" altLang="en-US" sz="1600" dirty="0" smtClean="0">
                <a:latin typeface="Consolas" pitchFamily="49" charset="0"/>
              </a:rPr>
              <a:t>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a:t>
            </a:r>
            <a:r>
              <a:rPr lang="en-US" altLang="en-US" sz="1600" b="1" dirty="0">
                <a:solidFill>
                  <a:srgbClr val="3366FF"/>
                </a:solidFill>
                <a:latin typeface="Consolas" pitchFamily="49" charset="0"/>
              </a:rPr>
              <a:t>S</a:t>
            </a:r>
            <a:r>
              <a:rPr lang="en-US" altLang="en-US" sz="1600" b="1" dirty="0" smtClean="0">
                <a:solidFill>
                  <a:srgbClr val="3366FF"/>
                </a:solidFill>
                <a:latin typeface="Consolas" pitchFamily="49" charset="0"/>
              </a:rPr>
              <a:t>tarting execution point</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a:t>
            </a:r>
          </a:p>
          <a:p>
            <a:pPr>
              <a:buFontTx/>
              <a:buNone/>
            </a:pPr>
            <a:r>
              <a:rPr lang="en-US" altLang="en-US" sz="1600" b="1" dirty="0" smtClean="0">
                <a:solidFill>
                  <a:srgbClr val="FF0000"/>
                </a:solidFill>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b="1" dirty="0" smtClean="0">
                <a:solidFill>
                  <a:srgbClr val="FF0000"/>
                </a:solidFill>
                <a:latin typeface="Consolas" pitchFamily="49" charset="0"/>
              </a:rPr>
              <a:t>    interest, amount = </a:t>
            </a:r>
            <a:r>
              <a:rPr lang="en-US" altLang="en-US" sz="1600" dirty="0" smtClean="0">
                <a:latin typeface="Consolas" pitchFamily="49" charset="0"/>
              </a:rPr>
              <a:t>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t>Signifying The </a:t>
            </a:r>
            <a:r>
              <a:rPr lang="en-US" altLang="en-US" dirty="0" smtClean="0"/>
              <a:t>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instruction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a:t>
            </a:r>
            <a:r>
              <a:rPr lang="en-US" altLang="en-US" sz="1800" b="1" dirty="0" smtClean="0">
                <a:solidFill>
                  <a:srgbClr val="3366FF"/>
                </a:solidFill>
                <a:latin typeface="Consolas" pitchFamily="49" charset="0"/>
              </a:rPr>
              <a:t>instruction)</a:t>
            </a:r>
            <a:endParaRPr lang="en-US" altLang="en-US" sz="1800" b="1" dirty="0" smtClean="0">
              <a:solidFill>
                <a:srgbClr val="3366FF"/>
              </a:solidFill>
              <a:latin typeface="Consolas" pitchFamily="49" charset="0"/>
            </a:endParaRP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instructions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instruction)</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extLst>
      <p:ext uri="{BB962C8B-B14F-4D97-AF65-F5344CB8AC3E}">
        <p14:creationId xmlns:p14="http://schemas.microsoft.com/office/powerpoint/2010/main" val="4076889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a:t>
            </a:r>
            <a:r>
              <a:rPr lang="en-US" altLang="en-US" b="1" dirty="0" smtClean="0">
                <a:solidFill>
                  <a:srgbClr val="FF0000"/>
                </a:solidFill>
              </a:rPr>
              <a:t>return value should be </a:t>
            </a:r>
            <a:r>
              <a:rPr lang="en-US" altLang="en-US" b="1" dirty="0" smtClean="0">
                <a:solidFill>
                  <a:srgbClr val="FF0000"/>
                </a:solidFill>
              </a:rPr>
              <a:t>stored </a:t>
            </a:r>
            <a:r>
              <a:rPr lang="en-US" altLang="en-US" dirty="0" smtClean="0"/>
              <a:t>so they can be used)</a:t>
            </a:r>
            <a:endParaRPr lang="en-US" altLang="en-US" dirty="0" smtClean="0"/>
          </a:p>
          <a:p>
            <a:pPr marL="342900" lvl="1" indent="0">
              <a:buNone/>
            </a:pPr>
            <a:r>
              <a:rPr lang="en-US" altLang="en-US" b="1" dirty="0" smtClean="0">
                <a:solidFill>
                  <a:srgbClr val="FF0000"/>
                </a:solidFill>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extLst>
      <p:ext uri="{BB962C8B-B14F-4D97-AF65-F5344CB8AC3E}">
        <p14:creationId xmlns:p14="http://schemas.microsoft.com/office/powerpoint/2010/main" val="233048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r>
              <a:rPr lang="en-US" altLang="en-US" sz="2000" dirty="0" smtClean="0"/>
              <a:t>.</a:t>
            </a:r>
          </a:p>
          <a:p>
            <a:r>
              <a:rPr lang="en-US" altLang="en-US" sz="2000" dirty="0"/>
              <a:t>Function return values must be explicitly saved by the caller of the function.</a:t>
            </a:r>
          </a:p>
          <a:p>
            <a:endParaRPr lang="en-US" altLang="en-US" sz="2000" dirty="0" smtClean="0"/>
          </a:p>
        </p:txBody>
      </p:sp>
      <p:sp>
        <p:nvSpPr>
          <p:cNvPr id="670724" name="Rectangle 4"/>
          <p:cNvSpPr>
            <a:spLocks noChangeArrowheads="1"/>
          </p:cNvSpPr>
          <p:nvPr/>
        </p:nvSpPr>
        <p:spPr bwMode="auto">
          <a:xfrm>
            <a:off x="778516" y="28194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895600" y="3027363"/>
            <a:ext cx="6248401" cy="581025"/>
            <a:chOff x="156" y="1500"/>
            <a:chExt cx="3936" cy="366"/>
          </a:xfrm>
        </p:grpSpPr>
        <p:sp>
          <p:nvSpPr>
            <p:cNvPr id="78855" name="Line 6"/>
            <p:cNvSpPr>
              <a:spLocks noChangeShapeType="1"/>
            </p:cNvSpPr>
            <p:nvPr/>
          </p:nvSpPr>
          <p:spPr bwMode="auto">
            <a:xfrm flipH="1">
              <a:off x="156" y="1631"/>
              <a:ext cx="1548" cy="17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39216" y="39274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smtClean="0">
                <a:latin typeface="Consolas" pitchFamily="49" charset="0"/>
              </a:rPr>
              <a:t>calculateArea</a:t>
            </a:r>
            <a:r>
              <a:rPr lang="en-US" altLang="en-US" sz="1800" dirty="0" smtClean="0">
                <a:latin typeface="Consolas" pitchFamily="49" charset="0"/>
              </a:rPr>
              <a:t>(4,3</a:t>
            </a:r>
            <a:r>
              <a:rPr lang="en-US" altLang="en-US" sz="1800" dirty="0">
                <a:latin typeface="Consolas" pitchFamily="49" charset="0"/>
              </a:rPr>
              <a:t>)</a:t>
            </a:r>
          </a:p>
          <a:p>
            <a:pPr eaLnBrk="1" hangingPunct="1"/>
            <a:r>
              <a:rPr lang="en-US" altLang="en-US" sz="1800" dirty="0">
                <a:latin typeface="Consolas" pitchFamily="49" charset="0"/>
              </a:rPr>
              <a:t>print(area)</a:t>
            </a:r>
          </a:p>
        </p:txBody>
      </p:sp>
    </p:spTree>
    <p:extLst>
      <p:ext uri="{BB962C8B-B14F-4D97-AF65-F5344CB8AC3E}">
        <p14:creationId xmlns:p14="http://schemas.microsoft.com/office/powerpoint/2010/main" val="235696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07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70728"/>
                                        </p:tgtEl>
                                        <p:attrNameLst>
                                          <p:attrName>style.visibility</p:attrName>
                                        </p:attrNameLst>
                                      </p:cBhvr>
                                      <p:to>
                                        <p:strVal val="visible"/>
                                      </p:to>
                                    </p:set>
                                    <p:animEffect transition="in" filter="blinds(horizontal)">
                                      <p:cBhvr>
                                        <p:cTn id="23"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a:t>
            </a:r>
            <a:r>
              <a:rPr lang="en-US" b="1" dirty="0" smtClean="0">
                <a:solidFill>
                  <a:srgbClr val="FF0000"/>
                </a:solidFill>
                <a:ea typeface="+mn-ea"/>
              </a:rPr>
              <a:t>function</a:t>
            </a:r>
            <a:r>
              <a:rPr lang="en-US" dirty="0">
                <a:ea typeface="+mn-ea"/>
              </a:rPr>
              <a:t> </a:t>
            </a:r>
            <a:r>
              <a:rPr lang="en-US" dirty="0" smtClean="0">
                <a:ea typeface="+mn-ea"/>
              </a:rPr>
              <a:t>before the function executes (during the function call).</a:t>
            </a:r>
            <a:endParaRPr lang="en-US" dirty="0" smtClean="0">
              <a:ea typeface="+mn-ea"/>
            </a:endParaRP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 </a:t>
            </a: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input</a:t>
            </a:r>
            <a:r>
              <a:rPr lang="en-US" sz="1800" dirty="0">
                <a:latin typeface="Consolas" panose="020B0609020204030204" pitchFamily="49" charset="0"/>
                <a:ea typeface="+mn-ea"/>
                <a:cs typeface="Consolas" panose="020B0609020204030204" pitchFamily="49" charset="0"/>
              </a:rPr>
              <a:t>(</a:t>
            </a:r>
            <a:r>
              <a:rPr lang="en-US" sz="1800" b="1" dirty="0">
                <a:solidFill>
                  <a:srgbClr val="FF0000"/>
                </a:solidFill>
                <a:latin typeface="Consolas" panose="020B0609020204030204" pitchFamily="49" charset="0"/>
                <a:ea typeface="+mn-ea"/>
                <a:cs typeface="Consolas" panose="020B0609020204030204" pitchFamily="49" charset="0"/>
              </a:rPr>
              <a:t>"Enter </a:t>
            </a:r>
            <a:r>
              <a:rPr lang="en-US" sz="1800" b="1" dirty="0" smtClean="0">
                <a:solidFill>
                  <a:srgbClr val="FF0000"/>
                </a:solidFill>
                <a:latin typeface="Consolas" panose="020B0609020204030204" pitchFamily="49" charset="0"/>
                <a:ea typeface="+mn-ea"/>
                <a:cs typeface="Consolas" panose="020B0609020204030204" pitchFamily="49" charset="0"/>
              </a:rPr>
              <a:t>number</a:t>
            </a:r>
            <a:r>
              <a:rPr lang="en-US" sz="1800" b="1" dirty="0">
                <a:solidFill>
                  <a:srgbClr val="FF0000"/>
                </a:solidFill>
                <a:latin typeface="Consolas" panose="020B0609020204030204" pitchFamily="49" charset="0"/>
                <a:ea typeface="+mn-ea"/>
                <a:cs typeface="Consolas" panose="020B0609020204030204" pitchFamily="49" charset="0"/>
              </a:rPr>
              <a:t>: </a:t>
            </a:r>
            <a:r>
              <a:rPr lang="en-US" sz="1800" b="1" dirty="0" smtClean="0">
                <a:solidFill>
                  <a:srgbClr val="FF0000"/>
                </a:solidFill>
                <a:latin typeface="Consolas" panose="020B0609020204030204" pitchFamily="49" charset="0"/>
                <a:ea typeface="+mn-ea"/>
                <a:cs typeface="Consolas" panose="020B0609020204030204" pitchFamily="49" charset="0"/>
              </a:rPr>
              <a:t>"</a:t>
            </a:r>
            <a:r>
              <a:rPr lang="en-US" sz="1800" b="1" dirty="0" smtClean="0">
                <a:latin typeface="Consolas" panose="020B0609020204030204" pitchFamily="49" charset="0"/>
                <a:ea typeface="+mn-ea"/>
                <a:cs typeface="Consolas" panose="020B0609020204030204" pitchFamily="49" charset="0"/>
              </a:rPr>
              <a:t>)</a:t>
            </a:r>
          </a:p>
          <a:p>
            <a:pPr marL="342900" lvl="1" indent="0">
              <a:buFont typeface="Arial" charset="0"/>
              <a:buNone/>
              <a:defRPr/>
            </a:pPr>
            <a:r>
              <a:rPr lang="en-US" sz="1800" b="1" dirty="0">
                <a:latin typeface="Consolas" panose="020B0609020204030204" pitchFamily="49" charset="0"/>
                <a:ea typeface="+mn-ea"/>
                <a:cs typeface="Consolas" panose="020B0609020204030204" pitchFamily="49" charset="0"/>
              </a:rPr>
              <a:t> </a:t>
            </a:r>
            <a:r>
              <a:rPr lang="en-US" sz="1800" b="1" dirty="0" smtClean="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num = int(</a:t>
            </a:r>
            <a:r>
              <a:rPr lang="en-US" sz="1800" b="1" dirty="0" err="1" smtClean="0">
                <a:solidFill>
                  <a:srgbClr val="FF0000"/>
                </a:solidFill>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extLst>
      <p:ext uri="{BB962C8B-B14F-4D97-AF65-F5344CB8AC3E}">
        <p14:creationId xmlns:p14="http://schemas.microsoft.com/office/powerpoint/2010/main" val="3691120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rgbClr val="3366FF"/>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rgbClr val="3366FF"/>
                </a:solidFill>
                <a:ea typeface="+mn-ea"/>
              </a:rPr>
              <a:t>communicate information OUT OF a </a:t>
            </a:r>
            <a:r>
              <a:rPr lang="en-US" b="1" dirty="0" smtClean="0">
                <a:solidFill>
                  <a:srgbClr val="3366FF"/>
                </a:solidFill>
                <a:ea typeface="+mn-ea"/>
              </a:rPr>
              <a:t>function</a:t>
            </a:r>
            <a:r>
              <a:rPr lang="en-US" dirty="0">
                <a:ea typeface="+mn-ea"/>
              </a:rPr>
              <a:t> </a:t>
            </a:r>
            <a:r>
              <a:rPr lang="en-US" dirty="0" smtClean="0">
                <a:ea typeface="+mn-ea"/>
              </a:rPr>
              <a:t>as a function ends (going back/returning to a caller).</a:t>
            </a:r>
            <a:endParaRPr lang="en-US" dirty="0" smtClean="0">
              <a:ea typeface="+mn-ea"/>
            </a:endParaRP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FF0000"/>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3366FF"/>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rgbClr val="3366FF"/>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3366FF"/>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rPr>
                <a:t>Return value</a:t>
              </a:r>
            </a:p>
          </p:txBody>
        </p:sp>
      </p:grpSp>
      <p:sp>
        <p:nvSpPr>
          <p:cNvPr id="36" name="TextBox 35"/>
          <p:cNvSpPr txBox="1">
            <a:spLocks noChangeArrowheads="1"/>
          </p:cNvSpPr>
          <p:nvPr/>
        </p:nvSpPr>
        <p:spPr bwMode="auto">
          <a:xfrm>
            <a:off x="152400" y="4622800"/>
            <a:ext cx="556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smtClean="0">
                <a:latin typeface="Consolas" pitchFamily="49" charset="0"/>
              </a:rPr>
              <a:t>aStr</a:t>
            </a:r>
            <a:r>
              <a:rPr lang="en-US" altLang="en-US" sz="1800" dirty="0" smtClean="0">
                <a:latin typeface="Consolas" pitchFamily="49" charset="0"/>
              </a:rPr>
              <a:t> </a:t>
            </a:r>
            <a:r>
              <a:rPr lang="en-US" altLang="en-US" sz="1800" dirty="0">
                <a:latin typeface="Consolas" pitchFamily="49" charset="0"/>
              </a:rPr>
              <a:t>= </a:t>
            </a:r>
            <a:r>
              <a:rPr lang="en-US" altLang="en-US" sz="1800" dirty="0" smtClean="0">
                <a:latin typeface="Consolas" pitchFamily="49" charset="0"/>
              </a:rPr>
              <a:t>input</a:t>
            </a:r>
            <a:r>
              <a:rPr lang="en-US" altLang="en-US" sz="1800" dirty="0">
                <a:latin typeface="Consolas" pitchFamily="49" charset="0"/>
              </a:rPr>
              <a:t>("Enter number: </a:t>
            </a:r>
            <a:r>
              <a:rPr lang="en-US" altLang="en-US" sz="1800" dirty="0" smtClean="0">
                <a:latin typeface="Consolas" pitchFamily="49" charset="0"/>
              </a:rPr>
              <a:t>")</a:t>
            </a:r>
          </a:p>
          <a:p>
            <a:pPr lvl="1" eaLnBrk="1" hangingPunct="1"/>
            <a:r>
              <a:rPr lang="en-US" altLang="en-US" sz="1800" dirty="0">
                <a:latin typeface="Consolas" pitchFamily="49" charset="0"/>
              </a:rPr>
              <a:t> </a:t>
            </a:r>
            <a:r>
              <a:rPr lang="en-US" altLang="en-US" sz="1800" dirty="0" smtClean="0">
                <a:latin typeface="Consolas" pitchFamily="49" charset="0"/>
              </a:rPr>
              <a:t>   num = int(</a:t>
            </a:r>
            <a:r>
              <a:rPr lang="en-US" altLang="en-US" sz="1800" dirty="0" err="1" smtClean="0">
                <a:latin typeface="Consolas" pitchFamily="49" charset="0"/>
              </a:rPr>
              <a:t>aStr</a:t>
            </a:r>
            <a:r>
              <a:rPr lang="en-US" altLang="en-US" sz="1800" dirty="0" smtClean="0">
                <a:latin typeface="Consolas" pitchFamily="49" charset="0"/>
              </a:rPr>
              <a:t>)</a:t>
            </a:r>
            <a:endParaRPr lang="en-US" altLang="en-US" sz="1800" dirty="0">
              <a:latin typeface="Consolas" pitchFamily="49" charset="0"/>
            </a:endParaRP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extLst>
      <p:ext uri="{BB962C8B-B14F-4D97-AF65-F5344CB8AC3E}">
        <p14:creationId xmlns:p14="http://schemas.microsoft.com/office/powerpoint/2010/main" val="4113939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down)">
                                      <p:cBhvr>
                                        <p:cTn id="35" dur="500"/>
                                        <p:tgtEl>
                                          <p:spTgt spid="3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500"/>
                                        <p:tgtEl>
                                          <p:spTgt spid="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dirty="0"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dirty="0" smtClean="0"/>
              <a:t>Clear function: A function that squares a number.</a:t>
            </a:r>
          </a:p>
          <a:p>
            <a:pPr marL="803275" lvl="2" indent="-342900">
              <a:buFontTx/>
              <a:buAutoNum type="alphaLcParenR"/>
            </a:pPr>
            <a:r>
              <a:rPr lang="en-US" altLang="en-US" sz="2000" dirty="0" smtClean="0"/>
              <a:t>Ambiguous function: A function that calculates the square and the cube of a number.</a:t>
            </a:r>
          </a:p>
          <a:p>
            <a:pPr marL="796925" lvl="3" indent="-107950"/>
            <a:r>
              <a:rPr lang="en-US" altLang="en-US" sz="1800" dirty="0" smtClean="0"/>
              <a:t>Writing a function that is too specific makes it less useful (in this case what if we wanted to perform one operation but not the other).</a:t>
            </a:r>
          </a:p>
          <a:p>
            <a:pPr marL="803275" lvl="2" indent="-342900"/>
            <a:r>
              <a:rPr lang="en-US" altLang="en-US" sz="2000" dirty="0" smtClean="0"/>
              <a:t>Also functions that perform multiple tasks can be harder to test.</a:t>
            </a:r>
          </a:p>
        </p:txBody>
      </p:sp>
    </p:spTree>
    <p:extLst>
      <p:ext uri="{BB962C8B-B14F-4D97-AF65-F5344CB8AC3E}">
        <p14:creationId xmlns:p14="http://schemas.microsoft.com/office/powerpoint/2010/main" val="3427251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Parameter Passing (Function Definition)</a:t>
            </a:r>
          </a:p>
        </p:txBody>
      </p:sp>
      <p:sp>
        <p:nvSpPr>
          <p:cNvPr id="47107" name="Rectangle 3"/>
          <p:cNvSpPr>
            <a:spLocks noGrp="1" noChangeArrowheads="1"/>
          </p:cNvSpPr>
          <p:nvPr>
            <p:ph type="body" idx="1"/>
          </p:nvPr>
        </p:nvSpPr>
        <p:spPr/>
        <p:txBody>
          <a:bodyPr/>
          <a:lstStyle/>
          <a:p>
            <a:r>
              <a:rPr lang="en-US" altLang="en-US" dirty="0" smtClean="0"/>
              <a:t>List the names of the variables in the round brackets that will store the name of the information passed in.</a:t>
            </a:r>
          </a:p>
          <a:p>
            <a:r>
              <a:rPr lang="en-US" altLang="en-US" b="1" dirty="0" smtClean="0"/>
              <a:t>Format</a:t>
            </a:r>
            <a:r>
              <a:rPr lang="en-US" altLang="en-US" b="1" dirty="0" smtClean="0"/>
              <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r>
              <a:rPr lang="en-US" altLang="en-US" b="1" dirty="0" smtClean="0"/>
              <a:t>Example:</a:t>
            </a:r>
          </a:p>
          <a:p>
            <a:pPr lvl="1">
              <a:buFont typeface="Times New Roman" pitchFamily="18" charset="0"/>
              <a:buNone/>
            </a:pPr>
            <a:r>
              <a:rPr lang="en-US" altLang="en-US" sz="1800" dirty="0" smtClean="0">
                <a:latin typeface="Consolas" pitchFamily="49" charset="0"/>
              </a:rPr>
              <a:t>  def display(celsius, fahrenheit):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7162800" cy="369332"/>
          </a:xfrm>
          <a:prstGeom prst="rect">
            <a:avLst/>
          </a:prstGeom>
        </p:spPr>
        <p:txBody>
          <a:bodyPr wrap="square">
            <a:spAutoFit/>
          </a:bodyPr>
          <a:lstStyle/>
          <a:p>
            <a:r>
              <a:rPr lang="en-US" altLang="en-US" dirty="0">
                <a:cs typeface="Calibri" panose="020F0502020204030204" pitchFamily="34" charset="0"/>
              </a:rPr>
              <a:t>n is a non-negative </a:t>
            </a:r>
            <a:r>
              <a:rPr lang="en-US" altLang="en-US" dirty="0" smtClean="0">
                <a:cs typeface="Calibri" panose="020F0502020204030204" pitchFamily="34" charset="0"/>
              </a:rPr>
              <a:t>integer (you pass in 0 or more parameters)</a:t>
            </a:r>
            <a:endParaRPr lang="en-US" altLang="en-US" dirty="0">
              <a:cs typeface="Calibri" panose="020F050202020403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Asks a question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extLst>
      <p:ext uri="{BB962C8B-B14F-4D97-AF65-F5344CB8AC3E}">
        <p14:creationId xmlns:p14="http://schemas.microsoft.com/office/powerpoint/2010/main" val="145400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dirty="0" smtClean="0"/>
              <a:t>Try to avoid writing functions that are longer than one screen in length.</a:t>
            </a:r>
          </a:p>
          <a:p>
            <a:pPr marL="803275" lvl="2" indent="-342900">
              <a:buFontTx/>
              <a:buAutoNum type="alphaLcParenR"/>
            </a:pPr>
            <a:r>
              <a:rPr lang="en-US" altLang="en-US" sz="2000" dirty="0" smtClean="0"/>
              <a:t>Tracing functions that span multiple screens is more difficult</a:t>
            </a:r>
            <a:r>
              <a:rPr lang="en-US" altLang="en-US" sz="2000" dirty="0" smtClean="0"/>
              <a:t>.</a:t>
            </a:r>
          </a:p>
          <a:p>
            <a:pPr marL="803275" lvl="2" indent="-342900">
              <a:buFontTx/>
              <a:buAutoNum type="alphaLcParenR"/>
            </a:pPr>
            <a:r>
              <a:rPr lang="en-US" altLang="en-US" sz="2000" dirty="0" smtClean="0"/>
              <a:t>See each assignment description for what constitutes “one screen”.</a:t>
            </a:r>
            <a:endParaRPr lang="en-US" altLang="en-US" sz="2000" dirty="0" smtClean="0"/>
          </a:p>
          <a:p>
            <a:pPr marL="457200" indent="-457200">
              <a:buFontTx/>
              <a:buAutoNum type="arabicPeriod" startAt="4"/>
            </a:pPr>
            <a:r>
              <a:rPr lang="en-US" altLang="en-US" dirty="0" smtClean="0"/>
              <a:t>The conventions for naming variables should also be applied in the naming of functions.</a:t>
            </a:r>
          </a:p>
          <a:p>
            <a:pPr marL="838200" lvl="1" indent="-381000">
              <a:buFontTx/>
              <a:buAutoNum type="alphaLcParenR"/>
            </a:pPr>
            <a:r>
              <a:rPr lang="en-US" altLang="en-US" dirty="0" smtClean="0"/>
              <a:t>Lower case characters only.</a:t>
            </a:r>
          </a:p>
          <a:p>
            <a:pPr marL="838200" lvl="1" indent="-381000">
              <a:buFontTx/>
              <a:buAutoNum type="alphaLcParenR"/>
            </a:pPr>
            <a:r>
              <a:rPr lang="en-US" altLang="en-US" dirty="0" smtClean="0"/>
              <a:t>With functions that are named using multiple words capitalize the first letter of each word except the first (so-called </a:t>
            </a:r>
            <a:r>
              <a:rPr lang="ja-JP" altLang="en-US" dirty="0" smtClean="0"/>
              <a:t>“</a:t>
            </a:r>
            <a:r>
              <a:rPr lang="en-US" altLang="ja-JP" dirty="0" smtClean="0"/>
              <a:t>camel case</a:t>
            </a:r>
            <a:r>
              <a:rPr lang="ja-JP" altLang="en-US" dirty="0" smtClean="0"/>
              <a:t>”</a:t>
            </a:r>
            <a:r>
              <a:rPr lang="en-US" altLang="ja-JP" dirty="0" smtClean="0"/>
              <a:t>) - most common approach or use the underscore (less common). Example: </a:t>
            </a:r>
            <a:r>
              <a:rPr lang="en-US" altLang="ja-JP" sz="1800" dirty="0" err="1" smtClean="0">
                <a:latin typeface="Consolas" pitchFamily="49" charset="0"/>
              </a:rPr>
              <a:t>toUpper</a:t>
            </a:r>
            <a:r>
              <a:rPr lang="en-US" altLang="ja-JP" sz="1800" dirty="0" smtClean="0">
                <a:latin typeface="Consolas" pitchFamily="49" charset="0"/>
              </a:rPr>
              <a:t>()</a:t>
            </a:r>
          </a:p>
          <a:p>
            <a:pPr marL="457200" lvl="1" indent="0">
              <a:buNone/>
            </a:pPr>
            <a:r>
              <a:rPr lang="en-US" altLang="ja-JP" sz="1800" dirty="0" smtClean="0">
                <a:latin typeface="Calibri" panose="020F0502020204030204" pitchFamily="34" charset="0"/>
                <a:cs typeface="Calibri" panose="020F0502020204030204" pitchFamily="34" charset="0"/>
              </a:rPr>
              <a:t>(Python doesn’t follow this convention but it’s an exception).</a:t>
            </a:r>
            <a:endParaRPr lang="en-US" altLang="ja-JP" sz="1800" dirty="0" smtClean="0">
              <a:latin typeface="Calibri" panose="020F0502020204030204" pitchFamily="34" charset="0"/>
              <a:cs typeface="Calibri" panose="020F0502020204030204" pitchFamily="34" charset="0"/>
            </a:endParaRPr>
          </a:p>
          <a:p>
            <a:pPr marL="838200" lvl="1" indent="-381000">
              <a:buFont typeface="Times New Roman" pitchFamily="18" charset="0"/>
              <a:buNone/>
            </a:pPr>
            <a:endParaRPr lang="en-US" altLang="en-US" dirty="0" smtClean="0"/>
          </a:p>
          <a:p>
            <a:pPr marL="838200" lvl="1" indent="-381000">
              <a:buFontTx/>
              <a:buAutoNum type="alphaLcParenR"/>
            </a:pPr>
            <a:endParaRPr lang="en-US" altLang="en-US" dirty="0" smtClean="0"/>
          </a:p>
          <a:p>
            <a:pPr marL="457200" indent="-457200"/>
            <a:endParaRPr lang="en-US" altLang="en-US" dirty="0" smtClean="0"/>
          </a:p>
        </p:txBody>
      </p:sp>
    </p:spTree>
    <p:extLst>
      <p:ext uri="{BB962C8B-B14F-4D97-AF65-F5344CB8AC3E}">
        <p14:creationId xmlns:p14="http://schemas.microsoft.com/office/powerpoint/2010/main" val="166451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2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2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Documenting Functions (Parameters)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54460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t>Documenting Functions (</a:t>
            </a:r>
            <a:r>
              <a:rPr lang="en-US" altLang="en-US" smtClean="0"/>
              <a:t>Return Values)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return type should also be documented.</a:t>
            </a:r>
          </a:p>
          <a:p>
            <a:pPr>
              <a:defRPr/>
            </a:pPr>
            <a:r>
              <a:rPr lang="en-US" dirty="0" smtClean="0">
                <a:ea typeface="+mn-ea"/>
              </a:rPr>
              <a:t>Example: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parameters/inputs e.g., </a:t>
            </a:r>
            <a:r>
              <a:rPr lang="en-US" altLang="en-US" b="1" dirty="0" smtClean="0">
                <a:solidFill>
                  <a:srgbClr val="3366FF"/>
                </a:solidFill>
              </a:rPr>
              <a:t># fun(</a:t>
            </a:r>
            <a:r>
              <a:rPr lang="en-US" altLang="en-US" b="1" dirty="0" err="1" smtClean="0">
                <a:solidFill>
                  <a:srgbClr val="3366FF"/>
                </a:solidFill>
              </a:rPr>
              <a:t>int,string</a:t>
            </a:r>
            <a:r>
              <a:rPr lang="en-US" altLang="en-US" b="1" dirty="0" smtClean="0">
                <a:solidFill>
                  <a:srgbClr val="3366FF"/>
                </a:solidFill>
              </a:rPr>
              <a:t>)</a:t>
            </a:r>
          </a:p>
          <a:p>
            <a:pPr lvl="1"/>
            <a:r>
              <a:rPr lang="en-US" altLang="en-US" dirty="0" smtClean="0"/>
              <a:t>The type and number of return values e.g., </a:t>
            </a:r>
            <a:r>
              <a:rPr lang="en-US" altLang="en-US" b="1" dirty="0" smtClean="0">
                <a:solidFill>
                  <a:srgbClr val="3366FF"/>
                </a:solidFill>
              </a:rPr>
              <a:t># returns(</a:t>
            </a:r>
            <a:r>
              <a:rPr lang="en-US" altLang="en-US" b="1" dirty="0" err="1" smtClean="0">
                <a:solidFill>
                  <a:srgbClr val="3366FF"/>
                </a:solidFill>
              </a:rPr>
              <a:t>float,float,int</a:t>
            </a:r>
            <a:r>
              <a:rPr lang="en-US" altLang="en-US" b="1"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List of program features implemented in a function should be specified in the documentation for that function.</a:t>
            </a:r>
            <a:endParaRPr lang="en-US" altLang="en-US" dirty="0" smtClean="0"/>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extLst>
      <p:ext uri="{BB962C8B-B14F-4D97-AF65-F5344CB8AC3E}">
        <p14:creationId xmlns:p14="http://schemas.microsoft.com/office/powerpoint/2010/main" val="1440440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How </a:t>
            </a:r>
            <a:r>
              <a:rPr lang="en-US" altLang="en-US" dirty="0"/>
              <a:t>to pass information to functions via </a:t>
            </a:r>
            <a:r>
              <a:rPr lang="en-US" altLang="en-US" dirty="0" smtClean="0"/>
              <a:t>parameters</a:t>
            </a:r>
            <a:endParaRPr lang="en-US" altLang="en-US" dirty="0"/>
          </a:p>
          <a:p>
            <a:pPr>
              <a:lnSpc>
                <a:spcPct val="90000"/>
              </a:lnSpc>
            </a:pPr>
            <a:r>
              <a:rPr lang="en-US" altLang="en-US" dirty="0"/>
              <a:t>How and why to return values from a function</a:t>
            </a:r>
          </a:p>
          <a:p>
            <a:pPr>
              <a:lnSpc>
                <a:spcPct val="90000"/>
              </a:lnSpc>
            </a:pPr>
            <a:r>
              <a:rPr lang="en-CA" altLang="en-US" dirty="0" smtClean="0"/>
              <a:t>How </a:t>
            </a:r>
            <a:r>
              <a:rPr lang="en-CA" altLang="en-US" dirty="0"/>
              <a:t>to document a </a:t>
            </a:r>
            <a:r>
              <a:rPr lang="en-CA" altLang="en-US" dirty="0" smtClean="0"/>
              <a:t>function</a:t>
            </a:r>
          </a:p>
          <a:p>
            <a:pPr>
              <a:lnSpc>
                <a:spcPct val="90000"/>
              </a:lnSpc>
            </a:pPr>
            <a:r>
              <a:rPr lang="en-CA" dirty="0"/>
              <a:t>F</a:t>
            </a:r>
            <a:r>
              <a:rPr lang="en-CA" dirty="0" smtClean="0"/>
              <a:t>unction </a:t>
            </a:r>
            <a:r>
              <a:rPr lang="en-CA" dirty="0"/>
              <a:t>specific style requirements</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Parameter Passing (Function Call)</a:t>
            </a:r>
          </a:p>
        </p:txBody>
      </p:sp>
      <p:sp>
        <p:nvSpPr>
          <p:cNvPr id="48131" name="Rectangle 3"/>
          <p:cNvSpPr>
            <a:spLocks noGrp="1" noChangeArrowheads="1"/>
          </p:cNvSpPr>
          <p:nvPr>
            <p:ph type="body" idx="1"/>
          </p:nvPr>
        </p:nvSpPr>
        <p:spPr/>
        <p:txBody>
          <a:bodyPr/>
          <a:lstStyle/>
          <a:p>
            <a:r>
              <a:rPr lang="en-US" altLang="en-US" dirty="0" smtClean="0"/>
              <a:t>Just list the information to be passed as parameters to the function in the round brackets.</a:t>
            </a:r>
          </a:p>
          <a:p>
            <a:pPr lvl="1"/>
            <a:r>
              <a:rPr lang="en-US" altLang="en-US" dirty="0" smtClean="0"/>
              <a:t>Passing variables or named constant: just specify the name of the identifier e.g. </a:t>
            </a:r>
            <a:r>
              <a:rPr lang="en-US" altLang="en-US" dirty="0" smtClean="0">
                <a:latin typeface="Consolas" panose="020B0609020204030204" pitchFamily="49" charset="0"/>
              </a:rPr>
              <a:t>print(num)</a:t>
            </a:r>
            <a:r>
              <a:rPr lang="en-US" altLang="en-US" dirty="0" smtClean="0"/>
              <a:t>, </a:t>
            </a:r>
            <a:r>
              <a:rPr lang="en-US" altLang="en-US" dirty="0" err="1" smtClean="0">
                <a:latin typeface="Consolas" panose="020B0609020204030204" pitchFamily="49" charset="0"/>
              </a:rPr>
              <a:t>random.ranrange</a:t>
            </a:r>
            <a:r>
              <a:rPr lang="en-US" altLang="en-US" dirty="0" smtClean="0">
                <a:latin typeface="Consolas" panose="020B0609020204030204" pitchFamily="49" charset="0"/>
              </a:rPr>
              <a:t>(MIN,MAX)</a:t>
            </a:r>
          </a:p>
          <a:p>
            <a:pPr lvl="1"/>
            <a:r>
              <a:rPr lang="en-US" altLang="en-US" dirty="0" smtClean="0"/>
              <a:t>Passing unnamed constants: just specify the value of the parameter e.g. </a:t>
            </a:r>
            <a:r>
              <a:rPr lang="en-US" altLang="en-US" dirty="0"/>
              <a:t>input(</a:t>
            </a:r>
            <a:r>
              <a:rPr lang="en-US" altLang="en-US" dirty="0">
                <a:latin typeface="Consolas" panose="020B0609020204030204" pitchFamily="49" charset="0"/>
              </a:rPr>
              <a:t>"Enter </a:t>
            </a:r>
            <a:r>
              <a:rPr lang="en-US" altLang="en-US" dirty="0" smtClean="0">
                <a:latin typeface="Consolas" panose="020B0609020204030204" pitchFamily="49" charset="0"/>
              </a:rPr>
              <a:t>your name</a:t>
            </a:r>
            <a:r>
              <a:rPr lang="en-US" altLang="en-US" dirty="0">
                <a:latin typeface="Consolas" panose="020B0609020204030204" pitchFamily="49" charset="0"/>
              </a:rPr>
              <a:t>: ")</a:t>
            </a:r>
            <a:r>
              <a:rPr lang="en-US" altLang="en-US" dirty="0"/>
              <a:t>, </a:t>
            </a:r>
            <a:r>
              <a:rPr lang="en-US" altLang="en-US" dirty="0">
                <a:latin typeface="Consolas" panose="020B0609020204030204" pitchFamily="49" charset="0"/>
              </a:rPr>
              <a:t>print</a:t>
            </a:r>
            <a:r>
              <a:rPr lang="en-US" altLang="en-US" dirty="0" smtClean="0">
                <a:latin typeface="Consolas" panose="020B0609020204030204" pitchFamily="49" charset="0"/>
              </a:rPr>
              <a:t>(</a:t>
            </a:r>
            <a:r>
              <a:rPr lang="en-US" altLang="en-US" dirty="0">
                <a:latin typeface="Consolas" panose="020B0609020204030204" pitchFamily="49" charset="0"/>
              </a:rPr>
              <a:t>"</a:t>
            </a:r>
            <a:r>
              <a:rPr lang="en-US" altLang="en-US" dirty="0" smtClean="0">
                <a:latin typeface="Consolas" panose="020B0609020204030204" pitchFamily="49" charset="0"/>
              </a:rPr>
              <a:t>Hello</a:t>
            </a:r>
            <a:r>
              <a:rPr lang="en-US" altLang="en-US" dirty="0">
                <a:latin typeface="Consolas" panose="020B0609020204030204" pitchFamily="49" charset="0"/>
              </a:rPr>
              <a:t>"</a:t>
            </a:r>
            <a:r>
              <a:rPr lang="en-US" altLang="en-US" dirty="0" smtClean="0">
                <a:latin typeface="Consolas" panose="020B0609020204030204" pitchFamily="49" charset="0"/>
              </a:rPr>
              <a:t>)</a:t>
            </a:r>
            <a:endParaRPr lang="en-US" altLang="en-US" dirty="0" smtClean="0">
              <a:latin typeface="Consolas" panose="020B0609020204030204" pitchFamily="49" charset="0"/>
            </a:endParaRPr>
          </a:p>
          <a:p>
            <a:r>
              <a:rPr lang="en-US" altLang="en-US" b="1" dirty="0" smtClean="0"/>
              <a:t>Format</a:t>
            </a:r>
            <a:r>
              <a:rPr lang="en-US" altLang="en-US" b="1" dirty="0" smtClean="0"/>
              <a: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parameter n-1</a:t>
            </a:r>
            <a:r>
              <a:rPr lang="en-US" altLang="en-US" sz="1800" dirty="0" smtClean="0">
                <a:latin typeface="Consolas" pitchFamily="49" charset="0"/>
              </a:rPr>
              <a:t>&gt;, &lt;</a:t>
            </a:r>
            <a:r>
              <a:rPr lang="en-US" altLang="en-US" sz="1800" i="1" dirty="0" smtClean="0">
                <a:latin typeface="Consolas" pitchFamily="49" charset="0"/>
              </a:rPr>
              <a:t>parameter n</a:t>
            </a:r>
            <a:r>
              <a:rPr lang="en-US" altLang="en-US" sz="1800" dirty="0" smtClean="0">
                <a:latin typeface="Consolas" pitchFamily="49" charset="0"/>
              </a:rPr>
              <a:t>&gt;)</a:t>
            </a:r>
          </a:p>
          <a:p>
            <a:pPr lvl="1">
              <a:buFont typeface="Times New Roman" pitchFamily="18" charset="0"/>
              <a:buNone/>
            </a:pPr>
            <a:endParaRPr lang="en-US" altLang="en-US" sz="1800" dirty="0" smtClean="0">
              <a:latin typeface="Consolas" pitchFamily="49" charset="0"/>
            </a:endParaRPr>
          </a:p>
          <a:p>
            <a:r>
              <a:rPr lang="en-US" altLang="en-US" b="1" dirty="0" smtClean="0"/>
              <a:t>Example:</a:t>
            </a:r>
          </a:p>
          <a:p>
            <a:pPr lvl="1">
              <a:buFont typeface="Times New Roman" pitchFamily="18" charset="0"/>
              <a:buNone/>
            </a:pPr>
            <a:r>
              <a:rPr lang="en-US" altLang="en-US" sz="1800" dirty="0" smtClean="0">
                <a:latin typeface="Consolas" pitchFamily="49" charset="0"/>
              </a:rPr>
              <a:t>  display(celsius, fahrenheit)</a:t>
            </a: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1"/>
            <a:ext cx="4394200" cy="1733551"/>
            <a:chOff x="1304" y="2704"/>
            <a:chExt cx="2768" cy="1092"/>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4" name="Text Box 6"/>
            <p:cNvSpPr txBox="1">
              <a:spLocks noChangeArrowheads="1"/>
            </p:cNvSpPr>
            <p:nvPr/>
          </p:nvSpPr>
          <p:spPr bwMode="auto">
            <a:xfrm>
              <a:off x="2392" y="3544"/>
              <a:ext cx="16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num1</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2" name="Text Box 9"/>
            <p:cNvSpPr txBox="1">
              <a:spLocks noChangeArrowheads="1"/>
            </p:cNvSpPr>
            <p:nvPr/>
          </p:nvSpPr>
          <p:spPr bwMode="auto">
            <a:xfrm>
              <a:off x="2192" y="123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Parameter </a:t>
              </a:r>
              <a:r>
                <a:rPr lang="en-US" altLang="en-US" sz="2000" b="1" dirty="0">
                  <a:solidFill>
                    <a:srgbClr val="FF0000"/>
                  </a:solidFill>
                  <a:latin typeface="Consolas" pitchFamily="49" charset="0"/>
                </a:rPr>
                <a:t>num1</a:t>
              </a:r>
              <a:r>
                <a:rPr lang="en-US" altLang="en-US" sz="2000" b="1" dirty="0">
                  <a:solidFill>
                    <a:srgbClr val="FF0000"/>
                  </a:solidFill>
                  <a:latin typeface="Arial" charset="0"/>
                </a:rPr>
                <a:t>:</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0" name="Text Box 12"/>
            <p:cNvSpPr txBox="1">
              <a:spLocks noChangeArrowheads="1"/>
            </p:cNvSpPr>
            <p:nvPr/>
          </p:nvSpPr>
          <p:spPr bwMode="auto">
            <a:xfrm>
              <a:off x="2176" y="159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num2</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solidFill>
                  <a:srgbClr val="FF0000"/>
                </a:solidFill>
              </a:rPr>
              <a:t> </a:t>
            </a:r>
            <a:r>
              <a:rPr lang="en-US" dirty="0" smtClean="0"/>
              <a:t>function is employed</a:t>
            </a:r>
          </a:p>
          <a:p>
            <a:pPr lvl="1"/>
            <a:endParaRPr lang="en-US" dirty="0" smtClean="0"/>
          </a:p>
          <a:p>
            <a:r>
              <a:rPr lang="en-US" dirty="0" smtClean="0"/>
              <a:t>Passing </a:t>
            </a:r>
            <a:r>
              <a:rPr lang="en-US" b="1" dirty="0" smtClean="0">
                <a:solidFill>
                  <a:srgbClr val="00E664"/>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rgbClr val="00E664"/>
                </a:solidFill>
                <a:latin typeface="Consolas" panose="020B0609020204030204" pitchFamily="49" charset="0"/>
              </a:rPr>
              <a:t>"hello</a:t>
            </a:r>
            <a:r>
              <a:rPr lang="en-US" b="1" dirty="0" smtClean="0">
                <a:solidFill>
                  <a:srgbClr val="00E664"/>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#function input </a:t>
            </a:r>
            <a:r>
              <a:rPr lang="en-US" b="1" dirty="0" smtClean="0">
                <a:solidFill>
                  <a:srgbClr val="3366FF"/>
                </a:solidFill>
                <a:latin typeface="Consolas" panose="020B0609020204030204" pitchFamily="49" charset="0"/>
              </a:rPr>
              <a:t>=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a:latin typeface="Consolas" panose="020B0609020204030204" pitchFamily="49" charset="0"/>
              </a:rPr>
              <a:t>r</a:t>
            </a:r>
            <a:r>
              <a:rPr lang="en-US" dirty="0" smtClean="0">
                <a:latin typeface="Consolas" panose="020B0609020204030204" pitchFamily="49" charset="0"/>
              </a:rPr>
              <a:t>andom.randrange(</a:t>
            </a:r>
            <a:r>
              <a:rPr lang="en-US" b="1" dirty="0" smtClean="0">
                <a:solidFill>
                  <a:srgbClr val="00E664"/>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function input </a:t>
            </a:r>
            <a:r>
              <a:rPr lang="en-US" b="1" dirty="0" smtClean="0">
                <a:solidFill>
                  <a:srgbClr val="3366FF"/>
                </a:solidFill>
                <a:latin typeface="Consolas" panose="020B0609020204030204" pitchFamily="49" charset="0"/>
              </a:rPr>
              <a:t>=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#No </a:t>
            </a:r>
            <a:r>
              <a:rPr lang="en-US" b="1" dirty="0" smtClean="0">
                <a:solidFill>
                  <a:srgbClr val="3366FF"/>
                </a:solidFill>
                <a:latin typeface="Consolas" panose="020B0609020204030204" pitchFamily="49" charset="0"/>
              </a:rPr>
              <a:t>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#2 inputs: </a:t>
            </a:r>
            <a:r>
              <a:rPr lang="en-US" b="1" dirty="0" smtClean="0">
                <a:solidFill>
                  <a:srgbClr val="3366FF"/>
                </a:solidFill>
                <a:latin typeface="Consolas" panose="020B0609020204030204" pitchFamily="49" charset="0"/>
              </a:rPr>
              <a:t>3.14(data), 1(# </a:t>
            </a:r>
            <a:r>
              <a:rPr lang="en-US" b="1" dirty="0" smtClean="0">
                <a:solidFill>
                  <a:srgbClr val="3366FF"/>
                </a:solidFill>
                <a:latin typeface="Consolas" panose="020B0609020204030204" pitchFamily="49" charset="0"/>
              </a:rPr>
              <a:t>fractional </a:t>
            </a:r>
            <a:r>
              <a:rPr lang="en-US" b="1" dirty="0" smtClean="0">
                <a:solidFill>
                  <a:srgbClr val="3366FF"/>
                </a:solidFill>
                <a:latin typeface="Consolas" panose="020B0609020204030204" pitchFamily="49" charset="0"/>
              </a:rPr>
              <a:t>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rgbClr val="00E664"/>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a:t>
            </a:r>
            <a:r>
              <a:rPr lang="en-US" b="1" dirty="0" smtClean="0">
                <a:solidFill>
                  <a:srgbClr val="FF0000"/>
                </a:solidFill>
              </a:rPr>
              <a:t>two inputs</a:t>
            </a:r>
            <a:r>
              <a:rPr lang="en-US" dirty="0" smtClean="0"/>
              <a:t>: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p>
          <a:p>
            <a:pPr lvl="1"/>
            <a:r>
              <a:rPr lang="en-US" dirty="0" smtClean="0"/>
              <a:t>Consequently the input in the program description refers to information passed into the function as it runs</a:t>
            </a:r>
          </a:p>
          <a:p>
            <a:pPr marL="514350" lvl="2" indent="0">
              <a:buNone/>
            </a:pPr>
            <a:r>
              <a:rPr lang="en-US" dirty="0" smtClean="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b="1" dirty="0" err="1" smtClean="0">
                <a:solidFill>
                  <a:srgbClr val="FF0000"/>
                </a:solidFill>
                <a:latin typeface="Consolas" panose="020B0609020204030204" pitchFamily="49" charset="0"/>
              </a:rPr>
              <a:t>numerator</a:t>
            </a:r>
            <a:r>
              <a:rPr lang="en-US" dirty="0" err="1" smtClean="0">
                <a:latin typeface="Consolas" panose="020B0609020204030204" pitchFamily="49" charset="0"/>
              </a:rPr>
              <a:t>,</a:t>
            </a:r>
            <a:r>
              <a:rPr lang="en-US" b="1" dirty="0" err="1" smtClean="0">
                <a:solidFill>
                  <a:srgbClr val="FF0000"/>
                </a:solidFill>
                <a:latin typeface="Consolas" panose="020B0609020204030204" pitchFamily="49" charset="0"/>
              </a:rPr>
              <a:t>denominator</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#Correct</a:t>
            </a:r>
            <a:endParaRPr lang="en-US" dirty="0" smtClean="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print(quotient</a:t>
            </a:r>
            <a:r>
              <a:rPr lang="en-US" dirty="0" smtClean="0">
                <a:latin typeface="Consolas" panose="020B0609020204030204" pitchFamily="49" charset="0"/>
              </a:rPr>
              <a:t>)</a:t>
            </a:r>
          </a:p>
          <a:p>
            <a:pPr marL="514350" lvl="2" indent="0">
              <a:buNone/>
            </a:pPr>
            <a:endParaRPr lang="en-US" dirty="0" smtClean="0">
              <a:latin typeface="Consolas" panose="020B0609020204030204" pitchFamily="49" charset="0"/>
            </a:endParaRPr>
          </a:p>
          <a:p>
            <a:pPr marL="514350" lvl="2" indent="0">
              <a:buNone/>
            </a:pPr>
            <a:r>
              <a:rPr lang="en-US" dirty="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#Incorrect</a:t>
            </a:r>
            <a:endParaRPr lang="en-US" dirty="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numerator = float(input())</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a:t>
            </a:r>
            <a:endParaRPr lang="en-US" dirty="0">
              <a:latin typeface="Consolas" panose="020B0609020204030204" pitchFamily="49" charset="0"/>
            </a:endParaRPr>
          </a:p>
          <a:p>
            <a:pPr marL="514350" lvl="2" indent="0">
              <a:buNone/>
            </a:pPr>
            <a:endParaRPr lang="en-US" dirty="0" smtClean="0">
              <a:latin typeface="Consolas" panose="020B0609020204030204" pitchFamily="49" charset="0"/>
            </a:endParaRP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both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t" anchorCtr="0"/>
      <a:lstStyle>
        <a:defPP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30457</TotalTime>
  <Words>3573</Words>
  <Application>Microsoft Office PowerPoint</Application>
  <PresentationFormat>On-screen Show (4:3)</PresentationFormat>
  <Paragraphs>663</Paragraphs>
  <Slides>46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MS PGothic</vt:lpstr>
      <vt:lpstr>MS PGothic</vt:lpstr>
      <vt:lpstr>Arial</vt:lpstr>
      <vt:lpstr>Calibri</vt:lpstr>
      <vt:lpstr>Consolas</vt:lpstr>
      <vt:lpstr>Times New Roman</vt:lpstr>
      <vt:lpstr>Wingdings</vt:lpstr>
      <vt:lpstr>Office Theme</vt:lpstr>
      <vt:lpstr>Functions: Decomposition And Code Reuse, Part 2</vt:lpstr>
      <vt:lpstr>New Problem: Local Variables Only Exist Inside A Function</vt:lpstr>
      <vt:lpstr>One Solution: Parameter Passing</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A Common Mistake: Not Declaring Parameters</vt:lpstr>
      <vt:lpstr>Parameter Passing: Why It’s Needed</vt:lpstr>
      <vt:lpstr>A Common Mistake: Forgetting To Pass Parameters</vt:lpstr>
      <vt:lpstr>The Type And Number Of Parameters Must Match!</vt:lpstr>
      <vt:lpstr>A Common Mistake: The Parameters Don’t Match</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Signifying The End Of A Function</vt:lpstr>
      <vt:lpstr>Another Common Mistake:  Not Saving Return Values (Pre-Created Functions)</vt:lpstr>
      <vt:lpstr>Yet Another Common Mistake:  Not Saving Return Values (Your Functions)</vt:lpstr>
      <vt:lpstr>Parameter Passing Vs. Return Values</vt:lpstr>
      <vt:lpstr>Parameter Passing Vs. Return Values</vt:lpstr>
      <vt:lpstr>Good Style: Functions</vt:lpstr>
      <vt:lpstr>Good Style: Functions (2)</vt:lpstr>
      <vt:lpstr>Good Style: Functions (2)</vt:lpstr>
      <vt:lpstr>Documenting Functions (Parameters)</vt:lpstr>
      <vt:lpstr>Documenting Functions (Return Values)</vt:lpstr>
      <vt:lpstr>Documenting Functions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functions;function arguments;function parameters, passing parameters;inputs to functions;function return values;returning values from fuctions;documenting functions;function specific style requirement;designing good functions</cp:keywords>
  <cp:lastModifiedBy>Microsoft account</cp:lastModifiedBy>
  <cp:revision>803</cp:revision>
  <dcterms:created xsi:type="dcterms:W3CDTF">2013-08-26T22:54:00Z</dcterms:created>
  <dcterms:modified xsi:type="dcterms:W3CDTF">2022-05-22T05:37:27Z</dcterms:modified>
</cp:coreProperties>
</file>