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465" r:id="rId2"/>
    <p:sldId id="332" r:id="rId3"/>
    <p:sldId id="333" r:id="rId4"/>
    <p:sldId id="334" r:id="rId5"/>
    <p:sldId id="485" r:id="rId6"/>
    <p:sldId id="483" r:id="rId7"/>
    <p:sldId id="337" r:id="rId8"/>
    <p:sldId id="339" r:id="rId9"/>
    <p:sldId id="340" r:id="rId10"/>
    <p:sldId id="442" r:id="rId11"/>
    <p:sldId id="341" r:id="rId12"/>
    <p:sldId id="342" r:id="rId13"/>
    <p:sldId id="343" r:id="rId14"/>
    <p:sldId id="344" r:id="rId15"/>
    <p:sldId id="345" r:id="rId16"/>
    <p:sldId id="452" r:id="rId17"/>
    <p:sldId id="346" r:id="rId18"/>
    <p:sldId id="404" r:id="rId19"/>
    <p:sldId id="484" r:id="rId20"/>
    <p:sldId id="348" r:id="rId21"/>
    <p:sldId id="436" r:id="rId22"/>
    <p:sldId id="453" r:id="rId23"/>
    <p:sldId id="454" r:id="rId24"/>
    <p:sldId id="477" r:id="rId25"/>
    <p:sldId id="357" r:id="rId26"/>
    <p:sldId id="478" r:id="rId27"/>
    <p:sldId id="479" r:id="rId28"/>
    <p:sldId id="358" r:id="rId29"/>
    <p:sldId id="359" r:id="rId30"/>
    <p:sldId id="360" r:id="rId31"/>
    <p:sldId id="482" r:id="rId32"/>
    <p:sldId id="481"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5"/>
    <a:srgbClr val="33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61" autoAdjust="0"/>
    <p:restoredTop sz="91267" autoAdjust="0"/>
  </p:normalViewPr>
  <p:slideViewPr>
    <p:cSldViewPr>
      <p:cViewPr varScale="1">
        <p:scale>
          <a:sx n="90" d="100"/>
          <a:sy n="90" d="100"/>
        </p:scale>
        <p:origin x="390"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5/18/2022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5/18/2022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252345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28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F0EDAF86-9998-4D9D-B0DF-F9E5933E1D8E}" type="slidenum">
              <a:rPr lang="en-US" altLang="en-US" sz="1300">
                <a:latin typeface="Times New Roman" pitchFamily="18" charset="0"/>
              </a:rPr>
              <a:pPr algn="r" eaLnBrk="1" hangingPunct="1"/>
              <a:t>13</a:t>
            </a:fld>
            <a:endParaRPr lang="en-US" altLang="en-US" sz="1300">
              <a:latin typeface="Times New Roman" pitchFamily="18" charset="0"/>
            </a:endParaRPr>
          </a:p>
        </p:txBody>
      </p:sp>
      <p:sp>
        <p:nvSpPr>
          <p:cNvPr id="1228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1916509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390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D0C88C07-132B-4BDE-9330-5107B7D2013C}" type="slidenum">
              <a:rPr lang="en-US" altLang="en-US" sz="1300">
                <a:latin typeface="Times New Roman" pitchFamily="18" charset="0"/>
              </a:rPr>
              <a:pPr algn="r" eaLnBrk="1" hangingPunct="1"/>
              <a:t>14</a:t>
            </a:fld>
            <a:endParaRPr lang="en-US" altLang="en-US" sz="1300">
              <a:latin typeface="Times New Roman" pitchFamily="18" charset="0"/>
            </a:endParaRPr>
          </a:p>
        </p:txBody>
      </p:sp>
      <p:sp>
        <p:nvSpPr>
          <p:cNvPr id="12390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63075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493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AD8F3AA6-9993-4376-9614-CD4B931CD7E0}" type="slidenum">
              <a:rPr lang="en-US" altLang="en-US" sz="1300">
                <a:latin typeface="Times New Roman" pitchFamily="18" charset="0"/>
              </a:rPr>
              <a:pPr algn="r" eaLnBrk="1" hangingPunct="1"/>
              <a:t>15</a:t>
            </a:fld>
            <a:endParaRPr lang="en-US" altLang="en-US" sz="1300">
              <a:latin typeface="Times New Roman" pitchFamily="18" charset="0"/>
            </a:endParaRPr>
          </a:p>
        </p:txBody>
      </p:sp>
      <p:sp>
        <p:nvSpPr>
          <p:cNvPr id="12493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1377550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697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0294C19E-84B9-4A0A-AEDF-78E49B91A02E}" type="slidenum">
              <a:rPr lang="en-US" altLang="en-US" sz="1300">
                <a:latin typeface="Times New Roman" pitchFamily="18" charset="0"/>
              </a:rPr>
              <a:pPr algn="r" eaLnBrk="1" hangingPunct="1"/>
              <a:t>25</a:t>
            </a:fld>
            <a:endParaRPr lang="en-US" altLang="en-US" sz="1300">
              <a:latin typeface="Times New Roman" pitchFamily="18" charset="0"/>
            </a:endParaRPr>
          </a:p>
        </p:txBody>
      </p:sp>
      <p:sp>
        <p:nvSpPr>
          <p:cNvPr id="12698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3255816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800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23079AD-5891-4408-99CC-57A046D12876}" type="slidenum">
              <a:rPr lang="en-US" altLang="en-US" sz="1300">
                <a:latin typeface="Times New Roman" pitchFamily="18" charset="0"/>
              </a:rPr>
              <a:pPr algn="r" eaLnBrk="1" hangingPunct="1"/>
              <a:t>29</a:t>
            </a:fld>
            <a:endParaRPr lang="en-US" altLang="en-US" sz="1300">
              <a:latin typeface="Times New Roman" pitchFamily="18" charset="0"/>
            </a:endParaRPr>
          </a:p>
        </p:txBody>
      </p:sp>
      <p:sp>
        <p:nvSpPr>
          <p:cNvPr id="12800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64426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[csc functions 79 ]&gt; python secondExampleFunction.py </a:t>
            </a:r>
          </a:p>
          <a:p>
            <a:r>
              <a:rPr lang="en-US" altLang="en-US" smtClean="0"/>
              <a:t>1   2</a:t>
            </a:r>
          </a:p>
          <a:p>
            <a:endParaRPr lang="en-US" altLang="en-US" smtClean="0"/>
          </a:p>
        </p:txBody>
      </p:sp>
    </p:spTree>
    <p:extLst>
      <p:ext uri="{BB962C8B-B14F-4D97-AF65-F5344CB8AC3E}">
        <p14:creationId xmlns:p14="http://schemas.microsoft.com/office/powerpoint/2010/main" val="84485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smtClean="0">
                <a:ea typeface="+mn-ea"/>
              </a:rPr>
              <a:t>Can apply to big problems in general e.g., wedding to plan</a:t>
            </a:r>
          </a:p>
          <a:p>
            <a:pPr>
              <a:defRPr/>
            </a:pPr>
            <a:r>
              <a:rPr lang="en-US" dirty="0" smtClean="0">
                <a:ea typeface="+mn-ea"/>
              </a:rPr>
              <a:t>Break into parts:</a:t>
            </a:r>
          </a:p>
          <a:p>
            <a:pPr marL="224325" indent="-224325">
              <a:buFontTx/>
              <a:buAutoNum type="arabicParenR"/>
              <a:defRPr/>
            </a:pPr>
            <a:r>
              <a:rPr lang="en-US" dirty="0" smtClean="0">
                <a:ea typeface="+mn-ea"/>
              </a:rPr>
              <a:t>Who to invite: getting contact info, buying invitations, filing in invitations, sending invitations</a:t>
            </a:r>
          </a:p>
          <a:p>
            <a:pPr marL="224325" indent="-224325">
              <a:buFontTx/>
              <a:buAutoNum type="arabicParenR"/>
              <a:defRPr/>
            </a:pPr>
            <a:r>
              <a:rPr lang="en-US" dirty="0" smtClean="0">
                <a:ea typeface="+mn-ea"/>
              </a:rPr>
              <a:t>Where to hold it</a:t>
            </a:r>
          </a:p>
          <a:p>
            <a:pPr marL="224325" indent="-224325">
              <a:buFontTx/>
              <a:buAutoNum type="arabicParenR"/>
              <a:defRPr/>
            </a:pPr>
            <a:r>
              <a:rPr lang="en-US" dirty="0" smtClean="0">
                <a:ea typeface="+mn-ea"/>
              </a:rPr>
              <a:t>etc.</a:t>
            </a:r>
            <a:endParaRPr lang="en-US" dirty="0">
              <a:ea typeface="+mn-ea"/>
            </a:endParaRPr>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849896D1-9964-491A-91A7-45C876D40879}" type="slidenum">
              <a:rPr lang="en-US" altLang="en-US" sz="1000" smtClean="0">
                <a:latin typeface="Times New Roman" pitchFamily="18" charset="0"/>
              </a:rPr>
              <a:pPr eaLnBrk="0" hangingPunct="0"/>
              <a:t>3</a:t>
            </a:fld>
            <a:endParaRPr lang="en-US" altLang="en-US" sz="1000" smtClean="0">
              <a:latin typeface="Times New Roman" pitchFamily="18" charset="0"/>
            </a:endParaRPr>
          </a:p>
        </p:txBody>
      </p:sp>
    </p:spTree>
    <p:extLst>
      <p:ext uri="{BB962C8B-B14F-4D97-AF65-F5344CB8AC3E}">
        <p14:creationId xmlns:p14="http://schemas.microsoft.com/office/powerpoint/2010/main" val="416331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571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2B7F4069-38AF-4FF8-B14B-D69659251089}" type="slidenum">
              <a:rPr lang="en-US" altLang="en-US" sz="1300">
                <a:latin typeface="Times New Roman" pitchFamily="18" charset="0"/>
              </a:rPr>
              <a:pPr algn="r" eaLnBrk="1" hangingPunct="1"/>
              <a:t>4</a:t>
            </a:fld>
            <a:endParaRPr lang="en-US" altLang="en-US" sz="1300">
              <a:latin typeface="Times New Roman" pitchFamily="18" charset="0"/>
            </a:endParaRPr>
          </a:p>
        </p:txBody>
      </p:sp>
      <p:sp>
        <p:nvSpPr>
          <p:cNvPr id="11571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r>
              <a:rPr lang="en-US" altLang="en-US" smtClean="0"/>
              <a:t>To show a code example, draw out a structure chart for a word processor: print, save, edit text</a:t>
            </a:r>
          </a:p>
        </p:txBody>
      </p:sp>
    </p:spTree>
    <p:extLst>
      <p:ext uri="{BB962C8B-B14F-4D97-AF65-F5344CB8AC3E}">
        <p14:creationId xmlns:p14="http://schemas.microsoft.com/office/powerpoint/2010/main" val="2134663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1206233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Char char="•"/>
            </a:pPr>
            <a:r>
              <a:rPr lang="en-US" altLang="en-US" smtClean="0"/>
              <a:t>If you want an example show this breaks down for checkers:</a:t>
            </a:r>
          </a:p>
          <a:p>
            <a:pPr lvl="1" eaLnBrk="1" hangingPunct="1">
              <a:buFontTx/>
              <a:buChar char="•"/>
            </a:pPr>
            <a:r>
              <a:rPr lang="en-US" altLang="en-US" smtClean="0"/>
              <a:t>Initialize board – put pieces in the starting positions</a:t>
            </a:r>
          </a:p>
          <a:p>
            <a:pPr lvl="1" eaLnBrk="1" hangingPunct="1">
              <a:buFontTx/>
              <a:buChar char="•"/>
            </a:pPr>
            <a:r>
              <a:rPr lang="en-US" altLang="en-US" smtClean="0"/>
              <a:t>Display board – show locations of current pieces</a:t>
            </a:r>
          </a:p>
          <a:p>
            <a:pPr lvl="1" eaLnBrk="1" hangingPunct="1">
              <a:buFontTx/>
              <a:buChar char="•"/>
            </a:pPr>
            <a:r>
              <a:rPr lang="en-US" altLang="en-US" smtClean="0"/>
              <a:t>Prompt player for movement</a:t>
            </a:r>
          </a:p>
          <a:p>
            <a:pPr lvl="1" eaLnBrk="1" hangingPunct="1">
              <a:buFontTx/>
              <a:buChar char="•"/>
            </a:pPr>
            <a:r>
              <a:rPr lang="en-US" altLang="en-US" smtClean="0"/>
              <a:t>Check if movement is valid</a:t>
            </a:r>
          </a:p>
          <a:p>
            <a:pPr lvl="1" eaLnBrk="1" hangingPunct="1">
              <a:buFontTx/>
              <a:buChar char="•"/>
            </a:pPr>
            <a:r>
              <a:rPr lang="en-US" altLang="en-US" smtClean="0"/>
              <a:t>Move piece</a:t>
            </a:r>
          </a:p>
          <a:p>
            <a:endParaRPr lang="en-US" altLang="en-US" smtClean="0"/>
          </a:p>
          <a:p>
            <a:endParaRPr lang="en-US" altLang="en-US" smtClean="0"/>
          </a:p>
        </p:txBody>
      </p:sp>
    </p:spTree>
    <p:extLst>
      <p:ext uri="{BB962C8B-B14F-4D97-AF65-F5344CB8AC3E}">
        <p14:creationId xmlns:p14="http://schemas.microsoft.com/office/powerpoint/2010/main" val="191660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87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DC2E62F-CE8F-438C-B159-80493BBDB86F}" type="slidenum">
              <a:rPr lang="en-US" altLang="en-US" sz="1300">
                <a:latin typeface="Times New Roman" pitchFamily="18" charset="0"/>
              </a:rPr>
              <a:pPr algn="r" eaLnBrk="1" hangingPunct="1"/>
              <a:t>9</a:t>
            </a:fld>
            <a:endParaRPr lang="en-US" altLang="en-US" sz="1300">
              <a:latin typeface="Times New Roman" pitchFamily="18" charset="0"/>
            </a:endParaRPr>
          </a:p>
        </p:txBody>
      </p:sp>
      <p:sp>
        <p:nvSpPr>
          <p:cNvPr id="1187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580908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98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FED09A5-6DB4-4FEB-8AF0-23558F83BFDD}" type="slidenum">
              <a:rPr lang="en-US" altLang="en-US" sz="1300">
                <a:latin typeface="Times New Roman" pitchFamily="18" charset="0"/>
              </a:rPr>
              <a:pPr algn="r" eaLnBrk="1" hangingPunct="1"/>
              <a:t>10</a:t>
            </a:fld>
            <a:endParaRPr lang="en-US" altLang="en-US" sz="1300">
              <a:latin typeface="Times New Roman" pitchFamily="18" charset="0"/>
            </a:endParaRPr>
          </a:p>
        </p:txBody>
      </p:sp>
      <p:sp>
        <p:nvSpPr>
          <p:cNvPr id="1198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06173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08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30B2D9F4-D095-425F-8FC9-00A47804174B}" type="slidenum">
              <a:rPr lang="en-US" altLang="en-US" sz="1300">
                <a:latin typeface="Times New Roman" pitchFamily="18" charset="0"/>
              </a:rPr>
              <a:pPr algn="r" eaLnBrk="1" hangingPunct="1"/>
              <a:t>11</a:t>
            </a:fld>
            <a:endParaRPr lang="en-US" altLang="en-US" sz="1300">
              <a:latin typeface="Times New Roman" pitchFamily="18" charset="0"/>
            </a:endParaRPr>
          </a:p>
        </p:txBody>
      </p:sp>
      <p:sp>
        <p:nvSpPr>
          <p:cNvPr id="1208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Char char="•"/>
            </a:pPr>
            <a:endParaRPr lang="en-CA" altLang="en-US" smtClean="0"/>
          </a:p>
        </p:txBody>
      </p:sp>
    </p:spTree>
    <p:extLst>
      <p:ext uri="{BB962C8B-B14F-4D97-AF65-F5344CB8AC3E}">
        <p14:creationId xmlns:p14="http://schemas.microsoft.com/office/powerpoint/2010/main" val="2104384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18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E41AC3E3-EDA5-4ABF-A71E-7F241E19968B}" type="slidenum">
              <a:rPr lang="en-US" altLang="en-US" sz="1300">
                <a:latin typeface="Times New Roman" pitchFamily="18" charset="0"/>
              </a:rPr>
              <a:pPr algn="r" eaLnBrk="1" hangingPunct="1"/>
              <a:t>12</a:t>
            </a:fld>
            <a:endParaRPr lang="en-US" altLang="en-US" sz="1300">
              <a:latin typeface="Times New Roman" pitchFamily="18" charset="0"/>
            </a:endParaRPr>
          </a:p>
        </p:txBody>
      </p:sp>
      <p:sp>
        <p:nvSpPr>
          <p:cNvPr id="1218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r>
              <a:rPr lang="en-US" altLang="en-US" smtClean="0"/>
              <a:t>* Show how this is similar to defining the start method and calling the executable file e.g., “./a.out” or “Python a1.py”</a:t>
            </a:r>
          </a:p>
        </p:txBody>
      </p:sp>
    </p:spTree>
    <p:extLst>
      <p:ext uri="{BB962C8B-B14F-4D97-AF65-F5344CB8AC3E}">
        <p14:creationId xmlns:p14="http://schemas.microsoft.com/office/powerpoint/2010/main" val="1496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5/18/2022</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5/18/2022</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5/18/2022</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5/18/2022</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5/18/2022</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5/18/2022</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5/18/2022</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dirty="0" smtClean="0"/>
              <a:t>Functions: Decomposition And </a:t>
            </a:r>
            <a:r>
              <a:rPr lang="en-US" altLang="en-US" smtClean="0"/>
              <a:t>Code Reuse, Part 1</a:t>
            </a:r>
            <a:endParaRPr lang="en-US" altLang="en-US" dirty="0" smtClean="0"/>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a:latin typeface="Arial" charset="0"/>
            </a:endParaRPr>
          </a:p>
        </p:txBody>
      </p:sp>
      <p:sp>
        <p:nvSpPr>
          <p:cNvPr id="13316" name="Text Box 9"/>
          <p:cNvSpPr txBox="1">
            <a:spLocks noChangeArrowheads="1"/>
          </p:cNvSpPr>
          <p:nvPr/>
        </p:nvSpPr>
        <p:spPr bwMode="auto">
          <a:xfrm>
            <a:off x="1239838" y="3617913"/>
            <a:ext cx="6769100" cy="1816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457200" indent="-457200" eaLnBrk="1" hangingPunct="1">
              <a:buFont typeface="Arial" panose="020B0604020202020204" pitchFamily="34" charset="0"/>
              <a:buChar char="•"/>
            </a:pPr>
            <a:r>
              <a:rPr lang="en-US" altLang="en-US" sz="2800" dirty="0" smtClean="0">
                <a:latin typeface="Arial" charset="0"/>
                <a:cs typeface="Arial" charset="0"/>
              </a:rPr>
              <a:t>Defining new functions</a:t>
            </a:r>
          </a:p>
          <a:p>
            <a:pPr marL="457200" indent="-457200" eaLnBrk="1" hangingPunct="1">
              <a:buFont typeface="Arial" panose="020B0604020202020204" pitchFamily="34" charset="0"/>
              <a:buChar char="•"/>
            </a:pPr>
            <a:r>
              <a:rPr lang="en-US" altLang="en-US" sz="2800" dirty="0" smtClean="0">
                <a:latin typeface="Arial" charset="0"/>
                <a:cs typeface="Arial" charset="0"/>
              </a:rPr>
              <a:t>Calling functions you have defined</a:t>
            </a:r>
          </a:p>
          <a:p>
            <a:pPr marL="457200" indent="-457200" eaLnBrk="1" hangingPunct="1">
              <a:buFont typeface="Arial" panose="020B0604020202020204" pitchFamily="34" charset="0"/>
              <a:buChar char="•"/>
            </a:pPr>
            <a:r>
              <a:rPr lang="en-US" altLang="en-US" sz="2800" dirty="0" smtClean="0">
                <a:latin typeface="Arial" charset="0"/>
                <a:cs typeface="Arial" charset="0"/>
              </a:rPr>
              <a:t>Declaring variables that are local to a function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a:t>
            </a:r>
            <a:r>
              <a:rPr lang="en-US" altLang="en-US" sz="2400" i="1" smtClean="0"/>
              <a:t>prompt</a:t>
            </a:r>
            <a:r>
              <a:rPr lang="en-US" altLang="en-US" sz="2400" smtClean="0"/>
              <a:t> the user for the appropriate values, </a:t>
            </a:r>
            <a:r>
              <a:rPr lang="en-US" altLang="en-US" sz="2400" i="1" smtClean="0"/>
              <a:t>perform the calculation </a:t>
            </a:r>
            <a:r>
              <a:rPr lang="en-US" altLang="en-US" sz="2400" smtClean="0"/>
              <a:t>and </a:t>
            </a:r>
            <a:r>
              <a:rPr lang="en-US" altLang="en-US" sz="2400" i="1" smtClean="0"/>
              <a:t>display</a:t>
            </a:r>
            <a:r>
              <a:rPr lang="en-US" altLang="en-US" sz="2400" smtClean="0"/>
              <a:t> the values onscreen.</a:t>
            </a:r>
          </a:p>
          <a:p>
            <a:pPr eaLnBrk="1" hangingPunct="1"/>
            <a:r>
              <a:rPr lang="en-US" altLang="en-US" sz="2400" smtClean="0"/>
              <a:t>Action/verb list:</a:t>
            </a:r>
          </a:p>
          <a:p>
            <a:pPr marL="742950" lvl="1" indent="-285750" eaLnBrk="1" hangingPunct="1"/>
            <a:r>
              <a:rPr lang="en-US" altLang="en-US" sz="2000" smtClean="0"/>
              <a:t>Prompt</a:t>
            </a:r>
          </a:p>
          <a:p>
            <a:pPr marL="742950" lvl="1" indent="-285750" eaLnBrk="1" hangingPunct="1"/>
            <a:r>
              <a:rPr lang="en-US" altLang="en-US" sz="2000" smtClean="0"/>
              <a:t>Calculate</a:t>
            </a:r>
          </a:p>
          <a:p>
            <a:pPr marL="742950" lvl="1" indent="-285750" eaLnBrk="1" hangingPunct="1"/>
            <a:r>
              <a:rPr lang="en-US" altLang="en-US" sz="2000" smtClean="0"/>
              <a:t>Display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CA" altLang="en-US" sz="3200" smtClean="0"/>
              <a:t>Top Down Approach:  Breaking A Programming Problem Down Into Parts (Functions)</a:t>
            </a:r>
          </a:p>
        </p:txBody>
      </p:sp>
      <p:sp>
        <p:nvSpPr>
          <p:cNvPr id="26658" name="Rectangle 34"/>
          <p:cNvSpPr>
            <a:spLocks noChangeArrowheads="1"/>
          </p:cNvSpPr>
          <p:nvPr/>
        </p:nvSpPr>
        <p:spPr bwMode="auto">
          <a:xfrm>
            <a:off x="3348038" y="1700213"/>
            <a:ext cx="2168525" cy="498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Calculate Interest</a:t>
            </a:r>
          </a:p>
        </p:txBody>
      </p:sp>
      <p:grpSp>
        <p:nvGrpSpPr>
          <p:cNvPr id="2" name="Group 41"/>
          <p:cNvGrpSpPr>
            <a:grpSpLocks/>
          </p:cNvGrpSpPr>
          <p:nvPr/>
        </p:nvGrpSpPr>
        <p:grpSpPr bwMode="auto">
          <a:xfrm>
            <a:off x="473075" y="2198688"/>
            <a:ext cx="3959225" cy="2663825"/>
            <a:chOff x="298" y="1385"/>
            <a:chExt cx="2494" cy="1678"/>
          </a:xfrm>
        </p:grpSpPr>
        <p:sp>
          <p:nvSpPr>
            <p:cNvPr id="23563" name="Rectangle 35"/>
            <p:cNvSpPr>
              <a:spLocks noChangeArrowheads="1"/>
            </p:cNvSpPr>
            <p:nvPr/>
          </p:nvSpPr>
          <p:spPr bwMode="auto">
            <a:xfrm>
              <a:off x="298" y="2749"/>
              <a:ext cx="1214"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Get information</a:t>
              </a:r>
            </a:p>
          </p:txBody>
        </p:sp>
        <p:cxnSp>
          <p:nvCxnSpPr>
            <p:cNvPr id="23564" name="AutoShape 38"/>
            <p:cNvCxnSpPr>
              <a:cxnSpLocks noChangeShapeType="1"/>
              <a:stCxn id="26658" idx="2"/>
              <a:endCxn id="23563" idx="0"/>
            </p:cNvCxnSpPr>
            <p:nvPr/>
          </p:nvCxnSpPr>
          <p:spPr bwMode="auto">
            <a:xfrm flipH="1">
              <a:off x="905" y="1385"/>
              <a:ext cx="1887"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42"/>
          <p:cNvGrpSpPr>
            <a:grpSpLocks/>
          </p:cNvGrpSpPr>
          <p:nvPr/>
        </p:nvGrpSpPr>
        <p:grpSpPr bwMode="auto">
          <a:xfrm>
            <a:off x="3419475" y="2198688"/>
            <a:ext cx="1917700" cy="2663825"/>
            <a:chOff x="2154" y="1385"/>
            <a:chExt cx="1208" cy="1678"/>
          </a:xfrm>
        </p:grpSpPr>
        <p:sp>
          <p:nvSpPr>
            <p:cNvPr id="23561" name="Rectangle 36"/>
            <p:cNvSpPr>
              <a:spLocks noChangeArrowheads="1"/>
            </p:cNvSpPr>
            <p:nvPr/>
          </p:nvSpPr>
          <p:spPr bwMode="auto">
            <a:xfrm>
              <a:off x="2154" y="2749"/>
              <a:ext cx="1208"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Do calculations</a:t>
              </a:r>
            </a:p>
          </p:txBody>
        </p:sp>
        <p:cxnSp>
          <p:nvCxnSpPr>
            <p:cNvPr id="23562" name="AutoShape 39"/>
            <p:cNvCxnSpPr>
              <a:cxnSpLocks noChangeShapeType="1"/>
              <a:stCxn id="26658" idx="2"/>
              <a:endCxn id="23561" idx="0"/>
            </p:cNvCxnSpPr>
            <p:nvPr/>
          </p:nvCxnSpPr>
          <p:spPr bwMode="auto">
            <a:xfrm flipH="1">
              <a:off x="2758" y="1385"/>
              <a:ext cx="3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43"/>
          <p:cNvGrpSpPr>
            <a:grpSpLocks/>
          </p:cNvGrpSpPr>
          <p:nvPr/>
        </p:nvGrpSpPr>
        <p:grpSpPr bwMode="auto">
          <a:xfrm>
            <a:off x="4432300" y="2198688"/>
            <a:ext cx="3786188" cy="2663825"/>
            <a:chOff x="2792" y="1385"/>
            <a:chExt cx="2385" cy="1678"/>
          </a:xfrm>
        </p:grpSpPr>
        <p:sp>
          <p:nvSpPr>
            <p:cNvPr id="23559" name="Rectangle 37"/>
            <p:cNvSpPr>
              <a:spLocks noChangeArrowheads="1"/>
            </p:cNvSpPr>
            <p:nvPr/>
          </p:nvSpPr>
          <p:spPr bwMode="auto">
            <a:xfrm>
              <a:off x="4014" y="2749"/>
              <a:ext cx="1163"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Display results</a:t>
              </a:r>
            </a:p>
          </p:txBody>
        </p:sp>
        <p:cxnSp>
          <p:nvCxnSpPr>
            <p:cNvPr id="23560" name="AutoShape 40"/>
            <p:cNvCxnSpPr>
              <a:cxnSpLocks noChangeShapeType="1"/>
              <a:stCxn id="26658" idx="2"/>
              <a:endCxn id="23559" idx="0"/>
            </p:cNvCxnSpPr>
            <p:nvPr/>
          </p:nvCxnSpPr>
          <p:spPr bwMode="auto">
            <a:xfrm>
              <a:off x="2792" y="1385"/>
              <a:ext cx="180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CA" altLang="en-US" sz="3200" smtClean="0"/>
              <a:t>Things Needed In Order To Use Functions</a:t>
            </a:r>
          </a:p>
        </p:txBody>
      </p:sp>
      <p:sp>
        <p:nvSpPr>
          <p:cNvPr id="119811" name="Rectangle 3"/>
          <p:cNvSpPr>
            <a:spLocks noGrp="1" noChangeArrowheads="1"/>
          </p:cNvSpPr>
          <p:nvPr>
            <p:ph type="body" idx="4294967295"/>
          </p:nvPr>
        </p:nvSpPr>
        <p:spPr/>
        <p:txBody>
          <a:bodyPr/>
          <a:lstStyle/>
          <a:p>
            <a:pPr marL="114300" indent="-114300" eaLnBrk="1" hangingPunct="1"/>
            <a:r>
              <a:rPr lang="en-CA" altLang="en-US" sz="2400" dirty="0" smtClean="0"/>
              <a:t>Function call</a:t>
            </a:r>
          </a:p>
          <a:p>
            <a:pPr marL="457200" lvl="1" eaLnBrk="1" hangingPunct="1"/>
            <a:r>
              <a:rPr lang="en-CA" altLang="en-US" sz="2000" dirty="0" smtClean="0"/>
              <a:t>Actually running (executing) the function.</a:t>
            </a:r>
          </a:p>
          <a:p>
            <a:pPr marL="457200" lvl="1" eaLnBrk="1" hangingPunct="1"/>
            <a:r>
              <a:rPr lang="en-CA" altLang="en-US" sz="2000" dirty="0" smtClean="0"/>
              <a:t>You have already done this second part many times because up to this point you have been using functions that have already been defined by someone else e.g., </a:t>
            </a:r>
            <a:r>
              <a:rPr lang="en-CA" altLang="en-US" sz="2000" dirty="0" smtClean="0">
                <a:latin typeface="Consolas" pitchFamily="49" charset="0"/>
              </a:rPr>
              <a:t>print(), input()</a:t>
            </a:r>
          </a:p>
          <a:p>
            <a:pPr marL="114300" indent="-114300" eaLnBrk="1" hangingPunct="1"/>
            <a:r>
              <a:rPr lang="en-CA" altLang="en-US" sz="2400" dirty="0"/>
              <a:t>Function definition</a:t>
            </a:r>
          </a:p>
          <a:p>
            <a:pPr marL="457200" lvl="1" eaLnBrk="1" hangingPunct="1"/>
            <a:r>
              <a:rPr lang="en-CA" altLang="en-US" sz="2000" dirty="0"/>
              <a:t>Instructions that indicate what the function will do when it runs.</a:t>
            </a:r>
          </a:p>
          <a:p>
            <a:pPr marL="457200" lvl="1" eaLnBrk="1" hangingPunct="1"/>
            <a:r>
              <a:rPr lang="en-US" altLang="en-US" sz="2000" dirty="0"/>
              <a:t>Before this section: you have used built-in python functions (with their instructions already </a:t>
            </a:r>
            <a:r>
              <a:rPr lang="en-US" altLang="en-US" sz="2000" dirty="0" smtClean="0"/>
              <a:t>written by someone else).</a:t>
            </a:r>
            <a:endParaRPr lang="en-US" altLang="en-US" sz="2000" dirty="0"/>
          </a:p>
          <a:p>
            <a:pPr marL="457200" lvl="1" eaLnBrk="1" hangingPunct="1"/>
            <a:r>
              <a:rPr lang="en-US" altLang="en-US" sz="2000" dirty="0"/>
              <a:t>In this section: you will learn how to write the instructions inside a function </a:t>
            </a:r>
            <a:r>
              <a:rPr lang="en-US" altLang="en-US" sz="2000" dirty="0" smtClean="0"/>
              <a:t>body which </a:t>
            </a:r>
            <a:r>
              <a:rPr lang="en-US" altLang="en-US" sz="2000" dirty="0"/>
              <a:t>execute when that function runs.</a:t>
            </a:r>
            <a:endParaRPr lang="en-CA" altLang="en-US" sz="2000" dirty="0"/>
          </a:p>
          <a:p>
            <a:pPr marL="457200" lvl="1" eaLnBrk="1" hangingPunct="1"/>
            <a:endParaRPr lang="en-CA" altLang="en-US" sz="2000" dirty="0" smtClean="0">
              <a:latin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98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1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81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981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98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CA" altLang="en-US" sz="3200" dirty="0" smtClean="0"/>
              <a:t>Functions (Basic Case: No parameters/Inputs)</a:t>
            </a:r>
          </a:p>
        </p:txBody>
      </p:sp>
      <p:sp>
        <p:nvSpPr>
          <p:cNvPr id="25603" name="AutoShape 5"/>
          <p:cNvSpPr>
            <a:spLocks noChangeArrowheads="1"/>
          </p:cNvSpPr>
          <p:nvPr/>
        </p:nvSpPr>
        <p:spPr bwMode="auto">
          <a:xfrm>
            <a:off x="3203575" y="1341438"/>
            <a:ext cx="2374900" cy="1066800"/>
          </a:xfrm>
          <a:prstGeom prst="irregularSeal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20000"/>
              </a:spcBef>
            </a:pPr>
            <a:r>
              <a:rPr lang="en-CA" altLang="en-US" sz="2000">
                <a:latin typeface="Arial" charset="0"/>
              </a:rPr>
              <a:t>Function call</a:t>
            </a:r>
          </a:p>
        </p:txBody>
      </p:sp>
      <p:sp>
        <p:nvSpPr>
          <p:cNvPr id="25604" name="AutoShape 6"/>
          <p:cNvSpPr>
            <a:spLocks noChangeArrowheads="1"/>
          </p:cNvSpPr>
          <p:nvPr/>
        </p:nvSpPr>
        <p:spPr bwMode="auto">
          <a:xfrm>
            <a:off x="3995738" y="2349500"/>
            <a:ext cx="762000" cy="1800225"/>
          </a:xfrm>
          <a:prstGeom prst="downArrow">
            <a:avLst>
              <a:gd name="adj1" fmla="val 50000"/>
              <a:gd name="adj2" fmla="val 59062"/>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grpSp>
        <p:nvGrpSpPr>
          <p:cNvPr id="25605" name="Group 19"/>
          <p:cNvGrpSpPr>
            <a:grpSpLocks/>
          </p:cNvGrpSpPr>
          <p:nvPr/>
        </p:nvGrpSpPr>
        <p:grpSpPr bwMode="auto">
          <a:xfrm>
            <a:off x="2411413" y="4149725"/>
            <a:ext cx="4038600" cy="1295400"/>
            <a:chOff x="1584" y="2592"/>
            <a:chExt cx="2544" cy="816"/>
          </a:xfrm>
        </p:grpSpPr>
        <p:sp>
          <p:nvSpPr>
            <p:cNvPr id="25606" name="Line 3"/>
            <p:cNvSpPr>
              <a:spLocks noChangeShapeType="1"/>
            </p:cNvSpPr>
            <p:nvPr/>
          </p:nvSpPr>
          <p:spPr bwMode="auto">
            <a:xfrm>
              <a:off x="1584"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7" name="Line 4"/>
            <p:cNvSpPr>
              <a:spLocks noChangeShapeType="1"/>
            </p:cNvSpPr>
            <p:nvPr/>
          </p:nvSpPr>
          <p:spPr bwMode="auto">
            <a:xfrm>
              <a:off x="4128"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8" name="Line 7"/>
            <p:cNvSpPr>
              <a:spLocks noChangeShapeType="1"/>
            </p:cNvSpPr>
            <p:nvPr/>
          </p:nvSpPr>
          <p:spPr bwMode="auto">
            <a:xfrm>
              <a:off x="1584" y="259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9" name="Line 17"/>
            <p:cNvSpPr>
              <a:spLocks noChangeShapeType="1"/>
            </p:cNvSpPr>
            <p:nvPr/>
          </p:nvSpPr>
          <p:spPr bwMode="auto">
            <a:xfrm>
              <a:off x="1584" y="340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10" name="Text Box 18"/>
            <p:cNvSpPr txBox="1">
              <a:spLocks noChangeArrowheads="1"/>
            </p:cNvSpPr>
            <p:nvPr/>
          </p:nvSpPr>
          <p:spPr bwMode="auto">
            <a:xfrm>
              <a:off x="1968" y="2880"/>
              <a:ext cx="18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CA" altLang="en-US" sz="2000">
                  <a:latin typeface="Arial" charset="0"/>
                </a:rPr>
                <a:t>Function definition</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CA" altLang="en-US" sz="3200" smtClean="0"/>
              <a:t>Defining A Function</a:t>
            </a:r>
          </a:p>
        </p:txBody>
      </p:sp>
      <p:sp>
        <p:nvSpPr>
          <p:cNvPr id="26627" name="Rectangle 3"/>
          <p:cNvSpPr>
            <a:spLocks noGrp="1" noChangeArrowheads="1"/>
          </p:cNvSpPr>
          <p:nvPr>
            <p:ph type="body" idx="4294967295"/>
          </p:nvPr>
        </p:nvSpPr>
        <p:spPr/>
        <p:txBody>
          <a:bodyPr/>
          <a:lstStyle/>
          <a:p>
            <a:pPr eaLnBrk="1" hangingPunct="1"/>
            <a:r>
              <a:rPr lang="en-CA" altLang="en-US" sz="2400" b="1" dirty="0" smtClean="0"/>
              <a:t>Format:</a:t>
            </a:r>
          </a:p>
          <a:p>
            <a:pPr eaLnBrk="1" hangingPunct="1">
              <a:buFontTx/>
              <a:buNone/>
            </a:pPr>
            <a:r>
              <a:rPr lang="en-CA" altLang="en-US" sz="1800" dirty="0" smtClean="0">
                <a:latin typeface="Consolas" pitchFamily="49" charset="0"/>
              </a:rPr>
              <a:t>    </a:t>
            </a:r>
            <a:r>
              <a:rPr lang="en-CA" altLang="en-US" sz="1800" dirty="0" err="1" smtClean="0">
                <a:latin typeface="Consolas" pitchFamily="49" charset="0"/>
              </a:rPr>
              <a:t>def</a:t>
            </a:r>
            <a:r>
              <a:rPr lang="en-CA" altLang="en-US" sz="1800" dirty="0" smtClean="0">
                <a:latin typeface="Consolas" pitchFamily="49" charset="0"/>
              </a:rPr>
              <a:t> </a:t>
            </a:r>
            <a:r>
              <a:rPr lang="en-CA" altLang="en-US" sz="1800" i="1" dirty="0" smtClean="0">
                <a:latin typeface="Consolas" pitchFamily="49" charset="0"/>
              </a:rPr>
              <a:t>&lt;function name&gt;</a:t>
            </a:r>
            <a:r>
              <a:rPr lang="en-CA" altLang="en-US" sz="1800" dirty="0" smtClean="0">
                <a:latin typeface="Consolas" pitchFamily="49" charset="0"/>
              </a:rPr>
              <a:t>():</a:t>
            </a:r>
          </a:p>
          <a:p>
            <a:pPr eaLnBrk="1" hangingPunct="1">
              <a:buFontTx/>
              <a:buNone/>
            </a:pPr>
            <a:r>
              <a:rPr lang="en-CA" altLang="en-US" sz="1800" dirty="0" smtClean="0">
                <a:latin typeface="Consolas" pitchFamily="49" charset="0"/>
              </a:rPr>
              <a:t>        body</a:t>
            </a:r>
            <a:r>
              <a:rPr lang="en-CA" altLang="en-US" sz="1800" baseline="30000" dirty="0" smtClean="0">
                <a:latin typeface="Consolas" pitchFamily="49" charset="0"/>
              </a:rPr>
              <a:t>1</a:t>
            </a:r>
          </a:p>
          <a:p>
            <a:pPr eaLnBrk="1" hangingPunct="1"/>
            <a:endParaRPr lang="en-CA" altLang="en-US" sz="1800" dirty="0" smtClean="0">
              <a:latin typeface="Arial" charset="0"/>
            </a:endParaRPr>
          </a:p>
          <a:p>
            <a:pPr eaLnBrk="1" hangingPunct="1"/>
            <a:r>
              <a:rPr lang="en-CA" altLang="en-US" sz="2400" b="1" dirty="0" smtClean="0"/>
              <a:t>Example:</a:t>
            </a:r>
          </a:p>
          <a:p>
            <a:pPr lvl="1">
              <a:buFont typeface="Times New Roman" pitchFamily="18" charset="0"/>
              <a:buNone/>
            </a:pPr>
            <a:r>
              <a:rPr lang="en-US" altLang="en-US" sz="1800" dirty="0" smtClean="0">
                <a:latin typeface="Consolas" pitchFamily="49" charset="0"/>
              </a:rPr>
              <a:t> 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 on how to use the </a:t>
            </a:r>
          </a:p>
          <a:p>
            <a:pPr lvl="1">
              <a:buFont typeface="Times New Roman" pitchFamily="18" charset="0"/>
              <a:buNone/>
            </a:pPr>
            <a:r>
              <a:rPr lang="en-US" altLang="en-US" sz="1800" dirty="0" smtClean="0">
                <a:latin typeface="Consolas" pitchFamily="49" charset="0"/>
              </a:rPr>
              <a:t>       program")</a:t>
            </a:r>
          </a:p>
          <a:p>
            <a:pPr eaLnBrk="1" hangingPunct="1"/>
            <a:endParaRPr lang="en-CA" altLang="en-US" dirty="0" smtClean="0">
              <a:latin typeface="Arial" charset="0"/>
            </a:endParaRPr>
          </a:p>
        </p:txBody>
      </p:sp>
      <p:sp>
        <p:nvSpPr>
          <p:cNvPr id="26628" name="Text Box 4"/>
          <p:cNvSpPr txBox="1">
            <a:spLocks noChangeArrowheads="1"/>
          </p:cNvSpPr>
          <p:nvPr/>
        </p:nvSpPr>
        <p:spPr bwMode="auto">
          <a:xfrm>
            <a:off x="0" y="6234113"/>
            <a:ext cx="87630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Body = the instruction or group of instructions that execute when the function executes (when called).</a:t>
            </a:r>
          </a:p>
          <a:p>
            <a:pPr eaLnBrk="1" hangingPunct="1">
              <a:spcBef>
                <a:spcPct val="50000"/>
              </a:spcBef>
            </a:pPr>
            <a:r>
              <a:rPr lang="en-US" altLang="en-US" sz="1400">
                <a:latin typeface="Arial" charset="0"/>
              </a:rPr>
              <a:t>The rule in Python for specifying the body is to use indentation.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CA" altLang="en-US" sz="3200" smtClean="0"/>
              <a:t>Calling A Function</a:t>
            </a:r>
          </a:p>
        </p:txBody>
      </p:sp>
      <p:sp>
        <p:nvSpPr>
          <p:cNvPr id="27651" name="Rectangle 3"/>
          <p:cNvSpPr>
            <a:spLocks noGrp="1" noChangeArrowheads="1"/>
          </p:cNvSpPr>
          <p:nvPr>
            <p:ph type="body" idx="4294967295"/>
          </p:nvPr>
        </p:nvSpPr>
        <p:spPr/>
        <p:txBody>
          <a:bodyPr/>
          <a:lstStyle/>
          <a:p>
            <a:pPr eaLnBrk="1" hangingPunct="1"/>
            <a:r>
              <a:rPr lang="en-CA" altLang="en-US" sz="2400" b="1" smtClean="0"/>
              <a:t>Format:</a:t>
            </a:r>
          </a:p>
          <a:p>
            <a:pPr eaLnBrk="1" hangingPunct="1">
              <a:buFontTx/>
              <a:buNone/>
            </a:pPr>
            <a:r>
              <a:rPr lang="en-CA" altLang="en-US" sz="2000" smtClean="0">
                <a:latin typeface="Consolas" pitchFamily="49" charset="0"/>
              </a:rPr>
              <a:t>     &lt;</a:t>
            </a:r>
            <a:r>
              <a:rPr lang="en-CA" altLang="en-US" sz="2000" i="1" smtClean="0">
                <a:latin typeface="Consolas" pitchFamily="49" charset="0"/>
              </a:rPr>
              <a:t>function name&gt;</a:t>
            </a:r>
            <a:r>
              <a:rPr lang="en-CA" altLang="en-US" sz="2000" smtClean="0">
                <a:latin typeface="Consolas" pitchFamily="49" charset="0"/>
              </a:rPr>
              <a:t>()</a:t>
            </a:r>
          </a:p>
          <a:p>
            <a:pPr eaLnBrk="1" hangingPunct="1"/>
            <a:endParaRPr lang="en-CA" altLang="en-US" sz="2400" smtClean="0"/>
          </a:p>
          <a:p>
            <a:pPr eaLnBrk="1" hangingPunct="1"/>
            <a:r>
              <a:rPr lang="en-CA" altLang="en-US" sz="2400" b="1" smtClean="0"/>
              <a:t>Example</a:t>
            </a:r>
            <a:r>
              <a:rPr lang="en-CA" altLang="en-US" sz="2400" smtClean="0"/>
              <a:t>:</a:t>
            </a:r>
          </a:p>
          <a:p>
            <a:pPr eaLnBrk="1" hangingPunct="1">
              <a:buFontTx/>
              <a:buNone/>
            </a:pPr>
            <a:r>
              <a:rPr lang="en-CA" altLang="en-US" sz="2000" smtClean="0">
                <a:latin typeface="Consolas" pitchFamily="49" charset="0"/>
              </a:rPr>
              <a:t>     displayInstructions()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Quick Recap: Starting Execution Point</a:t>
            </a:r>
          </a:p>
        </p:txBody>
      </p:sp>
      <p:sp>
        <p:nvSpPr>
          <p:cNvPr id="3" name="Content Placeholder 2"/>
          <p:cNvSpPr>
            <a:spLocks noGrp="1"/>
          </p:cNvSpPr>
          <p:nvPr>
            <p:ph idx="1"/>
          </p:nvPr>
        </p:nvSpPr>
        <p:spPr/>
        <p:txBody>
          <a:bodyPr/>
          <a:lstStyle/>
          <a:p>
            <a:r>
              <a:rPr lang="en-US" altLang="en-US" dirty="0" smtClean="0"/>
              <a:t>The program starts at the first executable instruction that is not indented.</a:t>
            </a:r>
          </a:p>
          <a:p>
            <a:r>
              <a:rPr lang="en-US" altLang="en-US" dirty="0" smtClean="0"/>
              <a:t>In the case of your programs thus far all statement have been un-indented (save loops/branches) so it’s just the first statement that is the starting execution point.</a:t>
            </a:r>
          </a:p>
          <a:p>
            <a:endParaRPr lang="en-US" altLang="en-US" dirty="0" smtClean="0"/>
          </a:p>
          <a:p>
            <a:endParaRPr lang="en-US" altLang="en-US" dirty="0" smtClean="0"/>
          </a:p>
          <a:p>
            <a:endParaRPr lang="en-US" altLang="en-US" dirty="0" smtClean="0"/>
          </a:p>
          <a:p>
            <a:r>
              <a:rPr lang="en-US" altLang="en-US" dirty="0" smtClean="0"/>
              <a:t>But note that the body of functions MUST be indented in Python.</a:t>
            </a:r>
          </a:p>
          <a:p>
            <a:endParaRPr lang="en-US" altLang="en-US" dirty="0" smtClean="0"/>
          </a:p>
          <a:p>
            <a:endParaRPr lang="en-US" altLang="en-US" dirty="0" smtClean="0"/>
          </a:p>
        </p:txBody>
      </p:sp>
      <p:sp>
        <p:nvSpPr>
          <p:cNvPr id="4" name="Rectangle 3"/>
          <p:cNvSpPr/>
          <p:nvPr/>
        </p:nvSpPr>
        <p:spPr>
          <a:xfrm>
            <a:off x="990600" y="32004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2969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itchFamily="49" charset="0"/>
              </a:rPr>
              <a:t>1firstExampleFunction.py</a:t>
            </a:r>
          </a:p>
          <a:p>
            <a:pPr lvl="1"/>
            <a:r>
              <a:rPr lang="en-US" altLang="en-US" sz="1600" dirty="0" smtClean="0">
                <a:latin typeface="Arial" charset="0"/>
              </a:rPr>
              <a:t>Learning objective: </a:t>
            </a:r>
          </a:p>
          <a:p>
            <a:pPr lvl="1"/>
            <a:endParaRPr lang="en-US" altLang="en-US" sz="16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 not indented</a:t>
            </a:r>
            <a:r>
              <a:rPr lang="en-US" altLang="en-US" sz="1800" b="1" dirty="0" smtClean="0">
                <a:solidFill>
                  <a:srgbClr val="00B0F0"/>
                </a:solidFill>
                <a:latin typeface="Consolas" pitchFamily="49" charset="0"/>
              </a:rPr>
              <a: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grpSp>
        <p:nvGrpSpPr>
          <p:cNvPr id="5" name="Group 4"/>
          <p:cNvGrpSpPr>
            <a:grpSpLocks/>
          </p:cNvGrpSpPr>
          <p:nvPr/>
        </p:nvGrpSpPr>
        <p:grpSpPr bwMode="auto">
          <a:xfrm>
            <a:off x="3419475" y="2355850"/>
            <a:ext cx="5181600" cy="2246313"/>
            <a:chOff x="3581400" y="2168693"/>
            <a:chExt cx="5181600" cy="2627549"/>
          </a:xfrm>
        </p:grpSpPr>
        <p:sp>
          <p:nvSpPr>
            <p:cNvPr id="29708" name="Line 11"/>
            <p:cNvSpPr>
              <a:spLocks noChangeShapeType="1"/>
            </p:cNvSpPr>
            <p:nvPr/>
          </p:nvSpPr>
          <p:spPr bwMode="auto">
            <a:xfrm flipV="1">
              <a:off x="3581400" y="4789892"/>
              <a:ext cx="5181600" cy="635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 name="Line 12"/>
            <p:cNvSpPr>
              <a:spLocks noChangeShapeType="1"/>
            </p:cNvSpPr>
            <p:nvPr/>
          </p:nvSpPr>
          <p:spPr bwMode="auto">
            <a:xfrm>
              <a:off x="8762999" y="2168693"/>
              <a:ext cx="1" cy="2621199"/>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 name="Line 16"/>
            <p:cNvSpPr>
              <a:spLocks noChangeShapeType="1"/>
            </p:cNvSpPr>
            <p:nvPr/>
          </p:nvSpPr>
          <p:spPr bwMode="auto">
            <a:xfrm flipH="1">
              <a:off x="3886199" y="2168693"/>
              <a:ext cx="4876800" cy="3175"/>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
        <p:nvSpPr>
          <p:cNvPr id="33812" name="Freeform 20"/>
          <p:cNvSpPr>
            <a:spLocks/>
          </p:cNvSpPr>
          <p:nvPr/>
        </p:nvSpPr>
        <p:spPr bwMode="auto">
          <a:xfrm>
            <a:off x="152400" y="2286000"/>
            <a:ext cx="474662" cy="314325"/>
          </a:xfrm>
          <a:custGeom>
            <a:avLst/>
            <a:gdLst>
              <a:gd name="T0" fmla="*/ 2147483647 w 227"/>
              <a:gd name="T1" fmla="*/ 0 h 181"/>
              <a:gd name="T2" fmla="*/ 0 w 227"/>
              <a:gd name="T3" fmla="*/ 2147483647 h 181"/>
              <a:gd name="T4" fmla="*/ 2147483647 w 227"/>
              <a:gd name="T5" fmla="*/ 2147483647 h 181"/>
              <a:gd name="T6" fmla="*/ 0 60000 65536"/>
              <a:gd name="T7" fmla="*/ 0 60000 65536"/>
              <a:gd name="T8" fmla="*/ 0 60000 65536"/>
              <a:gd name="T9" fmla="*/ 0 w 227"/>
              <a:gd name="T10" fmla="*/ 0 h 181"/>
              <a:gd name="T11" fmla="*/ 227 w 227"/>
              <a:gd name="T12" fmla="*/ 181 h 181"/>
            </a:gdLst>
            <a:ahLst/>
            <a:cxnLst>
              <a:cxn ang="T6">
                <a:pos x="T0" y="T1"/>
              </a:cxn>
              <a:cxn ang="T7">
                <a:pos x="T2" y="T3"/>
              </a:cxn>
              <a:cxn ang="T8">
                <a:pos x="T4" y="T5"/>
              </a:cxn>
            </a:cxnLst>
            <a:rect l="T9" t="T10" r="T11" b="T12"/>
            <a:pathLst>
              <a:path w="227" h="181">
                <a:moveTo>
                  <a:pt x="227" y="0"/>
                </a:moveTo>
                <a:cubicBezTo>
                  <a:pt x="113" y="30"/>
                  <a:pt x="0" y="61"/>
                  <a:pt x="0" y="91"/>
                </a:cubicBezTo>
                <a:cubicBezTo>
                  <a:pt x="0" y="121"/>
                  <a:pt x="113" y="151"/>
                  <a:pt x="227" y="181"/>
                </a:cubicBezTo>
              </a:path>
            </a:pathLst>
          </a:custGeom>
          <a:noFill/>
          <a:ln w="254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lIns="0" tIns="0" rIns="0" bIns="0">
            <a:spAutoFit/>
          </a:bodyPr>
          <a:lstStyle/>
          <a:p>
            <a:endParaRPr lang="en-CA"/>
          </a:p>
        </p:txBody>
      </p:sp>
      <p:grpSp>
        <p:nvGrpSpPr>
          <p:cNvPr id="6" name="Group 5"/>
          <p:cNvGrpSpPr>
            <a:grpSpLocks/>
          </p:cNvGrpSpPr>
          <p:nvPr/>
        </p:nvGrpSpPr>
        <p:grpSpPr bwMode="auto">
          <a:xfrm>
            <a:off x="252412" y="2676525"/>
            <a:ext cx="825500" cy="2266950"/>
            <a:chOff x="165099" y="2456741"/>
            <a:chExt cx="825501" cy="2267659"/>
          </a:xfrm>
        </p:grpSpPr>
        <p:sp>
          <p:nvSpPr>
            <p:cNvPr id="29705" name="Line 13"/>
            <p:cNvSpPr>
              <a:spLocks noChangeShapeType="1"/>
            </p:cNvSpPr>
            <p:nvPr/>
          </p:nvSpPr>
          <p:spPr bwMode="auto">
            <a:xfrm>
              <a:off x="165100" y="2456741"/>
              <a:ext cx="825500"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6" name="Line 14"/>
            <p:cNvSpPr>
              <a:spLocks noChangeShapeType="1"/>
            </p:cNvSpPr>
            <p:nvPr/>
          </p:nvSpPr>
          <p:spPr bwMode="auto">
            <a:xfrm>
              <a:off x="165099" y="2456741"/>
              <a:ext cx="3175" cy="2267659"/>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7" name="Line 15"/>
            <p:cNvSpPr>
              <a:spLocks noChangeShapeType="1"/>
            </p:cNvSpPr>
            <p:nvPr/>
          </p:nvSpPr>
          <p:spPr bwMode="auto">
            <a:xfrm>
              <a:off x="165099" y="4718414"/>
              <a:ext cx="268288"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pic>
        <p:nvPicPr>
          <p:cNvPr id="29709"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312" y="2733675"/>
            <a:ext cx="3400425" cy="354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5089525"/>
            <a:ext cx="23622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38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29709"/>
                                        </p:tgtEl>
                                        <p:attrNameLst>
                                          <p:attrName>style.visibility</p:attrName>
                                        </p:attrNameLst>
                                      </p:cBhvr>
                                      <p:to>
                                        <p:strVal val="visible"/>
                                      </p:to>
                                    </p:set>
                                    <p:animEffect transition="in" filter="blinds(horizontal)">
                                      <p:cBhvr>
                                        <p:cTn id="16" dur="500"/>
                                        <p:tgtEl>
                                          <p:spTgt spid="2970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29710"/>
                                        </p:tgtEl>
                                        <p:attrNameLst>
                                          <p:attrName>style.visibility</p:attrName>
                                        </p:attrNameLst>
                                      </p:cBhvr>
                                      <p:to>
                                        <p:strVal val="visible"/>
                                      </p:to>
                                    </p:set>
                                    <p:animEffect transition="in" filter="blinds(horizontal)">
                                      <p:cBhvr>
                                        <p:cTn id="26" dur="5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anose="020B0609020204030204" pitchFamily="49" charset="0"/>
              </a:rPr>
              <a:t>1firstExampleFunction.py</a:t>
            </a:r>
          </a:p>
          <a:p>
            <a:endParaRPr lang="en-US" altLang="en-US" sz="20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sp>
        <p:nvSpPr>
          <p:cNvPr id="30723"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30724" name="Rectangle 4"/>
          <p:cNvSpPr>
            <a:spLocks noChangeArrowheads="1"/>
          </p:cNvSpPr>
          <p:nvPr/>
        </p:nvSpPr>
        <p:spPr bwMode="auto">
          <a:xfrm>
            <a:off x="466725" y="1841500"/>
            <a:ext cx="4791075" cy="9620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5" name="Line 5"/>
          <p:cNvSpPr>
            <a:spLocks noChangeShapeType="1"/>
          </p:cNvSpPr>
          <p:nvPr/>
        </p:nvSpPr>
        <p:spPr bwMode="auto">
          <a:xfrm flipH="1" flipV="1">
            <a:off x="5257800" y="2449513"/>
            <a:ext cx="1617663" cy="706437"/>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6" name="Text Box 6"/>
          <p:cNvSpPr txBox="1">
            <a:spLocks noChangeArrowheads="1"/>
          </p:cNvSpPr>
          <p:nvPr/>
        </p:nvSpPr>
        <p:spPr bwMode="auto">
          <a:xfrm>
            <a:off x="6938963" y="3057525"/>
            <a:ext cx="1606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dirty="0">
                <a:solidFill>
                  <a:srgbClr val="FF0000"/>
                </a:solidFill>
                <a:latin typeface="Arial" charset="0"/>
              </a:rPr>
              <a:t>Function definition</a:t>
            </a:r>
          </a:p>
        </p:txBody>
      </p:sp>
      <p:sp>
        <p:nvSpPr>
          <p:cNvPr id="30727" name="Rectangle 7"/>
          <p:cNvSpPr>
            <a:spLocks noChangeArrowheads="1"/>
          </p:cNvSpPr>
          <p:nvPr/>
        </p:nvSpPr>
        <p:spPr bwMode="auto">
          <a:xfrm>
            <a:off x="495300" y="4279900"/>
            <a:ext cx="2705100" cy="31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8" name="Line 8"/>
          <p:cNvSpPr>
            <a:spLocks noChangeShapeType="1"/>
          </p:cNvSpPr>
          <p:nvPr/>
        </p:nvSpPr>
        <p:spPr bwMode="auto">
          <a:xfrm flipH="1" flipV="1">
            <a:off x="3200400" y="4437063"/>
            <a:ext cx="3168650" cy="83502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9" name="Text Box 9"/>
          <p:cNvSpPr txBox="1">
            <a:spLocks noChangeArrowheads="1"/>
          </p:cNvSpPr>
          <p:nvPr/>
        </p:nvSpPr>
        <p:spPr bwMode="auto">
          <a:xfrm>
            <a:off x="6396038" y="5191125"/>
            <a:ext cx="1584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dirty="0">
                <a:solidFill>
                  <a:srgbClr val="FF0000"/>
                </a:solidFill>
                <a:latin typeface="Arial" charset="0"/>
              </a:rPr>
              <a:t>Function call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Functions Facilitate Code </a:t>
            </a:r>
            <a:r>
              <a:rPr lang="en-US" dirty="0" smtClean="0"/>
              <a:t>Reuse</a:t>
            </a:r>
            <a:endParaRPr lang="en-CA" dirty="0"/>
          </a:p>
        </p:txBody>
      </p:sp>
      <p:sp>
        <p:nvSpPr>
          <p:cNvPr id="3" name="Content Placeholder 2"/>
          <p:cNvSpPr>
            <a:spLocks noGrp="1"/>
          </p:cNvSpPr>
          <p:nvPr>
            <p:ph idx="1"/>
          </p:nvPr>
        </p:nvSpPr>
        <p:spPr/>
        <p:txBody>
          <a:bodyPr/>
          <a:lstStyle/>
          <a:p>
            <a:r>
              <a:rPr lang="en-US" dirty="0" smtClean="0"/>
              <a:t>One the function definition is complete (and tested reasonably) it can be called (reused) many times.</a:t>
            </a:r>
          </a:p>
          <a:p>
            <a:endParaRPr lang="en-US" altLang="en-US" sz="2800" dirty="0">
              <a:latin typeface="Arial" charset="0"/>
            </a:endParaRPr>
          </a:p>
          <a:p>
            <a:pPr lvl="1">
              <a:buFontTx/>
              <a:buNone/>
            </a:pPr>
            <a:r>
              <a:rPr lang="en-US" altLang="en-US" dirty="0">
                <a:latin typeface="Consolas" pitchFamily="49" charset="0"/>
              </a:rPr>
              <a:t>def </a:t>
            </a:r>
            <a:r>
              <a:rPr lang="en-US" altLang="en-US" dirty="0" err="1">
                <a:latin typeface="Consolas" pitchFamily="49" charset="0"/>
              </a:rPr>
              <a:t>displayInstructions</a:t>
            </a:r>
            <a:r>
              <a:rPr lang="en-US" altLang="en-US" dirty="0">
                <a:latin typeface="Consolas" pitchFamily="49" charset="0"/>
              </a:rPr>
              <a:t>():</a:t>
            </a:r>
          </a:p>
          <a:p>
            <a:pPr lvl="1">
              <a:buFontTx/>
              <a:buNone/>
            </a:pPr>
            <a:r>
              <a:rPr lang="en-US" altLang="en-US" dirty="0">
                <a:latin typeface="Consolas" pitchFamily="49" charset="0"/>
              </a:rPr>
              <a:t>    print("Displaying instructions")</a:t>
            </a:r>
          </a:p>
          <a:p>
            <a:pPr lvl="1">
              <a:buFontTx/>
              <a:buNone/>
            </a:pPr>
            <a:endParaRPr lang="en-US" altLang="en-US" dirty="0">
              <a:latin typeface="Arial" charset="0"/>
            </a:endParaRPr>
          </a:p>
          <a:p>
            <a:pPr lvl="1">
              <a:buFontTx/>
              <a:buNone/>
            </a:pPr>
            <a:r>
              <a:rPr lang="en-US" altLang="en-US" b="1" dirty="0">
                <a:solidFill>
                  <a:srgbClr val="3366FF"/>
                </a:solidFill>
                <a:latin typeface="Consolas" pitchFamily="49" charset="0"/>
              </a:rPr>
              <a:t># Main body of code (starting execution point)</a:t>
            </a:r>
          </a:p>
          <a:p>
            <a:pPr lvl="1">
              <a:buFontTx/>
              <a:buNone/>
            </a:pPr>
            <a:r>
              <a:rPr lang="en-US" altLang="en-US" dirty="0" err="1">
                <a:latin typeface="Consolas" pitchFamily="49" charset="0"/>
              </a:rPr>
              <a:t>displayInstructions</a:t>
            </a:r>
            <a:r>
              <a:rPr lang="en-US" altLang="en-US" dirty="0" smtClean="0">
                <a:latin typeface="Consolas" pitchFamily="49" charset="0"/>
              </a:rPr>
              <a:t>()</a:t>
            </a:r>
          </a:p>
          <a:p>
            <a:pPr lvl="1">
              <a:buNone/>
            </a:pPr>
            <a:r>
              <a:rPr lang="en-US" altLang="en-US" dirty="0" err="1">
                <a:latin typeface="Consolas" pitchFamily="49" charset="0"/>
              </a:rPr>
              <a:t>displayInstructions</a:t>
            </a:r>
            <a:r>
              <a:rPr lang="en-US" altLang="en-US" dirty="0">
                <a:latin typeface="Consolas" pitchFamily="49" charset="0"/>
              </a:rPr>
              <a:t>()</a:t>
            </a:r>
          </a:p>
          <a:p>
            <a:pPr lvl="1">
              <a:buNone/>
            </a:pPr>
            <a:r>
              <a:rPr lang="en-US" altLang="en-US" dirty="0" err="1">
                <a:latin typeface="Consolas" pitchFamily="49" charset="0"/>
              </a:rPr>
              <a:t>displayInstructions</a:t>
            </a:r>
            <a:r>
              <a:rPr lang="en-US" altLang="en-US" dirty="0">
                <a:latin typeface="Consolas" pitchFamily="49" charset="0"/>
              </a:rPr>
              <a:t>()</a:t>
            </a:r>
          </a:p>
          <a:p>
            <a:pPr marL="0" indent="0">
              <a:buNone/>
            </a:pPr>
            <a:endParaRPr lang="en-US" dirty="0" smtClean="0"/>
          </a:p>
          <a:p>
            <a:r>
              <a:rPr lang="en-US" dirty="0" smtClean="0"/>
              <a:t>Think about how many times prewritten functions such as </a:t>
            </a:r>
            <a:r>
              <a:rPr lang="en-US" dirty="0" smtClean="0">
                <a:latin typeface="Consolas" panose="020B0609020204030204" pitchFamily="49" charset="0"/>
              </a:rPr>
              <a:t>input</a:t>
            </a:r>
            <a:r>
              <a:rPr lang="en-US" dirty="0" smtClean="0"/>
              <a:t> and </a:t>
            </a:r>
            <a:r>
              <a:rPr lang="en-US" dirty="0" smtClean="0">
                <a:latin typeface="Consolas" panose="020B0609020204030204" pitchFamily="49" charset="0"/>
              </a:rPr>
              <a:t>print</a:t>
            </a:r>
            <a:r>
              <a:rPr lang="en-US" dirty="0" smtClean="0"/>
              <a:t> have be used.</a:t>
            </a:r>
            <a:endParaRPr lang="en-CA" dirty="0"/>
          </a:p>
        </p:txBody>
      </p:sp>
      <p:grpSp>
        <p:nvGrpSpPr>
          <p:cNvPr id="12" name="Group 11"/>
          <p:cNvGrpSpPr/>
          <p:nvPr/>
        </p:nvGrpSpPr>
        <p:grpSpPr>
          <a:xfrm>
            <a:off x="3733800" y="2209800"/>
            <a:ext cx="5073172" cy="2676525"/>
            <a:chOff x="3733800" y="2209800"/>
            <a:chExt cx="5073172" cy="2676525"/>
          </a:xfrm>
        </p:grpSpPr>
        <p:pic>
          <p:nvPicPr>
            <p:cNvPr id="4" name="Picture 3"/>
            <p:cNvPicPr>
              <a:picLocks noChangeAspect="1"/>
            </p:cNvPicPr>
            <p:nvPr/>
          </p:nvPicPr>
          <p:blipFill>
            <a:blip r:embed="rId2"/>
            <a:stretch>
              <a:fillRect/>
            </a:stretch>
          </p:blipFill>
          <p:spPr>
            <a:xfrm>
              <a:off x="5943600" y="2209800"/>
              <a:ext cx="2863372" cy="1000125"/>
            </a:xfrm>
            <a:prstGeom prst="rect">
              <a:avLst/>
            </a:prstGeom>
          </p:spPr>
        </p:pic>
        <p:cxnSp>
          <p:nvCxnSpPr>
            <p:cNvPr id="6" name="Straight Connector 5"/>
            <p:cNvCxnSpPr/>
            <p:nvPr/>
          </p:nvCxnSpPr>
          <p:spPr>
            <a:xfrm flipV="1">
              <a:off x="3733800" y="2590800"/>
              <a:ext cx="2209800" cy="152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810000" y="2819400"/>
              <a:ext cx="2133600" cy="1685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810000" y="3095625"/>
              <a:ext cx="2133600" cy="1790700"/>
            </a:xfrm>
            <a:prstGeom prst="line">
              <a:avLst/>
            </a:prstGeom>
            <a:ln w="254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0127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Tip For Success: Reminder</a:t>
            </a:r>
          </a:p>
        </p:txBody>
      </p:sp>
      <p:sp>
        <p:nvSpPr>
          <p:cNvPr id="103427" name="Rectangle 3"/>
          <p:cNvSpPr>
            <a:spLocks noGrp="1" noChangeArrowheads="1"/>
          </p:cNvSpPr>
          <p:nvPr>
            <p:ph type="body" idx="1"/>
          </p:nvPr>
        </p:nvSpPr>
        <p:spPr/>
        <p:txBody>
          <a:bodyPr/>
          <a:lstStyle/>
          <a:p>
            <a:r>
              <a:rPr lang="en-US" altLang="en-US" dirty="0" smtClean="0"/>
              <a:t>Look through the examples and notes before class.</a:t>
            </a:r>
          </a:p>
          <a:p>
            <a:r>
              <a:rPr lang="en-US" altLang="en-US" dirty="0" smtClean="0"/>
              <a:t>This is especially important for this section because the execution of these programs will not be sequential order.</a:t>
            </a:r>
          </a:p>
          <a:p>
            <a:r>
              <a:rPr lang="en-US" altLang="en-US" dirty="0" smtClean="0"/>
              <a:t>Instead execution will appear to ‘jump around’ so it will be harder to follow the examples if you don’t do a little preparatory work.</a:t>
            </a:r>
          </a:p>
          <a:p>
            <a:endParaRPr lang="en-US" altLang="en-US" dirty="0" smtClean="0"/>
          </a:p>
          <a:p>
            <a:r>
              <a:rPr lang="en-US" altLang="en-US" dirty="0" smtClean="0"/>
              <a:t>Also it would be helpful to take notes that include greater detail:</a:t>
            </a:r>
          </a:p>
          <a:p>
            <a:pPr lvl="1"/>
            <a:r>
              <a:rPr lang="en-US" altLang="en-US" dirty="0" smtClean="0"/>
              <a:t>For example: Literally just sketching out the diagrams that I draw without the extra accompanying verbal description that I provide in class probably won’t be useful to study from later.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mtClean="0"/>
              <a:t>Defining The Main Body Of Code As A Function</a:t>
            </a:r>
          </a:p>
        </p:txBody>
      </p:sp>
      <p:sp>
        <p:nvSpPr>
          <p:cNvPr id="31747" name="Rectangle 3"/>
          <p:cNvSpPr>
            <a:spLocks noGrp="1" noChangeArrowheads="1"/>
          </p:cNvSpPr>
          <p:nvPr>
            <p:ph type="body" idx="1"/>
          </p:nvPr>
        </p:nvSpPr>
        <p:spPr/>
        <p:txBody>
          <a:bodyPr/>
          <a:lstStyle/>
          <a:p>
            <a:r>
              <a:rPr lang="en-US" altLang="en-US" sz="2000" dirty="0" smtClean="0"/>
              <a:t>Rather than defining instructions outside of a function the main starting execution point can also be defined explicitly as a function.</a:t>
            </a:r>
          </a:p>
          <a:p>
            <a:r>
              <a:rPr lang="en-US" altLang="en-US" sz="2000" dirty="0" smtClean="0"/>
              <a:t>(The previous program rewritten to include an explicit start function) </a:t>
            </a:r>
            <a:r>
              <a:rPr lang="en-US" altLang="en-US" sz="2000" b="1" dirty="0" smtClean="0"/>
              <a:t>Example program: </a:t>
            </a:r>
            <a:r>
              <a:rPr lang="en-US" altLang="en-US" sz="2000" dirty="0" smtClean="0">
                <a:latin typeface="Consolas" panose="020B0609020204030204" pitchFamily="49" charset="0"/>
              </a:rPr>
              <a:t>2</a:t>
            </a:r>
            <a:r>
              <a:rPr lang="en-US" altLang="ja-JP" sz="2000" dirty="0" smtClean="0">
                <a:latin typeface="Consolas" panose="020B0609020204030204" pitchFamily="49" charset="0"/>
              </a:rPr>
              <a:t>firstExampleFunctionV2.py</a:t>
            </a:r>
          </a:p>
          <a:p>
            <a:pPr lvl="1"/>
            <a:r>
              <a:rPr lang="en-US" altLang="en-US" sz="1600" dirty="0" smtClean="0"/>
              <a:t>Learning objective: enclosing the start of the program inside a function</a:t>
            </a:r>
          </a:p>
          <a:p>
            <a:pPr lvl="1"/>
            <a:endParaRPr lang="en-US" altLang="en-US" sz="1600" dirty="0" smtClean="0"/>
          </a:p>
          <a:p>
            <a:pPr lvl="1">
              <a:buFont typeface="Times New Roman" pitchFamily="18" charset="0"/>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2">
              <a:buFontTx/>
              <a:buNone/>
            </a:pPr>
            <a:r>
              <a:rPr lang="en-US" altLang="en-US" dirty="0" smtClean="0">
                <a:latin typeface="Consolas" pitchFamily="49" charset="0"/>
              </a:rPr>
              <a:t>  </a:t>
            </a:r>
            <a:r>
              <a:rPr lang="en-US" altLang="en-US" dirty="0" err="1" smtClean="0">
                <a:latin typeface="Consolas" pitchFamily="49" charset="0"/>
              </a:rPr>
              <a:t>displayInstructions</a:t>
            </a:r>
            <a:r>
              <a:rPr lang="en-US" altLang="en-US" dirty="0" smtClean="0">
                <a:latin typeface="Consolas" pitchFamily="49" charset="0"/>
              </a:rPr>
              <a:t>()</a:t>
            </a:r>
          </a:p>
          <a:p>
            <a:pPr lvl="2">
              <a:buFontTx/>
              <a:buNone/>
            </a:pPr>
            <a:r>
              <a:rPr lang="en-US" altLang="en-US" dirty="0" smtClean="0">
                <a:latin typeface="Consolas" pitchFamily="49" charset="0"/>
              </a:rPr>
              <a:t>  print("End of program</a:t>
            </a:r>
            <a:r>
              <a:rPr lang="en-US" altLang="en-US" sz="1600" dirty="0" smtClean="0">
                <a:latin typeface="Consolas" pitchFamily="49" charset="0"/>
              </a:rPr>
              <a:t>")</a:t>
            </a:r>
            <a:endParaRPr lang="en-US" altLang="en-US" dirty="0" smtClean="0">
              <a:latin typeface="Arial" charset="0"/>
            </a:endParaRPr>
          </a:p>
          <a:p>
            <a:r>
              <a:rPr lang="en-US" altLang="en-US" sz="2000" b="1" dirty="0" smtClean="0"/>
              <a:t>Important:</a:t>
            </a:r>
            <a:r>
              <a:rPr lang="en-US" altLang="en-US" sz="2000" dirty="0" smtClean="0"/>
              <a:t> If you explicitly define the starting function then do not forgot to explicitly call it!</a:t>
            </a:r>
          </a:p>
          <a:p>
            <a:pPr>
              <a:buFontTx/>
              <a:buNone/>
            </a:pPr>
            <a:endParaRPr lang="en-US" altLang="en-US" sz="2000" dirty="0" smtClean="0"/>
          </a:p>
          <a:p>
            <a:pPr lvl="1">
              <a:buFont typeface="Times New Roman" pitchFamily="18" charset="0"/>
              <a:buNone/>
            </a:pPr>
            <a:r>
              <a:rPr lang="en-US" altLang="en-US" sz="1800" dirty="0" smtClean="0">
                <a:latin typeface="Arial" charset="0"/>
              </a:rPr>
              <a:t>start ()</a:t>
            </a:r>
          </a:p>
        </p:txBody>
      </p:sp>
      <p:grpSp>
        <p:nvGrpSpPr>
          <p:cNvPr id="3" name="Group 2"/>
          <p:cNvGrpSpPr>
            <a:grpSpLocks/>
          </p:cNvGrpSpPr>
          <p:nvPr/>
        </p:nvGrpSpPr>
        <p:grpSpPr bwMode="auto">
          <a:xfrm>
            <a:off x="699294" y="5486400"/>
            <a:ext cx="7745412" cy="1108075"/>
            <a:chOff x="620713" y="5562600"/>
            <a:chExt cx="7745412" cy="1107996"/>
          </a:xfrm>
        </p:grpSpPr>
        <p:sp>
          <p:nvSpPr>
            <p:cNvPr id="31749" name="Rectangle 7"/>
            <p:cNvSpPr>
              <a:spLocks noChangeArrowheads="1"/>
            </p:cNvSpPr>
            <p:nvPr/>
          </p:nvSpPr>
          <p:spPr bwMode="auto">
            <a:xfrm>
              <a:off x="620713" y="6141904"/>
              <a:ext cx="1236662" cy="41129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1750" name="Line 8"/>
            <p:cNvSpPr>
              <a:spLocks noChangeShapeType="1"/>
            </p:cNvSpPr>
            <p:nvPr/>
          </p:nvSpPr>
          <p:spPr bwMode="auto">
            <a:xfrm flipH="1">
              <a:off x="1844674" y="6116598"/>
              <a:ext cx="3794125" cy="29849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1751" name="Text Box 9"/>
            <p:cNvSpPr txBox="1">
              <a:spLocks noChangeArrowheads="1"/>
            </p:cNvSpPr>
            <p:nvPr/>
          </p:nvSpPr>
          <p:spPr bwMode="auto">
            <a:xfrm>
              <a:off x="5638800" y="5562600"/>
              <a:ext cx="27273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dirty="0">
                  <a:solidFill>
                    <a:srgbClr val="FF0000"/>
                  </a:solidFill>
                  <a:latin typeface="Arial" charset="0"/>
                </a:rPr>
                <a:t>Don’t forget to start your program! Program starts at the first executable un-indented instruction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Stylistic Note</a:t>
            </a:r>
          </a:p>
        </p:txBody>
      </p:sp>
      <p:sp>
        <p:nvSpPr>
          <p:cNvPr id="32771" name="Content Placeholder 2"/>
          <p:cNvSpPr>
            <a:spLocks noGrp="1"/>
          </p:cNvSpPr>
          <p:nvPr>
            <p:ph idx="1"/>
          </p:nvPr>
        </p:nvSpPr>
        <p:spPr/>
        <p:txBody>
          <a:bodyPr/>
          <a:lstStyle/>
          <a:p>
            <a:r>
              <a:rPr lang="en-US" altLang="en-US" dirty="0" smtClean="0"/>
              <a:t>By convention the starting function is frequently named ‘</a:t>
            </a:r>
            <a:r>
              <a:rPr lang="en-US" altLang="ja-JP" sz="2000" dirty="0" smtClean="0">
                <a:latin typeface="Consolas" pitchFamily="49" charset="0"/>
              </a:rPr>
              <a:t>main()</a:t>
            </a:r>
            <a:r>
              <a:rPr lang="en-US" altLang="en-US" dirty="0" smtClean="0"/>
              <a:t>’</a:t>
            </a:r>
            <a:r>
              <a:rPr lang="en-US" altLang="ja-JP" dirty="0" smtClean="0"/>
              <a:t> or in my case </a:t>
            </a:r>
            <a:r>
              <a:rPr lang="en-US" altLang="en-US" dirty="0" smtClean="0"/>
              <a:t>‘</a:t>
            </a:r>
            <a:r>
              <a:rPr lang="en-US" altLang="ja-JP" sz="2000" dirty="0" smtClean="0">
                <a:latin typeface="Consolas" panose="020B0609020204030204" pitchFamily="49" charset="0"/>
              </a:rPr>
              <a:t>start()</a:t>
            </a:r>
            <a:r>
              <a:rPr lang="en-US" altLang="en-US" dirty="0" smtClean="0"/>
              <a:t>’</a:t>
            </a:r>
            <a:r>
              <a:rPr lang="en-US" altLang="ja-JP" dirty="0" smtClean="0"/>
              <a:t>.</a:t>
            </a:r>
          </a:p>
          <a:p>
            <a:pPr marL="342900" lvl="1" indent="0">
              <a:buFont typeface="Arial" charset="0"/>
              <a:buNone/>
            </a:pPr>
            <a:r>
              <a:rPr lang="en-US" altLang="en-US" sz="1800" dirty="0" smtClean="0">
                <a:latin typeface="Consolas" pitchFamily="49" charset="0"/>
              </a:rPr>
              <a:t>def main():</a:t>
            </a:r>
          </a:p>
          <a:p>
            <a:r>
              <a:rPr lang="en-US" altLang="en-US" dirty="0" smtClean="0"/>
              <a:t>OR</a:t>
            </a:r>
          </a:p>
          <a:p>
            <a:pPr marL="342900" lvl="1" indent="0">
              <a:buFont typeface="Arial" charset="0"/>
              <a:buNone/>
            </a:pPr>
            <a:r>
              <a:rPr lang="en-US" altLang="en-US" sz="1800" dirty="0" smtClean="0">
                <a:latin typeface="Consolas" pitchFamily="49" charset="0"/>
              </a:rPr>
              <a:t>def start():</a:t>
            </a:r>
          </a:p>
          <a:p>
            <a:r>
              <a:rPr lang="en-US" altLang="en-US" dirty="0" smtClean="0"/>
              <a:t>This is done so the reader can quickly find the beginning execution point.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New Terminology</a:t>
            </a:r>
          </a:p>
        </p:txBody>
      </p:sp>
      <p:sp>
        <p:nvSpPr>
          <p:cNvPr id="35843" name="Content Placeholder 2"/>
          <p:cNvSpPr>
            <a:spLocks noGrp="1"/>
          </p:cNvSpPr>
          <p:nvPr>
            <p:ph idx="1"/>
          </p:nvPr>
        </p:nvSpPr>
        <p:spPr>
          <a:xfrm>
            <a:off x="533400" y="1143000"/>
            <a:ext cx="8229600" cy="5410200"/>
          </a:xfrm>
        </p:spPr>
        <p:txBody>
          <a:bodyPr/>
          <a:lstStyle/>
          <a:p>
            <a:r>
              <a:rPr lang="en-US" altLang="en-US" b="1" smtClean="0"/>
              <a:t>Local variables</a:t>
            </a:r>
            <a:r>
              <a:rPr lang="en-US" altLang="en-US" smtClean="0"/>
              <a:t>: are created within the body of a function (indented)</a:t>
            </a:r>
          </a:p>
          <a:p>
            <a:r>
              <a:rPr lang="en-US" altLang="en-US" b="1" smtClean="0"/>
              <a:t>Global constants</a:t>
            </a:r>
            <a:r>
              <a:rPr lang="en-US" altLang="en-US" smtClean="0"/>
              <a:t>: created outside the body of a function.</a:t>
            </a:r>
          </a:p>
          <a:p>
            <a:r>
              <a:rPr lang="en-US" altLang="en-US" smtClean="0"/>
              <a:t>(The significance of global vs. local is coming up shortly).</a:t>
            </a:r>
          </a:p>
        </p:txBody>
      </p:sp>
      <p:sp>
        <p:nvSpPr>
          <p:cNvPr id="4" name="Rectangle 3"/>
          <p:cNvSpPr/>
          <p:nvPr/>
        </p:nvSpPr>
        <p:spPr>
          <a:xfrm>
            <a:off x="806450" y="3500438"/>
            <a:ext cx="5975350"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latin typeface="Consolas" panose="020B0609020204030204" pitchFamily="49" charset="0"/>
              <a:cs typeface="Consolas" panose="020B0609020204030204" pitchFamily="49" charset="0"/>
            </a:endParaRPr>
          </a:p>
        </p:txBody>
      </p:sp>
      <p:grpSp>
        <p:nvGrpSpPr>
          <p:cNvPr id="9" name="Group 8"/>
          <p:cNvGrpSpPr>
            <a:grpSpLocks/>
          </p:cNvGrpSpPr>
          <p:nvPr/>
        </p:nvGrpSpPr>
        <p:grpSpPr bwMode="auto">
          <a:xfrm>
            <a:off x="3470275" y="2962275"/>
            <a:ext cx="5064125" cy="730250"/>
            <a:chOff x="3470275" y="2962147"/>
            <a:chExt cx="5064125" cy="730378"/>
          </a:xfrm>
        </p:grpSpPr>
        <p:sp>
          <p:nvSpPr>
            <p:cNvPr id="33802" name="TextBox 5"/>
            <p:cNvSpPr txBox="1">
              <a:spLocks noChangeArrowheads="1"/>
            </p:cNvSpPr>
            <p:nvPr/>
          </p:nvSpPr>
          <p:spPr bwMode="auto">
            <a:xfrm>
              <a:off x="7056137" y="2962147"/>
              <a:ext cx="14782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Global constant</a:t>
              </a:r>
            </a:p>
          </p:txBody>
        </p:sp>
        <p:cxnSp>
          <p:nvCxnSpPr>
            <p:cNvPr id="7" name="Straight Arrow Connector 6"/>
            <p:cNvCxnSpPr>
              <a:stCxn id="33802" idx="1"/>
            </p:cNvCxnSpPr>
            <p:nvPr/>
          </p:nvCxnSpPr>
          <p:spPr bwMode="auto">
            <a:xfrm flipH="1">
              <a:off x="3470275" y="3286054"/>
              <a:ext cx="3586163" cy="4064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p:cNvGrpSpPr>
          <p:nvPr/>
        </p:nvGrpSpPr>
        <p:grpSpPr bwMode="auto">
          <a:xfrm>
            <a:off x="5146675" y="4419600"/>
            <a:ext cx="3387725" cy="646113"/>
            <a:chOff x="5146676" y="4419600"/>
            <a:chExt cx="3387724" cy="646331"/>
          </a:xfrm>
        </p:grpSpPr>
        <p:sp>
          <p:nvSpPr>
            <p:cNvPr id="33799" name="TextBox 8"/>
            <p:cNvSpPr txBox="1">
              <a:spLocks noChangeArrowheads="1"/>
            </p:cNvSpPr>
            <p:nvPr/>
          </p:nvSpPr>
          <p:spPr bwMode="auto">
            <a:xfrm>
              <a:off x="7239000" y="4419600"/>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Local variables</a:t>
              </a:r>
            </a:p>
          </p:txBody>
        </p:sp>
        <p:cxnSp>
          <p:nvCxnSpPr>
            <p:cNvPr id="10" name="Straight Arrow Connector 9"/>
            <p:cNvCxnSpPr>
              <a:stCxn id="33799" idx="1"/>
            </p:cNvCxnSpPr>
            <p:nvPr/>
          </p:nvCxnSpPr>
          <p:spPr bwMode="auto">
            <a:xfrm flipH="1" flipV="1">
              <a:off x="6019801" y="4419600"/>
              <a:ext cx="1219200" cy="3239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3799" idx="1"/>
            </p:cNvCxnSpPr>
            <p:nvPr/>
          </p:nvCxnSpPr>
          <p:spPr bwMode="auto">
            <a:xfrm flipH="1" flipV="1">
              <a:off x="5146676" y="4699094"/>
              <a:ext cx="2092324" cy="444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Creating Your Variables</a:t>
            </a:r>
          </a:p>
        </p:txBody>
      </p:sp>
      <p:sp>
        <p:nvSpPr>
          <p:cNvPr id="30723" name="Content Placeholder 2"/>
          <p:cNvSpPr>
            <a:spLocks noGrp="1"/>
          </p:cNvSpPr>
          <p:nvPr>
            <p:ph idx="1"/>
          </p:nvPr>
        </p:nvSpPr>
        <p:spPr/>
        <p:txBody>
          <a:bodyPr/>
          <a:lstStyle/>
          <a:p>
            <a:r>
              <a:rPr lang="en-US" altLang="en-US" dirty="0" smtClean="0"/>
              <a:t>Before this section of notes: all statements (including the creation of a variables) occur outside of a function</a:t>
            </a:r>
          </a:p>
          <a:p>
            <a:endParaRPr lang="en-US" altLang="en-US" dirty="0" smtClean="0"/>
          </a:p>
          <a:p>
            <a:endParaRPr lang="en-US" altLang="en-US" dirty="0" smtClean="0"/>
          </a:p>
          <a:p>
            <a:endParaRPr lang="en-US" altLang="en-US" dirty="0" smtClean="0"/>
          </a:p>
          <a:p>
            <a:r>
              <a:rPr lang="en-US" altLang="en-US" dirty="0" smtClean="0"/>
              <a:t>Now that you have learned how to define functions, </a:t>
            </a:r>
            <a:r>
              <a:rPr lang="en-US" altLang="en-US" b="1" dirty="0" smtClean="0"/>
              <a:t>ALL your variables must be created with the body of a function</a:t>
            </a:r>
            <a:r>
              <a:rPr lang="en-US" altLang="en-US" dirty="0" smtClean="0"/>
              <a:t>.</a:t>
            </a:r>
          </a:p>
          <a:p>
            <a:r>
              <a:rPr lang="en-US" altLang="en-US" dirty="0" smtClean="0"/>
              <a:t>Constants can still be created outside of a function (more on this later).</a:t>
            </a:r>
          </a:p>
        </p:txBody>
      </p:sp>
      <p:sp>
        <p:nvSpPr>
          <p:cNvPr id="2" name="Rectangle 1"/>
          <p:cNvSpPr/>
          <p:nvPr/>
        </p:nvSpPr>
        <p:spPr>
          <a:xfrm>
            <a:off x="838200" y="19812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
        <p:nvSpPr>
          <p:cNvPr id="5" name="Rectangle 4"/>
          <p:cNvSpPr/>
          <p:nvPr/>
        </p:nvSpPr>
        <p:spPr>
          <a:xfrm>
            <a:off x="838200" y="4953000"/>
            <a:ext cx="5459413"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endParaRPr>
          </a:p>
        </p:txBody>
      </p:sp>
      <p:grpSp>
        <p:nvGrpSpPr>
          <p:cNvPr id="9" name="Group 8"/>
          <p:cNvGrpSpPr>
            <a:grpSpLocks/>
          </p:cNvGrpSpPr>
          <p:nvPr/>
        </p:nvGrpSpPr>
        <p:grpSpPr bwMode="auto">
          <a:xfrm>
            <a:off x="3467100" y="4356890"/>
            <a:ext cx="2552700" cy="748506"/>
            <a:chOff x="3467100" y="4357178"/>
            <a:chExt cx="2552700" cy="748759"/>
          </a:xfrm>
        </p:grpSpPr>
        <p:sp>
          <p:nvSpPr>
            <p:cNvPr id="34827" name="TextBox 3"/>
            <p:cNvSpPr txBox="1">
              <a:spLocks noChangeArrowheads="1"/>
            </p:cNvSpPr>
            <p:nvPr/>
          </p:nvSpPr>
          <p:spPr bwMode="auto">
            <a:xfrm>
              <a:off x="4114800" y="4357178"/>
              <a:ext cx="1905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FF0000"/>
                  </a:solidFill>
                </a:rPr>
                <a:t>‘Outside’: OK for constants only</a:t>
              </a:r>
            </a:p>
          </p:txBody>
        </p:sp>
        <p:cxnSp>
          <p:nvCxnSpPr>
            <p:cNvPr id="7" name="Straight Arrow Connector 6"/>
            <p:cNvCxnSpPr>
              <a:stCxn id="34827" idx="1"/>
            </p:cNvCxnSpPr>
            <p:nvPr/>
          </p:nvCxnSpPr>
          <p:spPr>
            <a:xfrm flipH="1">
              <a:off x="3467100" y="4680344"/>
              <a:ext cx="647700" cy="42559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5"/>
          <p:cNvGrpSpPr>
            <a:grpSpLocks/>
          </p:cNvGrpSpPr>
          <p:nvPr/>
        </p:nvGrpSpPr>
        <p:grpSpPr bwMode="auto">
          <a:xfrm>
            <a:off x="5278438" y="5183188"/>
            <a:ext cx="3825875" cy="928687"/>
            <a:chOff x="5278183" y="5183188"/>
            <a:chExt cx="3825396" cy="928687"/>
          </a:xfrm>
        </p:grpSpPr>
        <p:sp>
          <p:nvSpPr>
            <p:cNvPr id="34824" name="TextBox 12"/>
            <p:cNvSpPr txBox="1">
              <a:spLocks noChangeArrowheads="1"/>
            </p:cNvSpPr>
            <p:nvPr/>
          </p:nvSpPr>
          <p:spPr bwMode="auto">
            <a:xfrm>
              <a:off x="7198700" y="5183188"/>
              <a:ext cx="1904879"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Inside function body: all variables must be here</a:t>
              </a:r>
            </a:p>
          </p:txBody>
        </p:sp>
        <p:cxnSp>
          <p:nvCxnSpPr>
            <p:cNvPr id="14" name="Straight Arrow Connector 13"/>
            <p:cNvCxnSpPr/>
            <p:nvPr/>
          </p:nvCxnSpPr>
          <p:spPr bwMode="auto">
            <a:xfrm flipH="1">
              <a:off x="6019452" y="5878513"/>
              <a:ext cx="117936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H="1">
              <a:off x="5278183" y="5878513"/>
              <a:ext cx="1920635" cy="2333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2"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 #1: Declaring Variables Locally</a:t>
            </a:r>
            <a:endParaRPr lang="en-CA" dirty="0"/>
          </a:p>
        </p:txBody>
      </p:sp>
      <p:sp>
        <p:nvSpPr>
          <p:cNvPr id="3" name="Content Placeholder 2"/>
          <p:cNvSpPr>
            <a:spLocks noGrp="1"/>
          </p:cNvSpPr>
          <p:nvPr>
            <p:ph idx="1"/>
          </p:nvPr>
        </p:nvSpPr>
        <p:spPr/>
        <p:txBody>
          <a:bodyPr/>
          <a:lstStyle/>
          <a:p>
            <a:pPr marL="114300" indent="-114300" eaLnBrk="1" hangingPunct="1"/>
            <a:r>
              <a:rPr lang="en-US" altLang="en-US" dirty="0"/>
              <a:t>Variables are memory locations that are used for the temporary storage of information.</a:t>
            </a:r>
          </a:p>
          <a:p>
            <a:pPr marL="114300" indent="-114300" eaLnBrk="1" hangingPunct="1">
              <a:buFontTx/>
              <a:buNone/>
            </a:pPr>
            <a:endParaRPr lang="en-US" altLang="en-US" dirty="0"/>
          </a:p>
          <a:p>
            <a:pPr marL="114300" indent="-114300" eaLnBrk="1" hangingPunct="1">
              <a:buFontTx/>
              <a:buNone/>
            </a:pPr>
            <a:r>
              <a:rPr lang="en-US" altLang="en-US" sz="2000" dirty="0">
                <a:latin typeface="Consolas" pitchFamily="49" charset="0"/>
              </a:rPr>
              <a:t> num = 888</a:t>
            </a:r>
          </a:p>
          <a:p>
            <a:pPr marL="114300" indent="-114300" eaLnBrk="1" hangingPunct="1"/>
            <a:endParaRPr lang="en-US" altLang="en-US" dirty="0"/>
          </a:p>
          <a:p>
            <a:pPr marL="114300" indent="-114300" eaLnBrk="1" hangingPunct="1"/>
            <a:r>
              <a:rPr lang="en-US" altLang="en-US" dirty="0"/>
              <a:t>Each variable uses up a portion of memory, if the program is large then many variables may have to be declared (a lot of memory may have to be allocated to store the contents of variables).</a:t>
            </a:r>
          </a:p>
          <a:p>
            <a:endParaRPr lang="en-CA" dirty="0"/>
          </a:p>
        </p:txBody>
      </p:sp>
      <p:grpSp>
        <p:nvGrpSpPr>
          <p:cNvPr id="4" name="Group 4"/>
          <p:cNvGrpSpPr>
            <a:grpSpLocks/>
          </p:cNvGrpSpPr>
          <p:nvPr/>
        </p:nvGrpSpPr>
        <p:grpSpPr bwMode="auto">
          <a:xfrm>
            <a:off x="2743200" y="2057400"/>
            <a:ext cx="2011363" cy="611187"/>
            <a:chOff x="1420" y="1509"/>
            <a:chExt cx="1267" cy="385"/>
          </a:xfrm>
        </p:grpSpPr>
        <p:sp>
          <p:nvSpPr>
            <p:cNvPr id="5" name="Rectangle 4"/>
            <p:cNvSpPr>
              <a:spLocks noChangeArrowheads="1"/>
            </p:cNvSpPr>
            <p:nvPr/>
          </p:nvSpPr>
          <p:spPr bwMode="auto">
            <a:xfrm>
              <a:off x="1785" y="1696"/>
              <a:ext cx="902" cy="1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888</a:t>
              </a:r>
            </a:p>
          </p:txBody>
        </p:sp>
        <p:sp>
          <p:nvSpPr>
            <p:cNvPr id="6" name="Text Box 5"/>
            <p:cNvSpPr txBox="1">
              <a:spLocks noChangeArrowheads="1"/>
            </p:cNvSpPr>
            <p:nvPr/>
          </p:nvSpPr>
          <p:spPr bwMode="auto">
            <a:xfrm>
              <a:off x="1420" y="1720"/>
              <a:ext cx="4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num</a:t>
              </a:r>
            </a:p>
          </p:txBody>
        </p:sp>
        <p:sp>
          <p:nvSpPr>
            <p:cNvPr id="7" name="Text Box 6"/>
            <p:cNvSpPr txBox="1">
              <a:spLocks noChangeArrowheads="1"/>
            </p:cNvSpPr>
            <p:nvPr/>
          </p:nvSpPr>
          <p:spPr bwMode="auto">
            <a:xfrm>
              <a:off x="1785" y="1509"/>
              <a:ext cx="8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latin typeface="Consolas" pitchFamily="49" charset="0"/>
                </a:rPr>
                <a:t>RAM</a:t>
              </a:r>
            </a:p>
          </p:txBody>
        </p:sp>
      </p:grpSp>
    </p:spTree>
    <p:extLst>
      <p:ext uri="{BB962C8B-B14F-4D97-AF65-F5344CB8AC3E}">
        <p14:creationId xmlns:p14="http://schemas.microsoft.com/office/powerpoint/2010/main" val="135687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r>
              <a:rPr lang="en-US" altLang="en-US" sz="3200" dirty="0" smtClean="0"/>
              <a:t>What Is The Significance Of Being ‘Local’</a:t>
            </a:r>
          </a:p>
        </p:txBody>
      </p:sp>
      <p:sp>
        <p:nvSpPr>
          <p:cNvPr id="142339" name="Rectangle 3"/>
          <p:cNvSpPr>
            <a:spLocks noGrp="1" noChangeArrowheads="1"/>
          </p:cNvSpPr>
          <p:nvPr>
            <p:ph type="body" idx="4294967295"/>
          </p:nvPr>
        </p:nvSpPr>
        <p:spPr/>
        <p:txBody>
          <a:bodyPr/>
          <a:lstStyle/>
          <a:p>
            <a:pPr marL="114300" indent="-114300" eaLnBrk="1" hangingPunct="1"/>
            <a:r>
              <a:rPr lang="en-US" altLang="en-US" sz="2400" dirty="0" smtClean="0"/>
              <a:t>To minimize the amount of memory that is used to store the contents of variables only create variables when they are needed (“allocated”).</a:t>
            </a:r>
          </a:p>
          <a:p>
            <a:pPr marL="114300" indent="-114300" eaLnBrk="1" hangingPunct="1"/>
            <a:r>
              <a:rPr lang="en-US" altLang="en-US" sz="2400" dirty="0" smtClean="0"/>
              <a:t>When the memory for a variable is no longer needed it can be ‘freed up’ and reused (“de-allocated”).</a:t>
            </a:r>
          </a:p>
          <a:p>
            <a:pPr marL="114300" indent="-114300" eaLnBrk="1" hangingPunct="1"/>
            <a:r>
              <a:rPr lang="en-US" altLang="en-US" sz="2400" dirty="0" smtClean="0"/>
              <a:t>To design a program so that memory for variables is only allocated (reserved in memory) as needed and de-allocated when they are not (the memory is free up) variables should be declared as local to a function.</a:t>
            </a:r>
          </a:p>
          <a:p>
            <a:pPr marL="114300" indent="-114300" eaLnBrk="1" hangingPunct="1"/>
            <a:r>
              <a:rPr lang="en-US" altLang="en-US" sz="2400" dirty="0" smtClean="0"/>
              <a:t>(There’s an even better reason for making variables local coming up later under ‘side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Scope</a:t>
            </a:r>
            <a:endParaRPr lang="en-CA" dirty="0"/>
          </a:p>
        </p:txBody>
      </p:sp>
      <p:sp>
        <p:nvSpPr>
          <p:cNvPr id="4" name="Rectangle 3"/>
          <p:cNvSpPr txBox="1">
            <a:spLocks noChangeArrowheads="1"/>
          </p:cNvSpPr>
          <p:nvPr/>
        </p:nvSpPr>
        <p:spPr bwMode="auto">
          <a:xfrm>
            <a:off x="152400" y="1229210"/>
            <a:ext cx="35433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1800" dirty="0" smtClean="0"/>
              <a:t>The scope of an identifier (variable, constant) is where it may be accessed and used.</a:t>
            </a:r>
          </a:p>
          <a:p>
            <a:r>
              <a:rPr lang="en-US" altLang="en-US" sz="1800" dirty="0" smtClean="0"/>
              <a:t>In Python</a:t>
            </a:r>
            <a:r>
              <a:rPr lang="en-US" altLang="en-US" sz="1800" baseline="30000" dirty="0" smtClean="0"/>
              <a:t>1</a:t>
            </a:r>
            <a:r>
              <a:rPr lang="en-US" altLang="en-US" sz="1800" dirty="0" smtClean="0"/>
              <a:t>:</a:t>
            </a:r>
          </a:p>
          <a:p>
            <a:pPr lvl="1"/>
            <a:r>
              <a:rPr lang="en-US" altLang="en-US" sz="1500" dirty="0" smtClean="0"/>
              <a:t>An identifier comes into scope (becomes visible to the program and can be used) after it has been declared.</a:t>
            </a:r>
          </a:p>
          <a:p>
            <a:pPr lvl="1"/>
            <a:r>
              <a:rPr lang="en-US" altLang="en-US" sz="1500" dirty="0" smtClean="0"/>
              <a:t>An identifier goes out of scope (no longer visible so it can no longer be used) at the end of the indented block where the identifier has been declared.</a:t>
            </a:r>
          </a:p>
          <a:p>
            <a:pPr lvl="1">
              <a:buFont typeface="Times New Roman" pitchFamily="18" charset="0"/>
              <a:buNone/>
            </a:pPr>
            <a:endParaRPr lang="en-US" altLang="en-US" sz="1350" dirty="0"/>
          </a:p>
        </p:txBody>
      </p:sp>
      <p:sp>
        <p:nvSpPr>
          <p:cNvPr id="5" name="Text Box 4"/>
          <p:cNvSpPr txBox="1">
            <a:spLocks noChangeArrowheads="1"/>
          </p:cNvSpPr>
          <p:nvPr/>
        </p:nvSpPr>
        <p:spPr bwMode="auto">
          <a:xfrm>
            <a:off x="18473" y="6324600"/>
            <a:ext cx="62484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050" dirty="0">
                <a:latin typeface="Arial" charset="0"/>
              </a:rPr>
              <a:t>1 The concept of scoping (limited visibility) applies to all programming languages. The rules for determining when identifiers come into and go out of scope will vary with a particular language.</a:t>
            </a:r>
          </a:p>
        </p:txBody>
      </p:sp>
      <p:sp>
        <p:nvSpPr>
          <p:cNvPr id="6" name="Rectangle 5"/>
          <p:cNvSpPr/>
          <p:nvPr/>
        </p:nvSpPr>
        <p:spPr>
          <a:xfrm>
            <a:off x="4876801" y="1270883"/>
            <a:ext cx="2913224" cy="238671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chemeClr val="tx1"/>
                </a:solidFill>
                <a:latin typeface="Consolas" panose="020B0609020204030204" pitchFamily="49" charset="0"/>
                <a:cs typeface="Consolas" panose="020B0609020204030204" pitchFamily="49" charset="0"/>
              </a:rPr>
              <a:t>RATIO </a:t>
            </a:r>
            <a:r>
              <a:rPr lang="en-US" sz="1600" dirty="0">
                <a:solidFill>
                  <a:schemeClr val="tx1"/>
                </a:solidFill>
                <a:latin typeface="Consolas" panose="020B0609020204030204" pitchFamily="49" charset="0"/>
                <a:cs typeface="Consolas" panose="020B0609020204030204" pitchFamily="49" charset="0"/>
              </a:rPr>
              <a:t>= 7</a:t>
            </a:r>
          </a:p>
          <a:p>
            <a:pPr eaLnBrk="1" hangingPunct="1">
              <a:defRPr/>
            </a:pPr>
            <a:r>
              <a:rPr lang="en-US" sz="1600" dirty="0" err="1">
                <a:solidFill>
                  <a:schemeClr val="tx1"/>
                </a:solidFill>
                <a:latin typeface="Consolas" panose="020B0609020204030204" pitchFamily="49" charset="0"/>
                <a:cs typeface="Consolas" panose="020B0609020204030204" pitchFamily="49" charset="0"/>
              </a:rPr>
              <a:t>def</a:t>
            </a:r>
            <a:r>
              <a:rPr lang="en-US" sz="1600" dirty="0">
                <a:solidFill>
                  <a:schemeClr val="tx1"/>
                </a:solidFill>
                <a:latin typeface="Consolas" panose="020B0609020204030204" pitchFamily="49" charset="0"/>
                <a:cs typeface="Consolas" panose="020B0609020204030204" pitchFamily="49" charset="0"/>
              </a:rPr>
              <a:t> </a:t>
            </a:r>
            <a:r>
              <a:rPr lang="en-US" sz="1600" dirty="0" err="1">
                <a:solidFill>
                  <a:schemeClr val="tx1"/>
                </a:solidFill>
                <a:latin typeface="Consolas" panose="020B0609020204030204" pitchFamily="49" charset="0"/>
                <a:cs typeface="Consolas" panose="020B0609020204030204" pitchFamily="49" charset="0"/>
              </a:rPr>
              <a:t>getInformation</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age = </a:t>
            </a:r>
            <a:r>
              <a:rPr lang="en-US" sz="1600" dirty="0" smtClean="0">
                <a:solidFill>
                  <a:schemeClr val="tx1"/>
                </a:solidFill>
                <a:latin typeface="Consolas" panose="020B0609020204030204" pitchFamily="49" charset="0"/>
                <a:cs typeface="Consolas" panose="020B0609020204030204" pitchFamily="49" charset="0"/>
              </a:rPr>
              <a:t>input(</a:t>
            </a:r>
            <a:r>
              <a:rPr lang="en-US" sz="1600" dirty="0">
                <a:solidFill>
                  <a:schemeClr val="tx1"/>
                </a:solidFill>
                <a:latin typeface="Consolas" panose="020B0609020204030204" pitchFamily="49" charset="0"/>
                <a:cs typeface="Consolas" panose="020B0609020204030204" pitchFamily="49" charset="0"/>
              </a:rPr>
              <a:t>"</a:t>
            </a:r>
            <a:r>
              <a:rPr lang="en-US" sz="1600" dirty="0" smtClean="0">
                <a:solidFill>
                  <a:schemeClr val="tx1"/>
                </a:solidFill>
                <a:latin typeface="Consolas" panose="020B0609020204030204" pitchFamily="49" charset="0"/>
                <a:cs typeface="Consolas" panose="020B0609020204030204" pitchFamily="49" charset="0"/>
              </a:rPr>
              <a:t>Age: </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r>
              <a:rPr lang="en-US" sz="1600" dirty="0" smtClean="0">
                <a:solidFill>
                  <a:schemeClr val="tx1"/>
                </a:solidFill>
                <a:latin typeface="Consolas" panose="020B0609020204030204" pitchFamily="49" charset="0"/>
                <a:cs typeface="Consolas" panose="020B0609020204030204" pitchFamily="49" charset="0"/>
              </a:rPr>
              <a:t>   </a:t>
            </a:r>
            <a:r>
              <a:rPr lang="en-US" sz="1600" dirty="0" err="1" smtClean="0">
                <a:solidFill>
                  <a:schemeClr val="tx1"/>
                </a:solidFill>
                <a:latin typeface="Consolas" panose="020B0609020204030204" pitchFamily="49" charset="0"/>
                <a:cs typeface="Consolas" panose="020B0609020204030204" pitchFamily="49" charset="0"/>
              </a:rPr>
              <a:t>catAge</a:t>
            </a:r>
            <a:r>
              <a:rPr lang="en-US" sz="1600" dirty="0" smtClean="0">
                <a:solidFill>
                  <a:schemeClr val="tx1"/>
                </a:solidFill>
                <a:latin typeface="Consolas" panose="020B0609020204030204" pitchFamily="49" charset="0"/>
                <a:cs typeface="Consolas" panose="020B0609020204030204" pitchFamily="49" charset="0"/>
              </a:rPr>
              <a:t> </a:t>
            </a:r>
            <a:r>
              <a:rPr lang="en-US" sz="1600" dirty="0">
                <a:solidFill>
                  <a:schemeClr val="tx1"/>
                </a:solidFill>
                <a:latin typeface="Consolas" panose="020B0609020204030204" pitchFamily="49" charset="0"/>
                <a:cs typeface="Consolas" panose="020B0609020204030204" pitchFamily="49" charset="0"/>
              </a:rPr>
              <a:t>= age </a:t>
            </a:r>
            <a:r>
              <a:rPr lang="en-US" sz="1600" dirty="0" smtClean="0">
                <a:solidFill>
                  <a:schemeClr val="tx1"/>
                </a:solidFill>
                <a:latin typeface="Consolas" panose="020B0609020204030204" pitchFamily="49" charset="0"/>
                <a:cs typeface="Consolas" panose="020B0609020204030204" pitchFamily="49" charset="0"/>
              </a:rPr>
              <a:t>* RATIO</a:t>
            </a: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r>
              <a:rPr lang="en-US" sz="1600" dirty="0" err="1" smtClean="0">
                <a:solidFill>
                  <a:schemeClr val="tx1"/>
                </a:solidFill>
                <a:latin typeface="Consolas" panose="020B0609020204030204" pitchFamily="49" charset="0"/>
                <a:cs typeface="Consolas" panose="020B0609020204030204" pitchFamily="49" charset="0"/>
              </a:rPr>
              <a:t>getInformation</a:t>
            </a:r>
            <a:r>
              <a:rPr lang="en-US" sz="1600" dirty="0" smtClean="0">
                <a:solidFill>
                  <a:schemeClr val="tx1"/>
                </a:solidFill>
                <a:latin typeface="Consolas" panose="020B0609020204030204" pitchFamily="49" charset="0"/>
                <a:cs typeface="Consolas" panose="020B0609020204030204" pitchFamily="49" charset="0"/>
              </a:rPr>
              <a:t>()</a:t>
            </a:r>
            <a:endParaRPr lang="en-US" sz="1600" dirty="0">
              <a:solidFill>
                <a:schemeClr val="tx1"/>
              </a:solidFill>
              <a:latin typeface="Consolas" panose="020B0609020204030204" pitchFamily="49" charset="0"/>
              <a:cs typeface="Consolas" panose="020B0609020204030204" pitchFamily="49" charset="0"/>
            </a:endParaRPr>
          </a:p>
        </p:txBody>
      </p:sp>
      <p:grpSp>
        <p:nvGrpSpPr>
          <p:cNvPr id="7" name="Group 6"/>
          <p:cNvGrpSpPr/>
          <p:nvPr/>
        </p:nvGrpSpPr>
        <p:grpSpPr>
          <a:xfrm>
            <a:off x="7619999" y="1194200"/>
            <a:ext cx="1795519" cy="2343557"/>
            <a:chOff x="6782443" y="1494595"/>
            <a:chExt cx="1330959" cy="1155415"/>
          </a:xfrm>
        </p:grpSpPr>
        <p:sp>
          <p:nvSpPr>
            <p:cNvPr id="8" name="TextBox 7"/>
            <p:cNvSpPr txBox="1"/>
            <p:nvPr/>
          </p:nvSpPr>
          <p:spPr>
            <a:xfrm>
              <a:off x="7304546" y="1494595"/>
              <a:ext cx="612169" cy="883444"/>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age </a:t>
              </a:r>
              <a:r>
                <a:rPr lang="en-US" sz="1600" dirty="0">
                  <a:solidFill>
                    <a:srgbClr val="FF0000"/>
                  </a:solidFill>
                </a:rPr>
                <a:t>comes </a:t>
              </a:r>
              <a:r>
                <a:rPr lang="en-US" sz="1600" dirty="0" smtClean="0">
                  <a:solidFill>
                    <a:srgbClr val="FF0000"/>
                  </a:solidFill>
                </a:rPr>
                <a:t>in </a:t>
              </a:r>
              <a:r>
                <a:rPr lang="en-US" sz="1600" dirty="0">
                  <a:solidFill>
                    <a:srgbClr val="FF0000"/>
                  </a:solidFill>
                </a:rPr>
                <a:t>scope</a:t>
              </a:r>
            </a:p>
          </p:txBody>
        </p:sp>
        <p:cxnSp>
          <p:nvCxnSpPr>
            <p:cNvPr id="9" name="Straight Arrow Connector 8"/>
            <p:cNvCxnSpPr/>
            <p:nvPr/>
          </p:nvCxnSpPr>
          <p:spPr>
            <a:xfrm flipH="1">
              <a:off x="6782443" y="1845032"/>
              <a:ext cx="542723"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04546" y="2165787"/>
              <a:ext cx="808856" cy="484223"/>
            </a:xfrm>
            <a:prstGeom prst="rect">
              <a:avLst/>
            </a:prstGeom>
            <a:noFill/>
          </p:spPr>
          <p:txBody>
            <a:bodyPr wrap="square" rtlCol="0">
              <a:noAutofit/>
            </a:bodyPr>
            <a:lstStyle/>
            <a:p>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dirty="0">
                  <a:solidFill>
                    <a:srgbClr val="FF0000"/>
                  </a:solidFill>
                </a:rPr>
                <a:t>comes </a:t>
              </a:r>
              <a:r>
                <a:rPr lang="en-US" sz="1600" dirty="0" smtClean="0">
                  <a:solidFill>
                    <a:srgbClr val="FF0000"/>
                  </a:solidFill>
                </a:rPr>
                <a:t>in scope</a:t>
              </a:r>
              <a:endParaRPr lang="en-US" sz="1600" dirty="0">
                <a:solidFill>
                  <a:srgbClr val="FF0000"/>
                </a:solidFill>
              </a:endParaRPr>
            </a:p>
          </p:txBody>
        </p:sp>
        <p:cxnSp>
          <p:nvCxnSpPr>
            <p:cNvPr id="11" name="Straight Arrow Connector 10"/>
            <p:cNvCxnSpPr/>
            <p:nvPr/>
          </p:nvCxnSpPr>
          <p:spPr>
            <a:xfrm flipH="1" flipV="1">
              <a:off x="6811740" y="2348623"/>
              <a:ext cx="51342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4666093" y="2926446"/>
            <a:ext cx="2649107" cy="1655564"/>
            <a:chOff x="5041926" y="-5234165"/>
            <a:chExt cx="3097418" cy="10490372"/>
          </a:xfrm>
        </p:grpSpPr>
        <p:sp>
          <p:nvSpPr>
            <p:cNvPr id="13" name="TextBox 12"/>
            <p:cNvSpPr txBox="1"/>
            <p:nvPr/>
          </p:nvSpPr>
          <p:spPr>
            <a:xfrm>
              <a:off x="5756760" y="-318721"/>
              <a:ext cx="2382584" cy="5574928"/>
            </a:xfrm>
            <a:prstGeom prst="rect">
              <a:avLst/>
            </a:prstGeom>
            <a:noFill/>
          </p:spPr>
          <p:txBody>
            <a:bodyPr wrap="square" rtlCol="0">
              <a:noAutofit/>
            </a:bodyPr>
            <a:lstStyle/>
            <a:p>
              <a:r>
                <a:rPr lang="en-US" sz="1600" b="1" dirty="0">
                  <a:solidFill>
                    <a:srgbClr val="FF0000"/>
                  </a:solidFill>
                </a:rPr>
                <a:t>End of function </a:t>
              </a:r>
              <a:r>
                <a:rPr lang="en-US" sz="1600" b="1" dirty="0" smtClean="0">
                  <a:solidFill>
                    <a:srgbClr val="FF0000"/>
                  </a:solidFill>
                </a:rPr>
                <a:t>(</a:t>
              </a:r>
              <a:r>
                <a:rPr lang="en-US" sz="1600" b="1" dirty="0" smtClean="0">
                  <a:solidFill>
                    <a:srgbClr val="FF0000"/>
                  </a:solidFill>
                  <a:latin typeface="Consolas" panose="020B0609020204030204" pitchFamily="49" charset="0"/>
                </a:rPr>
                <a:t>age</a:t>
              </a:r>
              <a:r>
                <a:rPr lang="en-US" sz="1600" b="1" dirty="0" smtClean="0">
                  <a:solidFill>
                    <a:srgbClr val="FF0000"/>
                  </a:solidFill>
                </a:rPr>
                <a:t>, </a:t>
              </a:r>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b="1" dirty="0">
                  <a:solidFill>
                    <a:srgbClr val="FF0000"/>
                  </a:solidFill>
                </a:rPr>
                <a:t>go out of scope</a:t>
              </a:r>
              <a:r>
                <a:rPr lang="en-US" b="1" dirty="0">
                  <a:solidFill>
                    <a:srgbClr val="FF0000"/>
                  </a:solidFill>
                </a:rPr>
                <a:t>)</a:t>
              </a:r>
            </a:p>
          </p:txBody>
        </p:sp>
        <p:cxnSp>
          <p:nvCxnSpPr>
            <p:cNvPr id="14" name="Straight Arrow Connector 13"/>
            <p:cNvCxnSpPr/>
            <p:nvPr/>
          </p:nvCxnSpPr>
          <p:spPr>
            <a:xfrm>
              <a:off x="5041926" y="-5234165"/>
              <a:ext cx="870032"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41926" y="-5234165"/>
              <a:ext cx="0" cy="608141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41926" y="847253"/>
              <a:ext cx="75499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3301928" y="1229210"/>
            <a:ext cx="1581628" cy="1791911"/>
            <a:chOff x="3301928" y="1229210"/>
            <a:chExt cx="1581628" cy="1791911"/>
          </a:xfrm>
        </p:grpSpPr>
        <p:sp>
          <p:nvSpPr>
            <p:cNvPr id="20" name="TextBox 19"/>
            <p:cNvSpPr txBox="1"/>
            <p:nvPr/>
          </p:nvSpPr>
          <p:spPr>
            <a:xfrm>
              <a:off x="3301928" y="1229210"/>
              <a:ext cx="825841" cy="1791911"/>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RATIO </a:t>
              </a:r>
              <a:r>
                <a:rPr lang="en-US" sz="1600" dirty="0" smtClean="0">
                  <a:solidFill>
                    <a:srgbClr val="FF0000"/>
                  </a:solidFill>
                </a:rPr>
                <a:t>comes in </a:t>
              </a:r>
              <a:r>
                <a:rPr lang="en-US" sz="1600" dirty="0">
                  <a:solidFill>
                    <a:srgbClr val="FF0000"/>
                  </a:solidFill>
                </a:rPr>
                <a:t>scope</a:t>
              </a:r>
            </a:p>
          </p:txBody>
        </p:sp>
        <p:cxnSp>
          <p:nvCxnSpPr>
            <p:cNvPr id="21" name="Straight Arrow Connector 20"/>
            <p:cNvCxnSpPr/>
            <p:nvPr/>
          </p:nvCxnSpPr>
          <p:spPr>
            <a:xfrm>
              <a:off x="3962400" y="1447800"/>
              <a:ext cx="92115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Group 32"/>
          <p:cNvGrpSpPr/>
          <p:nvPr/>
        </p:nvGrpSpPr>
        <p:grpSpPr>
          <a:xfrm>
            <a:off x="4139450" y="3406323"/>
            <a:ext cx="3175750" cy="2055508"/>
            <a:chOff x="4139450" y="3406323"/>
            <a:chExt cx="3175750" cy="2055508"/>
          </a:xfrm>
        </p:grpSpPr>
        <p:sp>
          <p:nvSpPr>
            <p:cNvPr id="26" name="TextBox 25"/>
            <p:cNvSpPr txBox="1"/>
            <p:nvPr/>
          </p:nvSpPr>
          <p:spPr>
            <a:xfrm>
              <a:off x="5277464" y="4582010"/>
              <a:ext cx="2037736" cy="879821"/>
            </a:xfrm>
            <a:prstGeom prst="rect">
              <a:avLst/>
            </a:prstGeom>
            <a:noFill/>
          </p:spPr>
          <p:txBody>
            <a:bodyPr wrap="square" rtlCol="0">
              <a:noAutofit/>
            </a:bodyPr>
            <a:lstStyle/>
            <a:p>
              <a:r>
                <a:rPr lang="en-US" sz="1600" b="1" dirty="0">
                  <a:solidFill>
                    <a:srgbClr val="FF0000"/>
                  </a:solidFill>
                </a:rPr>
                <a:t>End of </a:t>
              </a:r>
              <a:r>
                <a:rPr lang="en-US" sz="1600" b="1" dirty="0" smtClean="0">
                  <a:solidFill>
                    <a:srgbClr val="FF0000"/>
                  </a:solidFill>
                </a:rPr>
                <a:t>program (</a:t>
              </a:r>
              <a:r>
                <a:rPr lang="en-US" sz="1600" b="1" dirty="0" smtClean="0">
                  <a:solidFill>
                    <a:srgbClr val="FF0000"/>
                  </a:solidFill>
                  <a:latin typeface="Consolas" panose="020B0609020204030204" pitchFamily="49" charset="0"/>
                </a:rPr>
                <a:t>RATIO</a:t>
              </a:r>
              <a:r>
                <a:rPr lang="en-US" sz="1600" b="1" dirty="0" smtClean="0">
                  <a:solidFill>
                    <a:srgbClr val="FF0000"/>
                  </a:solidFill>
                </a:rPr>
                <a:t> goes </a:t>
              </a:r>
              <a:r>
                <a:rPr lang="en-US" sz="1600" b="1" dirty="0">
                  <a:solidFill>
                    <a:srgbClr val="FF0000"/>
                  </a:solidFill>
                </a:rPr>
                <a:t>out of scope</a:t>
              </a:r>
              <a:r>
                <a:rPr lang="en-US" b="1" dirty="0">
                  <a:solidFill>
                    <a:srgbClr val="FF0000"/>
                  </a:solidFill>
                </a:rPr>
                <a:t>)</a:t>
              </a:r>
            </a:p>
          </p:txBody>
        </p:sp>
        <p:cxnSp>
          <p:nvCxnSpPr>
            <p:cNvPr id="27" name="Straight Arrow Connector 26"/>
            <p:cNvCxnSpPr/>
            <p:nvPr/>
          </p:nvCxnSpPr>
          <p:spPr>
            <a:xfrm>
              <a:off x="4139450" y="3406323"/>
              <a:ext cx="74410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139450" y="3407536"/>
              <a:ext cx="0" cy="16092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139450" y="5016832"/>
              <a:ext cx="111511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9293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left)">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righ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Visually Representing Scope</a:t>
            </a:r>
            <a:endParaRPr lang="en-CA" dirty="0"/>
          </a:p>
        </p:txBody>
      </p:sp>
      <p:sp>
        <p:nvSpPr>
          <p:cNvPr id="3" name="Content Placeholder 2"/>
          <p:cNvSpPr>
            <a:spLocks noGrp="1"/>
          </p:cNvSpPr>
          <p:nvPr>
            <p:ph idx="1"/>
          </p:nvPr>
        </p:nvSpPr>
        <p:spPr/>
        <p:txBody>
          <a:bodyPr/>
          <a:lstStyle/>
          <a:p>
            <a:pPr marL="0" indent="0">
              <a:buNone/>
            </a:pPr>
            <a:r>
              <a:rPr lang="en-US" sz="2000" dirty="0">
                <a:latin typeface="Consolas" panose="020B0609020204030204" pitchFamily="49" charset="0"/>
                <a:cs typeface="Consolas" panose="020B0609020204030204" pitchFamily="49" charset="0"/>
              </a:rPr>
              <a:t>RATIO = 7</a:t>
            </a:r>
          </a:p>
          <a:p>
            <a:pPr marL="0" indent="0" eaLnBrk="1" hangingPunct="1">
              <a:buNone/>
              <a:defRPr/>
            </a:pPr>
            <a:r>
              <a:rPr lang="en-US" sz="2000" dirty="0">
                <a:latin typeface="Consolas" panose="020B0609020204030204" pitchFamily="49" charset="0"/>
                <a:cs typeface="Consolas" panose="020B0609020204030204" pitchFamily="49" charset="0"/>
              </a:rPr>
              <a:t>def </a:t>
            </a:r>
            <a:r>
              <a:rPr lang="en-US" sz="2000" dirty="0" err="1">
                <a:latin typeface="Consolas" panose="020B0609020204030204" pitchFamily="49" charset="0"/>
                <a:cs typeface="Consolas" panose="020B0609020204030204" pitchFamily="49" charset="0"/>
              </a:rPr>
              <a:t>getInformation</a:t>
            </a:r>
            <a:r>
              <a:rPr lang="en-US" sz="2000" dirty="0">
                <a:latin typeface="Consolas" panose="020B0609020204030204" pitchFamily="49" charset="0"/>
                <a:cs typeface="Consolas" panose="020B0609020204030204" pitchFamily="49" charset="0"/>
              </a:rPr>
              <a:t>():</a:t>
            </a:r>
          </a:p>
          <a:p>
            <a:pPr marL="0" indent="0" eaLnBrk="1" hangingPunct="1">
              <a:buNone/>
              <a:defRPr/>
            </a:pPr>
            <a:r>
              <a:rPr lang="en-US" sz="2000" dirty="0">
                <a:latin typeface="Consolas" panose="020B0609020204030204" pitchFamily="49" charset="0"/>
                <a:cs typeface="Consolas" panose="020B0609020204030204" pitchFamily="49" charset="0"/>
              </a:rPr>
              <a:t>    age = input("Age: ")</a:t>
            </a:r>
          </a:p>
          <a:p>
            <a:pPr marL="0" indent="0" eaLnBrk="1" hangingPunct="1">
              <a:buNone/>
              <a:defRPr/>
            </a:pPr>
            <a:r>
              <a:rPr lang="en-US" sz="2000" dirty="0">
                <a:latin typeface="Consolas" panose="020B0609020204030204" pitchFamily="49" charset="0"/>
                <a:cs typeface="Consolas" panose="020B0609020204030204" pitchFamily="49" charset="0"/>
              </a:rPr>
              <a:t>    </a:t>
            </a: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catAge</a:t>
            </a:r>
            <a:r>
              <a:rPr lang="en-US" sz="2000" dirty="0">
                <a:latin typeface="Consolas" panose="020B0609020204030204" pitchFamily="49" charset="0"/>
                <a:cs typeface="Consolas" panose="020B0609020204030204" pitchFamily="49" charset="0"/>
              </a:rPr>
              <a:t> = age * </a:t>
            </a:r>
            <a:r>
              <a:rPr lang="en-US" sz="2000" dirty="0" smtClean="0">
                <a:latin typeface="Consolas" panose="020B0609020204030204" pitchFamily="49" charset="0"/>
                <a:cs typeface="Consolas" panose="020B0609020204030204" pitchFamily="49" charset="0"/>
              </a:rPr>
              <a:t>RATIO</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a:t>
            </a:r>
            <a:r>
              <a:rPr lang="en-US" sz="2000" dirty="0" smtClean="0">
                <a:solidFill>
                  <a:srgbClr val="3366FF"/>
                </a:solidFill>
                <a:latin typeface="Consolas" panose="020B0609020204030204" pitchFamily="49" charset="0"/>
                <a:cs typeface="Consolas" panose="020B0609020204030204" pitchFamily="49" charset="0"/>
              </a:rPr>
              <a:t>   #End of function</a:t>
            </a:r>
            <a:endParaRPr lang="en-US" sz="2000" dirty="0">
              <a:solidFill>
                <a:srgbClr val="3366FF"/>
              </a:solidFill>
              <a:latin typeface="Consolas" panose="020B0609020204030204" pitchFamily="49" charset="0"/>
              <a:cs typeface="Consolas" panose="020B0609020204030204" pitchFamily="49" charset="0"/>
            </a:endParaRPr>
          </a:p>
          <a:p>
            <a:pPr marL="0" indent="0" eaLnBrk="1" hangingPunct="1">
              <a:buNone/>
              <a:defRPr/>
            </a:pPr>
            <a:endParaRPr lang="en-US" sz="2000" dirty="0" smtClean="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err="1">
                <a:latin typeface="Consolas" panose="020B0609020204030204" pitchFamily="49" charset="0"/>
                <a:cs typeface="Consolas" panose="020B0609020204030204" pitchFamily="49" charset="0"/>
              </a:rPr>
              <a:t>getInformation</a:t>
            </a:r>
            <a:r>
              <a:rPr lang="en-US" sz="2000" dirty="0" smtClean="0">
                <a:latin typeface="Consolas" panose="020B0609020204030204" pitchFamily="49" charset="0"/>
                <a:cs typeface="Consolas" panose="020B0609020204030204" pitchFamily="49" charset="0"/>
              </a:rPr>
              <a:t>()</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#End of </a:t>
            </a:r>
            <a:r>
              <a:rPr lang="en-US" sz="2000" dirty="0" smtClean="0">
                <a:solidFill>
                  <a:srgbClr val="3366FF"/>
                </a:solidFill>
                <a:latin typeface="Consolas" panose="020B0609020204030204" pitchFamily="49" charset="0"/>
                <a:cs typeface="Consolas" panose="020B0609020204030204" pitchFamily="49" charset="0"/>
              </a:rPr>
              <a:t>whole program</a:t>
            </a:r>
            <a:endParaRPr lang="en-US" sz="2000" dirty="0">
              <a:latin typeface="Consolas" panose="020B0609020204030204" pitchFamily="49" charset="0"/>
              <a:cs typeface="Consolas" panose="020B0609020204030204" pitchFamily="49" charset="0"/>
            </a:endParaRPr>
          </a:p>
          <a:p>
            <a:pPr marL="0" indent="0">
              <a:buNone/>
            </a:pPr>
            <a:endParaRPr lang="en-CA" sz="2000" dirty="0"/>
          </a:p>
        </p:txBody>
      </p:sp>
      <p:grpSp>
        <p:nvGrpSpPr>
          <p:cNvPr id="4" name="Group 15"/>
          <p:cNvGrpSpPr>
            <a:grpSpLocks/>
          </p:cNvGrpSpPr>
          <p:nvPr/>
        </p:nvGrpSpPr>
        <p:grpSpPr bwMode="auto">
          <a:xfrm>
            <a:off x="3886200" y="1806575"/>
            <a:ext cx="1668463" cy="1927227"/>
            <a:chOff x="-312" y="970"/>
            <a:chExt cx="1051" cy="1214"/>
          </a:xfrm>
        </p:grpSpPr>
        <p:sp>
          <p:nvSpPr>
            <p:cNvPr id="5" name="Line 11"/>
            <p:cNvSpPr>
              <a:spLocks noChangeShapeType="1"/>
            </p:cNvSpPr>
            <p:nvPr/>
          </p:nvSpPr>
          <p:spPr bwMode="auto">
            <a:xfrm>
              <a:off x="-312" y="1119"/>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 name="Line 12"/>
            <p:cNvSpPr>
              <a:spLocks noChangeShapeType="1"/>
            </p:cNvSpPr>
            <p:nvPr/>
          </p:nvSpPr>
          <p:spPr bwMode="auto">
            <a:xfrm>
              <a:off x="-312" y="2184"/>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 name="Line 13"/>
            <p:cNvSpPr>
              <a:spLocks noChangeShapeType="1"/>
            </p:cNvSpPr>
            <p:nvPr/>
          </p:nvSpPr>
          <p:spPr bwMode="auto">
            <a:xfrm flipH="1" flipV="1">
              <a:off x="112" y="1119"/>
              <a:ext cx="8" cy="106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8" name="Text Box 14"/>
            <p:cNvSpPr txBox="1">
              <a:spLocks noChangeArrowheads="1"/>
            </p:cNvSpPr>
            <p:nvPr/>
          </p:nvSpPr>
          <p:spPr bwMode="auto">
            <a:xfrm>
              <a:off x="107" y="970"/>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age</a:t>
              </a:r>
              <a:endParaRPr lang="en-US" altLang="en-US" sz="1600" b="1" dirty="0">
                <a:solidFill>
                  <a:srgbClr val="FF0000"/>
                </a:solidFill>
                <a:latin typeface="Consolas" pitchFamily="49" charset="0"/>
              </a:endParaRPr>
            </a:p>
          </p:txBody>
        </p:sp>
      </p:grpSp>
      <p:grpSp>
        <p:nvGrpSpPr>
          <p:cNvPr id="9" name="Group 15"/>
          <p:cNvGrpSpPr>
            <a:grpSpLocks/>
          </p:cNvGrpSpPr>
          <p:nvPr/>
        </p:nvGrpSpPr>
        <p:grpSpPr bwMode="auto">
          <a:xfrm>
            <a:off x="5136246" y="1256975"/>
            <a:ext cx="2279372" cy="4295779"/>
            <a:chOff x="-271" y="936"/>
            <a:chExt cx="1136" cy="2706"/>
          </a:xfrm>
        </p:grpSpPr>
        <p:sp>
          <p:nvSpPr>
            <p:cNvPr id="10" name="Line 11"/>
            <p:cNvSpPr>
              <a:spLocks noChangeShapeType="1"/>
            </p:cNvSpPr>
            <p:nvPr/>
          </p:nvSpPr>
          <p:spPr bwMode="auto">
            <a:xfrm>
              <a:off x="-271" y="1066"/>
              <a:ext cx="51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132" y="3635"/>
              <a:ext cx="280" cy="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H="1" flipV="1">
              <a:off x="145" y="1066"/>
              <a:ext cx="0" cy="257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233" y="936"/>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RATIO</a:t>
              </a:r>
              <a:endParaRPr lang="en-US" altLang="en-US" sz="1600" b="1" dirty="0">
                <a:solidFill>
                  <a:srgbClr val="FF0000"/>
                </a:solidFill>
                <a:latin typeface="Consolas" pitchFamily="49" charset="0"/>
              </a:endParaRPr>
            </a:p>
          </p:txBody>
        </p:sp>
      </p:grpSp>
      <p:grpSp>
        <p:nvGrpSpPr>
          <p:cNvPr id="14" name="Group 22"/>
          <p:cNvGrpSpPr>
            <a:grpSpLocks/>
          </p:cNvGrpSpPr>
          <p:nvPr/>
        </p:nvGrpSpPr>
        <p:grpSpPr bwMode="auto">
          <a:xfrm>
            <a:off x="7367883" y="3900489"/>
            <a:ext cx="1466850" cy="1795463"/>
            <a:chOff x="1055" y="2016"/>
            <a:chExt cx="924" cy="1131"/>
          </a:xfrm>
        </p:grpSpPr>
        <p:sp>
          <p:nvSpPr>
            <p:cNvPr id="15" name="Text Box 20"/>
            <p:cNvSpPr txBox="1">
              <a:spLocks noChangeArrowheads="1"/>
            </p:cNvSpPr>
            <p:nvPr/>
          </p:nvSpPr>
          <p:spPr bwMode="auto">
            <a:xfrm>
              <a:off x="1299" y="2242"/>
              <a:ext cx="680"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a:t>
              </a:r>
              <a:r>
                <a:rPr lang="en-US" altLang="en-US" sz="1600" dirty="0">
                  <a:latin typeface="Arial" charset="0"/>
                </a:rPr>
                <a:t>scope</a:t>
              </a:r>
            </a:p>
          </p:txBody>
        </p:sp>
        <p:sp>
          <p:nvSpPr>
            <p:cNvPr id="16" name="AutoShape 21"/>
            <p:cNvSpPr>
              <a:spLocks/>
            </p:cNvSpPr>
            <p:nvPr/>
          </p:nvSpPr>
          <p:spPr bwMode="auto">
            <a:xfrm>
              <a:off x="1055" y="2016"/>
              <a:ext cx="248" cy="1131"/>
            </a:xfrm>
            <a:prstGeom prst="rightBrace">
              <a:avLst>
                <a:gd name="adj1" fmla="val 47849"/>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grpSp>
        <p:nvGrpSpPr>
          <p:cNvPr id="18" name="Group 15"/>
          <p:cNvGrpSpPr>
            <a:grpSpLocks/>
          </p:cNvGrpSpPr>
          <p:nvPr/>
        </p:nvGrpSpPr>
        <p:grpSpPr bwMode="auto">
          <a:xfrm>
            <a:off x="4085321" y="3287712"/>
            <a:ext cx="1531938" cy="830264"/>
            <a:chOff x="-115" y="341"/>
            <a:chExt cx="965" cy="523"/>
          </a:xfrm>
        </p:grpSpPr>
        <p:sp>
          <p:nvSpPr>
            <p:cNvPr id="19" name="Line 11"/>
            <p:cNvSpPr>
              <a:spLocks noChangeShapeType="1"/>
            </p:cNvSpPr>
            <p:nvPr/>
          </p:nvSpPr>
          <p:spPr bwMode="auto">
            <a:xfrm>
              <a:off x="-115" y="574"/>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 name="Line 12"/>
            <p:cNvSpPr>
              <a:spLocks noChangeShapeType="1"/>
            </p:cNvSpPr>
            <p:nvPr/>
          </p:nvSpPr>
          <p:spPr bwMode="auto">
            <a:xfrm>
              <a:off x="-115" y="727"/>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 name="Line 13"/>
            <p:cNvSpPr>
              <a:spLocks noChangeShapeType="1"/>
            </p:cNvSpPr>
            <p:nvPr/>
          </p:nvSpPr>
          <p:spPr bwMode="auto">
            <a:xfrm flipV="1">
              <a:off x="320" y="574"/>
              <a:ext cx="0" cy="15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2" name="Text Box 14"/>
            <p:cNvSpPr txBox="1">
              <a:spLocks noChangeArrowheads="1"/>
            </p:cNvSpPr>
            <p:nvPr/>
          </p:nvSpPr>
          <p:spPr bwMode="auto">
            <a:xfrm>
              <a:off x="218" y="341"/>
              <a:ext cx="63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err="1" smtClean="0">
                  <a:solidFill>
                    <a:srgbClr val="FF0000"/>
                  </a:solidFill>
                  <a:latin typeface="Consolas" panose="020B0609020204030204" pitchFamily="49" charset="0"/>
                </a:rPr>
                <a:t>cat</a:t>
              </a:r>
              <a:r>
                <a:rPr lang="en-US" altLang="en-US" sz="1600" b="1" dirty="0" err="1">
                  <a:solidFill>
                    <a:srgbClr val="FF0000"/>
                  </a:solidFill>
                  <a:latin typeface="Consolas" pitchFamily="49" charset="0"/>
                </a:rPr>
                <a:t>A</a:t>
              </a:r>
              <a:r>
                <a:rPr lang="en-US" altLang="en-US" sz="1600" b="1" dirty="0" err="1" smtClean="0">
                  <a:solidFill>
                    <a:srgbClr val="FF0000"/>
                  </a:solidFill>
                  <a:latin typeface="Consolas" pitchFamily="49" charset="0"/>
                </a:rPr>
                <a:t>ge</a:t>
              </a:r>
              <a:endParaRPr lang="en-US" altLang="en-US" sz="1600" b="1" dirty="0">
                <a:solidFill>
                  <a:srgbClr val="FF0000"/>
                </a:solidFill>
                <a:latin typeface="Consolas" pitchFamily="49" charset="0"/>
              </a:endParaRPr>
            </a:p>
          </p:txBody>
        </p:sp>
      </p:grpSp>
      <p:grpSp>
        <p:nvGrpSpPr>
          <p:cNvPr id="25" name="Group 24"/>
          <p:cNvGrpSpPr/>
          <p:nvPr/>
        </p:nvGrpSpPr>
        <p:grpSpPr>
          <a:xfrm>
            <a:off x="7400685" y="804066"/>
            <a:ext cx="1399233" cy="1077913"/>
            <a:chOff x="7400685" y="804066"/>
            <a:chExt cx="1399233" cy="1077913"/>
          </a:xfrm>
        </p:grpSpPr>
        <p:sp>
          <p:nvSpPr>
            <p:cNvPr id="23" name="AutoShape 21"/>
            <p:cNvSpPr>
              <a:spLocks/>
            </p:cNvSpPr>
            <p:nvPr/>
          </p:nvSpPr>
          <p:spPr bwMode="auto">
            <a:xfrm>
              <a:off x="7400685" y="1143000"/>
              <a:ext cx="393700" cy="427433"/>
            </a:xfrm>
            <a:prstGeom prst="rightBrace">
              <a:avLst>
                <a:gd name="adj1" fmla="val 22926"/>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24" name="Text Box 20"/>
            <p:cNvSpPr txBox="1">
              <a:spLocks noChangeArrowheads="1"/>
            </p:cNvSpPr>
            <p:nvPr/>
          </p:nvSpPr>
          <p:spPr bwMode="auto">
            <a:xfrm>
              <a:off x="7720418" y="804066"/>
              <a:ext cx="10795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a:t>
              </a:r>
              <a:r>
                <a:rPr lang="en-US" altLang="en-US" sz="1600" dirty="0">
                  <a:latin typeface="Arial" charset="0"/>
                </a:rPr>
                <a:t>scope</a:t>
              </a:r>
            </a:p>
          </p:txBody>
        </p:sp>
      </p:grpSp>
    </p:spTree>
    <p:extLst>
      <p:ext uri="{BB962C8B-B14F-4D97-AF65-F5344CB8AC3E}">
        <p14:creationId xmlns:p14="http://schemas.microsoft.com/office/powerpoint/2010/main" val="126028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smtClean="0"/>
              <a:t>Visual Reminder Of How Locals Work</a:t>
            </a:r>
          </a:p>
        </p:txBody>
      </p:sp>
      <p:grpSp>
        <p:nvGrpSpPr>
          <p:cNvPr id="2" name="Group 9"/>
          <p:cNvGrpSpPr>
            <a:grpSpLocks/>
          </p:cNvGrpSpPr>
          <p:nvPr/>
        </p:nvGrpSpPr>
        <p:grpSpPr bwMode="auto">
          <a:xfrm>
            <a:off x="463550" y="1381125"/>
            <a:ext cx="3240088" cy="1295400"/>
            <a:chOff x="748" y="3022"/>
            <a:chExt cx="2041" cy="816"/>
          </a:xfrm>
        </p:grpSpPr>
        <p:sp>
          <p:nvSpPr>
            <p:cNvPr id="37896" name="Line 4"/>
            <p:cNvSpPr>
              <a:spLocks noChangeShapeType="1"/>
            </p:cNvSpPr>
            <p:nvPr/>
          </p:nvSpPr>
          <p:spPr bwMode="auto">
            <a:xfrm>
              <a:off x="1156"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7897" name="Text Box 5"/>
            <p:cNvSpPr txBox="1">
              <a:spLocks noChangeArrowheads="1"/>
            </p:cNvSpPr>
            <p:nvPr/>
          </p:nvSpPr>
          <p:spPr bwMode="auto">
            <a:xfrm>
              <a:off x="748"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call (</a:t>
              </a:r>
              <a:r>
                <a:rPr lang="en-US" altLang="en-US" sz="1800" i="1">
                  <a:latin typeface="Arial" charset="0"/>
                </a:rPr>
                <a:t>local variables get allocated in memory</a:t>
              </a:r>
              <a:r>
                <a:rPr lang="en-US" altLang="en-US" sz="1800">
                  <a:latin typeface="Arial" charset="0"/>
                </a:rPr>
                <a:t>)</a:t>
              </a:r>
            </a:p>
          </p:txBody>
        </p:sp>
      </p:grpSp>
      <p:sp>
        <p:nvSpPr>
          <p:cNvPr id="204806" name="Text Box 6"/>
          <p:cNvSpPr txBox="1">
            <a:spLocks noChangeArrowheads="1"/>
          </p:cNvSpPr>
          <p:nvPr/>
        </p:nvSpPr>
        <p:spPr bwMode="auto">
          <a:xfrm>
            <a:off x="895350" y="2676525"/>
            <a:ext cx="5545138"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Consolas" pitchFamily="49" charset="0"/>
              </a:rPr>
              <a:t>The program code in the function executes (the variables are used to store information needed for the function)</a:t>
            </a:r>
          </a:p>
        </p:txBody>
      </p:sp>
      <p:grpSp>
        <p:nvGrpSpPr>
          <p:cNvPr id="3" name="Group 10"/>
          <p:cNvGrpSpPr>
            <a:grpSpLocks/>
          </p:cNvGrpSpPr>
          <p:nvPr/>
        </p:nvGrpSpPr>
        <p:grpSpPr bwMode="auto">
          <a:xfrm>
            <a:off x="4927600" y="1381125"/>
            <a:ext cx="3240088" cy="1295400"/>
            <a:chOff x="3560" y="3022"/>
            <a:chExt cx="2041" cy="816"/>
          </a:xfrm>
        </p:grpSpPr>
        <p:sp>
          <p:nvSpPr>
            <p:cNvPr id="37894" name="Text Box 7"/>
            <p:cNvSpPr txBox="1">
              <a:spLocks noChangeArrowheads="1"/>
            </p:cNvSpPr>
            <p:nvPr/>
          </p:nvSpPr>
          <p:spPr bwMode="auto">
            <a:xfrm>
              <a:off x="3560"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ends (</a:t>
              </a:r>
              <a:r>
                <a:rPr lang="en-US" altLang="en-US" sz="1800" i="1">
                  <a:latin typeface="Arial" charset="0"/>
                </a:rPr>
                <a:t>local variables get de-allocated in memory</a:t>
              </a:r>
              <a:r>
                <a:rPr lang="en-US" altLang="en-US" sz="1800">
                  <a:latin typeface="Arial" charset="0"/>
                </a:rPr>
                <a:t>)</a:t>
              </a:r>
            </a:p>
          </p:txBody>
        </p:sp>
        <p:sp>
          <p:nvSpPr>
            <p:cNvPr id="37895" name="Line 8"/>
            <p:cNvSpPr>
              <a:spLocks noChangeShapeType="1"/>
            </p:cNvSpPr>
            <p:nvPr/>
          </p:nvSpPr>
          <p:spPr bwMode="auto">
            <a:xfrm flipV="1">
              <a:off x="4332"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altLang="en-US" sz="3200" smtClean="0"/>
              <a:t>Reminder: Where To Create Local Variables</a:t>
            </a:r>
          </a:p>
        </p:txBody>
      </p:sp>
      <p:sp>
        <p:nvSpPr>
          <p:cNvPr id="144387" name="Rectangle 3"/>
          <p:cNvSpPr>
            <a:spLocks noGrp="1" noChangeArrowheads="1"/>
          </p:cNvSpPr>
          <p:nvPr>
            <p:ph type="body" idx="4294967295"/>
          </p:nvPr>
        </p:nvSpPr>
        <p:spPr>
          <a:xfrm>
            <a:off x="381000" y="1371600"/>
            <a:ext cx="8229600" cy="4373563"/>
          </a:xfrm>
        </p:spPr>
        <p:txBody>
          <a:bodyPr/>
          <a:lstStyle/>
          <a:p>
            <a:pPr eaLnBrk="1" hangingPunct="1">
              <a:spcBef>
                <a:spcPct val="10000"/>
              </a:spcBef>
              <a:buFontTx/>
              <a:buNone/>
            </a:pPr>
            <a:r>
              <a:rPr lang="en-US" altLang="en-US" sz="2000" dirty="0" smtClean="0">
                <a:latin typeface="Consolas" pitchFamily="49" charset="0"/>
              </a:rPr>
              <a:t>def &lt;</a:t>
            </a:r>
            <a:r>
              <a:rPr lang="en-US" altLang="en-US" sz="2000" i="1" dirty="0" smtClean="0">
                <a:latin typeface="Consolas" pitchFamily="49" charset="0"/>
              </a:rPr>
              <a:t>function name</a:t>
            </a:r>
            <a:r>
              <a:rPr lang="en-US" altLang="en-US" sz="2000" dirty="0" smtClean="0">
                <a:latin typeface="Consolas" pitchFamily="49" charset="0"/>
              </a:rPr>
              <a:t>&gt;():</a:t>
            </a: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buFontTx/>
              <a:buNone/>
            </a:pPr>
            <a:r>
              <a:rPr lang="en-US" altLang="en-US" sz="2000" b="1" dirty="0" smtClean="0">
                <a:latin typeface="Consolas" pitchFamily="49" charset="0"/>
              </a:rPr>
              <a:t>Example:</a:t>
            </a:r>
          </a:p>
          <a:p>
            <a:pPr>
              <a:spcBef>
                <a:spcPct val="10000"/>
              </a:spcBef>
              <a:buFontTx/>
              <a:buNone/>
            </a:pPr>
            <a:r>
              <a:rPr lang="pt-BR" altLang="en-US" sz="2000" dirty="0" smtClean="0">
                <a:latin typeface="Consolas" pitchFamily="49" charset="0"/>
              </a:rPr>
              <a:t>def fun():</a:t>
            </a:r>
          </a:p>
          <a:p>
            <a:pPr>
              <a:spcBef>
                <a:spcPct val="10000"/>
              </a:spcBef>
              <a:buFontTx/>
              <a:buNone/>
            </a:pPr>
            <a:r>
              <a:rPr lang="pt-BR" altLang="en-US" sz="2000" dirty="0" smtClean="0">
                <a:latin typeface="Consolas" pitchFamily="49" charset="0"/>
              </a:rPr>
              <a:t>    num1 = 1</a:t>
            </a:r>
          </a:p>
          <a:p>
            <a:pPr>
              <a:spcBef>
                <a:spcPct val="10000"/>
              </a:spcBef>
              <a:buFontTx/>
              <a:buNone/>
            </a:pPr>
            <a:r>
              <a:rPr lang="pt-BR" altLang="en-US" sz="2000" dirty="0" smtClean="0">
                <a:latin typeface="Consolas" pitchFamily="49" charset="0"/>
              </a:rPr>
              <a:t>    num2 = 2</a:t>
            </a:r>
          </a:p>
          <a:p>
            <a:pPr eaLnBrk="1" hangingPunct="1">
              <a:spcBef>
                <a:spcPct val="10000"/>
              </a:spcBef>
            </a:pPr>
            <a:endParaRPr lang="en-US" altLang="en-US" sz="1800" dirty="0" smtClean="0">
              <a:latin typeface="Consolas" pitchFamily="49" charset="0"/>
            </a:endParaRPr>
          </a:p>
        </p:txBody>
      </p:sp>
      <p:sp>
        <p:nvSpPr>
          <p:cNvPr id="144388" name="Text Box 4"/>
          <p:cNvSpPr txBox="1">
            <a:spLocks noChangeArrowheads="1"/>
          </p:cNvSpPr>
          <p:nvPr/>
        </p:nvSpPr>
        <p:spPr bwMode="auto">
          <a:xfrm>
            <a:off x="990600" y="1828800"/>
            <a:ext cx="2438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a:latin typeface="Consolas" pitchFamily="49" charset="0"/>
              </a:rPr>
              <a:t>Somewhere within the body of the function (indented part)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10" end="1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387">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43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P spid="1443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Solving Larger Problems</a:t>
            </a:r>
          </a:p>
        </p:txBody>
      </p:sp>
      <p:sp>
        <p:nvSpPr>
          <p:cNvPr id="104451" name="Rectangle 3"/>
          <p:cNvSpPr>
            <a:spLocks noGrp="1" noChangeArrowheads="1"/>
          </p:cNvSpPr>
          <p:nvPr>
            <p:ph type="body" idx="1"/>
          </p:nvPr>
        </p:nvSpPr>
        <p:spPr/>
        <p:txBody>
          <a:bodyPr/>
          <a:lstStyle/>
          <a:p>
            <a:r>
              <a:rPr lang="en-US" altLang="en-US" smtClean="0"/>
              <a:t>Sometimes you will have to write a program for a large and/or complex problem.</a:t>
            </a:r>
          </a:p>
          <a:p>
            <a:r>
              <a:rPr lang="en-US" altLang="en-US" smtClean="0"/>
              <a:t>One technique employed in this type of situation is the top down approach to design.</a:t>
            </a:r>
          </a:p>
          <a:p>
            <a:pPr lvl="1"/>
            <a:r>
              <a:rPr lang="en-US" altLang="en-US" smtClean="0"/>
              <a:t>The main advantage is that it reduces the complexity of the problem because you only have to work on it a portion at a time.</a:t>
            </a:r>
          </a:p>
          <a:p>
            <a:pPr lvl="1"/>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a:defRPr/>
            </a:pPr>
            <a:r>
              <a:rPr lang="en-US" altLang="en-US" dirty="0" smtClean="0">
                <a:ea typeface="+mj-ea"/>
              </a:rPr>
              <a:t>Working With Local Variables: Putting It All Together</a:t>
            </a:r>
          </a:p>
        </p:txBody>
      </p:sp>
      <p:sp>
        <p:nvSpPr>
          <p:cNvPr id="3993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3200" b="1" dirty="0" smtClean="0"/>
              <a:t> </a:t>
            </a:r>
            <a:r>
              <a:rPr lang="en-US" altLang="en-US" sz="2000" dirty="0" smtClean="0">
                <a:latin typeface="Consolas" panose="020B0609020204030204" pitchFamily="49" charset="0"/>
              </a:rPr>
              <a:t>3</a:t>
            </a:r>
            <a:r>
              <a:rPr lang="en-CA" altLang="en-US" sz="2000" dirty="0" smtClean="0">
                <a:latin typeface="Consolas" pitchFamily="49" charset="0"/>
              </a:rPr>
              <a:t>secondExampleFunction.py</a:t>
            </a:r>
            <a:endParaRPr lang="en-US" altLang="en-US" sz="2000" dirty="0" smtClean="0">
              <a:latin typeface="Consolas" pitchFamily="49" charset="0"/>
            </a:endParaRPr>
          </a:p>
          <a:p>
            <a:pPr lvl="1" eaLnBrk="1" hangingPunct="1">
              <a:spcBef>
                <a:spcPct val="10000"/>
              </a:spcBef>
            </a:pPr>
            <a:r>
              <a:rPr lang="en-US" altLang="en-US" sz="1600" dirty="0" smtClean="0">
                <a:latin typeface="Arial" charset="0"/>
              </a:rPr>
              <a:t>Learning objective: creating/defining variables that only exist while a function runs (local to that function).</a:t>
            </a:r>
          </a:p>
          <a:p>
            <a:pPr lvl="1" eaLnBrk="1" hangingPunct="1">
              <a:spcBef>
                <a:spcPct val="10000"/>
              </a:spcBef>
            </a:pPr>
            <a:endParaRPr lang="en-CA" altLang="en-US" sz="1600" dirty="0" smtClean="0">
              <a:latin typeface="Arial" charset="0"/>
            </a:endParaRPr>
          </a:p>
          <a:p>
            <a:pPr>
              <a:buFontTx/>
              <a:buNone/>
            </a:pPr>
            <a:r>
              <a:rPr lang="en-US" altLang="en-US" sz="1800" dirty="0" smtClean="0">
                <a:latin typeface="Consolas" pitchFamily="49" charset="0"/>
              </a:rPr>
              <a:t>def fun():</a:t>
            </a:r>
          </a:p>
          <a:p>
            <a:pPr>
              <a:buFontTx/>
              <a:buNone/>
            </a:pPr>
            <a:r>
              <a:rPr lang="en-US" altLang="en-US" sz="1800" dirty="0" smtClean="0">
                <a:latin typeface="Consolas" pitchFamily="49" charset="0"/>
              </a:rPr>
              <a:t>    num1 = 1</a:t>
            </a:r>
          </a:p>
          <a:p>
            <a:pPr>
              <a:buFontTx/>
              <a:buNone/>
            </a:pPr>
            <a:r>
              <a:rPr lang="en-US" altLang="en-US" sz="1800" dirty="0" smtClean="0">
                <a:latin typeface="Consolas" pitchFamily="49" charset="0"/>
              </a:rPr>
              <a:t>    num2 = 2</a:t>
            </a:r>
          </a:p>
          <a:p>
            <a:pPr>
              <a:buFontTx/>
              <a:buNone/>
            </a:pPr>
            <a:r>
              <a:rPr lang="en-US" altLang="en-US" sz="1800" dirty="0" smtClean="0">
                <a:latin typeface="Consolas" pitchFamily="49" charset="0"/>
              </a:rPr>
              <a:t>    print(num1, " ", num2)</a:t>
            </a:r>
          </a:p>
          <a:p>
            <a:pPr>
              <a:buFontTx/>
              <a:buNone/>
            </a:pPr>
            <a:endParaRPr lang="en-US" altLang="en-US" sz="1800" dirty="0" smtClean="0">
              <a:latin typeface="Consolas" pitchFamily="49" charset="0"/>
            </a:endParaRPr>
          </a:p>
          <a:p>
            <a:pPr>
              <a:buFontTx/>
              <a:buNone/>
            </a:pPr>
            <a:r>
              <a:rPr lang="en-US" altLang="en-US" sz="1800" b="1" dirty="0" smtClean="0">
                <a:solidFill>
                  <a:srgbClr val="3366FF"/>
                </a:solidFill>
                <a:latin typeface="Consolas" pitchFamily="49" charset="0"/>
              </a:rPr>
              <a:t># start function</a:t>
            </a:r>
          </a:p>
          <a:p>
            <a:pPr>
              <a:buFontTx/>
              <a:buNone/>
            </a:pPr>
            <a:r>
              <a:rPr lang="en-US" altLang="en-US" sz="1800" dirty="0" smtClean="0">
                <a:latin typeface="Consolas" pitchFamily="49" charset="0"/>
              </a:rPr>
              <a:t>fun()</a:t>
            </a:r>
          </a:p>
          <a:p>
            <a:pPr>
              <a:buFontTx/>
              <a:buNone/>
            </a:pPr>
            <a:endParaRPr lang="en-US" altLang="en-US" sz="2000" dirty="0" smtClean="0">
              <a:latin typeface="Arial" charset="0"/>
            </a:endParaRPr>
          </a:p>
          <a:p>
            <a:pPr>
              <a:spcBef>
                <a:spcPct val="10000"/>
              </a:spcBef>
            </a:pPr>
            <a:endParaRPr lang="en-US" altLang="en-US" sz="1800" dirty="0" smtClean="0">
              <a:latin typeface="Arial" charset="0"/>
            </a:endParaRPr>
          </a:p>
        </p:txBody>
      </p:sp>
      <p:grpSp>
        <p:nvGrpSpPr>
          <p:cNvPr id="2" name="Group 7"/>
          <p:cNvGrpSpPr>
            <a:grpSpLocks/>
          </p:cNvGrpSpPr>
          <p:nvPr/>
        </p:nvGrpSpPr>
        <p:grpSpPr bwMode="auto">
          <a:xfrm>
            <a:off x="990600" y="2162175"/>
            <a:ext cx="4167188" cy="1393826"/>
            <a:chOff x="488" y="1122"/>
            <a:chExt cx="2625" cy="878"/>
          </a:xfrm>
        </p:grpSpPr>
        <p:sp>
          <p:nvSpPr>
            <p:cNvPr id="39942" name="Rectangle 4"/>
            <p:cNvSpPr>
              <a:spLocks noChangeArrowheads="1"/>
            </p:cNvSpPr>
            <p:nvPr/>
          </p:nvSpPr>
          <p:spPr bwMode="auto">
            <a:xfrm>
              <a:off x="488" y="1568"/>
              <a:ext cx="720" cy="432"/>
            </a:xfrm>
            <a:prstGeom prst="rect">
              <a:avLst/>
            </a:prstGeom>
            <a:noFill/>
            <a:ln w="381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39943" name="Line 5"/>
            <p:cNvSpPr>
              <a:spLocks noChangeShapeType="1"/>
            </p:cNvSpPr>
            <p:nvPr/>
          </p:nvSpPr>
          <p:spPr bwMode="auto">
            <a:xfrm flipH="1">
              <a:off x="1208" y="1440"/>
              <a:ext cx="697" cy="328"/>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39944" name="Text Box 6"/>
            <p:cNvSpPr txBox="1">
              <a:spLocks noChangeArrowheads="1"/>
            </p:cNvSpPr>
            <p:nvPr/>
          </p:nvSpPr>
          <p:spPr bwMode="auto">
            <a:xfrm>
              <a:off x="1849" y="1122"/>
              <a:ext cx="126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solidFill>
                    <a:srgbClr val="FF0000"/>
                  </a:solidFill>
                  <a:latin typeface="Arial" charset="0"/>
                </a:rPr>
                <a:t>Variables that are local to function ‘</a:t>
              </a:r>
              <a:r>
                <a:rPr lang="en-US" altLang="ja-JP" sz="1800" b="1" dirty="0">
                  <a:solidFill>
                    <a:srgbClr val="FF0000"/>
                  </a:solidFill>
                  <a:latin typeface="Consolas" pitchFamily="49" charset="0"/>
                </a:rPr>
                <a:t>fun</a:t>
              </a:r>
              <a:r>
                <a:rPr lang="en-US" altLang="en-US" sz="1800" b="1" dirty="0">
                  <a:solidFill>
                    <a:srgbClr val="FF0000"/>
                  </a:solidFill>
                  <a:latin typeface="Arial" charset="0"/>
                </a:rPr>
                <a:t>’</a:t>
              </a:r>
            </a:p>
          </p:txBody>
        </p:sp>
      </p:grpSp>
      <p:pic>
        <p:nvPicPr>
          <p:cNvPr id="36872" name="Picture 8"/>
          <p:cNvPicPr>
            <a:picLocks noChangeAspect="1" noChangeArrowheads="1"/>
          </p:cNvPicPr>
          <p:nvPr/>
        </p:nvPicPr>
        <p:blipFill>
          <a:blip r:embed="rId3">
            <a:extLst>
              <a:ext uri="{28A0092B-C50C-407E-A947-70E740481C1C}">
                <a14:useLocalDpi xmlns:a14="http://schemas.microsoft.com/office/drawing/2010/main" val="0"/>
              </a:ext>
            </a:extLst>
          </a:blip>
          <a:srcRect l="1346"/>
          <a:stretch>
            <a:fillRect/>
          </a:stretch>
        </p:blipFill>
        <p:spPr bwMode="auto">
          <a:xfrm>
            <a:off x="2451100" y="4495800"/>
            <a:ext cx="6432550"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p:nvPr/>
        </p:nvGrpSpPr>
        <p:grpSpPr>
          <a:xfrm>
            <a:off x="4779962" y="2926748"/>
            <a:ext cx="2397919" cy="806451"/>
            <a:chOff x="4779962" y="2926748"/>
            <a:chExt cx="2397919" cy="806451"/>
          </a:xfrm>
        </p:grpSpPr>
        <p:grpSp>
          <p:nvGrpSpPr>
            <p:cNvPr id="9" name="Group 15"/>
            <p:cNvGrpSpPr>
              <a:grpSpLocks/>
            </p:cNvGrpSpPr>
            <p:nvPr/>
          </p:nvGrpSpPr>
          <p:grpSpPr bwMode="auto">
            <a:xfrm>
              <a:off x="4779962" y="2926748"/>
              <a:ext cx="2397126" cy="806451"/>
              <a:chOff x="-325" y="1102"/>
              <a:chExt cx="1510" cy="508"/>
            </a:xfrm>
          </p:grpSpPr>
          <p:sp>
            <p:nvSpPr>
              <p:cNvPr id="10" name="Line 11"/>
              <p:cNvSpPr>
                <a:spLocks noChangeShapeType="1"/>
              </p:cNvSpPr>
              <p:nvPr/>
            </p:nvSpPr>
            <p:spPr bwMode="auto">
              <a:xfrm>
                <a:off x="-325" y="1217"/>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325" y="1610"/>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V="1">
                <a:off x="107" y="1217"/>
                <a:ext cx="0" cy="39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68" y="1102"/>
                <a:ext cx="111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num1</a:t>
                </a:r>
                <a:endParaRPr lang="en-US" altLang="en-US" sz="1600" b="1" dirty="0">
                  <a:solidFill>
                    <a:srgbClr val="FF0000"/>
                  </a:solidFill>
                  <a:latin typeface="Consolas" pitchFamily="49" charset="0"/>
                </a:endParaRPr>
              </a:p>
            </p:txBody>
          </p:sp>
        </p:grpSp>
        <p:sp>
          <p:nvSpPr>
            <p:cNvPr id="19" name="Text Box 14"/>
            <p:cNvSpPr txBox="1">
              <a:spLocks noChangeArrowheads="1"/>
            </p:cNvSpPr>
            <p:nvPr/>
          </p:nvSpPr>
          <p:spPr bwMode="auto">
            <a:xfrm>
              <a:off x="5572917" y="3324209"/>
              <a:ext cx="16049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num2</a:t>
              </a:r>
              <a:endParaRPr lang="en-US" altLang="en-US" sz="1600" b="1" dirty="0">
                <a:solidFill>
                  <a:srgbClr val="FF0000"/>
                </a:solidFill>
                <a:latin typeface="Consolas" pitchFamily="49" charset="0"/>
              </a:endParaRPr>
            </a:p>
          </p:txBody>
        </p:sp>
        <p:sp>
          <p:nvSpPr>
            <p:cNvPr id="20" name="Line 11"/>
            <p:cNvSpPr>
              <a:spLocks noChangeShapeType="1"/>
            </p:cNvSpPr>
            <p:nvPr/>
          </p:nvSpPr>
          <p:spPr bwMode="auto">
            <a:xfrm>
              <a:off x="4779962" y="3505200"/>
              <a:ext cx="889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36872"/>
                                        </p:tgtEl>
                                        <p:attrNameLst>
                                          <p:attrName>style.visibility</p:attrName>
                                        </p:attrNameLst>
                                      </p:cBhvr>
                                      <p:to>
                                        <p:strVal val="visible"/>
                                      </p:to>
                                    </p:set>
                                    <p:animEffect transition="in" filter="blinds(horizontal)">
                                      <p:cBhvr>
                                        <p:cTn id="11" dur="500"/>
                                        <p:tgtEl>
                                          <p:spTgt spid="3687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a:t>How and why the top down approach can be used to decompose problems</a:t>
            </a:r>
          </a:p>
          <a:p>
            <a:pPr marL="685800" lvl="1">
              <a:lnSpc>
                <a:spcPct val="90000"/>
              </a:lnSpc>
            </a:pPr>
            <a:r>
              <a:rPr lang="en-US" altLang="en-US" dirty="0"/>
              <a:t>What is procedural programming</a:t>
            </a:r>
          </a:p>
          <a:p>
            <a:pPr>
              <a:lnSpc>
                <a:spcPct val="90000"/>
              </a:lnSpc>
            </a:pPr>
            <a:r>
              <a:rPr lang="en-US" altLang="en-US" dirty="0"/>
              <a:t>How to write the definition for a function</a:t>
            </a:r>
          </a:p>
          <a:p>
            <a:pPr>
              <a:lnSpc>
                <a:spcPct val="90000"/>
              </a:lnSpc>
            </a:pPr>
            <a:r>
              <a:rPr lang="en-US" altLang="en-US" dirty="0"/>
              <a:t>How to write a function call</a:t>
            </a:r>
          </a:p>
          <a:p>
            <a:pPr>
              <a:lnSpc>
                <a:spcPct val="90000"/>
              </a:lnSpc>
            </a:pPr>
            <a:r>
              <a:rPr lang="en-US" altLang="en-US" dirty="0"/>
              <a:t>How and why to declare variables locally</a:t>
            </a:r>
          </a:p>
          <a:p>
            <a:pPr>
              <a:lnSpc>
                <a:spcPct val="90000"/>
              </a:lnSpc>
            </a:pPr>
            <a:r>
              <a:rPr lang="en-US" altLang="en-US" dirty="0"/>
              <a:t>How to pass information to functions </a:t>
            </a:r>
            <a:r>
              <a:rPr lang="en-US" altLang="en-US"/>
              <a:t>via </a:t>
            </a:r>
            <a:r>
              <a:rPr lang="en-US" altLang="en-US" smtClean="0"/>
              <a:t>parameters</a:t>
            </a:r>
            <a:endParaRPr lang="en-US" altLang="en-US" dirty="0"/>
          </a:p>
        </p:txBody>
      </p:sp>
    </p:spTree>
    <p:extLst>
      <p:ext uri="{BB962C8B-B14F-4D97-AF65-F5344CB8AC3E}">
        <p14:creationId xmlns:p14="http://schemas.microsoft.com/office/powerpoint/2010/main" val="1503153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extLst>
      <p:ext uri="{BB962C8B-B14F-4D97-AF65-F5344CB8AC3E}">
        <p14:creationId xmlns:p14="http://schemas.microsoft.com/office/powerpoint/2010/main" val="134316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altLang="en-US" sz="3200" smtClean="0"/>
              <a:t>Top Down Design </a:t>
            </a:r>
          </a:p>
        </p:txBody>
      </p:sp>
      <p:sp>
        <p:nvSpPr>
          <p:cNvPr id="197635" name="Rectangle 3"/>
          <p:cNvSpPr>
            <a:spLocks noGrp="1" noChangeArrowheads="1"/>
          </p:cNvSpPr>
          <p:nvPr>
            <p:ph type="body" idx="4294967295"/>
          </p:nvPr>
        </p:nvSpPr>
        <p:spPr>
          <a:xfrm>
            <a:off x="457200" y="1295400"/>
            <a:ext cx="8229600" cy="4830763"/>
          </a:xfrm>
        </p:spPr>
        <p:txBody>
          <a:bodyPr/>
          <a:lstStyle/>
          <a:p>
            <a:pPr marL="457200" indent="-457200" eaLnBrk="1" hangingPunct="1">
              <a:buFontTx/>
              <a:buAutoNum type="arabicPeriod"/>
              <a:tabLst>
                <a:tab pos="3371850" algn="l"/>
              </a:tabLst>
            </a:pPr>
            <a:r>
              <a:rPr lang="en-US" altLang="en-US" sz="2400" smtClean="0"/>
              <a:t>Start by outlining the major parts (structure)</a:t>
            </a:r>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tabLst>
                <a:tab pos="3371850" algn="l"/>
              </a:tabLst>
            </a:pPr>
            <a:endParaRPr lang="en-US" altLang="en-US" sz="2400" smtClean="0"/>
          </a:p>
          <a:p>
            <a:pPr marL="457200" indent="-457200" eaLnBrk="1" hangingPunct="1">
              <a:buFontTx/>
              <a:buAutoNum type="arabicPeriod" startAt="2"/>
              <a:tabLst>
                <a:tab pos="3371850" algn="l"/>
              </a:tabLst>
            </a:pPr>
            <a:endParaRPr lang="en-US" altLang="en-US" sz="2400" smtClean="0"/>
          </a:p>
          <a:p>
            <a:pPr marL="457200" indent="-457200" eaLnBrk="1" hangingPunct="1">
              <a:buFontTx/>
              <a:buAutoNum type="arabicPeriod" startAt="2"/>
              <a:tabLst>
                <a:tab pos="3371850" algn="l"/>
              </a:tabLst>
            </a:pPr>
            <a:r>
              <a:rPr lang="en-US" altLang="en-US" sz="2400" smtClean="0"/>
              <a:t>Then implement the solution for each part</a:t>
            </a:r>
          </a:p>
        </p:txBody>
      </p:sp>
      <p:grpSp>
        <p:nvGrpSpPr>
          <p:cNvPr id="4" name="Group 3"/>
          <p:cNvGrpSpPr>
            <a:grpSpLocks/>
          </p:cNvGrpSpPr>
          <p:nvPr/>
        </p:nvGrpSpPr>
        <p:grpSpPr bwMode="auto">
          <a:xfrm>
            <a:off x="606425" y="1771650"/>
            <a:ext cx="8229600" cy="2224088"/>
            <a:chOff x="606425" y="1965781"/>
            <a:chExt cx="8229939" cy="2225219"/>
          </a:xfrm>
        </p:grpSpPr>
        <p:grpSp>
          <p:nvGrpSpPr>
            <p:cNvPr id="17418" name="Group 2"/>
            <p:cNvGrpSpPr>
              <a:grpSpLocks/>
            </p:cNvGrpSpPr>
            <p:nvPr/>
          </p:nvGrpSpPr>
          <p:grpSpPr bwMode="auto">
            <a:xfrm>
              <a:off x="606425" y="1965781"/>
              <a:ext cx="8192243" cy="2225219"/>
              <a:chOff x="606425" y="1965781"/>
              <a:chExt cx="8192243" cy="2225219"/>
            </a:xfrm>
          </p:grpSpPr>
          <p:sp>
            <p:nvSpPr>
              <p:cNvPr id="17422" name="Rectangle 4"/>
              <p:cNvSpPr>
                <a:spLocks noChangeArrowheads="1"/>
              </p:cNvSpPr>
              <p:nvPr/>
            </p:nvSpPr>
            <p:spPr bwMode="auto">
              <a:xfrm>
                <a:off x="4238625" y="1965781"/>
                <a:ext cx="2016125" cy="3794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algn="ctr"/>
                <a:r>
                  <a:rPr lang="en-US" altLang="en-US">
                    <a:latin typeface="Arial" charset="0"/>
                  </a:rPr>
                  <a:t>My autobiography</a:t>
                </a:r>
              </a:p>
            </p:txBody>
          </p:sp>
          <p:sp>
            <p:nvSpPr>
              <p:cNvPr id="17423" name="Rectangle 5"/>
              <p:cNvSpPr>
                <a:spLocks noChangeArrowheads="1"/>
              </p:cNvSpPr>
              <p:nvPr/>
            </p:nvSpPr>
            <p:spPr bwMode="auto">
              <a:xfrm>
                <a:off x="606425" y="3055144"/>
                <a:ext cx="2308225" cy="113585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r>
                  <a:rPr lang="en-US" altLang="en-US" sz="1600" b="1">
                    <a:latin typeface="Arial" charset="0"/>
                  </a:rPr>
                  <a:t>Chapter 1:</a:t>
                </a:r>
                <a:r>
                  <a:rPr lang="en-US" altLang="en-US" sz="1600">
                    <a:latin typeface="Arial" charset="0"/>
                  </a:rPr>
                  <a:t> </a:t>
                </a:r>
              </a:p>
              <a:p>
                <a:r>
                  <a:rPr lang="en-US" altLang="en-US" sz="1600">
                    <a:latin typeface="Arial" charset="0"/>
                  </a:rPr>
                  <a:t>The humble beginnings</a:t>
                </a:r>
              </a:p>
            </p:txBody>
          </p:sp>
          <p:sp>
            <p:nvSpPr>
              <p:cNvPr id="17424" name="Rectangle 6"/>
              <p:cNvSpPr>
                <a:spLocks noChangeArrowheads="1"/>
              </p:cNvSpPr>
              <p:nvPr/>
            </p:nvSpPr>
            <p:spPr bwMode="auto">
              <a:xfrm>
                <a:off x="3429000" y="3056900"/>
                <a:ext cx="2032000" cy="11341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2:</a:t>
                </a:r>
                <a:r>
                  <a:rPr lang="en-US" altLang="en-US" sz="1600">
                    <a:latin typeface="Arial" charset="0"/>
                  </a:rPr>
                  <a:t> </a:t>
                </a:r>
              </a:p>
              <a:p>
                <a:r>
                  <a:rPr lang="en-US" altLang="en-US" sz="1600">
                    <a:latin typeface="Arial" charset="0"/>
                  </a:rPr>
                  <a:t>My rise to greatness</a:t>
                </a:r>
              </a:p>
            </p:txBody>
          </p:sp>
          <p:grpSp>
            <p:nvGrpSpPr>
              <p:cNvPr id="17425" name="Group 8"/>
              <p:cNvGrpSpPr>
                <a:grpSpLocks/>
              </p:cNvGrpSpPr>
              <p:nvPr/>
            </p:nvGrpSpPr>
            <p:grpSpPr bwMode="auto">
              <a:xfrm>
                <a:off x="2260543" y="2332831"/>
                <a:ext cx="5335587" cy="723900"/>
                <a:chOff x="1043" y="1385"/>
                <a:chExt cx="3361" cy="456"/>
              </a:xfrm>
            </p:grpSpPr>
            <p:sp>
              <p:nvSpPr>
                <p:cNvPr id="17430" name="Line 9"/>
                <p:cNvSpPr>
                  <a:spLocks noChangeShapeType="1"/>
                </p:cNvSpPr>
                <p:nvPr/>
              </p:nvSpPr>
              <p:spPr bwMode="auto">
                <a:xfrm>
                  <a:off x="1043" y="1606"/>
                  <a:ext cx="3361" cy="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17431" name="Group 10"/>
                <p:cNvGrpSpPr>
                  <a:grpSpLocks/>
                </p:cNvGrpSpPr>
                <p:nvPr/>
              </p:nvGrpSpPr>
              <p:grpSpPr bwMode="auto">
                <a:xfrm>
                  <a:off x="1045" y="1385"/>
                  <a:ext cx="3353" cy="456"/>
                  <a:chOff x="1045" y="1385"/>
                  <a:chExt cx="3353" cy="456"/>
                </a:xfrm>
              </p:grpSpPr>
              <p:sp>
                <p:nvSpPr>
                  <p:cNvPr id="17432" name="Line 11"/>
                  <p:cNvSpPr>
                    <a:spLocks noChangeShapeType="1"/>
                  </p:cNvSpPr>
                  <p:nvPr/>
                </p:nvSpPr>
                <p:spPr bwMode="auto">
                  <a:xfrm>
                    <a:off x="1045" y="1606"/>
                    <a:ext cx="0" cy="23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3" name="Line 12"/>
                  <p:cNvSpPr>
                    <a:spLocks noChangeShapeType="1"/>
                  </p:cNvSpPr>
                  <p:nvPr/>
                </p:nvSpPr>
                <p:spPr bwMode="auto">
                  <a:xfrm>
                    <a:off x="2836" y="1609"/>
                    <a:ext cx="0" cy="23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4" name="Line 13"/>
                  <p:cNvSpPr>
                    <a:spLocks noChangeShapeType="1"/>
                  </p:cNvSpPr>
                  <p:nvPr/>
                </p:nvSpPr>
                <p:spPr bwMode="auto">
                  <a:xfrm>
                    <a:off x="4398" y="1609"/>
                    <a:ext cx="0"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5" name="Line 14"/>
                  <p:cNvSpPr>
                    <a:spLocks noChangeShapeType="1"/>
                  </p:cNvSpPr>
                  <p:nvPr/>
                </p:nvSpPr>
                <p:spPr bwMode="auto">
                  <a:xfrm flipH="1">
                    <a:off x="2835" y="1385"/>
                    <a:ext cx="1"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grpSp>
            <p:nvGrpSpPr>
              <p:cNvPr id="17426" name="Group 14"/>
              <p:cNvGrpSpPr>
                <a:grpSpLocks/>
              </p:cNvGrpSpPr>
              <p:nvPr/>
            </p:nvGrpSpPr>
            <p:grpSpPr bwMode="auto">
              <a:xfrm>
                <a:off x="5988049" y="2693986"/>
                <a:ext cx="390525" cy="727075"/>
                <a:chOff x="3567" y="1640"/>
                <a:chExt cx="246" cy="458"/>
              </a:xfrm>
            </p:grpSpPr>
            <p:sp>
              <p:nvSpPr>
                <p:cNvPr id="17428" name="Rectangle 7"/>
                <p:cNvSpPr>
                  <a:spLocks noChangeArrowheads="1"/>
                </p:cNvSpPr>
                <p:nvPr/>
              </p:nvSpPr>
              <p:spPr bwMode="auto">
                <a:xfrm>
                  <a:off x="3567" y="1886"/>
                  <a:ext cx="24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p>
                  <a:r>
                    <a:rPr lang="en-US" altLang="en-US" sz="1600" b="1">
                      <a:latin typeface="Arial" charset="0"/>
                    </a:rPr>
                    <a:t>…</a:t>
                  </a:r>
                </a:p>
              </p:txBody>
            </p:sp>
            <p:sp>
              <p:nvSpPr>
                <p:cNvPr id="17429" name="Line 16"/>
                <p:cNvSpPr>
                  <a:spLocks noChangeShapeType="1"/>
                </p:cNvSpPr>
                <p:nvPr/>
              </p:nvSpPr>
              <p:spPr bwMode="auto">
                <a:xfrm>
                  <a:off x="3664" y="164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27" name="Rectangle 6"/>
              <p:cNvSpPr>
                <a:spLocks noChangeArrowheads="1"/>
              </p:cNvSpPr>
              <p:nvPr/>
            </p:nvSpPr>
            <p:spPr bwMode="auto">
              <a:xfrm>
                <a:off x="6993680" y="3036938"/>
                <a:ext cx="1804988" cy="115406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7:</a:t>
                </a:r>
                <a:r>
                  <a:rPr lang="en-US" altLang="en-US" sz="1600">
                    <a:latin typeface="Arial" charset="0"/>
                  </a:rPr>
                  <a:t> </a:t>
                </a:r>
              </a:p>
              <a:p>
                <a:r>
                  <a:rPr lang="en-US" altLang="en-US" sz="1600">
                    <a:latin typeface="Arial" charset="0"/>
                  </a:rPr>
                  <a:t>The end of an era</a:t>
                </a:r>
              </a:p>
            </p:txBody>
          </p:sp>
        </p:grpSp>
        <p:pic>
          <p:nvPicPr>
            <p:cNvPr id="17419" name="Picture 22" descr="C:\Users\tamj\AppData\Local\Microsoft\Windows\Temporary Internet Files\Content.IE5\94BCLD82\MC9000980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8900" y="2997805"/>
              <a:ext cx="612100" cy="7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4" descr="C:\Users\tamj\AppData\Local\Microsoft\Windows\Temporary Internet Files\Content.IE5\LTBEVES8\MC9004454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61" y="3036938"/>
              <a:ext cx="856152" cy="72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8" descr="C:\Users\tamj\AppData\Local\Microsoft\Windows\Temporary Internet Files\Content.IE5\0WRJN1BJ\MC9001052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9600" y="3056900"/>
              <a:ext cx="606764" cy="56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2"/>
          <p:cNvGrpSpPr>
            <a:grpSpLocks/>
          </p:cNvGrpSpPr>
          <p:nvPr/>
        </p:nvGrpSpPr>
        <p:grpSpPr bwMode="auto">
          <a:xfrm>
            <a:off x="606425" y="4800600"/>
            <a:ext cx="3629025" cy="2076450"/>
            <a:chOff x="606425" y="4800600"/>
            <a:chExt cx="3629025" cy="2076821"/>
          </a:xfrm>
        </p:grpSpPr>
        <p:grpSp>
          <p:nvGrpSpPr>
            <p:cNvPr id="17414" name="Group 18"/>
            <p:cNvGrpSpPr>
              <a:grpSpLocks/>
            </p:cNvGrpSpPr>
            <p:nvPr/>
          </p:nvGrpSpPr>
          <p:grpSpPr bwMode="auto">
            <a:xfrm>
              <a:off x="606425" y="4800600"/>
              <a:ext cx="3629025" cy="2057400"/>
              <a:chOff x="665" y="2806"/>
              <a:chExt cx="2286" cy="1296"/>
            </a:xfrm>
          </p:grpSpPr>
          <p:sp>
            <p:nvSpPr>
              <p:cNvPr id="17416" name="Rectangle 15"/>
              <p:cNvSpPr>
                <a:spLocks noChangeArrowheads="1"/>
              </p:cNvSpPr>
              <p:nvPr/>
            </p:nvSpPr>
            <p:spPr bwMode="auto">
              <a:xfrm>
                <a:off x="665" y="2806"/>
                <a:ext cx="2286" cy="129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lstStyle/>
              <a:p>
                <a:r>
                  <a:rPr lang="en-US" altLang="en-US" sz="1600" b="1">
                    <a:latin typeface="Arial" charset="0"/>
                  </a:rPr>
                  <a:t>Chapter 1: The humble beginnings</a:t>
                </a:r>
              </a:p>
              <a:p>
                <a:endParaRPr lang="en-US" altLang="en-US" sz="1400" b="1">
                  <a:latin typeface="Arial" charset="0"/>
                </a:endParaRPr>
              </a:p>
              <a:p>
                <a:r>
                  <a:rPr lang="en-US" altLang="en-US" sz="1400">
                    <a:latin typeface="Arial" charset="0"/>
                  </a:rPr>
                  <a:t>It all started ten and one score years ago </a:t>
                </a:r>
              </a:p>
              <a:p>
                <a:r>
                  <a:rPr lang="en-US" altLang="en-US" sz="1400">
                    <a:latin typeface="Arial" charset="0"/>
                  </a:rPr>
                  <a:t>with a log-shaped computer work station…  </a:t>
                </a:r>
              </a:p>
            </p:txBody>
          </p:sp>
          <p:pic>
            <p:nvPicPr>
              <p:cNvPr id="17417" name="Picture 20" descr="MPj0438847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 y="3430"/>
                <a:ext cx="881"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5" name="Rectangle 1"/>
            <p:cNvSpPr>
              <a:spLocks noChangeArrowheads="1"/>
            </p:cNvSpPr>
            <p:nvPr/>
          </p:nvSpPr>
          <p:spPr bwMode="auto">
            <a:xfrm>
              <a:off x="719138" y="6631200"/>
              <a:ext cx="14484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sz="1000"/>
                <a:t>Image copyright unknown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7635">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Top Down Design To Programming</a:t>
            </a:r>
            <a:endParaRPr lang="en-CA" dirty="0"/>
          </a:p>
        </p:txBody>
      </p:sp>
      <p:sp>
        <p:nvSpPr>
          <p:cNvPr id="3" name="Content Placeholder 2"/>
          <p:cNvSpPr>
            <a:spLocks noGrp="1"/>
          </p:cNvSpPr>
          <p:nvPr>
            <p:ph idx="1"/>
          </p:nvPr>
        </p:nvSpPr>
        <p:spPr/>
        <p:txBody>
          <a:bodyPr/>
          <a:lstStyle/>
          <a:p>
            <a:r>
              <a:rPr lang="en-US" dirty="0" smtClean="0"/>
              <a:t>First: outline the parts of your program before writing the instructions.</a:t>
            </a:r>
          </a:p>
          <a:p>
            <a:pPr lvl="1"/>
            <a:r>
              <a:rPr lang="en-US" dirty="0" smtClean="0"/>
              <a:t>These ‘parts’ will take the form of functions.</a:t>
            </a:r>
          </a:p>
          <a:p>
            <a:r>
              <a:rPr lang="en-US" dirty="0" smtClean="0"/>
              <a:t>Second: implement (write) the code for one part/function at a time.</a:t>
            </a:r>
          </a:p>
          <a:p>
            <a:r>
              <a:rPr lang="en-US" dirty="0" smtClean="0"/>
              <a:t>Third: run a reasonable number of tests on that function to ensure it is correct.</a:t>
            </a:r>
          </a:p>
          <a:p>
            <a:r>
              <a:rPr lang="en-US" dirty="0" smtClean="0"/>
              <a:t>Fourth: apply any bug fixes that may be needed and test again.</a:t>
            </a:r>
          </a:p>
          <a:p>
            <a:r>
              <a:rPr lang="en-US" dirty="0" smtClean="0"/>
              <a:t>Fifth: only after a reasonable amount of testing has been done on a function should Steps 2 – 4 be applied on another function. </a:t>
            </a:r>
            <a:endParaRPr lang="en-CA" dirty="0"/>
          </a:p>
        </p:txBody>
      </p:sp>
    </p:spTree>
    <p:extLst>
      <p:ext uri="{BB962C8B-B14F-4D97-AF65-F5344CB8AC3E}">
        <p14:creationId xmlns:p14="http://schemas.microsoft.com/office/powerpoint/2010/main" val="306866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Procedural </a:t>
            </a:r>
            <a:r>
              <a:rPr lang="en-US" altLang="en-US" dirty="0" smtClean="0"/>
              <a:t>Programming &amp; This Course</a:t>
            </a:r>
            <a:endParaRPr lang="en-CA" dirty="0"/>
          </a:p>
        </p:txBody>
      </p:sp>
      <p:sp>
        <p:nvSpPr>
          <p:cNvPr id="3" name="Content Placeholder 2"/>
          <p:cNvSpPr>
            <a:spLocks noGrp="1"/>
          </p:cNvSpPr>
          <p:nvPr>
            <p:ph idx="1"/>
          </p:nvPr>
        </p:nvSpPr>
        <p:spPr/>
        <p:txBody>
          <a:bodyPr/>
          <a:lstStyle/>
          <a:p>
            <a:r>
              <a:rPr lang="en-US" altLang="en-US" dirty="0" smtClean="0"/>
              <a:t>New terminology:</a:t>
            </a:r>
          </a:p>
          <a:p>
            <a:pPr lvl="1"/>
            <a:r>
              <a:rPr lang="en-US" altLang="en-US" dirty="0" smtClean="0"/>
              <a:t>‘Function’, ‘procedure’, ‘subroutine’ are different terms for the same programming tool (the term used depends upon the programming language).</a:t>
            </a:r>
          </a:p>
          <a:p>
            <a:pPr lvl="1"/>
            <a:r>
              <a:rPr lang="en-US" altLang="en-US" dirty="0" smtClean="0"/>
              <a:t>The most commonly used term is ‘function’.</a:t>
            </a:r>
            <a:endParaRPr lang="en-US" altLang="en-US" dirty="0" smtClean="0"/>
          </a:p>
          <a:p>
            <a:r>
              <a:rPr lang="en-US" altLang="en-US" dirty="0" smtClean="0"/>
              <a:t>Functional decomposition is </a:t>
            </a:r>
            <a:r>
              <a:rPr lang="en-US" altLang="en-US" dirty="0"/>
              <a:t>a key part of CPSC 217 (Exert from the university calendar description)</a:t>
            </a:r>
          </a:p>
          <a:p>
            <a:pPr lvl="1"/>
            <a:r>
              <a:rPr lang="en-US" altLang="en-US" dirty="0">
                <a:latin typeface="Garamond" panose="02020404030301010803" pitchFamily="18" charset="0"/>
                <a:cs typeface="Arial" panose="020B0604020202020204" pitchFamily="34" charset="0"/>
              </a:rPr>
              <a:t>“</a:t>
            </a:r>
            <a:r>
              <a:rPr lang="en-US" dirty="0">
                <a:latin typeface="Garamond" panose="02020404030301010803" pitchFamily="18" charset="0"/>
                <a:cs typeface="Arial" panose="020B0604020202020204" pitchFamily="34" charset="0"/>
              </a:rPr>
              <a:t>Introduction to problem solving, analysis and design of small-scale computational systems and </a:t>
            </a:r>
            <a:r>
              <a:rPr lang="en-US" b="1" dirty="0">
                <a:latin typeface="Garamond" panose="02020404030301010803" pitchFamily="18" charset="0"/>
                <a:cs typeface="Arial" panose="020B0604020202020204" pitchFamily="34" charset="0"/>
              </a:rPr>
              <a:t>implementation using a procedural programming language</a:t>
            </a:r>
            <a:r>
              <a:rPr lang="en-US" dirty="0">
                <a:latin typeface="Garamond" panose="02020404030301010803" pitchFamily="18" charset="0"/>
                <a:cs typeface="Arial" panose="020B0604020202020204" pitchFamily="34" charset="0"/>
              </a:rPr>
              <a:t>. </a:t>
            </a:r>
            <a:r>
              <a:rPr lang="en-US" altLang="en-US" dirty="0" smtClean="0">
                <a:latin typeface="Garamond" panose="02020404030301010803" pitchFamily="18" charset="0"/>
                <a:cs typeface="Arial" panose="020B0604020202020204" pitchFamily="34" charset="0"/>
              </a:rPr>
              <a:t>”</a:t>
            </a:r>
          </a:p>
          <a:p>
            <a:r>
              <a:rPr lang="en-US" altLang="en-US" dirty="0" smtClean="0">
                <a:cs typeface="Arial" panose="020B0604020202020204" pitchFamily="34" charset="0"/>
              </a:rPr>
              <a:t>This is why later assignments are strict in marking – you must implement your solution using proper procedural programming techniques (taught in class).</a:t>
            </a:r>
          </a:p>
          <a:p>
            <a:pPr lvl="1"/>
            <a:r>
              <a:rPr lang="en-US" altLang="en-US" dirty="0" smtClean="0">
                <a:cs typeface="Arial" panose="020B0604020202020204" pitchFamily="34" charset="0"/>
              </a:rPr>
              <a:t>Otherwise you have missed out on the major learning objective for the this course.</a:t>
            </a:r>
          </a:p>
          <a:p>
            <a:pPr lvl="1"/>
            <a:endParaRPr lang="en-US" altLang="en-US" dirty="0">
              <a:cs typeface="Arial" panose="020B0604020202020204" pitchFamily="34" charset="0"/>
            </a:endParaRPr>
          </a:p>
          <a:p>
            <a:endParaRPr lang="en-CA" dirty="0"/>
          </a:p>
        </p:txBody>
      </p:sp>
    </p:spTree>
    <p:extLst>
      <p:ext uri="{BB962C8B-B14F-4D97-AF65-F5344CB8AC3E}">
        <p14:creationId xmlns:p14="http://schemas.microsoft.com/office/powerpoint/2010/main" val="364394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altLang="en-US" sz="2800" dirty="0" smtClean="0"/>
              <a:t>Decomposing Your Program Into Functions According To Tasks/Features It Needs To Implement</a:t>
            </a:r>
            <a:endParaRPr lang="en-CA" altLang="en-US" sz="2800" dirty="0" smtClean="0"/>
          </a:p>
        </p:txBody>
      </p:sp>
      <p:sp>
        <p:nvSpPr>
          <p:cNvPr id="19459" name="Rectangle 3"/>
          <p:cNvSpPr>
            <a:spLocks noChangeArrowheads="1"/>
          </p:cNvSpPr>
          <p:nvPr/>
        </p:nvSpPr>
        <p:spPr bwMode="auto">
          <a:xfrm>
            <a:off x="3727561" y="1819275"/>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Main tasks to be fulfilled by the program</a:t>
            </a:r>
            <a:endParaRPr lang="en-CA" altLang="en-US" sz="1600">
              <a:latin typeface="Arial" charset="0"/>
            </a:endParaRPr>
          </a:p>
        </p:txBody>
      </p:sp>
      <p:sp>
        <p:nvSpPr>
          <p:cNvPr id="19460" name="Rectangle 4"/>
          <p:cNvSpPr>
            <a:spLocks noChangeArrowheads="1"/>
          </p:cNvSpPr>
          <p:nvPr/>
        </p:nvSpPr>
        <p:spPr bwMode="auto">
          <a:xfrm>
            <a:off x="478318" y="3314551"/>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#1</a:t>
            </a:r>
            <a:endParaRPr lang="en-CA" altLang="en-US" sz="1600">
              <a:latin typeface="Arial" charset="0"/>
            </a:endParaRPr>
          </a:p>
        </p:txBody>
      </p:sp>
      <p:sp>
        <p:nvSpPr>
          <p:cNvPr id="19461" name="Rectangle 6"/>
          <p:cNvSpPr>
            <a:spLocks noChangeArrowheads="1"/>
          </p:cNvSpPr>
          <p:nvPr/>
        </p:nvSpPr>
        <p:spPr bwMode="auto">
          <a:xfrm>
            <a:off x="2694468" y="3293914"/>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#2</a:t>
            </a:r>
            <a:endParaRPr lang="en-CA" altLang="en-US" sz="1600">
              <a:latin typeface="Arial" charset="0"/>
            </a:endParaRPr>
          </a:p>
        </p:txBody>
      </p:sp>
      <p:sp>
        <p:nvSpPr>
          <p:cNvPr id="19462" name="Rectangle 7"/>
          <p:cNvSpPr>
            <a:spLocks noChangeArrowheads="1"/>
          </p:cNvSpPr>
          <p:nvPr/>
        </p:nvSpPr>
        <p:spPr bwMode="auto">
          <a:xfrm>
            <a:off x="4858230" y="3293914"/>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#3</a:t>
            </a:r>
            <a:endParaRPr lang="en-CA" altLang="en-US" sz="1600">
              <a:latin typeface="Arial" charset="0"/>
            </a:endParaRPr>
          </a:p>
        </p:txBody>
      </p:sp>
      <p:sp>
        <p:nvSpPr>
          <p:cNvPr id="19463" name="Rectangle 8"/>
          <p:cNvSpPr>
            <a:spLocks noChangeArrowheads="1"/>
          </p:cNvSpPr>
          <p:nvPr/>
        </p:nvSpPr>
        <p:spPr bwMode="auto">
          <a:xfrm>
            <a:off x="111733" y="5059879"/>
            <a:ext cx="1635125" cy="801687"/>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#1</a:t>
            </a:r>
            <a:endParaRPr lang="en-CA" altLang="en-US" sz="1600">
              <a:latin typeface="Arial" charset="0"/>
            </a:endParaRPr>
          </a:p>
        </p:txBody>
      </p:sp>
      <p:sp>
        <p:nvSpPr>
          <p:cNvPr id="19464" name="Rectangle 9"/>
          <p:cNvSpPr>
            <a:spLocks noChangeArrowheads="1"/>
          </p:cNvSpPr>
          <p:nvPr/>
        </p:nvSpPr>
        <p:spPr bwMode="auto">
          <a:xfrm>
            <a:off x="6569555" y="3430143"/>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dirty="0">
                <a:latin typeface="Arial" charset="0"/>
              </a:rPr>
              <a:t>…Etc.</a:t>
            </a:r>
            <a:endParaRPr lang="en-CA" altLang="en-US" sz="1600" dirty="0">
              <a:latin typeface="Arial" charset="0"/>
            </a:endParaRPr>
          </a:p>
        </p:txBody>
      </p:sp>
      <p:cxnSp>
        <p:nvCxnSpPr>
          <p:cNvPr id="19465" name="Straight Connector 11"/>
          <p:cNvCxnSpPr>
            <a:cxnSpLocks noChangeShapeType="1"/>
            <a:stCxn id="19459" idx="2"/>
            <a:endCxn id="19460" idx="0"/>
          </p:cNvCxnSpPr>
          <p:nvPr/>
        </p:nvCxnSpPr>
        <p:spPr bwMode="auto">
          <a:xfrm flipH="1">
            <a:off x="1296674" y="2622550"/>
            <a:ext cx="3249243" cy="692001"/>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6" name="Straight Connector 13"/>
          <p:cNvCxnSpPr>
            <a:cxnSpLocks noChangeShapeType="1"/>
            <a:stCxn id="19459" idx="2"/>
            <a:endCxn id="19461" idx="0"/>
          </p:cNvCxnSpPr>
          <p:nvPr/>
        </p:nvCxnSpPr>
        <p:spPr bwMode="auto">
          <a:xfrm flipH="1">
            <a:off x="3512031" y="2622550"/>
            <a:ext cx="1033886" cy="671364"/>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7" name="Straight Connector 15"/>
          <p:cNvCxnSpPr>
            <a:cxnSpLocks noChangeShapeType="1"/>
            <a:stCxn id="19459" idx="2"/>
            <a:endCxn id="19462" idx="0"/>
          </p:cNvCxnSpPr>
          <p:nvPr/>
        </p:nvCxnSpPr>
        <p:spPr bwMode="auto">
          <a:xfrm>
            <a:off x="4545917" y="2622550"/>
            <a:ext cx="1129876" cy="671364"/>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19468" name="Rectangle 16"/>
          <p:cNvSpPr>
            <a:spLocks noChangeArrowheads="1"/>
          </p:cNvSpPr>
          <p:nvPr/>
        </p:nvSpPr>
        <p:spPr bwMode="auto">
          <a:xfrm>
            <a:off x="1915004" y="5065343"/>
            <a:ext cx="1636713"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#2</a:t>
            </a:r>
            <a:endParaRPr lang="en-CA" altLang="en-US" sz="1600">
              <a:latin typeface="Arial" charset="0"/>
            </a:endParaRPr>
          </a:p>
        </p:txBody>
      </p:sp>
      <p:sp>
        <p:nvSpPr>
          <p:cNvPr id="19469" name="Rectangle 17"/>
          <p:cNvSpPr>
            <a:spLocks noChangeArrowheads="1"/>
          </p:cNvSpPr>
          <p:nvPr/>
        </p:nvSpPr>
        <p:spPr bwMode="auto">
          <a:xfrm>
            <a:off x="3729148" y="506534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#3</a:t>
            </a:r>
            <a:endParaRPr lang="en-CA" altLang="en-US" sz="1600">
              <a:latin typeface="Arial" charset="0"/>
            </a:endParaRPr>
          </a:p>
        </p:txBody>
      </p:sp>
      <p:sp>
        <p:nvSpPr>
          <p:cNvPr id="19470" name="Rectangle 19"/>
          <p:cNvSpPr>
            <a:spLocks noChangeArrowheads="1"/>
          </p:cNvSpPr>
          <p:nvPr/>
        </p:nvSpPr>
        <p:spPr bwMode="auto">
          <a:xfrm>
            <a:off x="5715349" y="5059879"/>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dirty="0">
                <a:latin typeface="Arial" charset="0"/>
              </a:rPr>
              <a:t>…Etc.</a:t>
            </a:r>
            <a:endParaRPr lang="en-CA" altLang="en-US" sz="1600" dirty="0">
              <a:latin typeface="Arial" charset="0"/>
            </a:endParaRPr>
          </a:p>
        </p:txBody>
      </p:sp>
      <p:cxnSp>
        <p:nvCxnSpPr>
          <p:cNvPr id="19471" name="Straight Connector 21"/>
          <p:cNvCxnSpPr>
            <a:cxnSpLocks noChangeShapeType="1"/>
            <a:stCxn id="19460" idx="2"/>
            <a:endCxn id="19463" idx="0"/>
          </p:cNvCxnSpPr>
          <p:nvPr/>
        </p:nvCxnSpPr>
        <p:spPr bwMode="auto">
          <a:xfrm flipH="1">
            <a:off x="929296" y="4117826"/>
            <a:ext cx="367378" cy="94205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2" name="Straight Connector 23"/>
          <p:cNvCxnSpPr>
            <a:cxnSpLocks noChangeShapeType="1"/>
            <a:stCxn id="19460" idx="2"/>
            <a:endCxn id="19468" idx="0"/>
          </p:cNvCxnSpPr>
          <p:nvPr/>
        </p:nvCxnSpPr>
        <p:spPr bwMode="auto">
          <a:xfrm>
            <a:off x="1296674" y="4117826"/>
            <a:ext cx="1436687" cy="94751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3" name="Straight Connector 25"/>
          <p:cNvCxnSpPr>
            <a:cxnSpLocks noChangeShapeType="1"/>
            <a:stCxn id="19460" idx="2"/>
            <a:endCxn id="19469" idx="0"/>
          </p:cNvCxnSpPr>
          <p:nvPr/>
        </p:nvCxnSpPr>
        <p:spPr bwMode="auto">
          <a:xfrm>
            <a:off x="1296674" y="4117826"/>
            <a:ext cx="3250037" cy="94751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4" name="Straight Connector 27"/>
          <p:cNvCxnSpPr>
            <a:cxnSpLocks noChangeShapeType="1"/>
            <a:stCxn id="19460" idx="2"/>
          </p:cNvCxnSpPr>
          <p:nvPr/>
        </p:nvCxnSpPr>
        <p:spPr bwMode="auto">
          <a:xfrm>
            <a:off x="1296674" y="4117826"/>
            <a:ext cx="4872035" cy="101736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6" name="Straight Connector 36"/>
          <p:cNvCxnSpPr>
            <a:cxnSpLocks noChangeShapeType="1"/>
            <a:stCxn id="19461" idx="2"/>
          </p:cNvCxnSpPr>
          <p:nvPr/>
        </p:nvCxnSpPr>
        <p:spPr bwMode="auto">
          <a:xfrm rot="5400000">
            <a:off x="3296130" y="4236889"/>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7" name="Straight Connector 39"/>
          <p:cNvCxnSpPr>
            <a:cxnSpLocks noChangeShapeType="1"/>
            <a:stCxn id="19461" idx="2"/>
          </p:cNvCxnSpPr>
          <p:nvPr/>
        </p:nvCxnSpPr>
        <p:spPr bwMode="auto">
          <a:xfrm rot="16200000" flipH="1">
            <a:off x="3438212" y="4171007"/>
            <a:ext cx="334962" cy="1873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8" name="Straight Connector 42"/>
          <p:cNvCxnSpPr>
            <a:cxnSpLocks noChangeShapeType="1"/>
            <a:stCxn id="19461" idx="2"/>
          </p:cNvCxnSpPr>
          <p:nvPr/>
        </p:nvCxnSpPr>
        <p:spPr bwMode="auto">
          <a:xfrm rot="16200000" flipH="1">
            <a:off x="3610455" y="3998764"/>
            <a:ext cx="274637" cy="47148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9" name="Straight Connector 46"/>
          <p:cNvCxnSpPr>
            <a:cxnSpLocks noChangeShapeType="1"/>
          </p:cNvCxnSpPr>
          <p:nvPr/>
        </p:nvCxnSpPr>
        <p:spPr bwMode="auto">
          <a:xfrm rot="10800000" flipV="1">
            <a:off x="5351146" y="4098777"/>
            <a:ext cx="293687" cy="284162"/>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0" name="Straight Connector 47"/>
          <p:cNvCxnSpPr>
            <a:cxnSpLocks noChangeShapeType="1"/>
          </p:cNvCxnSpPr>
          <p:nvPr/>
        </p:nvCxnSpPr>
        <p:spPr bwMode="auto">
          <a:xfrm rot="5400000">
            <a:off x="5454333" y="4217839"/>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1" name="Straight Connector 48"/>
          <p:cNvCxnSpPr>
            <a:cxnSpLocks noChangeShapeType="1"/>
          </p:cNvCxnSpPr>
          <p:nvPr/>
        </p:nvCxnSpPr>
        <p:spPr bwMode="auto">
          <a:xfrm rot="16200000" flipH="1">
            <a:off x="5597208" y="4151164"/>
            <a:ext cx="334963" cy="188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2" name="Straight Connector 49"/>
          <p:cNvCxnSpPr>
            <a:cxnSpLocks noChangeShapeType="1"/>
          </p:cNvCxnSpPr>
          <p:nvPr/>
        </p:nvCxnSpPr>
        <p:spPr bwMode="auto">
          <a:xfrm rot="16200000" flipH="1">
            <a:off x="5769452" y="3978920"/>
            <a:ext cx="274638" cy="47307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2" name="Rectangle 1"/>
          <p:cNvSpPr/>
          <p:nvPr/>
        </p:nvSpPr>
        <p:spPr>
          <a:xfrm>
            <a:off x="-76200" y="6019800"/>
            <a:ext cx="9220200" cy="838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800" smtClean="0"/>
              <a:t>When  do you stop decomposing and start writing functions? No clear cut off but use the  </a:t>
            </a:r>
            <a:r>
              <a:rPr lang="ja-JP" altLang="en-US" sz="1800" smtClean="0"/>
              <a:t>“</a:t>
            </a:r>
            <a:r>
              <a:rPr lang="en-US" altLang="ja-JP" sz="1800" smtClean="0"/>
              <a:t>Good style</a:t>
            </a:r>
            <a:r>
              <a:rPr lang="ja-JP" altLang="en-US" sz="1800" smtClean="0"/>
              <a:t>”</a:t>
            </a:r>
            <a:r>
              <a:rPr lang="en-US" altLang="ja-JP" sz="1800" smtClean="0"/>
              <a:t> principles (later in these notes) as a guide e.g., a function should have one well defined task and not exceed a screen in length.</a:t>
            </a:r>
            <a:endParaRPr lang="en-US" alt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274638"/>
            <a:ext cx="5410200" cy="1143000"/>
          </a:xfrm>
        </p:spPr>
        <p:txBody>
          <a:bodyPr/>
          <a:lstStyle/>
          <a:p>
            <a:r>
              <a:rPr lang="en-US" altLang="en-US" sz="3200" dirty="0" smtClean="0"/>
              <a:t>How To Decompose </a:t>
            </a:r>
            <a:r>
              <a:rPr lang="en-US" altLang="en-US" sz="3200" dirty="0" smtClean="0"/>
              <a:t>A Problem Into Functions</a:t>
            </a:r>
            <a:endParaRPr lang="en-CA" altLang="en-US" sz="3200" dirty="0" smtClean="0"/>
          </a:p>
        </p:txBody>
      </p:sp>
      <p:sp>
        <p:nvSpPr>
          <p:cNvPr id="113667" name="Content Placeholder 2"/>
          <p:cNvSpPr>
            <a:spLocks noGrp="1"/>
          </p:cNvSpPr>
          <p:nvPr>
            <p:ph idx="4294967295"/>
          </p:nvPr>
        </p:nvSpPr>
        <p:spPr/>
        <p:txBody>
          <a:bodyPr/>
          <a:lstStyle/>
          <a:p>
            <a:endParaRPr lang="en-US" altLang="en-US" sz="2400" dirty="0" smtClean="0"/>
          </a:p>
          <a:p>
            <a:r>
              <a:rPr lang="en-US" altLang="en-US" sz="2400" dirty="0" smtClean="0"/>
              <a:t>Break </a:t>
            </a:r>
            <a:r>
              <a:rPr lang="en-US" altLang="en-US" sz="2400" dirty="0" smtClean="0"/>
              <a:t>down the program by what it does (described with </a:t>
            </a:r>
            <a:r>
              <a:rPr lang="en-US" altLang="en-US" sz="2400" i="1" dirty="0" smtClean="0"/>
              <a:t>actions/verbs or action phrases</a:t>
            </a:r>
            <a:r>
              <a:rPr lang="en-US" altLang="en-US" sz="2400" dirty="0" smtClean="0"/>
              <a:t>).</a:t>
            </a:r>
          </a:p>
          <a:p>
            <a:r>
              <a:rPr lang="en-US" altLang="en-US" sz="2400" dirty="0" smtClean="0"/>
              <a:t>Eventually the different parts of the program will be implemented as functions.</a:t>
            </a:r>
          </a:p>
          <a:p>
            <a:pPr>
              <a:buFontTx/>
              <a:buNone/>
            </a:pPr>
            <a:endParaRPr lang="en-CA" altLang="en-US" sz="2400" dirty="0" smtClean="0"/>
          </a:p>
        </p:txBody>
      </p:sp>
      <p:pic>
        <p:nvPicPr>
          <p:cNvPr id="2" name="Picture 1"/>
          <p:cNvPicPr>
            <a:picLocks noChangeAspect="1"/>
          </p:cNvPicPr>
          <p:nvPr/>
        </p:nvPicPr>
        <p:blipFill>
          <a:blip r:embed="rId3"/>
          <a:stretch>
            <a:fillRect/>
          </a:stretch>
        </p:blipFill>
        <p:spPr>
          <a:xfrm>
            <a:off x="6121031" y="14177"/>
            <a:ext cx="3019425" cy="1966913"/>
          </a:xfrm>
          <a:prstGeom prst="rect">
            <a:avLst/>
          </a:prstGeom>
          <a:ln>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prompt the user for the appropriate values, perform the calculation and display the values onscreen.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30908</TotalTime>
  <Words>2305</Words>
  <Application>Microsoft Office PowerPoint</Application>
  <PresentationFormat>On-screen Show (4:3)</PresentationFormat>
  <Paragraphs>347</Paragraphs>
  <Slides>32</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MS PGothic</vt:lpstr>
      <vt:lpstr>MS PGothic</vt:lpstr>
      <vt:lpstr>Arial</vt:lpstr>
      <vt:lpstr>Calibri</vt:lpstr>
      <vt:lpstr>Consolas</vt:lpstr>
      <vt:lpstr>Garamond</vt:lpstr>
      <vt:lpstr>Times New Roman</vt:lpstr>
      <vt:lpstr>Office Theme</vt:lpstr>
      <vt:lpstr>Functions: Decomposition And Code Reuse, Part 1</vt:lpstr>
      <vt:lpstr>Tip For Success: Reminder</vt:lpstr>
      <vt:lpstr>Solving Larger Problems</vt:lpstr>
      <vt:lpstr>Top Down Design </vt:lpstr>
      <vt:lpstr>Applying The Top Down Design To Programming</vt:lpstr>
      <vt:lpstr>Procedural Programming &amp; This Course</vt:lpstr>
      <vt:lpstr>Decomposing Your Program Into Functions According To Tasks/Features It Needs To Implement</vt:lpstr>
      <vt:lpstr>How To Decompose A Problem Into Functions</vt:lpstr>
      <vt:lpstr>Example Problem</vt:lpstr>
      <vt:lpstr>Example Problem</vt:lpstr>
      <vt:lpstr>Top Down Approach:  Breaking A Programming Problem Down Into Parts (Functions)</vt:lpstr>
      <vt:lpstr>Things Needed In Order To Use Functions</vt:lpstr>
      <vt:lpstr>Functions (Basic Case: No parameters/Inputs)</vt:lpstr>
      <vt:lpstr>Defining A Function</vt:lpstr>
      <vt:lpstr>Calling A Function</vt:lpstr>
      <vt:lpstr>Quick Recap: Starting Execution Point</vt:lpstr>
      <vt:lpstr>Functions: An Example That Puts Together All The Parts Of The Easiest Case</vt:lpstr>
      <vt:lpstr>Functions: An Example That Puts Together All The Parts Of The Easiest Case</vt:lpstr>
      <vt:lpstr>How Functions Facilitate Code Reuse</vt:lpstr>
      <vt:lpstr>Defining The Main Body Of Code As A Function</vt:lpstr>
      <vt:lpstr>Stylistic Note</vt:lpstr>
      <vt:lpstr>New Terminology</vt:lpstr>
      <vt:lpstr>Creating Your Variables</vt:lpstr>
      <vt:lpstr>Reason #1: Declaring Variables Locally</vt:lpstr>
      <vt:lpstr>What Is The Significance Of Being ‘Local’</vt:lpstr>
      <vt:lpstr>Scope</vt:lpstr>
      <vt:lpstr>Visually Representing Scope</vt:lpstr>
      <vt:lpstr>Visual Reminder Of How Locals Work</vt:lpstr>
      <vt:lpstr>Reminder: Where To Create Local Variables</vt:lpstr>
      <vt:lpstr>Working With Local Variables: Putting It All Together</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functions;decomposition;breaking things down;arguments;return values;scope;local variables;globals;global variables;functions;decomposition;breaking things down;scope;local variables;globals;global variables</cp:keywords>
  <cp:lastModifiedBy>Microsoft account</cp:lastModifiedBy>
  <cp:revision>774</cp:revision>
  <dcterms:created xsi:type="dcterms:W3CDTF">2013-08-26T22:54:00Z</dcterms:created>
  <dcterms:modified xsi:type="dcterms:W3CDTF">2022-05-18T20:33:19Z</dcterms:modified>
</cp:coreProperties>
</file>