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256" r:id="rId2"/>
    <p:sldId id="438" r:id="rId3"/>
    <p:sldId id="439" r:id="rId4"/>
    <p:sldId id="440" r:id="rId5"/>
    <p:sldId id="441" r:id="rId6"/>
    <p:sldId id="442" r:id="rId7"/>
    <p:sldId id="489" r:id="rId8"/>
    <p:sldId id="446" r:id="rId9"/>
    <p:sldId id="490" r:id="rId10"/>
    <p:sldId id="491" r:id="rId11"/>
    <p:sldId id="497" r:id="rId12"/>
    <p:sldId id="492" r:id="rId13"/>
    <p:sldId id="496" r:id="rId14"/>
    <p:sldId id="317" r:id="rId15"/>
    <p:sldId id="319" r:id="rId16"/>
    <p:sldId id="498" r:id="rId17"/>
    <p:sldId id="501" r:id="rId18"/>
    <p:sldId id="502" r:id="rId19"/>
    <p:sldId id="503" r:id="rId20"/>
    <p:sldId id="504" r:id="rId21"/>
    <p:sldId id="505" r:id="rId22"/>
    <p:sldId id="506" r:id="rId23"/>
    <p:sldId id="507" r:id="rId24"/>
    <p:sldId id="508" r:id="rId25"/>
    <p:sldId id="509" r:id="rId26"/>
    <p:sldId id="510" r:id="rId27"/>
    <p:sldId id="511" r:id="rId28"/>
    <p:sldId id="512" r:id="rId29"/>
    <p:sldId id="513" r:id="rId30"/>
    <p:sldId id="514" r:id="rId31"/>
    <p:sldId id="515" r:id="rId32"/>
    <p:sldId id="516" r:id="rId33"/>
    <p:sldId id="518" r:id="rId34"/>
    <p:sldId id="519" r:id="rId35"/>
    <p:sldId id="520" r:id="rId36"/>
    <p:sldId id="521" r:id="rId37"/>
    <p:sldId id="522" r:id="rId38"/>
    <p:sldId id="523" r:id="rId39"/>
    <p:sldId id="524" r:id="rId40"/>
    <p:sldId id="525" r:id="rId41"/>
    <p:sldId id="526" r:id="rId42"/>
    <p:sldId id="527" r:id="rId4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es Tam" initials="JT" lastIdx="12" clrIdx="0">
    <p:extLst>
      <p:ext uri="{19B8F6BF-5375-455C-9EA6-DF929625EA0E}">
        <p15:presenceInfo xmlns:p15="http://schemas.microsoft.com/office/powerpoint/2012/main" userId="James Tam" providerId="None"/>
      </p:ext>
    </p:extLst>
  </p:cmAuthor>
  <p:cmAuthor id="2" name="Microsoft account" initials="Ma" lastIdx="2" clrIdx="1">
    <p:extLst>
      <p:ext uri="{19B8F6BF-5375-455C-9EA6-DF929625EA0E}">
        <p15:presenceInfo xmlns:p15="http://schemas.microsoft.com/office/powerpoint/2012/main" userId="b79815ee8932e92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D5B5"/>
    <a:srgbClr val="0000FF"/>
    <a:srgbClr val="FFFFCC"/>
    <a:srgbClr val="008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73" autoAdjust="0"/>
    <p:restoredTop sz="79177" autoAdjust="0"/>
  </p:normalViewPr>
  <p:slideViewPr>
    <p:cSldViewPr>
      <p:cViewPr varScale="1">
        <p:scale>
          <a:sx n="45" d="100"/>
          <a:sy n="45" d="100"/>
        </p:scale>
        <p:origin x="42" y="89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84" d="100"/>
          <a:sy n="84" d="100"/>
        </p:scale>
        <p:origin x="-1992" y="60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B45B8B9B-0C26-4D86-A0FE-7B93EAAD00B2}" type="datetimeFigureOut">
              <a:rPr lang="en-US" altLang="en-US"/>
              <a:pPr>
                <a:defRPr/>
              </a:pPr>
              <a:t>6/1/2022</a:t>
            </a:fld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Composites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anose="020B0604020202020204" pitchFamily="34" charset="0"/>
              </a:defRPr>
            </a:lvl1pPr>
          </a:lstStyle>
          <a:p>
            <a:fld id="{62FDBF98-69C5-43FF-9BE5-27043F2F2DD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722500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21A3AF35-F6C0-47B8-B40D-C87CB370B061}" type="datetimeFigureOut">
              <a:rPr lang="en-US" altLang="en-US"/>
              <a:pPr>
                <a:defRPr/>
              </a:pPr>
              <a:t>6/1/2022</a:t>
            </a:fld>
            <a:endParaRPr lang="en-US" alt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anose="020B0604020202020204" pitchFamily="34" charset="0"/>
              </a:defRPr>
            </a:lvl1pPr>
          </a:lstStyle>
          <a:p>
            <a:fld id="{6B807DC1-B81C-4D21-ADE3-780B9EB177D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260210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 txBox="1">
            <a:spLocks noGrp="1" noChangeArrowheads="1"/>
          </p:cNvSpPr>
          <p:nvPr/>
        </p:nvSpPr>
        <p:spPr bwMode="auto">
          <a:xfrm>
            <a:off x="388620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1" tIns="45710" rIns="91421" bIns="45710" anchor="b"/>
          <a:lstStyle>
            <a:lvl1pPr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0502B341-2BFF-42A3-A493-E292D9FD015E}" type="slidenum">
              <a:rPr lang="en-US" altLang="en-US" sz="1300">
                <a:latin typeface="Times New Roman" panose="02020603050405020304" pitchFamily="18" charset="0"/>
              </a:rPr>
              <a:pPr algn="r" eaLnBrk="1" hangingPunct="1"/>
              <a:t>1</a:t>
            </a:fld>
            <a:endParaRPr lang="en-US" altLang="en-US" sz="1300" dirty="0">
              <a:latin typeface="Times New Roman" panose="02020603050405020304" pitchFamily="18" charset="0"/>
            </a:endParaRPr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343400"/>
            <a:ext cx="5032375" cy="41132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1" tIns="45710" rIns="91421" bIns="45710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6928907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00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  <p:sp>
        <p:nvSpPr>
          <p:cNvPr id="1300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085A09C4-3683-461F-8A1E-EF099691C15A}" type="slidenum">
              <a:rPr lang="en-US" altLang="en-US"/>
              <a:pPr/>
              <a:t>19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755442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77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1177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B57E32C9-CABB-45FD-8C45-8644DF58444C}" type="slidenum">
              <a:rPr lang="en-US" altLang="en-US"/>
              <a:pPr/>
              <a:t>20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246187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/>
              <a:t>U:\lectures\231\examples\composites&gt;python string3.py</a:t>
            </a:r>
          </a:p>
          <a:p>
            <a:r>
              <a:rPr lang="en-US" altLang="en-US" dirty="0" smtClean="0"/>
              <a:t>good-bye</a:t>
            </a:r>
          </a:p>
          <a:p>
            <a:r>
              <a:rPr lang="en-US" altLang="en-US" dirty="0" smtClean="0"/>
              <a:t>Hello</a:t>
            </a:r>
          </a:p>
          <a:p>
            <a:r>
              <a:rPr lang="en-US" altLang="en-US" dirty="0" smtClean="0"/>
              <a:t>Indicate that the reference ‘refers to’ another string, since the reference to the first string is gone then that string cannot be accessed anymore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Traceback (most recent call last):</a:t>
            </a:r>
          </a:p>
          <a:p>
            <a:r>
              <a:rPr lang="en-US" altLang="en-US" dirty="0" smtClean="0"/>
              <a:t>  File "string3.py", line 5, in &lt;module&gt;</a:t>
            </a:r>
          </a:p>
          <a:p>
            <a:r>
              <a:rPr lang="en-US" altLang="en-US" dirty="0" smtClean="0"/>
              <a:t>    aString[0] = "G"</a:t>
            </a:r>
          </a:p>
          <a:p>
            <a:r>
              <a:rPr lang="en-US" altLang="en-US" dirty="0" smtClean="0"/>
              <a:t>TypeError: 'str' object does not support item assignment</a:t>
            </a:r>
          </a:p>
        </p:txBody>
      </p:sp>
    </p:spTree>
    <p:extLst>
      <p:ext uri="{BB962C8B-B14F-4D97-AF65-F5344CB8AC3E}">
        <p14:creationId xmlns:p14="http://schemas.microsoft.com/office/powerpoint/2010/main" val="13546468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18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1218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69476CA1-9781-4EF5-9533-3E584377F955}" type="slidenum">
              <a:rPr lang="en-US" altLang="en-US"/>
              <a:pPr/>
              <a:t>23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606323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43179612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06081979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10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  <p:sp>
        <p:nvSpPr>
          <p:cNvPr id="1310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5EB59D19-D1D2-436A-B47C-A12AA9094F76}" type="slidenum">
              <a:rPr lang="en-US" altLang="en-US"/>
              <a:pPr/>
              <a:t>31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6611873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580370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0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160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defTabSz="9334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defTabSz="9334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defTabSz="9334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defTabSz="9334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fld id="{02AF1E82-B9CD-48BA-8191-CBB0C0C83F3D}" type="slidenum">
              <a:rPr lang="en-US" altLang="en-US" sz="1000">
                <a:latin typeface="Times New Roman" panose="02020603050405020304" pitchFamily="18" charset="0"/>
              </a:rPr>
              <a:pPr eaLnBrk="0" hangingPunct="0"/>
              <a:t>33</a:t>
            </a:fld>
            <a:endParaRPr lang="en-US" altLang="en-US" sz="10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93833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1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161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defTabSz="9334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defTabSz="9334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defTabSz="9334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defTabSz="9334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fld id="{153B9758-B6FF-49F9-9DB6-579453A51221}" type="slidenum">
              <a:rPr lang="en-US" altLang="en-US" sz="1000">
                <a:latin typeface="Times New Roman" panose="02020603050405020304" pitchFamily="18" charset="0"/>
              </a:rPr>
              <a:pPr eaLnBrk="0" hangingPunct="0"/>
              <a:t>35</a:t>
            </a:fld>
            <a:endParaRPr lang="en-US" altLang="en-US" sz="10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88626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4020621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68278584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7"/>
          <p:cNvSpPr txBox="1">
            <a:spLocks noGrp="1" noChangeArrowheads="1"/>
          </p:cNvSpPr>
          <p:nvPr/>
        </p:nvSpPr>
        <p:spPr bwMode="auto">
          <a:xfrm>
            <a:off x="388620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1" tIns="45710" rIns="91421" bIns="45710" anchor="b"/>
          <a:lstStyle>
            <a:lvl1pPr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C312743A-36D7-4690-9F4B-CE129666908C}" type="slidenum">
              <a:rPr lang="en-US" altLang="en-US" sz="1300">
                <a:latin typeface="Times New Roman" panose="02020603050405020304" pitchFamily="18" charset="0"/>
              </a:rPr>
              <a:pPr algn="r" eaLnBrk="1" hangingPunct="1"/>
              <a:t>41</a:t>
            </a:fld>
            <a:endParaRPr lang="en-US" altLang="en-US" sz="1300" dirty="0">
              <a:latin typeface="Times New Roman" panose="02020603050405020304" pitchFamily="18" charset="0"/>
            </a:endParaRPr>
          </a:p>
        </p:txBody>
      </p:sp>
      <p:sp>
        <p:nvSpPr>
          <p:cNvPr id="163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4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343400"/>
            <a:ext cx="5032375" cy="41132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1" tIns="45710" rIns="91421" bIns="45710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09990222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4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  <p:sp>
        <p:nvSpPr>
          <p:cNvPr id="164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EB52B28F-4DFB-4EFE-A5FF-4B62CBDE4A93}" type="slidenum">
              <a:rPr lang="en-US" altLang="en-US"/>
              <a:pPr/>
              <a:t>42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167688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555828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4514897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977109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9976125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4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  <p:sp>
        <p:nvSpPr>
          <p:cNvPr id="164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EB52B28F-4DFB-4EFE-A5FF-4B62CBDE4A93}" type="slidenum">
              <a:rPr lang="en-US" altLang="en-US"/>
              <a:pPr/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806504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 txBox="1">
            <a:spLocks noGrp="1" noChangeArrowheads="1"/>
          </p:cNvSpPr>
          <p:nvPr/>
        </p:nvSpPr>
        <p:spPr bwMode="auto">
          <a:xfrm>
            <a:off x="388620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1" tIns="45710" rIns="91421" bIns="45710" anchor="b"/>
          <a:lstStyle>
            <a:lvl1pPr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0502B341-2BFF-42A3-A493-E292D9FD015E}" type="slidenum">
              <a:rPr lang="en-US" altLang="en-US" sz="1300">
                <a:latin typeface="Times New Roman" panose="02020603050405020304" pitchFamily="18" charset="0"/>
              </a:rPr>
              <a:pPr algn="r" eaLnBrk="1" hangingPunct="1"/>
              <a:t>16</a:t>
            </a:fld>
            <a:endParaRPr lang="en-US" altLang="en-US" sz="1300" dirty="0">
              <a:latin typeface="Times New Roman" panose="02020603050405020304" pitchFamily="18" charset="0"/>
            </a:endParaRPr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343400"/>
            <a:ext cx="5032375" cy="41132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1" tIns="45710" rIns="91421" bIns="45710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1459487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676224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61A8EB95-6C25-42BE-AA42-10DA4FA59631}" type="datetimeFigureOut">
              <a:rPr lang="en-US" altLang="en-US"/>
              <a:pPr>
                <a:defRPr/>
              </a:pPr>
              <a:t>6/1/2022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32F89589-0382-4EA8-8535-E07A6C5C192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75836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871839E3-4D83-423D-882F-9A1F8C1D70B8}" type="datetimeFigureOut">
              <a:rPr lang="en-US" altLang="en-US"/>
              <a:pPr>
                <a:defRPr/>
              </a:pPr>
              <a:t>6/1/2022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D37A4787-0093-4DD3-B6AE-6FADB08254EA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05580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8831AFFC-1724-4D13-A56E-91268526F7AC}" type="datetimeFigureOut">
              <a:rPr lang="en-US" altLang="en-US"/>
              <a:pPr>
                <a:defRPr/>
              </a:pPr>
              <a:t>6/1/2022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778D64B0-D250-4434-86CE-B39C6B87422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4458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7924800" y="6567488"/>
            <a:ext cx="1219200" cy="27622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defRPr/>
            </a:pPr>
            <a:r>
              <a:rPr lang="en-US" sz="1200" dirty="0" smtClean="0">
                <a:ea typeface="+mn-ea"/>
                <a:cs typeface="Arial" charset="0"/>
              </a:rPr>
              <a:t>James Tam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>
            <a:lvl1pPr>
              <a:defRPr sz="32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/>
          <a:lstStyle>
            <a:lvl1pPr>
              <a:defRPr sz="2400" baseline="0"/>
            </a:lvl1pPr>
            <a:lvl2pPr>
              <a:defRPr sz="2000" baseline="0"/>
            </a:lvl2pPr>
            <a:lvl3pPr>
              <a:defRPr sz="1800" baseline="0"/>
            </a:lvl3pPr>
            <a:lvl4pPr>
              <a:defRPr sz="1400" baseline="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4283321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78ECFF7D-C0AD-4EE1-B09C-58E132AD5648}" type="datetimeFigureOut">
              <a:rPr lang="en-US" altLang="en-US"/>
              <a:pPr>
                <a:defRPr/>
              </a:pPr>
              <a:t>6/1/2022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335C2E0A-73CD-4B82-9025-DC880F364EE2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04233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CA838476-CF3E-4DD1-BEE2-F1557AB553C5}" type="datetimeFigureOut">
              <a:rPr lang="en-US" altLang="en-US"/>
              <a:pPr>
                <a:defRPr/>
              </a:pPr>
              <a:t>6/1/2022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54A0287F-F0C6-4C62-B596-52B821C9532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2683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3D56B97F-B9B2-479E-ABD3-270144D923AA}" type="datetimeFigureOut">
              <a:rPr lang="en-US" altLang="en-US"/>
              <a:pPr>
                <a:defRPr/>
              </a:pPr>
              <a:t>6/1/2022</a:t>
            </a:fld>
            <a:endParaRPr lang="en-US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2B519202-1C70-4D33-954D-E2E8F9893AF9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90228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10EB20A3-C4A2-43E3-ABA6-FF2B70190B8F}" type="datetimeFigureOut">
              <a:rPr lang="en-US" altLang="en-US"/>
              <a:pPr>
                <a:defRPr/>
              </a:pPr>
              <a:t>6/1/2022</a:t>
            </a:fld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B5D0C400-DD6B-4EC9-A941-02EBCF3E97C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13651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8D3C734C-F020-41BA-A42E-2382FBE96F2A}" type="datetimeFigureOut">
              <a:rPr lang="en-US" altLang="en-US"/>
              <a:pPr>
                <a:defRPr/>
              </a:pPr>
              <a:t>6/1/2022</a:t>
            </a:fld>
            <a:endParaRPr lang="en-US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918FE5B8-65D5-4358-B85A-BAEDED7030E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35475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6A8943C6-22D4-4DE3-B77E-9A7FE3FC9889}" type="datetimeFigureOut">
              <a:rPr lang="en-US" altLang="en-US"/>
              <a:pPr>
                <a:defRPr/>
              </a:pPr>
              <a:t>6/1/2022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6B84F58D-8813-4F50-8719-D266C0AB938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84062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72130DA7-C0F6-4946-AE60-2A2CC8C619A8}" type="datetimeFigureOut">
              <a:rPr lang="en-US" altLang="en-US"/>
              <a:pPr>
                <a:defRPr/>
              </a:pPr>
              <a:t>6/1/2022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521E3873-7126-4341-9943-44429F7F1F7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62435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James Tam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19" r:id="rId1"/>
    <p:sldLayoutId id="2147484420" r:id="rId2"/>
    <p:sldLayoutId id="2147484421" r:id="rId3"/>
    <p:sldLayoutId id="2147484422" r:id="rId4"/>
    <p:sldLayoutId id="2147484423" r:id="rId5"/>
    <p:sldLayoutId id="2147484424" r:id="rId6"/>
    <p:sldLayoutId id="2147484425" r:id="rId7"/>
    <p:sldLayoutId id="2147484426" r:id="rId8"/>
    <p:sldLayoutId id="2147484427" r:id="rId9"/>
    <p:sldLayoutId id="2147484428" r:id="rId10"/>
    <p:sldLayoutId id="214748442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ＭＳ Ｐゴシック" charset="0"/>
        </a:defRPr>
      </a:lvl1pPr>
      <a:lvl2pPr marL="5715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7429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9715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8.pn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D5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09600" y="22098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4800" dirty="0" smtClean="0"/>
              <a:t>Composite </a:t>
            </a:r>
            <a:r>
              <a:rPr lang="en-US" altLang="en-US" sz="4800" dirty="0"/>
              <a:t>Types</a:t>
            </a:r>
            <a:r>
              <a:rPr lang="en-US" altLang="en-US" sz="4800" dirty="0" smtClean="0"/>
              <a:t>, </a:t>
            </a:r>
            <a:r>
              <a:rPr lang="en-US" altLang="en-US" sz="4800" dirty="0"/>
              <a:t>Lists Part </a:t>
            </a:r>
            <a:r>
              <a:rPr lang="en-US" altLang="en-US" sz="4800" dirty="0" smtClean="0"/>
              <a:t>2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179513" y="3829050"/>
            <a:ext cx="6734175" cy="2298700"/>
          </a:xfrm>
        </p:spPr>
        <p:txBody>
          <a:bodyPr/>
          <a:lstStyle/>
          <a:p>
            <a:pPr lvl="0"/>
            <a:r>
              <a:rPr lang="en-CA" sz="2400" dirty="0" smtClean="0"/>
              <a:t>When </a:t>
            </a:r>
            <a:r>
              <a:rPr lang="en-CA" sz="2400" dirty="0"/>
              <a:t>to use multi-dimensional lists</a:t>
            </a:r>
          </a:p>
          <a:p>
            <a:pPr lvl="0"/>
            <a:r>
              <a:rPr lang="en-US" sz="2400" dirty="0"/>
              <a:t>Creating 2D lists </a:t>
            </a:r>
            <a:endParaRPr lang="en-US" sz="2400" dirty="0" smtClean="0"/>
          </a:p>
          <a:p>
            <a:pPr lvl="0"/>
            <a:r>
              <a:rPr lang="en-US" sz="2400" dirty="0" smtClean="0"/>
              <a:t>How </a:t>
            </a:r>
            <a:r>
              <a:rPr lang="en-US" sz="2400" dirty="0"/>
              <a:t>to access a 2D list and its parts</a:t>
            </a:r>
            <a:endParaRPr lang="en-CA" sz="2400" dirty="0"/>
          </a:p>
          <a:p>
            <a:pPr lvl="0"/>
            <a:r>
              <a:rPr lang="en-US" sz="2400" dirty="0"/>
              <a:t>Basic 2D list operations: display, accessing parts, copying the </a:t>
            </a:r>
            <a:r>
              <a:rPr lang="en-US" sz="2400" dirty="0" smtClean="0"/>
              <a:t>list</a:t>
            </a:r>
          </a:p>
          <a:p>
            <a:pPr lvl="0"/>
            <a:r>
              <a:rPr lang="en-US" sz="2400" dirty="0" smtClean="0"/>
              <a:t>Other composites: strings </a:t>
            </a:r>
            <a:r>
              <a:rPr lang="en-US" sz="2400" smtClean="0"/>
              <a:t>and tuples</a:t>
            </a:r>
            <a:endParaRPr lang="en-CA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Copying Lists: Example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Name of the example program:</a:t>
            </a:r>
            <a:r>
              <a:rPr lang="en-US" dirty="0"/>
              <a:t> </a:t>
            </a:r>
            <a:r>
              <a:rPr lang="en-US" sz="2000" dirty="0">
                <a:latin typeface="Consolas" panose="020B0609020204030204" pitchFamily="49" charset="0"/>
              </a:rPr>
              <a:t>2</a:t>
            </a: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copyingListsBothWays.py</a:t>
            </a:r>
          </a:p>
          <a:p>
            <a:r>
              <a:rPr lang="en-US" dirty="0" smtClean="0">
                <a:cs typeface="Consolas" panose="020B0609020204030204" pitchFamily="49" charset="0"/>
              </a:rPr>
              <a:t>This is the </a:t>
            </a:r>
            <a:r>
              <a:rPr lang="en-US" b="1" dirty="0" smtClean="0">
                <a:solidFill>
                  <a:srgbClr val="FF0000"/>
                </a:solidFill>
                <a:cs typeface="Consolas" panose="020B0609020204030204" pitchFamily="49" charset="0"/>
              </a:rPr>
              <a:t>wrong way</a:t>
            </a:r>
            <a:r>
              <a:rPr lang="en-US" dirty="0" smtClean="0">
                <a:cs typeface="Consolas" panose="020B0609020204030204" pitchFamily="49" charset="0"/>
              </a:rPr>
              <a:t>.</a:t>
            </a:r>
          </a:p>
          <a:p>
            <a:endParaRPr lang="en-US" dirty="0" smtClean="0">
              <a:cs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</a:rPr>
              <a:t>aGrid1 = </a:t>
            </a:r>
            <a:r>
              <a:rPr lang="en-CA" sz="1800" dirty="0">
                <a:latin typeface="Consolas" panose="020B0609020204030204" pitchFamily="49" charset="0"/>
              </a:rPr>
              <a:t>create</a:t>
            </a:r>
            <a:r>
              <a:rPr lang="en-CA" sz="1800" dirty="0" smtClean="0">
                <a:latin typeface="Consolas" panose="020B0609020204030204" pitchFamily="49" charset="0"/>
              </a:rPr>
              <a:t>()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</a:t>
            </a:r>
            <a:r>
              <a:rPr lang="en-CA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aGrid2 = </a:t>
            </a:r>
            <a:r>
              <a:rPr lang="en-CA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aGrid1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aGrid1[3][3] = </a:t>
            </a:r>
            <a:r>
              <a:rPr lang="en-CA" sz="1800" dirty="0" smtClean="0">
                <a:latin typeface="Consolas" panose="020B0609020204030204" pitchFamily="49" charset="0"/>
              </a:rPr>
              <a:t>"!</a:t>
            </a:r>
            <a:r>
              <a:rPr lang="en-US" sz="1800" dirty="0" smtClean="0">
                <a:latin typeface="Consolas" panose="020B0609020204030204" pitchFamily="49" charset="0"/>
              </a:rPr>
              <a:t>"</a:t>
            </a:r>
            <a:endParaRPr lang="en-CA" sz="1800" dirty="0" smtClean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print("First list")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</a:rPr>
              <a:t>display(aGrid1</a:t>
            </a:r>
            <a:r>
              <a:rPr lang="en-US" sz="1800" dirty="0">
                <a:latin typeface="Consolas" panose="020B0609020204030204" pitchFamily="49" charset="0"/>
              </a:rPr>
              <a:t>)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</a:rPr>
              <a:t>print</a:t>
            </a:r>
            <a:r>
              <a:rPr lang="en-US" sz="1800" dirty="0">
                <a:latin typeface="Consolas" panose="020B0609020204030204" pitchFamily="49" charset="0"/>
              </a:rPr>
              <a:t>("Second list")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</a:rPr>
              <a:t>display(aGrid2</a:t>
            </a:r>
            <a:r>
              <a:rPr lang="en-US" sz="1800" dirty="0">
                <a:latin typeface="Consolas" panose="020B0609020204030204" pitchFamily="49" charset="0"/>
              </a:rPr>
              <a:t>)</a:t>
            </a:r>
            <a:endParaRPr lang="en-CA" sz="1800" dirty="0" smtClean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endParaRPr lang="en-CA" sz="1800" dirty="0">
              <a:latin typeface="Consolas" panose="020B06090202040302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95800" y="1680633"/>
            <a:ext cx="4301067" cy="21336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# FYI: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</a:rPr>
              <a:t>def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create():</a:t>
            </a:r>
          </a:p>
          <a:p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  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</a:rPr>
              <a:t>aGrid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= [["*","*","*","*"],</a:t>
            </a:r>
          </a:p>
          <a:p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            ["*","*","*","*"],</a:t>
            </a:r>
          </a:p>
          <a:p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            ["*","*","*","*"],</a:t>
            </a:r>
          </a:p>
          <a:p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            ["*","*","*","*"]]</a:t>
            </a:r>
          </a:p>
          <a:p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   return(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</a:rPr>
              <a:t>aGrid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)</a:t>
            </a:r>
            <a:endParaRPr lang="en-CA" dirty="0" smtClean="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325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495800"/>
          </a:xfrm>
        </p:spPr>
        <p:txBody>
          <a:bodyPr/>
          <a:lstStyle/>
          <a:p>
            <a:r>
              <a:rPr lang="en-US" b="1" dirty="0" smtClean="0"/>
              <a:t>Shallow copy</a:t>
            </a:r>
            <a:r>
              <a:rPr lang="en-US" dirty="0" smtClean="0"/>
              <a:t>: copies what’s stored in the reference (location of a list).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b="1" dirty="0" smtClean="0"/>
          </a:p>
          <a:p>
            <a:r>
              <a:rPr lang="en-US" b="1" dirty="0" smtClean="0"/>
              <a:t>Deep copy</a:t>
            </a:r>
            <a:r>
              <a:rPr lang="en-US" dirty="0" smtClean="0"/>
              <a:t>: copies the data from one list to another.</a:t>
            </a:r>
          </a:p>
          <a:p>
            <a:pPr lvl="1"/>
            <a:r>
              <a:rPr lang="en-US" dirty="0" smtClean="0"/>
              <a:t>Create a new list e.g. aList2 = [0]*3</a:t>
            </a:r>
          </a:p>
          <a:p>
            <a:pPr lvl="1"/>
            <a:r>
              <a:rPr lang="en-US" dirty="0" smtClean="0"/>
              <a:t>Copy each piece of data (list elements) from one list to another e.g. </a:t>
            </a:r>
            <a:r>
              <a:rPr lang="en-US" dirty="0" smtClean="0">
                <a:latin typeface="Consolas" panose="020B0609020204030204" pitchFamily="49" charset="0"/>
              </a:rPr>
              <a:t>aList2[0] = aList1[0]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Terminology</a:t>
            </a:r>
            <a:endParaRPr lang="en-CA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1905000"/>
            <a:ext cx="2209800" cy="8382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US" b="1" dirty="0" smtClean="0"/>
              <a:t>Code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aList1 </a:t>
            </a:r>
            <a:r>
              <a:rPr lang="en-US" sz="1600" dirty="0" smtClean="0">
                <a:latin typeface="Consolas" panose="020B0609020204030204" pitchFamily="49" charset="0"/>
              </a:rPr>
              <a:t>= [1,2,3]</a:t>
            </a:r>
          </a:p>
          <a:p>
            <a:r>
              <a:rPr lang="en-US" sz="1600" dirty="0" smtClean="0">
                <a:latin typeface="Consolas" panose="020B0609020204030204" pitchFamily="49" charset="0"/>
              </a:rPr>
              <a:t>aList2 =aList1</a:t>
            </a:r>
            <a:endParaRPr lang="en-CA" sz="1600" dirty="0" smtClean="0">
              <a:latin typeface="Consolas" panose="020B0609020204030204" pitchFamily="49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733425" y="2883069"/>
            <a:ext cx="2886075" cy="440323"/>
            <a:chOff x="733425" y="2883069"/>
            <a:chExt cx="2886075" cy="440323"/>
          </a:xfrm>
        </p:grpSpPr>
        <p:sp>
          <p:nvSpPr>
            <p:cNvPr id="6" name="Rectangle 5"/>
            <p:cNvSpPr/>
            <p:nvPr/>
          </p:nvSpPr>
          <p:spPr>
            <a:xfrm>
              <a:off x="733425" y="2883069"/>
              <a:ext cx="857927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>
                  <a:latin typeface="Consolas" panose="020B0609020204030204" pitchFamily="49" charset="0"/>
                </a:rPr>
                <a:t>aList1</a:t>
              </a:r>
              <a:endParaRPr lang="en-CA" sz="16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095500" y="2883069"/>
              <a:ext cx="1524000" cy="44032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r>
                <a:rPr lang="en-US" dirty="0" smtClean="0"/>
                <a:t>[1, 2, 3]</a:t>
              </a:r>
              <a:endParaRPr lang="en-CA" dirty="0" smtClean="0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>
              <a:off x="1515152" y="3052346"/>
              <a:ext cx="618448" cy="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762000" y="3103231"/>
            <a:ext cx="1333500" cy="571246"/>
            <a:chOff x="762000" y="3103231"/>
            <a:chExt cx="1333500" cy="571246"/>
          </a:xfrm>
        </p:grpSpPr>
        <p:sp>
          <p:nvSpPr>
            <p:cNvPr id="7" name="Rectangle 6"/>
            <p:cNvSpPr/>
            <p:nvPr/>
          </p:nvSpPr>
          <p:spPr>
            <a:xfrm>
              <a:off x="762000" y="3335923"/>
              <a:ext cx="857927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 smtClean="0">
                  <a:latin typeface="Consolas" panose="020B0609020204030204" pitchFamily="49" charset="0"/>
                </a:rPr>
                <a:t>aList2</a:t>
              </a:r>
              <a:endParaRPr lang="en-CA" sz="1600" dirty="0"/>
            </a:p>
          </p:txBody>
        </p:sp>
        <p:cxnSp>
          <p:nvCxnSpPr>
            <p:cNvPr id="12" name="Straight Arrow Connector 11"/>
            <p:cNvCxnSpPr>
              <a:stCxn id="7" idx="3"/>
              <a:endCxn id="8" idx="1"/>
            </p:cNvCxnSpPr>
            <p:nvPr/>
          </p:nvCxnSpPr>
          <p:spPr>
            <a:xfrm flipV="1">
              <a:off x="1619927" y="3103231"/>
              <a:ext cx="475573" cy="401969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990600" y="5638800"/>
            <a:ext cx="2886075" cy="440323"/>
            <a:chOff x="990600" y="5638800"/>
            <a:chExt cx="2886075" cy="440323"/>
          </a:xfrm>
        </p:grpSpPr>
        <p:sp>
          <p:nvSpPr>
            <p:cNvPr id="13" name="Rectangle 12"/>
            <p:cNvSpPr/>
            <p:nvPr/>
          </p:nvSpPr>
          <p:spPr>
            <a:xfrm>
              <a:off x="990600" y="5638800"/>
              <a:ext cx="857927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>
                  <a:latin typeface="Consolas" panose="020B0609020204030204" pitchFamily="49" charset="0"/>
                </a:rPr>
                <a:t>aList1</a:t>
              </a:r>
              <a:endParaRPr lang="en-CA" sz="16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352675" y="5638800"/>
              <a:ext cx="1524000" cy="44032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r>
                <a:rPr lang="en-US" dirty="0" smtClean="0"/>
                <a:t>[1, 2, 3]</a:t>
              </a:r>
              <a:endParaRPr lang="en-CA" dirty="0" smtClean="0"/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>
              <a:off x="1772327" y="5808077"/>
              <a:ext cx="618448" cy="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oup 22"/>
          <p:cNvGrpSpPr/>
          <p:nvPr/>
        </p:nvGrpSpPr>
        <p:grpSpPr>
          <a:xfrm>
            <a:off x="981075" y="6405979"/>
            <a:ext cx="2886075" cy="440323"/>
            <a:chOff x="981075" y="6405979"/>
            <a:chExt cx="2886075" cy="440323"/>
          </a:xfrm>
        </p:grpSpPr>
        <p:sp>
          <p:nvSpPr>
            <p:cNvPr id="16" name="Rectangle 15"/>
            <p:cNvSpPr/>
            <p:nvPr/>
          </p:nvSpPr>
          <p:spPr>
            <a:xfrm>
              <a:off x="981075" y="6405979"/>
              <a:ext cx="857927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 smtClean="0">
                  <a:latin typeface="Consolas" panose="020B0609020204030204" pitchFamily="49" charset="0"/>
                </a:rPr>
                <a:t>aList2</a:t>
              </a:r>
              <a:endParaRPr lang="en-CA" sz="16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343150" y="6405979"/>
              <a:ext cx="1524000" cy="44032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r>
                <a:rPr lang="en-US" dirty="0" smtClean="0"/>
                <a:t>[0, </a:t>
              </a:r>
              <a:r>
                <a:rPr lang="en-US" dirty="0"/>
                <a:t>0</a:t>
              </a:r>
              <a:r>
                <a:rPr lang="en-US" dirty="0" smtClean="0"/>
                <a:t>, </a:t>
              </a:r>
              <a:r>
                <a:rPr lang="en-US" dirty="0"/>
                <a:t>0</a:t>
              </a:r>
              <a:r>
                <a:rPr lang="en-US" dirty="0" smtClean="0"/>
                <a:t>]</a:t>
              </a:r>
              <a:endParaRPr lang="en-CA" dirty="0" smtClean="0"/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>
              <a:off x="1762802" y="6575256"/>
              <a:ext cx="618448" cy="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Freeform 23"/>
          <p:cNvSpPr/>
          <p:nvPr/>
        </p:nvSpPr>
        <p:spPr>
          <a:xfrm>
            <a:off x="2183130" y="5955030"/>
            <a:ext cx="297467" cy="606031"/>
          </a:xfrm>
          <a:custGeom>
            <a:avLst/>
            <a:gdLst>
              <a:gd name="connsiteX0" fmla="*/ 297180 w 297467"/>
              <a:gd name="connsiteY0" fmla="*/ 0 h 606031"/>
              <a:gd name="connsiteX1" fmla="*/ 160020 w 297467"/>
              <a:gd name="connsiteY1" fmla="*/ 22860 h 606031"/>
              <a:gd name="connsiteX2" fmla="*/ 80010 w 297467"/>
              <a:gd name="connsiteY2" fmla="*/ 68580 h 606031"/>
              <a:gd name="connsiteX3" fmla="*/ 45720 w 297467"/>
              <a:gd name="connsiteY3" fmla="*/ 148590 h 606031"/>
              <a:gd name="connsiteX4" fmla="*/ 22860 w 297467"/>
              <a:gd name="connsiteY4" fmla="*/ 182880 h 606031"/>
              <a:gd name="connsiteX5" fmla="*/ 0 w 297467"/>
              <a:gd name="connsiteY5" fmla="*/ 251460 h 606031"/>
              <a:gd name="connsiteX6" fmla="*/ 11430 w 297467"/>
              <a:gd name="connsiteY6" fmla="*/ 342900 h 606031"/>
              <a:gd name="connsiteX7" fmla="*/ 34290 w 297467"/>
              <a:gd name="connsiteY7" fmla="*/ 377190 h 606031"/>
              <a:gd name="connsiteX8" fmla="*/ 102870 w 297467"/>
              <a:gd name="connsiteY8" fmla="*/ 434340 h 606031"/>
              <a:gd name="connsiteX9" fmla="*/ 160020 w 297467"/>
              <a:gd name="connsiteY9" fmla="*/ 480060 h 606031"/>
              <a:gd name="connsiteX10" fmla="*/ 194310 w 297467"/>
              <a:gd name="connsiteY10" fmla="*/ 514350 h 606031"/>
              <a:gd name="connsiteX11" fmla="*/ 228600 w 297467"/>
              <a:gd name="connsiteY11" fmla="*/ 525780 h 606031"/>
              <a:gd name="connsiteX12" fmla="*/ 262890 w 297467"/>
              <a:gd name="connsiteY12" fmla="*/ 548640 h 606031"/>
              <a:gd name="connsiteX13" fmla="*/ 274320 w 297467"/>
              <a:gd name="connsiteY13" fmla="*/ 514350 h 606031"/>
              <a:gd name="connsiteX14" fmla="*/ 297180 w 297467"/>
              <a:gd name="connsiteY14" fmla="*/ 548640 h 606031"/>
              <a:gd name="connsiteX15" fmla="*/ 262890 w 297467"/>
              <a:gd name="connsiteY15" fmla="*/ 582930 h 606031"/>
              <a:gd name="connsiteX16" fmla="*/ 171450 w 297467"/>
              <a:gd name="connsiteY16" fmla="*/ 605790 h 606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97467" h="606031">
                <a:moveTo>
                  <a:pt x="297180" y="0"/>
                </a:moveTo>
                <a:cubicBezTo>
                  <a:pt x="279059" y="2589"/>
                  <a:pt x="185090" y="14503"/>
                  <a:pt x="160020" y="22860"/>
                </a:cubicBezTo>
                <a:cubicBezTo>
                  <a:pt x="131017" y="32528"/>
                  <a:pt x="105094" y="51857"/>
                  <a:pt x="80010" y="68580"/>
                </a:cubicBezTo>
                <a:cubicBezTo>
                  <a:pt x="67187" y="107050"/>
                  <a:pt x="68319" y="109043"/>
                  <a:pt x="45720" y="148590"/>
                </a:cubicBezTo>
                <a:cubicBezTo>
                  <a:pt x="38904" y="160517"/>
                  <a:pt x="28439" y="170327"/>
                  <a:pt x="22860" y="182880"/>
                </a:cubicBezTo>
                <a:cubicBezTo>
                  <a:pt x="13073" y="204900"/>
                  <a:pt x="0" y="251460"/>
                  <a:pt x="0" y="251460"/>
                </a:cubicBezTo>
                <a:cubicBezTo>
                  <a:pt x="3810" y="281940"/>
                  <a:pt x="3348" y="313265"/>
                  <a:pt x="11430" y="342900"/>
                </a:cubicBezTo>
                <a:cubicBezTo>
                  <a:pt x="15044" y="356153"/>
                  <a:pt x="25496" y="366637"/>
                  <a:pt x="34290" y="377190"/>
                </a:cubicBezTo>
                <a:cubicBezTo>
                  <a:pt x="61792" y="410193"/>
                  <a:pt x="69154" y="411863"/>
                  <a:pt x="102870" y="434340"/>
                </a:cubicBezTo>
                <a:cubicBezTo>
                  <a:pt x="153995" y="511028"/>
                  <a:pt x="93769" y="435893"/>
                  <a:pt x="160020" y="480060"/>
                </a:cubicBezTo>
                <a:cubicBezTo>
                  <a:pt x="173470" y="489026"/>
                  <a:pt x="180860" y="505384"/>
                  <a:pt x="194310" y="514350"/>
                </a:cubicBezTo>
                <a:cubicBezTo>
                  <a:pt x="204335" y="521033"/>
                  <a:pt x="217824" y="520392"/>
                  <a:pt x="228600" y="525780"/>
                </a:cubicBezTo>
                <a:cubicBezTo>
                  <a:pt x="240887" y="531923"/>
                  <a:pt x="251460" y="541020"/>
                  <a:pt x="262890" y="548640"/>
                </a:cubicBezTo>
                <a:cubicBezTo>
                  <a:pt x="266700" y="537210"/>
                  <a:pt x="262272" y="514350"/>
                  <a:pt x="274320" y="514350"/>
                </a:cubicBezTo>
                <a:cubicBezTo>
                  <a:pt x="288057" y="514350"/>
                  <a:pt x="299438" y="535090"/>
                  <a:pt x="297180" y="548640"/>
                </a:cubicBezTo>
                <a:cubicBezTo>
                  <a:pt x="294523" y="564585"/>
                  <a:pt x="276597" y="574363"/>
                  <a:pt x="262890" y="582930"/>
                </a:cubicBezTo>
                <a:cubicBezTo>
                  <a:pt x="219522" y="610035"/>
                  <a:pt x="212668" y="605790"/>
                  <a:pt x="171450" y="605790"/>
                </a:cubicBezTo>
              </a:path>
            </a:pathLst>
          </a:custGeom>
          <a:noFill/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5" name="Freeform 24"/>
          <p:cNvSpPr/>
          <p:nvPr/>
        </p:nvSpPr>
        <p:spPr>
          <a:xfrm>
            <a:off x="2708629" y="5989320"/>
            <a:ext cx="194591" cy="548640"/>
          </a:xfrm>
          <a:custGeom>
            <a:avLst/>
            <a:gdLst>
              <a:gd name="connsiteX0" fmla="*/ 114581 w 194591"/>
              <a:gd name="connsiteY0" fmla="*/ 0 h 548640"/>
              <a:gd name="connsiteX1" fmla="*/ 103151 w 194591"/>
              <a:gd name="connsiteY1" fmla="*/ 388620 h 548640"/>
              <a:gd name="connsiteX2" fmla="*/ 91721 w 194591"/>
              <a:gd name="connsiteY2" fmla="*/ 434340 h 548640"/>
              <a:gd name="connsiteX3" fmla="*/ 80291 w 194591"/>
              <a:gd name="connsiteY3" fmla="*/ 548640 h 548640"/>
              <a:gd name="connsiteX4" fmla="*/ 34571 w 194591"/>
              <a:gd name="connsiteY4" fmla="*/ 502920 h 548640"/>
              <a:gd name="connsiteX5" fmla="*/ 281 w 194591"/>
              <a:gd name="connsiteY5" fmla="*/ 480060 h 548640"/>
              <a:gd name="connsiteX6" fmla="*/ 46001 w 194591"/>
              <a:gd name="connsiteY6" fmla="*/ 548640 h 548640"/>
              <a:gd name="connsiteX7" fmla="*/ 80291 w 194591"/>
              <a:gd name="connsiteY7" fmla="*/ 537210 h 548640"/>
              <a:gd name="connsiteX8" fmla="*/ 183161 w 194591"/>
              <a:gd name="connsiteY8" fmla="*/ 514350 h 548640"/>
              <a:gd name="connsiteX9" fmla="*/ 194591 w 194591"/>
              <a:gd name="connsiteY9" fmla="*/ 502920 h 548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94591" h="548640">
                <a:moveTo>
                  <a:pt x="114581" y="0"/>
                </a:moveTo>
                <a:cubicBezTo>
                  <a:pt x="110771" y="129540"/>
                  <a:pt x="109962" y="259203"/>
                  <a:pt x="103151" y="388620"/>
                </a:cubicBezTo>
                <a:cubicBezTo>
                  <a:pt x="102325" y="404307"/>
                  <a:pt x="93943" y="418789"/>
                  <a:pt x="91721" y="434340"/>
                </a:cubicBezTo>
                <a:cubicBezTo>
                  <a:pt x="86306" y="472245"/>
                  <a:pt x="84101" y="510540"/>
                  <a:pt x="80291" y="548640"/>
                </a:cubicBezTo>
                <a:cubicBezTo>
                  <a:pt x="65051" y="533400"/>
                  <a:pt x="50935" y="516946"/>
                  <a:pt x="34571" y="502920"/>
                </a:cubicBezTo>
                <a:cubicBezTo>
                  <a:pt x="24141" y="493980"/>
                  <a:pt x="-3051" y="466733"/>
                  <a:pt x="281" y="480060"/>
                </a:cubicBezTo>
                <a:cubicBezTo>
                  <a:pt x="6944" y="506714"/>
                  <a:pt x="46001" y="548640"/>
                  <a:pt x="46001" y="548640"/>
                </a:cubicBezTo>
                <a:cubicBezTo>
                  <a:pt x="57431" y="544830"/>
                  <a:pt x="68530" y="539824"/>
                  <a:pt x="80291" y="537210"/>
                </a:cubicBezTo>
                <a:cubicBezTo>
                  <a:pt x="111899" y="530186"/>
                  <a:pt x="152284" y="529788"/>
                  <a:pt x="183161" y="514350"/>
                </a:cubicBezTo>
                <a:cubicBezTo>
                  <a:pt x="187980" y="511940"/>
                  <a:pt x="190781" y="506730"/>
                  <a:pt x="194591" y="502920"/>
                </a:cubicBezTo>
              </a:path>
            </a:pathLst>
          </a:custGeom>
          <a:noFill/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6" name="Freeform 25"/>
          <p:cNvSpPr/>
          <p:nvPr/>
        </p:nvSpPr>
        <p:spPr>
          <a:xfrm>
            <a:off x="3039092" y="5932170"/>
            <a:ext cx="321328" cy="608210"/>
          </a:xfrm>
          <a:custGeom>
            <a:avLst/>
            <a:gdLst>
              <a:gd name="connsiteX0" fmla="*/ 1288 w 321328"/>
              <a:gd name="connsiteY0" fmla="*/ 0 h 608210"/>
              <a:gd name="connsiteX1" fmla="*/ 115588 w 321328"/>
              <a:gd name="connsiteY1" fmla="*/ 22860 h 608210"/>
              <a:gd name="connsiteX2" fmla="*/ 241318 w 321328"/>
              <a:gd name="connsiteY2" fmla="*/ 91440 h 608210"/>
              <a:gd name="connsiteX3" fmla="*/ 275608 w 321328"/>
              <a:gd name="connsiteY3" fmla="*/ 125730 h 608210"/>
              <a:gd name="connsiteX4" fmla="*/ 287038 w 321328"/>
              <a:gd name="connsiteY4" fmla="*/ 160020 h 608210"/>
              <a:gd name="connsiteX5" fmla="*/ 298468 w 321328"/>
              <a:gd name="connsiteY5" fmla="*/ 205740 h 608210"/>
              <a:gd name="connsiteX6" fmla="*/ 321328 w 321328"/>
              <a:gd name="connsiteY6" fmla="*/ 251460 h 608210"/>
              <a:gd name="connsiteX7" fmla="*/ 298468 w 321328"/>
              <a:gd name="connsiteY7" fmla="*/ 331470 h 608210"/>
              <a:gd name="connsiteX8" fmla="*/ 229888 w 321328"/>
              <a:gd name="connsiteY8" fmla="*/ 377190 h 608210"/>
              <a:gd name="connsiteX9" fmla="*/ 195598 w 321328"/>
              <a:gd name="connsiteY9" fmla="*/ 411480 h 608210"/>
              <a:gd name="connsiteX10" fmla="*/ 161308 w 321328"/>
              <a:gd name="connsiteY10" fmla="*/ 422910 h 608210"/>
              <a:gd name="connsiteX11" fmla="*/ 81298 w 321328"/>
              <a:gd name="connsiteY11" fmla="*/ 480060 h 608210"/>
              <a:gd name="connsiteX12" fmla="*/ 47008 w 321328"/>
              <a:gd name="connsiteY12" fmla="*/ 491490 h 608210"/>
              <a:gd name="connsiteX13" fmla="*/ 24148 w 321328"/>
              <a:gd name="connsiteY13" fmla="*/ 560070 h 608210"/>
              <a:gd name="connsiteX14" fmla="*/ 12718 w 321328"/>
              <a:gd name="connsiteY14" fmla="*/ 537210 h 608210"/>
              <a:gd name="connsiteX15" fmla="*/ 1288 w 321328"/>
              <a:gd name="connsiteY15" fmla="*/ 571500 h 608210"/>
              <a:gd name="connsiteX16" fmla="*/ 127018 w 321328"/>
              <a:gd name="connsiteY16" fmla="*/ 605790 h 6082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21328" h="608210">
                <a:moveTo>
                  <a:pt x="1288" y="0"/>
                </a:moveTo>
                <a:cubicBezTo>
                  <a:pt x="18284" y="2833"/>
                  <a:pt x="92854" y="13387"/>
                  <a:pt x="115588" y="22860"/>
                </a:cubicBezTo>
                <a:cubicBezTo>
                  <a:pt x="136409" y="31535"/>
                  <a:pt x="212094" y="67087"/>
                  <a:pt x="241318" y="91440"/>
                </a:cubicBezTo>
                <a:cubicBezTo>
                  <a:pt x="253736" y="101788"/>
                  <a:pt x="264178" y="114300"/>
                  <a:pt x="275608" y="125730"/>
                </a:cubicBezTo>
                <a:cubicBezTo>
                  <a:pt x="279418" y="137160"/>
                  <a:pt x="283728" y="148435"/>
                  <a:pt x="287038" y="160020"/>
                </a:cubicBezTo>
                <a:cubicBezTo>
                  <a:pt x="291354" y="175125"/>
                  <a:pt x="292952" y="191031"/>
                  <a:pt x="298468" y="205740"/>
                </a:cubicBezTo>
                <a:cubicBezTo>
                  <a:pt x="304451" y="221694"/>
                  <a:pt x="313708" y="236220"/>
                  <a:pt x="321328" y="251460"/>
                </a:cubicBezTo>
                <a:cubicBezTo>
                  <a:pt x="321229" y="251855"/>
                  <a:pt x="303934" y="326004"/>
                  <a:pt x="298468" y="331470"/>
                </a:cubicBezTo>
                <a:cubicBezTo>
                  <a:pt x="279041" y="350897"/>
                  <a:pt x="249315" y="357763"/>
                  <a:pt x="229888" y="377190"/>
                </a:cubicBezTo>
                <a:cubicBezTo>
                  <a:pt x="218458" y="388620"/>
                  <a:pt x="209048" y="402514"/>
                  <a:pt x="195598" y="411480"/>
                </a:cubicBezTo>
                <a:cubicBezTo>
                  <a:pt x="185573" y="418163"/>
                  <a:pt x="172738" y="419100"/>
                  <a:pt x="161308" y="422910"/>
                </a:cubicBezTo>
                <a:cubicBezTo>
                  <a:pt x="150953" y="430676"/>
                  <a:pt x="98012" y="471703"/>
                  <a:pt x="81298" y="480060"/>
                </a:cubicBezTo>
                <a:cubicBezTo>
                  <a:pt x="70522" y="485448"/>
                  <a:pt x="58438" y="487680"/>
                  <a:pt x="47008" y="491490"/>
                </a:cubicBezTo>
                <a:cubicBezTo>
                  <a:pt x="39388" y="514350"/>
                  <a:pt x="31768" y="582930"/>
                  <a:pt x="24148" y="560070"/>
                </a:cubicBezTo>
                <a:cubicBezTo>
                  <a:pt x="-3680" y="476587"/>
                  <a:pt x="-4556" y="468113"/>
                  <a:pt x="12718" y="537210"/>
                </a:cubicBezTo>
                <a:cubicBezTo>
                  <a:pt x="8908" y="548640"/>
                  <a:pt x="-4100" y="560724"/>
                  <a:pt x="1288" y="571500"/>
                </a:cubicBezTo>
                <a:cubicBezTo>
                  <a:pt x="26434" y="621792"/>
                  <a:pt x="86632" y="605790"/>
                  <a:pt x="127018" y="605790"/>
                </a:cubicBezTo>
              </a:path>
            </a:pathLst>
          </a:custGeom>
          <a:noFill/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25415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  <p:bldP spid="4" grpId="0" uiExpand="1" build="p" bldLvl="2"/>
      <p:bldP spid="24" grpId="0" animBg="1"/>
      <p:bldP spid="25" grpId="0" animBg="1"/>
      <p:bldP spid="2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Copying Lists</a:t>
            </a:r>
            <a:r>
              <a:rPr lang="en-US" dirty="0"/>
              <a:t>: </a:t>
            </a:r>
            <a:r>
              <a:rPr lang="en-US" dirty="0" smtClean="0"/>
              <a:t>Example (2)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cs typeface="Consolas" panose="020B0609020204030204" pitchFamily="49" charset="0"/>
              </a:rPr>
              <a:t>This is the </a:t>
            </a:r>
            <a:r>
              <a:rPr lang="en-US" b="1" dirty="0" smtClean="0">
                <a:solidFill>
                  <a:srgbClr val="92D050"/>
                </a:solidFill>
                <a:cs typeface="Consolas" panose="020B0609020204030204" pitchFamily="49" charset="0"/>
              </a:rPr>
              <a:t>right </a:t>
            </a:r>
            <a:r>
              <a:rPr lang="en-US" b="1" dirty="0">
                <a:solidFill>
                  <a:srgbClr val="92D050"/>
                </a:solidFill>
                <a:cs typeface="Consolas" panose="020B0609020204030204" pitchFamily="49" charset="0"/>
              </a:rPr>
              <a:t>way</a:t>
            </a:r>
            <a:r>
              <a:rPr lang="en-US" dirty="0" smtClean="0">
                <a:cs typeface="Consolas" panose="020B0609020204030204" pitchFamily="49" charset="0"/>
              </a:rPr>
              <a:t>.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aGrid1 = create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aGrid2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= create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copy(aGrid1,aGrid2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342900" lvl="1" indent="0">
              <a:buNone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buNone/>
            </a:pPr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buNone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buNone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buNone/>
            </a:pPr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copy(aGrid1,aGrid2)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aGrid1[0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][0] = "?" </a:t>
            </a:r>
            <a:r>
              <a:rPr lang="en-US" sz="1800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#These statements prove there’s two lists</a:t>
            </a:r>
            <a:endParaRPr lang="en-US" sz="1800" b="1" dirty="0">
              <a:solidFill>
                <a:srgbClr val="0000FF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aGrid1[3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][3] = "?" 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("First list")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display(aGrid1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("Second list")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display(aGrid2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buNone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en-CA" dirty="0"/>
          </a:p>
        </p:txBody>
      </p:sp>
      <p:sp>
        <p:nvSpPr>
          <p:cNvPr id="4" name="Rectangle 3"/>
          <p:cNvSpPr/>
          <p:nvPr/>
        </p:nvSpPr>
        <p:spPr>
          <a:xfrm>
            <a:off x="3032760" y="2567110"/>
            <a:ext cx="6096000" cy="12954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4625" lvl="1">
              <a:buNone/>
            </a:pP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def copy(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destination,source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):</a:t>
            </a:r>
          </a:p>
          <a:p>
            <a:pPr marL="342900" lvl="1" indent="0">
              <a:buNone/>
            </a:pP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for r in range (0,SIZE,1):</a:t>
            </a:r>
          </a:p>
          <a:p>
            <a:pPr marL="342900" lvl="1" indent="0">
              <a:buNone/>
            </a:pP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for c in range (0,SIZE,1):</a:t>
            </a:r>
          </a:p>
          <a:p>
            <a:pPr marL="342900" lvl="1" indent="0">
              <a:buNone/>
            </a:pPr>
            <a:r>
              <a:rPr lang="en-US" dirty="0">
                <a:solidFill>
                  <a:srgbClr val="92D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b="1" dirty="0">
                <a:solidFill>
                  <a:srgbClr val="92D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destination[r][c] = source[r][c]</a:t>
            </a:r>
          </a:p>
        </p:txBody>
      </p:sp>
    </p:spTree>
    <p:extLst>
      <p:ext uri="{BB962C8B-B14F-4D97-AF65-F5344CB8AC3E}">
        <p14:creationId xmlns:p14="http://schemas.microsoft.com/office/powerpoint/2010/main" val="903520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Copying Lists: Write The Code Yourself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this class you should not </a:t>
            </a:r>
            <a:r>
              <a:rPr lang="en-US" dirty="0" smtClean="0"/>
              <a:t>use some else’s pre-created list </a:t>
            </a:r>
            <a:r>
              <a:rPr lang="en-US" dirty="0">
                <a:latin typeface="Consolas" panose="020B0609020204030204" pitchFamily="49" charset="0"/>
              </a:rPr>
              <a:t>copy</a:t>
            </a:r>
            <a:r>
              <a:rPr lang="en-US" dirty="0"/>
              <a:t> </a:t>
            </a:r>
            <a:r>
              <a:rPr lang="en-US" dirty="0" smtClean="0"/>
              <a:t>method (e.g. those defined when you “</a:t>
            </a:r>
            <a:r>
              <a:rPr lang="en-US" dirty="0" smtClean="0">
                <a:latin typeface="Consolas" panose="020B0609020204030204" pitchFamily="49" charset="0"/>
              </a:rPr>
              <a:t>import copy</a:t>
            </a:r>
            <a:r>
              <a:rPr lang="en-US" dirty="0" smtClean="0"/>
              <a:t>”)</a:t>
            </a:r>
          </a:p>
          <a:p>
            <a:r>
              <a:rPr lang="en-US" dirty="0" smtClean="0"/>
              <a:t>Not </a:t>
            </a:r>
            <a:r>
              <a:rPr lang="en-US" dirty="0"/>
              <a:t>all programming languages have this capability (you will need to know how to do it yourself</a:t>
            </a:r>
            <a:r>
              <a:rPr lang="en-US" dirty="0" smtClean="0"/>
              <a:t>).</a:t>
            </a:r>
          </a:p>
          <a:p>
            <a:r>
              <a:rPr lang="en-US" dirty="0" smtClean="0"/>
              <a:t>Writing </a:t>
            </a:r>
            <a:r>
              <a:rPr lang="en-US" dirty="0"/>
              <a:t>the code yourself will provide you with extra </a:t>
            </a:r>
            <a:r>
              <a:rPr lang="en-US" dirty="0" smtClean="0"/>
              <a:t>practice and help you become more familiar with list (in other languages ‘array’) operations.</a:t>
            </a:r>
            <a:endParaRPr lang="en-US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23371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Extra Practice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400" dirty="0" smtClean="0">
                <a:cs typeface="Times New Roman" panose="02020603050405020304" pitchFamily="18" charset="0"/>
              </a:rPr>
              <a:t>List operations:</a:t>
            </a:r>
          </a:p>
          <a:p>
            <a:pPr lvl="1"/>
            <a:r>
              <a:rPr lang="en-US" altLang="en-US" sz="2000" dirty="0" smtClean="0">
                <a:cs typeface="Times New Roman" panose="02020603050405020304" pitchFamily="18" charset="0"/>
              </a:rPr>
              <a:t>For a numerical list: implement some common mathematical functions (e.g., average, min, max, mode – last one is challenging).</a:t>
            </a:r>
          </a:p>
          <a:p>
            <a:pPr lvl="1"/>
            <a:r>
              <a:rPr lang="en-US" altLang="en-US" sz="2000" dirty="0" smtClean="0">
                <a:cs typeface="Times New Roman" panose="02020603050405020304" pitchFamily="18" charset="0"/>
              </a:rPr>
              <a:t>For any type of list: implement common list operations (e.g., displaying all elements one at a time, inserting elements at the end of the list, insert elements in order, searching for elements, removing an element, finding the smallest and largest element).</a:t>
            </a:r>
          </a:p>
          <a:p>
            <a:pPr lvl="2"/>
            <a:r>
              <a:rPr lang="en-US" altLang="en-US" sz="1800" dirty="0" smtClean="0">
                <a:cs typeface="Times New Roman" panose="02020603050405020304" pitchFamily="18" charset="0"/>
              </a:rPr>
              <a:t>In order to develop your programming skills you should write the code yourself rather than using predefined python methods such as </a:t>
            </a:r>
            <a:r>
              <a:rPr lang="en-US" altLang="en-US" sz="1800" dirty="0" smtClean="0">
                <a:latin typeface="Consolas" panose="020B0609020204030204" pitchFamily="49" charset="0"/>
                <a:cs typeface="Times New Roman" panose="02020603050405020304" pitchFamily="18" charset="0"/>
              </a:rPr>
              <a:t>append</a:t>
            </a:r>
            <a:r>
              <a:rPr lang="en-US" altLang="en-US" sz="1800" dirty="0" smtClean="0">
                <a:cs typeface="Times New Roman" panose="02020603050405020304" pitchFamily="18" charset="0"/>
              </a:rPr>
              <a:t>, </a:t>
            </a:r>
            <a:r>
              <a:rPr lang="en-US" altLang="en-US" sz="1800" dirty="0" smtClean="0">
                <a:latin typeface="Consolas" panose="020B0609020204030204" pitchFamily="49" charset="0"/>
                <a:cs typeface="Times New Roman" panose="02020603050405020304" pitchFamily="18" charset="0"/>
              </a:rPr>
              <a:t>min</a:t>
            </a:r>
            <a:r>
              <a:rPr lang="en-US" altLang="en-US" sz="1800" dirty="0" smtClean="0">
                <a:cs typeface="Times New Roman" panose="02020603050405020304" pitchFamily="18" charset="0"/>
              </a:rPr>
              <a:t>, </a:t>
            </a:r>
            <a:r>
              <a:rPr lang="en-US" altLang="en-US" sz="1800" dirty="0" smtClean="0">
                <a:latin typeface="Consolas" panose="020B0609020204030204" pitchFamily="49" charset="0"/>
                <a:cs typeface="Times New Roman" panose="02020603050405020304" pitchFamily="18" charset="0"/>
              </a:rPr>
              <a:t>max</a:t>
            </a:r>
            <a:r>
              <a:rPr lang="en-US" altLang="en-US" sz="1800" dirty="0" smtClean="0">
                <a:cs typeface="Times New Roman" panose="02020603050405020304" pitchFamily="18" charset="0"/>
              </a:rPr>
              <a:t> etc.</a:t>
            </a:r>
            <a:endParaRPr lang="en-US" alt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After This Sub-Section You Should Now Know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dirty="0" smtClean="0"/>
              <a:t>When to use lists of different dimensions</a:t>
            </a:r>
          </a:p>
          <a:p>
            <a:pPr>
              <a:lnSpc>
                <a:spcPct val="90000"/>
              </a:lnSpc>
            </a:pPr>
            <a:r>
              <a:rPr lang="en-US" altLang="en-US" sz="2400" dirty="0" smtClean="0"/>
              <a:t>Basic operations on a 2D list</a:t>
            </a:r>
          </a:p>
          <a:p>
            <a:pPr>
              <a:lnSpc>
                <a:spcPct val="90000"/>
              </a:lnSpc>
            </a:pPr>
            <a:r>
              <a:rPr lang="en-US" altLang="en-US" sz="2400" dirty="0" smtClean="0"/>
              <a:t>How </a:t>
            </a:r>
            <a:r>
              <a:rPr lang="en-US" altLang="en-US" sz="2400" dirty="0"/>
              <a:t>to create a 2D list: fixed size and by dynamically creating it</a:t>
            </a:r>
          </a:p>
          <a:p>
            <a:pPr>
              <a:lnSpc>
                <a:spcPct val="90000"/>
              </a:lnSpc>
            </a:pPr>
            <a:r>
              <a:rPr lang="en-US" altLang="en-US" sz="2400" dirty="0"/>
              <a:t>How to access a 2D list: the whole list, rows in the list and individual elements</a:t>
            </a:r>
          </a:p>
          <a:p>
            <a:pPr>
              <a:lnSpc>
                <a:spcPct val="90000"/>
              </a:lnSpc>
            </a:pPr>
            <a:r>
              <a:rPr lang="en-US" altLang="en-US" sz="2400" dirty="0"/>
              <a:t>Python lists need not be homogenous (contain the same type of element)</a:t>
            </a:r>
          </a:p>
          <a:p>
            <a:pPr>
              <a:lnSpc>
                <a:spcPct val="90000"/>
              </a:lnSpc>
            </a:pPr>
            <a:r>
              <a:rPr lang="en-US" altLang="en-US" sz="2400" dirty="0"/>
              <a:t>How to properly copy the contents of a 2D list into another 2D list as well as a common mistake when copying lists</a:t>
            </a:r>
            <a:endParaRPr lang="en-US" altLang="en-US" sz="2400" dirty="0" smtClean="0"/>
          </a:p>
          <a:p>
            <a:pPr>
              <a:lnSpc>
                <a:spcPct val="90000"/>
              </a:lnSpc>
            </a:pPr>
            <a:endParaRPr lang="en-US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D5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09600" y="22098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4800" dirty="0" smtClean="0"/>
              <a:t>Composite Types: Other Composites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179513" y="3829050"/>
            <a:ext cx="6734175" cy="22987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en-US" dirty="0" smtClean="0"/>
              <a:t>You will learn how to create new variables that are collections of other entities: strings (character composite), tuples (similar to a list but immutable)</a:t>
            </a:r>
          </a:p>
        </p:txBody>
      </p:sp>
    </p:spTree>
    <p:extLst>
      <p:ext uri="{BB962C8B-B14F-4D97-AF65-F5344CB8AC3E}">
        <p14:creationId xmlns:p14="http://schemas.microsoft.com/office/powerpoint/2010/main" val="105568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dirty="0" smtClean="0"/>
              <a:t>ASCII Values (Reminder)</a:t>
            </a:r>
          </a:p>
        </p:txBody>
      </p:sp>
      <p:sp>
        <p:nvSpPr>
          <p:cNvPr id="4505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CA" altLang="en-US" sz="2000" dirty="0" smtClean="0"/>
              <a:t>Each character is assigned an ASCII code e.g., ‘</a:t>
            </a:r>
            <a:r>
              <a:rPr lang="en-CA" altLang="ja-JP" sz="2000" dirty="0" smtClean="0">
                <a:latin typeface="Consolas" panose="020B0609020204030204" pitchFamily="49" charset="0"/>
              </a:rPr>
              <a:t>A</a:t>
            </a:r>
            <a:r>
              <a:rPr lang="en-CA" altLang="en-US" sz="2000" dirty="0" smtClean="0"/>
              <a:t>’</a:t>
            </a:r>
            <a:r>
              <a:rPr lang="en-CA" altLang="ja-JP" sz="2000" dirty="0" smtClean="0"/>
              <a:t> = 65, </a:t>
            </a:r>
            <a:r>
              <a:rPr lang="en-CA" altLang="en-US" sz="2000" dirty="0" smtClean="0"/>
              <a:t>‘</a:t>
            </a:r>
            <a:r>
              <a:rPr lang="en-CA" altLang="ja-JP" sz="2000" dirty="0" smtClean="0">
                <a:latin typeface="Consolas" panose="020B0609020204030204" pitchFamily="49" charset="0"/>
              </a:rPr>
              <a:t>b</a:t>
            </a:r>
            <a:r>
              <a:rPr lang="en-CA" altLang="en-US" sz="2000" dirty="0" smtClean="0"/>
              <a:t>’</a:t>
            </a:r>
            <a:r>
              <a:rPr lang="en-CA" altLang="ja-JP" sz="2000" dirty="0" smtClean="0"/>
              <a:t> = 98</a:t>
            </a:r>
          </a:p>
          <a:p>
            <a:r>
              <a:rPr lang="en-CA" altLang="en-US" sz="2000" dirty="0" smtClean="0"/>
              <a:t>The </a:t>
            </a:r>
            <a:r>
              <a:rPr lang="en-CA" altLang="en-US" sz="2000" dirty="0" smtClean="0">
                <a:latin typeface="Consolas" panose="020B0609020204030204" pitchFamily="49" charset="0"/>
              </a:rPr>
              <a:t>chr()</a:t>
            </a:r>
            <a:r>
              <a:rPr lang="en-CA" altLang="en-US" sz="2000" dirty="0" smtClean="0"/>
              <a:t> function can be used to determine the character (string of length one) for a particular ASCII code (number to character)</a:t>
            </a:r>
          </a:p>
          <a:p>
            <a:r>
              <a:rPr lang="en-CA" altLang="en-US" sz="2000" dirty="0" smtClean="0"/>
              <a:t>The </a:t>
            </a:r>
            <a:r>
              <a:rPr lang="en-CA" altLang="en-US" sz="2000" dirty="0" smtClean="0">
                <a:latin typeface="Consolas" panose="020B0609020204030204" pitchFamily="49" charset="0"/>
              </a:rPr>
              <a:t>ord()</a:t>
            </a:r>
            <a:r>
              <a:rPr lang="en-CA" altLang="en-US" sz="2000" dirty="0" smtClean="0"/>
              <a:t> function can be used to determine the ASCII code for a ‘character’ - string of length one</a:t>
            </a:r>
            <a:r>
              <a:rPr lang="en-CA" altLang="en-US" sz="2000" dirty="0"/>
              <a:t> </a:t>
            </a:r>
            <a:r>
              <a:rPr lang="en-CA" altLang="en-US" sz="2000" dirty="0" smtClean="0"/>
              <a:t>(</a:t>
            </a:r>
            <a:r>
              <a:rPr lang="en-CA" altLang="en-US" sz="2000" dirty="0"/>
              <a:t>character </a:t>
            </a:r>
            <a:r>
              <a:rPr lang="en-CA" altLang="en-US" sz="2000" dirty="0" smtClean="0"/>
              <a:t>to </a:t>
            </a:r>
            <a:r>
              <a:rPr lang="en-CA" altLang="en-US" sz="2000" dirty="0"/>
              <a:t>number</a:t>
            </a:r>
            <a:r>
              <a:rPr lang="en-CA" altLang="en-US" sz="2000" dirty="0" smtClean="0"/>
              <a:t>)</a:t>
            </a:r>
          </a:p>
          <a:p>
            <a:r>
              <a:rPr lang="en-CA" altLang="en-US" sz="2000" b="1" dirty="0" smtClean="0"/>
              <a:t>Name of the example program</a:t>
            </a:r>
            <a:r>
              <a:rPr lang="en-CA" altLang="en-US" sz="2000" dirty="0" smtClean="0"/>
              <a:t>: </a:t>
            </a:r>
            <a:r>
              <a:rPr lang="en-CA" altLang="en-US" sz="1800" dirty="0">
                <a:latin typeface="Consolas" panose="020B0609020204030204" pitchFamily="49" charset="0"/>
              </a:rPr>
              <a:t>1</a:t>
            </a:r>
            <a:r>
              <a:rPr lang="en-CA" altLang="en-US" sz="1800" dirty="0" smtClean="0">
                <a:latin typeface="Consolas" panose="020B0609020204030204" pitchFamily="49" charset="0"/>
              </a:rPr>
              <a:t>ascii.py</a:t>
            </a:r>
          </a:p>
          <a:p>
            <a:pPr lvl="1"/>
            <a:r>
              <a:rPr lang="en-US" altLang="en-US" sz="1800" dirty="0" smtClean="0"/>
              <a:t>Learning: converting to/from ASCII codes to the equivalent character.</a:t>
            </a:r>
          </a:p>
          <a:p>
            <a:pPr lvl="1"/>
            <a:endParaRPr lang="en-CA" altLang="en-US" sz="1800" dirty="0" smtClean="0"/>
          </a:p>
          <a:p>
            <a:pPr marL="0" indent="0">
              <a:buNone/>
            </a:pPr>
            <a:r>
              <a:rPr lang="en-CA" altLang="en-US" sz="1600" dirty="0" smtClean="0">
                <a:latin typeface="Consolas" panose="020B0609020204030204" pitchFamily="49" charset="0"/>
              </a:rPr>
              <a:t>   aChar = input("Enter a character whose ASCII value that you wish to </a:t>
            </a:r>
          </a:p>
          <a:p>
            <a:pPr marL="0" indent="0">
              <a:buNone/>
            </a:pPr>
            <a:r>
              <a:rPr lang="en-CA" altLang="en-US" sz="1600" dirty="0">
                <a:latin typeface="Consolas" panose="020B0609020204030204" pitchFamily="49" charset="0"/>
              </a:rPr>
              <a:t> </a:t>
            </a:r>
            <a:r>
              <a:rPr lang="en-CA" altLang="en-US" sz="1600" dirty="0" smtClean="0">
                <a:latin typeface="Consolas" panose="020B0609020204030204" pitchFamily="49" charset="0"/>
              </a:rPr>
              <a:t>    see: ")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CA" altLang="en-US" sz="1600" dirty="0" smtClean="0">
                <a:latin typeface="Consolas" panose="020B0609020204030204" pitchFamily="49" charset="0"/>
              </a:rPr>
              <a:t>print("ASCII value of %s is %d" %(aChar,ord(aChar)))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CA" altLang="en-US" sz="1600" dirty="0" smtClean="0">
                <a:latin typeface="Consolas" panose="020B0609020204030204" pitchFamily="49" charset="0"/>
              </a:rPr>
              <a:t>aCode = int(input("Enter an ASCII code to convert to a character: "))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CA" altLang="en-US" sz="1600" dirty="0" smtClean="0">
                <a:latin typeface="Consolas" panose="020B0609020204030204" pitchFamily="49" charset="0"/>
              </a:rPr>
              <a:t>print("The character for ASCII code %d is %s" %(aCode,chr(aCode)))</a:t>
            </a:r>
          </a:p>
        </p:txBody>
      </p:sp>
      <p:pic>
        <p:nvPicPr>
          <p:cNvPr id="13722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5807"/>
          <a:stretch>
            <a:fillRect/>
          </a:stretch>
        </p:blipFill>
        <p:spPr bwMode="auto">
          <a:xfrm>
            <a:off x="457200" y="5859463"/>
            <a:ext cx="7696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722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452"/>
          <a:stretch>
            <a:fillRect/>
          </a:stretch>
        </p:blipFill>
        <p:spPr bwMode="auto">
          <a:xfrm>
            <a:off x="1447800" y="6305550"/>
            <a:ext cx="7696200" cy="52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7836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String: Composite</a:t>
            </a:r>
          </a:p>
        </p:txBody>
      </p:sp>
      <p:sp>
        <p:nvSpPr>
          <p:cNvPr id="6901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47775"/>
            <a:ext cx="8178800" cy="5610225"/>
          </a:xfrm>
        </p:spPr>
        <p:txBody>
          <a:bodyPr/>
          <a:lstStyle/>
          <a:p>
            <a:r>
              <a:rPr lang="en-US" altLang="en-US" sz="2000" dirty="0" smtClean="0"/>
              <a:t>Strings are just a series of characters (e.g., alpha, numeric, punctuation etc.)</a:t>
            </a:r>
          </a:p>
          <a:p>
            <a:pPr lvl="1"/>
            <a:r>
              <a:rPr lang="en-US" altLang="en-US" sz="2000" dirty="0" smtClean="0"/>
              <a:t>Like a list a string is:</a:t>
            </a:r>
          </a:p>
          <a:p>
            <a:pPr lvl="2"/>
            <a:r>
              <a:rPr lang="en-US" altLang="en-US" sz="1600" dirty="0" smtClean="0"/>
              <a:t>A composite type (can be treated as one entity or individual parts can be accessed).</a:t>
            </a:r>
          </a:p>
          <a:p>
            <a:pPr lvl="1"/>
            <a:r>
              <a:rPr lang="en-US" altLang="en-US" sz="1800" b="1" dirty="0" smtClean="0"/>
              <a:t>Name of example</a:t>
            </a:r>
            <a:r>
              <a:rPr lang="en-US" altLang="en-US" sz="1800" dirty="0" smtClean="0"/>
              <a:t>: “</a:t>
            </a:r>
            <a:r>
              <a:rPr lang="en-US" altLang="en-US" sz="1600" dirty="0">
                <a:latin typeface="Consolas" panose="020B0609020204030204" pitchFamily="49" charset="0"/>
              </a:rPr>
              <a:t>2</a:t>
            </a:r>
            <a:r>
              <a:rPr lang="en-US" altLang="ja-JP" sz="1600" dirty="0" smtClean="0">
                <a:latin typeface="Consolas" panose="020B0609020204030204" pitchFamily="49" charset="0"/>
              </a:rPr>
              <a:t>stringComposite.py</a:t>
            </a:r>
            <a:r>
              <a:rPr lang="en-US" altLang="en-US" sz="1800" dirty="0" smtClean="0"/>
              <a:t>”</a:t>
            </a:r>
          </a:p>
          <a:p>
            <a:pPr lvl="2"/>
            <a:r>
              <a:rPr lang="en-US" altLang="ja-JP" sz="1600" dirty="0" smtClean="0"/>
              <a:t>Learning: strings are composite, how to access the entire composite string and how to access individual elements</a:t>
            </a:r>
          </a:p>
          <a:p>
            <a:pPr lvl="2"/>
            <a:endParaRPr lang="en-US" altLang="ja-JP" sz="1600" dirty="0" smtClean="0"/>
          </a:p>
          <a:p>
            <a:pPr marL="571500" lvl="2" indent="0">
              <a:buNone/>
            </a:pPr>
            <a:r>
              <a:rPr lang="en-US" altLang="ja-JP" sz="1600" dirty="0" smtClean="0">
                <a:latin typeface="Consolas" panose="020B0609020204030204" pitchFamily="49" charset="0"/>
              </a:rPr>
              <a:t>aString1 </a:t>
            </a:r>
            <a:r>
              <a:rPr lang="en-US" altLang="ja-JP" sz="1600" dirty="0">
                <a:latin typeface="Consolas" panose="020B0609020204030204" pitchFamily="49" charset="0"/>
              </a:rPr>
              <a:t>= "hello"</a:t>
            </a:r>
          </a:p>
          <a:p>
            <a:pPr marL="571500" lvl="2" indent="0">
              <a:buNone/>
            </a:pPr>
            <a:r>
              <a:rPr lang="en-US" altLang="ja-JP" sz="1600" dirty="0">
                <a:latin typeface="Consolas" panose="020B0609020204030204" pitchFamily="49" charset="0"/>
              </a:rPr>
              <a:t>print("Whole string %s" %(aString1))</a:t>
            </a:r>
          </a:p>
          <a:p>
            <a:pPr marL="571500" lvl="2" indent="0">
              <a:buNone/>
            </a:pPr>
            <a:r>
              <a:rPr lang="en-US" altLang="ja-JP" sz="1600" dirty="0">
                <a:latin typeface="Consolas" panose="020B0609020204030204" pitchFamily="49" charset="0"/>
              </a:rPr>
              <a:t>print("Sub string %s-%s" %(aString1[1],aString1[4</a:t>
            </a:r>
            <a:r>
              <a:rPr lang="en-US" altLang="ja-JP" sz="1600" dirty="0" smtClean="0">
                <a:latin typeface="Consolas" panose="020B0609020204030204" pitchFamily="49" charset="0"/>
              </a:rPr>
              <a:t>]))</a:t>
            </a:r>
          </a:p>
          <a:p>
            <a:pPr marL="571500" lvl="2" indent="0">
              <a:buNone/>
            </a:pPr>
            <a:endParaRPr lang="en-US" altLang="ja-JP" sz="1600" dirty="0">
              <a:latin typeface="Consolas" panose="020B0609020204030204" pitchFamily="49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r="66142" b="80100"/>
          <a:stretch/>
        </p:blipFill>
        <p:spPr>
          <a:xfrm>
            <a:off x="5334000" y="3657600"/>
            <a:ext cx="2743201" cy="637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7943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0179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 smtClean="0"/>
              <a:t>Passing Strings As Parameters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30300"/>
            <a:ext cx="8229600" cy="5410200"/>
          </a:xfrm>
        </p:spPr>
        <p:txBody>
          <a:bodyPr/>
          <a:lstStyle/>
          <a:p>
            <a:r>
              <a:rPr lang="en-CA" altLang="en-US" dirty="0" smtClean="0"/>
              <a:t>A string is composite so either the entire string or just a sub-string can be passed as a parameter.</a:t>
            </a:r>
          </a:p>
          <a:p>
            <a:r>
              <a:rPr lang="en-CA" altLang="en-US" b="1" dirty="0" smtClean="0"/>
              <a:t>Name of example</a:t>
            </a:r>
            <a:r>
              <a:rPr lang="en-CA" altLang="en-US" dirty="0" smtClean="0"/>
              <a:t>: </a:t>
            </a:r>
            <a:r>
              <a:rPr lang="en-CA" altLang="en-US" sz="2000" dirty="0">
                <a:latin typeface="Consolas" panose="020B0609020204030204" pitchFamily="49" charset="0"/>
              </a:rPr>
              <a:t>3</a:t>
            </a:r>
            <a:r>
              <a:rPr lang="en-CA" altLang="en-US" sz="2000" dirty="0" smtClean="0">
                <a:latin typeface="Consolas" panose="020B0609020204030204" pitchFamily="49" charset="0"/>
              </a:rPr>
              <a:t>stringParameters.py</a:t>
            </a:r>
          </a:p>
          <a:p>
            <a:pPr lvl="1"/>
            <a:r>
              <a:rPr lang="en-US" altLang="en-US" dirty="0" smtClean="0"/>
              <a:t>Learning: How to pass a string (or substring) to a function.</a:t>
            </a:r>
          </a:p>
          <a:p>
            <a:pPr lvl="1"/>
            <a:endParaRPr lang="en-CA" altLang="en-US" dirty="0" smtClean="0"/>
          </a:p>
          <a:p>
            <a:pPr marL="0" indent="0">
              <a:buNone/>
            </a:pPr>
            <a:r>
              <a:rPr lang="en-CA" altLang="en-US" sz="1800" dirty="0">
                <a:latin typeface="Consolas" panose="020B0609020204030204" pitchFamily="49" charset="0"/>
              </a:rPr>
              <a:t> </a:t>
            </a:r>
            <a:r>
              <a:rPr lang="en-CA" altLang="en-US" sz="1800" dirty="0" smtClean="0">
                <a:latin typeface="Consolas" panose="020B0609020204030204" pitchFamily="49" charset="0"/>
              </a:rPr>
              <a:t>  def fun1(str1):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print("Inside fun1 %s" %(str1))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CA" altLang="en-US" sz="1800" dirty="0" smtClean="0">
              <a:latin typeface="Consolas" panose="020B0609020204030204" pitchFamily="49" charset="0"/>
            </a:endParaRP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def fun2(str2):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print("Inside fun2 %s" %(str2))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CA" altLang="en-US" sz="1800" dirty="0" smtClean="0">
              <a:latin typeface="Consolas" panose="020B0609020204030204" pitchFamily="49" charset="0"/>
            </a:endParaRP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def start():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str1 = "abc"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print("Inside start %s" %(str1))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fun1(str1)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fun2(str1[1])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CA" altLang="en-US" sz="1800" dirty="0" smtClean="0">
              <a:latin typeface="Consolas" panose="020B0609020204030204" pitchFamily="49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2516188" y="5275239"/>
            <a:ext cx="6640512" cy="884238"/>
            <a:chOff x="2502976" y="4886164"/>
            <a:chExt cx="6641024" cy="884049"/>
          </a:xfrm>
        </p:grpSpPr>
        <p:sp>
          <p:nvSpPr>
            <p:cNvPr id="46089" name="TextBox 3"/>
            <p:cNvSpPr txBox="1">
              <a:spLocks noChangeArrowheads="1"/>
            </p:cNvSpPr>
            <p:nvPr/>
          </p:nvSpPr>
          <p:spPr bwMode="auto">
            <a:xfrm>
              <a:off x="6312976" y="4886164"/>
              <a:ext cx="2831024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CA" altLang="en-US" sz="2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Passing whole string</a:t>
              </a:r>
            </a:p>
          </p:txBody>
        </p:sp>
        <p:cxnSp>
          <p:nvCxnSpPr>
            <p:cNvPr id="7" name="Straight Arrow Connector 6"/>
            <p:cNvCxnSpPr>
              <a:stCxn id="46089" idx="1"/>
            </p:cNvCxnSpPr>
            <p:nvPr/>
          </p:nvCxnSpPr>
          <p:spPr>
            <a:xfrm flipH="1">
              <a:off x="2502976" y="5076623"/>
              <a:ext cx="3810294" cy="69359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3048000" y="5942779"/>
            <a:ext cx="6108700" cy="585020"/>
            <a:chOff x="3047513" y="5942831"/>
            <a:chExt cx="6109188" cy="584985"/>
          </a:xfrm>
        </p:grpSpPr>
        <p:sp>
          <p:nvSpPr>
            <p:cNvPr id="46087" name="TextBox 4"/>
            <p:cNvSpPr txBox="1">
              <a:spLocks noChangeArrowheads="1"/>
            </p:cNvSpPr>
            <p:nvPr/>
          </p:nvSpPr>
          <p:spPr bwMode="auto">
            <a:xfrm>
              <a:off x="6325677" y="5942831"/>
              <a:ext cx="2831024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CA" altLang="en-US" sz="2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Passing part of a string</a:t>
              </a:r>
            </a:p>
          </p:txBody>
        </p:sp>
        <p:cxnSp>
          <p:nvCxnSpPr>
            <p:cNvPr id="8" name="Straight Arrow Connector 7"/>
            <p:cNvCxnSpPr/>
            <p:nvPr/>
          </p:nvCxnSpPr>
          <p:spPr>
            <a:xfrm flipH="1">
              <a:off x="3047513" y="6129767"/>
              <a:ext cx="3316259" cy="398049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3488" y="3352800"/>
            <a:ext cx="2281237" cy="96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791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When To Use Lists Of Different Dimensions</a:t>
            </a:r>
          </a:p>
        </p:txBody>
      </p:sp>
      <p:sp>
        <p:nvSpPr>
          <p:cNvPr id="80589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108075"/>
            <a:ext cx="8018463" cy="5368925"/>
          </a:xfrm>
        </p:spPr>
        <p:txBody>
          <a:bodyPr/>
          <a:lstStyle/>
          <a:p>
            <a:r>
              <a:rPr lang="en-US" altLang="en-US" sz="2000" dirty="0" smtClean="0"/>
              <a:t>It’s determined by the data – the number of categories of information determines the number of dimensions to use.</a:t>
            </a:r>
          </a:p>
          <a:p>
            <a:r>
              <a:rPr lang="en-US" altLang="en-US" sz="2000" dirty="0" smtClean="0"/>
              <a:t>  Examples:</a:t>
            </a:r>
          </a:p>
          <a:p>
            <a:r>
              <a:rPr lang="en-US" altLang="en-US" sz="2000" dirty="0" smtClean="0"/>
              <a:t>(1D list)</a:t>
            </a:r>
          </a:p>
          <a:p>
            <a:pPr marL="482600" lvl="1" indent="-101600">
              <a:lnSpc>
                <a:spcPct val="90000"/>
              </a:lnSpc>
            </a:pPr>
            <a:r>
              <a:rPr lang="en-US" altLang="en-US" sz="1800" dirty="0" smtClean="0"/>
              <a:t>Tracking grades for a class (previous example)</a:t>
            </a:r>
          </a:p>
          <a:p>
            <a:pPr marL="482600" lvl="1" indent="-101600">
              <a:lnSpc>
                <a:spcPct val="90000"/>
              </a:lnSpc>
            </a:pPr>
            <a:r>
              <a:rPr lang="en-US" altLang="en-US" sz="1800" dirty="0" smtClean="0"/>
              <a:t>Each cell contains the grade for a student i.e., </a:t>
            </a:r>
            <a:r>
              <a:rPr lang="en-US" altLang="en-US" sz="1800" dirty="0" smtClean="0">
                <a:latin typeface="Consolas" panose="020B0609020204030204" pitchFamily="49" charset="0"/>
              </a:rPr>
              <a:t>grades[i]</a:t>
            </a:r>
          </a:p>
          <a:p>
            <a:pPr marL="482600" lvl="1" indent="-101600">
              <a:lnSpc>
                <a:spcPct val="90000"/>
              </a:lnSpc>
            </a:pPr>
            <a:r>
              <a:rPr lang="en-US" altLang="en-US" sz="1800" dirty="0" smtClean="0"/>
              <a:t>There is one dimension that specifies which student’s grades are being accessed</a:t>
            </a:r>
          </a:p>
          <a:p>
            <a:endParaRPr lang="en-US" altLang="en-US" sz="2000" dirty="0" smtClean="0">
              <a:latin typeface="Times New Roman" panose="02020603050405020304" pitchFamily="18" charset="0"/>
            </a:endParaRPr>
          </a:p>
          <a:p>
            <a:endParaRPr lang="en-US" altLang="en-US" sz="2000" dirty="0" smtClean="0">
              <a:latin typeface="Times New Roman" panose="02020603050405020304" pitchFamily="18" charset="0"/>
            </a:endParaRPr>
          </a:p>
          <a:p>
            <a:endParaRPr lang="en-US" altLang="en-US" sz="2000" dirty="0" smtClean="0">
              <a:latin typeface="Times New Roman" panose="02020603050405020304" pitchFamily="18" charset="0"/>
            </a:endParaRPr>
          </a:p>
          <a:p>
            <a:endParaRPr lang="en-US" altLang="en-US" sz="2000" dirty="0" smtClean="0">
              <a:latin typeface="Times New Roman" panose="02020603050405020304" pitchFamily="18" charset="0"/>
            </a:endParaRPr>
          </a:p>
          <a:p>
            <a:r>
              <a:rPr lang="en-US" altLang="en-US" sz="2000" dirty="0" smtClean="0"/>
              <a:t>(2D list)</a:t>
            </a:r>
          </a:p>
          <a:p>
            <a:pPr marL="482600" lvl="1" indent="-101600">
              <a:lnSpc>
                <a:spcPct val="90000"/>
              </a:lnSpc>
            </a:pPr>
            <a:r>
              <a:rPr lang="en-US" altLang="en-US" sz="1800" dirty="0" smtClean="0"/>
              <a:t>Expanded grades program (table: grades for multiple lectures)</a:t>
            </a:r>
          </a:p>
          <a:p>
            <a:pPr marL="482600" lvl="1" indent="-101600">
              <a:lnSpc>
                <a:spcPct val="90000"/>
              </a:lnSpc>
            </a:pPr>
            <a:r>
              <a:rPr lang="en-US" altLang="en-US" sz="1800" dirty="0" smtClean="0"/>
              <a:t>Again there is </a:t>
            </a:r>
            <a:r>
              <a:rPr lang="en-US" altLang="en-US" sz="1800" i="1" dirty="0" smtClean="0"/>
              <a:t>one dimension</a:t>
            </a:r>
            <a:r>
              <a:rPr lang="en-US" altLang="en-US" sz="1800" dirty="0" smtClean="0"/>
              <a:t> that specifies which student’s grades are being accessed</a:t>
            </a:r>
          </a:p>
          <a:p>
            <a:pPr marL="482600" lvl="1" indent="-101600">
              <a:lnSpc>
                <a:spcPct val="90000"/>
              </a:lnSpc>
            </a:pPr>
            <a:r>
              <a:rPr lang="en-US" altLang="en-US" sz="1800" dirty="0" smtClean="0"/>
              <a:t>The </a:t>
            </a:r>
            <a:r>
              <a:rPr lang="en-US" altLang="en-US" sz="1800" i="1" dirty="0" smtClean="0"/>
              <a:t>other dimension</a:t>
            </a:r>
            <a:r>
              <a:rPr lang="en-US" altLang="en-US" sz="1800" dirty="0" smtClean="0"/>
              <a:t> can be used to specify the lecture section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073150" y="3733800"/>
            <a:ext cx="3810000" cy="838200"/>
            <a:chOff x="4504" y="1120"/>
            <a:chExt cx="2400" cy="528"/>
          </a:xfrm>
        </p:grpSpPr>
        <p:sp>
          <p:nvSpPr>
            <p:cNvPr id="92165" name="Line 5"/>
            <p:cNvSpPr>
              <a:spLocks noChangeShapeType="1"/>
            </p:cNvSpPr>
            <p:nvPr/>
          </p:nvSpPr>
          <p:spPr bwMode="auto">
            <a:xfrm>
              <a:off x="4504" y="1360"/>
              <a:ext cx="2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 dirty="0"/>
            </a:p>
          </p:txBody>
        </p:sp>
        <p:sp>
          <p:nvSpPr>
            <p:cNvPr id="59398" name="Text Box 6"/>
            <p:cNvSpPr txBox="1">
              <a:spLocks noChangeArrowheads="1"/>
            </p:cNvSpPr>
            <p:nvPr/>
          </p:nvSpPr>
          <p:spPr bwMode="auto">
            <a:xfrm>
              <a:off x="4504" y="1120"/>
              <a:ext cx="2016" cy="15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  <a:defRPr/>
              </a:pPr>
              <a:r>
                <a:rPr lang="en-US" altLang="en-US" sz="1600" b="1" dirty="0" smtClean="0">
                  <a:latin typeface="+mn-lt"/>
                  <a:ea typeface="+mn-ea"/>
                  <a:cs typeface="Arial" charset="0"/>
                </a:rPr>
                <a:t>One dimension (which student)</a:t>
              </a:r>
            </a:p>
          </p:txBody>
        </p:sp>
        <p:sp>
          <p:nvSpPr>
            <p:cNvPr id="92167" name="Rectangle 7"/>
            <p:cNvSpPr>
              <a:spLocks noChangeArrowheads="1"/>
            </p:cNvSpPr>
            <p:nvPr/>
          </p:nvSpPr>
          <p:spPr bwMode="auto">
            <a:xfrm>
              <a:off x="6664" y="1408"/>
              <a:ext cx="24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FontTx/>
                <a:buChar char="•"/>
              </a:pPr>
              <a:endParaRPr lang="en-CA" altLang="en-US" sz="2000" dirty="0">
                <a:latin typeface="Times New Roman" panose="02020603050405020304" pitchFamily="18" charset="0"/>
              </a:endParaRPr>
            </a:p>
          </p:txBody>
        </p:sp>
        <p:sp>
          <p:nvSpPr>
            <p:cNvPr id="92168" name="Rectangle 8"/>
            <p:cNvSpPr>
              <a:spLocks noChangeArrowheads="1"/>
            </p:cNvSpPr>
            <p:nvPr/>
          </p:nvSpPr>
          <p:spPr bwMode="auto">
            <a:xfrm>
              <a:off x="6424" y="1408"/>
              <a:ext cx="24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FontTx/>
                <a:buChar char="•"/>
              </a:pPr>
              <a:endParaRPr lang="en-CA" altLang="en-US" sz="2000" dirty="0">
                <a:latin typeface="Times New Roman" panose="02020603050405020304" pitchFamily="18" charset="0"/>
              </a:endParaRPr>
            </a:p>
          </p:txBody>
        </p:sp>
        <p:sp>
          <p:nvSpPr>
            <p:cNvPr id="92169" name="Rectangle 9"/>
            <p:cNvSpPr>
              <a:spLocks noChangeArrowheads="1"/>
            </p:cNvSpPr>
            <p:nvPr/>
          </p:nvSpPr>
          <p:spPr bwMode="auto">
            <a:xfrm>
              <a:off x="6184" y="1408"/>
              <a:ext cx="24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FontTx/>
                <a:buChar char="•"/>
              </a:pPr>
              <a:endParaRPr lang="en-CA" altLang="en-US" sz="2000" dirty="0">
                <a:latin typeface="Times New Roman" panose="02020603050405020304" pitchFamily="18" charset="0"/>
              </a:endParaRPr>
            </a:p>
          </p:txBody>
        </p:sp>
        <p:sp>
          <p:nvSpPr>
            <p:cNvPr id="92170" name="Rectangle 10"/>
            <p:cNvSpPr>
              <a:spLocks noChangeArrowheads="1"/>
            </p:cNvSpPr>
            <p:nvPr/>
          </p:nvSpPr>
          <p:spPr bwMode="auto">
            <a:xfrm>
              <a:off x="5944" y="1408"/>
              <a:ext cx="24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FontTx/>
                <a:buChar char="•"/>
              </a:pPr>
              <a:endParaRPr lang="en-CA" altLang="en-US" sz="2000" dirty="0">
                <a:latin typeface="Times New Roman" panose="02020603050405020304" pitchFamily="18" charset="0"/>
              </a:endParaRPr>
            </a:p>
          </p:txBody>
        </p:sp>
        <p:sp>
          <p:nvSpPr>
            <p:cNvPr id="92171" name="Rectangle 11"/>
            <p:cNvSpPr>
              <a:spLocks noChangeArrowheads="1"/>
            </p:cNvSpPr>
            <p:nvPr/>
          </p:nvSpPr>
          <p:spPr bwMode="auto">
            <a:xfrm>
              <a:off x="5704" y="1408"/>
              <a:ext cx="24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FontTx/>
                <a:buChar char="•"/>
              </a:pPr>
              <a:endParaRPr lang="en-CA" altLang="en-US" sz="2000" dirty="0">
                <a:latin typeface="Times New Roman" panose="02020603050405020304" pitchFamily="18" charset="0"/>
              </a:endParaRPr>
            </a:p>
          </p:txBody>
        </p:sp>
        <p:sp>
          <p:nvSpPr>
            <p:cNvPr id="92172" name="Rectangle 12"/>
            <p:cNvSpPr>
              <a:spLocks noChangeArrowheads="1"/>
            </p:cNvSpPr>
            <p:nvPr/>
          </p:nvSpPr>
          <p:spPr bwMode="auto">
            <a:xfrm>
              <a:off x="5464" y="1408"/>
              <a:ext cx="24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FontTx/>
                <a:buChar char="•"/>
              </a:pPr>
              <a:endParaRPr lang="en-CA" altLang="en-US" sz="2000" dirty="0">
                <a:latin typeface="Times New Roman" panose="02020603050405020304" pitchFamily="18" charset="0"/>
              </a:endParaRPr>
            </a:p>
          </p:txBody>
        </p:sp>
        <p:sp>
          <p:nvSpPr>
            <p:cNvPr id="92173" name="Rectangle 13"/>
            <p:cNvSpPr>
              <a:spLocks noChangeArrowheads="1"/>
            </p:cNvSpPr>
            <p:nvPr/>
          </p:nvSpPr>
          <p:spPr bwMode="auto">
            <a:xfrm>
              <a:off x="5224" y="1408"/>
              <a:ext cx="24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FontTx/>
                <a:buChar char="•"/>
              </a:pPr>
              <a:endParaRPr lang="en-CA" altLang="en-US" sz="2000" dirty="0">
                <a:latin typeface="Times New Roman" panose="02020603050405020304" pitchFamily="18" charset="0"/>
              </a:endParaRPr>
            </a:p>
          </p:txBody>
        </p:sp>
        <p:sp>
          <p:nvSpPr>
            <p:cNvPr id="92174" name="Rectangle 14"/>
            <p:cNvSpPr>
              <a:spLocks noChangeArrowheads="1"/>
            </p:cNvSpPr>
            <p:nvPr/>
          </p:nvSpPr>
          <p:spPr bwMode="auto">
            <a:xfrm>
              <a:off x="4984" y="1408"/>
              <a:ext cx="24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FontTx/>
                <a:buChar char="•"/>
              </a:pPr>
              <a:endParaRPr lang="en-CA" altLang="en-US" sz="2000" dirty="0">
                <a:latin typeface="Times New Roman" panose="02020603050405020304" pitchFamily="18" charset="0"/>
              </a:endParaRPr>
            </a:p>
          </p:txBody>
        </p:sp>
        <p:sp>
          <p:nvSpPr>
            <p:cNvPr id="92175" name="Rectangle 15"/>
            <p:cNvSpPr>
              <a:spLocks noChangeArrowheads="1"/>
            </p:cNvSpPr>
            <p:nvPr/>
          </p:nvSpPr>
          <p:spPr bwMode="auto">
            <a:xfrm>
              <a:off x="4744" y="1408"/>
              <a:ext cx="24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FontTx/>
                <a:buChar char="•"/>
              </a:pPr>
              <a:endParaRPr lang="en-CA" altLang="en-US" sz="2000" dirty="0">
                <a:latin typeface="Times New Roman" panose="02020603050405020304" pitchFamily="18" charset="0"/>
              </a:endParaRPr>
            </a:p>
          </p:txBody>
        </p:sp>
        <p:sp>
          <p:nvSpPr>
            <p:cNvPr id="92176" name="Rectangle 16"/>
            <p:cNvSpPr>
              <a:spLocks noChangeArrowheads="1"/>
            </p:cNvSpPr>
            <p:nvPr/>
          </p:nvSpPr>
          <p:spPr bwMode="auto">
            <a:xfrm>
              <a:off x="4504" y="1408"/>
              <a:ext cx="24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FontTx/>
                <a:buChar char="•"/>
              </a:pPr>
              <a:endParaRPr lang="en-CA" altLang="en-US" sz="2000" dirty="0">
                <a:latin typeface="Times New Roman" panose="02020603050405020304" pitchFamily="18" charset="0"/>
              </a:endParaRPr>
            </a:p>
          </p:txBody>
        </p:sp>
        <p:sp>
          <p:nvSpPr>
            <p:cNvPr id="92177" name="Line 17"/>
            <p:cNvSpPr>
              <a:spLocks noChangeShapeType="1"/>
            </p:cNvSpPr>
            <p:nvPr/>
          </p:nvSpPr>
          <p:spPr bwMode="auto">
            <a:xfrm>
              <a:off x="4504" y="1408"/>
              <a:ext cx="240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 dirty="0"/>
            </a:p>
          </p:txBody>
        </p:sp>
        <p:sp>
          <p:nvSpPr>
            <p:cNvPr id="92178" name="Line 18"/>
            <p:cNvSpPr>
              <a:spLocks noChangeShapeType="1"/>
            </p:cNvSpPr>
            <p:nvPr/>
          </p:nvSpPr>
          <p:spPr bwMode="auto">
            <a:xfrm>
              <a:off x="4504" y="1648"/>
              <a:ext cx="240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 dirty="0"/>
            </a:p>
          </p:txBody>
        </p:sp>
        <p:sp>
          <p:nvSpPr>
            <p:cNvPr id="92179" name="Line 19"/>
            <p:cNvSpPr>
              <a:spLocks noChangeShapeType="1"/>
            </p:cNvSpPr>
            <p:nvPr/>
          </p:nvSpPr>
          <p:spPr bwMode="auto">
            <a:xfrm>
              <a:off x="4504" y="1408"/>
              <a:ext cx="0" cy="24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 dirty="0"/>
            </a:p>
          </p:txBody>
        </p:sp>
        <p:sp>
          <p:nvSpPr>
            <p:cNvPr id="92180" name="Line 20"/>
            <p:cNvSpPr>
              <a:spLocks noChangeShapeType="1"/>
            </p:cNvSpPr>
            <p:nvPr/>
          </p:nvSpPr>
          <p:spPr bwMode="auto">
            <a:xfrm>
              <a:off x="4744" y="1408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 dirty="0"/>
            </a:p>
          </p:txBody>
        </p:sp>
        <p:sp>
          <p:nvSpPr>
            <p:cNvPr id="92181" name="Line 21"/>
            <p:cNvSpPr>
              <a:spLocks noChangeShapeType="1"/>
            </p:cNvSpPr>
            <p:nvPr/>
          </p:nvSpPr>
          <p:spPr bwMode="auto">
            <a:xfrm>
              <a:off x="4984" y="1408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 dirty="0"/>
            </a:p>
          </p:txBody>
        </p:sp>
        <p:sp>
          <p:nvSpPr>
            <p:cNvPr id="92182" name="Line 22"/>
            <p:cNvSpPr>
              <a:spLocks noChangeShapeType="1"/>
            </p:cNvSpPr>
            <p:nvPr/>
          </p:nvSpPr>
          <p:spPr bwMode="auto">
            <a:xfrm>
              <a:off x="5224" y="1408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 dirty="0"/>
            </a:p>
          </p:txBody>
        </p:sp>
        <p:sp>
          <p:nvSpPr>
            <p:cNvPr id="92183" name="Line 23"/>
            <p:cNvSpPr>
              <a:spLocks noChangeShapeType="1"/>
            </p:cNvSpPr>
            <p:nvPr/>
          </p:nvSpPr>
          <p:spPr bwMode="auto">
            <a:xfrm>
              <a:off x="5464" y="1408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 dirty="0"/>
            </a:p>
          </p:txBody>
        </p:sp>
        <p:sp>
          <p:nvSpPr>
            <p:cNvPr id="92184" name="Line 24"/>
            <p:cNvSpPr>
              <a:spLocks noChangeShapeType="1"/>
            </p:cNvSpPr>
            <p:nvPr/>
          </p:nvSpPr>
          <p:spPr bwMode="auto">
            <a:xfrm>
              <a:off x="5704" y="1408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 dirty="0"/>
            </a:p>
          </p:txBody>
        </p:sp>
        <p:sp>
          <p:nvSpPr>
            <p:cNvPr id="92185" name="Line 25"/>
            <p:cNvSpPr>
              <a:spLocks noChangeShapeType="1"/>
            </p:cNvSpPr>
            <p:nvPr/>
          </p:nvSpPr>
          <p:spPr bwMode="auto">
            <a:xfrm>
              <a:off x="5944" y="1408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 dirty="0"/>
            </a:p>
          </p:txBody>
        </p:sp>
        <p:sp>
          <p:nvSpPr>
            <p:cNvPr id="92186" name="Line 26"/>
            <p:cNvSpPr>
              <a:spLocks noChangeShapeType="1"/>
            </p:cNvSpPr>
            <p:nvPr/>
          </p:nvSpPr>
          <p:spPr bwMode="auto">
            <a:xfrm>
              <a:off x="6184" y="1408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 dirty="0"/>
            </a:p>
          </p:txBody>
        </p:sp>
        <p:sp>
          <p:nvSpPr>
            <p:cNvPr id="92187" name="Line 27"/>
            <p:cNvSpPr>
              <a:spLocks noChangeShapeType="1"/>
            </p:cNvSpPr>
            <p:nvPr/>
          </p:nvSpPr>
          <p:spPr bwMode="auto">
            <a:xfrm>
              <a:off x="6424" y="1408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 dirty="0"/>
            </a:p>
          </p:txBody>
        </p:sp>
        <p:sp>
          <p:nvSpPr>
            <p:cNvPr id="92188" name="Line 28"/>
            <p:cNvSpPr>
              <a:spLocks noChangeShapeType="1"/>
            </p:cNvSpPr>
            <p:nvPr/>
          </p:nvSpPr>
          <p:spPr bwMode="auto">
            <a:xfrm>
              <a:off x="6664" y="1408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 dirty="0"/>
            </a:p>
          </p:txBody>
        </p:sp>
        <p:sp>
          <p:nvSpPr>
            <p:cNvPr id="92189" name="Line 29"/>
            <p:cNvSpPr>
              <a:spLocks noChangeShapeType="1"/>
            </p:cNvSpPr>
            <p:nvPr/>
          </p:nvSpPr>
          <p:spPr bwMode="auto">
            <a:xfrm>
              <a:off x="6904" y="1408"/>
              <a:ext cx="0" cy="24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 dirty="0"/>
            </a:p>
          </p:txBody>
        </p:sp>
      </p:grpSp>
    </p:spTree>
    <p:extLst>
      <p:ext uri="{BB962C8B-B14F-4D97-AF65-F5344CB8AC3E}">
        <p14:creationId xmlns:p14="http://schemas.microsoft.com/office/powerpoint/2010/main" val="647765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5891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Mutable, Constant, Immutable,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Mutable types:</a:t>
            </a:r>
          </a:p>
          <a:p>
            <a:pPr lvl="1"/>
            <a:r>
              <a:rPr lang="en-US" altLang="en-US" dirty="0" smtClean="0"/>
              <a:t>The original memory location </a:t>
            </a:r>
            <a:r>
              <a:rPr lang="en-US" altLang="en-US" i="1" dirty="0" smtClean="0"/>
              <a:t>can</a:t>
            </a:r>
            <a:r>
              <a:rPr lang="en-US" altLang="en-US" dirty="0" smtClean="0"/>
              <a:t> change</a:t>
            </a:r>
          </a:p>
          <a:p>
            <a:pPr lvl="1"/>
            <a:endParaRPr lang="en-US" altLang="en-US" dirty="0" smtClean="0"/>
          </a:p>
          <a:p>
            <a:r>
              <a:rPr lang="en-US" altLang="en-US" dirty="0" smtClean="0"/>
              <a:t>Constants</a:t>
            </a:r>
          </a:p>
          <a:p>
            <a:pPr lvl="1"/>
            <a:r>
              <a:rPr lang="en-US" altLang="en-US" dirty="0" smtClean="0"/>
              <a:t>Memory location </a:t>
            </a:r>
            <a:r>
              <a:rPr lang="en-US" altLang="en-US" i="1" dirty="0" smtClean="0"/>
              <a:t>shouldn’t</a:t>
            </a:r>
            <a:r>
              <a:rPr lang="en-US" altLang="en-US" dirty="0" smtClean="0"/>
              <a:t> change (Python): may produce a logic error if modified e.g. </a:t>
            </a:r>
            <a:r>
              <a:rPr lang="en-US" altLang="en-US" dirty="0" smtClean="0">
                <a:latin typeface="Consolas" panose="020B0609020204030204" pitchFamily="49" charset="0"/>
              </a:rPr>
              <a:t>GST_RATE = 0.05</a:t>
            </a:r>
          </a:p>
          <a:p>
            <a:pPr lvl="1"/>
            <a:r>
              <a:rPr lang="en-US" altLang="en-US" dirty="0" smtClean="0"/>
              <a:t>Memory location syntactically </a:t>
            </a:r>
            <a:r>
              <a:rPr lang="en-US" altLang="en-US" i="1" dirty="0" smtClean="0"/>
              <a:t>cannot</a:t>
            </a:r>
            <a:r>
              <a:rPr lang="en-US" altLang="en-US" dirty="0" smtClean="0"/>
              <a:t> change (C++, Java): produces a syntax error (violates the syntax or rule that constants cannot change)</a:t>
            </a:r>
          </a:p>
          <a:p>
            <a:pPr lvl="1"/>
            <a:endParaRPr lang="en-US" altLang="en-US" dirty="0" smtClean="0"/>
          </a:p>
          <a:p>
            <a:r>
              <a:rPr lang="en-US" altLang="en-US" dirty="0" smtClean="0"/>
              <a:t>Immutable types:</a:t>
            </a:r>
          </a:p>
          <a:p>
            <a:pPr lvl="1"/>
            <a:r>
              <a:rPr lang="en-US" altLang="en-US" dirty="0" smtClean="0"/>
              <a:t>The </a:t>
            </a:r>
            <a:r>
              <a:rPr lang="en-US" altLang="en-US" i="1" dirty="0" smtClean="0"/>
              <a:t>original </a:t>
            </a:r>
            <a:r>
              <a:rPr lang="en-US" altLang="en-US" dirty="0" smtClean="0"/>
              <a:t>memory location </a:t>
            </a:r>
            <a:r>
              <a:rPr lang="en-US" altLang="en-US" i="1" dirty="0" smtClean="0"/>
              <a:t>won’t change</a:t>
            </a:r>
          </a:p>
          <a:p>
            <a:pPr lvl="1"/>
            <a:r>
              <a:rPr lang="en-US" altLang="en-US" dirty="0" smtClean="0"/>
              <a:t>Changes to a variable of a pre-existing immutable type creates a new location in memory. There are now two locations.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6172200" y="1901825"/>
            <a:ext cx="1066800" cy="369888"/>
            <a:chOff x="6172200" y="1494977"/>
            <a:chExt cx="1066800" cy="369332"/>
          </a:xfrm>
        </p:grpSpPr>
        <p:sp>
          <p:nvSpPr>
            <p:cNvPr id="24591" name="TextBox 3"/>
            <p:cNvSpPr txBox="1">
              <a:spLocks noChangeArrowheads="1"/>
            </p:cNvSpPr>
            <p:nvPr/>
          </p:nvSpPr>
          <p:spPr bwMode="auto">
            <a:xfrm>
              <a:off x="6172200" y="1494977"/>
              <a:ext cx="6096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dirty="0">
                  <a:latin typeface="Consolas" panose="020B0609020204030204" pitchFamily="49" charset="0"/>
                </a:rPr>
                <a:t>num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6705600" y="1494977"/>
              <a:ext cx="533400" cy="369332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12</a:t>
              </a:r>
            </a:p>
          </p:txBody>
        </p:sp>
      </p:grpSp>
      <p:sp>
        <p:nvSpPr>
          <p:cNvPr id="6" name="Rectangle 5"/>
          <p:cNvSpPr/>
          <p:nvPr/>
        </p:nvSpPr>
        <p:spPr>
          <a:xfrm>
            <a:off x="6705600" y="1895475"/>
            <a:ext cx="533400" cy="3683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17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6172200" y="1066800"/>
            <a:ext cx="1447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dirty="0">
                <a:latin typeface="Consolas" panose="020B0609020204030204" pitchFamily="49" charset="0"/>
              </a:rPr>
              <a:t>num = 12</a:t>
            </a:r>
          </a:p>
          <a:p>
            <a:pPr eaLnBrk="1" hangingPunct="1"/>
            <a:r>
              <a:rPr lang="en-US" altLang="en-US" dirty="0">
                <a:latin typeface="Consolas" panose="020B0609020204030204" pitchFamily="49" charset="0"/>
              </a:rPr>
              <a:t>num = 17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114800" y="5891213"/>
            <a:ext cx="16176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dirty="0" smtClean="0">
                <a:latin typeface="Consolas" panose="020B0609020204030204" pitchFamily="49" charset="0"/>
              </a:rPr>
              <a:t>COOL_DUDE</a:t>
            </a:r>
            <a:endParaRPr lang="en-US" altLang="en-US" dirty="0">
              <a:latin typeface="Consolas" panose="020B0609020204030204" pitchFamily="49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143000" y="5789613"/>
            <a:ext cx="24384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dirty="0" smtClean="0">
                <a:latin typeface="Consolas" panose="020B0609020204030204" pitchFamily="49" charset="0"/>
              </a:rPr>
              <a:t>COOL_DUDE = </a:t>
            </a:r>
            <a:r>
              <a:rPr lang="en-CA" altLang="en-US" dirty="0">
                <a:latin typeface="Consolas" panose="020B0609020204030204" pitchFamily="49" charset="0"/>
              </a:rPr>
              <a:t>"</a:t>
            </a:r>
            <a:r>
              <a:rPr lang="en-US" altLang="en-US" dirty="0" smtClean="0">
                <a:latin typeface="Consolas" panose="020B0609020204030204" pitchFamily="49" charset="0"/>
              </a:rPr>
              <a:t>Tam</a:t>
            </a:r>
            <a:r>
              <a:rPr lang="en-CA" altLang="en-US" dirty="0">
                <a:latin typeface="Consolas" panose="020B0609020204030204" pitchFamily="49" charset="0"/>
              </a:rPr>
              <a:t>"</a:t>
            </a:r>
            <a:endParaRPr lang="en-US" altLang="en-US" dirty="0">
              <a:latin typeface="Consolas" panose="020B0609020204030204" pitchFamily="49" charset="0"/>
            </a:endParaRPr>
          </a:p>
          <a:p>
            <a:pPr eaLnBrk="1" hangingPunct="1"/>
            <a:r>
              <a:rPr lang="en-US" altLang="en-US" dirty="0" smtClean="0">
                <a:latin typeface="Consolas" panose="020B0609020204030204" pitchFamily="49" charset="0"/>
              </a:rPr>
              <a:t>COOL_DUDE = </a:t>
            </a:r>
            <a:r>
              <a:rPr lang="en-CA" altLang="en-US" dirty="0">
                <a:latin typeface="Consolas" panose="020B0609020204030204" pitchFamily="49" charset="0"/>
              </a:rPr>
              <a:t>"</a:t>
            </a:r>
            <a:r>
              <a:rPr lang="en-US" altLang="en-US" dirty="0" smtClean="0">
                <a:latin typeface="Consolas" panose="020B0609020204030204" pitchFamily="49" charset="0"/>
              </a:rPr>
              <a:t>Mat</a:t>
            </a:r>
            <a:r>
              <a:rPr lang="en-CA" altLang="en-US" dirty="0">
                <a:latin typeface="Consolas" panose="020B0609020204030204" pitchFamily="49" charset="0"/>
              </a:rPr>
              <a:t>"</a:t>
            </a:r>
            <a:endParaRPr lang="en-US" altLang="en-US" dirty="0">
              <a:latin typeface="Consolas" panose="020B0609020204030204" pitchFamily="49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248400" y="5872163"/>
            <a:ext cx="990600" cy="312737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/>
            <a:r>
              <a:rPr lang="en-CA" altLang="en-US" dirty="0">
                <a:solidFill>
                  <a:schemeClr val="tx1"/>
                </a:solidFill>
                <a:latin typeface="Consolas" panose="020B0609020204030204" pitchFamily="49" charset="0"/>
              </a:rPr>
              <a:t>"</a:t>
            </a:r>
            <a:r>
              <a:rPr lang="en-US" altLang="en-US" dirty="0">
                <a:solidFill>
                  <a:schemeClr val="tx1"/>
                </a:solidFill>
                <a:latin typeface="Consolas" panose="020B0609020204030204" pitchFamily="49" charset="0"/>
              </a:rPr>
              <a:t>Tam</a:t>
            </a:r>
            <a:r>
              <a:rPr lang="en-CA" altLang="en-US" dirty="0">
                <a:solidFill>
                  <a:schemeClr val="tx1"/>
                </a:solidFill>
                <a:latin typeface="Consolas" panose="020B0609020204030204" pitchFamily="49" charset="0"/>
              </a:rPr>
              <a:t>"</a:t>
            </a:r>
            <a:endParaRPr lang="en-US" altLang="en-US" dirty="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  <p:cxnSp>
        <p:nvCxnSpPr>
          <p:cNvPr id="15" name="Straight Arrow Connector 14"/>
          <p:cNvCxnSpPr>
            <a:endCxn id="11" idx="1"/>
          </p:cNvCxnSpPr>
          <p:nvPr/>
        </p:nvCxnSpPr>
        <p:spPr>
          <a:xfrm flipV="1">
            <a:off x="5334000" y="6028532"/>
            <a:ext cx="914400" cy="2778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4923632" y="6261100"/>
            <a:ext cx="2315368" cy="520698"/>
            <a:chOff x="4924205" y="6261081"/>
            <a:chExt cx="2314653" cy="521452"/>
          </a:xfrm>
        </p:grpSpPr>
        <p:sp>
          <p:nvSpPr>
            <p:cNvPr id="12" name="Rectangle 11"/>
            <p:cNvSpPr/>
            <p:nvPr/>
          </p:nvSpPr>
          <p:spPr>
            <a:xfrm>
              <a:off x="6248564" y="6435957"/>
              <a:ext cx="990294" cy="346576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/>
              <a:r>
                <a:rPr lang="en-CA" altLang="en-US" dirty="0">
                  <a:solidFill>
                    <a:schemeClr val="tx1"/>
                  </a:solidFill>
                  <a:latin typeface="Consolas" panose="020B0609020204030204" pitchFamily="49" charset="0"/>
                </a:rPr>
                <a:t>"</a:t>
              </a:r>
              <a:r>
                <a:rPr lang="en-US" altLang="en-US" dirty="0">
                  <a:solidFill>
                    <a:schemeClr val="tx1"/>
                  </a:solidFill>
                  <a:latin typeface="Consolas" panose="020B0609020204030204" pitchFamily="49" charset="0"/>
                </a:rPr>
                <a:t>Mat</a:t>
              </a:r>
              <a:r>
                <a:rPr lang="en-CA" altLang="en-US" dirty="0">
                  <a:solidFill>
                    <a:schemeClr val="tx1"/>
                  </a:solidFill>
                  <a:latin typeface="Consolas" panose="020B0609020204030204" pitchFamily="49" charset="0"/>
                </a:rPr>
                <a:t>"</a:t>
              </a:r>
              <a:endParaRPr lang="en-US" altLang="en-US" dirty="0">
                <a:solidFill>
                  <a:schemeClr val="tx1"/>
                </a:solidFill>
                <a:latin typeface="Consolas" panose="020B0609020204030204" pitchFamily="49" charset="0"/>
              </a:endParaRPr>
            </a:p>
          </p:txBody>
        </p:sp>
        <p:cxnSp>
          <p:nvCxnSpPr>
            <p:cNvPr id="16" name="Straight Arrow Connector 15"/>
            <p:cNvCxnSpPr>
              <a:stCxn id="10" idx="2"/>
              <a:endCxn id="12" idx="1"/>
            </p:cNvCxnSpPr>
            <p:nvPr/>
          </p:nvCxnSpPr>
          <p:spPr>
            <a:xfrm>
              <a:off x="4924205" y="6261081"/>
              <a:ext cx="1324359" cy="348166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Rectangle 19"/>
          <p:cNvSpPr/>
          <p:nvPr/>
        </p:nvSpPr>
        <p:spPr>
          <a:xfrm>
            <a:off x="5322888" y="5927725"/>
            <a:ext cx="914400" cy="2968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942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  <p:bldP spid="8" grpId="0" build="p"/>
      <p:bldP spid="10" grpId="0"/>
      <p:bldP spid="13" grpId="0" build="p"/>
      <p:bldP spid="11" grpId="0" animBg="1"/>
      <p:bldP spid="2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Lists Are Mutable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Example</a:t>
            </a:r>
          </a:p>
          <a:p>
            <a:pPr marL="34290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aList = [1,2,3]</a:t>
            </a:r>
          </a:p>
          <a:p>
            <a:pPr marL="34290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aList[0] = 10</a:t>
            </a:r>
          </a:p>
          <a:p>
            <a:pPr marL="3429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p</a:t>
            </a:r>
            <a:r>
              <a:rPr lang="en-US" dirty="0" smtClean="0">
                <a:latin typeface="Consolas" panose="020B0609020204030204" pitchFamily="49" charset="0"/>
              </a:rPr>
              <a:t>rint(aList)  </a:t>
            </a: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# [10,2,3]</a:t>
            </a:r>
          </a:p>
          <a:p>
            <a:pPr marL="342900" lvl="1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105400" y="679268"/>
            <a:ext cx="2362200" cy="16829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The original list can change (modifying an element) making this type mutable</a:t>
            </a:r>
            <a:endParaRPr lang="en-CA" b="1" dirty="0" smtClean="0">
              <a:solidFill>
                <a:srgbClr val="FF0000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2819400" y="1524000"/>
            <a:ext cx="2286000" cy="68580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0750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en-US" altLang="en-US" sz="3200" dirty="0" smtClean="0"/>
              <a:t>Strings Are Immutable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dirty="0" smtClean="0"/>
              <a:t>Even though it may look a string can change they actually cannot be edited (original memory location cannot change).</a:t>
            </a:r>
          </a:p>
          <a:p>
            <a:r>
              <a:rPr lang="en-US" altLang="en-US" sz="2400" b="1" dirty="0" smtClean="0"/>
              <a:t>Name of the example program</a:t>
            </a:r>
            <a:r>
              <a:rPr lang="en-US" altLang="en-US" sz="2400" dirty="0" smtClean="0"/>
              <a:t>: </a:t>
            </a:r>
            <a:r>
              <a:rPr lang="en-US" altLang="en-US" sz="2200" dirty="0">
                <a:latin typeface="Consolas" panose="020B0609020204030204" pitchFamily="49" charset="0"/>
              </a:rPr>
              <a:t>4</a:t>
            </a:r>
            <a:r>
              <a:rPr lang="en-US" altLang="en-US" sz="2200" dirty="0" smtClean="0">
                <a:latin typeface="Consolas" panose="020B0609020204030204" pitchFamily="49" charset="0"/>
              </a:rPr>
              <a:t>immutableStrings</a:t>
            </a:r>
            <a:r>
              <a:rPr lang="en-US" altLang="ja-JP" sz="2200" dirty="0" smtClean="0">
                <a:latin typeface="Consolas" panose="020B0609020204030204" pitchFamily="49" charset="0"/>
              </a:rPr>
              <a:t>.py</a:t>
            </a:r>
          </a:p>
          <a:p>
            <a:pPr lvl="1"/>
            <a:r>
              <a:rPr lang="en-US" altLang="ja-JP" sz="1800" dirty="0" smtClean="0"/>
              <a:t>Learning: strings are immutable:</a:t>
            </a:r>
          </a:p>
          <a:p>
            <a:pPr lvl="2"/>
            <a:r>
              <a:rPr lang="en-US" altLang="ja-JP" sz="1600" dirty="0" smtClean="0"/>
              <a:t>Using the assignment operator in conjunction with the name of the whole string produces a new string (string variable refers to a new string not the original string).</a:t>
            </a:r>
          </a:p>
          <a:p>
            <a:pPr lvl="2"/>
            <a:r>
              <a:rPr lang="en-US" altLang="ja-JP" sz="1600" dirty="0" smtClean="0"/>
              <a:t>Attempting to modify a string produces an error.</a:t>
            </a:r>
            <a:endParaRPr lang="en-US" altLang="en-US" sz="1800" dirty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s1 = "hi"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print(s1)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s1 = "bye</a:t>
            </a:r>
            <a:r>
              <a:rPr lang="en-US" altLang="en-US" sz="18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"     </a:t>
            </a:r>
            <a:r>
              <a:rPr lang="en-US" altLang="en-US" sz="18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# New string created                                                                                            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print(s1)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s1[0] = "G"    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# Error</a:t>
            </a:r>
          </a:p>
        </p:txBody>
      </p:sp>
      <p:pic>
        <p:nvPicPr>
          <p:cNvPr id="2150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725" b="54546"/>
          <a:stretch>
            <a:fillRect/>
          </a:stretch>
        </p:blipFill>
        <p:spPr bwMode="auto">
          <a:xfrm>
            <a:off x="2318359" y="4442619"/>
            <a:ext cx="609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454" r="690"/>
          <a:stretch>
            <a:fillRect/>
          </a:stretch>
        </p:blipFill>
        <p:spPr bwMode="auto">
          <a:xfrm>
            <a:off x="2280259" y="5245779"/>
            <a:ext cx="6477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19400" y="6074340"/>
            <a:ext cx="4838700" cy="81915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639845" y="4208016"/>
            <a:ext cx="1066800" cy="6096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hi</a:t>
            </a:r>
            <a:endParaRPr lang="en-CA" b="1" dirty="0" smtClean="0">
              <a:solidFill>
                <a:srgbClr val="FF0000"/>
              </a:solidFill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1198485" y="5024761"/>
            <a:ext cx="4580878" cy="284086"/>
          </a:xfrm>
          <a:custGeom>
            <a:avLst/>
            <a:gdLst>
              <a:gd name="connsiteX0" fmla="*/ 0 w 4580878"/>
              <a:gd name="connsiteY0" fmla="*/ 142043 h 284086"/>
              <a:gd name="connsiteX1" fmla="*/ 4376692 w 4580878"/>
              <a:gd name="connsiteY1" fmla="*/ 106532 h 284086"/>
              <a:gd name="connsiteX2" fmla="*/ 4527612 w 4580878"/>
              <a:gd name="connsiteY2" fmla="*/ 79899 h 284086"/>
              <a:gd name="connsiteX3" fmla="*/ 4483224 w 4580878"/>
              <a:gd name="connsiteY3" fmla="*/ 17756 h 284086"/>
              <a:gd name="connsiteX4" fmla="*/ 4465468 w 4580878"/>
              <a:gd name="connsiteY4" fmla="*/ 0 h 284086"/>
              <a:gd name="connsiteX5" fmla="*/ 4509857 w 4580878"/>
              <a:gd name="connsiteY5" fmla="*/ 17756 h 284086"/>
              <a:gd name="connsiteX6" fmla="*/ 4580878 w 4580878"/>
              <a:gd name="connsiteY6" fmla="*/ 97655 h 284086"/>
              <a:gd name="connsiteX7" fmla="*/ 4572000 w 4580878"/>
              <a:gd name="connsiteY7" fmla="*/ 186431 h 284086"/>
              <a:gd name="connsiteX8" fmla="*/ 4545367 w 4580878"/>
              <a:gd name="connsiteY8" fmla="*/ 213064 h 284086"/>
              <a:gd name="connsiteX9" fmla="*/ 4518734 w 4580878"/>
              <a:gd name="connsiteY9" fmla="*/ 230820 h 284086"/>
              <a:gd name="connsiteX10" fmla="*/ 4483224 w 4580878"/>
              <a:gd name="connsiteY10" fmla="*/ 257453 h 284086"/>
              <a:gd name="connsiteX11" fmla="*/ 4438835 w 4580878"/>
              <a:gd name="connsiteY11" fmla="*/ 284086 h 2840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580878" h="284086">
                <a:moveTo>
                  <a:pt x="0" y="142043"/>
                </a:moveTo>
                <a:lnTo>
                  <a:pt x="4376692" y="106532"/>
                </a:lnTo>
                <a:cubicBezTo>
                  <a:pt x="4516207" y="105703"/>
                  <a:pt x="4447901" y="143669"/>
                  <a:pt x="4527612" y="79899"/>
                </a:cubicBezTo>
                <a:cubicBezTo>
                  <a:pt x="4512235" y="56833"/>
                  <a:pt x="4501580" y="39783"/>
                  <a:pt x="4483224" y="17756"/>
                </a:cubicBezTo>
                <a:cubicBezTo>
                  <a:pt x="4477865" y="11326"/>
                  <a:pt x="4457098" y="0"/>
                  <a:pt x="4465468" y="0"/>
                </a:cubicBezTo>
                <a:cubicBezTo>
                  <a:pt x="4481404" y="0"/>
                  <a:pt x="4495061" y="11837"/>
                  <a:pt x="4509857" y="17756"/>
                </a:cubicBezTo>
                <a:cubicBezTo>
                  <a:pt x="4570668" y="78567"/>
                  <a:pt x="4549195" y="50129"/>
                  <a:pt x="4580878" y="97655"/>
                </a:cubicBezTo>
                <a:cubicBezTo>
                  <a:pt x="4577919" y="127247"/>
                  <a:pt x="4580746" y="158007"/>
                  <a:pt x="4572000" y="186431"/>
                </a:cubicBezTo>
                <a:cubicBezTo>
                  <a:pt x="4568308" y="198431"/>
                  <a:pt x="4555012" y="205026"/>
                  <a:pt x="4545367" y="213064"/>
                </a:cubicBezTo>
                <a:cubicBezTo>
                  <a:pt x="4537170" y="219895"/>
                  <a:pt x="4527416" y="224618"/>
                  <a:pt x="4518734" y="230820"/>
                </a:cubicBezTo>
                <a:cubicBezTo>
                  <a:pt x="4506694" y="239420"/>
                  <a:pt x="4495771" y="249611"/>
                  <a:pt x="4483224" y="257453"/>
                </a:cubicBezTo>
                <a:cubicBezTo>
                  <a:pt x="4430884" y="290166"/>
                  <a:pt x="4461209" y="261712"/>
                  <a:pt x="4438835" y="284086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TextBox 5"/>
          <p:cNvSpPr txBox="1"/>
          <p:nvPr/>
        </p:nvSpPr>
        <p:spPr>
          <a:xfrm>
            <a:off x="6096000" y="4958712"/>
            <a:ext cx="1143000" cy="37528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bye</a:t>
            </a:r>
            <a:endParaRPr lang="en-CA" b="1" dirty="0" smtClean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199" y="5791200"/>
            <a:ext cx="1861159" cy="10668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Cannot modify the characters in a string (immutable)</a:t>
            </a:r>
            <a:endParaRPr lang="en-CA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5808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3200" dirty="0" smtClean="0">
                <a:latin typeface="+mn-lt"/>
                <a:ea typeface="+mj-ea"/>
                <a:cs typeface="+mj-cs"/>
              </a:rPr>
              <a:t>Substring Operations</a:t>
            </a:r>
          </a:p>
        </p:txBody>
      </p:sp>
      <p:sp>
        <p:nvSpPr>
          <p:cNvPr id="76697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dirty="0" smtClean="0"/>
              <a:t>Sometimes you may wish to extract out a portion of a string.</a:t>
            </a:r>
          </a:p>
          <a:p>
            <a:pPr lvl="1"/>
            <a:r>
              <a:rPr lang="en-US" altLang="en-US" sz="2000" dirty="0" smtClean="0"/>
              <a:t>E.g., Extract first name “James” from a full name “James T. Kirk, Captain”</a:t>
            </a:r>
          </a:p>
          <a:p>
            <a:r>
              <a:rPr lang="en-US" altLang="en-US" sz="2400" dirty="0" smtClean="0"/>
              <a:t>This operation is referred to as a ‘substring’ operation in many programming languages.</a:t>
            </a:r>
          </a:p>
          <a:p>
            <a:r>
              <a:rPr lang="en-US" altLang="en-US" sz="2400" dirty="0" smtClean="0"/>
              <a:t>There are two implementations of the substring operation in Python:</a:t>
            </a:r>
          </a:p>
          <a:p>
            <a:pPr lvl="1"/>
            <a:r>
              <a:rPr lang="en-US" altLang="en-US" sz="2000" dirty="0" smtClean="0"/>
              <a:t>String slicing</a:t>
            </a:r>
          </a:p>
          <a:p>
            <a:pPr lvl="1"/>
            <a:r>
              <a:rPr lang="en-US" altLang="en-US" sz="2000" dirty="0" smtClean="0"/>
              <a:t>String splitting</a:t>
            </a:r>
          </a:p>
          <a:p>
            <a:pPr lvl="1"/>
            <a:endParaRPr lang="en-US" altLang="en-US" sz="2400" dirty="0" smtClean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-15875" y="6477000"/>
            <a:ext cx="7467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600" dirty="0"/>
              <a:t>1 The name James T. Kirk is </a:t>
            </a:r>
            <a:r>
              <a:rPr lang="en-US" altLang="en-US" sz="1600" dirty="0">
                <a:sym typeface="Symbol" panose="05050102010706020507" pitchFamily="18" charset="2"/>
              </a:rPr>
              <a:t></a:t>
            </a:r>
            <a:r>
              <a:rPr lang="en-US" altLang="en-US" sz="1600" dirty="0"/>
              <a:t>  CBS</a:t>
            </a:r>
          </a:p>
        </p:txBody>
      </p:sp>
    </p:spTree>
    <p:extLst>
      <p:ext uri="{BB962C8B-B14F-4D97-AF65-F5344CB8AC3E}">
        <p14:creationId xmlns:p14="http://schemas.microsoft.com/office/powerpoint/2010/main" val="3499721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6979" grpId="0" build="p" bldLvl="2"/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String Slicing</a:t>
            </a:r>
          </a:p>
        </p:txBody>
      </p:sp>
      <p:sp>
        <p:nvSpPr>
          <p:cNvPr id="69529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lvl="1"/>
            <a:r>
              <a:rPr lang="en-US" altLang="en-US" sz="2000" dirty="0" smtClean="0"/>
              <a:t>Slicing a string will return a portion of a string based on the indices provided</a:t>
            </a:r>
          </a:p>
          <a:p>
            <a:pPr lvl="1"/>
            <a:r>
              <a:rPr lang="en-US" altLang="en-US" sz="2000" dirty="0" smtClean="0"/>
              <a:t>The index can indicate the start (include) and end point (exclude) of the substring.</a:t>
            </a:r>
          </a:p>
          <a:p>
            <a:pPr lvl="1"/>
            <a:r>
              <a:rPr lang="en-US" altLang="en-US" sz="2000" b="1" dirty="0" smtClean="0"/>
              <a:t>Format</a:t>
            </a:r>
            <a:r>
              <a:rPr lang="en-US" altLang="en-US" sz="2000" dirty="0" smtClean="0"/>
              <a:t>:</a:t>
            </a:r>
          </a:p>
          <a:p>
            <a:pPr lvl="2">
              <a:buFont typeface="Times New Roman" panose="02020603050405020304" pitchFamily="18" charset="0"/>
              <a:buNone/>
            </a:pPr>
            <a:r>
              <a:rPr lang="en-US" altLang="en-US" sz="1400" i="1" dirty="0" smtClean="0">
                <a:latin typeface="Consolas" panose="020B0609020204030204" pitchFamily="49" charset="0"/>
              </a:rPr>
              <a:t>string_name</a:t>
            </a:r>
            <a:r>
              <a:rPr lang="en-US" altLang="en-US" sz="1400" dirty="0" smtClean="0">
                <a:latin typeface="Consolas" panose="020B0609020204030204" pitchFamily="49" charset="0"/>
              </a:rPr>
              <a:t> [</a:t>
            </a:r>
            <a:r>
              <a:rPr lang="en-US" altLang="en-US" sz="1400" i="1" dirty="0" smtClean="0">
                <a:latin typeface="Consolas" panose="020B0609020204030204" pitchFamily="49" charset="0"/>
              </a:rPr>
              <a:t>start_index</a:t>
            </a:r>
            <a:r>
              <a:rPr lang="en-US" altLang="en-US" sz="1400" dirty="0" smtClean="0">
                <a:latin typeface="Consolas" panose="020B0609020204030204" pitchFamily="49" charset="0"/>
              </a:rPr>
              <a:t> : </a:t>
            </a:r>
            <a:r>
              <a:rPr lang="en-US" altLang="en-US" sz="1400" i="1" dirty="0" smtClean="0">
                <a:latin typeface="Consolas" panose="020B0609020204030204" pitchFamily="49" charset="0"/>
              </a:rPr>
              <a:t>end_index</a:t>
            </a:r>
            <a:r>
              <a:rPr lang="en-US" altLang="en-US" sz="1400" dirty="0" smtClean="0">
                <a:latin typeface="Consolas" panose="020B0609020204030204" pitchFamily="49" charset="0"/>
              </a:rPr>
              <a:t>]</a:t>
            </a:r>
            <a:endParaRPr lang="en-US" altLang="en-US" sz="2000" dirty="0" smtClean="0"/>
          </a:p>
          <a:p>
            <a:pPr lvl="1"/>
            <a:r>
              <a:rPr lang="en-US" altLang="en-US" sz="2000" b="1" dirty="0" smtClean="0"/>
              <a:t>Name of example</a:t>
            </a:r>
            <a:r>
              <a:rPr lang="en-US" altLang="en-US" sz="2000" dirty="0" smtClean="0"/>
              <a:t>: </a:t>
            </a:r>
            <a:r>
              <a:rPr lang="en-US" altLang="en-US" sz="1600" dirty="0">
                <a:latin typeface="Consolas" panose="020B0609020204030204" pitchFamily="49" charset="0"/>
              </a:rPr>
              <a:t>5</a:t>
            </a:r>
            <a:r>
              <a:rPr lang="en-US" altLang="en-US" sz="1600" dirty="0" smtClean="0">
                <a:latin typeface="Consolas" panose="020B0609020204030204" pitchFamily="49" charset="0"/>
              </a:rPr>
              <a:t>stringSlicing.py </a:t>
            </a:r>
          </a:p>
          <a:p>
            <a:pPr lvl="2"/>
            <a:r>
              <a:rPr lang="en-US" altLang="en-US" sz="1600" dirty="0" smtClean="0"/>
              <a:t>Learning: how the slicing operator works</a:t>
            </a:r>
          </a:p>
          <a:p>
            <a:pPr marL="342900" lvl="1" indent="0">
              <a:buNone/>
            </a:pPr>
            <a:r>
              <a:rPr lang="en-US" altLang="en-US" sz="1200" dirty="0" smtClean="0">
                <a:latin typeface="Consolas" panose="020B0609020204030204" pitchFamily="49" charset="0"/>
              </a:rPr>
              <a:t>   </a:t>
            </a:r>
            <a:r>
              <a:rPr lang="en-US" altLang="en-US" sz="1400" dirty="0" smtClean="0">
                <a:latin typeface="Consolas" panose="020B0609020204030204" pitchFamily="49" charset="0"/>
              </a:rPr>
              <a:t>aString = "abcdefghij"</a:t>
            </a:r>
          </a:p>
          <a:p>
            <a:pPr lvl="2">
              <a:buFont typeface="Times New Roman" panose="02020603050405020304" pitchFamily="18" charset="0"/>
              <a:buNone/>
            </a:pPr>
            <a:r>
              <a:rPr lang="en-US" altLang="en-US" sz="1400" dirty="0" smtClean="0">
                <a:latin typeface="Consolas" panose="020B0609020204030204" pitchFamily="49" charset="0"/>
              </a:rPr>
              <a:t>print(aString)</a:t>
            </a:r>
          </a:p>
          <a:p>
            <a:pPr lvl="2">
              <a:buFont typeface="Times New Roman" panose="02020603050405020304" pitchFamily="18" charset="0"/>
              <a:buNone/>
            </a:pPr>
            <a:r>
              <a:rPr lang="en-US" altLang="en-US" sz="1400" dirty="0" smtClean="0">
                <a:latin typeface="Consolas" panose="020B0609020204030204" pitchFamily="49" charset="0"/>
              </a:rPr>
              <a:t>temp = aString[2:5]</a:t>
            </a:r>
          </a:p>
          <a:p>
            <a:pPr lvl="2">
              <a:buFont typeface="Times New Roman" panose="02020603050405020304" pitchFamily="18" charset="0"/>
              <a:buNone/>
            </a:pPr>
            <a:r>
              <a:rPr lang="en-US" altLang="en-US" sz="1400" dirty="0" smtClean="0">
                <a:latin typeface="Consolas" panose="020B0609020204030204" pitchFamily="49" charset="0"/>
              </a:rPr>
              <a:t>print(temp)</a:t>
            </a:r>
          </a:p>
          <a:p>
            <a:pPr lvl="2">
              <a:buFont typeface="Times New Roman" panose="02020603050405020304" pitchFamily="18" charset="0"/>
              <a:buNone/>
            </a:pPr>
            <a:r>
              <a:rPr lang="en-US" altLang="en-US" sz="1400" dirty="0" smtClean="0">
                <a:latin typeface="Consolas" panose="020B0609020204030204" pitchFamily="49" charset="0"/>
              </a:rPr>
              <a:t>temp = aString[:5]</a:t>
            </a:r>
          </a:p>
          <a:p>
            <a:pPr lvl="2">
              <a:buFont typeface="Times New Roman" panose="02020603050405020304" pitchFamily="18" charset="0"/>
              <a:buNone/>
            </a:pPr>
            <a:r>
              <a:rPr lang="en-US" altLang="en-US" sz="1400" dirty="0" smtClean="0">
                <a:latin typeface="Consolas" panose="020B0609020204030204" pitchFamily="49" charset="0"/>
              </a:rPr>
              <a:t>print(temp)</a:t>
            </a:r>
          </a:p>
          <a:p>
            <a:pPr lvl="2">
              <a:buFont typeface="Times New Roman" panose="02020603050405020304" pitchFamily="18" charset="0"/>
              <a:buNone/>
            </a:pPr>
            <a:r>
              <a:rPr lang="en-US" altLang="en-US" sz="1400" dirty="0" smtClean="0">
                <a:latin typeface="Consolas" panose="020B0609020204030204" pitchFamily="49" charset="0"/>
              </a:rPr>
              <a:t>temp = aString[7:]</a:t>
            </a:r>
          </a:p>
          <a:p>
            <a:pPr lvl="2">
              <a:buFont typeface="Times New Roman" panose="02020603050405020304" pitchFamily="18" charset="0"/>
              <a:buNone/>
            </a:pPr>
            <a:r>
              <a:rPr lang="en-US" altLang="en-US" sz="1400" dirty="0" smtClean="0">
                <a:latin typeface="Consolas" panose="020B0609020204030204" pitchFamily="49" charset="0"/>
              </a:rPr>
              <a:t>print(temp)</a:t>
            </a:r>
          </a:p>
          <a:p>
            <a:endParaRPr lang="en-US" altLang="en-US" sz="1600" dirty="0" smtClean="0">
              <a:latin typeface="Consolas" panose="020B0609020204030204" pitchFamily="49" charset="0"/>
            </a:endParaRPr>
          </a:p>
        </p:txBody>
      </p:sp>
      <p:pic>
        <p:nvPicPr>
          <p:cNvPr id="2560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509"/>
          <a:stretch>
            <a:fillRect/>
          </a:stretch>
        </p:blipFill>
        <p:spPr bwMode="auto">
          <a:xfrm>
            <a:off x="3412253" y="4314875"/>
            <a:ext cx="1869215" cy="303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6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491" b="53018"/>
          <a:stretch>
            <a:fillRect/>
          </a:stretch>
        </p:blipFill>
        <p:spPr bwMode="auto">
          <a:xfrm>
            <a:off x="3412253" y="4726903"/>
            <a:ext cx="1869215" cy="303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7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982" b="29527"/>
          <a:stretch>
            <a:fillRect/>
          </a:stretch>
        </p:blipFill>
        <p:spPr bwMode="auto">
          <a:xfrm>
            <a:off x="3369656" y="5274975"/>
            <a:ext cx="1869215" cy="303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8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473"/>
          <a:stretch>
            <a:fillRect/>
          </a:stretch>
        </p:blipFill>
        <p:spPr bwMode="auto">
          <a:xfrm>
            <a:off x="3347887" y="5867641"/>
            <a:ext cx="1869215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2"/>
          <p:cNvGrpSpPr/>
          <p:nvPr/>
        </p:nvGrpSpPr>
        <p:grpSpPr>
          <a:xfrm>
            <a:off x="5763567" y="3161864"/>
            <a:ext cx="3226424" cy="636003"/>
            <a:chOff x="5763567" y="3161864"/>
            <a:chExt cx="3226424" cy="636003"/>
          </a:xfrm>
        </p:grpSpPr>
        <p:pic>
          <p:nvPicPr>
            <p:cNvPr id="8" name="Picture 5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336" b="76509"/>
            <a:stretch/>
          </p:blipFill>
          <p:spPr bwMode="auto">
            <a:xfrm>
              <a:off x="5791200" y="3352800"/>
              <a:ext cx="3198791" cy="4450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" name="TextBox 1"/>
            <p:cNvSpPr txBox="1"/>
            <p:nvPr/>
          </p:nvSpPr>
          <p:spPr>
            <a:xfrm>
              <a:off x="5763567" y="3161864"/>
              <a:ext cx="2885552" cy="35083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90488" algn="l"/>
                  <a:tab pos="361950" algn="l"/>
                  <a:tab pos="712788" algn="l"/>
                  <a:tab pos="984250" algn="l"/>
                  <a:tab pos="1255713" algn="l"/>
                  <a:tab pos="1527175" algn="l"/>
                  <a:tab pos="1798638" algn="l"/>
                  <a:tab pos="2060575" algn="l"/>
                  <a:tab pos="2330450" algn="l"/>
                  <a:tab pos="2601913" algn="l"/>
                </a:tabLst>
              </a:pPr>
              <a:r>
                <a:rPr lang="en-US" sz="1200" b="1" dirty="0" smtClean="0">
                  <a:solidFill>
                    <a:srgbClr val="FF0000"/>
                  </a:solidFill>
                  <a:latin typeface="Consolas" panose="020B0609020204030204" pitchFamily="49" charset="0"/>
                </a:rPr>
                <a:t>	0	1	2	3	4	5	6	7	8	9</a:t>
              </a:r>
              <a:endParaRPr lang="en-CA" sz="1200" b="1" dirty="0" smtClean="0">
                <a:solidFill>
                  <a:srgbClr val="FF0000"/>
                </a:solidFill>
                <a:latin typeface="Consolas" panose="020B0609020204030204" pitchFamily="49" charset="0"/>
              </a:endParaRP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261257" y="553579"/>
            <a:ext cx="1066800" cy="5334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Included in the slice</a:t>
            </a:r>
            <a:endParaRPr lang="en-CA" b="1" dirty="0" smtClean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206343" y="439279"/>
            <a:ext cx="1676400" cy="762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Excluded in the slice</a:t>
            </a:r>
            <a:endParaRPr lang="en-CA" b="1" dirty="0" smtClean="0">
              <a:solidFill>
                <a:srgbClr val="FF0000"/>
              </a:solidFill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4412628" y="983020"/>
            <a:ext cx="2878344" cy="2404614"/>
          </a:xfrm>
          <a:custGeom>
            <a:avLst/>
            <a:gdLst>
              <a:gd name="connsiteX0" fmla="*/ 3816946 w 3816946"/>
              <a:gd name="connsiteY0" fmla="*/ 0 h 2255520"/>
              <a:gd name="connsiteX1" fmla="*/ 263848 w 3816946"/>
              <a:gd name="connsiteY1" fmla="*/ 2063932 h 2255520"/>
              <a:gd name="connsiteX2" fmla="*/ 237723 w 3816946"/>
              <a:gd name="connsiteY2" fmla="*/ 2072640 h 2255520"/>
              <a:gd name="connsiteX3" fmla="*/ 141928 w 3816946"/>
              <a:gd name="connsiteY3" fmla="*/ 2133600 h 2255520"/>
              <a:gd name="connsiteX4" fmla="*/ 107094 w 3816946"/>
              <a:gd name="connsiteY4" fmla="*/ 2159726 h 2255520"/>
              <a:gd name="connsiteX5" fmla="*/ 80968 w 3816946"/>
              <a:gd name="connsiteY5" fmla="*/ 2168435 h 2255520"/>
              <a:gd name="connsiteX6" fmla="*/ 37426 w 3816946"/>
              <a:gd name="connsiteY6" fmla="*/ 2194560 h 2255520"/>
              <a:gd name="connsiteX7" fmla="*/ 28717 w 3816946"/>
              <a:gd name="connsiteY7" fmla="*/ 2072640 h 2255520"/>
              <a:gd name="connsiteX8" fmla="*/ 54843 w 3816946"/>
              <a:gd name="connsiteY8" fmla="*/ 1994263 h 2255520"/>
              <a:gd name="connsiteX9" fmla="*/ 63551 w 3816946"/>
              <a:gd name="connsiteY9" fmla="*/ 2124892 h 2255520"/>
              <a:gd name="connsiteX10" fmla="*/ 46134 w 3816946"/>
              <a:gd name="connsiteY10" fmla="*/ 2177143 h 2255520"/>
              <a:gd name="connsiteX11" fmla="*/ 211597 w 3816946"/>
              <a:gd name="connsiteY11" fmla="*/ 2194560 h 2255520"/>
              <a:gd name="connsiteX12" fmla="*/ 289974 w 3816946"/>
              <a:gd name="connsiteY12" fmla="*/ 2203269 h 2255520"/>
              <a:gd name="connsiteX13" fmla="*/ 324808 w 3816946"/>
              <a:gd name="connsiteY13" fmla="*/ 2211977 h 2255520"/>
              <a:gd name="connsiteX14" fmla="*/ 368351 w 3816946"/>
              <a:gd name="connsiteY14" fmla="*/ 2255520 h 2255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16946" h="2255520">
                <a:moveTo>
                  <a:pt x="3816946" y="0"/>
                </a:moveTo>
                <a:lnTo>
                  <a:pt x="263848" y="2063932"/>
                </a:lnTo>
                <a:cubicBezTo>
                  <a:pt x="255904" y="2068532"/>
                  <a:pt x="245467" y="2067712"/>
                  <a:pt x="237723" y="2072640"/>
                </a:cubicBezTo>
                <a:cubicBezTo>
                  <a:pt x="131833" y="2140025"/>
                  <a:pt x="204725" y="2112669"/>
                  <a:pt x="141928" y="2133600"/>
                </a:cubicBezTo>
                <a:cubicBezTo>
                  <a:pt x="130317" y="2142309"/>
                  <a:pt x="119696" y="2152525"/>
                  <a:pt x="107094" y="2159726"/>
                </a:cubicBezTo>
                <a:cubicBezTo>
                  <a:pt x="99124" y="2164281"/>
                  <a:pt x="89179" y="2164330"/>
                  <a:pt x="80968" y="2168435"/>
                </a:cubicBezTo>
                <a:cubicBezTo>
                  <a:pt x="65829" y="2176005"/>
                  <a:pt x="51940" y="2185852"/>
                  <a:pt x="37426" y="2194560"/>
                </a:cubicBezTo>
                <a:cubicBezTo>
                  <a:pt x="-22915" y="2174448"/>
                  <a:pt x="1557" y="2192143"/>
                  <a:pt x="28717" y="2072640"/>
                </a:cubicBezTo>
                <a:cubicBezTo>
                  <a:pt x="34820" y="2045786"/>
                  <a:pt x="54843" y="1994263"/>
                  <a:pt x="54843" y="1994263"/>
                </a:cubicBezTo>
                <a:cubicBezTo>
                  <a:pt x="89355" y="2046032"/>
                  <a:pt x="80791" y="2021452"/>
                  <a:pt x="63551" y="2124892"/>
                </a:cubicBezTo>
                <a:cubicBezTo>
                  <a:pt x="60533" y="2143001"/>
                  <a:pt x="46134" y="2177143"/>
                  <a:pt x="46134" y="2177143"/>
                </a:cubicBezTo>
                <a:cubicBezTo>
                  <a:pt x="118432" y="2201243"/>
                  <a:pt x="52838" y="2181859"/>
                  <a:pt x="211597" y="2194560"/>
                </a:cubicBezTo>
                <a:cubicBezTo>
                  <a:pt x="237800" y="2196656"/>
                  <a:pt x="263848" y="2200366"/>
                  <a:pt x="289974" y="2203269"/>
                </a:cubicBezTo>
                <a:cubicBezTo>
                  <a:pt x="301585" y="2206172"/>
                  <a:pt x="314849" y="2205338"/>
                  <a:pt x="324808" y="2211977"/>
                </a:cubicBezTo>
                <a:cubicBezTo>
                  <a:pt x="341887" y="2223363"/>
                  <a:pt x="368351" y="2255520"/>
                  <a:pt x="368351" y="2255520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TextBox 8"/>
          <p:cNvSpPr txBox="1"/>
          <p:nvPr/>
        </p:nvSpPr>
        <p:spPr>
          <a:xfrm>
            <a:off x="5244457" y="5212581"/>
            <a:ext cx="2046514" cy="5204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From start to the end (</a:t>
            </a:r>
            <a:r>
              <a:rPr lang="en-US" b="1" dirty="0" err="1" smtClean="0">
                <a:solidFill>
                  <a:srgbClr val="FF0000"/>
                </a:solidFill>
              </a:rPr>
              <a:t>exc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  <a:endParaRPr lang="en-CA" b="1" dirty="0" smtClean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81468" y="6317099"/>
            <a:ext cx="1043132" cy="23610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endParaRPr lang="en-CA" b="1" dirty="0" smtClean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34000" y="5976711"/>
            <a:ext cx="2133600" cy="57648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From 7 (included) until the end</a:t>
            </a:r>
            <a:endParaRPr lang="en-CA" b="1" dirty="0" smtClean="0">
              <a:solidFill>
                <a:srgbClr val="FF0000"/>
              </a:solidFill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798653" y="1261641"/>
            <a:ext cx="1736203" cy="2048718"/>
          </a:xfrm>
          <a:custGeom>
            <a:avLst/>
            <a:gdLst>
              <a:gd name="connsiteX0" fmla="*/ 0 w 1736203"/>
              <a:gd name="connsiteY0" fmla="*/ 0 h 2048718"/>
              <a:gd name="connsiteX1" fmla="*/ 23150 w 1736203"/>
              <a:gd name="connsiteY1" fmla="*/ 69448 h 2048718"/>
              <a:gd name="connsiteX2" fmla="*/ 81023 w 1736203"/>
              <a:gd name="connsiteY2" fmla="*/ 150470 h 2048718"/>
              <a:gd name="connsiteX3" fmla="*/ 104172 w 1736203"/>
              <a:gd name="connsiteY3" fmla="*/ 185194 h 2048718"/>
              <a:gd name="connsiteX4" fmla="*/ 196770 w 1736203"/>
              <a:gd name="connsiteY4" fmla="*/ 300941 h 2048718"/>
              <a:gd name="connsiteX5" fmla="*/ 277793 w 1736203"/>
              <a:gd name="connsiteY5" fmla="*/ 428263 h 2048718"/>
              <a:gd name="connsiteX6" fmla="*/ 324091 w 1736203"/>
              <a:gd name="connsiteY6" fmla="*/ 474562 h 2048718"/>
              <a:gd name="connsiteX7" fmla="*/ 381965 w 1736203"/>
              <a:gd name="connsiteY7" fmla="*/ 578734 h 2048718"/>
              <a:gd name="connsiteX8" fmla="*/ 416689 w 1736203"/>
              <a:gd name="connsiteY8" fmla="*/ 613458 h 2048718"/>
              <a:gd name="connsiteX9" fmla="*/ 462988 w 1736203"/>
              <a:gd name="connsiteY9" fmla="*/ 671331 h 2048718"/>
              <a:gd name="connsiteX10" fmla="*/ 486137 w 1736203"/>
              <a:gd name="connsiteY10" fmla="*/ 694481 h 2048718"/>
              <a:gd name="connsiteX11" fmla="*/ 567160 w 1736203"/>
              <a:gd name="connsiteY11" fmla="*/ 798653 h 2048718"/>
              <a:gd name="connsiteX12" fmla="*/ 613458 w 1736203"/>
              <a:gd name="connsiteY12" fmla="*/ 856526 h 2048718"/>
              <a:gd name="connsiteX13" fmla="*/ 694481 w 1736203"/>
              <a:gd name="connsiteY13" fmla="*/ 937549 h 2048718"/>
              <a:gd name="connsiteX14" fmla="*/ 752355 w 1736203"/>
              <a:gd name="connsiteY14" fmla="*/ 1030146 h 2048718"/>
              <a:gd name="connsiteX15" fmla="*/ 763929 w 1736203"/>
              <a:gd name="connsiteY15" fmla="*/ 1064870 h 2048718"/>
              <a:gd name="connsiteX16" fmla="*/ 821803 w 1736203"/>
              <a:gd name="connsiteY16" fmla="*/ 1122744 h 2048718"/>
              <a:gd name="connsiteX17" fmla="*/ 833377 w 1736203"/>
              <a:gd name="connsiteY17" fmla="*/ 1169043 h 2048718"/>
              <a:gd name="connsiteX18" fmla="*/ 902825 w 1736203"/>
              <a:gd name="connsiteY18" fmla="*/ 1238491 h 2048718"/>
              <a:gd name="connsiteX19" fmla="*/ 937550 w 1736203"/>
              <a:gd name="connsiteY19" fmla="*/ 1273215 h 2048718"/>
              <a:gd name="connsiteX20" fmla="*/ 983848 w 1736203"/>
              <a:gd name="connsiteY20" fmla="*/ 1342663 h 2048718"/>
              <a:gd name="connsiteX21" fmla="*/ 1006998 w 1736203"/>
              <a:gd name="connsiteY21" fmla="*/ 1365812 h 2048718"/>
              <a:gd name="connsiteX22" fmla="*/ 1099595 w 1736203"/>
              <a:gd name="connsiteY22" fmla="*/ 1469984 h 2048718"/>
              <a:gd name="connsiteX23" fmla="*/ 1134319 w 1736203"/>
              <a:gd name="connsiteY23" fmla="*/ 1493134 h 2048718"/>
              <a:gd name="connsiteX24" fmla="*/ 1203767 w 1736203"/>
              <a:gd name="connsiteY24" fmla="*/ 1562582 h 2048718"/>
              <a:gd name="connsiteX25" fmla="*/ 1319514 w 1736203"/>
              <a:gd name="connsiteY25" fmla="*/ 1678329 h 2048718"/>
              <a:gd name="connsiteX26" fmla="*/ 1446836 w 1736203"/>
              <a:gd name="connsiteY26" fmla="*/ 1805650 h 2048718"/>
              <a:gd name="connsiteX27" fmla="*/ 1469985 w 1736203"/>
              <a:gd name="connsiteY27" fmla="*/ 1828800 h 2048718"/>
              <a:gd name="connsiteX28" fmla="*/ 1493134 w 1736203"/>
              <a:gd name="connsiteY28" fmla="*/ 1863524 h 2048718"/>
              <a:gd name="connsiteX29" fmla="*/ 1527858 w 1736203"/>
              <a:gd name="connsiteY29" fmla="*/ 1875098 h 2048718"/>
              <a:gd name="connsiteX30" fmla="*/ 1585732 w 1736203"/>
              <a:gd name="connsiteY30" fmla="*/ 1932972 h 2048718"/>
              <a:gd name="connsiteX31" fmla="*/ 1655180 w 1736203"/>
              <a:gd name="connsiteY31" fmla="*/ 1979270 h 2048718"/>
              <a:gd name="connsiteX32" fmla="*/ 1678329 w 1736203"/>
              <a:gd name="connsiteY32" fmla="*/ 2002420 h 2048718"/>
              <a:gd name="connsiteX33" fmla="*/ 1736203 w 1736203"/>
              <a:gd name="connsiteY33" fmla="*/ 2048718 h 2048718"/>
              <a:gd name="connsiteX34" fmla="*/ 1516284 w 1736203"/>
              <a:gd name="connsiteY34" fmla="*/ 2048718 h 20487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736203" h="2048718">
                <a:moveTo>
                  <a:pt x="0" y="0"/>
                </a:moveTo>
                <a:cubicBezTo>
                  <a:pt x="7717" y="23149"/>
                  <a:pt x="13240" y="47150"/>
                  <a:pt x="23150" y="69448"/>
                </a:cubicBezTo>
                <a:cubicBezTo>
                  <a:pt x="29570" y="83893"/>
                  <a:pt x="75990" y="143424"/>
                  <a:pt x="81023" y="150470"/>
                </a:cubicBezTo>
                <a:cubicBezTo>
                  <a:pt x="89109" y="161790"/>
                  <a:pt x="95690" y="174168"/>
                  <a:pt x="104172" y="185194"/>
                </a:cubicBezTo>
                <a:cubicBezTo>
                  <a:pt x="134298" y="224357"/>
                  <a:pt x="171349" y="258573"/>
                  <a:pt x="196770" y="300941"/>
                </a:cubicBezTo>
                <a:cubicBezTo>
                  <a:pt x="217294" y="335148"/>
                  <a:pt x="254278" y="398869"/>
                  <a:pt x="277793" y="428263"/>
                </a:cubicBezTo>
                <a:cubicBezTo>
                  <a:pt x="291427" y="445306"/>
                  <a:pt x="310692" y="457334"/>
                  <a:pt x="324091" y="474562"/>
                </a:cubicBezTo>
                <a:cubicBezTo>
                  <a:pt x="449697" y="636056"/>
                  <a:pt x="285859" y="444186"/>
                  <a:pt x="381965" y="578734"/>
                </a:cubicBezTo>
                <a:cubicBezTo>
                  <a:pt x="391479" y="592054"/>
                  <a:pt x="405910" y="601139"/>
                  <a:pt x="416689" y="613458"/>
                </a:cubicBezTo>
                <a:cubicBezTo>
                  <a:pt x="432957" y="632050"/>
                  <a:pt x="446910" y="652574"/>
                  <a:pt x="462988" y="671331"/>
                </a:cubicBezTo>
                <a:cubicBezTo>
                  <a:pt x="470090" y="679617"/>
                  <a:pt x="479227" y="686035"/>
                  <a:pt x="486137" y="694481"/>
                </a:cubicBezTo>
                <a:cubicBezTo>
                  <a:pt x="513993" y="728528"/>
                  <a:pt x="539982" y="764062"/>
                  <a:pt x="567160" y="798653"/>
                </a:cubicBezTo>
                <a:cubicBezTo>
                  <a:pt x="582423" y="818079"/>
                  <a:pt x="592903" y="842823"/>
                  <a:pt x="613458" y="856526"/>
                </a:cubicBezTo>
                <a:cubicBezTo>
                  <a:pt x="668738" y="893379"/>
                  <a:pt x="639492" y="868812"/>
                  <a:pt x="694481" y="937549"/>
                </a:cubicBezTo>
                <a:cubicBezTo>
                  <a:pt x="720527" y="1015684"/>
                  <a:pt x="684952" y="922301"/>
                  <a:pt x="752355" y="1030146"/>
                </a:cubicBezTo>
                <a:cubicBezTo>
                  <a:pt x="758821" y="1040492"/>
                  <a:pt x="756609" y="1055109"/>
                  <a:pt x="763929" y="1064870"/>
                </a:cubicBezTo>
                <a:cubicBezTo>
                  <a:pt x="780298" y="1086696"/>
                  <a:pt x="821803" y="1122744"/>
                  <a:pt x="821803" y="1122744"/>
                </a:cubicBezTo>
                <a:cubicBezTo>
                  <a:pt x="825661" y="1138177"/>
                  <a:pt x="824254" y="1156011"/>
                  <a:pt x="833377" y="1169043"/>
                </a:cubicBezTo>
                <a:cubicBezTo>
                  <a:pt x="852151" y="1195863"/>
                  <a:pt x="879676" y="1215342"/>
                  <a:pt x="902825" y="1238491"/>
                </a:cubicBezTo>
                <a:cubicBezTo>
                  <a:pt x="914400" y="1250066"/>
                  <a:pt x="928470" y="1259595"/>
                  <a:pt x="937550" y="1273215"/>
                </a:cubicBezTo>
                <a:cubicBezTo>
                  <a:pt x="952983" y="1296364"/>
                  <a:pt x="964175" y="1322990"/>
                  <a:pt x="983848" y="1342663"/>
                </a:cubicBezTo>
                <a:cubicBezTo>
                  <a:pt x="991565" y="1350379"/>
                  <a:pt x="1000181" y="1357291"/>
                  <a:pt x="1006998" y="1365812"/>
                </a:cubicBezTo>
                <a:cubicBezTo>
                  <a:pt x="1046763" y="1415518"/>
                  <a:pt x="1023943" y="1419548"/>
                  <a:pt x="1099595" y="1469984"/>
                </a:cubicBezTo>
                <a:cubicBezTo>
                  <a:pt x="1111170" y="1477701"/>
                  <a:pt x="1123922" y="1483892"/>
                  <a:pt x="1134319" y="1493134"/>
                </a:cubicBezTo>
                <a:cubicBezTo>
                  <a:pt x="1158788" y="1514884"/>
                  <a:pt x="1180618" y="1539433"/>
                  <a:pt x="1203767" y="1562582"/>
                </a:cubicBezTo>
                <a:lnTo>
                  <a:pt x="1319514" y="1678329"/>
                </a:lnTo>
                <a:lnTo>
                  <a:pt x="1446836" y="1805650"/>
                </a:lnTo>
                <a:cubicBezTo>
                  <a:pt x="1454552" y="1813367"/>
                  <a:pt x="1463932" y="1819720"/>
                  <a:pt x="1469985" y="1828800"/>
                </a:cubicBezTo>
                <a:cubicBezTo>
                  <a:pt x="1477701" y="1840375"/>
                  <a:pt x="1482271" y="1854834"/>
                  <a:pt x="1493134" y="1863524"/>
                </a:cubicBezTo>
                <a:cubicBezTo>
                  <a:pt x="1502661" y="1871146"/>
                  <a:pt x="1516283" y="1871240"/>
                  <a:pt x="1527858" y="1875098"/>
                </a:cubicBezTo>
                <a:cubicBezTo>
                  <a:pt x="1547149" y="1894389"/>
                  <a:pt x="1563032" y="1917839"/>
                  <a:pt x="1585732" y="1932972"/>
                </a:cubicBezTo>
                <a:cubicBezTo>
                  <a:pt x="1608881" y="1948405"/>
                  <a:pt x="1635507" y="1959597"/>
                  <a:pt x="1655180" y="1979270"/>
                </a:cubicBezTo>
                <a:cubicBezTo>
                  <a:pt x="1662896" y="1986987"/>
                  <a:pt x="1669808" y="1995603"/>
                  <a:pt x="1678329" y="2002420"/>
                </a:cubicBezTo>
                <a:cubicBezTo>
                  <a:pt x="1751348" y="2060836"/>
                  <a:pt x="1680298" y="1992815"/>
                  <a:pt x="1736203" y="2048718"/>
                </a:cubicBezTo>
                <a:lnTo>
                  <a:pt x="1516284" y="2048718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43407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5299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Example Use: String Slicing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Where characters at fixed positions must be extracted.</a:t>
            </a:r>
          </a:p>
          <a:p>
            <a:r>
              <a:rPr lang="en-US" altLang="en-US" dirty="0" smtClean="0"/>
              <a:t>Example: area code portion of a telephone number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ja-JP" altLang="en-US" sz="1800" dirty="0" smtClean="0">
                <a:latin typeface="Consolas" panose="020B0609020204030204" pitchFamily="49" charset="0"/>
              </a:rPr>
              <a:t>“</a:t>
            </a:r>
            <a:r>
              <a:rPr lang="en-US" altLang="ja-JP" sz="1800" dirty="0" smtClean="0">
                <a:latin typeface="Consolas" panose="020B0609020204030204" pitchFamily="49" charset="0"/>
              </a:rPr>
              <a:t>403-210-9455</a:t>
            </a:r>
            <a:r>
              <a:rPr lang="ja-JP" altLang="en-US" sz="1800" dirty="0" smtClean="0">
                <a:latin typeface="Consolas" panose="020B0609020204030204" pitchFamily="49" charset="0"/>
              </a:rPr>
              <a:t>”</a:t>
            </a:r>
            <a:endParaRPr lang="en-US" altLang="ja-JP" sz="1800" dirty="0" smtClean="0">
              <a:latin typeface="Consolas" panose="020B0609020204030204" pitchFamily="49" charset="0"/>
            </a:endParaRP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marL="342900" lvl="1" indent="0"/>
            <a:r>
              <a:rPr lang="en-US" altLang="en-US" sz="1800" dirty="0" smtClean="0">
                <a:latin typeface="Consolas" panose="020B0609020204030204" pitchFamily="49" charset="0"/>
              </a:rPr>
              <a:t>The </a:t>
            </a:r>
            <a:r>
              <a:rPr lang="ja-JP" altLang="en-US" sz="1800" dirty="0" smtClean="0">
                <a:latin typeface="Consolas" panose="020B0609020204030204" pitchFamily="49" charset="0"/>
              </a:rPr>
              <a:t>“</a:t>
            </a:r>
            <a:r>
              <a:rPr lang="en-US" altLang="ja-JP" sz="1800" dirty="0" smtClean="0">
                <a:latin typeface="Consolas" panose="020B0609020204030204" pitchFamily="49" charset="0"/>
              </a:rPr>
              <a:t>403</a:t>
            </a:r>
            <a:r>
              <a:rPr lang="ja-JP" altLang="en-US" sz="1800" dirty="0" smtClean="0">
                <a:latin typeface="Consolas" panose="020B0609020204030204" pitchFamily="49" charset="0"/>
              </a:rPr>
              <a:t>”</a:t>
            </a:r>
            <a:r>
              <a:rPr lang="en-US" altLang="ja-JP" sz="1800" dirty="0" smtClean="0">
                <a:latin typeface="Consolas" panose="020B0609020204030204" pitchFamily="49" charset="0"/>
              </a:rPr>
              <a:t> area code could then be passed to a data base lookup to determine the province.</a:t>
            </a:r>
            <a:endParaRPr lang="en-US" altLang="en-US" sz="1800" dirty="0" smtClean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535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3200" dirty="0" smtClean="0">
                <a:latin typeface="+mn-lt"/>
                <a:ea typeface="+mj-ea"/>
                <a:cs typeface="+mj-cs"/>
              </a:rPr>
              <a:t>String Splitting</a:t>
            </a:r>
          </a:p>
        </p:txBody>
      </p:sp>
      <p:sp>
        <p:nvSpPr>
          <p:cNvPr id="76595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400" dirty="0" smtClean="0"/>
              <a:t>Divide a string into portions with a particular character determining where the split occurs.</a:t>
            </a:r>
          </a:p>
          <a:p>
            <a:pPr>
              <a:lnSpc>
                <a:spcPct val="70000"/>
              </a:lnSpc>
            </a:pPr>
            <a:r>
              <a:rPr lang="en-US" altLang="en-US" sz="2400" dirty="0" smtClean="0"/>
              <a:t>Practical usage</a:t>
            </a:r>
          </a:p>
          <a:p>
            <a:pPr lvl="1">
              <a:lnSpc>
                <a:spcPct val="70000"/>
              </a:lnSpc>
              <a:spcAft>
                <a:spcPts val="300"/>
              </a:spcAft>
            </a:pPr>
            <a:r>
              <a:rPr lang="en-US" altLang="en-US" sz="2000" dirty="0" smtClean="0"/>
              <a:t>The string “The cat in the hat” could be split into individual words (split occurs when spaces are encountered).</a:t>
            </a:r>
          </a:p>
          <a:p>
            <a:pPr lvl="1">
              <a:lnSpc>
                <a:spcPct val="70000"/>
              </a:lnSpc>
              <a:spcAft>
                <a:spcPts val="300"/>
              </a:spcAft>
            </a:pPr>
            <a:r>
              <a:rPr lang="en-US" altLang="en-US" sz="2000" dirty="0" smtClean="0"/>
              <a:t>“The”    “cat”    “in”    “the”    “hat”</a:t>
            </a:r>
          </a:p>
          <a:p>
            <a:pPr lvl="1">
              <a:lnSpc>
                <a:spcPct val="70000"/>
              </a:lnSpc>
              <a:spcAft>
                <a:spcPts val="300"/>
              </a:spcAft>
            </a:pPr>
            <a:r>
              <a:rPr lang="en-US" altLang="en-US" sz="2000" dirty="0" smtClean="0"/>
              <a:t>Each word could then be individually passed to a spell checker.</a:t>
            </a:r>
          </a:p>
        </p:txBody>
      </p:sp>
    </p:spTree>
    <p:extLst>
      <p:ext uri="{BB962C8B-B14F-4D97-AF65-F5344CB8AC3E}">
        <p14:creationId xmlns:p14="http://schemas.microsoft.com/office/powerpoint/2010/main" val="2164150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5955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String Splitting (2)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b="1" dirty="0" smtClean="0"/>
              <a:t>Format</a:t>
            </a:r>
            <a:r>
              <a:rPr lang="en-US" altLang="en-US" dirty="0" smtClean="0"/>
              <a:t>:</a:t>
            </a:r>
          </a:p>
          <a:p>
            <a:pPr lvl="1">
              <a:lnSpc>
                <a:spcPct val="70000"/>
              </a:lnSpc>
              <a:buFont typeface="Times New Roman" panose="02020603050405020304" pitchFamily="18" charset="0"/>
              <a:buNone/>
            </a:pPr>
            <a:r>
              <a:rPr lang="en-US" altLang="en-US" i="1" dirty="0" smtClean="0">
                <a:latin typeface="Consolas" panose="020B0609020204030204" pitchFamily="49" charset="0"/>
              </a:rPr>
              <a:t>string_name.split (</a:t>
            </a:r>
            <a:r>
              <a:rPr lang="en-US" altLang="en-US" dirty="0" smtClean="0">
                <a:latin typeface="Consolas" panose="020B0609020204030204" pitchFamily="49" charset="0"/>
              </a:rPr>
              <a:t>'</a:t>
            </a:r>
            <a:r>
              <a:rPr lang="en-US" altLang="en-US" i="1" dirty="0" smtClean="0">
                <a:latin typeface="Consolas" panose="020B0609020204030204" pitchFamily="49" charset="0"/>
              </a:rPr>
              <a:t>&lt;character used in the split</a:t>
            </a:r>
            <a:r>
              <a:rPr lang="en-US" altLang="en-US" dirty="0" smtClean="0">
                <a:latin typeface="Consolas" panose="020B0609020204030204" pitchFamily="49" charset="0"/>
              </a:rPr>
              <a:t>'</a:t>
            </a:r>
            <a:r>
              <a:rPr lang="en-US" altLang="en-US" i="1" dirty="0" smtClean="0">
                <a:latin typeface="Consolas" panose="020B0609020204030204" pitchFamily="49" charset="0"/>
              </a:rPr>
              <a:t>)</a:t>
            </a:r>
            <a:endParaRPr lang="en-US" altLang="en-US" dirty="0" smtClean="0">
              <a:latin typeface="Consolas" panose="020B0609020204030204" pitchFamily="49" charset="0"/>
            </a:endParaRPr>
          </a:p>
          <a:p>
            <a:pPr>
              <a:lnSpc>
                <a:spcPct val="80000"/>
              </a:lnSpc>
            </a:pPr>
            <a:endParaRPr lang="en-US" altLang="en-US" dirty="0" smtClean="0"/>
          </a:p>
          <a:p>
            <a:pPr>
              <a:lnSpc>
                <a:spcPct val="80000"/>
              </a:lnSpc>
            </a:pPr>
            <a:r>
              <a:rPr lang="en-US" altLang="en-US" b="1" dirty="0" smtClean="0"/>
              <a:t>Online example</a:t>
            </a:r>
            <a:r>
              <a:rPr lang="en-US" altLang="en-US" dirty="0" smtClean="0"/>
              <a:t>: </a:t>
            </a:r>
            <a:r>
              <a:rPr lang="en-US" altLang="en-US" sz="2000" dirty="0" smtClean="0">
                <a:latin typeface="Consolas" panose="020B0609020204030204" pitchFamily="49" charset="0"/>
              </a:rPr>
              <a:t>6stringSpliting.py</a:t>
            </a:r>
          </a:p>
          <a:p>
            <a:pPr lvl="1">
              <a:lnSpc>
                <a:spcPct val="80000"/>
              </a:lnSpc>
            </a:pPr>
            <a:r>
              <a:rPr lang="en-US" altLang="en-US" dirty="0"/>
              <a:t>Learning: how the slicing operator </a:t>
            </a:r>
            <a:r>
              <a:rPr lang="en-US" altLang="en-US" dirty="0" smtClean="0"/>
              <a:t>works.</a:t>
            </a:r>
            <a:endParaRPr lang="en-US" altLang="en-US" dirty="0"/>
          </a:p>
          <a:p>
            <a:pPr>
              <a:lnSpc>
                <a:spcPct val="80000"/>
              </a:lnSpc>
            </a:pPr>
            <a:endParaRPr lang="en-US" altLang="en-US" sz="2000" dirty="0" smtClean="0"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aString = "man who </a:t>
            </a:r>
            <a:r>
              <a:rPr lang="en-US" altLang="en-US" sz="1800" dirty="0">
                <a:latin typeface="Consolas" panose="020B0609020204030204" pitchFamily="49" charset="0"/>
              </a:rPr>
              <a:t>smiles"</a:t>
            </a:r>
            <a:endParaRPr lang="en-US" altLang="ja-JP" sz="1800" dirty="0" smtClean="0">
              <a:latin typeface="Consolas" panose="020B0609020204030204" pitchFamily="49" charset="0"/>
            </a:endParaRP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b="1" dirty="0" smtClean="0">
                <a:latin typeface="Consolas" panose="020B0609020204030204" pitchFamily="49" charset="0"/>
              </a:rPr>
              <a:t># Default split character is a space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one, two, three = aString.split() 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print(one)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print(two)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print(three)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aString = "James,Tam"</a:t>
            </a:r>
          </a:p>
          <a:p>
            <a:pPr lvl="1"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first, last = aString.split(",")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nic = first + " \"The Bullet\" " + last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print(nic)</a:t>
            </a:r>
          </a:p>
          <a:p>
            <a:endParaRPr lang="en-US" altLang="en-US" dirty="0" smtClean="0"/>
          </a:p>
        </p:txBody>
      </p:sp>
      <p:pic>
        <p:nvPicPr>
          <p:cNvPr id="2867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564"/>
          <a:stretch>
            <a:fillRect/>
          </a:stretch>
        </p:blipFill>
        <p:spPr bwMode="auto">
          <a:xfrm>
            <a:off x="5486400" y="2933700"/>
            <a:ext cx="3429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436"/>
          <a:stretch>
            <a:fillRect/>
          </a:stretch>
        </p:blipFill>
        <p:spPr bwMode="auto">
          <a:xfrm>
            <a:off x="3886200" y="4964112"/>
            <a:ext cx="4495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reeform 1"/>
          <p:cNvSpPr/>
          <p:nvPr/>
        </p:nvSpPr>
        <p:spPr>
          <a:xfrm>
            <a:off x="1210491" y="5127799"/>
            <a:ext cx="1445623" cy="350812"/>
          </a:xfrm>
          <a:custGeom>
            <a:avLst/>
            <a:gdLst>
              <a:gd name="connsiteX0" fmla="*/ 1445623 w 1445623"/>
              <a:gd name="connsiteY0" fmla="*/ 10258 h 350812"/>
              <a:gd name="connsiteX1" fmla="*/ 391886 w 1445623"/>
              <a:gd name="connsiteY1" fmla="*/ 1550 h 350812"/>
              <a:gd name="connsiteX2" fmla="*/ 365760 w 1445623"/>
              <a:gd name="connsiteY2" fmla="*/ 27675 h 350812"/>
              <a:gd name="connsiteX3" fmla="*/ 339635 w 1445623"/>
              <a:gd name="connsiteY3" fmla="*/ 36384 h 350812"/>
              <a:gd name="connsiteX4" fmla="*/ 322218 w 1445623"/>
              <a:gd name="connsiteY4" fmla="*/ 62510 h 350812"/>
              <a:gd name="connsiteX5" fmla="*/ 269966 w 1445623"/>
              <a:gd name="connsiteY5" fmla="*/ 106052 h 350812"/>
              <a:gd name="connsiteX6" fmla="*/ 217715 w 1445623"/>
              <a:gd name="connsiteY6" fmla="*/ 175721 h 350812"/>
              <a:gd name="connsiteX7" fmla="*/ 165463 w 1445623"/>
              <a:gd name="connsiteY7" fmla="*/ 210555 h 350812"/>
              <a:gd name="connsiteX8" fmla="*/ 130629 w 1445623"/>
              <a:gd name="connsiteY8" fmla="*/ 262807 h 350812"/>
              <a:gd name="connsiteX9" fmla="*/ 69669 w 1445623"/>
              <a:gd name="connsiteY9" fmla="*/ 306350 h 350812"/>
              <a:gd name="connsiteX10" fmla="*/ 43543 w 1445623"/>
              <a:gd name="connsiteY10" fmla="*/ 332475 h 350812"/>
              <a:gd name="connsiteX11" fmla="*/ 17418 w 1445623"/>
              <a:gd name="connsiteY11" fmla="*/ 315058 h 350812"/>
              <a:gd name="connsiteX12" fmla="*/ 0 w 1445623"/>
              <a:gd name="connsiteY12" fmla="*/ 306350 h 350812"/>
              <a:gd name="connsiteX13" fmla="*/ 8709 w 1445623"/>
              <a:gd name="connsiteY13" fmla="*/ 341184 h 350812"/>
              <a:gd name="connsiteX14" fmla="*/ 60960 w 1445623"/>
              <a:gd name="connsiteY14" fmla="*/ 349892 h 350812"/>
              <a:gd name="connsiteX15" fmla="*/ 191589 w 1445623"/>
              <a:gd name="connsiteY15" fmla="*/ 349892 h 3508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445623" h="350812">
                <a:moveTo>
                  <a:pt x="1445623" y="10258"/>
                </a:moveTo>
                <a:cubicBezTo>
                  <a:pt x="1094377" y="7355"/>
                  <a:pt x="743098" y="-4115"/>
                  <a:pt x="391886" y="1550"/>
                </a:cubicBezTo>
                <a:cubicBezTo>
                  <a:pt x="379572" y="1749"/>
                  <a:pt x="376007" y="20843"/>
                  <a:pt x="365760" y="27675"/>
                </a:cubicBezTo>
                <a:cubicBezTo>
                  <a:pt x="358122" y="32767"/>
                  <a:pt x="348343" y="33481"/>
                  <a:pt x="339635" y="36384"/>
                </a:cubicBezTo>
                <a:cubicBezTo>
                  <a:pt x="333829" y="45093"/>
                  <a:pt x="328919" y="54469"/>
                  <a:pt x="322218" y="62510"/>
                </a:cubicBezTo>
                <a:cubicBezTo>
                  <a:pt x="301265" y="87653"/>
                  <a:pt x="295653" y="88928"/>
                  <a:pt x="269966" y="106052"/>
                </a:cubicBezTo>
                <a:cubicBezTo>
                  <a:pt x="254767" y="151651"/>
                  <a:pt x="267749" y="125687"/>
                  <a:pt x="217715" y="175721"/>
                </a:cubicBezTo>
                <a:cubicBezTo>
                  <a:pt x="185098" y="208338"/>
                  <a:pt x="203273" y="197953"/>
                  <a:pt x="165463" y="210555"/>
                </a:cubicBezTo>
                <a:cubicBezTo>
                  <a:pt x="153852" y="227972"/>
                  <a:pt x="148046" y="251196"/>
                  <a:pt x="130629" y="262807"/>
                </a:cubicBezTo>
                <a:cubicBezTo>
                  <a:pt x="109948" y="276594"/>
                  <a:pt x="88578" y="290143"/>
                  <a:pt x="69669" y="306350"/>
                </a:cubicBezTo>
                <a:cubicBezTo>
                  <a:pt x="60318" y="314365"/>
                  <a:pt x="52252" y="323767"/>
                  <a:pt x="43543" y="332475"/>
                </a:cubicBezTo>
                <a:cubicBezTo>
                  <a:pt x="34835" y="326669"/>
                  <a:pt x="23224" y="323766"/>
                  <a:pt x="17418" y="315058"/>
                </a:cubicBezTo>
                <a:cubicBezTo>
                  <a:pt x="408" y="289542"/>
                  <a:pt x="17153" y="254892"/>
                  <a:pt x="0" y="306350"/>
                </a:cubicBezTo>
                <a:cubicBezTo>
                  <a:pt x="2903" y="317961"/>
                  <a:pt x="-1030" y="334227"/>
                  <a:pt x="8709" y="341184"/>
                </a:cubicBezTo>
                <a:cubicBezTo>
                  <a:pt x="23077" y="351447"/>
                  <a:pt x="43323" y="349052"/>
                  <a:pt x="60960" y="349892"/>
                </a:cubicBezTo>
                <a:cubicBezTo>
                  <a:pt x="104454" y="351963"/>
                  <a:pt x="148046" y="349892"/>
                  <a:pt x="191589" y="349892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Freeform 2"/>
          <p:cNvSpPr/>
          <p:nvPr/>
        </p:nvSpPr>
        <p:spPr>
          <a:xfrm>
            <a:off x="2010092" y="5190309"/>
            <a:ext cx="1246914" cy="627017"/>
          </a:xfrm>
          <a:custGeom>
            <a:avLst/>
            <a:gdLst>
              <a:gd name="connsiteX0" fmla="*/ 1246914 w 1246914"/>
              <a:gd name="connsiteY0" fmla="*/ 0 h 627017"/>
              <a:gd name="connsiteX1" fmla="*/ 323805 w 1246914"/>
              <a:gd name="connsiteY1" fmla="*/ 557348 h 627017"/>
              <a:gd name="connsiteX2" fmla="*/ 297679 w 1246914"/>
              <a:gd name="connsiteY2" fmla="*/ 583474 h 627017"/>
              <a:gd name="connsiteX3" fmla="*/ 228011 w 1246914"/>
              <a:gd name="connsiteY3" fmla="*/ 609600 h 627017"/>
              <a:gd name="connsiteX4" fmla="*/ 193177 w 1246914"/>
              <a:gd name="connsiteY4" fmla="*/ 627017 h 627017"/>
              <a:gd name="connsiteX5" fmla="*/ 88674 w 1246914"/>
              <a:gd name="connsiteY5" fmla="*/ 609600 h 627017"/>
              <a:gd name="connsiteX6" fmla="*/ 71257 w 1246914"/>
              <a:gd name="connsiteY6" fmla="*/ 592182 h 627017"/>
              <a:gd name="connsiteX7" fmla="*/ 36422 w 1246914"/>
              <a:gd name="connsiteY7" fmla="*/ 505097 h 627017"/>
              <a:gd name="connsiteX8" fmla="*/ 27714 w 1246914"/>
              <a:gd name="connsiteY8" fmla="*/ 452845 h 627017"/>
              <a:gd name="connsiteX9" fmla="*/ 1588 w 1246914"/>
              <a:gd name="connsiteY9" fmla="*/ 470262 h 627017"/>
              <a:gd name="connsiteX10" fmla="*/ 36422 w 1246914"/>
              <a:gd name="connsiteY10" fmla="*/ 444137 h 627017"/>
              <a:gd name="connsiteX11" fmla="*/ 97382 w 1246914"/>
              <a:gd name="connsiteY11" fmla="*/ 426720 h 627017"/>
              <a:gd name="connsiteX12" fmla="*/ 149634 w 1246914"/>
              <a:gd name="connsiteY12" fmla="*/ 478971 h 627017"/>
              <a:gd name="connsiteX13" fmla="*/ 175759 w 1246914"/>
              <a:gd name="connsiteY13" fmla="*/ 496388 h 627017"/>
              <a:gd name="connsiteX14" fmla="*/ 184468 w 1246914"/>
              <a:gd name="connsiteY14" fmla="*/ 496388 h 6270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246914" h="627017">
                <a:moveTo>
                  <a:pt x="1246914" y="0"/>
                </a:moveTo>
                <a:lnTo>
                  <a:pt x="323805" y="557348"/>
                </a:lnTo>
                <a:cubicBezTo>
                  <a:pt x="313313" y="563797"/>
                  <a:pt x="308123" y="576947"/>
                  <a:pt x="297679" y="583474"/>
                </a:cubicBezTo>
                <a:cubicBezTo>
                  <a:pt x="271441" y="599873"/>
                  <a:pt x="253800" y="598547"/>
                  <a:pt x="228011" y="609600"/>
                </a:cubicBezTo>
                <a:cubicBezTo>
                  <a:pt x="216079" y="614714"/>
                  <a:pt x="204788" y="621211"/>
                  <a:pt x="193177" y="627017"/>
                </a:cubicBezTo>
                <a:cubicBezTo>
                  <a:pt x="185444" y="626158"/>
                  <a:pt x="111882" y="623525"/>
                  <a:pt x="88674" y="609600"/>
                </a:cubicBezTo>
                <a:cubicBezTo>
                  <a:pt x="81633" y="605376"/>
                  <a:pt x="77063" y="597988"/>
                  <a:pt x="71257" y="592182"/>
                </a:cubicBezTo>
                <a:cubicBezTo>
                  <a:pt x="49734" y="527615"/>
                  <a:pt x="62049" y="556352"/>
                  <a:pt x="36422" y="505097"/>
                </a:cubicBezTo>
                <a:cubicBezTo>
                  <a:pt x="33519" y="487680"/>
                  <a:pt x="40200" y="465331"/>
                  <a:pt x="27714" y="452845"/>
                </a:cubicBezTo>
                <a:cubicBezTo>
                  <a:pt x="20313" y="445444"/>
                  <a:pt x="-6785" y="476542"/>
                  <a:pt x="1588" y="470262"/>
                </a:cubicBezTo>
                <a:lnTo>
                  <a:pt x="36422" y="444137"/>
                </a:lnTo>
                <a:cubicBezTo>
                  <a:pt x="47009" y="412378"/>
                  <a:pt x="43205" y="395117"/>
                  <a:pt x="97382" y="426720"/>
                </a:cubicBezTo>
                <a:cubicBezTo>
                  <a:pt x="118658" y="439131"/>
                  <a:pt x="129139" y="465308"/>
                  <a:pt x="149634" y="478971"/>
                </a:cubicBezTo>
                <a:cubicBezTo>
                  <a:pt x="158342" y="484777"/>
                  <a:pt x="166398" y="491707"/>
                  <a:pt x="175759" y="496388"/>
                </a:cubicBezTo>
                <a:cubicBezTo>
                  <a:pt x="178356" y="497686"/>
                  <a:pt x="181565" y="496388"/>
                  <a:pt x="184468" y="496388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00079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String Testing Functions</a:t>
            </a:r>
            <a:r>
              <a:rPr lang="en-US" altLang="en-US" sz="3200" baseline="30000" dirty="0" smtClean="0"/>
              <a:t>1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108075"/>
            <a:ext cx="8051800" cy="5368925"/>
          </a:xfrm>
        </p:spPr>
        <p:txBody>
          <a:bodyPr/>
          <a:lstStyle/>
          <a:p>
            <a:r>
              <a:rPr lang="en-US" altLang="en-US" sz="2400" dirty="0" smtClean="0"/>
              <a:t>These functions test a string to see if a given condition has been met and return either “</a:t>
            </a:r>
            <a:r>
              <a:rPr lang="en-US" altLang="ja-JP" sz="2000" dirty="0" smtClean="0">
                <a:latin typeface="Consolas" panose="020B0609020204030204" pitchFamily="49" charset="0"/>
              </a:rPr>
              <a:t>True</a:t>
            </a:r>
            <a:r>
              <a:rPr lang="en-US" altLang="en-US" sz="2400" dirty="0" smtClean="0"/>
              <a:t>”</a:t>
            </a:r>
            <a:r>
              <a:rPr lang="en-US" altLang="ja-JP" sz="2400" dirty="0" smtClean="0"/>
              <a:t> or </a:t>
            </a:r>
            <a:r>
              <a:rPr lang="en-US" altLang="en-US" sz="2400" dirty="0" smtClean="0"/>
              <a:t>“</a:t>
            </a:r>
            <a:r>
              <a:rPr lang="en-US" altLang="ja-JP" sz="2000" dirty="0" smtClean="0">
                <a:latin typeface="Consolas" panose="020B0609020204030204" pitchFamily="49" charset="0"/>
              </a:rPr>
              <a:t>False</a:t>
            </a:r>
            <a:r>
              <a:rPr lang="en-US" altLang="en-US" sz="2400" dirty="0" smtClean="0"/>
              <a:t>”</a:t>
            </a:r>
            <a:r>
              <a:rPr lang="en-US" altLang="ja-JP" sz="2400" dirty="0" smtClean="0"/>
              <a:t> (Boolean).</a:t>
            </a:r>
          </a:p>
          <a:p>
            <a:r>
              <a:rPr lang="en-US" altLang="en-US" sz="2400" b="1" dirty="0" smtClean="0"/>
              <a:t>Format</a:t>
            </a:r>
            <a:r>
              <a:rPr lang="en-US" altLang="en-US" sz="2400" dirty="0" smtClean="0"/>
              <a:t>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2000" i="1" dirty="0" smtClean="0">
                <a:latin typeface="Consolas" panose="020B0609020204030204" pitchFamily="49" charset="0"/>
              </a:rPr>
              <a:t>string_name</a:t>
            </a:r>
            <a:r>
              <a:rPr lang="en-US" altLang="en-US" sz="2000" dirty="0" smtClean="0">
                <a:latin typeface="Consolas" panose="020B0609020204030204" pitchFamily="49" charset="0"/>
              </a:rPr>
              <a:t>.</a:t>
            </a:r>
            <a:r>
              <a:rPr lang="en-US" altLang="en-US" sz="2000" i="1" dirty="0" smtClean="0">
                <a:latin typeface="Consolas" panose="020B0609020204030204" pitchFamily="49" charset="0"/>
              </a:rPr>
              <a:t>function_name</a:t>
            </a:r>
            <a:r>
              <a:rPr lang="en-US" altLang="en-US" sz="2000" dirty="0" smtClean="0">
                <a:latin typeface="Consolas" panose="020B0609020204030204" pitchFamily="49" charset="0"/>
              </a:rPr>
              <a:t>()</a:t>
            </a:r>
          </a:p>
          <a:p>
            <a:pPr>
              <a:buFontTx/>
              <a:buNone/>
            </a:pPr>
            <a:endParaRPr lang="en-US" altLang="en-US" sz="2400" dirty="0" smtClean="0"/>
          </a:p>
        </p:txBody>
      </p:sp>
      <p:sp>
        <p:nvSpPr>
          <p:cNvPr id="35844" name="Text Box 41"/>
          <p:cNvSpPr txBox="1">
            <a:spLocks noChangeArrowheads="1"/>
          </p:cNvSpPr>
          <p:nvPr/>
        </p:nvSpPr>
        <p:spPr bwMode="auto">
          <a:xfrm>
            <a:off x="0" y="6583363"/>
            <a:ext cx="76327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200" dirty="0">
                <a:latin typeface="Arial" panose="020B0604020202020204" pitchFamily="34" charset="0"/>
              </a:rPr>
              <a:t>1 These functions will return false if the string is empty (less than one character).</a:t>
            </a:r>
          </a:p>
        </p:txBody>
      </p:sp>
    </p:spTree>
    <p:extLst>
      <p:ext uri="{BB962C8B-B14F-4D97-AF65-F5344CB8AC3E}">
        <p14:creationId xmlns:p14="http://schemas.microsoft.com/office/powerpoint/2010/main" val="3725360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52400"/>
            <a:ext cx="8229600" cy="792163"/>
          </a:xfrm>
        </p:spPr>
        <p:txBody>
          <a:bodyPr/>
          <a:lstStyle/>
          <a:p>
            <a:pPr>
              <a:defRPr/>
            </a:pPr>
            <a:r>
              <a:rPr lang="en-US" altLang="en-US" sz="3200" dirty="0" smtClean="0">
                <a:latin typeface="+mn-lt"/>
                <a:ea typeface="+mj-ea"/>
                <a:cs typeface="+mj-cs"/>
              </a:rPr>
              <a:t>String Testing Functions (2)</a:t>
            </a:r>
            <a:r>
              <a:rPr lang="en-US" altLang="en-US" sz="3200" baseline="30000" dirty="0" smtClean="0">
                <a:latin typeface="+mn-lt"/>
                <a:ea typeface="+mj-ea"/>
                <a:cs typeface="+mj-cs"/>
              </a:rPr>
              <a:t>1</a:t>
            </a:r>
          </a:p>
        </p:txBody>
      </p:sp>
      <p:graphicFrame>
        <p:nvGraphicFramePr>
          <p:cNvPr id="702496" name="Group 32"/>
          <p:cNvGraphicFramePr>
            <a:graphicFrameLocks noGrp="1"/>
          </p:cNvGraphicFramePr>
          <p:nvPr>
            <p:ph idx="4294967295"/>
            <p:extLst/>
          </p:nvPr>
        </p:nvGraphicFramePr>
        <p:xfrm>
          <a:off x="482600" y="977954"/>
          <a:ext cx="8178800" cy="5516566"/>
        </p:xfrm>
        <a:graphic>
          <a:graphicData uri="http://schemas.openxmlformats.org/drawingml/2006/table">
            <a:tbl>
              <a:tblPr/>
              <a:tblGrid>
                <a:gridCol w="19065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722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1274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Boolean Function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Description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6196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MS PGothic" pitchFamily="34" charset="-128"/>
                          <a:cs typeface="Consolas" pitchFamily="49" charset="0"/>
                        </a:rPr>
                        <a:t>isalpha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MS PGothic" pitchFamily="34" charset="-128"/>
                          <a:cs typeface="Consolas" pitchFamily="49" charset="0"/>
                        </a:rPr>
                        <a:t>()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Only true if the string consists only of alphabetic characters.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1433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MS PGothic" pitchFamily="34" charset="-128"/>
                          <a:cs typeface="Consolas" pitchFamily="49" charset="0"/>
                        </a:rPr>
                        <a:t>isdigit()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Only returns true if the string consists only of digits.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6196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MS PGothic" pitchFamily="34" charset="-128"/>
                          <a:cs typeface="Consolas" pitchFamily="49" charset="0"/>
                        </a:rPr>
                        <a:t>isalnum()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Only returns true if the string is composed only of alphabetic characters or numeric digits (alphanumeric)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6196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MS PGothic" pitchFamily="34" charset="-128"/>
                          <a:cs typeface="Consolas" pitchFamily="49" charset="0"/>
                        </a:rPr>
                        <a:t>islower()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Only returns true if the alphabetic characters in the string are all lower case.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6354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MS PGothic" pitchFamily="34" charset="-128"/>
                          <a:cs typeface="Consolas" pitchFamily="49" charset="0"/>
                        </a:rPr>
                        <a:t>isspace()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Only returns true if string consists only of whitespace characters (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Consolas" pitchFamily="49" charset="0"/>
                        </a:rPr>
                        <a:t>“ “, “\n”, “\t”</a:t>
                      </a:r>
                      <a:r>
                        <a:rPr kumimoji="0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)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4005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MS PGothic" pitchFamily="34" charset="-128"/>
                          <a:cs typeface="Consolas" pitchFamily="49" charset="0"/>
                        </a:rPr>
                        <a:t>isupper()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Only returns true if the alphabetic characters in the string are all upper case.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6200" y="6488196"/>
            <a:ext cx="8839200" cy="36980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US" sz="1200" dirty="0" smtClean="0"/>
              <a:t>1 Each one of this functions (‘method’) must be preceded by a string variable and a dot e.g. </a:t>
            </a:r>
            <a:r>
              <a:rPr lang="en-US" sz="1200" dirty="0" smtClean="0">
                <a:latin typeface="Consolas" panose="020B0609020204030204" pitchFamily="49" charset="0"/>
              </a:rPr>
              <a:t>aStr.isalpha()  #where aStr refers to a string </a:t>
            </a:r>
            <a:endParaRPr lang="en-CA" sz="1200" dirty="0" smtClean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7922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When To Use Lists Of Different Dimensions (2)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57200"/>
          </a:xfrm>
        </p:spPr>
        <p:txBody>
          <a:bodyPr/>
          <a:lstStyle/>
          <a:p>
            <a:r>
              <a:rPr lang="en-US" altLang="en-US" sz="2000" dirty="0" smtClean="0"/>
              <a:t>(2D list continued)</a:t>
            </a:r>
          </a:p>
          <a:p>
            <a:endParaRPr lang="en-US" altLang="en-US" sz="2000" dirty="0" smtClean="0">
              <a:latin typeface="Times New Roman" panose="02020603050405020304" pitchFamily="18" charset="0"/>
            </a:endParaRPr>
          </a:p>
          <a:p>
            <a:endParaRPr lang="en-US" altLang="en-US" dirty="0" smtClean="0">
              <a:latin typeface="Times New Roman" panose="02020603050405020304" pitchFamily="18" charset="0"/>
            </a:endParaRPr>
          </a:p>
          <a:p>
            <a:endParaRPr lang="en-US" altLang="en-US" dirty="0" smtClean="0">
              <a:latin typeface="Times New Roman" panose="02020603050405020304" pitchFamily="18" charset="0"/>
            </a:endParaRPr>
          </a:p>
          <a:p>
            <a:endParaRPr lang="en-US" altLang="en-US" dirty="0" smtClean="0">
              <a:latin typeface="Times New Roman" panose="02020603050405020304" pitchFamily="18" charset="0"/>
            </a:endParaRPr>
          </a:p>
          <a:p>
            <a:endParaRPr lang="en-US" altLang="en-US" dirty="0" smtClean="0">
              <a:latin typeface="Times New Roman" panose="02020603050405020304" pitchFamily="18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938213" y="2225675"/>
            <a:ext cx="2971800" cy="381000"/>
            <a:chOff x="1104" y="1040"/>
            <a:chExt cx="1872" cy="240"/>
          </a:xfrm>
        </p:grpSpPr>
        <p:sp>
          <p:nvSpPr>
            <p:cNvPr id="93248" name="Line 5"/>
            <p:cNvSpPr>
              <a:spLocks noChangeShapeType="1"/>
            </p:cNvSpPr>
            <p:nvPr/>
          </p:nvSpPr>
          <p:spPr bwMode="auto">
            <a:xfrm>
              <a:off x="1104" y="1280"/>
              <a:ext cx="18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>
              <a:spAutoFit/>
            </a:bodyPr>
            <a:lstStyle/>
            <a:p>
              <a:endParaRPr lang="en-CA" dirty="0"/>
            </a:p>
          </p:txBody>
        </p:sp>
        <p:sp>
          <p:nvSpPr>
            <p:cNvPr id="93249" name="Text Box 6"/>
            <p:cNvSpPr txBox="1">
              <a:spLocks noChangeArrowheads="1"/>
            </p:cNvSpPr>
            <p:nvPr/>
          </p:nvSpPr>
          <p:spPr bwMode="auto">
            <a:xfrm>
              <a:off x="1488" y="1040"/>
              <a:ext cx="53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b="1" dirty="0">
                  <a:latin typeface="Arial" panose="020B0604020202020204" pitchFamily="34" charset="0"/>
                </a:rPr>
                <a:t>Student</a:t>
              </a: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1113" y="2606675"/>
            <a:ext cx="927100" cy="685800"/>
            <a:chOff x="520" y="1280"/>
            <a:chExt cx="584" cy="432"/>
          </a:xfrm>
        </p:grpSpPr>
        <p:sp>
          <p:nvSpPr>
            <p:cNvPr id="93246" name="Line 8"/>
            <p:cNvSpPr>
              <a:spLocks noChangeShapeType="1"/>
            </p:cNvSpPr>
            <p:nvPr/>
          </p:nvSpPr>
          <p:spPr bwMode="auto">
            <a:xfrm>
              <a:off x="1104" y="1280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 dirty="0"/>
            </a:p>
          </p:txBody>
        </p:sp>
        <p:sp>
          <p:nvSpPr>
            <p:cNvPr id="93247" name="Text Box 9"/>
            <p:cNvSpPr txBox="1">
              <a:spLocks noChangeArrowheads="1"/>
            </p:cNvSpPr>
            <p:nvPr/>
          </p:nvSpPr>
          <p:spPr bwMode="auto">
            <a:xfrm>
              <a:off x="520" y="1280"/>
              <a:ext cx="536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b="1" dirty="0">
                  <a:latin typeface="Arial" panose="020B0604020202020204" pitchFamily="34" charset="0"/>
                </a:rPr>
                <a:t>Lecture section</a:t>
              </a:r>
            </a:p>
          </p:txBody>
        </p:sp>
      </p:grpSp>
      <p:graphicFrame>
        <p:nvGraphicFramePr>
          <p:cNvPr id="807946" name="Group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5564813"/>
              </p:ext>
            </p:extLst>
          </p:nvPr>
        </p:nvGraphicFramePr>
        <p:xfrm>
          <a:off x="1090613" y="2759075"/>
          <a:ext cx="5029200" cy="3763965"/>
        </p:xfrm>
        <a:graphic>
          <a:graphicData uri="http://schemas.openxmlformats.org/drawingml/2006/table">
            <a:tbl>
              <a:tblPr/>
              <a:tblGrid>
                <a:gridCol w="100488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0806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033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0806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0488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5762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 First   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 student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 Second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 student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 Third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 student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…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159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 L01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175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 L02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191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 L03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143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 L04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762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 L05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921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    </a:t>
                      </a: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: 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524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 L0N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6467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7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Applying A String Testing Function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400" b="1" dirty="0" smtClean="0">
                <a:cs typeface="Times New Roman" panose="02020603050405020304" pitchFamily="18" charset="0"/>
              </a:rPr>
              <a:t>Name of the example</a:t>
            </a:r>
            <a:r>
              <a:rPr lang="en-US" altLang="en-US" sz="2400" dirty="0" smtClean="0">
                <a:cs typeface="Times New Roman" panose="02020603050405020304" pitchFamily="18" charset="0"/>
              </a:rPr>
              <a:t>: </a:t>
            </a:r>
            <a:r>
              <a:rPr lang="en-US" altLang="en-US" sz="2400" dirty="0">
                <a:cs typeface="Times New Roman" panose="02020603050405020304" pitchFamily="18" charset="0"/>
              </a:rPr>
              <a:t>7</a:t>
            </a:r>
            <a:r>
              <a:rPr lang="en-US" altLang="en-US" sz="2400" dirty="0" smtClean="0"/>
              <a:t>stringTestFunctions.py</a:t>
            </a:r>
          </a:p>
          <a:p>
            <a:pPr defTabSz="622300">
              <a:tabLst>
                <a:tab pos="271463" algn="l"/>
              </a:tabLst>
            </a:pPr>
            <a:r>
              <a:rPr lang="en-US" altLang="en-US" sz="2000" dirty="0"/>
              <a:t>	</a:t>
            </a:r>
            <a:r>
              <a:rPr lang="en-US" altLang="en-US" sz="2000" dirty="0" smtClean="0"/>
              <a:t>Learning: using the </a:t>
            </a:r>
            <a:r>
              <a:rPr lang="en-US" altLang="en-US" sz="2000" dirty="0" smtClean="0">
                <a:latin typeface="Consolas" panose="020B0609020204030204" pitchFamily="49" charset="0"/>
              </a:rPr>
              <a:t>isdigit()</a:t>
            </a:r>
            <a:r>
              <a:rPr lang="en-US" altLang="en-US" sz="2000" dirty="0" smtClean="0"/>
              <a:t> function to check for invalid types (float instead of integer)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ok = False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while(ok == False):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temp = input("Enter an integer: ")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ok = temp.isdigit()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if (ok == False):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print(temp, "is not an integer")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num = int(temp)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num = num + num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print(num) </a:t>
            </a:r>
          </a:p>
        </p:txBody>
      </p:sp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419"/>
          <a:stretch>
            <a:fillRect/>
          </a:stretch>
        </p:blipFill>
        <p:spPr bwMode="auto">
          <a:xfrm>
            <a:off x="4419600" y="3660469"/>
            <a:ext cx="4019550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579"/>
          <a:stretch>
            <a:fillRect/>
          </a:stretch>
        </p:blipFill>
        <p:spPr bwMode="auto">
          <a:xfrm>
            <a:off x="4953000" y="6019800"/>
            <a:ext cx="4019550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065" b="32967"/>
          <a:stretch>
            <a:fillRect/>
          </a:stretch>
        </p:blipFill>
        <p:spPr bwMode="auto">
          <a:xfrm>
            <a:off x="4419600" y="5081588"/>
            <a:ext cx="40195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533400" y="4114799"/>
            <a:ext cx="3886200" cy="2492777"/>
            <a:chOff x="533400" y="4115881"/>
            <a:chExt cx="3886200" cy="2490756"/>
          </a:xfrm>
        </p:grpSpPr>
        <p:sp>
          <p:nvSpPr>
            <p:cNvPr id="37896" name="TextBox 1"/>
            <p:cNvSpPr txBox="1">
              <a:spLocks noChangeArrowheads="1"/>
            </p:cNvSpPr>
            <p:nvPr/>
          </p:nvSpPr>
          <p:spPr bwMode="auto">
            <a:xfrm>
              <a:off x="533400" y="5683307"/>
              <a:ext cx="2286000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 dirty="0">
                  <a:solidFill>
                    <a:srgbClr val="FF0000"/>
                  </a:solidFill>
                </a:rPr>
                <a:t>Heuristic (end of “loops”) applied also (good error message)</a:t>
              </a:r>
            </a:p>
          </p:txBody>
        </p:sp>
        <p:cxnSp>
          <p:nvCxnSpPr>
            <p:cNvPr id="4" name="Straight Arrow Connector 3"/>
            <p:cNvCxnSpPr/>
            <p:nvPr/>
          </p:nvCxnSpPr>
          <p:spPr>
            <a:xfrm flipV="1">
              <a:off x="2276475" y="4115881"/>
              <a:ext cx="2143125" cy="1756914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V="1">
              <a:off x="2276475" y="5435611"/>
              <a:ext cx="2143125" cy="421627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4708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1515" y="103598"/>
            <a:ext cx="8229600" cy="1143000"/>
          </a:xfrm>
        </p:spPr>
        <p:txBody>
          <a:bodyPr/>
          <a:lstStyle/>
          <a:p>
            <a:r>
              <a:rPr lang="en-US" altLang="en-US" sz="2800" dirty="0" smtClean="0"/>
              <a:t>Functions That Return Modified Copies Of Strings (IF There Is Time)</a:t>
            </a:r>
            <a:r>
              <a:rPr lang="en-US" altLang="en-US" sz="2800" baseline="30000" dirty="0" smtClean="0"/>
              <a:t>1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r>
              <a:rPr lang="en-US" altLang="en-US" sz="1800" dirty="0" smtClean="0"/>
              <a:t>These functions return a modified version of an existing string (leaves the original string intact).</a:t>
            </a:r>
          </a:p>
          <a:p>
            <a:endParaRPr lang="en-US" altLang="en-US" sz="2000" dirty="0" smtClean="0">
              <a:latin typeface="Times New Roman" panose="02020603050405020304" pitchFamily="18" charset="0"/>
            </a:endParaRPr>
          </a:p>
        </p:txBody>
      </p:sp>
      <p:graphicFrame>
        <p:nvGraphicFramePr>
          <p:cNvPr id="705592" name="Group 56"/>
          <p:cNvGraphicFramePr>
            <a:graphicFrameLocks noGrp="1"/>
          </p:cNvGraphicFramePr>
          <p:nvPr>
            <p:ph sz="half" idx="4294967295"/>
            <p:extLst/>
          </p:nvPr>
        </p:nvGraphicFramePr>
        <p:xfrm>
          <a:off x="666750" y="1926063"/>
          <a:ext cx="8343900" cy="4578352"/>
        </p:xfrm>
        <a:graphic>
          <a:graphicData uri="http://schemas.openxmlformats.org/drawingml/2006/table">
            <a:tbl>
              <a:tblPr/>
              <a:tblGrid>
                <a:gridCol w="20542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896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9686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Function</a:t>
                      </a:r>
                    </a:p>
                  </a:txBody>
                  <a:tcPr marT="45694" marB="456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Description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973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lower()</a:t>
                      </a:r>
                    </a:p>
                  </a:txBody>
                  <a:tcPr marT="45694" marB="456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Returns a copy of the string with all the alpha characters as lower case (non-alpha characters are unaffected).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973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upper()</a:t>
                      </a:r>
                    </a:p>
                  </a:txBody>
                  <a:tcPr marT="45694" marB="456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Returns a copy of the string with all the alpha characters as upper case (non-alpha characters are unaffected).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973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strip()</a:t>
                      </a:r>
                    </a:p>
                  </a:txBody>
                  <a:tcPr marT="45694" marB="456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Returns a copy of the string with all leading and trailing whitespace characters removed.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973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lstrip()</a:t>
                      </a:r>
                    </a:p>
                  </a:txBody>
                  <a:tcPr marT="45694" marB="456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Returns a copy of the string with all leading  (left) whitespace characters removed.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973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rstrip()</a:t>
                      </a:r>
                    </a:p>
                  </a:txBody>
                  <a:tcPr marT="45694" marB="456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Returns a copy of the string with all trailing (right) whitespace characters removed.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973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lstrip(char)</a:t>
                      </a:r>
                    </a:p>
                  </a:txBody>
                  <a:tcPr marT="45694" marB="456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Returns a copy of the string with all leading instances of the character parameter removed.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973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rstrip(char)</a:t>
                      </a:r>
                    </a:p>
                  </a:txBody>
                  <a:tcPr marT="45694" marB="456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Returns a copy of the string with all trailing instances of the character parameter removed.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47137" name="TextBox 1"/>
          <p:cNvSpPr txBox="1">
            <a:spLocks noChangeArrowheads="1"/>
          </p:cNvSpPr>
          <p:nvPr/>
        </p:nvSpPr>
        <p:spPr bwMode="auto">
          <a:xfrm>
            <a:off x="2057400" y="1533950"/>
            <a:ext cx="5562600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dirty="0">
                <a:latin typeface="Arial" panose="020B0604020202020204" pitchFamily="34" charset="0"/>
              </a:rPr>
              <a:t>Common whitespace characters = </a:t>
            </a:r>
            <a:r>
              <a:rPr lang="en-US" altLang="en-US" sz="1600" dirty="0">
                <a:latin typeface="Consolas" panose="020B0609020204030204" pitchFamily="49" charset="0"/>
              </a:rPr>
              <a:t>sp, tab, enter</a:t>
            </a:r>
          </a:p>
        </p:txBody>
      </p:sp>
      <p:sp>
        <p:nvSpPr>
          <p:cNvPr id="2" name="Rectangle 1"/>
          <p:cNvSpPr/>
          <p:nvPr/>
        </p:nvSpPr>
        <p:spPr>
          <a:xfrm>
            <a:off x="-43023" y="6518276"/>
            <a:ext cx="91630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1 Each one of this functions (‘method’) must be preceded by a string variable and a dot e.g. </a:t>
            </a:r>
            <a:r>
              <a:rPr lang="en-US" sz="1200" dirty="0" smtClean="0">
                <a:latin typeface="Consolas" panose="020B0609020204030204" pitchFamily="49" charset="0"/>
              </a:rPr>
              <a:t>aStr.lower()  </a:t>
            </a:r>
            <a:r>
              <a:rPr lang="en-US" sz="1200" dirty="0">
                <a:latin typeface="Consolas" panose="020B0609020204030204" pitchFamily="49" charset="0"/>
              </a:rPr>
              <a:t>#where aStr refers to a string </a:t>
            </a:r>
            <a:endParaRPr lang="en-CA" sz="1200" dirty="0">
              <a:latin typeface="Consolas" panose="020B0609020204030204" pitchFamily="49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372600" y="3429000"/>
            <a:ext cx="838200" cy="6096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   xxx  </a:t>
            </a:r>
            <a:endParaRPr lang="en-CA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4196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Examples: Functions That Return Modified </a:t>
            </a:r>
            <a:r>
              <a:rPr lang="en-US" altLang="en-US" sz="3200" dirty="0"/>
              <a:t>Copies  (IF There Is Time)</a:t>
            </a:r>
            <a:endParaRPr lang="en-US" altLang="en-US" sz="3200" dirty="0" smtClean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400" b="1" dirty="0" smtClean="0">
                <a:cs typeface="Times New Roman" panose="02020603050405020304" pitchFamily="18" charset="0"/>
              </a:rPr>
              <a:t>Name of the example program</a:t>
            </a:r>
            <a:r>
              <a:rPr lang="en-US" altLang="en-US" sz="2400" dirty="0" smtClean="0">
                <a:cs typeface="Times New Roman" panose="02020603050405020304" pitchFamily="18" charset="0"/>
              </a:rPr>
              <a:t>: </a:t>
            </a:r>
            <a:r>
              <a:rPr lang="en-US" altLang="en-US" sz="1800" dirty="0">
                <a:latin typeface="Consolas" panose="020B0609020204030204" pitchFamily="49" charset="0"/>
                <a:cs typeface="Times New Roman" panose="02020603050405020304" pitchFamily="18" charset="0"/>
              </a:rPr>
              <a:t>8</a:t>
            </a:r>
            <a:r>
              <a:rPr lang="en-US" altLang="en-US" sz="1800" dirty="0" smtClean="0">
                <a:latin typeface="Consolas" panose="020B0609020204030204" pitchFamily="49" charset="0"/>
              </a:rPr>
              <a:t>stringModificationFunctions.py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	</a:t>
            </a:r>
            <a:r>
              <a:rPr lang="en-US" altLang="en-US" sz="1800" dirty="0" smtClean="0">
                <a:latin typeface="Consolas" panose="020B0609020204030204" pitchFamily="49" charset="0"/>
              </a:rPr>
              <a:t>Learning: learning how common string functions operate</a:t>
            </a:r>
          </a:p>
          <a:p>
            <a:pPr>
              <a:buFontTx/>
              <a:buNone/>
            </a:pPr>
            <a:endParaRPr lang="en-US" altLang="en-US" sz="1800" dirty="0" smtClean="0">
              <a:latin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aString = "talk1! AbouT"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print(aString)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aString = </a:t>
            </a:r>
            <a:r>
              <a:rPr lang="en-US" altLang="en-US" sz="1800" dirty="0" smtClean="0">
                <a:latin typeface="Consolas" panose="020B0609020204030204" pitchFamily="49" charset="0"/>
              </a:rPr>
              <a:t>aString.upper()</a:t>
            </a:r>
            <a:endParaRPr lang="en-US" altLang="en-US" sz="1800" dirty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print(aString)</a:t>
            </a:r>
          </a:p>
          <a:p>
            <a:pPr>
              <a:buFontTx/>
              <a:buNone/>
            </a:pPr>
            <a:endParaRPr lang="en-US" altLang="en-US" sz="1800" dirty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aString = "xxhelxlo therex"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print(aString)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aString = </a:t>
            </a:r>
            <a:r>
              <a:rPr lang="en-US" altLang="en-US" sz="1800" dirty="0" smtClean="0">
                <a:latin typeface="Consolas" panose="020B0609020204030204" pitchFamily="49" charset="0"/>
              </a:rPr>
              <a:t>aString.lstrip("</a:t>
            </a:r>
            <a:r>
              <a:rPr lang="en-US" altLang="en-US" sz="1800" dirty="0">
                <a:latin typeface="Consolas" panose="020B0609020204030204" pitchFamily="49" charset="0"/>
              </a:rPr>
              <a:t>x")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print(aString)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aString = "xxhellx thxrx"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aString = </a:t>
            </a:r>
            <a:r>
              <a:rPr lang="en-US" altLang="en-US" sz="1800" dirty="0" smtClean="0">
                <a:latin typeface="Consolas" panose="020B0609020204030204" pitchFamily="49" charset="0"/>
              </a:rPr>
              <a:t>aString.rstrip("</a:t>
            </a:r>
            <a:r>
              <a:rPr lang="en-US" altLang="en-US" sz="1800" dirty="0">
                <a:latin typeface="Consolas" panose="020B0609020204030204" pitchFamily="49" charset="0"/>
              </a:rPr>
              <a:t>x")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print(aString)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/>
          <a:srcRect b="78670"/>
          <a:stretch/>
        </p:blipFill>
        <p:spPr>
          <a:xfrm>
            <a:off x="4568751" y="3047286"/>
            <a:ext cx="2008262" cy="31829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/>
          <a:srcRect t="22660" b="62021"/>
          <a:stretch/>
        </p:blipFill>
        <p:spPr>
          <a:xfrm>
            <a:off x="4544311" y="3692604"/>
            <a:ext cx="2324471" cy="26459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/>
          <a:srcRect t="41985" b="39739"/>
          <a:stretch/>
        </p:blipFill>
        <p:spPr>
          <a:xfrm>
            <a:off x="4434558" y="4663048"/>
            <a:ext cx="2558966" cy="34750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/>
          <a:srcRect t="56781" b="24943"/>
          <a:stretch/>
        </p:blipFill>
        <p:spPr>
          <a:xfrm>
            <a:off x="4434558" y="5393459"/>
            <a:ext cx="2244508" cy="3048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8807" y="6078857"/>
            <a:ext cx="1752600" cy="32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3604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Tuples</a:t>
            </a:r>
          </a:p>
        </p:txBody>
      </p:sp>
      <p:sp>
        <p:nvSpPr>
          <p:cNvPr id="73933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dirty="0" smtClean="0"/>
              <a:t>Much like a list, a tuple is a composite type whose elements can consist of any other type.</a:t>
            </a:r>
          </a:p>
          <a:p>
            <a:r>
              <a:rPr lang="en-US" altLang="en-US" sz="2400" dirty="0" smtClean="0"/>
              <a:t>Tuples support many of the same operators as lists such as indexing.</a:t>
            </a:r>
          </a:p>
          <a:p>
            <a:r>
              <a:rPr lang="en-US" altLang="en-US" sz="2400" dirty="0" smtClean="0"/>
              <a:t>However tuples are immutable.</a:t>
            </a:r>
          </a:p>
          <a:p>
            <a:r>
              <a:rPr lang="en-US" altLang="en-US" sz="2400" dirty="0" smtClean="0"/>
              <a:t>Like lists each element of a tuple is not confined to characters (string of length 1). </a:t>
            </a:r>
          </a:p>
          <a:p>
            <a:r>
              <a:rPr lang="en-US" altLang="en-US" sz="2400" dirty="0" smtClean="0"/>
              <a:t>But unlike a list a tuple is immutable.</a:t>
            </a:r>
          </a:p>
          <a:p>
            <a:pPr lvl="1"/>
            <a:r>
              <a:rPr lang="en-US" altLang="en-US" sz="2000" dirty="0" smtClean="0"/>
              <a:t>It stores data that </a:t>
            </a:r>
            <a:r>
              <a:rPr lang="en-US" altLang="en-US" sz="2000" b="1" dirty="0" smtClean="0"/>
              <a:t>should not change</a:t>
            </a:r>
            <a:r>
              <a:rPr lang="en-US" altLang="en-US" sz="2000" dirty="0" smtClean="0"/>
              <a:t>.</a:t>
            </a:r>
          </a:p>
          <a:p>
            <a:pPr lvl="1"/>
            <a:r>
              <a:rPr lang="en-US" altLang="en-US" sz="2000" dirty="0" smtClean="0"/>
              <a:t>In that way it’s somewhat analogous to a named constant (e.g. </a:t>
            </a:r>
            <a:r>
              <a:rPr lang="en-US" altLang="en-US" sz="2000" dirty="0" smtClean="0">
                <a:latin typeface="Consolas" panose="020B0609020204030204" pitchFamily="49" charset="0"/>
              </a:rPr>
              <a:t>PI = 3.14</a:t>
            </a:r>
            <a:r>
              <a:rPr lang="en-US" altLang="en-US" sz="2000" dirty="0" smtClean="0"/>
              <a:t>) but unlike this named constant changes can only produce a new tuple.</a:t>
            </a:r>
          </a:p>
          <a:p>
            <a:pPr>
              <a:buFontTx/>
              <a:buNone/>
            </a:pPr>
            <a:endParaRPr lang="en-US" altLang="en-US" dirty="0" smtClean="0">
              <a:latin typeface="Times New Roman" panose="02020603050405020304" pitchFamily="18" charset="0"/>
            </a:endParaRPr>
          </a:p>
          <a:p>
            <a:endParaRPr lang="en-US" altLang="en-US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7680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9331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Creating Tuples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b="1" dirty="0" smtClean="0"/>
              <a:t>Format</a:t>
            </a:r>
            <a:r>
              <a:rPr lang="en-US" altLang="en-US" sz="2400" dirty="0" smtClean="0"/>
              <a:t>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2000" i="1" dirty="0" smtClean="0">
                <a:latin typeface="Consolas" panose="020B0609020204030204" pitchFamily="49" charset="0"/>
              </a:rPr>
              <a:t>tuple_name</a:t>
            </a:r>
            <a:r>
              <a:rPr lang="en-US" altLang="en-US" sz="2000" dirty="0" smtClean="0">
                <a:latin typeface="Consolas" panose="020B0609020204030204" pitchFamily="49" charset="0"/>
              </a:rPr>
              <a:t> = (</a:t>
            </a:r>
            <a:r>
              <a:rPr lang="en-US" altLang="en-US" sz="2000" i="1" dirty="0" smtClean="0">
                <a:latin typeface="Consolas" panose="020B0609020204030204" pitchFamily="49" charset="0"/>
              </a:rPr>
              <a:t>value</a:t>
            </a:r>
            <a:r>
              <a:rPr lang="en-US" altLang="en-US" sz="2000" i="1" baseline="30000" dirty="0" smtClean="0">
                <a:latin typeface="Consolas" panose="020B0609020204030204" pitchFamily="49" charset="0"/>
              </a:rPr>
              <a:t>1</a:t>
            </a:r>
            <a:r>
              <a:rPr lang="en-US" altLang="en-US" sz="2000" dirty="0" smtClean="0">
                <a:latin typeface="Consolas" panose="020B0609020204030204" pitchFamily="49" charset="0"/>
              </a:rPr>
              <a:t>, </a:t>
            </a:r>
            <a:r>
              <a:rPr lang="en-US" altLang="en-US" sz="2000" i="1" dirty="0" smtClean="0">
                <a:latin typeface="Consolas" panose="020B0609020204030204" pitchFamily="49" charset="0"/>
              </a:rPr>
              <a:t>value</a:t>
            </a:r>
            <a:r>
              <a:rPr lang="en-US" altLang="en-US" sz="2000" i="1" baseline="30000" dirty="0" smtClean="0">
                <a:latin typeface="Consolas" panose="020B0609020204030204" pitchFamily="49" charset="0"/>
              </a:rPr>
              <a:t>2</a:t>
            </a:r>
            <a:r>
              <a:rPr lang="en-US" altLang="en-US" sz="2000" dirty="0" smtClean="0">
                <a:latin typeface="Consolas" panose="020B0609020204030204" pitchFamily="49" charset="0"/>
              </a:rPr>
              <a:t>...</a:t>
            </a:r>
            <a:r>
              <a:rPr lang="en-US" altLang="en-US" sz="2000" i="1" dirty="0" smtClean="0">
                <a:latin typeface="Consolas" panose="020B0609020204030204" pitchFamily="49" charset="0"/>
              </a:rPr>
              <a:t>value</a:t>
            </a:r>
            <a:r>
              <a:rPr lang="en-US" altLang="en-US" sz="2000" i="1" baseline="30000" dirty="0" smtClean="0">
                <a:latin typeface="Consolas" panose="020B0609020204030204" pitchFamily="49" charset="0"/>
              </a:rPr>
              <a:t>n</a:t>
            </a:r>
            <a:r>
              <a:rPr lang="en-US" altLang="en-US" sz="2000" dirty="0" smtClean="0">
                <a:latin typeface="Consolas" panose="020B0609020204030204" pitchFamily="49" charset="0"/>
              </a:rPr>
              <a:t>) </a:t>
            </a: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2000" dirty="0" smtClean="0">
              <a:latin typeface="Consolas" panose="020B0609020204030204" pitchFamily="49" charset="0"/>
            </a:endParaRPr>
          </a:p>
          <a:p>
            <a:r>
              <a:rPr lang="en-US" altLang="en-US" sz="2400" b="1" dirty="0" smtClean="0"/>
              <a:t>Example</a:t>
            </a:r>
            <a:r>
              <a:rPr lang="en-US" altLang="en-US" sz="2400" dirty="0" smtClean="0"/>
              <a:t>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tup = (1,2,"foo",0.3)</a:t>
            </a:r>
          </a:p>
          <a:p>
            <a:endParaRPr lang="en-US" altLang="en-US" sz="2000" dirty="0" smtClean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679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altLang="en-US" sz="3200" dirty="0" smtClean="0"/>
              <a:t>A Small Example Using Tuples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524000"/>
            <a:ext cx="8229600" cy="4525963"/>
          </a:xfrm>
        </p:spPr>
        <p:txBody>
          <a:bodyPr/>
          <a:lstStyle/>
          <a:p>
            <a:r>
              <a:rPr lang="en-CA" altLang="en-US" sz="2400" b="1" dirty="0" smtClean="0">
                <a:cs typeface="Times New Roman" panose="02020603050405020304" pitchFamily="18" charset="0"/>
              </a:rPr>
              <a:t>Name of the online example</a:t>
            </a:r>
            <a:r>
              <a:rPr lang="en-CA" altLang="en-US" sz="2400" dirty="0" smtClean="0"/>
              <a:t>:</a:t>
            </a:r>
            <a:r>
              <a:rPr lang="en-CA" altLang="en-US" sz="2000" dirty="0" smtClean="0"/>
              <a:t> </a:t>
            </a:r>
            <a:r>
              <a:rPr lang="en-US" altLang="en-US" sz="2400" dirty="0" smtClean="0">
                <a:latin typeface="Consolas" panose="020B0609020204030204" pitchFamily="49" charset="0"/>
              </a:rPr>
              <a:t>9simpleTupleExample.py</a:t>
            </a:r>
          </a:p>
          <a:p>
            <a:pPr lvl="1"/>
            <a:r>
              <a:rPr lang="en-US" altLang="en-US" sz="1600" dirty="0" smtClean="0"/>
              <a:t>Learning: accessing an entire tuple, accessing individual elements, tuples are an immutable type.</a:t>
            </a:r>
          </a:p>
          <a:p>
            <a:pPr lvl="1"/>
            <a:endParaRPr lang="en-US" altLang="en-US" sz="1600" dirty="0" smtClean="0"/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tup = (1,2,"foo",0.3)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print(tup)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print(tup[2])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tup[2] = "bar"</a:t>
            </a:r>
          </a:p>
          <a:p>
            <a:pPr>
              <a:buFontTx/>
              <a:buNone/>
            </a:pPr>
            <a:endParaRPr lang="en-US" altLang="en-US" sz="1800" dirty="0" smtClean="0"/>
          </a:p>
          <a:p>
            <a:endParaRPr lang="en-US" altLang="en-US" sz="2000" dirty="0" smtClean="0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411412" y="3656603"/>
            <a:ext cx="6351588" cy="641350"/>
            <a:chOff x="1440" y="2064"/>
            <a:chExt cx="4001" cy="404"/>
          </a:xfrm>
        </p:grpSpPr>
        <p:sp>
          <p:nvSpPr>
            <p:cNvPr id="103430" name="Rectangle 4"/>
            <p:cNvSpPr>
              <a:spLocks noChangeArrowheads="1"/>
            </p:cNvSpPr>
            <p:nvPr/>
          </p:nvSpPr>
          <p:spPr bwMode="auto">
            <a:xfrm>
              <a:off x="1925" y="2064"/>
              <a:ext cx="351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Error (trying to change an immutable):</a:t>
              </a:r>
            </a:p>
            <a:p>
              <a:pPr eaLnBrk="1" hangingPunct="1"/>
              <a:r>
                <a:rPr lang="en-US" altLang="en-US" dirty="0">
                  <a:solidFill>
                    <a:srgbClr val="FF0000"/>
                  </a:solidFill>
                  <a:latin typeface="Arial" panose="020B0604020202020204" pitchFamily="34" charset="0"/>
                </a:rPr>
                <a:t>“TypeError: object does not support item assignment”</a:t>
              </a:r>
            </a:p>
          </p:txBody>
        </p:sp>
        <p:sp>
          <p:nvSpPr>
            <p:cNvPr id="103431" name="Line 5"/>
            <p:cNvSpPr>
              <a:spLocks noChangeShapeType="1"/>
            </p:cNvSpPr>
            <p:nvPr/>
          </p:nvSpPr>
          <p:spPr bwMode="auto">
            <a:xfrm flipH="1">
              <a:off x="1440" y="2256"/>
              <a:ext cx="504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 dirty="0"/>
            </a:p>
          </p:txBody>
        </p:sp>
      </p:grpSp>
      <p:pic>
        <p:nvPicPr>
          <p:cNvPr id="81929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39"/>
          <a:stretch>
            <a:fillRect/>
          </a:stretch>
        </p:blipFill>
        <p:spPr bwMode="auto">
          <a:xfrm>
            <a:off x="3505200" y="2514600"/>
            <a:ext cx="342900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reeform 2"/>
          <p:cNvSpPr/>
          <p:nvPr/>
        </p:nvSpPr>
        <p:spPr>
          <a:xfrm>
            <a:off x="1802674" y="2567407"/>
            <a:ext cx="1584960" cy="820227"/>
          </a:xfrm>
          <a:custGeom>
            <a:avLst/>
            <a:gdLst>
              <a:gd name="connsiteX0" fmla="*/ 0 w 1584960"/>
              <a:gd name="connsiteY0" fmla="*/ 820227 h 820227"/>
              <a:gd name="connsiteX1" fmla="*/ 1245326 w 1584960"/>
              <a:gd name="connsiteY1" fmla="*/ 114833 h 820227"/>
              <a:gd name="connsiteX2" fmla="*/ 1445623 w 1584960"/>
              <a:gd name="connsiteY2" fmla="*/ 106124 h 820227"/>
              <a:gd name="connsiteX3" fmla="*/ 1506583 w 1584960"/>
              <a:gd name="connsiteY3" fmla="*/ 88707 h 820227"/>
              <a:gd name="connsiteX4" fmla="*/ 1454332 w 1584960"/>
              <a:gd name="connsiteY4" fmla="*/ 27747 h 820227"/>
              <a:gd name="connsiteX5" fmla="*/ 1419497 w 1584960"/>
              <a:gd name="connsiteY5" fmla="*/ 1622 h 820227"/>
              <a:gd name="connsiteX6" fmla="*/ 1471749 w 1584960"/>
              <a:gd name="connsiteY6" fmla="*/ 19039 h 820227"/>
              <a:gd name="connsiteX7" fmla="*/ 1489166 w 1584960"/>
              <a:gd name="connsiteY7" fmla="*/ 45164 h 820227"/>
              <a:gd name="connsiteX8" fmla="*/ 1515292 w 1584960"/>
              <a:gd name="connsiteY8" fmla="*/ 53873 h 820227"/>
              <a:gd name="connsiteX9" fmla="*/ 1584960 w 1584960"/>
              <a:gd name="connsiteY9" fmla="*/ 106124 h 820227"/>
              <a:gd name="connsiteX10" fmla="*/ 1567543 w 1584960"/>
              <a:gd name="connsiteY10" fmla="*/ 149667 h 820227"/>
              <a:gd name="connsiteX11" fmla="*/ 1558835 w 1584960"/>
              <a:gd name="connsiteY11" fmla="*/ 175793 h 820227"/>
              <a:gd name="connsiteX12" fmla="*/ 1541417 w 1584960"/>
              <a:gd name="connsiteY12" fmla="*/ 201919 h 820227"/>
              <a:gd name="connsiteX13" fmla="*/ 1524000 w 1584960"/>
              <a:gd name="connsiteY13" fmla="*/ 236753 h 8202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584960" h="820227">
                <a:moveTo>
                  <a:pt x="0" y="820227"/>
                </a:moveTo>
                <a:cubicBezTo>
                  <a:pt x="415109" y="585096"/>
                  <a:pt x="817590" y="326124"/>
                  <a:pt x="1245326" y="114833"/>
                </a:cubicBezTo>
                <a:cubicBezTo>
                  <a:pt x="1305243" y="85235"/>
                  <a:pt x="1379126" y="112774"/>
                  <a:pt x="1445623" y="106124"/>
                </a:cubicBezTo>
                <a:cubicBezTo>
                  <a:pt x="1466651" y="104021"/>
                  <a:pt x="1486263" y="94513"/>
                  <a:pt x="1506583" y="88707"/>
                </a:cubicBezTo>
                <a:cubicBezTo>
                  <a:pt x="1480426" y="23315"/>
                  <a:pt x="1506402" y="60290"/>
                  <a:pt x="1454332" y="27747"/>
                </a:cubicBezTo>
                <a:cubicBezTo>
                  <a:pt x="1442024" y="20055"/>
                  <a:pt x="1406515" y="8113"/>
                  <a:pt x="1419497" y="1622"/>
                </a:cubicBezTo>
                <a:cubicBezTo>
                  <a:pt x="1435918" y="-6588"/>
                  <a:pt x="1471749" y="19039"/>
                  <a:pt x="1471749" y="19039"/>
                </a:cubicBezTo>
                <a:cubicBezTo>
                  <a:pt x="1477555" y="27747"/>
                  <a:pt x="1480993" y="38626"/>
                  <a:pt x="1489166" y="45164"/>
                </a:cubicBezTo>
                <a:cubicBezTo>
                  <a:pt x="1496334" y="50899"/>
                  <a:pt x="1507081" y="49768"/>
                  <a:pt x="1515292" y="53873"/>
                </a:cubicBezTo>
                <a:cubicBezTo>
                  <a:pt x="1558575" y="75515"/>
                  <a:pt x="1554739" y="75903"/>
                  <a:pt x="1584960" y="106124"/>
                </a:cubicBezTo>
                <a:cubicBezTo>
                  <a:pt x="1579154" y="120638"/>
                  <a:pt x="1573032" y="135030"/>
                  <a:pt x="1567543" y="149667"/>
                </a:cubicBezTo>
                <a:cubicBezTo>
                  <a:pt x="1564320" y="158262"/>
                  <a:pt x="1562940" y="167582"/>
                  <a:pt x="1558835" y="175793"/>
                </a:cubicBezTo>
                <a:cubicBezTo>
                  <a:pt x="1554154" y="185155"/>
                  <a:pt x="1547223" y="193210"/>
                  <a:pt x="1541417" y="201919"/>
                </a:cubicBezTo>
                <a:cubicBezTo>
                  <a:pt x="1532005" y="239569"/>
                  <a:pt x="1544678" y="236753"/>
                  <a:pt x="1524000" y="236753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" name="Freeform 3"/>
          <p:cNvSpPr/>
          <p:nvPr/>
        </p:nvSpPr>
        <p:spPr>
          <a:xfrm>
            <a:off x="2194560" y="3028782"/>
            <a:ext cx="1306488" cy="611401"/>
          </a:xfrm>
          <a:custGeom>
            <a:avLst/>
            <a:gdLst>
              <a:gd name="connsiteX0" fmla="*/ 0 w 1306488"/>
              <a:gd name="connsiteY0" fmla="*/ 611401 h 611401"/>
              <a:gd name="connsiteX1" fmla="*/ 1227909 w 1306488"/>
              <a:gd name="connsiteY1" fmla="*/ 45344 h 611401"/>
              <a:gd name="connsiteX2" fmla="*/ 1254034 w 1306488"/>
              <a:gd name="connsiteY2" fmla="*/ 36635 h 611401"/>
              <a:gd name="connsiteX3" fmla="*/ 1175657 w 1306488"/>
              <a:gd name="connsiteY3" fmla="*/ 10509 h 611401"/>
              <a:gd name="connsiteX4" fmla="*/ 1149531 w 1306488"/>
              <a:gd name="connsiteY4" fmla="*/ 1801 h 611401"/>
              <a:gd name="connsiteX5" fmla="*/ 1210491 w 1306488"/>
              <a:gd name="connsiteY5" fmla="*/ 27927 h 611401"/>
              <a:gd name="connsiteX6" fmla="*/ 1236617 w 1306488"/>
              <a:gd name="connsiteY6" fmla="*/ 45344 h 611401"/>
              <a:gd name="connsiteX7" fmla="*/ 1297577 w 1306488"/>
              <a:gd name="connsiteY7" fmla="*/ 106304 h 611401"/>
              <a:gd name="connsiteX8" fmla="*/ 1306286 w 1306488"/>
              <a:gd name="connsiteY8" fmla="*/ 132429 h 611401"/>
              <a:gd name="connsiteX9" fmla="*/ 1288869 w 1306488"/>
              <a:gd name="connsiteY9" fmla="*/ 158555 h 611401"/>
              <a:gd name="connsiteX10" fmla="*/ 1280160 w 1306488"/>
              <a:gd name="connsiteY10" fmla="*/ 184681 h 611401"/>
              <a:gd name="connsiteX11" fmla="*/ 1245326 w 1306488"/>
              <a:gd name="connsiteY11" fmla="*/ 167264 h 611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306488" h="611401">
                <a:moveTo>
                  <a:pt x="0" y="611401"/>
                </a:moveTo>
                <a:lnTo>
                  <a:pt x="1227909" y="45344"/>
                </a:lnTo>
                <a:cubicBezTo>
                  <a:pt x="1236254" y="41519"/>
                  <a:pt x="1256937" y="45343"/>
                  <a:pt x="1254034" y="36635"/>
                </a:cubicBezTo>
                <a:cubicBezTo>
                  <a:pt x="1248766" y="20833"/>
                  <a:pt x="1183123" y="12376"/>
                  <a:pt x="1175657" y="10509"/>
                </a:cubicBezTo>
                <a:cubicBezTo>
                  <a:pt x="1166751" y="8283"/>
                  <a:pt x="1143040" y="-4690"/>
                  <a:pt x="1149531" y="1801"/>
                </a:cubicBezTo>
                <a:cubicBezTo>
                  <a:pt x="1167649" y="19919"/>
                  <a:pt x="1189676" y="17519"/>
                  <a:pt x="1210491" y="27927"/>
                </a:cubicBezTo>
                <a:cubicBezTo>
                  <a:pt x="1219852" y="32608"/>
                  <a:pt x="1228837" y="38342"/>
                  <a:pt x="1236617" y="45344"/>
                </a:cubicBezTo>
                <a:cubicBezTo>
                  <a:pt x="1257977" y="64568"/>
                  <a:pt x="1297577" y="106304"/>
                  <a:pt x="1297577" y="106304"/>
                </a:cubicBezTo>
                <a:cubicBezTo>
                  <a:pt x="1300480" y="115012"/>
                  <a:pt x="1307795" y="123374"/>
                  <a:pt x="1306286" y="132429"/>
                </a:cubicBezTo>
                <a:cubicBezTo>
                  <a:pt x="1304565" y="142753"/>
                  <a:pt x="1293550" y="149194"/>
                  <a:pt x="1288869" y="158555"/>
                </a:cubicBezTo>
                <a:cubicBezTo>
                  <a:pt x="1284764" y="166766"/>
                  <a:pt x="1283063" y="175972"/>
                  <a:pt x="1280160" y="184681"/>
                </a:cubicBezTo>
                <a:cubicBezTo>
                  <a:pt x="1250140" y="174674"/>
                  <a:pt x="1260525" y="182463"/>
                  <a:pt x="1245326" y="167264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71070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6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r>
              <a:rPr lang="en-US" altLang="en-US" sz="2000" dirty="0" smtClean="0"/>
              <a:t>Although it appears that functions in Python can return multiple values they are in fact consistent with how functions are defined in other programming languages.</a:t>
            </a:r>
          </a:p>
          <a:p>
            <a:r>
              <a:rPr lang="en-US" altLang="en-US" sz="2000" dirty="0" smtClean="0"/>
              <a:t>Functions can either return zero or </a:t>
            </a:r>
            <a:r>
              <a:rPr lang="en-US" altLang="en-US" sz="2000" i="1" dirty="0" smtClean="0"/>
              <a:t>exactly one value</a:t>
            </a:r>
            <a:r>
              <a:rPr lang="en-US" altLang="en-US" sz="2000" dirty="0" smtClean="0"/>
              <a:t> only.</a:t>
            </a:r>
          </a:p>
          <a:p>
            <a:r>
              <a:rPr lang="en-US" altLang="en-US" sz="2000" dirty="0" smtClean="0"/>
              <a:t>Specifying the return value with brackets merely returns one tuple back to the caller.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def fun():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return(1,2,3)</a:t>
            </a: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def fun(num):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if (num &gt; 0):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print(</a:t>
            </a:r>
            <a:r>
              <a:rPr lang="en-US" altLang="en-US" sz="1800" dirty="0" smtClean="0"/>
              <a:t>"</a:t>
            </a:r>
            <a:r>
              <a:rPr lang="en-US" altLang="en-US" sz="1800" dirty="0" smtClean="0">
                <a:latin typeface="Consolas" panose="020B0609020204030204" pitchFamily="49" charset="0"/>
              </a:rPr>
              <a:t>pos</a:t>
            </a:r>
            <a:r>
              <a:rPr lang="en-US" altLang="en-US" sz="1800" dirty="0" smtClean="0"/>
              <a:t> "</a:t>
            </a:r>
            <a:r>
              <a:rPr lang="en-US" altLang="en-US" sz="1800" dirty="0" smtClean="0">
                <a:latin typeface="Consolas" panose="020B0609020204030204" pitchFamily="49" charset="0"/>
              </a:rPr>
              <a:t>)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return()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elif (num &lt; 0):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print(</a:t>
            </a:r>
            <a:r>
              <a:rPr lang="en-US" altLang="en-US" sz="1800" dirty="0" smtClean="0"/>
              <a:t>"</a:t>
            </a:r>
            <a:r>
              <a:rPr lang="en-US" altLang="en-US" sz="1800" dirty="0" smtClean="0">
                <a:latin typeface="Consolas" panose="020B0609020204030204" pitchFamily="49" charset="0"/>
              </a:rPr>
              <a:t>neg</a:t>
            </a:r>
            <a:r>
              <a:rPr lang="en-US" altLang="en-US" sz="1800" dirty="0" smtClean="0"/>
              <a:t>")</a:t>
            </a:r>
            <a:endParaRPr lang="en-US" altLang="en-US" sz="1800" dirty="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return()</a:t>
            </a:r>
          </a:p>
        </p:txBody>
      </p:sp>
      <p:sp>
        <p:nvSpPr>
          <p:cNvPr id="10445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Function Return Values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2971800" y="3562665"/>
            <a:ext cx="5816600" cy="366713"/>
            <a:chOff x="1872" y="2496"/>
            <a:chExt cx="3664" cy="231"/>
          </a:xfrm>
        </p:grpSpPr>
        <p:sp>
          <p:nvSpPr>
            <p:cNvPr id="104458" name="Text Box 6"/>
            <p:cNvSpPr txBox="1">
              <a:spLocks noChangeArrowheads="1"/>
            </p:cNvSpPr>
            <p:nvPr/>
          </p:nvSpPr>
          <p:spPr bwMode="auto">
            <a:xfrm>
              <a:off x="2832" y="2496"/>
              <a:ext cx="27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Returns: A tuple with three elements</a:t>
              </a:r>
            </a:p>
          </p:txBody>
        </p:sp>
        <p:sp>
          <p:nvSpPr>
            <p:cNvPr id="104459" name="Line 7"/>
            <p:cNvSpPr>
              <a:spLocks noChangeShapeType="1"/>
            </p:cNvSpPr>
            <p:nvPr/>
          </p:nvSpPr>
          <p:spPr bwMode="auto">
            <a:xfrm flipH="1">
              <a:off x="1872" y="2624"/>
              <a:ext cx="968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 dirty="0"/>
            </a:p>
          </p:txBody>
        </p:sp>
      </p:grpSp>
      <p:grpSp>
        <p:nvGrpSpPr>
          <p:cNvPr id="3" name="Group 1"/>
          <p:cNvGrpSpPr>
            <a:grpSpLocks/>
          </p:cNvGrpSpPr>
          <p:nvPr/>
        </p:nvGrpSpPr>
        <p:grpSpPr bwMode="auto">
          <a:xfrm>
            <a:off x="2667000" y="5141119"/>
            <a:ext cx="5969000" cy="1187560"/>
            <a:chOff x="2590800" y="5629275"/>
            <a:chExt cx="5969000" cy="1187560"/>
          </a:xfrm>
        </p:grpSpPr>
        <p:sp>
          <p:nvSpPr>
            <p:cNvPr id="104454" name="Text Box 8"/>
            <p:cNvSpPr txBox="1">
              <a:spLocks noChangeArrowheads="1"/>
            </p:cNvSpPr>
            <p:nvPr/>
          </p:nvSpPr>
          <p:spPr bwMode="auto">
            <a:xfrm>
              <a:off x="4267200" y="5629275"/>
              <a:ext cx="429260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Nothing is returned back to the </a:t>
              </a:r>
              <a:r>
                <a:rPr lang="en-US" altLang="en-US" b="1" dirty="0" smtClean="0">
                  <a:solidFill>
                    <a:srgbClr val="FF0000"/>
                  </a:solidFill>
                  <a:latin typeface="Arial" panose="020B0604020202020204" pitchFamily="34" charset="0"/>
                </a:rPr>
                <a:t>caller (empty tuple)</a:t>
              </a:r>
              <a:endParaRPr lang="en-US" altLang="en-US" b="1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grpSp>
          <p:nvGrpSpPr>
            <p:cNvPr id="104455" name="Group 13"/>
            <p:cNvGrpSpPr>
              <a:grpSpLocks/>
            </p:cNvGrpSpPr>
            <p:nvPr/>
          </p:nvGrpSpPr>
          <p:grpSpPr bwMode="auto">
            <a:xfrm>
              <a:off x="2590800" y="5857877"/>
              <a:ext cx="1663700" cy="958958"/>
              <a:chOff x="1824" y="3536"/>
              <a:chExt cx="1048" cy="540"/>
            </a:xfrm>
          </p:grpSpPr>
          <p:sp>
            <p:nvSpPr>
              <p:cNvPr id="104456" name="Line 9"/>
              <p:cNvSpPr>
                <a:spLocks noChangeShapeType="1"/>
              </p:cNvSpPr>
              <p:nvPr/>
            </p:nvSpPr>
            <p:spPr bwMode="auto">
              <a:xfrm flipH="1">
                <a:off x="1904" y="3536"/>
                <a:ext cx="968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 dirty="0"/>
              </a:p>
            </p:txBody>
          </p:sp>
          <p:sp>
            <p:nvSpPr>
              <p:cNvPr id="104457" name="Line 10"/>
              <p:cNvSpPr>
                <a:spLocks noChangeShapeType="1"/>
              </p:cNvSpPr>
              <p:nvPr/>
            </p:nvSpPr>
            <p:spPr bwMode="auto">
              <a:xfrm flipH="1">
                <a:off x="1824" y="3536"/>
                <a:ext cx="1032" cy="54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 dirty="0"/>
              </a:p>
            </p:txBody>
          </p:sp>
        </p:grpSp>
      </p:grpSp>
      <p:sp>
        <p:nvSpPr>
          <p:cNvPr id="4" name="TextBox 3"/>
          <p:cNvSpPr txBox="1"/>
          <p:nvPr/>
        </p:nvSpPr>
        <p:spPr>
          <a:xfrm>
            <a:off x="8153400" y="2855276"/>
            <a:ext cx="2514600" cy="141477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Def fun(num1,num2,num3):</a:t>
            </a:r>
          </a:p>
          <a:p>
            <a:endParaRPr lang="en-US" sz="1200" b="1" dirty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endParaRPr lang="en-US" sz="1200" b="1" dirty="0" smtClean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r>
              <a:rPr lang="en-US" sz="1200" b="1" dirty="0">
                <a:solidFill>
                  <a:srgbClr val="FF0000"/>
                </a:solidFill>
                <a:latin typeface="Consolas" panose="020B0609020204030204" pitchFamily="49" charset="0"/>
              </a:rPr>
              <a:t> </a:t>
            </a:r>
            <a:r>
              <a:rPr lang="en-US" sz="12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  return(num1,num2,num3</a:t>
            </a:r>
            <a:r>
              <a:rPr lang="en-US" sz="1200" b="1" dirty="0" smtClean="0">
                <a:solidFill>
                  <a:srgbClr val="FF0000"/>
                </a:solidFill>
              </a:rPr>
              <a:t>)</a:t>
            </a:r>
            <a:endParaRPr lang="en-CA" sz="12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9480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264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dirty="0" smtClean="0"/>
              <a:t>Functions Changing Multiple Items</a:t>
            </a:r>
          </a:p>
        </p:txBody>
      </p:sp>
      <p:sp>
        <p:nvSpPr>
          <p:cNvPr id="105475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CA" altLang="en-US" sz="2400" dirty="0" smtClean="0"/>
              <a:t>Because functions only return 0 or 1 items (Python returns one composite) the mechanism of passing by reference (covered earlier in this section) is an important concept.</a:t>
            </a:r>
          </a:p>
          <a:p>
            <a:pPr lvl="1"/>
            <a:r>
              <a:rPr lang="en-CA" altLang="en-US" sz="2000" dirty="0" smtClean="0"/>
              <a:t>What if more than one change must be communicated back to the caller (only one entity can be returned).</a:t>
            </a:r>
          </a:p>
          <a:p>
            <a:pPr lvl="1"/>
            <a:r>
              <a:rPr lang="en-CA" altLang="en-US" sz="2000" dirty="0" smtClean="0"/>
              <a:t>Multiple changes to parameters (&gt;1) </a:t>
            </a:r>
            <a:r>
              <a:rPr lang="en-CA" altLang="en-US" sz="2000" b="1" dirty="0" smtClean="0"/>
              <a:t>must</a:t>
            </a:r>
            <a:r>
              <a:rPr lang="en-CA" altLang="en-US" sz="2000" dirty="0" smtClean="0"/>
              <a:t> be passed by reference.</a:t>
            </a:r>
          </a:p>
        </p:txBody>
      </p:sp>
    </p:spTree>
    <p:extLst>
      <p:ext uri="{BB962C8B-B14F-4D97-AF65-F5344CB8AC3E}">
        <p14:creationId xmlns:p14="http://schemas.microsoft.com/office/powerpoint/2010/main" val="2179758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Proving That Python Functions Return A Tuple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altLang="en-US" b="1" dirty="0">
                <a:cs typeface="Times New Roman" panose="02020603050405020304" pitchFamily="18" charset="0"/>
              </a:rPr>
              <a:t>Name of the online example</a:t>
            </a:r>
            <a:r>
              <a:rPr lang="en-CA" altLang="en-US" dirty="0"/>
              <a:t>:</a:t>
            </a:r>
            <a:r>
              <a:rPr lang="en-CA" altLang="en-US" sz="2000" dirty="0"/>
              <a:t> </a:t>
            </a:r>
            <a:r>
              <a:rPr lang="en-US" altLang="en-US" dirty="0" smtClean="0">
                <a:latin typeface="Consolas" panose="020B0609020204030204" pitchFamily="49" charset="0"/>
              </a:rPr>
              <a:t>10functionReturnValues.py</a:t>
            </a:r>
          </a:p>
          <a:p>
            <a:pPr lvl="1"/>
            <a:r>
              <a:rPr lang="en-US" altLang="en-US" dirty="0" smtClean="0"/>
              <a:t>Learning:</a:t>
            </a:r>
          </a:p>
          <a:p>
            <a:pPr lvl="2"/>
            <a:r>
              <a:rPr lang="en-US" dirty="0" smtClean="0"/>
              <a:t>Demonstrating </a:t>
            </a:r>
            <a:r>
              <a:rPr lang="en-US" dirty="0"/>
              <a:t>functions return tuples</a:t>
            </a:r>
          </a:p>
          <a:p>
            <a:pPr lvl="2"/>
            <a:r>
              <a:rPr lang="en-US" dirty="0" smtClean="0"/>
              <a:t>Iterating </a:t>
            </a:r>
            <a:r>
              <a:rPr lang="en-US" dirty="0"/>
              <a:t>a tuple using loops</a:t>
            </a:r>
            <a:r>
              <a:rPr lang="en-US" dirty="0" smtClean="0"/>
              <a:t>: </a:t>
            </a:r>
            <a:r>
              <a:rPr lang="en-US" dirty="0"/>
              <a:t>for, while</a:t>
            </a:r>
            <a:r>
              <a:rPr lang="en-US" dirty="0" smtClean="0"/>
              <a:t>.</a:t>
            </a:r>
          </a:p>
          <a:p>
            <a:pPr lvl="2"/>
            <a:endParaRPr lang="en-US" dirty="0"/>
          </a:p>
          <a:p>
            <a:pPr marL="4000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def fun():</a:t>
            </a:r>
          </a:p>
          <a:p>
            <a:pPr marL="4000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tupleInFun = (1.5,2,7,0.3)</a:t>
            </a:r>
          </a:p>
          <a:p>
            <a:pPr marL="4000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</a:t>
            </a:r>
            <a:r>
              <a:rPr lang="en-US" sz="1800" dirty="0" smtClean="0">
                <a:latin typeface="Consolas" panose="020B0609020204030204" pitchFamily="49" charset="0"/>
              </a:rPr>
              <a:t>return(tupleInFun)</a:t>
            </a:r>
          </a:p>
          <a:p>
            <a:pPr marL="400050" lvl="1" indent="0"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4000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def start():</a:t>
            </a:r>
          </a:p>
          <a:p>
            <a:pPr marL="4000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</a:t>
            </a:r>
            <a:r>
              <a:rPr lang="en-US" sz="1800" dirty="0" err="1" smtClean="0">
                <a:latin typeface="Consolas" panose="020B0609020204030204" pitchFamily="49" charset="0"/>
              </a:rPr>
              <a:t>tupleInStart</a:t>
            </a:r>
            <a:r>
              <a:rPr lang="en-US" sz="1800" dirty="0" smtClean="0">
                <a:latin typeface="Consolas" panose="020B0609020204030204" pitchFamily="49" charset="0"/>
              </a:rPr>
              <a:t> </a:t>
            </a:r>
            <a:r>
              <a:rPr lang="en-US" sz="1800" dirty="0">
                <a:latin typeface="Consolas" panose="020B0609020204030204" pitchFamily="49" charset="0"/>
              </a:rPr>
              <a:t>= fun()</a:t>
            </a:r>
          </a:p>
          <a:p>
            <a:pPr marL="4000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print("Iterating using a for-loop in conjunction with </a:t>
            </a:r>
            <a:endParaRPr lang="en-US" sz="1800" dirty="0" smtClean="0">
              <a:latin typeface="Consolas" panose="020B0609020204030204" pitchFamily="49" charset="0"/>
            </a:endParaRPr>
          </a:p>
          <a:p>
            <a:pPr marL="4000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</a:rPr>
              <a:t>     the </a:t>
            </a:r>
            <a:r>
              <a:rPr lang="en-US" sz="1800" dirty="0">
                <a:latin typeface="Consolas" panose="020B0609020204030204" pitchFamily="49" charset="0"/>
              </a:rPr>
              <a:t>'in' operator")</a:t>
            </a:r>
          </a:p>
          <a:p>
            <a:pPr marL="4000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for element in tupleInStart:</a:t>
            </a:r>
          </a:p>
          <a:p>
            <a:pPr marL="4000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    print("%.1f" %(element))</a:t>
            </a:r>
            <a:endParaRPr lang="en-CA" sz="18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456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Proving That Python Functions Return A Tuple </a:t>
            </a:r>
            <a:r>
              <a:rPr lang="en-US" dirty="0" smtClean="0"/>
              <a:t> (2)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</a:rPr>
              <a:t>   print</a:t>
            </a:r>
            <a:r>
              <a:rPr lang="en-US" sz="1800" dirty="0">
                <a:latin typeface="Consolas" panose="020B0609020204030204" pitchFamily="49" charset="0"/>
              </a:rPr>
              <a:t>()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</a:rPr>
              <a:t>   i </a:t>
            </a:r>
            <a:r>
              <a:rPr lang="en-US" sz="1800" dirty="0">
                <a:latin typeface="Consolas" panose="020B0609020204030204" pitchFamily="49" charset="0"/>
              </a:rPr>
              <a:t>= 0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</a:rPr>
              <a:t>   numElements </a:t>
            </a:r>
            <a:r>
              <a:rPr lang="en-US" sz="1800" dirty="0">
                <a:latin typeface="Consolas" panose="020B0609020204030204" pitchFamily="49" charset="0"/>
              </a:rPr>
              <a:t>= len(tupleInStart)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</a:rPr>
              <a:t>   print</a:t>
            </a:r>
            <a:r>
              <a:rPr lang="en-US" sz="1800" dirty="0">
                <a:latin typeface="Consolas" panose="020B0609020204030204" pitchFamily="49" charset="0"/>
              </a:rPr>
              <a:t>("Iterating using a while-loop in conjunction with </a:t>
            </a:r>
            <a:endParaRPr lang="en-US" sz="1800" dirty="0" smtClean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</a:rPr>
              <a:t>     the </a:t>
            </a:r>
            <a:r>
              <a:rPr lang="en-US" sz="1800" dirty="0">
                <a:latin typeface="Consolas" panose="020B0609020204030204" pitchFamily="49" charset="0"/>
              </a:rPr>
              <a:t>len() function")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while (i &lt; numElements):</a:t>
            </a:r>
          </a:p>
          <a:p>
            <a:pPr marL="342900" lvl="1" indent="0">
              <a:buNone/>
            </a:pPr>
            <a:r>
              <a:rPr lang="en-US" sz="1800" smtClean="0">
                <a:latin typeface="Consolas" panose="020B0609020204030204" pitchFamily="49" charset="0"/>
              </a:rPr>
              <a:t>        </a:t>
            </a:r>
            <a:r>
              <a:rPr lang="en-US" sz="1800" dirty="0">
                <a:latin typeface="Consolas" panose="020B0609020204030204" pitchFamily="49" charset="0"/>
              </a:rPr>
              <a:t>print("%.1f" %(</a:t>
            </a:r>
            <a:r>
              <a:rPr lang="en-US" sz="1800" dirty="0" err="1">
                <a:latin typeface="Consolas" panose="020B0609020204030204" pitchFamily="49" charset="0"/>
              </a:rPr>
              <a:t>tupleInStart</a:t>
            </a:r>
            <a:r>
              <a:rPr lang="en-US" sz="1800" dirty="0">
                <a:latin typeface="Consolas" panose="020B0609020204030204" pitchFamily="49" charset="0"/>
              </a:rPr>
              <a:t>[</a:t>
            </a:r>
            <a:r>
              <a:rPr lang="en-US" sz="1800" dirty="0" err="1">
                <a:latin typeface="Consolas" panose="020B0609020204030204" pitchFamily="49" charset="0"/>
              </a:rPr>
              <a:t>i</a:t>
            </a:r>
            <a:r>
              <a:rPr lang="en-US" sz="1800" dirty="0" smtClean="0">
                <a:latin typeface="Consolas" panose="020B0609020204030204" pitchFamily="49" charset="0"/>
              </a:rPr>
              <a:t>]))</a:t>
            </a:r>
          </a:p>
          <a:p>
            <a:pPr marL="342900" lvl="1" indent="0"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        </a:t>
            </a:r>
            <a:r>
              <a:rPr lang="en-US" sz="1800" dirty="0">
                <a:latin typeface="Consolas" panose="020B0609020204030204" pitchFamily="49" charset="0"/>
              </a:rPr>
              <a:t>i = i + 1</a:t>
            </a:r>
            <a:endParaRPr lang="en-CA" sz="18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9455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When To Use Lists Of Different Dimensions (3)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1800" dirty="0" smtClean="0"/>
              <a:t>(2D list continued)</a:t>
            </a:r>
          </a:p>
          <a:p>
            <a:r>
              <a:rPr lang="en-US" altLang="en-US" sz="1800" dirty="0" smtClean="0"/>
              <a:t>Notice that each row is merely a 1D list</a:t>
            </a:r>
          </a:p>
          <a:p>
            <a:r>
              <a:rPr lang="en-US" altLang="en-US" sz="1800" dirty="0" smtClean="0"/>
              <a:t>(A 2D list is a list containing rows of 1D lists)</a:t>
            </a:r>
          </a:p>
          <a:p>
            <a:endParaRPr lang="en-US" altLang="en-US" dirty="0" smtClean="0">
              <a:latin typeface="Times New Roman" panose="02020603050405020304" pitchFamily="18" charset="0"/>
            </a:endParaRPr>
          </a:p>
          <a:p>
            <a:endParaRPr lang="en-US" altLang="en-US" dirty="0" smtClean="0">
              <a:latin typeface="Times New Roman" panose="02020603050405020304" pitchFamily="18" charset="0"/>
            </a:endParaRPr>
          </a:p>
          <a:p>
            <a:endParaRPr lang="en-US" altLang="en-US" dirty="0" smtClean="0">
              <a:latin typeface="Times New Roman" panose="02020603050405020304" pitchFamily="18" charset="0"/>
            </a:endParaRPr>
          </a:p>
          <a:p>
            <a:endParaRPr lang="en-US" altLang="en-US" dirty="0" smtClean="0">
              <a:latin typeface="Times New Roman" panose="02020603050405020304" pitchFamily="18" charset="0"/>
            </a:endParaRPr>
          </a:p>
          <a:p>
            <a:endParaRPr lang="en-US" altLang="en-US" dirty="0" smtClean="0">
              <a:latin typeface="Times New Roman" panose="02020603050405020304" pitchFamily="18" charset="0"/>
            </a:endParaRPr>
          </a:p>
        </p:txBody>
      </p:sp>
      <p:graphicFrame>
        <p:nvGraphicFramePr>
          <p:cNvPr id="809988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9859674"/>
              </p:ext>
            </p:extLst>
          </p:nvPr>
        </p:nvGraphicFramePr>
        <p:xfrm>
          <a:off x="977900" y="4057650"/>
          <a:ext cx="5029200" cy="434975"/>
        </p:xfrm>
        <a:graphic>
          <a:graphicData uri="http://schemas.openxmlformats.org/drawingml/2006/table">
            <a:tbl>
              <a:tblPr/>
              <a:tblGrid>
                <a:gridCol w="100488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0806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033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0806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0488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34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L02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10002" name="Group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4810060"/>
              </p:ext>
            </p:extLst>
          </p:nvPr>
        </p:nvGraphicFramePr>
        <p:xfrm>
          <a:off x="981075" y="6367463"/>
          <a:ext cx="5029200" cy="381000"/>
        </p:xfrm>
        <a:graphic>
          <a:graphicData uri="http://schemas.openxmlformats.org/drawingml/2006/table">
            <a:tbl>
              <a:tblPr/>
              <a:tblGrid>
                <a:gridCol w="100488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0806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033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0806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0488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L07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10016" name="Group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3777417"/>
              </p:ext>
            </p:extLst>
          </p:nvPr>
        </p:nvGraphicFramePr>
        <p:xfrm>
          <a:off x="977900" y="3600450"/>
          <a:ext cx="5029200" cy="431800"/>
        </p:xfrm>
        <a:graphic>
          <a:graphicData uri="http://schemas.openxmlformats.org/drawingml/2006/table">
            <a:tbl>
              <a:tblPr/>
              <a:tblGrid>
                <a:gridCol w="100488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0806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033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0806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0488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L01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10030" name="Group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259641"/>
              </p:ext>
            </p:extLst>
          </p:nvPr>
        </p:nvGraphicFramePr>
        <p:xfrm>
          <a:off x="977900" y="4514850"/>
          <a:ext cx="5029200" cy="434975"/>
        </p:xfrm>
        <a:graphic>
          <a:graphicData uri="http://schemas.openxmlformats.org/drawingml/2006/table">
            <a:tbl>
              <a:tblPr/>
              <a:tblGrid>
                <a:gridCol w="100488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0806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033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0806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0488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34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L03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10044" name="Group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7960555"/>
              </p:ext>
            </p:extLst>
          </p:nvPr>
        </p:nvGraphicFramePr>
        <p:xfrm>
          <a:off x="977900" y="4972050"/>
          <a:ext cx="5029200" cy="457200"/>
        </p:xfrm>
        <a:graphic>
          <a:graphicData uri="http://schemas.openxmlformats.org/drawingml/2006/table">
            <a:tbl>
              <a:tblPr/>
              <a:tblGrid>
                <a:gridCol w="100488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0806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033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0806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0488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L04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4282" name="Text Box 74"/>
          <p:cNvSpPr txBox="1">
            <a:spLocks noChangeArrowheads="1"/>
          </p:cNvSpPr>
          <p:nvPr/>
        </p:nvSpPr>
        <p:spPr bwMode="auto">
          <a:xfrm>
            <a:off x="2349500" y="3295650"/>
            <a:ext cx="30480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[0]</a:t>
            </a:r>
          </a:p>
        </p:txBody>
      </p:sp>
      <p:sp>
        <p:nvSpPr>
          <p:cNvPr id="94283" name="Text Box 75"/>
          <p:cNvSpPr txBox="1">
            <a:spLocks noChangeArrowheads="1"/>
          </p:cNvSpPr>
          <p:nvPr/>
        </p:nvSpPr>
        <p:spPr bwMode="auto">
          <a:xfrm>
            <a:off x="3340100" y="3295650"/>
            <a:ext cx="30480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[1]</a:t>
            </a:r>
          </a:p>
        </p:txBody>
      </p:sp>
      <p:sp>
        <p:nvSpPr>
          <p:cNvPr id="94284" name="Text Box 76"/>
          <p:cNvSpPr txBox="1">
            <a:spLocks noChangeArrowheads="1"/>
          </p:cNvSpPr>
          <p:nvPr/>
        </p:nvSpPr>
        <p:spPr bwMode="auto">
          <a:xfrm>
            <a:off x="4330700" y="3295650"/>
            <a:ext cx="30480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[2]</a:t>
            </a:r>
          </a:p>
        </p:txBody>
      </p:sp>
      <p:sp>
        <p:nvSpPr>
          <p:cNvPr id="94285" name="Text Box 77"/>
          <p:cNvSpPr txBox="1">
            <a:spLocks noChangeArrowheads="1"/>
          </p:cNvSpPr>
          <p:nvPr/>
        </p:nvSpPr>
        <p:spPr bwMode="auto">
          <a:xfrm>
            <a:off x="5397500" y="3295650"/>
            <a:ext cx="30480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[3]</a:t>
            </a:r>
          </a:p>
        </p:txBody>
      </p:sp>
      <p:grpSp>
        <p:nvGrpSpPr>
          <p:cNvPr id="2" name="Group 78"/>
          <p:cNvGrpSpPr>
            <a:grpSpLocks/>
          </p:cNvGrpSpPr>
          <p:nvPr/>
        </p:nvGrpSpPr>
        <p:grpSpPr bwMode="auto">
          <a:xfrm>
            <a:off x="596900" y="3600450"/>
            <a:ext cx="304800" cy="3065463"/>
            <a:chOff x="480" y="1728"/>
            <a:chExt cx="192" cy="1931"/>
          </a:xfrm>
        </p:grpSpPr>
        <p:sp>
          <p:nvSpPr>
            <p:cNvPr id="94328" name="Text Box 79"/>
            <p:cNvSpPr txBox="1">
              <a:spLocks noChangeArrowheads="1"/>
            </p:cNvSpPr>
            <p:nvPr/>
          </p:nvSpPr>
          <p:spPr bwMode="auto">
            <a:xfrm>
              <a:off x="480" y="1728"/>
              <a:ext cx="19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[0]</a:t>
              </a:r>
            </a:p>
          </p:txBody>
        </p:sp>
        <p:sp>
          <p:nvSpPr>
            <p:cNvPr id="94329" name="Text Box 80"/>
            <p:cNvSpPr txBox="1">
              <a:spLocks noChangeArrowheads="1"/>
            </p:cNvSpPr>
            <p:nvPr/>
          </p:nvSpPr>
          <p:spPr bwMode="auto">
            <a:xfrm>
              <a:off x="480" y="2016"/>
              <a:ext cx="19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[1]</a:t>
              </a:r>
            </a:p>
          </p:txBody>
        </p:sp>
        <p:sp>
          <p:nvSpPr>
            <p:cNvPr id="94330" name="Text Box 81"/>
            <p:cNvSpPr txBox="1">
              <a:spLocks noChangeArrowheads="1"/>
            </p:cNvSpPr>
            <p:nvPr/>
          </p:nvSpPr>
          <p:spPr bwMode="auto">
            <a:xfrm>
              <a:off x="480" y="2304"/>
              <a:ext cx="19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[2]</a:t>
              </a:r>
            </a:p>
          </p:txBody>
        </p:sp>
        <p:sp>
          <p:nvSpPr>
            <p:cNvPr id="94331" name="Text Box 82"/>
            <p:cNvSpPr txBox="1">
              <a:spLocks noChangeArrowheads="1"/>
            </p:cNvSpPr>
            <p:nvPr/>
          </p:nvSpPr>
          <p:spPr bwMode="auto">
            <a:xfrm>
              <a:off x="480" y="2592"/>
              <a:ext cx="19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[3]</a:t>
              </a:r>
            </a:p>
          </p:txBody>
        </p:sp>
        <p:sp>
          <p:nvSpPr>
            <p:cNvPr id="94332" name="Text Box 83"/>
            <p:cNvSpPr txBox="1">
              <a:spLocks noChangeArrowheads="1"/>
            </p:cNvSpPr>
            <p:nvPr/>
          </p:nvSpPr>
          <p:spPr bwMode="auto">
            <a:xfrm>
              <a:off x="480" y="2928"/>
              <a:ext cx="19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[4]</a:t>
              </a:r>
            </a:p>
          </p:txBody>
        </p:sp>
        <p:sp>
          <p:nvSpPr>
            <p:cNvPr id="94333" name="Text Box 84"/>
            <p:cNvSpPr txBox="1">
              <a:spLocks noChangeArrowheads="1"/>
            </p:cNvSpPr>
            <p:nvPr/>
          </p:nvSpPr>
          <p:spPr bwMode="auto">
            <a:xfrm>
              <a:off x="480" y="3216"/>
              <a:ext cx="19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[5]</a:t>
              </a:r>
            </a:p>
          </p:txBody>
        </p:sp>
        <p:sp>
          <p:nvSpPr>
            <p:cNvPr id="94334" name="Text Box 85"/>
            <p:cNvSpPr txBox="1">
              <a:spLocks noChangeArrowheads="1"/>
            </p:cNvSpPr>
            <p:nvPr/>
          </p:nvSpPr>
          <p:spPr bwMode="auto">
            <a:xfrm>
              <a:off x="480" y="3504"/>
              <a:ext cx="19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[6]</a:t>
              </a:r>
            </a:p>
          </p:txBody>
        </p:sp>
      </p:grpSp>
      <p:grpSp>
        <p:nvGrpSpPr>
          <p:cNvPr id="3" name="Group 86"/>
          <p:cNvGrpSpPr>
            <a:grpSpLocks/>
          </p:cNvGrpSpPr>
          <p:nvPr/>
        </p:nvGrpSpPr>
        <p:grpSpPr bwMode="auto">
          <a:xfrm>
            <a:off x="1054100" y="2754314"/>
            <a:ext cx="4876800" cy="617538"/>
            <a:chOff x="768" y="1531"/>
            <a:chExt cx="3072" cy="389"/>
          </a:xfrm>
        </p:grpSpPr>
        <p:sp>
          <p:nvSpPr>
            <p:cNvPr id="94326" name="AutoShape 87"/>
            <p:cNvSpPr>
              <a:spLocks/>
            </p:cNvSpPr>
            <p:nvPr/>
          </p:nvSpPr>
          <p:spPr bwMode="auto">
            <a:xfrm rot="-5400000">
              <a:off x="2184" y="264"/>
              <a:ext cx="240" cy="3072"/>
            </a:xfrm>
            <a:prstGeom prst="rightBrace">
              <a:avLst>
                <a:gd name="adj1" fmla="val 106667"/>
                <a:gd name="adj2" fmla="val 491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400" dirty="0">
                <a:latin typeface="Arial" panose="020B0604020202020204" pitchFamily="34" charset="0"/>
              </a:endParaRPr>
            </a:p>
          </p:txBody>
        </p:sp>
        <p:sp>
          <p:nvSpPr>
            <p:cNvPr id="94327" name="Text Box 88"/>
            <p:cNvSpPr txBox="1">
              <a:spLocks noChangeArrowheads="1"/>
            </p:cNvSpPr>
            <p:nvPr/>
          </p:nvSpPr>
          <p:spPr bwMode="auto">
            <a:xfrm>
              <a:off x="1704" y="1531"/>
              <a:ext cx="1440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Columns (e.g. grades)</a:t>
              </a:r>
              <a:endParaRPr lang="en-US" altLang="en-US" sz="16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" name="Group 89"/>
          <p:cNvGrpSpPr>
            <a:grpSpLocks/>
          </p:cNvGrpSpPr>
          <p:nvPr/>
        </p:nvGrpSpPr>
        <p:grpSpPr bwMode="auto">
          <a:xfrm>
            <a:off x="6115052" y="3676650"/>
            <a:ext cx="1503363" cy="3048000"/>
            <a:chOff x="3936" y="2112"/>
            <a:chExt cx="947" cy="1920"/>
          </a:xfrm>
        </p:grpSpPr>
        <p:sp>
          <p:nvSpPr>
            <p:cNvPr id="94324" name="AutoShape 90"/>
            <p:cNvSpPr>
              <a:spLocks/>
            </p:cNvSpPr>
            <p:nvPr/>
          </p:nvSpPr>
          <p:spPr bwMode="auto">
            <a:xfrm>
              <a:off x="3936" y="2112"/>
              <a:ext cx="288" cy="1920"/>
            </a:xfrm>
            <a:prstGeom prst="rightBrace">
              <a:avLst>
                <a:gd name="adj1" fmla="val 55556"/>
                <a:gd name="adj2" fmla="val 5041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400" dirty="0">
                <a:latin typeface="Arial" panose="020B0604020202020204" pitchFamily="34" charset="0"/>
              </a:endParaRPr>
            </a:p>
          </p:txBody>
        </p:sp>
        <p:sp>
          <p:nvSpPr>
            <p:cNvPr id="94325" name="Text Box 91"/>
            <p:cNvSpPr txBox="1">
              <a:spLocks noChangeArrowheads="1"/>
            </p:cNvSpPr>
            <p:nvPr/>
          </p:nvSpPr>
          <p:spPr bwMode="auto">
            <a:xfrm>
              <a:off x="4259" y="2762"/>
              <a:ext cx="624" cy="6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Rows (e.g. lecture section)</a:t>
              </a:r>
              <a:endParaRPr lang="en-US" altLang="en-US" sz="16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" name="Group 92"/>
          <p:cNvGrpSpPr>
            <a:grpSpLocks/>
          </p:cNvGrpSpPr>
          <p:nvPr/>
        </p:nvGrpSpPr>
        <p:grpSpPr bwMode="auto">
          <a:xfrm>
            <a:off x="977900" y="5886450"/>
            <a:ext cx="5030788" cy="457200"/>
            <a:chOff x="720" y="3504"/>
            <a:chExt cx="3169" cy="288"/>
          </a:xfrm>
        </p:grpSpPr>
        <p:grpSp>
          <p:nvGrpSpPr>
            <p:cNvPr id="94309" name="Group 93"/>
            <p:cNvGrpSpPr>
              <a:grpSpLocks/>
            </p:cNvGrpSpPr>
            <p:nvPr/>
          </p:nvGrpSpPr>
          <p:grpSpPr bwMode="auto">
            <a:xfrm>
              <a:off x="720" y="3504"/>
              <a:ext cx="3169" cy="288"/>
              <a:chOff x="720" y="3168"/>
              <a:chExt cx="3169" cy="288"/>
            </a:xfrm>
          </p:grpSpPr>
          <p:sp>
            <p:nvSpPr>
              <p:cNvPr id="94311" name="Rectangle 94"/>
              <p:cNvSpPr>
                <a:spLocks noChangeArrowheads="1"/>
              </p:cNvSpPr>
              <p:nvPr/>
            </p:nvSpPr>
            <p:spPr bwMode="auto">
              <a:xfrm>
                <a:off x="3255" y="3168"/>
                <a:ext cx="63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30000"/>
                  </a:spcBef>
                  <a:buFontTx/>
                  <a:buChar char="•"/>
                </a:pPr>
                <a:endParaRPr lang="en-CA" altLang="en-US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4312" name="Rectangle 95"/>
              <p:cNvSpPr>
                <a:spLocks noChangeArrowheads="1"/>
              </p:cNvSpPr>
              <p:nvPr/>
            </p:nvSpPr>
            <p:spPr bwMode="auto">
              <a:xfrm>
                <a:off x="2620" y="3168"/>
                <a:ext cx="635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30000"/>
                  </a:spcBef>
                  <a:buFontTx/>
                  <a:buChar char="•"/>
                </a:pPr>
                <a:endParaRPr lang="en-CA" altLang="en-US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4313" name="Rectangle 96"/>
              <p:cNvSpPr>
                <a:spLocks noChangeArrowheads="1"/>
              </p:cNvSpPr>
              <p:nvPr/>
            </p:nvSpPr>
            <p:spPr bwMode="auto">
              <a:xfrm>
                <a:off x="1988" y="3168"/>
                <a:ext cx="63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30000"/>
                  </a:spcBef>
                  <a:buFontTx/>
                  <a:buChar char="•"/>
                </a:pPr>
                <a:endParaRPr lang="en-CA" altLang="en-US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4314" name="Rectangle 97"/>
              <p:cNvSpPr>
                <a:spLocks noChangeArrowheads="1"/>
              </p:cNvSpPr>
              <p:nvPr/>
            </p:nvSpPr>
            <p:spPr bwMode="auto">
              <a:xfrm>
                <a:off x="1353" y="3168"/>
                <a:ext cx="635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30000"/>
                  </a:spcBef>
                  <a:buFontTx/>
                  <a:buChar char="•"/>
                </a:pPr>
                <a:endParaRPr lang="en-CA" altLang="en-US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4315" name="Rectangle 98"/>
              <p:cNvSpPr>
                <a:spLocks noChangeArrowheads="1"/>
              </p:cNvSpPr>
              <p:nvPr/>
            </p:nvSpPr>
            <p:spPr bwMode="auto">
              <a:xfrm>
                <a:off x="720" y="3216"/>
                <a:ext cx="633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30000"/>
                  </a:spcBef>
                </a:pPr>
                <a:r>
                  <a:rPr lang="en-US" altLang="en-US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en-U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L06</a:t>
                </a:r>
              </a:p>
            </p:txBody>
          </p:sp>
          <p:sp>
            <p:nvSpPr>
              <p:cNvPr id="94316" name="Line 99"/>
              <p:cNvSpPr>
                <a:spLocks noChangeShapeType="1"/>
              </p:cNvSpPr>
              <p:nvPr/>
            </p:nvSpPr>
            <p:spPr bwMode="auto">
              <a:xfrm>
                <a:off x="720" y="3168"/>
                <a:ext cx="3168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 anchor="ctr"/>
              <a:lstStyle/>
              <a:p>
                <a:endParaRPr lang="en-CA" dirty="0"/>
              </a:p>
            </p:txBody>
          </p:sp>
          <p:sp>
            <p:nvSpPr>
              <p:cNvPr id="94317" name="Line 100"/>
              <p:cNvSpPr>
                <a:spLocks noChangeShapeType="1"/>
              </p:cNvSpPr>
              <p:nvPr/>
            </p:nvSpPr>
            <p:spPr bwMode="auto">
              <a:xfrm>
                <a:off x="720" y="3456"/>
                <a:ext cx="3168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 anchor="ctr"/>
              <a:lstStyle/>
              <a:p>
                <a:endParaRPr lang="en-CA" dirty="0"/>
              </a:p>
            </p:txBody>
          </p:sp>
          <p:sp>
            <p:nvSpPr>
              <p:cNvPr id="94318" name="Line 101"/>
              <p:cNvSpPr>
                <a:spLocks noChangeShapeType="1"/>
              </p:cNvSpPr>
              <p:nvPr/>
            </p:nvSpPr>
            <p:spPr bwMode="auto">
              <a:xfrm>
                <a:off x="720" y="3168"/>
                <a:ext cx="1" cy="28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 anchor="ctr"/>
              <a:lstStyle/>
              <a:p>
                <a:endParaRPr lang="en-CA" dirty="0"/>
              </a:p>
            </p:txBody>
          </p:sp>
          <p:sp>
            <p:nvSpPr>
              <p:cNvPr id="94319" name="Line 102"/>
              <p:cNvSpPr>
                <a:spLocks noChangeShapeType="1"/>
              </p:cNvSpPr>
              <p:nvPr/>
            </p:nvSpPr>
            <p:spPr bwMode="auto">
              <a:xfrm>
                <a:off x="1353" y="3168"/>
                <a:ext cx="1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 anchor="ctr"/>
              <a:lstStyle/>
              <a:p>
                <a:endParaRPr lang="en-CA" dirty="0"/>
              </a:p>
            </p:txBody>
          </p:sp>
          <p:sp>
            <p:nvSpPr>
              <p:cNvPr id="94320" name="Line 103"/>
              <p:cNvSpPr>
                <a:spLocks noChangeShapeType="1"/>
              </p:cNvSpPr>
              <p:nvPr/>
            </p:nvSpPr>
            <p:spPr bwMode="auto">
              <a:xfrm>
                <a:off x="1988" y="3168"/>
                <a:ext cx="1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 anchor="ctr"/>
              <a:lstStyle/>
              <a:p>
                <a:endParaRPr lang="en-CA" dirty="0"/>
              </a:p>
            </p:txBody>
          </p:sp>
          <p:sp>
            <p:nvSpPr>
              <p:cNvPr id="94321" name="Line 104"/>
              <p:cNvSpPr>
                <a:spLocks noChangeShapeType="1"/>
              </p:cNvSpPr>
              <p:nvPr/>
            </p:nvSpPr>
            <p:spPr bwMode="auto">
              <a:xfrm>
                <a:off x="2620" y="3168"/>
                <a:ext cx="1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 anchor="ctr"/>
              <a:lstStyle/>
              <a:p>
                <a:endParaRPr lang="en-CA" dirty="0"/>
              </a:p>
            </p:txBody>
          </p:sp>
          <p:sp>
            <p:nvSpPr>
              <p:cNvPr id="94322" name="Line 105"/>
              <p:cNvSpPr>
                <a:spLocks noChangeShapeType="1"/>
              </p:cNvSpPr>
              <p:nvPr/>
            </p:nvSpPr>
            <p:spPr bwMode="auto">
              <a:xfrm>
                <a:off x="3888" y="3168"/>
                <a:ext cx="1" cy="28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 anchor="ctr"/>
              <a:lstStyle/>
              <a:p>
                <a:endParaRPr lang="en-CA" dirty="0"/>
              </a:p>
            </p:txBody>
          </p:sp>
          <p:sp>
            <p:nvSpPr>
              <p:cNvPr id="94323" name="Line 106"/>
              <p:cNvSpPr>
                <a:spLocks noChangeShapeType="1"/>
              </p:cNvSpPr>
              <p:nvPr/>
            </p:nvSpPr>
            <p:spPr bwMode="auto">
              <a:xfrm>
                <a:off x="3255" y="3168"/>
                <a:ext cx="1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CA" dirty="0"/>
              </a:p>
            </p:txBody>
          </p:sp>
        </p:grpSp>
        <p:sp>
          <p:nvSpPr>
            <p:cNvPr id="94310" name="Line 107"/>
            <p:cNvSpPr>
              <a:spLocks noChangeShapeType="1"/>
            </p:cNvSpPr>
            <p:nvPr/>
          </p:nvSpPr>
          <p:spPr bwMode="auto">
            <a:xfrm>
              <a:off x="720" y="3792"/>
              <a:ext cx="3168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 dirty="0"/>
            </a:p>
          </p:txBody>
        </p:sp>
      </p:grpSp>
      <p:grpSp>
        <p:nvGrpSpPr>
          <p:cNvPr id="7" name="Group 108"/>
          <p:cNvGrpSpPr>
            <a:grpSpLocks/>
          </p:cNvGrpSpPr>
          <p:nvPr/>
        </p:nvGrpSpPr>
        <p:grpSpPr bwMode="auto">
          <a:xfrm>
            <a:off x="977900" y="5429250"/>
            <a:ext cx="5030788" cy="457200"/>
            <a:chOff x="720" y="3216"/>
            <a:chExt cx="3169" cy="288"/>
          </a:xfrm>
        </p:grpSpPr>
        <p:grpSp>
          <p:nvGrpSpPr>
            <p:cNvPr id="94292" name="Group 109"/>
            <p:cNvGrpSpPr>
              <a:grpSpLocks/>
            </p:cNvGrpSpPr>
            <p:nvPr/>
          </p:nvGrpSpPr>
          <p:grpSpPr bwMode="auto">
            <a:xfrm>
              <a:off x="720" y="3216"/>
              <a:ext cx="3169" cy="288"/>
              <a:chOff x="720" y="3216"/>
              <a:chExt cx="3169" cy="288"/>
            </a:xfrm>
          </p:grpSpPr>
          <p:grpSp>
            <p:nvGrpSpPr>
              <p:cNvPr id="94294" name="Group 110"/>
              <p:cNvGrpSpPr>
                <a:grpSpLocks/>
              </p:cNvGrpSpPr>
              <p:nvPr/>
            </p:nvGrpSpPr>
            <p:grpSpPr bwMode="auto">
              <a:xfrm>
                <a:off x="720" y="3216"/>
                <a:ext cx="3169" cy="288"/>
                <a:chOff x="720" y="2880"/>
                <a:chExt cx="3169" cy="288"/>
              </a:xfrm>
            </p:grpSpPr>
            <p:sp>
              <p:nvSpPr>
                <p:cNvPr id="94296" name="Rectangle 111"/>
                <p:cNvSpPr>
                  <a:spLocks noChangeArrowheads="1"/>
                </p:cNvSpPr>
                <p:nvPr/>
              </p:nvSpPr>
              <p:spPr bwMode="auto">
                <a:xfrm>
                  <a:off x="3255" y="2880"/>
                  <a:ext cx="633" cy="2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>
                    <a:lnSpc>
                      <a:spcPct val="90000"/>
                    </a:lnSpc>
                    <a:spcBef>
                      <a:spcPct val="30000"/>
                    </a:spcBef>
                    <a:buFontTx/>
                    <a:buChar char="•"/>
                  </a:pPr>
                  <a:endParaRPr lang="en-CA" altLang="en-US" dirty="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94297" name="Rectangle 112"/>
                <p:cNvSpPr>
                  <a:spLocks noChangeArrowheads="1"/>
                </p:cNvSpPr>
                <p:nvPr/>
              </p:nvSpPr>
              <p:spPr bwMode="auto">
                <a:xfrm>
                  <a:off x="2620" y="2880"/>
                  <a:ext cx="635" cy="2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>
                    <a:lnSpc>
                      <a:spcPct val="90000"/>
                    </a:lnSpc>
                    <a:spcBef>
                      <a:spcPct val="30000"/>
                    </a:spcBef>
                    <a:buFontTx/>
                    <a:buChar char="•"/>
                  </a:pPr>
                  <a:endParaRPr lang="en-CA" altLang="en-US" dirty="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94298" name="Rectangle 113"/>
                <p:cNvSpPr>
                  <a:spLocks noChangeArrowheads="1"/>
                </p:cNvSpPr>
                <p:nvPr/>
              </p:nvSpPr>
              <p:spPr bwMode="auto">
                <a:xfrm>
                  <a:off x="1988" y="2880"/>
                  <a:ext cx="632" cy="2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>
                    <a:lnSpc>
                      <a:spcPct val="90000"/>
                    </a:lnSpc>
                    <a:spcBef>
                      <a:spcPct val="30000"/>
                    </a:spcBef>
                    <a:buFontTx/>
                    <a:buChar char="•"/>
                  </a:pPr>
                  <a:endParaRPr lang="en-CA" altLang="en-US" dirty="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94299" name="Rectangle 114"/>
                <p:cNvSpPr>
                  <a:spLocks noChangeArrowheads="1"/>
                </p:cNvSpPr>
                <p:nvPr/>
              </p:nvSpPr>
              <p:spPr bwMode="auto">
                <a:xfrm>
                  <a:off x="1344" y="2880"/>
                  <a:ext cx="644" cy="2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>
                    <a:lnSpc>
                      <a:spcPct val="90000"/>
                    </a:lnSpc>
                    <a:spcBef>
                      <a:spcPct val="30000"/>
                    </a:spcBef>
                    <a:buFontTx/>
                    <a:buChar char="•"/>
                  </a:pPr>
                  <a:endParaRPr lang="en-US" altLang="en-US" dirty="0">
                    <a:latin typeface="Times New Roman" panose="02020603050405020304" pitchFamily="18" charset="0"/>
                  </a:endParaRPr>
                </a:p>
                <a:p>
                  <a:pPr>
                    <a:lnSpc>
                      <a:spcPct val="90000"/>
                    </a:lnSpc>
                    <a:spcBef>
                      <a:spcPct val="30000"/>
                    </a:spcBef>
                    <a:buFontTx/>
                    <a:buChar char="•"/>
                  </a:pPr>
                  <a:endParaRPr lang="en-US" altLang="en-US" dirty="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94300" name="Rectangle 115"/>
                <p:cNvSpPr>
                  <a:spLocks noChangeArrowheads="1"/>
                </p:cNvSpPr>
                <p:nvPr/>
              </p:nvSpPr>
              <p:spPr bwMode="auto">
                <a:xfrm>
                  <a:off x="720" y="2880"/>
                  <a:ext cx="624" cy="2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>
                    <a:lnSpc>
                      <a:spcPct val="90000"/>
                    </a:lnSpc>
                    <a:spcBef>
                      <a:spcPct val="30000"/>
                    </a:spcBef>
                  </a:pPr>
                  <a:r>
                    <a:rPr lang="en-US" altLang="en-US" sz="16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 L05</a:t>
                  </a:r>
                </a:p>
              </p:txBody>
            </p:sp>
            <p:sp>
              <p:nvSpPr>
                <p:cNvPr id="94301" name="Line 116"/>
                <p:cNvSpPr>
                  <a:spLocks noChangeShapeType="1"/>
                </p:cNvSpPr>
                <p:nvPr/>
              </p:nvSpPr>
              <p:spPr bwMode="auto">
                <a:xfrm>
                  <a:off x="720" y="2880"/>
                  <a:ext cx="3168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0" tIns="0" rIns="0" bIns="0" anchor="ctr"/>
                <a:lstStyle/>
                <a:p>
                  <a:endParaRPr lang="en-CA" dirty="0"/>
                </a:p>
              </p:txBody>
            </p:sp>
            <p:sp>
              <p:nvSpPr>
                <p:cNvPr id="94302" name="Line 117"/>
                <p:cNvSpPr>
                  <a:spLocks noChangeShapeType="1"/>
                </p:cNvSpPr>
                <p:nvPr/>
              </p:nvSpPr>
              <p:spPr bwMode="auto">
                <a:xfrm>
                  <a:off x="720" y="3168"/>
                  <a:ext cx="3168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0" tIns="0" rIns="0" bIns="0" anchor="ctr"/>
                <a:lstStyle/>
                <a:p>
                  <a:endParaRPr lang="en-CA" dirty="0"/>
                </a:p>
              </p:txBody>
            </p:sp>
            <p:sp>
              <p:nvSpPr>
                <p:cNvPr id="94303" name="Line 118"/>
                <p:cNvSpPr>
                  <a:spLocks noChangeShapeType="1"/>
                </p:cNvSpPr>
                <p:nvPr/>
              </p:nvSpPr>
              <p:spPr bwMode="auto">
                <a:xfrm>
                  <a:off x="720" y="2880"/>
                  <a:ext cx="1" cy="288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0" tIns="0" rIns="0" bIns="0" anchor="ctr"/>
                <a:lstStyle/>
                <a:p>
                  <a:endParaRPr lang="en-CA" dirty="0"/>
                </a:p>
              </p:txBody>
            </p:sp>
            <p:sp>
              <p:nvSpPr>
                <p:cNvPr id="94304" name="Line 119"/>
                <p:cNvSpPr>
                  <a:spLocks noChangeShapeType="1"/>
                </p:cNvSpPr>
                <p:nvPr/>
              </p:nvSpPr>
              <p:spPr bwMode="auto">
                <a:xfrm>
                  <a:off x="1344" y="2880"/>
                  <a:ext cx="0" cy="2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0" tIns="0" rIns="0" bIns="0" anchor="ctr"/>
                <a:lstStyle/>
                <a:p>
                  <a:endParaRPr lang="en-CA" dirty="0"/>
                </a:p>
              </p:txBody>
            </p:sp>
            <p:sp>
              <p:nvSpPr>
                <p:cNvPr id="94305" name="Line 120"/>
                <p:cNvSpPr>
                  <a:spLocks noChangeShapeType="1"/>
                </p:cNvSpPr>
                <p:nvPr/>
              </p:nvSpPr>
              <p:spPr bwMode="auto">
                <a:xfrm>
                  <a:off x="1988" y="2880"/>
                  <a:ext cx="0" cy="2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0" tIns="0" rIns="0" bIns="0" anchor="ctr"/>
                <a:lstStyle/>
                <a:p>
                  <a:endParaRPr lang="en-CA" dirty="0"/>
                </a:p>
              </p:txBody>
            </p:sp>
            <p:sp>
              <p:nvSpPr>
                <p:cNvPr id="94306" name="Line 121"/>
                <p:cNvSpPr>
                  <a:spLocks noChangeShapeType="1"/>
                </p:cNvSpPr>
                <p:nvPr/>
              </p:nvSpPr>
              <p:spPr bwMode="auto">
                <a:xfrm>
                  <a:off x="2620" y="2880"/>
                  <a:ext cx="2" cy="2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0" tIns="0" rIns="0" bIns="0" anchor="ctr"/>
                <a:lstStyle/>
                <a:p>
                  <a:endParaRPr lang="en-CA" dirty="0"/>
                </a:p>
              </p:txBody>
            </p:sp>
            <p:sp>
              <p:nvSpPr>
                <p:cNvPr id="94307" name="Line 122"/>
                <p:cNvSpPr>
                  <a:spLocks noChangeShapeType="1"/>
                </p:cNvSpPr>
                <p:nvPr/>
              </p:nvSpPr>
              <p:spPr bwMode="auto">
                <a:xfrm>
                  <a:off x="3888" y="2880"/>
                  <a:ext cx="1" cy="288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0" tIns="0" rIns="0" bIns="0" anchor="ctr"/>
                <a:lstStyle/>
                <a:p>
                  <a:endParaRPr lang="en-CA" dirty="0"/>
                </a:p>
              </p:txBody>
            </p:sp>
            <p:sp>
              <p:nvSpPr>
                <p:cNvPr id="94308" name="Line 123"/>
                <p:cNvSpPr>
                  <a:spLocks noChangeShapeType="1"/>
                </p:cNvSpPr>
                <p:nvPr/>
              </p:nvSpPr>
              <p:spPr bwMode="auto">
                <a:xfrm>
                  <a:off x="3255" y="2880"/>
                  <a:ext cx="0" cy="2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0" tIns="0" rIns="0" bIns="0"/>
                <a:lstStyle/>
                <a:p>
                  <a:endParaRPr lang="en-CA" dirty="0"/>
                </a:p>
              </p:txBody>
            </p:sp>
          </p:grpSp>
          <p:sp>
            <p:nvSpPr>
              <p:cNvPr id="94295" name="Line 124"/>
              <p:cNvSpPr>
                <a:spLocks noChangeShapeType="1"/>
              </p:cNvSpPr>
              <p:nvPr/>
            </p:nvSpPr>
            <p:spPr bwMode="auto">
              <a:xfrm>
                <a:off x="720" y="3216"/>
                <a:ext cx="3168" cy="0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CA" dirty="0"/>
              </a:p>
            </p:txBody>
          </p:sp>
        </p:grpSp>
        <p:sp>
          <p:nvSpPr>
            <p:cNvPr id="94293" name="Line 125"/>
            <p:cNvSpPr>
              <a:spLocks noChangeShapeType="1"/>
            </p:cNvSpPr>
            <p:nvPr/>
          </p:nvSpPr>
          <p:spPr bwMode="auto">
            <a:xfrm>
              <a:off x="720" y="3504"/>
              <a:ext cx="3168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 dirty="0"/>
            </a:p>
          </p:txBody>
        </p:sp>
      </p:grpSp>
      <p:sp>
        <p:nvSpPr>
          <p:cNvPr id="810110" name="Text Box 126"/>
          <p:cNvSpPr txBox="1">
            <a:spLocks noChangeArrowheads="1"/>
          </p:cNvSpPr>
          <p:nvPr/>
        </p:nvSpPr>
        <p:spPr bwMode="auto">
          <a:xfrm>
            <a:off x="6172200" y="1435100"/>
            <a:ext cx="2590800" cy="2092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CA" altLang="en-US" b="1" dirty="0">
                <a:latin typeface="Arial" panose="020B0604020202020204" pitchFamily="34" charset="0"/>
              </a:rPr>
              <a:t>Important</a:t>
            </a:r>
            <a:r>
              <a:rPr lang="en-CA" altLang="en-US" dirty="0">
                <a:latin typeface="Arial" panose="020B0604020202020204" pitchFamily="34" charset="0"/>
              </a:rPr>
              <a:t>:</a:t>
            </a:r>
          </a:p>
          <a:p>
            <a:pPr marL="285750" indent="-28575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CA" altLang="en-US" sz="1600" dirty="0">
                <a:latin typeface="Arial" panose="020B0604020202020204" pitchFamily="34" charset="0"/>
              </a:rPr>
              <a:t>List elements are specified in the order of </a:t>
            </a:r>
            <a:r>
              <a:rPr lang="en-CA" altLang="en-US" sz="1600" dirty="0">
                <a:latin typeface="Consolas" panose="020B0609020204030204" pitchFamily="49" charset="0"/>
              </a:rPr>
              <a:t>[row] [column]</a:t>
            </a:r>
          </a:p>
          <a:p>
            <a:pPr marL="285750" indent="-28575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CA" altLang="en-US" sz="1600" dirty="0">
                <a:latin typeface="Arial" panose="020B0604020202020204" pitchFamily="34" charset="0"/>
              </a:rPr>
              <a:t>Specifying only a single </a:t>
            </a:r>
            <a:r>
              <a:rPr lang="en-CA" altLang="en-US" sz="1600" dirty="0" smtClean="0">
                <a:latin typeface="Arial" panose="020B0604020202020204" pitchFamily="34" charset="0"/>
              </a:rPr>
              <a:t>set of brackets </a:t>
            </a:r>
            <a:r>
              <a:rPr lang="en-CA" altLang="en-US" sz="1600" dirty="0">
                <a:latin typeface="Arial" panose="020B0604020202020204" pitchFamily="34" charset="0"/>
              </a:rPr>
              <a:t>specifies the </a:t>
            </a:r>
            <a:r>
              <a:rPr lang="en-CA" altLang="en-US" sz="1600" dirty="0" smtClean="0">
                <a:latin typeface="Arial" panose="020B0604020202020204" pitchFamily="34" charset="0"/>
              </a:rPr>
              <a:t>row </a:t>
            </a:r>
          </a:p>
        </p:txBody>
      </p:sp>
    </p:spTree>
    <p:extLst>
      <p:ext uri="{BB962C8B-B14F-4D97-AF65-F5344CB8AC3E}">
        <p14:creationId xmlns:p14="http://schemas.microsoft.com/office/powerpoint/2010/main" val="3948895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099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099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0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0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00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0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100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100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810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8101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810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810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0110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Extra Practice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400" dirty="0" smtClean="0">
                <a:cs typeface="Times New Roman" panose="02020603050405020304" pitchFamily="18" charset="0"/>
              </a:rPr>
              <a:t>String:</a:t>
            </a:r>
          </a:p>
          <a:p>
            <a:pPr lvl="1"/>
            <a:r>
              <a:rPr lang="en-US" altLang="en-US" sz="2000" dirty="0" smtClean="0">
                <a:cs typeface="Times New Roman" panose="02020603050405020304" pitchFamily="18" charset="0"/>
              </a:rPr>
              <a:t>Write the code that implements string operations (e.g., splitting) or string functions (e.g., determining if a string consists only of numbers)</a:t>
            </a:r>
          </a:p>
        </p:txBody>
      </p:sp>
    </p:spTree>
    <p:extLst>
      <p:ext uri="{BB962C8B-B14F-4D97-AF65-F5344CB8AC3E}">
        <p14:creationId xmlns:p14="http://schemas.microsoft.com/office/powerpoint/2010/main" val="2979676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After This Section You Should Now Know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dirty="0" smtClean="0"/>
              <a:t>What is the difference between a mutable and an immutable type</a:t>
            </a:r>
          </a:p>
          <a:p>
            <a:r>
              <a:rPr lang="en-US" altLang="en-US" sz="2400" dirty="0" smtClean="0"/>
              <a:t>How strings are actually a composite type</a:t>
            </a:r>
            <a:endParaRPr lang="en-US" altLang="en-US" sz="2000" dirty="0" smtClean="0"/>
          </a:p>
          <a:p>
            <a:r>
              <a:rPr lang="en-US" altLang="en-US" sz="2400" dirty="0" smtClean="0"/>
              <a:t>Common string functions and operations</a:t>
            </a:r>
          </a:p>
          <a:p>
            <a:r>
              <a:rPr lang="en-US" altLang="en-US" sz="2400" dirty="0" smtClean="0"/>
              <a:t>How a tuple is a composite, immutable type.</a:t>
            </a:r>
          </a:p>
          <a:p>
            <a:r>
              <a:rPr lang="en-US" altLang="en-US" sz="2400" dirty="0" smtClean="0"/>
              <a:t>Iterating tuples using for and while loops</a:t>
            </a:r>
          </a:p>
        </p:txBody>
      </p:sp>
    </p:spTree>
    <p:extLst>
      <p:ext uri="{BB962C8B-B14F-4D97-AF65-F5344CB8AC3E}">
        <p14:creationId xmlns:p14="http://schemas.microsoft.com/office/powerpoint/2010/main" val="408719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After This Section You Should Now Know (2)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dirty="0" smtClean="0"/>
              <a:t>When to use lists of different dimensions</a:t>
            </a:r>
          </a:p>
          <a:p>
            <a:pPr>
              <a:lnSpc>
                <a:spcPct val="90000"/>
              </a:lnSpc>
            </a:pPr>
            <a:r>
              <a:rPr lang="en-US" altLang="en-US" sz="2400" dirty="0" smtClean="0"/>
              <a:t>Basic operations on a 2D list</a:t>
            </a:r>
          </a:p>
          <a:p>
            <a:pPr>
              <a:lnSpc>
                <a:spcPct val="90000"/>
              </a:lnSpc>
            </a:pPr>
            <a:r>
              <a:rPr lang="en-US" altLang="en-US" sz="2400" dirty="0" smtClean="0"/>
              <a:t>What is a tuple, common operations on tuples such as creation, accessing elements, displaying a tuple or elements</a:t>
            </a:r>
          </a:p>
          <a:p>
            <a:pPr>
              <a:lnSpc>
                <a:spcPct val="90000"/>
              </a:lnSpc>
            </a:pPr>
            <a:r>
              <a:rPr lang="en-US" altLang="en-US" sz="2400" dirty="0" smtClean="0"/>
              <a:t>How functions return zero or one item</a:t>
            </a:r>
          </a:p>
          <a:p>
            <a:pPr>
              <a:lnSpc>
                <a:spcPct val="90000"/>
              </a:lnSpc>
            </a:pPr>
            <a:r>
              <a:rPr lang="en-US" altLang="en-US" sz="2400" dirty="0" smtClean="0"/>
              <a:t>What is a reference and how it differs from a regular variable</a:t>
            </a:r>
          </a:p>
          <a:p>
            <a:pPr>
              <a:lnSpc>
                <a:spcPct val="90000"/>
              </a:lnSpc>
            </a:pPr>
            <a:r>
              <a:rPr lang="en-US" altLang="en-US" sz="2400" dirty="0" smtClean="0"/>
              <a:t>Why references are used</a:t>
            </a:r>
          </a:p>
          <a:p>
            <a:pPr>
              <a:lnSpc>
                <a:spcPct val="90000"/>
              </a:lnSpc>
            </a:pPr>
            <a:r>
              <a:rPr lang="en-US" altLang="en-US" sz="2400" dirty="0" smtClean="0"/>
              <a:t>The two parameter passing mechanisms: pass-by-value and pass-by-reference</a:t>
            </a:r>
          </a:p>
        </p:txBody>
      </p:sp>
    </p:spTree>
    <p:extLst>
      <p:ext uri="{BB962C8B-B14F-4D97-AF65-F5344CB8AC3E}">
        <p14:creationId xmlns:p14="http://schemas.microsoft.com/office/powerpoint/2010/main" val="1638088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Creating And Initializing A Multi-Dimensional List In Python (Fixed Size During Creation)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7086600" cy="4525963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400" b="1" dirty="0" smtClean="0"/>
              <a:t>General structure</a:t>
            </a:r>
          </a:p>
          <a:p>
            <a:pPr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</a:rPr>
              <a:t>     &lt;</a:t>
            </a:r>
            <a:r>
              <a:rPr lang="en-US" altLang="en-US" sz="1600" i="1" dirty="0" smtClean="0">
                <a:latin typeface="Consolas" panose="020B0609020204030204" pitchFamily="49" charset="0"/>
              </a:rPr>
              <a:t>list_name</a:t>
            </a:r>
            <a:r>
              <a:rPr lang="en-US" altLang="en-US" sz="1600" dirty="0" smtClean="0">
                <a:latin typeface="Consolas" panose="020B0609020204030204" pitchFamily="49" charset="0"/>
              </a:rPr>
              <a:t>&gt; = [ [&lt;</a:t>
            </a:r>
            <a:r>
              <a:rPr lang="en-US" altLang="en-US" sz="1600" i="1" dirty="0" smtClean="0">
                <a:latin typeface="Consolas" panose="020B0609020204030204" pitchFamily="49" charset="0"/>
              </a:rPr>
              <a:t>value 1</a:t>
            </a:r>
            <a:r>
              <a:rPr lang="en-US" altLang="en-US" sz="1600" dirty="0" smtClean="0">
                <a:latin typeface="Consolas" panose="020B0609020204030204" pitchFamily="49" charset="0"/>
              </a:rPr>
              <a:t>&gt;,  &lt;</a:t>
            </a:r>
            <a:r>
              <a:rPr lang="en-US" altLang="en-US" sz="1600" i="1" dirty="0" smtClean="0">
                <a:latin typeface="Consolas" panose="020B0609020204030204" pitchFamily="49" charset="0"/>
              </a:rPr>
              <a:t>value 2</a:t>
            </a:r>
            <a:r>
              <a:rPr lang="en-US" altLang="en-US" sz="1600" dirty="0" smtClean="0">
                <a:latin typeface="Consolas" panose="020B0609020204030204" pitchFamily="49" charset="0"/>
              </a:rPr>
              <a:t>&gt;, ... &lt;</a:t>
            </a:r>
            <a:r>
              <a:rPr lang="en-US" altLang="en-US" sz="1600" i="1" dirty="0" smtClean="0">
                <a:latin typeface="Consolas" panose="020B0609020204030204" pitchFamily="49" charset="0"/>
              </a:rPr>
              <a:t>value n</a:t>
            </a:r>
            <a:r>
              <a:rPr lang="en-US" altLang="en-US" sz="1600" dirty="0" smtClean="0">
                <a:latin typeface="Consolas" panose="020B0609020204030204" pitchFamily="49" charset="0"/>
              </a:rPr>
              <a:t>&gt;],</a:t>
            </a:r>
          </a:p>
          <a:p>
            <a:pPr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</a:rPr>
              <a:t>                     [&lt;</a:t>
            </a:r>
            <a:r>
              <a:rPr lang="en-US" altLang="en-US" sz="1600" i="1" dirty="0" smtClean="0">
                <a:latin typeface="Consolas" panose="020B0609020204030204" pitchFamily="49" charset="0"/>
              </a:rPr>
              <a:t>value 1</a:t>
            </a:r>
            <a:r>
              <a:rPr lang="en-US" altLang="en-US" sz="1600" dirty="0" smtClean="0">
                <a:latin typeface="Consolas" panose="020B0609020204030204" pitchFamily="49" charset="0"/>
              </a:rPr>
              <a:t>&gt;,  &lt;</a:t>
            </a:r>
            <a:r>
              <a:rPr lang="en-US" altLang="en-US" sz="1600" i="1" dirty="0" smtClean="0">
                <a:latin typeface="Consolas" panose="020B0609020204030204" pitchFamily="49" charset="0"/>
              </a:rPr>
              <a:t>value 2</a:t>
            </a:r>
            <a:r>
              <a:rPr lang="en-US" altLang="en-US" sz="1600" dirty="0" smtClean="0">
                <a:latin typeface="Consolas" panose="020B0609020204030204" pitchFamily="49" charset="0"/>
              </a:rPr>
              <a:t>&gt;, ... &lt;</a:t>
            </a:r>
            <a:r>
              <a:rPr lang="en-US" altLang="en-US" sz="1600" i="1" dirty="0" smtClean="0">
                <a:latin typeface="Consolas" panose="020B0609020204030204" pitchFamily="49" charset="0"/>
              </a:rPr>
              <a:t>value n</a:t>
            </a:r>
            <a:r>
              <a:rPr lang="en-US" altLang="en-US" sz="1600" dirty="0" smtClean="0">
                <a:latin typeface="Consolas" panose="020B0609020204030204" pitchFamily="49" charset="0"/>
              </a:rPr>
              <a:t>&gt;],</a:t>
            </a:r>
          </a:p>
          <a:p>
            <a:pPr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</a:rPr>
              <a:t>			               :	:	:</a:t>
            </a:r>
          </a:p>
          <a:p>
            <a:pPr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</a:rPr>
              <a:t>			               :	:	:</a:t>
            </a:r>
          </a:p>
          <a:p>
            <a:pPr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</a:rPr>
              <a:t> 		             [&lt;</a:t>
            </a:r>
            <a:r>
              <a:rPr lang="en-US" altLang="en-US" sz="1600" i="1" dirty="0" smtClean="0">
                <a:latin typeface="Consolas" panose="020B0609020204030204" pitchFamily="49" charset="0"/>
              </a:rPr>
              <a:t>value 1</a:t>
            </a:r>
            <a:r>
              <a:rPr lang="en-US" altLang="en-US" sz="1600" dirty="0" smtClean="0">
                <a:latin typeface="Consolas" panose="020B0609020204030204" pitchFamily="49" charset="0"/>
              </a:rPr>
              <a:t>&gt;,  &lt;</a:t>
            </a:r>
            <a:r>
              <a:rPr lang="en-US" altLang="en-US" sz="1600" i="1" dirty="0" smtClean="0">
                <a:latin typeface="Consolas" panose="020B0609020204030204" pitchFamily="49" charset="0"/>
              </a:rPr>
              <a:t>value 2</a:t>
            </a:r>
            <a:r>
              <a:rPr lang="en-US" altLang="en-US" sz="1600" dirty="0" smtClean="0">
                <a:latin typeface="Consolas" panose="020B0609020204030204" pitchFamily="49" charset="0"/>
              </a:rPr>
              <a:t>&gt;, ... &lt;</a:t>
            </a:r>
            <a:r>
              <a:rPr lang="en-US" altLang="en-US" sz="1600" i="1" dirty="0" smtClean="0">
                <a:latin typeface="Consolas" panose="020B0609020204030204" pitchFamily="49" charset="0"/>
              </a:rPr>
              <a:t>value n</a:t>
            </a:r>
            <a:r>
              <a:rPr lang="en-US" altLang="en-US" sz="1600" dirty="0" smtClean="0">
                <a:latin typeface="Consolas" panose="020B0609020204030204" pitchFamily="49" charset="0"/>
              </a:rPr>
              <a:t>&gt;] ]</a:t>
            </a:r>
          </a:p>
          <a:p>
            <a:pPr>
              <a:buFontTx/>
              <a:buNone/>
            </a:pPr>
            <a:endParaRPr lang="en-US" altLang="en-US" sz="1800" dirty="0" smtClean="0"/>
          </a:p>
          <a:p>
            <a:pPr>
              <a:buFontTx/>
              <a:buNone/>
            </a:pPr>
            <a:endParaRPr lang="en-US" altLang="en-US" sz="1800" dirty="0" smtClean="0"/>
          </a:p>
          <a:p>
            <a:pPr>
              <a:buFontTx/>
              <a:buNone/>
            </a:pPr>
            <a:r>
              <a:rPr lang="en-US" altLang="en-US" sz="1800" dirty="0" smtClean="0">
                <a:latin typeface="Times New Roman" panose="02020603050405020304" pitchFamily="18" charset="0"/>
              </a:rPr>
              <a:t>    </a:t>
            </a:r>
          </a:p>
          <a:p>
            <a:endParaRPr lang="en-US" altLang="en-US" sz="2000" dirty="0" smtClean="0">
              <a:latin typeface="Times New Roman" panose="02020603050405020304" pitchFamily="18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391400" y="1981200"/>
            <a:ext cx="1485900" cy="1536700"/>
            <a:chOff x="3952" y="1016"/>
            <a:chExt cx="936" cy="968"/>
          </a:xfrm>
        </p:grpSpPr>
        <p:sp>
          <p:nvSpPr>
            <p:cNvPr id="95240" name="AutoShape 5"/>
            <p:cNvSpPr>
              <a:spLocks/>
            </p:cNvSpPr>
            <p:nvPr/>
          </p:nvSpPr>
          <p:spPr bwMode="auto">
            <a:xfrm>
              <a:off x="3952" y="1016"/>
              <a:ext cx="304" cy="968"/>
            </a:xfrm>
            <a:prstGeom prst="rightBrace">
              <a:avLst>
                <a:gd name="adj1" fmla="val 26535"/>
                <a:gd name="adj2" fmla="val 50000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400" dirty="0">
                <a:latin typeface="Arial" panose="020B0604020202020204" pitchFamily="34" charset="0"/>
              </a:endParaRPr>
            </a:p>
          </p:txBody>
        </p:sp>
        <p:sp>
          <p:nvSpPr>
            <p:cNvPr id="95241" name="Text Box 6"/>
            <p:cNvSpPr txBox="1">
              <a:spLocks noChangeArrowheads="1"/>
            </p:cNvSpPr>
            <p:nvPr/>
          </p:nvSpPr>
          <p:spPr bwMode="auto">
            <a:xfrm>
              <a:off x="4144" y="1384"/>
              <a:ext cx="74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0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Rows</a:t>
              </a: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3200400" y="3733800"/>
            <a:ext cx="3505200" cy="781050"/>
            <a:chOff x="1628" y="2148"/>
            <a:chExt cx="2208" cy="492"/>
          </a:xfrm>
        </p:grpSpPr>
        <p:sp>
          <p:nvSpPr>
            <p:cNvPr id="95238" name="AutoShape 8"/>
            <p:cNvSpPr>
              <a:spLocks/>
            </p:cNvSpPr>
            <p:nvPr/>
          </p:nvSpPr>
          <p:spPr bwMode="auto">
            <a:xfrm rot="5400000">
              <a:off x="2580" y="1196"/>
              <a:ext cx="304" cy="2208"/>
            </a:xfrm>
            <a:prstGeom prst="rightBrace">
              <a:avLst>
                <a:gd name="adj1" fmla="val 60526"/>
                <a:gd name="adj2" fmla="val 50000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400" dirty="0">
                <a:latin typeface="Arial" panose="020B0604020202020204" pitchFamily="34" charset="0"/>
              </a:endParaRPr>
            </a:p>
          </p:txBody>
        </p:sp>
        <p:sp>
          <p:nvSpPr>
            <p:cNvPr id="95239" name="Text Box 9"/>
            <p:cNvSpPr txBox="1">
              <a:spLocks noChangeArrowheads="1"/>
            </p:cNvSpPr>
            <p:nvPr/>
          </p:nvSpPr>
          <p:spPr bwMode="auto">
            <a:xfrm>
              <a:off x="2352" y="2448"/>
              <a:ext cx="74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0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Columns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84625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990600"/>
            <a:ext cx="8229600" cy="58674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400" b="1" dirty="0" smtClean="0"/>
              <a:t>Name of the example program</a:t>
            </a:r>
            <a:r>
              <a:rPr lang="en-US" altLang="en-US" sz="2400" dirty="0" smtClean="0">
                <a:latin typeface="Times New Roman" panose="02020603050405020304" pitchFamily="18" charset="0"/>
              </a:rPr>
              <a:t>:</a:t>
            </a:r>
            <a:r>
              <a:rPr lang="en-US" altLang="en-US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000" dirty="0">
                <a:latin typeface="Consolas" panose="020B0609020204030204" pitchFamily="49" charset="0"/>
              </a:rPr>
              <a:t>1</a:t>
            </a:r>
            <a:r>
              <a:rPr lang="en-US" altLang="en-US" sz="2000" dirty="0" smtClean="0">
                <a:latin typeface="Consolas" panose="020B0609020204030204" pitchFamily="49" charset="0"/>
              </a:rPr>
              <a:t>display2DList.py</a:t>
            </a:r>
          </a:p>
          <a:p>
            <a:pPr>
              <a:buFontTx/>
              <a:buNone/>
            </a:pPr>
            <a:r>
              <a:rPr lang="en-US" altLang="en-US" sz="2000" dirty="0"/>
              <a:t>	</a:t>
            </a:r>
            <a:r>
              <a:rPr lang="en-US" altLang="en-US" sz="2000" dirty="0" smtClean="0"/>
              <a:t>Learning: creating, displaying a fixed size 2D list</a:t>
            </a: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table </a:t>
            </a:r>
            <a:r>
              <a:rPr lang="en-US" altLang="en-US" sz="1800" dirty="0" smtClean="0">
                <a:latin typeface="Consolas" panose="020B0609020204030204" pitchFamily="49" charset="0"/>
              </a:rPr>
              <a:t>= [ [0, 0, 0],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  [1, 1, 1],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  [2, 2, 2],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  [3, 3, 3]]</a:t>
            </a: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for r in range (0, 4, 1):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print </a:t>
            </a:r>
            <a:r>
              <a:rPr lang="en-US" altLang="en-US" sz="1800" dirty="0">
                <a:latin typeface="Consolas" panose="020B0609020204030204" pitchFamily="49" charset="0"/>
              </a:rPr>
              <a:t>(table[r</a:t>
            </a:r>
            <a:r>
              <a:rPr lang="en-US" altLang="en-US" sz="1800" dirty="0" smtClean="0">
                <a:latin typeface="Consolas" panose="020B0609020204030204" pitchFamily="49" charset="0"/>
              </a:rPr>
              <a:t>])  </a:t>
            </a:r>
            <a:r>
              <a:rPr lang="en-US" altLang="en-US" sz="18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#Each call to print displays a 1D list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for r in range (0,4,1):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for c in range (0,3,1):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</a:t>
            </a:r>
            <a:r>
              <a:rPr lang="en-US" altLang="en-US" sz="1800" dirty="0">
                <a:latin typeface="Consolas" panose="020B0609020204030204" pitchFamily="49" charset="0"/>
              </a:rPr>
              <a:t>print(table[r</a:t>
            </a:r>
            <a:r>
              <a:rPr lang="en-US" altLang="en-US" sz="1800" dirty="0" smtClean="0">
                <a:latin typeface="Consolas" panose="020B0609020204030204" pitchFamily="49" charset="0"/>
              </a:rPr>
              <a:t>][c], end="")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print()</a:t>
            </a: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print(table[2</a:t>
            </a:r>
            <a:r>
              <a:rPr lang="en-US" altLang="en-US" sz="1800" dirty="0" smtClean="0">
                <a:latin typeface="Consolas" panose="020B0609020204030204" pitchFamily="49" charset="0"/>
              </a:rPr>
              <a:t>][0]) </a:t>
            </a:r>
            <a:r>
              <a:rPr lang="en-US" altLang="en-US" sz="18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#Displays 2 not 0</a:t>
            </a:r>
          </a:p>
        </p:txBody>
      </p:sp>
      <p:sp>
        <p:nvSpPr>
          <p:cNvPr id="9625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04800"/>
            <a:ext cx="8229600" cy="812822"/>
          </a:xfrm>
        </p:spPr>
        <p:txBody>
          <a:bodyPr/>
          <a:lstStyle/>
          <a:p>
            <a:r>
              <a:rPr lang="en-US" altLang="en-US" sz="2800" dirty="0" smtClean="0"/>
              <a:t>Creating And Initializing A Multi-Dimensional List In Python (2): </a:t>
            </a:r>
            <a:r>
              <a:rPr lang="en-US" altLang="en-US" sz="2800" dirty="0"/>
              <a:t>Fixed Size During Creation</a:t>
            </a:r>
            <a:endParaRPr lang="en-US" altLang="en-US" sz="2800" dirty="0" smtClean="0"/>
          </a:p>
        </p:txBody>
      </p:sp>
      <p:pic>
        <p:nvPicPr>
          <p:cNvPr id="7270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903" b="14635"/>
          <a:stretch>
            <a:fillRect/>
          </a:stretch>
        </p:blipFill>
        <p:spPr bwMode="auto">
          <a:xfrm>
            <a:off x="7010400" y="4829175"/>
            <a:ext cx="1690688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3919538" y="2105025"/>
            <a:ext cx="2376488" cy="381000"/>
            <a:chOff x="2688" y="1440"/>
            <a:chExt cx="1497" cy="240"/>
          </a:xfrm>
        </p:grpSpPr>
        <p:pic>
          <p:nvPicPr>
            <p:cNvPr id="96278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87805"/>
            <a:stretch>
              <a:fillRect/>
            </a:stretch>
          </p:blipFill>
          <p:spPr bwMode="auto">
            <a:xfrm>
              <a:off x="3120" y="1440"/>
              <a:ext cx="1065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6279" name="Rectangle 10"/>
            <p:cNvSpPr>
              <a:spLocks noChangeArrowheads="1"/>
            </p:cNvSpPr>
            <p:nvPr/>
          </p:nvSpPr>
          <p:spPr bwMode="auto">
            <a:xfrm>
              <a:off x="2688" y="1440"/>
              <a:ext cx="384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/>
              <a:r>
                <a:rPr lang="en-CA" altLang="en-US" sz="1400" dirty="0">
                  <a:latin typeface="Consolas" panose="020B0609020204030204" pitchFamily="49" charset="0"/>
                  <a:cs typeface="Arial" panose="020B0604020202020204" pitchFamily="34" charset="0"/>
                </a:rPr>
                <a:t>r = 0</a:t>
              </a:r>
            </a:p>
          </p:txBody>
        </p:sp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3919538" y="2638425"/>
            <a:ext cx="2376488" cy="381000"/>
            <a:chOff x="2688" y="1776"/>
            <a:chExt cx="1497" cy="240"/>
          </a:xfrm>
        </p:grpSpPr>
        <p:pic>
          <p:nvPicPr>
            <p:cNvPr id="96276" name="Picture 7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9756" b="78049"/>
            <a:stretch>
              <a:fillRect/>
            </a:stretch>
          </p:blipFill>
          <p:spPr bwMode="auto">
            <a:xfrm>
              <a:off x="3120" y="1776"/>
              <a:ext cx="1065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6277" name="Rectangle 11"/>
            <p:cNvSpPr>
              <a:spLocks noChangeArrowheads="1"/>
            </p:cNvSpPr>
            <p:nvPr/>
          </p:nvSpPr>
          <p:spPr bwMode="auto">
            <a:xfrm>
              <a:off x="2688" y="1776"/>
              <a:ext cx="384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/>
              <a:r>
                <a:rPr lang="en-CA" altLang="en-US" sz="1400" dirty="0">
                  <a:latin typeface="Consolas" panose="020B0609020204030204" pitchFamily="49" charset="0"/>
                  <a:cs typeface="Arial" panose="020B0604020202020204" pitchFamily="34" charset="0"/>
                </a:rPr>
                <a:t>r = 1</a:t>
              </a:r>
            </a:p>
          </p:txBody>
        </p:sp>
      </p:grp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3919538" y="3095625"/>
            <a:ext cx="2376488" cy="381000"/>
            <a:chOff x="2688" y="2064"/>
            <a:chExt cx="1497" cy="240"/>
          </a:xfrm>
        </p:grpSpPr>
        <p:pic>
          <p:nvPicPr>
            <p:cNvPr id="96274" name="Picture 8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951" b="68292"/>
            <a:stretch>
              <a:fillRect/>
            </a:stretch>
          </p:blipFill>
          <p:spPr bwMode="auto">
            <a:xfrm>
              <a:off x="3120" y="2064"/>
              <a:ext cx="106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6275" name="Rectangle 12"/>
            <p:cNvSpPr>
              <a:spLocks noChangeArrowheads="1"/>
            </p:cNvSpPr>
            <p:nvPr/>
          </p:nvSpPr>
          <p:spPr bwMode="auto">
            <a:xfrm>
              <a:off x="2688" y="2064"/>
              <a:ext cx="384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/>
              <a:r>
                <a:rPr lang="en-CA" altLang="en-US" sz="1400" dirty="0">
                  <a:latin typeface="Consolas" panose="020B0609020204030204" pitchFamily="49" charset="0"/>
                  <a:cs typeface="Arial" panose="020B0604020202020204" pitchFamily="34" charset="0"/>
                </a:rPr>
                <a:t>r = 2</a:t>
              </a:r>
            </a:p>
          </p:txBody>
        </p:sp>
      </p:grpSp>
      <p:grpSp>
        <p:nvGrpSpPr>
          <p:cNvPr id="7" name="Group 17"/>
          <p:cNvGrpSpPr>
            <a:grpSpLocks/>
          </p:cNvGrpSpPr>
          <p:nvPr/>
        </p:nvGrpSpPr>
        <p:grpSpPr bwMode="auto">
          <a:xfrm>
            <a:off x="3919538" y="3552825"/>
            <a:ext cx="2362200" cy="381000"/>
            <a:chOff x="2688" y="2352"/>
            <a:chExt cx="1488" cy="240"/>
          </a:xfrm>
        </p:grpSpPr>
        <p:pic>
          <p:nvPicPr>
            <p:cNvPr id="96272" name="Picture 9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1708" r="845" b="56097"/>
            <a:stretch>
              <a:fillRect/>
            </a:stretch>
          </p:blipFill>
          <p:spPr bwMode="auto">
            <a:xfrm>
              <a:off x="3120" y="2352"/>
              <a:ext cx="1056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6273" name="Rectangle 13"/>
            <p:cNvSpPr>
              <a:spLocks noChangeArrowheads="1"/>
            </p:cNvSpPr>
            <p:nvPr/>
          </p:nvSpPr>
          <p:spPr bwMode="auto">
            <a:xfrm>
              <a:off x="2688" y="2352"/>
              <a:ext cx="384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/>
              <a:r>
                <a:rPr lang="en-CA" altLang="en-US" sz="1400" dirty="0">
                  <a:latin typeface="Consolas" panose="020B0609020204030204" pitchFamily="49" charset="0"/>
                  <a:cs typeface="Arial" panose="020B0604020202020204" pitchFamily="34" charset="0"/>
                </a:rPr>
                <a:t>r = 3</a:t>
              </a:r>
            </a:p>
          </p:txBody>
        </p:sp>
      </p:grpSp>
      <p:pic>
        <p:nvPicPr>
          <p:cNvPr id="72722" name="Picture 1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365" r="9468" b="4460"/>
          <a:stretch>
            <a:fillRect/>
          </a:stretch>
        </p:blipFill>
        <p:spPr bwMode="auto">
          <a:xfrm>
            <a:off x="7000875" y="6357938"/>
            <a:ext cx="1676400" cy="34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6286500" y="4829175"/>
            <a:ext cx="685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 dirty="0">
                <a:latin typeface="Consolas" panose="020B0609020204030204" pitchFamily="49" charset="0"/>
              </a:rPr>
              <a:t>r = 0</a:t>
            </a:r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6286500" y="5124450"/>
            <a:ext cx="762000" cy="1000125"/>
            <a:chOff x="6286500" y="5125165"/>
            <a:chExt cx="762000" cy="999410"/>
          </a:xfrm>
        </p:grpSpPr>
        <p:sp>
          <p:nvSpPr>
            <p:cNvPr id="96269" name="Rectangle 2"/>
            <p:cNvSpPr>
              <a:spLocks noChangeArrowheads="1"/>
            </p:cNvSpPr>
            <p:nvPr/>
          </p:nvSpPr>
          <p:spPr bwMode="auto">
            <a:xfrm>
              <a:off x="6296026" y="5125165"/>
              <a:ext cx="742949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dirty="0">
                  <a:latin typeface="Consolas" panose="020B0609020204030204" pitchFamily="49" charset="0"/>
                </a:rPr>
                <a:t>r = 1</a:t>
              </a:r>
            </a:p>
          </p:txBody>
        </p:sp>
        <p:sp>
          <p:nvSpPr>
            <p:cNvPr id="96270" name="TextBox 3"/>
            <p:cNvSpPr txBox="1">
              <a:spLocks noChangeArrowheads="1"/>
            </p:cNvSpPr>
            <p:nvPr/>
          </p:nvSpPr>
          <p:spPr bwMode="auto">
            <a:xfrm>
              <a:off x="6296026" y="5476875"/>
              <a:ext cx="74771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dirty="0">
                  <a:latin typeface="Consolas" panose="020B0609020204030204" pitchFamily="49" charset="0"/>
                </a:rPr>
                <a:t>r = 2</a:t>
              </a:r>
            </a:p>
          </p:txBody>
        </p:sp>
        <p:sp>
          <p:nvSpPr>
            <p:cNvPr id="96271" name="TextBox 4"/>
            <p:cNvSpPr txBox="1">
              <a:spLocks noChangeArrowheads="1"/>
            </p:cNvSpPr>
            <p:nvPr/>
          </p:nvSpPr>
          <p:spPr bwMode="auto">
            <a:xfrm>
              <a:off x="6286500" y="5816798"/>
              <a:ext cx="7620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dirty="0">
                  <a:latin typeface="Consolas" panose="020B0609020204030204" pitchFamily="49" charset="0"/>
                </a:rPr>
                <a:t>r = 3</a:t>
              </a:r>
            </a:p>
          </p:txBody>
        </p:sp>
      </p:grp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972299" y="4498181"/>
            <a:ext cx="170497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tabLst>
                <a:tab pos="180975" algn="l"/>
                <a:tab pos="361950" algn="l"/>
              </a:tabLst>
            </a:pPr>
            <a:r>
              <a:rPr lang="en-US" altLang="en-US" sz="1600" dirty="0" smtClean="0">
                <a:latin typeface="Consolas" panose="020B0609020204030204" pitchFamily="49" charset="0"/>
              </a:rPr>
              <a:t>0	1	2 </a:t>
            </a:r>
            <a:r>
              <a:rPr lang="en-US" altLang="en-US" sz="1600" dirty="0">
                <a:latin typeface="Consolas" panose="020B0609020204030204" pitchFamily="49" charset="0"/>
              </a:rPr>
              <a:t>(col)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724400" y="1859662"/>
            <a:ext cx="2454774" cy="5866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pPr>
              <a:tabLst>
                <a:tab pos="542925" algn="l"/>
                <a:tab pos="1073150" algn="l"/>
              </a:tabLst>
            </a:pPr>
            <a:r>
              <a:rPr lang="en-US" sz="1400" dirty="0" smtClean="0">
                <a:latin typeface="Consolas" panose="020B0609020204030204" pitchFamily="49" charset="0"/>
              </a:rPr>
              <a:t>c=0	c=1	c=2</a:t>
            </a:r>
            <a:endParaRPr lang="en-CA" sz="1400" dirty="0" smtClean="0">
              <a:latin typeface="Consolas" panose="020B0609020204030204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746624" y="5742201"/>
            <a:ext cx="3273175" cy="38237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US" altLang="en-US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#Displays a list element</a:t>
            </a: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1369369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2D Lists: Levels Of Access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0">
              <a:buNone/>
            </a:pPr>
            <a:r>
              <a:rPr lang="fr-FR" sz="1800" dirty="0">
                <a:latin typeface="Consolas" panose="020B0609020204030204" pitchFamily="49" charset="0"/>
              </a:rPr>
              <a:t>table = </a:t>
            </a:r>
            <a:r>
              <a:rPr lang="fr-FR" sz="1800" dirty="0" smtClean="0">
                <a:latin typeface="Consolas" panose="020B0609020204030204" pitchFamily="49" charset="0"/>
              </a:rPr>
              <a:t>[ [</a:t>
            </a:r>
            <a:r>
              <a:rPr lang="fr-FR" sz="1800" dirty="0">
                <a:latin typeface="Consolas" panose="020B0609020204030204" pitchFamily="49" charset="0"/>
              </a:rPr>
              <a:t>0, 0, 0],</a:t>
            </a:r>
          </a:p>
          <a:p>
            <a:pPr marL="342900" lvl="1" indent="0">
              <a:buNone/>
            </a:pPr>
            <a:r>
              <a:rPr lang="fr-FR" sz="1800" dirty="0">
                <a:latin typeface="Consolas" panose="020B0609020204030204" pitchFamily="49" charset="0"/>
              </a:rPr>
              <a:t>         </a:t>
            </a:r>
            <a:r>
              <a:rPr lang="fr-FR" sz="1800" dirty="0" smtClean="0">
                <a:latin typeface="Consolas" panose="020B0609020204030204" pitchFamily="49" charset="0"/>
              </a:rPr>
              <a:t> [</a:t>
            </a:r>
            <a:r>
              <a:rPr lang="fr-FR" sz="1800" dirty="0">
                <a:latin typeface="Consolas" panose="020B0609020204030204" pitchFamily="49" charset="0"/>
              </a:rPr>
              <a:t>1, 1, 1],</a:t>
            </a:r>
          </a:p>
          <a:p>
            <a:pPr marL="342900" lvl="1" indent="0">
              <a:buNone/>
            </a:pPr>
            <a:r>
              <a:rPr lang="fr-FR" sz="1800" dirty="0">
                <a:latin typeface="Consolas" panose="020B0609020204030204" pitchFamily="49" charset="0"/>
              </a:rPr>
              <a:t>         </a:t>
            </a:r>
            <a:r>
              <a:rPr lang="fr-FR" sz="1800" dirty="0" smtClean="0">
                <a:latin typeface="Consolas" panose="020B0609020204030204" pitchFamily="49" charset="0"/>
              </a:rPr>
              <a:t> [</a:t>
            </a:r>
            <a:r>
              <a:rPr lang="fr-FR" sz="1800" dirty="0">
                <a:latin typeface="Consolas" panose="020B0609020204030204" pitchFamily="49" charset="0"/>
              </a:rPr>
              <a:t>2, 2, 2],</a:t>
            </a:r>
          </a:p>
          <a:p>
            <a:pPr marL="342900" lvl="1" indent="0">
              <a:buNone/>
            </a:pPr>
            <a:r>
              <a:rPr lang="fr-FR" sz="1800" dirty="0">
                <a:latin typeface="Consolas" panose="020B0609020204030204" pitchFamily="49" charset="0"/>
              </a:rPr>
              <a:t>         </a:t>
            </a:r>
            <a:r>
              <a:rPr lang="fr-FR" sz="1800" dirty="0" smtClean="0">
                <a:latin typeface="Consolas" panose="020B0609020204030204" pitchFamily="49" charset="0"/>
              </a:rPr>
              <a:t> [</a:t>
            </a:r>
            <a:r>
              <a:rPr lang="fr-FR" sz="1800" dirty="0">
                <a:latin typeface="Consolas" panose="020B0609020204030204" pitchFamily="49" charset="0"/>
              </a:rPr>
              <a:t>3, 3, 3</a:t>
            </a:r>
            <a:r>
              <a:rPr lang="fr-FR" sz="1800" dirty="0" smtClean="0">
                <a:latin typeface="Consolas" panose="020B0609020204030204" pitchFamily="49" charset="0"/>
              </a:rPr>
              <a:t>]]</a:t>
            </a:r>
            <a:endParaRPr lang="fr-FR" sz="1800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fr-FR" sz="1800" dirty="0" err="1" smtClean="0">
                <a:latin typeface="Consolas" panose="020B0609020204030204" pitchFamily="49" charset="0"/>
              </a:rPr>
              <a:t>print</a:t>
            </a:r>
            <a:r>
              <a:rPr lang="fr-FR" sz="1800" dirty="0" smtClean="0">
                <a:latin typeface="Consolas" panose="020B0609020204030204" pitchFamily="49" charset="0"/>
              </a:rPr>
              <a:t>(table</a:t>
            </a:r>
            <a:r>
              <a:rPr lang="fr-FR" sz="1800" dirty="0">
                <a:latin typeface="Consolas" panose="020B0609020204030204" pitchFamily="49" charset="0"/>
              </a:rPr>
              <a:t>)  </a:t>
            </a:r>
            <a:r>
              <a:rPr lang="fr-FR" sz="18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#</a:t>
            </a:r>
            <a:r>
              <a:rPr lang="fr-FR" sz="1800" b="1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Entire</a:t>
            </a:r>
            <a:r>
              <a:rPr lang="fr-FR" sz="18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fr-FR" sz="1800" b="1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list</a:t>
            </a:r>
            <a:endParaRPr lang="fr-FR" sz="1800" b="1" dirty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fr-FR" sz="1800" dirty="0" err="1">
                <a:latin typeface="Consolas" panose="020B0609020204030204" pitchFamily="49" charset="0"/>
              </a:rPr>
              <a:t>print</a:t>
            </a:r>
            <a:r>
              <a:rPr lang="fr-FR" sz="1800" dirty="0">
                <a:latin typeface="Consolas" panose="020B0609020204030204" pitchFamily="49" charset="0"/>
              </a:rPr>
              <a:t>(table[0]) </a:t>
            </a:r>
            <a:r>
              <a:rPr lang="fr-FR" sz="18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#First </a:t>
            </a:r>
            <a:r>
              <a:rPr lang="fr-FR" sz="1800" b="1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row</a:t>
            </a:r>
            <a:endParaRPr lang="fr-FR" sz="1800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fr-FR" sz="1800" dirty="0" err="1">
                <a:latin typeface="Consolas" panose="020B0609020204030204" pitchFamily="49" charset="0"/>
              </a:rPr>
              <a:t>print</a:t>
            </a:r>
            <a:r>
              <a:rPr lang="fr-FR" sz="1800" dirty="0">
                <a:latin typeface="Consolas" panose="020B0609020204030204" pitchFamily="49" charset="0"/>
              </a:rPr>
              <a:t>(table[3</a:t>
            </a:r>
            <a:r>
              <a:rPr lang="fr-FR" sz="1800" dirty="0" smtClean="0">
                <a:latin typeface="Consolas" panose="020B0609020204030204" pitchFamily="49" charset="0"/>
              </a:rPr>
              <a:t>][1]) </a:t>
            </a:r>
            <a:r>
              <a:rPr lang="fr-FR" sz="18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#4</a:t>
            </a:r>
            <a:r>
              <a:rPr lang="fr-FR" sz="1800" b="1" baseline="300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th</a:t>
            </a:r>
            <a:r>
              <a:rPr lang="fr-FR" sz="18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fr-FR" sz="1800" b="1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row</a:t>
            </a:r>
            <a:r>
              <a:rPr lang="fr-FR" sz="18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, 2</a:t>
            </a:r>
            <a:r>
              <a:rPr lang="fr-FR" sz="1800" b="1" baseline="300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nd</a:t>
            </a:r>
            <a:r>
              <a:rPr lang="fr-FR" sz="18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fr-FR" sz="1800" b="1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column</a:t>
            </a:r>
            <a:endParaRPr lang="fr-FR" sz="1800" b="1" dirty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fr-FR" sz="1800" dirty="0" err="1">
                <a:latin typeface="Consolas" panose="020B0609020204030204" pitchFamily="49" charset="0"/>
              </a:rPr>
              <a:t>print</a:t>
            </a:r>
            <a:r>
              <a:rPr lang="fr-FR" sz="1800" dirty="0">
                <a:latin typeface="Consolas" panose="020B0609020204030204" pitchFamily="49" charset="0"/>
              </a:rPr>
              <a:t>(table[0</a:t>
            </a:r>
            <a:r>
              <a:rPr lang="fr-FR" sz="1800" dirty="0" smtClean="0">
                <a:latin typeface="Consolas" panose="020B0609020204030204" pitchFamily="49" charset="0"/>
              </a:rPr>
              <a:t>][0][0]) </a:t>
            </a:r>
            <a:r>
              <a:rPr lang="fr-FR" sz="18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#</a:t>
            </a:r>
            <a:r>
              <a:rPr lang="fr-FR" sz="1800" b="1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What</a:t>
            </a:r>
            <a:r>
              <a:rPr lang="fr-FR" sz="18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fr-FR" sz="1800" b="1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does</a:t>
            </a:r>
            <a:r>
              <a:rPr lang="fr-FR" sz="18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fr-FR" sz="1800" b="1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this</a:t>
            </a:r>
            <a:r>
              <a:rPr lang="fr-FR" sz="18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do?</a:t>
            </a:r>
          </a:p>
          <a:p>
            <a:pPr marL="342900" lvl="1" indent="0">
              <a:buNone/>
            </a:pPr>
            <a:endParaRPr lang="fr-FR" sz="1800" b="1" dirty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endParaRPr lang="fr-FR" sz="1800" b="1" dirty="0" smtClean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fr-FR" sz="1800" dirty="0">
                <a:latin typeface="Consolas" panose="020B0609020204030204" pitchFamily="49" charset="0"/>
              </a:rPr>
              <a:t>table = </a:t>
            </a:r>
            <a:r>
              <a:rPr lang="fr-FR" sz="1800" dirty="0" smtClean="0">
                <a:latin typeface="Consolas" panose="020B0609020204030204" pitchFamily="49" charset="0"/>
              </a:rPr>
              <a:t>[ [["</a:t>
            </a:r>
            <a:r>
              <a:rPr lang="fr-FR" sz="1800" dirty="0" err="1">
                <a:latin typeface="Consolas" panose="020B0609020204030204" pitchFamily="49" charset="0"/>
              </a:rPr>
              <a:t>a","b</a:t>
            </a:r>
            <a:r>
              <a:rPr lang="fr-FR" sz="1800" dirty="0">
                <a:latin typeface="Consolas" panose="020B0609020204030204" pitchFamily="49" charset="0"/>
              </a:rPr>
              <a:t>"], 0, 0],</a:t>
            </a:r>
          </a:p>
          <a:p>
            <a:pPr marL="342900" lvl="1" indent="0">
              <a:buNone/>
            </a:pPr>
            <a:r>
              <a:rPr lang="fr-FR" sz="1800" dirty="0">
                <a:latin typeface="Consolas" panose="020B0609020204030204" pitchFamily="49" charset="0"/>
              </a:rPr>
              <a:t>         </a:t>
            </a:r>
            <a:r>
              <a:rPr lang="fr-FR" sz="1800" dirty="0" smtClean="0">
                <a:latin typeface="Consolas" panose="020B0609020204030204" pitchFamily="49" charset="0"/>
              </a:rPr>
              <a:t> [</a:t>
            </a:r>
            <a:r>
              <a:rPr lang="fr-FR" sz="1800" dirty="0">
                <a:latin typeface="Consolas" panose="020B0609020204030204" pitchFamily="49" charset="0"/>
              </a:rPr>
              <a:t>1, 1, 1],</a:t>
            </a:r>
          </a:p>
          <a:p>
            <a:pPr marL="342900" lvl="1" indent="0">
              <a:buNone/>
            </a:pPr>
            <a:r>
              <a:rPr lang="fr-FR" sz="1800" dirty="0">
                <a:latin typeface="Consolas" panose="020B0609020204030204" pitchFamily="49" charset="0"/>
              </a:rPr>
              <a:t>         </a:t>
            </a:r>
            <a:r>
              <a:rPr lang="fr-FR" sz="1800" dirty="0" smtClean="0">
                <a:latin typeface="Consolas" panose="020B0609020204030204" pitchFamily="49" charset="0"/>
              </a:rPr>
              <a:t> [</a:t>
            </a:r>
            <a:r>
              <a:rPr lang="fr-FR" sz="1800" dirty="0">
                <a:latin typeface="Consolas" panose="020B0609020204030204" pitchFamily="49" charset="0"/>
              </a:rPr>
              <a:t>2, 2, 2],</a:t>
            </a:r>
          </a:p>
          <a:p>
            <a:pPr marL="342900" lvl="1" indent="0">
              <a:buNone/>
            </a:pPr>
            <a:r>
              <a:rPr lang="fr-FR" sz="1800" dirty="0">
                <a:latin typeface="Consolas" panose="020B0609020204030204" pitchFamily="49" charset="0"/>
              </a:rPr>
              <a:t>         </a:t>
            </a:r>
            <a:r>
              <a:rPr lang="fr-FR" sz="1800" dirty="0" smtClean="0">
                <a:latin typeface="Consolas" panose="020B0609020204030204" pitchFamily="49" charset="0"/>
              </a:rPr>
              <a:t> [</a:t>
            </a:r>
            <a:r>
              <a:rPr lang="fr-FR" sz="1800" dirty="0">
                <a:latin typeface="Consolas" panose="020B0609020204030204" pitchFamily="49" charset="0"/>
              </a:rPr>
              <a:t>3, 3, 3]]</a:t>
            </a:r>
          </a:p>
          <a:p>
            <a:pPr marL="342900" lvl="1" indent="0">
              <a:buNone/>
            </a:pPr>
            <a:endParaRPr lang="fr-FR" sz="1800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fr-FR" sz="1800" dirty="0" err="1">
                <a:latin typeface="Consolas" panose="020B0609020204030204" pitchFamily="49" charset="0"/>
              </a:rPr>
              <a:t>print</a:t>
            </a:r>
            <a:r>
              <a:rPr lang="fr-FR" sz="1800" dirty="0">
                <a:latin typeface="Consolas" panose="020B0609020204030204" pitchFamily="49" charset="0"/>
              </a:rPr>
              <a:t>(table[0][0][0</a:t>
            </a:r>
            <a:r>
              <a:rPr lang="fr-FR" sz="1800" dirty="0" smtClean="0">
                <a:latin typeface="Consolas" panose="020B0609020204030204" pitchFamily="49" charset="0"/>
              </a:rPr>
              <a:t>]) </a:t>
            </a:r>
            <a:r>
              <a:rPr lang="fr-FR" sz="18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#</a:t>
            </a:r>
            <a:r>
              <a:rPr lang="fr-FR" sz="1800" b="1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Now</a:t>
            </a:r>
            <a:r>
              <a:rPr lang="fr-FR" sz="18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fr-FR" sz="1800" b="1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what</a:t>
            </a:r>
            <a:r>
              <a:rPr lang="fr-FR" sz="18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fr-FR" sz="18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does</a:t>
            </a:r>
            <a:r>
              <a:rPr lang="fr-FR" sz="1800" b="1" dirty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fr-FR" sz="18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this</a:t>
            </a:r>
            <a:r>
              <a:rPr lang="fr-FR" sz="1800" b="1" dirty="0">
                <a:solidFill>
                  <a:srgbClr val="0000FF"/>
                </a:solidFill>
                <a:latin typeface="Consolas" panose="020B0609020204030204" pitchFamily="49" charset="0"/>
              </a:rPr>
              <a:t> do?</a:t>
            </a:r>
          </a:p>
          <a:p>
            <a:pPr marL="342900" lvl="1" indent="0">
              <a:buNone/>
            </a:pPr>
            <a:endParaRPr lang="fr-FR" sz="1800" dirty="0">
              <a:latin typeface="Consolas" panose="020B0609020204030204" pitchFamily="49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68498"/>
          <a:stretch/>
        </p:blipFill>
        <p:spPr>
          <a:xfrm>
            <a:off x="3352800" y="2163646"/>
            <a:ext cx="5943600" cy="31205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t="30769" r="75641" b="37826"/>
          <a:stretch/>
        </p:blipFill>
        <p:spPr>
          <a:xfrm>
            <a:off x="4313129" y="2735227"/>
            <a:ext cx="1371600" cy="29472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t="57692" r="94872" b="11538"/>
          <a:stretch/>
        </p:blipFill>
        <p:spPr>
          <a:xfrm>
            <a:off x="5867400" y="3079181"/>
            <a:ext cx="304800" cy="3048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6550" y="3738007"/>
            <a:ext cx="4845050" cy="301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4186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In Python: List Elements Need Not Store The Same Data Type 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dirty="0" smtClean="0"/>
              <a:t>This is one of the differences between Python lists and arrays in other languages</a:t>
            </a:r>
          </a:p>
          <a:p>
            <a:r>
              <a:rPr lang="en-US" altLang="en-US" sz="2400" dirty="0" smtClean="0"/>
              <a:t>Example:</a:t>
            </a:r>
          </a:p>
          <a:p>
            <a:pPr marL="342900" lvl="1" indent="0"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aList = [False, "James</a:t>
            </a:r>
            <a:r>
              <a:rPr lang="en-US" altLang="en-US" sz="1800" dirty="0">
                <a:latin typeface="Consolas" panose="020B0609020204030204" pitchFamily="49" charset="0"/>
              </a:rPr>
              <a:t>", "Tam", "210-9455"</a:t>
            </a:r>
            <a:r>
              <a:rPr lang="en-US" altLang="en-US" sz="1800" dirty="0" smtClean="0">
                <a:latin typeface="Consolas" panose="020B0609020204030204" pitchFamily="49" charset="0"/>
              </a:rPr>
              <a:t>, 707, 10.5]</a:t>
            </a:r>
          </a:p>
        </p:txBody>
      </p:sp>
    </p:spTree>
    <p:extLst>
      <p:ext uri="{BB962C8B-B14F-4D97-AF65-F5344CB8AC3E}">
        <p14:creationId xmlns:p14="http://schemas.microsoft.com/office/powerpoint/2010/main" val="3245241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Copying Lists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Important: A variable that appears to be a list is really a reference to a list.</a:t>
            </a:r>
          </a:p>
          <a:p>
            <a:pPr lvl="1"/>
            <a:r>
              <a:rPr lang="en-US" dirty="0" smtClean="0"/>
              <a:t>Recall: the reference and the list are two separate memory locations!</a:t>
            </a:r>
          </a:p>
          <a:p>
            <a:pPr marL="342900" lvl="1" indent="0">
              <a:buNone/>
            </a:pPr>
            <a:r>
              <a:rPr lang="fr-FR" dirty="0">
                <a:latin typeface="Consolas" panose="020B0609020204030204" pitchFamily="49" charset="0"/>
              </a:rPr>
              <a:t>matrix = [ [0, 0, 0],</a:t>
            </a:r>
          </a:p>
          <a:p>
            <a:pPr marL="342900" lvl="1" indent="0">
              <a:buNone/>
            </a:pPr>
            <a:r>
              <a:rPr lang="fr-FR" dirty="0">
                <a:latin typeface="Consolas" panose="020B0609020204030204" pitchFamily="49" charset="0"/>
              </a:rPr>
              <a:t>           [1, 1, 1],</a:t>
            </a:r>
          </a:p>
          <a:p>
            <a:pPr marL="342900" lvl="1" indent="0">
              <a:buNone/>
            </a:pPr>
            <a:r>
              <a:rPr lang="fr-FR" dirty="0">
                <a:latin typeface="Consolas" panose="020B0609020204030204" pitchFamily="49" charset="0"/>
              </a:rPr>
              <a:t>           [2, 2, 2],</a:t>
            </a:r>
          </a:p>
          <a:p>
            <a:pPr marL="342900" lvl="1" indent="0">
              <a:buNone/>
            </a:pPr>
            <a:r>
              <a:rPr lang="fr-FR" dirty="0">
                <a:latin typeface="Consolas" panose="020B0609020204030204" pitchFamily="49" charset="0"/>
              </a:rPr>
              <a:t>           [3, 3, 3]]</a:t>
            </a:r>
          </a:p>
          <a:p>
            <a:pPr lvl="1"/>
            <a:r>
              <a:rPr lang="en-US" dirty="0" smtClean="0"/>
              <a:t>Wrong way to ‘copy’ a 2D list</a:t>
            </a:r>
          </a:p>
          <a:p>
            <a:pPr marL="34290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aList1 = aList2 </a:t>
            </a:r>
            <a:r>
              <a:rPr lang="en-US" dirty="0" smtClean="0"/>
              <a:t>(Why is this wrong? Hint: recall what is stored in </a:t>
            </a:r>
          </a:p>
          <a:p>
            <a:pPr marL="3429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</a:rPr>
              <a:t>               aList1</a:t>
            </a:r>
            <a:r>
              <a:rPr lang="en-US" dirty="0" smtClean="0">
                <a:latin typeface="+mj-lt"/>
              </a:rPr>
              <a:t> and </a:t>
            </a:r>
            <a:r>
              <a:rPr lang="en-US" dirty="0" smtClean="0">
                <a:latin typeface="Consolas" panose="020B0609020204030204" pitchFamily="49" charset="0"/>
              </a:rPr>
              <a:t>aList1)</a:t>
            </a:r>
            <a:endParaRPr lang="en-US" dirty="0" smtClean="0"/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79631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CC"/>
        </a:solidFill>
        <a:ln>
          <a:solidFill>
            <a:schemeClr val="tx1"/>
          </a:solidFill>
        </a:ln>
      </a:spPr>
      <a:bodyPr rtlCol="0" anchor="ctr"/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rgbClr val="FF0000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noFill/>
        </a:ln>
      </a:spPr>
      <a:bodyPr wrap="square" rtlCol="0">
        <a:no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44319</TotalTime>
  <Words>3470</Words>
  <Application>Microsoft Office PowerPoint</Application>
  <PresentationFormat>On-screen Show (4:3)</PresentationFormat>
  <Paragraphs>543</Paragraphs>
  <Slides>42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0" baseType="lpstr">
      <vt:lpstr>MS PGothic</vt:lpstr>
      <vt:lpstr>MS PGothic</vt:lpstr>
      <vt:lpstr>Arial</vt:lpstr>
      <vt:lpstr>Calibri</vt:lpstr>
      <vt:lpstr>Consolas</vt:lpstr>
      <vt:lpstr>Symbol</vt:lpstr>
      <vt:lpstr>Times New Roman</vt:lpstr>
      <vt:lpstr>Office Theme</vt:lpstr>
      <vt:lpstr>Composite Types, Lists Part 2</vt:lpstr>
      <vt:lpstr>When To Use Lists Of Different Dimensions</vt:lpstr>
      <vt:lpstr>When To Use Lists Of Different Dimensions (2)</vt:lpstr>
      <vt:lpstr>When To Use Lists Of Different Dimensions (3)</vt:lpstr>
      <vt:lpstr>Creating And Initializing A Multi-Dimensional List In Python (Fixed Size During Creation)</vt:lpstr>
      <vt:lpstr>Creating And Initializing A Multi-Dimensional List In Python (2): Fixed Size During Creation</vt:lpstr>
      <vt:lpstr>2D Lists: Levels Of Access</vt:lpstr>
      <vt:lpstr>In Python: List Elements Need Not Store The Same Data Type </vt:lpstr>
      <vt:lpstr>Copying Lists</vt:lpstr>
      <vt:lpstr>Copying Lists: Example</vt:lpstr>
      <vt:lpstr>New Terminology</vt:lpstr>
      <vt:lpstr>Copying Lists: Example (2)</vt:lpstr>
      <vt:lpstr>Copying Lists: Write The Code Yourself</vt:lpstr>
      <vt:lpstr>Extra Practice</vt:lpstr>
      <vt:lpstr>After This Sub-Section You Should Now Know</vt:lpstr>
      <vt:lpstr>Composite Types: Other Composites</vt:lpstr>
      <vt:lpstr>ASCII Values (Reminder)</vt:lpstr>
      <vt:lpstr>String: Composite</vt:lpstr>
      <vt:lpstr>Passing Strings As Parameters</vt:lpstr>
      <vt:lpstr>Mutable, Constant, Immutable, </vt:lpstr>
      <vt:lpstr>Lists Are Mutable</vt:lpstr>
      <vt:lpstr>Strings Are Immutable</vt:lpstr>
      <vt:lpstr>Substring Operations</vt:lpstr>
      <vt:lpstr>String Slicing</vt:lpstr>
      <vt:lpstr>Example Use: String Slicing</vt:lpstr>
      <vt:lpstr>String Splitting</vt:lpstr>
      <vt:lpstr>String Splitting (2)</vt:lpstr>
      <vt:lpstr>String Testing Functions1</vt:lpstr>
      <vt:lpstr>String Testing Functions (2)1</vt:lpstr>
      <vt:lpstr>Applying A String Testing Function</vt:lpstr>
      <vt:lpstr>Functions That Return Modified Copies Of Strings (IF There Is Time)1</vt:lpstr>
      <vt:lpstr>Examples: Functions That Return Modified Copies  (IF There Is Time)</vt:lpstr>
      <vt:lpstr>Tuples</vt:lpstr>
      <vt:lpstr>Creating Tuples</vt:lpstr>
      <vt:lpstr>A Small Example Using Tuples</vt:lpstr>
      <vt:lpstr>Function Return Values</vt:lpstr>
      <vt:lpstr>Functions Changing Multiple Items</vt:lpstr>
      <vt:lpstr>Proving That Python Functions Return A Tuple </vt:lpstr>
      <vt:lpstr>Proving That Python Functions Return A Tuple  (2)</vt:lpstr>
      <vt:lpstr>Extra Practice</vt:lpstr>
      <vt:lpstr>After This Section You Should Now Know</vt:lpstr>
      <vt:lpstr>After This Section You Should Now Know (2)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Composites: lists</dc:title>
  <dc:creator>James Tam</dc:creator>
  <cp:keywords>2D lists;Avoiding the overflow of lists;Two-dimensional lists;Multi D lists;Copying lists;Deep copy,Shallow copy</cp:keywords>
  <cp:lastModifiedBy>Microsoft account</cp:lastModifiedBy>
  <cp:revision>1095</cp:revision>
  <dcterms:created xsi:type="dcterms:W3CDTF">2013-08-26T22:54:00Z</dcterms:created>
  <dcterms:modified xsi:type="dcterms:W3CDTF">2022-06-02T04:09:35Z</dcterms:modified>
</cp:coreProperties>
</file>