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1041" r:id="rId2"/>
    <p:sldId id="1026" r:id="rId3"/>
    <p:sldId id="869" r:id="rId4"/>
    <p:sldId id="870" r:id="rId5"/>
    <p:sldId id="871" r:id="rId6"/>
    <p:sldId id="872" r:id="rId7"/>
    <p:sldId id="1027" r:id="rId8"/>
    <p:sldId id="1038" r:id="rId9"/>
    <p:sldId id="1045" r:id="rId10"/>
    <p:sldId id="1046" r:id="rId11"/>
    <p:sldId id="1039" r:id="rId12"/>
    <p:sldId id="1040" r:id="rId13"/>
    <p:sldId id="873" r:id="rId14"/>
    <p:sldId id="876" r:id="rId15"/>
    <p:sldId id="877" r:id="rId16"/>
    <p:sldId id="882" r:id="rId17"/>
    <p:sldId id="883" r:id="rId18"/>
    <p:sldId id="1022" r:id="rId19"/>
    <p:sldId id="885" r:id="rId20"/>
    <p:sldId id="886" r:id="rId21"/>
    <p:sldId id="887" r:id="rId22"/>
    <p:sldId id="888" r:id="rId23"/>
    <p:sldId id="892" r:id="rId24"/>
    <p:sldId id="893" r:id="rId25"/>
    <p:sldId id="894" r:id="rId26"/>
    <p:sldId id="895" r:id="rId27"/>
    <p:sldId id="896" r:id="rId28"/>
    <p:sldId id="897" r:id="rId29"/>
    <p:sldId id="898" r:id="rId30"/>
    <p:sldId id="899" r:id="rId31"/>
    <p:sldId id="900" r:id="rId32"/>
    <p:sldId id="1035" r:id="rId33"/>
    <p:sldId id="1031" r:id="rId34"/>
    <p:sldId id="902" r:id="rId35"/>
    <p:sldId id="903" r:id="rId36"/>
    <p:sldId id="1042" r:id="rId37"/>
    <p:sldId id="1043" r:id="rId38"/>
    <p:sldId id="1018" r:id="rId3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3" clrIdx="0">
    <p:extLst>
      <p:ext uri="{19B8F6BF-5375-455C-9EA6-DF929625EA0E}">
        <p15:presenceInfo xmlns:p15="http://schemas.microsoft.com/office/powerpoint/2012/main" userId="James T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66FF"/>
    <a:srgbClr val="FFFFCC"/>
    <a:srgbClr val="FFFFFF"/>
    <a:srgbClr val="FCD5B5"/>
    <a:srgbClr val="808000"/>
    <a:srgbClr val="66FF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5628" autoAdjust="0"/>
  </p:normalViewPr>
  <p:slideViewPr>
    <p:cSldViewPr snapToGrid="0">
      <p:cViewPr varScale="1">
        <p:scale>
          <a:sx n="91" d="100"/>
          <a:sy n="91" d="100"/>
        </p:scale>
        <p:origin x="43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1986" y="-630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 dirty="0" smtClean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Branching </a:t>
            </a:r>
            <a:r>
              <a:rPr lang="en-US" dirty="0" smtClean="0"/>
              <a:t>structures/mechanisms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/>
            </a:lvl1pPr>
          </a:lstStyle>
          <a:p>
            <a:fld id="{C4BD0D69-FD40-4614-8ED8-EC203C0DDE4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1171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anose="02020603050405020304" pitchFamily="18" charset="0"/>
              </a:defRPr>
            </a:lvl1pPr>
          </a:lstStyle>
          <a:p>
            <a:fld id="{1EA6677B-2DAB-4DCC-A86A-F7F0F8DD446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dirty="0"/>
              <a:t>Page </a:t>
            </a:r>
            <a:fld id="{61724E73-F4A3-492F-94FF-9B4325E9C044}" type="slidenum">
              <a:rPr lang="en-US" altLang="en-US" sz="1200"/>
              <a:pPr algn="ctr">
                <a:lnSpc>
                  <a:spcPct val="90000"/>
                </a:lnSpc>
              </a:pPr>
              <a:t>‹#›</a:t>
            </a:fld>
            <a:endParaRPr lang="en-US" altLang="en-US" sz="1200" dirty="0"/>
          </a:p>
        </p:txBody>
      </p:sp>
      <p:sp>
        <p:nvSpPr>
          <p:cNvPr id="8090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95776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3A03D8A0-386D-4F12-97A6-90825291D810}" type="slidenum">
              <a:rPr lang="en-US" altLang="en-US" sz="1000">
                <a:solidFill>
                  <a:srgbClr val="000000"/>
                </a:solidFill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</a:t>
            </a:fld>
            <a:endParaRPr lang="en-US" altLang="en-US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4558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buFontTx/>
              <a:buChar char="•"/>
            </a:pPr>
            <a:endParaRPr lang="en-US" altLang="en-US" dirty="0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D091FBA2-4364-4874-AD61-1BA5C9AD718E}" type="slidenum">
              <a:rPr lang="en-US" altLang="en-US" sz="1000">
                <a:latin typeface="Calibri" panose="020F050202020403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17</a:t>
            </a:fld>
            <a:endParaRPr lang="en-US" altLang="en-US" sz="10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4717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fld id="{44B37AA0-36E7-40D6-8DBF-210E57E15E9D}" type="slidenum">
              <a:rPr lang="en-US" altLang="en-US" sz="1000"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</a:pPr>
              <a:t>18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6653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52841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9318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57006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9421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57426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9728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71968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9830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8794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5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81" tIns="0" rIns="19081" bIns="0" anchor="b"/>
          <a:lstStyle>
            <a:lvl1pPr defTabSz="93503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503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503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503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503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503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503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503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503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FF6B920B-78D6-44F6-A838-89E15C725BA9}" type="slidenum">
              <a:rPr lang="en-US" altLang="en-US" sz="1000" i="1">
                <a:latin typeface="Times New Roman" panose="02020603050405020304" pitchFamily="18" charset="0"/>
              </a:rPr>
              <a:pPr algn="r">
                <a:lnSpc>
                  <a:spcPct val="100000"/>
                </a:lnSpc>
                <a:spcBef>
                  <a:spcPct val="0"/>
                </a:spcBef>
              </a:pPr>
              <a:t>28</a:t>
            </a:fld>
            <a:endParaRPr lang="en-US" altLang="en-US" sz="1000" i="1" dirty="0">
              <a:latin typeface="Times New Roman" panose="02020603050405020304" pitchFamily="18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0737" cy="3471862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19" tIns="47706" rIns="93819" bIns="47706"/>
          <a:lstStyle/>
          <a:p>
            <a:pPr eaLnBrk="1" hangingPunct="1">
              <a:buFontTx/>
              <a:buNone/>
            </a:pPr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7987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5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81" tIns="0" rIns="19081" bIns="0" anchor="b"/>
          <a:lstStyle>
            <a:lvl1pPr defTabSz="93503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503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503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503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503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503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503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503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503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9C86DF75-447F-475E-A29B-D061D38D783C}" type="slidenum">
              <a:rPr lang="en-US" altLang="en-US" sz="1000" i="1">
                <a:latin typeface="Times New Roman" panose="02020603050405020304" pitchFamily="18" charset="0"/>
              </a:rPr>
              <a:pPr algn="r">
                <a:lnSpc>
                  <a:spcPct val="100000"/>
                </a:lnSpc>
                <a:spcBef>
                  <a:spcPct val="0"/>
                </a:spcBef>
              </a:pPr>
              <a:t>31</a:t>
            </a:fld>
            <a:endParaRPr lang="en-US" altLang="en-US" sz="1000" i="1" dirty="0">
              <a:latin typeface="Times New Roman" panose="02020603050405020304" pitchFamily="18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0737" cy="3471862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19" tIns="47706" rIns="93819" bIns="47706"/>
          <a:lstStyle/>
          <a:p>
            <a:pPr eaLnBrk="1" hangingPunct="1">
              <a:buFontTx/>
              <a:buNone/>
            </a:pPr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28344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EB2AAE39-7A9C-4EFA-B7CA-D084BD02602C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33</a:t>
            </a:fld>
            <a:endParaRPr lang="en-US" altLang="en-US" sz="1000" i="1" dirty="0">
              <a:latin typeface="Times New Roman" panose="02020603050405020304" pitchFamily="18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7134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40822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5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81" tIns="0" rIns="19081" bIns="0" anchor="b"/>
          <a:lstStyle>
            <a:lvl1pPr defTabSz="93503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503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503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503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503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503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503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503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503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A699CA7C-3518-404F-AF70-FBE0AD91DBA8}" type="slidenum">
              <a:rPr lang="en-US" altLang="en-US" sz="1000" i="1">
                <a:latin typeface="Times New Roman" panose="02020603050405020304" pitchFamily="18" charset="0"/>
              </a:rPr>
              <a:pPr algn="r">
                <a:lnSpc>
                  <a:spcPct val="100000"/>
                </a:lnSpc>
                <a:spcBef>
                  <a:spcPct val="0"/>
                </a:spcBef>
              </a:pPr>
              <a:t>34</a:t>
            </a:fld>
            <a:endParaRPr lang="en-US" altLang="en-US" sz="1000" i="1" dirty="0">
              <a:latin typeface="Times New Roman" panose="02020603050405020304" pitchFamily="18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0737" cy="3471862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19" tIns="47706" rIns="93819" bIns="47706"/>
          <a:lstStyle/>
          <a:p>
            <a:pPr eaLnBrk="1" hangingPunct="1"/>
            <a:endParaRPr lang="en-US" altLang="en-US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True or False and False:</a:t>
            </a:r>
          </a:p>
          <a:p>
            <a:pPr eaLnBrk="1" hangingPunct="1"/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print("And first")</a:t>
            </a:r>
          </a:p>
          <a:p>
            <a:pPr eaLnBrk="1" hangingPunct="1"/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eaLnBrk="1" hangingPunct="1"/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print("And/Or equal")</a:t>
            </a:r>
          </a:p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9959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5741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6677B-2DAB-4DCC-A86A-F7F0F8DD4460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97877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8704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7939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8806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0565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8499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4761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8601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0382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3033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  <a:ea typeface="+mn-ea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107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6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9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4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8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0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3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3332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479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9520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05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5138" y="1100138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164513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  <a:ea typeface="+mn-ea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9" r:id="rId1"/>
    <p:sldLayoutId id="2147484689" r:id="rId2"/>
    <p:sldLayoutId id="2147484690" r:id="rId3"/>
    <p:sldLayoutId id="2147484691" r:id="rId4"/>
    <p:sldLayoutId id="2147484692" r:id="rId5"/>
    <p:sldLayoutId id="2147484693" r:id="rId6"/>
    <p:sldLayoutId id="2147484694" r:id="rId7"/>
    <p:sldLayoutId id="2147484695" r:id="rId8"/>
    <p:sldLayoutId id="2147484696" r:id="rId9"/>
    <p:sldLayoutId id="2147484697" r:id="rId10"/>
    <p:sldLayoutId id="214748469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anose="02020603050405020304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/>
              <a:t>Branching In Python: Part 1</a:t>
            </a:r>
            <a:endParaRPr lang="en-US" altLang="en-US" sz="36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239838" y="3617913"/>
            <a:ext cx="6769100" cy="1570303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IF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IF</a:t>
            </a: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-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ELSE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Logic: AND, OR, NOT</a:t>
            </a:r>
            <a:endParaRPr lang="en-US" sz="2400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0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Note On Indenting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“sub-body” (</a:t>
            </a:r>
            <a:r>
              <a:rPr lang="en-US" dirty="0">
                <a:latin typeface="Consolas" panose="020B0609020204030204" pitchFamily="49" charset="0"/>
              </a:rPr>
              <a:t>IF</a:t>
            </a:r>
            <a:r>
              <a:rPr lang="en-US" dirty="0"/>
              <a:t>-branch) is indented by an additional 4 spaces (8 or more spaces) </a:t>
            </a:r>
            <a:r>
              <a:rPr lang="en-US" dirty="0" smtClean="0"/>
              <a:t>if one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-branch is inside the body of another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>
                <a:cs typeface="Calibri" panose="020F0502020204030204" pitchFamily="34" charset="0"/>
              </a:rPr>
              <a:t>-</a:t>
            </a:r>
            <a:r>
              <a:rPr lang="en-US" dirty="0" smtClean="0"/>
              <a:t>branch (this is called ‘nesting’ – more details later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Example (just for reference for now, details come later)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If (BE 1):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first body </a:t>
            </a:r>
            <a:r>
              <a:rPr lang="en-US" sz="1800" dirty="0" smtClean="0">
                <a:solidFill>
                  <a:srgbClr val="0066FF"/>
                </a:solidFill>
                <a:latin typeface="Consolas" panose="020B0609020204030204" pitchFamily="49" charset="0"/>
              </a:rPr>
              <a:t>#4 spaces</a:t>
            </a:r>
            <a:endParaRPr lang="en-US" sz="1800" dirty="0" smtClean="0">
              <a:solidFill>
                <a:srgbClr val="0066FF"/>
              </a:solidFill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if (BE2):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   second (nested body) </a:t>
            </a:r>
            <a:r>
              <a:rPr lang="en-US" sz="1800" dirty="0">
                <a:solidFill>
                  <a:srgbClr val="0066FF"/>
                </a:solidFill>
                <a:latin typeface="Consolas" panose="020B0609020204030204" pitchFamily="49" charset="0"/>
              </a:rPr>
              <a:t>#4 </a:t>
            </a:r>
            <a:r>
              <a:rPr lang="en-US" sz="1800" dirty="0" smtClean="0">
                <a:solidFill>
                  <a:srgbClr val="0066FF"/>
                </a:solidFill>
                <a:latin typeface="Consolas" panose="020B0609020204030204" pitchFamily="49" charset="0"/>
              </a:rPr>
              <a:t>spaces + 4 spaces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r>
              <a:rPr lang="en-US" dirty="0" smtClean="0"/>
              <a:t>Again you should </a:t>
            </a:r>
            <a:r>
              <a:rPr lang="en-US" b="1" dirty="0" smtClean="0"/>
              <a:t>NOT use tabs </a:t>
            </a:r>
            <a:r>
              <a:rPr lang="en-US" dirty="0" smtClean="0"/>
              <a:t>for indenting what looks neatly and consistently indented with one editor or operating system could be a mess in other cases: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you write programs on different platforms (e.g. using a UNIX editor in the lab and Notepad at home).</a:t>
            </a:r>
          </a:p>
          <a:p>
            <a:pPr lvl="1"/>
            <a:r>
              <a:rPr lang="en-US" dirty="0" smtClean="0"/>
              <a:t>When your marker views your assignment or project.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98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Allowable 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Operands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For Boolean Expressions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CA" altLang="en-US" b="1" dirty="0" smtClean="0">
                <a:ea typeface="+mn-ea"/>
                <a:cs typeface="+mn-cs"/>
              </a:rPr>
              <a:t>Format</a:t>
            </a:r>
            <a:r>
              <a:rPr lang="en-CA" altLang="en-US" dirty="0" smtClean="0">
                <a:ea typeface="+mn-ea"/>
                <a:cs typeface="+mn-cs"/>
              </a:rPr>
              <a:t>: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en-CA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(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itchFamily="49" charset="0"/>
                <a:ea typeface="+mn-ea"/>
                <a:cs typeface="Consolas" pitchFamily="49" charset="0"/>
              </a:rPr>
              <a:t>operand</a:t>
            </a:r>
            <a:r>
              <a:rPr lang="en-CA" altLang="en-US" sz="1800" b="1" dirty="0" smtClean="0"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lang="en-CA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    relational operator    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itchFamily="49" charset="0"/>
                <a:ea typeface="+mn-ea"/>
                <a:cs typeface="Consolas" pitchFamily="49" charset="0"/>
              </a:rPr>
              <a:t>operand</a:t>
            </a:r>
            <a:r>
              <a:rPr lang="en-CA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)</a:t>
            </a:r>
            <a:r>
              <a:rPr lang="en-CA" altLang="en-US" sz="2400" dirty="0" smtClean="0">
                <a:ea typeface="+mn-ea"/>
              </a:rPr>
              <a:t>: </a:t>
            </a:r>
          </a:p>
          <a:p>
            <a:pPr lvl="1" eaLnBrk="1" hangingPunct="1">
              <a:buFont typeface="Arial" charset="0"/>
              <a:buNone/>
              <a:defRPr/>
            </a:pPr>
            <a:endParaRPr lang="en-CA" altLang="en-US" sz="2400" dirty="0" smtClean="0">
              <a:ea typeface="+mn-ea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CA" altLang="en-US" b="1" dirty="0" smtClean="0">
                <a:ea typeface="+mn-ea"/>
                <a:cs typeface="+mn-cs"/>
              </a:rPr>
              <a:t>Example</a:t>
            </a:r>
            <a:r>
              <a:rPr lang="en-CA" altLang="en-US" dirty="0" smtClean="0">
                <a:ea typeface="+mn-ea"/>
                <a:cs typeface="+mn-cs"/>
              </a:rPr>
              <a:t>: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en-CA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(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itchFamily="49" charset="0"/>
                <a:ea typeface="+mn-ea"/>
                <a:cs typeface="Consolas" pitchFamily="49" charset="0"/>
              </a:rPr>
              <a:t>age</a:t>
            </a:r>
            <a:r>
              <a:rPr lang="en-CA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 &gt;= 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itchFamily="49" charset="0"/>
                <a:ea typeface="+mn-ea"/>
                <a:cs typeface="Consolas" pitchFamily="49" charset="0"/>
              </a:rPr>
              <a:t>18</a:t>
            </a:r>
            <a:r>
              <a:rPr lang="en-CA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):</a:t>
            </a:r>
          </a:p>
          <a:p>
            <a:pPr lvl="1" eaLnBrk="1" hangingPunct="1">
              <a:buFont typeface="Arial" charset="0"/>
              <a:buNone/>
              <a:defRPr/>
            </a:pPr>
            <a:endParaRPr lang="en-CA" altLang="en-US" sz="2400" dirty="0" smtClean="0">
              <a:ea typeface="+mn-ea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CA" altLang="en-US" dirty="0" smtClean="0">
                <a:ea typeface="+mn-ea"/>
                <a:cs typeface="+mn-cs"/>
              </a:rPr>
              <a:t>Some operand types</a:t>
            </a:r>
          </a:p>
          <a:p>
            <a:pPr lvl="1" eaLnBrk="1" hangingPunct="1">
              <a:buFontTx/>
              <a:buChar char="•"/>
              <a:defRPr/>
            </a:pPr>
            <a:r>
              <a:rPr lang="en-CA" altLang="en-US" dirty="0" smtClean="0">
                <a:ea typeface="+mn-ea"/>
              </a:rPr>
              <a:t>Integer e.g. </a:t>
            </a:r>
            <a:r>
              <a:rPr lang="en-CA" altLang="en-US" dirty="0" smtClean="0">
                <a:latin typeface="Consolas" panose="020B0609020204030204" pitchFamily="49" charset="0"/>
                <a:ea typeface="+mn-ea"/>
              </a:rPr>
              <a:t>age = 12</a:t>
            </a:r>
          </a:p>
          <a:p>
            <a:pPr lvl="1" eaLnBrk="1" hangingPunct="1">
              <a:buFontTx/>
              <a:buChar char="•"/>
              <a:defRPr/>
            </a:pPr>
            <a:r>
              <a:rPr lang="en-CA" altLang="en-US" dirty="0" smtClean="0">
                <a:ea typeface="+mn-ea"/>
              </a:rPr>
              <a:t>floats (~real) e.g. </a:t>
            </a:r>
            <a:r>
              <a:rPr lang="en-CA" altLang="en-US" dirty="0" smtClean="0">
                <a:latin typeface="Consolas" panose="020B0609020204030204" pitchFamily="49" charset="0"/>
                <a:ea typeface="+mn-ea"/>
              </a:rPr>
              <a:t>height = 68.5</a:t>
            </a:r>
          </a:p>
          <a:p>
            <a:pPr lvl="1" eaLnBrk="1" hangingPunct="1">
              <a:buFontTx/>
              <a:buChar char="•"/>
              <a:defRPr/>
            </a:pPr>
            <a:r>
              <a:rPr lang="en-CA" altLang="en-US" dirty="0" smtClean="0">
                <a:ea typeface="+mn-ea"/>
              </a:rPr>
              <a:t>String e.g. </a:t>
            </a:r>
            <a:r>
              <a:rPr lang="en-CA" altLang="en-US" dirty="0" smtClean="0">
                <a:latin typeface="Consolas" panose="020B0609020204030204" pitchFamily="49" charset="0"/>
                <a:ea typeface="+mn-ea"/>
              </a:rPr>
              <a:t>name = </a:t>
            </a:r>
            <a:r>
              <a:rPr lang="en-CA" altLang="en-US" dirty="0">
                <a:latin typeface="Consolas" panose="020B0609020204030204" pitchFamily="49" charset="0"/>
                <a:ea typeface="+mn-ea"/>
              </a:rPr>
              <a:t>"Tam"</a:t>
            </a:r>
            <a:endParaRPr lang="en-CA" altLang="en-US" dirty="0" smtClean="0">
              <a:latin typeface="Consolas" panose="020B0609020204030204" pitchFamily="49" charset="0"/>
              <a:ea typeface="+mn-ea"/>
            </a:endParaRPr>
          </a:p>
          <a:p>
            <a:pPr lvl="1" eaLnBrk="1" hangingPunct="1">
              <a:buFontTx/>
              <a:buChar char="•"/>
              <a:defRPr/>
            </a:pPr>
            <a:r>
              <a:rPr lang="en-CA" altLang="en-US" dirty="0" smtClean="0">
                <a:ea typeface="+mn-ea"/>
              </a:rPr>
              <a:t>Boolean (True or False) E.g. </a:t>
            </a:r>
            <a:r>
              <a:rPr lang="en-CA" altLang="en-US" dirty="0" err="1" smtClean="0">
                <a:latin typeface="Consolas" panose="020B0609020204030204" pitchFamily="49" charset="0"/>
                <a:ea typeface="+mn-ea"/>
              </a:rPr>
              <a:t>gameWon</a:t>
            </a:r>
            <a:r>
              <a:rPr lang="en-CA" altLang="en-US" dirty="0" smtClean="0">
                <a:latin typeface="Consolas" panose="020B0609020204030204" pitchFamily="49" charset="0"/>
                <a:ea typeface="+mn-ea"/>
              </a:rPr>
              <a:t> </a:t>
            </a:r>
            <a:r>
              <a:rPr lang="en-CA" altLang="en-US" dirty="0" smtClean="0">
                <a:latin typeface="Consolas" panose="020B0609020204030204" pitchFamily="49" charset="0"/>
                <a:ea typeface="+mn-ea"/>
              </a:rPr>
              <a:t>= False</a:t>
            </a:r>
          </a:p>
          <a:p>
            <a:pPr lvl="1" eaLnBrk="1" hangingPunct="1">
              <a:buFontTx/>
              <a:buChar char="•"/>
              <a:defRPr/>
            </a:pPr>
            <a:endParaRPr lang="en-CA" altLang="en-US" sz="1600" dirty="0" smtClean="0">
              <a:ea typeface="+mn-ea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CA" altLang="en-US" sz="1600" dirty="0" smtClean="0">
                <a:ea typeface="+mn-ea"/>
                <a:cs typeface="+mn-cs"/>
              </a:rPr>
              <a:t>Make sure that you are comparing operands of the same type or at the very least they must be </a:t>
            </a:r>
            <a:r>
              <a:rPr lang="en-CA" altLang="en-US" sz="1600" dirty="0" smtClean="0">
                <a:ea typeface="+mn-ea"/>
                <a:cs typeface="+mn-cs"/>
              </a:rPr>
              <a:t>comparable (e.g. integer and float comparison is okay, integer and string is not)!</a:t>
            </a:r>
            <a:endParaRPr lang="en-CA" altLang="en-US" sz="1600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216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Allowable 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Relational Operators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For Boolean Expressions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75000"/>
              </a:lnSpc>
              <a:spcBef>
                <a:spcPct val="80000"/>
              </a:spcBef>
              <a:buFontTx/>
              <a:buNone/>
              <a:tabLst>
                <a:tab pos="6629400" algn="l"/>
              </a:tabLst>
            </a:pPr>
            <a:r>
              <a:rPr lang="en-CA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(operand    </a:t>
            </a:r>
            <a:r>
              <a:rPr lang="en-CA" altLang="en-US" sz="20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20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relational operator</a:t>
            </a:r>
            <a:r>
              <a:rPr lang="en-CA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operand) then</a:t>
            </a:r>
          </a:p>
          <a:p>
            <a:pPr eaLnBrk="1" hangingPunct="1">
              <a:lnSpc>
                <a:spcPct val="75000"/>
              </a:lnSpc>
              <a:spcBef>
                <a:spcPct val="80000"/>
              </a:spcBef>
              <a:tabLst>
                <a:tab pos="6629400" algn="l"/>
              </a:tabLst>
            </a:pPr>
            <a:endParaRPr lang="en-CA" altLang="en-US" sz="20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  <a:tabLst>
                <a:tab pos="6629400" algn="l"/>
              </a:tabLst>
            </a:pPr>
            <a:r>
              <a:rPr lang="en-CA" altLang="en-US" sz="18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Python                 Mathematical               </a:t>
            </a:r>
          </a:p>
          <a:p>
            <a:pPr eaLnBrk="1" hangingPunct="1">
              <a:spcBef>
                <a:spcPct val="50000"/>
              </a:spcBef>
              <a:buFontTx/>
              <a:buNone/>
              <a:tabLst>
                <a:tab pos="6629400" algn="l"/>
              </a:tabLst>
            </a:pPr>
            <a:r>
              <a:rPr lang="en-CA" altLang="en-US" sz="1800" u="sng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operator               equivalent              Meaning                               Example                                      </a:t>
            </a:r>
          </a:p>
          <a:p>
            <a:pPr eaLnBrk="1" hangingPunct="1">
              <a:lnSpc>
                <a:spcPct val="70000"/>
              </a:lnSpc>
              <a:spcBef>
                <a:spcPct val="70000"/>
              </a:spcBef>
              <a:buFontTx/>
              <a:buNone/>
              <a:tabLst>
                <a:tab pos="6629400" algn="l"/>
              </a:tabLst>
            </a:pP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&lt;</a:t>
            </a:r>
            <a:r>
              <a:rPr lang="en-CA" altLang="en-US" sz="1800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                        &lt;                             Less than	5 </a:t>
            </a: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&lt;</a:t>
            </a:r>
            <a:r>
              <a:rPr lang="en-CA" altLang="en-US" sz="18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3</a:t>
            </a:r>
          </a:p>
          <a:p>
            <a:pPr eaLnBrk="1" hangingPunct="1">
              <a:lnSpc>
                <a:spcPct val="7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6629400" algn="l"/>
              </a:tabLst>
            </a:pP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&gt;</a:t>
            </a:r>
            <a:r>
              <a:rPr lang="en-CA" altLang="en-US" sz="1800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                        &gt;                             Greater than	5 </a:t>
            </a: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&gt;</a:t>
            </a:r>
            <a:r>
              <a:rPr lang="en-CA" altLang="en-US" sz="18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3</a:t>
            </a:r>
          </a:p>
          <a:p>
            <a:pPr eaLnBrk="1" hangingPunct="1">
              <a:lnSpc>
                <a:spcPct val="7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6629400" algn="l"/>
              </a:tabLst>
            </a:pP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==</a:t>
            </a:r>
            <a:r>
              <a:rPr lang="en-CA" altLang="en-US" sz="1800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</a:t>
            </a:r>
            <a:r>
              <a:rPr lang="en-CA" altLang="en-US" sz="18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                     =                             Equal to	5 </a:t>
            </a: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==</a:t>
            </a:r>
            <a:r>
              <a:rPr lang="en-CA" altLang="en-US" sz="18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3</a:t>
            </a:r>
          </a:p>
          <a:p>
            <a:pPr eaLnBrk="1" hangingPunct="1">
              <a:lnSpc>
                <a:spcPct val="7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6629400" algn="l"/>
              </a:tabLst>
            </a:pP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&lt;=</a:t>
            </a:r>
            <a:r>
              <a:rPr lang="en-CA" altLang="en-US" sz="1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                       ≤                             Less than or equal to	5 </a:t>
            </a: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&lt;=</a:t>
            </a:r>
            <a:r>
              <a:rPr lang="en-CA" altLang="en-US" sz="1800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CA" altLang="en-US" sz="1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5</a:t>
            </a:r>
          </a:p>
          <a:p>
            <a:pPr eaLnBrk="1" hangingPunct="1">
              <a:lnSpc>
                <a:spcPct val="7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6629400" algn="l"/>
              </a:tabLst>
            </a:pP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&gt;=</a:t>
            </a:r>
            <a:r>
              <a:rPr lang="en-CA" altLang="en-US" sz="1800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CA" altLang="en-US" sz="1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                      ≥                             Greater than or equal to	5 </a:t>
            </a: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&gt;=</a:t>
            </a:r>
            <a:r>
              <a:rPr lang="en-CA" altLang="en-US" sz="1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4</a:t>
            </a:r>
          </a:p>
          <a:p>
            <a:pPr eaLnBrk="1" hangingPunct="1">
              <a:lnSpc>
                <a:spcPct val="7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6629400" algn="l"/>
              </a:tabLst>
            </a:pP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!=</a:t>
            </a:r>
            <a:r>
              <a:rPr lang="en-CA" altLang="en-US" sz="1800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CA" altLang="en-US" sz="1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                       ≠                             Not equal to	x </a:t>
            </a: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!=</a:t>
            </a:r>
            <a:r>
              <a:rPr lang="en-CA" altLang="en-US" sz="1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238099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Branching With An ‘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If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’</a:t>
            </a:r>
          </a:p>
        </p:txBody>
      </p:sp>
      <p:sp>
        <p:nvSpPr>
          <p:cNvPr id="115715" name="AutoShape 3"/>
          <p:cNvSpPr>
            <a:spLocks noChangeArrowheads="1"/>
          </p:cNvSpPr>
          <p:nvPr/>
        </p:nvSpPr>
        <p:spPr bwMode="auto">
          <a:xfrm>
            <a:off x="869950" y="1676400"/>
            <a:ext cx="2641600" cy="7366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 anchor="ctr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Question?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535363" y="1773238"/>
            <a:ext cx="3255985" cy="599250"/>
            <a:chOff x="3534809" y="1773238"/>
            <a:chExt cx="3255985" cy="599250"/>
          </a:xfrm>
        </p:grpSpPr>
        <p:sp>
          <p:nvSpPr>
            <p:cNvPr id="8206" name="Line 5"/>
            <p:cNvSpPr>
              <a:spLocks noChangeShapeType="1"/>
            </p:cNvSpPr>
            <p:nvPr/>
          </p:nvSpPr>
          <p:spPr bwMode="auto">
            <a:xfrm>
              <a:off x="3534809" y="2041526"/>
              <a:ext cx="1454150" cy="15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8207" name="Rectangle 6"/>
            <p:cNvSpPr>
              <a:spLocks noChangeArrowheads="1"/>
            </p:cNvSpPr>
            <p:nvPr/>
          </p:nvSpPr>
          <p:spPr bwMode="auto">
            <a:xfrm>
              <a:off x="4969909" y="1847087"/>
              <a:ext cx="1820885" cy="52540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Execute a statement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or </a:t>
              </a:r>
              <a:r>
                <a:rPr lang="en-US" altLang="en-US" sz="1400" dirty="0" smtClean="0">
                  <a:latin typeface="Arial" panose="020B0604020202020204" pitchFamily="34" charset="0"/>
                </a:rPr>
                <a:t>statements (body)</a:t>
              </a:r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8208" name="Text Box 7"/>
            <p:cNvSpPr txBox="1">
              <a:spLocks noChangeArrowheads="1"/>
            </p:cNvSpPr>
            <p:nvPr/>
          </p:nvSpPr>
          <p:spPr bwMode="auto">
            <a:xfrm>
              <a:off x="3979309" y="1773238"/>
              <a:ext cx="5080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655763" y="2400300"/>
            <a:ext cx="558800" cy="927100"/>
            <a:chOff x="1656270" y="2400300"/>
            <a:chExt cx="558800" cy="927100"/>
          </a:xfrm>
        </p:grpSpPr>
        <p:sp>
          <p:nvSpPr>
            <p:cNvPr id="8204" name="Line 9"/>
            <p:cNvSpPr>
              <a:spLocks noChangeShapeType="1"/>
            </p:cNvSpPr>
            <p:nvPr/>
          </p:nvSpPr>
          <p:spPr bwMode="auto">
            <a:xfrm flipH="1">
              <a:off x="2185988" y="2400300"/>
              <a:ext cx="4763" cy="9271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8205" name="Text Box 10"/>
            <p:cNvSpPr txBox="1">
              <a:spLocks noChangeArrowheads="1"/>
            </p:cNvSpPr>
            <p:nvPr/>
          </p:nvSpPr>
          <p:spPr bwMode="auto">
            <a:xfrm>
              <a:off x="1656270" y="2755900"/>
              <a:ext cx="558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327150" y="2449513"/>
            <a:ext cx="4535488" cy="1579562"/>
            <a:chOff x="1327150" y="2449513"/>
            <a:chExt cx="4535488" cy="1579562"/>
          </a:xfrm>
        </p:grpSpPr>
        <p:sp>
          <p:nvSpPr>
            <p:cNvPr id="8200" name="Rectangle 12"/>
            <p:cNvSpPr>
              <a:spLocks noChangeArrowheads="1"/>
            </p:cNvSpPr>
            <p:nvPr/>
          </p:nvSpPr>
          <p:spPr bwMode="auto">
            <a:xfrm>
              <a:off x="1327150" y="3349625"/>
              <a:ext cx="1660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Remainder of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the program</a:t>
              </a:r>
            </a:p>
          </p:txBody>
        </p:sp>
        <p:grpSp>
          <p:nvGrpSpPr>
            <p:cNvPr id="8201" name="Group 13"/>
            <p:cNvGrpSpPr>
              <a:grpSpLocks/>
            </p:cNvGrpSpPr>
            <p:nvPr/>
          </p:nvGrpSpPr>
          <p:grpSpPr bwMode="auto">
            <a:xfrm>
              <a:off x="2979738" y="2449513"/>
              <a:ext cx="2882900" cy="1257300"/>
              <a:chOff x="1920" y="1544"/>
              <a:chExt cx="1816" cy="792"/>
            </a:xfrm>
          </p:grpSpPr>
          <p:sp>
            <p:nvSpPr>
              <p:cNvPr id="8202" name="Line 14"/>
              <p:cNvSpPr>
                <a:spLocks noChangeShapeType="1"/>
              </p:cNvSpPr>
              <p:nvPr/>
            </p:nvSpPr>
            <p:spPr bwMode="auto">
              <a:xfrm flipH="1">
                <a:off x="1920" y="2328"/>
                <a:ext cx="1816" cy="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CA" dirty="0"/>
              </a:p>
            </p:txBody>
          </p:sp>
          <p:sp>
            <p:nvSpPr>
              <p:cNvPr id="8203" name="Line 15"/>
              <p:cNvSpPr>
                <a:spLocks noChangeShapeType="1"/>
              </p:cNvSpPr>
              <p:nvPr/>
            </p:nvSpPr>
            <p:spPr bwMode="auto">
              <a:xfrm>
                <a:off x="3728" y="1544"/>
                <a:ext cx="0" cy="7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CA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The ‘</a:t>
            </a:r>
            <a:r>
              <a:rPr lang="en-US" altLang="ja-JP" sz="2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’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Structure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Branching: checking if a condition is true (in which case something should be done).</a:t>
            </a:r>
          </a:p>
          <a:p>
            <a:pPr eaLnBrk="1" hangingPunct="1"/>
            <a:r>
              <a:rPr lang="en-US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(General format)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if (</a:t>
            </a:r>
            <a:r>
              <a:rPr lang="en-US" altLang="en-US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</a:t>
            </a:r>
            <a:r>
              <a:rPr lang="en-US" altLang="en-US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(Detailed structure)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if (&lt;</a:t>
            </a:r>
            <a:r>
              <a:rPr lang="en-US" altLang="en-US" sz="20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operand&gt; &lt;relational operator&gt; &lt;operand&gt;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</a:t>
            </a:r>
            <a:r>
              <a:rPr lang="en-US" altLang="en-US" sz="20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066800" y="4597400"/>
            <a:ext cx="2727325" cy="1316038"/>
            <a:chOff x="1066800" y="4953000"/>
            <a:chExt cx="2727325" cy="1316444"/>
          </a:xfrm>
        </p:grpSpPr>
        <p:sp>
          <p:nvSpPr>
            <p:cNvPr id="11276" name="Line 10"/>
            <p:cNvSpPr>
              <a:spLocks noChangeShapeType="1"/>
            </p:cNvSpPr>
            <p:nvPr/>
          </p:nvSpPr>
          <p:spPr bwMode="auto">
            <a:xfrm flipV="1">
              <a:off x="1438275" y="4953000"/>
              <a:ext cx="390525" cy="7572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1277" name="Rectangle 11"/>
            <p:cNvSpPr>
              <a:spLocks noChangeArrowheads="1"/>
            </p:cNvSpPr>
            <p:nvPr/>
          </p:nvSpPr>
          <p:spPr bwMode="auto">
            <a:xfrm>
              <a:off x="1066800" y="5620932"/>
              <a:ext cx="2727325" cy="648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CA" altLang="en-US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Note: Indenting the body is mandatory!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633538" y="3127375"/>
            <a:ext cx="6991350" cy="1066800"/>
            <a:chOff x="1633538" y="3573834"/>
            <a:chExt cx="6991017" cy="1066800"/>
          </a:xfrm>
        </p:grpSpPr>
        <p:sp>
          <p:nvSpPr>
            <p:cNvPr id="11271" name="Line 5"/>
            <p:cNvSpPr>
              <a:spLocks noChangeShapeType="1"/>
            </p:cNvSpPr>
            <p:nvPr/>
          </p:nvSpPr>
          <p:spPr bwMode="auto">
            <a:xfrm flipH="1">
              <a:off x="3852184" y="4000077"/>
              <a:ext cx="2401889" cy="45480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1272" name="Line 6"/>
            <p:cNvSpPr>
              <a:spLocks noChangeShapeType="1"/>
            </p:cNvSpPr>
            <p:nvPr/>
          </p:nvSpPr>
          <p:spPr bwMode="auto">
            <a:xfrm flipH="1" flipV="1">
              <a:off x="3852184" y="3642617"/>
              <a:ext cx="2401889" cy="35746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1273" name="Rectangle 7"/>
            <p:cNvSpPr>
              <a:spLocks noChangeArrowheads="1"/>
            </p:cNvSpPr>
            <p:nvPr/>
          </p:nvSpPr>
          <p:spPr bwMode="auto">
            <a:xfrm>
              <a:off x="6242619" y="3814320"/>
              <a:ext cx="2381936" cy="3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CA" altLang="en-US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Boolean expression</a:t>
              </a:r>
            </a:p>
          </p:txBody>
        </p:sp>
        <p:sp>
          <p:nvSpPr>
            <p:cNvPr id="11274" name="Line 8"/>
            <p:cNvSpPr>
              <a:spLocks noChangeShapeType="1"/>
            </p:cNvSpPr>
            <p:nvPr/>
          </p:nvSpPr>
          <p:spPr bwMode="auto">
            <a:xfrm flipV="1">
              <a:off x="1828800" y="3573834"/>
              <a:ext cx="229167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1275" name="Line 8"/>
            <p:cNvSpPr>
              <a:spLocks noChangeShapeType="1"/>
            </p:cNvSpPr>
            <p:nvPr/>
          </p:nvSpPr>
          <p:spPr bwMode="auto">
            <a:xfrm flipV="1">
              <a:off x="1633538" y="4640634"/>
              <a:ext cx="5453062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The ‘</a:t>
            </a:r>
            <a:r>
              <a:rPr lang="en-US" altLang="ja-JP" sz="2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’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Structure (2)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ea typeface="ＭＳ Ｐゴシック" panose="020B0600070205080204" pitchFamily="34" charset="-128"/>
              </a:rPr>
              <a:t>Example (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1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if1.py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):</a:t>
            </a:r>
          </a:p>
          <a:p>
            <a:pPr marL="174625" lvl="1" indent="0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example: program executes a statement when a Boolean expression evaluates to true.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18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age = int(input("Age: "))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(age &gt;= 18):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print("You are an adult")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Common Mistake</a:t>
            </a:r>
          </a:p>
        </p:txBody>
      </p:sp>
      <p:sp>
        <p:nvSpPr>
          <p:cNvPr id="21606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Do not confuse the equality operator '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==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' with the assignment operator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'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=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'.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Mistake: using a single equals sign instead of two when forming a Boolean expression.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b="1" dirty="0" smtClean="0">
                <a:ea typeface="ＭＳ Ｐゴシック" panose="020B0600070205080204" pitchFamily="34" charset="-128"/>
              </a:rPr>
              <a:t>Example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(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Python syntax error)</a:t>
            </a:r>
            <a:r>
              <a:rPr lang="en-US" altLang="en-US" baseline="30000" dirty="0" smtClean="0">
                <a:ea typeface="ＭＳ Ｐゴシック" panose="020B0600070205080204" pitchFamily="34" charset="-128"/>
              </a:rPr>
              <a:t>1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</a:t>
            </a:r>
          </a:p>
          <a:p>
            <a:pPr marL="349250" lvl="1" indent="0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(num = 1):   </a:t>
            </a:r>
            <a:r>
              <a:rPr lang="en-US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# </a:t>
            </a:r>
            <a:r>
              <a:rPr lang="en-US" altLang="en-US" dirty="0" smtClean="0">
                <a:solidFill>
                  <a:srgbClr val="0066FF"/>
                </a:solidFill>
                <a:ea typeface="ＭＳ Ｐゴシック" panose="020B0600070205080204" pitchFamily="34" charset="-128"/>
              </a:rPr>
              <a:t>Not the same as   </a:t>
            </a:r>
            <a:r>
              <a:rPr lang="en-US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 </a:t>
            </a:r>
            <a:r>
              <a:rPr lang="en-US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(num == 1):</a:t>
            </a:r>
          </a:p>
          <a:p>
            <a:pPr marL="349250" lvl="1" indent="0" eaLnBrk="1" hangingPunct="1">
              <a:buFont typeface="Arial" panose="020B0604020202020204" pitchFamily="34" charset="0"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49250" lvl="1" indent="0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To be extra safe some programmers put </a:t>
            </a:r>
            <a:r>
              <a:rPr lang="en-US" altLang="en-US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unnamed constants </a:t>
            </a: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on the left hand side of an equality operator (which always/almost always results in a syntax error rather than a logic error if the assignment operator is used in place of the equality operator).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A way of producing syntax rather than a logic error:</a:t>
            </a:r>
          </a:p>
          <a:p>
            <a:pPr marL="349250" lvl="1" indent="0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1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num)</a:t>
            </a:r>
          </a:p>
          <a:p>
            <a:pPr eaLnBrk="1" hangingPunct="1"/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0" y="5886450"/>
            <a:ext cx="838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7475" indent="-117475"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1 This not a syntax error in all programming languages so don’t get complacent and assume that the language will automatically “take care of things” for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 bldLvl="2"/>
      <p:bldP spid="21606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A Similar Mistake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ea typeface="ＭＳ Ｐゴシック" panose="020B0600070205080204" pitchFamily="34" charset="-128"/>
              </a:rPr>
              <a:t>Example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(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Python syntax error, used to be a logic error)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</a:t>
            </a:r>
          </a:p>
          <a:p>
            <a:pPr marL="349250" lvl="1" indent="0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 == 1   </a:t>
            </a:r>
            <a:r>
              <a:rPr lang="en-US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# </a:t>
            </a:r>
            <a:r>
              <a:rPr lang="en-US" altLang="en-US" dirty="0" smtClean="0">
                <a:solidFill>
                  <a:srgbClr val="0066FF"/>
                </a:solidFill>
                <a:ea typeface="ＭＳ Ｐゴシック" panose="020B0600070205080204" pitchFamily="34" charset="-128"/>
              </a:rPr>
              <a:t>Not </a:t>
            </a:r>
            <a:r>
              <a:rPr lang="en-US" altLang="en-US" dirty="0" smtClean="0">
                <a:solidFill>
                  <a:srgbClr val="0066FF"/>
                </a:solidFill>
                <a:ea typeface="ＭＳ Ｐゴシック" panose="020B0600070205080204" pitchFamily="34" charset="-128"/>
              </a:rPr>
              <a:t>the same as    </a:t>
            </a:r>
            <a:r>
              <a:rPr lang="en-US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num = </a:t>
            </a:r>
            <a:r>
              <a:rPr lang="en-US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1</a:t>
            </a:r>
          </a:p>
          <a:p>
            <a:pPr marL="349250" lvl="1" indent="0" eaLnBrk="1" hangingPunct="1">
              <a:buFont typeface="Arial" panose="020B0604020202020204" pitchFamily="34" charset="0"/>
              <a:buNone/>
            </a:pPr>
            <a:endParaRPr lang="en-US" altLang="en-US" sz="1800" dirty="0">
              <a:solidFill>
                <a:srgbClr val="0066FF"/>
              </a:solidFill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marL="692150" lvl="1" indent="-342900" eaLnBrk="1" hangingPunct="1"/>
            <a:r>
              <a:rPr lang="en-US" altLang="en-US" dirty="0">
                <a:ea typeface="ＭＳ Ｐゴシック" panose="020B0600070205080204" pitchFamily="34" charset="-128"/>
              </a:rPr>
              <a:t>Mistake: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including two equals signs instead </a:t>
            </a:r>
            <a:r>
              <a:rPr lang="en-US" altLang="en-US" dirty="0">
                <a:ea typeface="ＭＳ Ｐゴシック" panose="020B0600070205080204" pitchFamily="34" charset="-128"/>
              </a:rPr>
              <a:t>of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one </a:t>
            </a:r>
            <a:r>
              <a:rPr lang="en-US" altLang="en-US" dirty="0">
                <a:ea typeface="ＭＳ Ｐゴシック" panose="020B0600070205080204" pitchFamily="34" charset="-128"/>
              </a:rPr>
              <a:t>when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trying to assign a value to memory location.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marL="349250" lvl="1" indent="0" eaLnBrk="1" hangingPunct="1">
              <a:buFont typeface="Arial" panose="020B0604020202020204" pitchFamily="34" charset="0"/>
              <a:buNone/>
            </a:pPr>
            <a:endParaRPr lang="en-US" altLang="en-US" sz="1800" dirty="0" smtClean="0">
              <a:solidFill>
                <a:srgbClr val="0066FF"/>
              </a:solidFill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marL="349250" lvl="1" indent="0" eaLnBrk="1" hangingPunct="1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An Application Of Branches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Branching statements can be used to check the validity of data (if the data is correct or if the data is a value that’s allowed by the program).</a:t>
            </a:r>
          </a:p>
          <a:p>
            <a:pPr eaLnBrk="1" hangingPunct="1"/>
            <a:r>
              <a:rPr lang="en-US" altLang="en-US" b="1" dirty="0" smtClean="0">
                <a:ea typeface="ＭＳ Ｐゴシック" panose="020B0600070205080204" pitchFamily="34" charset="-128"/>
              </a:rPr>
              <a:t>General structure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(error condition has occurred):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React to the error (at least display an error message)</a:t>
            </a:r>
          </a:p>
          <a:p>
            <a:pPr eaLnBrk="1" hangingPunct="1"/>
            <a:r>
              <a:rPr lang="en-US" altLang="en-US" b="1" dirty="0" smtClean="0">
                <a:ea typeface="ＭＳ Ｐゴシック" panose="020B0600070205080204" pitchFamily="34" charset="-128"/>
              </a:rPr>
              <a:t>Example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(age &lt; 0):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print("Age cannot be a negative value")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563880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JT’s tip: if data can only take on a certain value (or range) do not automatically assume that it will be valid. Check the validity of range before proceeding onto the rest of the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Branching With An ‘</a:t>
            </a:r>
            <a:r>
              <a:rPr lang="en-US" altLang="ja-JP" sz="2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’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: Summary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Used when a question (Boolean expression) evaluates only to a true or false value (Boolean):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If the question evaluates to true then the program reacts differently. It will execute the body after which it proceeds to the remainder of the program (which follows the if structure).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If the question evaluates to false then the program doesn’t react differently. It just executes the remainder of the program (which follows the if structure).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Programs You’ve Seen So Far Produces Sequential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075754"/>
            <a:ext cx="8178800" cy="536892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None/>
              <a:tabLst>
                <a:tab pos="1254125" algn="l"/>
              </a:tabLst>
            </a:pP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90000"/>
              </a:lnSpc>
              <a:buNone/>
              <a:tabLst>
                <a:tab pos="1254125" algn="l"/>
              </a:tabLst>
            </a:pP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90000"/>
              </a:lnSpc>
              <a:buNone/>
              <a:tabLst>
                <a:tab pos="1254125" algn="l"/>
              </a:tabLst>
            </a:pP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90000"/>
              </a:lnSpc>
              <a:buNone/>
              <a:tabLst>
                <a:tab pos="1254125" algn="l"/>
              </a:tabLst>
            </a:pP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90000"/>
              </a:lnSpc>
              <a:buNone/>
              <a:tabLst>
                <a:tab pos="1254125" algn="l"/>
              </a:tabLst>
            </a:pP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90000"/>
              </a:lnSpc>
              <a:buNone/>
              <a:tabLst>
                <a:tab pos="1254125" algn="l"/>
              </a:tabLst>
            </a:pP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90000"/>
              </a:lnSpc>
              <a:buNone/>
              <a:tabLst>
                <a:tab pos="1254125" algn="l"/>
              </a:tabLst>
            </a:pP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90000"/>
              </a:lnSpc>
              <a:buNone/>
              <a:tabLst>
                <a:tab pos="1254125" algn="l"/>
              </a:tabLst>
            </a:pP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90000"/>
              </a:lnSpc>
              <a:buNone/>
              <a:tabLst>
                <a:tab pos="1254125" algn="l"/>
              </a:tabLst>
            </a:pP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90000"/>
              </a:lnSpc>
              <a:buNone/>
              <a:tabLst>
                <a:tab pos="1254125" algn="l"/>
              </a:tabLst>
            </a:pP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90000"/>
              </a:lnSpc>
              <a:buNone/>
              <a:tabLst>
                <a:tab pos="1254125" algn="l"/>
              </a:tabLst>
            </a:pP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90000"/>
              </a:lnSpc>
              <a:buNone/>
              <a:tabLst>
                <a:tab pos="1254125" algn="l"/>
              </a:tabLst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("This program will calculate the area of a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buNone/>
              <a:tabLst>
                <a:tab pos="1254125" algn="l"/>
              </a:tabLst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rectangle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")</a:t>
            </a:r>
          </a:p>
          <a:p>
            <a:pPr lvl="1" eaLnBrk="1" hangingPunct="1">
              <a:lnSpc>
                <a:spcPct val="90000"/>
              </a:lnSpc>
              <a:buNone/>
              <a:tabLst>
                <a:tab pos="1254125" algn="l"/>
              </a:tabLst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length = int(input("Enter the length: "))</a:t>
            </a:r>
          </a:p>
          <a:p>
            <a:pPr lvl="1" eaLnBrk="1" hangingPunct="1">
              <a:lnSpc>
                <a:spcPct val="90000"/>
              </a:lnSpc>
              <a:buNone/>
              <a:tabLst>
                <a:tab pos="1254125" algn="l"/>
              </a:tabLst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width = int(input("Enter the width: "))</a:t>
            </a:r>
          </a:p>
          <a:p>
            <a:pPr lvl="1" eaLnBrk="1" hangingPunct="1">
              <a:lnSpc>
                <a:spcPct val="90000"/>
              </a:lnSpc>
              <a:buNone/>
              <a:tabLst>
                <a:tab pos="1254125" algn="l"/>
              </a:tabLst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area = length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width</a:t>
            </a:r>
          </a:p>
          <a:p>
            <a:pPr lvl="1" eaLnBrk="1" hangingPunct="1">
              <a:lnSpc>
                <a:spcPct val="90000"/>
              </a:lnSpc>
              <a:buNone/>
              <a:tabLst>
                <a:tab pos="1254125" algn="l"/>
              </a:tabLst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print("Area: ", area)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260943" y="4062077"/>
            <a:ext cx="1714499" cy="409944"/>
            <a:chOff x="2743201" y="2164919"/>
            <a:chExt cx="1714499" cy="409944"/>
          </a:xfrm>
        </p:grpSpPr>
        <p:cxnSp>
          <p:nvCxnSpPr>
            <p:cNvPr id="5" name="Straight Arrow Connector 4"/>
            <p:cNvCxnSpPr/>
            <p:nvPr/>
          </p:nvCxnSpPr>
          <p:spPr>
            <a:xfrm flipH="1">
              <a:off x="2743201" y="2362200"/>
              <a:ext cx="690747" cy="21266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3441370" y="2164919"/>
              <a:ext cx="1016330" cy="3693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Start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7" name="Freeform 6"/>
          <p:cNvSpPr/>
          <p:nvPr/>
        </p:nvSpPr>
        <p:spPr bwMode="auto">
          <a:xfrm>
            <a:off x="6531491" y="4612516"/>
            <a:ext cx="1475232" cy="573027"/>
          </a:xfrm>
          <a:custGeom>
            <a:avLst/>
            <a:gdLst>
              <a:gd name="connsiteX0" fmla="*/ 1170432 w 1475232"/>
              <a:gd name="connsiteY0" fmla="*/ 0 h 573027"/>
              <a:gd name="connsiteX1" fmla="*/ 1231392 w 1475232"/>
              <a:gd name="connsiteY1" fmla="*/ 12192 h 573027"/>
              <a:gd name="connsiteX2" fmla="*/ 1304544 w 1475232"/>
              <a:gd name="connsiteY2" fmla="*/ 36576 h 573027"/>
              <a:gd name="connsiteX3" fmla="*/ 1353312 w 1475232"/>
              <a:gd name="connsiteY3" fmla="*/ 48768 h 573027"/>
              <a:gd name="connsiteX4" fmla="*/ 1389888 w 1475232"/>
              <a:gd name="connsiteY4" fmla="*/ 73152 h 573027"/>
              <a:gd name="connsiteX5" fmla="*/ 1426464 w 1475232"/>
              <a:gd name="connsiteY5" fmla="*/ 85344 h 573027"/>
              <a:gd name="connsiteX6" fmla="*/ 1450848 w 1475232"/>
              <a:gd name="connsiteY6" fmla="*/ 170688 h 573027"/>
              <a:gd name="connsiteX7" fmla="*/ 1475232 w 1475232"/>
              <a:gd name="connsiteY7" fmla="*/ 207264 h 573027"/>
              <a:gd name="connsiteX8" fmla="*/ 1450848 w 1475232"/>
              <a:gd name="connsiteY8" fmla="*/ 292608 h 573027"/>
              <a:gd name="connsiteX9" fmla="*/ 1414272 w 1475232"/>
              <a:gd name="connsiteY9" fmla="*/ 316992 h 573027"/>
              <a:gd name="connsiteX10" fmla="*/ 1328928 w 1475232"/>
              <a:gd name="connsiteY10" fmla="*/ 353568 h 573027"/>
              <a:gd name="connsiteX11" fmla="*/ 1231392 w 1475232"/>
              <a:gd name="connsiteY11" fmla="*/ 414528 h 573027"/>
              <a:gd name="connsiteX12" fmla="*/ 1133856 w 1475232"/>
              <a:gd name="connsiteY12" fmla="*/ 438912 h 573027"/>
              <a:gd name="connsiteX13" fmla="*/ 1097280 w 1475232"/>
              <a:gd name="connsiteY13" fmla="*/ 451104 h 573027"/>
              <a:gd name="connsiteX14" fmla="*/ 731520 w 1475232"/>
              <a:gd name="connsiteY14" fmla="*/ 463296 h 573027"/>
              <a:gd name="connsiteX15" fmla="*/ 329184 w 1475232"/>
              <a:gd name="connsiteY15" fmla="*/ 499872 h 573027"/>
              <a:gd name="connsiteX16" fmla="*/ 280416 w 1475232"/>
              <a:gd name="connsiteY16" fmla="*/ 512064 h 573027"/>
              <a:gd name="connsiteX17" fmla="*/ 207264 w 1475232"/>
              <a:gd name="connsiteY17" fmla="*/ 536448 h 573027"/>
              <a:gd name="connsiteX18" fmla="*/ 134112 w 1475232"/>
              <a:gd name="connsiteY18" fmla="*/ 548640 h 573027"/>
              <a:gd name="connsiteX19" fmla="*/ 97536 w 1475232"/>
              <a:gd name="connsiteY19" fmla="*/ 560832 h 573027"/>
              <a:gd name="connsiteX20" fmla="*/ 0 w 1475232"/>
              <a:gd name="connsiteY20" fmla="*/ 573024 h 573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75232" h="573027">
                <a:moveTo>
                  <a:pt x="1170432" y="0"/>
                </a:moveTo>
                <a:cubicBezTo>
                  <a:pt x="1190752" y="4064"/>
                  <a:pt x="1211400" y="6740"/>
                  <a:pt x="1231392" y="12192"/>
                </a:cubicBezTo>
                <a:cubicBezTo>
                  <a:pt x="1256189" y="18955"/>
                  <a:pt x="1279608" y="30342"/>
                  <a:pt x="1304544" y="36576"/>
                </a:cubicBezTo>
                <a:lnTo>
                  <a:pt x="1353312" y="48768"/>
                </a:lnTo>
                <a:cubicBezTo>
                  <a:pt x="1365504" y="56896"/>
                  <a:pt x="1376782" y="66599"/>
                  <a:pt x="1389888" y="73152"/>
                </a:cubicBezTo>
                <a:cubicBezTo>
                  <a:pt x="1401383" y="78899"/>
                  <a:pt x="1417377" y="76257"/>
                  <a:pt x="1426464" y="85344"/>
                </a:cubicBezTo>
                <a:cubicBezTo>
                  <a:pt x="1432395" y="91275"/>
                  <a:pt x="1450611" y="170134"/>
                  <a:pt x="1450848" y="170688"/>
                </a:cubicBezTo>
                <a:cubicBezTo>
                  <a:pt x="1456620" y="184156"/>
                  <a:pt x="1467104" y="195072"/>
                  <a:pt x="1475232" y="207264"/>
                </a:cubicBezTo>
                <a:cubicBezTo>
                  <a:pt x="1474435" y="210450"/>
                  <a:pt x="1457208" y="284658"/>
                  <a:pt x="1450848" y="292608"/>
                </a:cubicBezTo>
                <a:cubicBezTo>
                  <a:pt x="1441694" y="304050"/>
                  <a:pt x="1426994" y="309722"/>
                  <a:pt x="1414272" y="316992"/>
                </a:cubicBezTo>
                <a:cubicBezTo>
                  <a:pt x="1333400" y="363204"/>
                  <a:pt x="1397319" y="324258"/>
                  <a:pt x="1328928" y="353568"/>
                </a:cubicBezTo>
                <a:cubicBezTo>
                  <a:pt x="1224676" y="398247"/>
                  <a:pt x="1336412" y="354516"/>
                  <a:pt x="1231392" y="414528"/>
                </a:cubicBezTo>
                <a:cubicBezTo>
                  <a:pt x="1209716" y="426914"/>
                  <a:pt x="1151693" y="434453"/>
                  <a:pt x="1133856" y="438912"/>
                </a:cubicBezTo>
                <a:cubicBezTo>
                  <a:pt x="1121388" y="442029"/>
                  <a:pt x="1110108" y="450327"/>
                  <a:pt x="1097280" y="451104"/>
                </a:cubicBezTo>
                <a:cubicBezTo>
                  <a:pt x="975516" y="458484"/>
                  <a:pt x="853440" y="459232"/>
                  <a:pt x="731520" y="463296"/>
                </a:cubicBezTo>
                <a:cubicBezTo>
                  <a:pt x="591741" y="473650"/>
                  <a:pt x="462775" y="473154"/>
                  <a:pt x="329184" y="499872"/>
                </a:cubicBezTo>
                <a:cubicBezTo>
                  <a:pt x="312753" y="503158"/>
                  <a:pt x="296466" y="507249"/>
                  <a:pt x="280416" y="512064"/>
                </a:cubicBezTo>
                <a:cubicBezTo>
                  <a:pt x="255797" y="519450"/>
                  <a:pt x="232617" y="532222"/>
                  <a:pt x="207264" y="536448"/>
                </a:cubicBezTo>
                <a:cubicBezTo>
                  <a:pt x="182880" y="540512"/>
                  <a:pt x="158244" y="543277"/>
                  <a:pt x="134112" y="548640"/>
                </a:cubicBezTo>
                <a:cubicBezTo>
                  <a:pt x="121567" y="551428"/>
                  <a:pt x="110138" y="558312"/>
                  <a:pt x="97536" y="560832"/>
                </a:cubicBezTo>
                <a:cubicBezTo>
                  <a:pt x="33702" y="573599"/>
                  <a:pt x="37318" y="573024"/>
                  <a:pt x="0" y="573024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 bwMode="auto">
          <a:xfrm>
            <a:off x="6256680" y="5229504"/>
            <a:ext cx="585216" cy="268224"/>
          </a:xfrm>
          <a:custGeom>
            <a:avLst/>
            <a:gdLst>
              <a:gd name="connsiteX0" fmla="*/ 280416 w 585216"/>
              <a:gd name="connsiteY0" fmla="*/ 0 h 355091"/>
              <a:gd name="connsiteX1" fmla="*/ 548640 w 585216"/>
              <a:gd name="connsiteY1" fmla="*/ 73152 h 355091"/>
              <a:gd name="connsiteX2" fmla="*/ 560832 w 585216"/>
              <a:gd name="connsiteY2" fmla="*/ 121920 h 355091"/>
              <a:gd name="connsiteX3" fmla="*/ 585216 w 585216"/>
              <a:gd name="connsiteY3" fmla="*/ 195072 h 355091"/>
              <a:gd name="connsiteX4" fmla="*/ 573024 w 585216"/>
              <a:gd name="connsiteY4" fmla="*/ 231648 h 355091"/>
              <a:gd name="connsiteX5" fmla="*/ 512064 w 585216"/>
              <a:gd name="connsiteY5" fmla="*/ 292608 h 355091"/>
              <a:gd name="connsiteX6" fmla="*/ 426720 w 585216"/>
              <a:gd name="connsiteY6" fmla="*/ 316992 h 355091"/>
              <a:gd name="connsiteX7" fmla="*/ 390144 w 585216"/>
              <a:gd name="connsiteY7" fmla="*/ 341376 h 355091"/>
              <a:gd name="connsiteX8" fmla="*/ 329184 w 585216"/>
              <a:gd name="connsiteY8" fmla="*/ 353568 h 355091"/>
              <a:gd name="connsiteX9" fmla="*/ 0 w 585216"/>
              <a:gd name="connsiteY9" fmla="*/ 353568 h 355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216" h="355091">
                <a:moveTo>
                  <a:pt x="280416" y="0"/>
                </a:moveTo>
                <a:cubicBezTo>
                  <a:pt x="311995" y="5263"/>
                  <a:pt x="497513" y="1574"/>
                  <a:pt x="548640" y="73152"/>
                </a:cubicBezTo>
                <a:cubicBezTo>
                  <a:pt x="558379" y="86787"/>
                  <a:pt x="556017" y="105870"/>
                  <a:pt x="560832" y="121920"/>
                </a:cubicBezTo>
                <a:cubicBezTo>
                  <a:pt x="568218" y="146539"/>
                  <a:pt x="585216" y="195072"/>
                  <a:pt x="585216" y="195072"/>
                </a:cubicBezTo>
                <a:cubicBezTo>
                  <a:pt x="581152" y="207264"/>
                  <a:pt x="578771" y="220153"/>
                  <a:pt x="573024" y="231648"/>
                </a:cubicBezTo>
                <a:cubicBezTo>
                  <a:pt x="558246" y="261204"/>
                  <a:pt x="543098" y="279308"/>
                  <a:pt x="512064" y="292608"/>
                </a:cubicBezTo>
                <a:cubicBezTo>
                  <a:pt x="457375" y="316046"/>
                  <a:pt x="474171" y="293266"/>
                  <a:pt x="426720" y="316992"/>
                </a:cubicBezTo>
                <a:cubicBezTo>
                  <a:pt x="413614" y="323545"/>
                  <a:pt x="403864" y="336231"/>
                  <a:pt x="390144" y="341376"/>
                </a:cubicBezTo>
                <a:cubicBezTo>
                  <a:pt x="370741" y="348652"/>
                  <a:pt x="349896" y="352921"/>
                  <a:pt x="329184" y="353568"/>
                </a:cubicBezTo>
                <a:cubicBezTo>
                  <a:pt x="219510" y="356995"/>
                  <a:pt x="109728" y="353568"/>
                  <a:pt x="0" y="353568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3728139" y="5594630"/>
            <a:ext cx="2550312" cy="177103"/>
          </a:xfrm>
          <a:custGeom>
            <a:avLst/>
            <a:gdLst>
              <a:gd name="connsiteX0" fmla="*/ 2474976 w 2550312"/>
              <a:gd name="connsiteY0" fmla="*/ 0 h 292608"/>
              <a:gd name="connsiteX1" fmla="*/ 2548128 w 2550312"/>
              <a:gd name="connsiteY1" fmla="*/ 109728 h 292608"/>
              <a:gd name="connsiteX2" fmla="*/ 2535936 w 2550312"/>
              <a:gd name="connsiteY2" fmla="*/ 158496 h 292608"/>
              <a:gd name="connsiteX3" fmla="*/ 2414016 w 2550312"/>
              <a:gd name="connsiteY3" fmla="*/ 231648 h 292608"/>
              <a:gd name="connsiteX4" fmla="*/ 2365248 w 2550312"/>
              <a:gd name="connsiteY4" fmla="*/ 243840 h 292608"/>
              <a:gd name="connsiteX5" fmla="*/ 2267712 w 2550312"/>
              <a:gd name="connsiteY5" fmla="*/ 292608 h 292608"/>
              <a:gd name="connsiteX6" fmla="*/ 0 w 2550312"/>
              <a:gd name="connsiteY6" fmla="*/ 292608 h 292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50312" h="292608">
                <a:moveTo>
                  <a:pt x="2474976" y="0"/>
                </a:moveTo>
                <a:cubicBezTo>
                  <a:pt x="2499360" y="36576"/>
                  <a:pt x="2532348" y="68699"/>
                  <a:pt x="2548128" y="109728"/>
                </a:cubicBezTo>
                <a:cubicBezTo>
                  <a:pt x="2554143" y="125367"/>
                  <a:pt x="2546970" y="145886"/>
                  <a:pt x="2535936" y="158496"/>
                </a:cubicBezTo>
                <a:cubicBezTo>
                  <a:pt x="2522087" y="174323"/>
                  <a:pt x="2442839" y="220839"/>
                  <a:pt x="2414016" y="231648"/>
                </a:cubicBezTo>
                <a:cubicBezTo>
                  <a:pt x="2398327" y="237532"/>
                  <a:pt x="2381504" y="239776"/>
                  <a:pt x="2365248" y="243840"/>
                </a:cubicBezTo>
                <a:cubicBezTo>
                  <a:pt x="2332761" y="292571"/>
                  <a:pt x="2345855" y="292201"/>
                  <a:pt x="2267712" y="292608"/>
                </a:cubicBezTo>
                <a:lnTo>
                  <a:pt x="0" y="292608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 bwMode="auto">
          <a:xfrm>
            <a:off x="3706368" y="3201356"/>
            <a:ext cx="240419" cy="268224"/>
          </a:xfrm>
          <a:custGeom>
            <a:avLst/>
            <a:gdLst>
              <a:gd name="connsiteX0" fmla="*/ 60960 w 240419"/>
              <a:gd name="connsiteY0" fmla="*/ 0 h 268224"/>
              <a:gd name="connsiteX1" fmla="*/ 219456 w 240419"/>
              <a:gd name="connsiteY1" fmla="*/ 231648 h 268224"/>
              <a:gd name="connsiteX2" fmla="*/ 182880 w 240419"/>
              <a:gd name="connsiteY2" fmla="*/ 268224 h 268224"/>
              <a:gd name="connsiteX3" fmla="*/ 12192 w 240419"/>
              <a:gd name="connsiteY3" fmla="*/ 231648 h 268224"/>
              <a:gd name="connsiteX4" fmla="*/ 0 w 240419"/>
              <a:gd name="connsiteY4" fmla="*/ 219456 h 26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419" h="268224">
                <a:moveTo>
                  <a:pt x="60960" y="0"/>
                </a:moveTo>
                <a:cubicBezTo>
                  <a:pt x="231325" y="85183"/>
                  <a:pt x="270852" y="38913"/>
                  <a:pt x="219456" y="231648"/>
                </a:cubicBezTo>
                <a:cubicBezTo>
                  <a:pt x="215013" y="248308"/>
                  <a:pt x="195072" y="256032"/>
                  <a:pt x="182880" y="268224"/>
                </a:cubicBezTo>
                <a:cubicBezTo>
                  <a:pt x="81212" y="258057"/>
                  <a:pt x="80431" y="272591"/>
                  <a:pt x="12192" y="231648"/>
                </a:cubicBezTo>
                <a:cubicBezTo>
                  <a:pt x="7264" y="228691"/>
                  <a:pt x="4064" y="223520"/>
                  <a:pt x="0" y="219456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3826577" y="6215842"/>
            <a:ext cx="2957560" cy="369332"/>
            <a:chOff x="1452748" y="4425668"/>
            <a:chExt cx="2957560" cy="369332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1452748" y="4435796"/>
              <a:ext cx="1941230" cy="21266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393978" y="4425668"/>
              <a:ext cx="1016330" cy="3693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End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4" name="Rectangle 13"/>
          <p:cNvSpPr/>
          <p:nvPr/>
        </p:nvSpPr>
        <p:spPr bwMode="auto">
          <a:xfrm>
            <a:off x="718353" y="1747569"/>
            <a:ext cx="4067124" cy="2530258"/>
          </a:xfrm>
          <a:prstGeom prst="rect">
            <a:avLst/>
          </a:prstGeom>
          <a:solidFill>
            <a:srgbClr val="FF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t" anchorCtr="0"/>
          <a:lstStyle/>
          <a:p>
            <a:r>
              <a:rPr lang="en-US" sz="1600" dirty="0" smtClean="0"/>
              <a:t>Programs you have seen thus far: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Execute statement after statement one after the other from start to finish.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There are no options for alternatives (branch in execution).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Nor are there options to repeat a portion.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1600" dirty="0" smtClean="0"/>
          </a:p>
        </p:txBody>
      </p:sp>
    </p:spTree>
    <p:extLst>
      <p:ext uri="{BB962C8B-B14F-4D97-AF65-F5344CB8AC3E}">
        <p14:creationId xmlns:p14="http://schemas.microsoft.com/office/powerpoint/2010/main" val="333598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Branching With An ‘</a:t>
            </a:r>
            <a:r>
              <a:rPr lang="en-US" altLang="ja-JP" sz="2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US" altLang="ja-JP" sz="2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-</a:t>
            </a:r>
            <a:r>
              <a:rPr lang="en-US" altLang="ja-JP" sz="2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Else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’</a:t>
            </a:r>
          </a:p>
        </p:txBody>
      </p:sp>
      <p:sp>
        <p:nvSpPr>
          <p:cNvPr id="132099" name="AutoShape 3"/>
          <p:cNvSpPr>
            <a:spLocks noChangeArrowheads="1"/>
          </p:cNvSpPr>
          <p:nvPr/>
        </p:nvSpPr>
        <p:spPr bwMode="auto">
          <a:xfrm>
            <a:off x="1036638" y="1704975"/>
            <a:ext cx="2308225" cy="67945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 anchor="ctr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</a:rPr>
              <a:t>Question?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349625" y="1765300"/>
            <a:ext cx="3957638" cy="661988"/>
            <a:chOff x="3349726" y="1765300"/>
            <a:chExt cx="3957537" cy="661988"/>
          </a:xfrm>
        </p:grpSpPr>
        <p:sp>
          <p:nvSpPr>
            <p:cNvPr id="21520" name="Line 5"/>
            <p:cNvSpPr>
              <a:spLocks noChangeShapeType="1"/>
            </p:cNvSpPr>
            <p:nvPr/>
          </p:nvSpPr>
          <p:spPr bwMode="auto">
            <a:xfrm>
              <a:off x="3349726" y="2038130"/>
              <a:ext cx="1473487" cy="657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21521" name="Rectangle 6"/>
            <p:cNvSpPr>
              <a:spLocks noChangeArrowheads="1"/>
            </p:cNvSpPr>
            <p:nvPr/>
          </p:nvSpPr>
          <p:spPr bwMode="auto">
            <a:xfrm>
              <a:off x="4823214" y="1778000"/>
              <a:ext cx="2484049" cy="649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Execute a statement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or statements (if body)</a:t>
              </a:r>
            </a:p>
          </p:txBody>
        </p:sp>
        <p:sp>
          <p:nvSpPr>
            <p:cNvPr id="21522" name="Text Box 7"/>
            <p:cNvSpPr txBox="1">
              <a:spLocks noChangeArrowheads="1"/>
            </p:cNvSpPr>
            <p:nvPr/>
          </p:nvSpPr>
          <p:spPr bwMode="auto">
            <a:xfrm>
              <a:off x="3822638" y="1765300"/>
              <a:ext cx="596962" cy="279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True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749300" y="2381250"/>
            <a:ext cx="2792413" cy="1811338"/>
            <a:chOff x="749300" y="2381250"/>
            <a:chExt cx="2792413" cy="1811338"/>
          </a:xfrm>
        </p:grpSpPr>
        <p:grpSp>
          <p:nvGrpSpPr>
            <p:cNvPr id="21516" name="Group 5"/>
            <p:cNvGrpSpPr>
              <a:grpSpLocks/>
            </p:cNvGrpSpPr>
            <p:nvPr/>
          </p:nvGrpSpPr>
          <p:grpSpPr bwMode="auto">
            <a:xfrm>
              <a:off x="1612900" y="2381250"/>
              <a:ext cx="665163" cy="1143000"/>
              <a:chOff x="1612900" y="2381250"/>
              <a:chExt cx="665163" cy="1143000"/>
            </a:xfrm>
          </p:grpSpPr>
          <p:sp>
            <p:nvSpPr>
              <p:cNvPr id="21518" name="Line 10"/>
              <p:cNvSpPr>
                <a:spLocks noChangeShapeType="1"/>
              </p:cNvSpPr>
              <p:nvPr/>
            </p:nvSpPr>
            <p:spPr bwMode="auto">
              <a:xfrm flipH="1">
                <a:off x="2178050" y="2381250"/>
                <a:ext cx="19050" cy="114300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CA" dirty="0"/>
              </a:p>
            </p:txBody>
          </p:sp>
          <p:sp>
            <p:nvSpPr>
              <p:cNvPr id="21519" name="Text Box 11"/>
              <p:cNvSpPr txBox="1">
                <a:spLocks noChangeArrowheads="1"/>
              </p:cNvSpPr>
              <p:nvPr/>
            </p:nvSpPr>
            <p:spPr bwMode="auto">
              <a:xfrm>
                <a:off x="1612900" y="2781300"/>
                <a:ext cx="665163" cy="279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200" b="1" dirty="0">
                    <a:solidFill>
                      <a:srgbClr val="0066FF"/>
                    </a:solidFill>
                    <a:latin typeface="Arial" panose="020B0604020202020204" pitchFamily="34" charset="0"/>
                  </a:rPr>
                  <a:t>False</a:t>
                </a:r>
              </a:p>
            </p:txBody>
          </p:sp>
        </p:grpSp>
        <p:sp>
          <p:nvSpPr>
            <p:cNvPr id="21517" name="Rectangle 12"/>
            <p:cNvSpPr>
              <a:spLocks noChangeArrowheads="1"/>
            </p:cNvSpPr>
            <p:nvPr/>
          </p:nvSpPr>
          <p:spPr bwMode="auto">
            <a:xfrm>
              <a:off x="749300" y="3543300"/>
              <a:ext cx="2792413" cy="649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Execute a statement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or statements (else body)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447800" y="2427288"/>
            <a:ext cx="4578350" cy="3798887"/>
            <a:chOff x="1447800" y="2427288"/>
            <a:chExt cx="4578350" cy="3798887"/>
          </a:xfrm>
        </p:grpSpPr>
        <p:sp>
          <p:nvSpPr>
            <p:cNvPr id="21512" name="Rectangle 14"/>
            <p:cNvSpPr>
              <a:spLocks noChangeArrowheads="1"/>
            </p:cNvSpPr>
            <p:nvPr/>
          </p:nvSpPr>
          <p:spPr bwMode="auto">
            <a:xfrm>
              <a:off x="1447800" y="5546725"/>
              <a:ext cx="1660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Remainder of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the program</a:t>
              </a:r>
            </a:p>
          </p:txBody>
        </p:sp>
        <p:sp>
          <p:nvSpPr>
            <p:cNvPr id="21513" name="Line 15"/>
            <p:cNvSpPr>
              <a:spLocks noChangeShapeType="1"/>
            </p:cNvSpPr>
            <p:nvPr/>
          </p:nvSpPr>
          <p:spPr bwMode="auto">
            <a:xfrm flipH="1">
              <a:off x="3108325" y="5880100"/>
              <a:ext cx="2917825" cy="127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21514" name="Line 16"/>
            <p:cNvSpPr>
              <a:spLocks noChangeShapeType="1"/>
            </p:cNvSpPr>
            <p:nvPr/>
          </p:nvSpPr>
          <p:spPr bwMode="auto">
            <a:xfrm flipH="1">
              <a:off x="6013450" y="2427288"/>
              <a:ext cx="12700" cy="346551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CA" dirty="0"/>
            </a:p>
          </p:txBody>
        </p:sp>
        <p:sp>
          <p:nvSpPr>
            <p:cNvPr id="21515" name="Line 17"/>
            <p:cNvSpPr>
              <a:spLocks noChangeShapeType="1"/>
            </p:cNvSpPr>
            <p:nvPr/>
          </p:nvSpPr>
          <p:spPr bwMode="auto">
            <a:xfrm>
              <a:off x="2190750" y="4216400"/>
              <a:ext cx="12700" cy="13271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Branching: checking if a condition is true (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in which case something should be done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) but unlike ‘</a:t>
            </a:r>
            <a:r>
              <a:rPr lang="en-US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’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</a:t>
            </a:r>
            <a:r>
              <a:rPr lang="en-US" altLang="ja-JP" i="1" dirty="0" smtClean="0">
                <a:ea typeface="ＭＳ Ｐゴシック" panose="020B0600070205080204" pitchFamily="34" charset="-128"/>
              </a:rPr>
              <a:t>also </a:t>
            </a:r>
            <a:r>
              <a:rPr lang="en-US" altLang="ja-JP" i="1" dirty="0" smtClean="0">
                <a:solidFill>
                  <a:srgbClr val="0066FF"/>
                </a:solidFill>
                <a:ea typeface="ＭＳ Ｐゴシック" panose="020B0600070205080204" pitchFamily="34" charset="-128"/>
              </a:rPr>
              <a:t>reacting if the condition is not true (false)</a:t>
            </a:r>
            <a:r>
              <a:rPr lang="en-US" altLang="ja-JP" i="1" dirty="0" smtClean="0">
                <a:ea typeface="ＭＳ Ｐゴシック" panose="020B0600070205080204" pitchFamily="34" charset="-128"/>
              </a:rPr>
              <a:t>.</a:t>
            </a:r>
            <a:endParaRPr lang="en-CA" altLang="ja-JP" i="1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if (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operand  relational operator  operand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    </a:t>
            </a:r>
            <a:r>
              <a:rPr lang="en-CA" altLang="en-US" sz="1800" i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body of 'if'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else: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    </a:t>
            </a:r>
            <a:r>
              <a:rPr lang="en-CA" altLang="en-US" sz="1800" i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body of 'else'</a:t>
            </a:r>
            <a:endParaRPr lang="en-CA" altLang="en-US" sz="1800" b="1" i="1" dirty="0" smtClean="0">
              <a:solidFill>
                <a:srgbClr val="0066FF"/>
              </a:solidFill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additional statements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The </a:t>
            </a:r>
            <a:r>
              <a:rPr lang="en-CA" altLang="en-US" sz="280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If-Else</a:t>
            </a:r>
            <a:r>
              <a:rPr lang="en-CA" altLang="en-US" smtClean="0">
                <a:ea typeface="ＭＳ Ｐゴシック" panose="020B0600070205080204" pitchFamily="34" charset="-128"/>
              </a:rPr>
              <a:t> Structure</a:t>
            </a:r>
            <a:endParaRPr lang="en-CA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Program name: </a:t>
            </a:r>
            <a:r>
              <a:rPr lang="en-CA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2if_else1.py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example: program executes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one body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when </a:t>
            </a: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a Boolean expression evaluates to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true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and another when it’s </a:t>
            </a:r>
            <a:r>
              <a:rPr lang="en-US" altLang="en-US" dirty="0" smtClean="0">
                <a:solidFill>
                  <a:srgbClr val="0066FF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false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.</a:t>
            </a:r>
            <a:endParaRPr lang="en-CA" altLang="en-US" b="1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Partial example: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(age &lt; 18):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print("Not an adult")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print("Adult")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print("Tell me more about yourself")</a:t>
            </a:r>
            <a:endParaRPr lang="en-CA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27" y="4348163"/>
            <a:ext cx="4343400" cy="239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2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If-Else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Structure (2)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85065" y="5830040"/>
            <a:ext cx="1600200" cy="369887"/>
            <a:chOff x="2965315" y="5574268"/>
            <a:chExt cx="1600200" cy="369332"/>
          </a:xfrm>
        </p:grpSpPr>
        <p:cxnSp>
          <p:nvCxnSpPr>
            <p:cNvPr id="3" name="Straight Arrow Connector 2"/>
            <p:cNvCxnSpPr/>
            <p:nvPr/>
          </p:nvCxnSpPr>
          <p:spPr>
            <a:xfrm flipH="1">
              <a:off x="2965315" y="5759726"/>
              <a:ext cx="381000" cy="0"/>
            </a:xfrm>
            <a:prstGeom prst="straightConnector1">
              <a:avLst/>
            </a:prstGeom>
            <a:ln w="25400">
              <a:solidFill>
                <a:srgbClr val="0066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63" name="TextBox 3"/>
            <p:cNvSpPr txBox="1">
              <a:spLocks noChangeArrowheads="1"/>
            </p:cNvSpPr>
            <p:nvPr/>
          </p:nvSpPr>
          <p:spPr bwMode="auto">
            <a:xfrm>
              <a:off x="3346315" y="5574268"/>
              <a:ext cx="1219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0066FF"/>
                  </a:solidFill>
                </a:rPr>
                <a:t>Else case</a:t>
              </a:r>
            </a:p>
          </p:txBody>
        </p:sp>
      </p:grp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45377" y="4631532"/>
            <a:ext cx="1600200" cy="369887"/>
            <a:chOff x="2927215" y="4431268"/>
            <a:chExt cx="1600200" cy="369332"/>
          </a:xfrm>
        </p:grpSpPr>
        <p:cxnSp>
          <p:nvCxnSpPr>
            <p:cNvPr id="10" name="Straight Arrow Connector 9"/>
            <p:cNvCxnSpPr/>
            <p:nvPr/>
          </p:nvCxnSpPr>
          <p:spPr>
            <a:xfrm flipH="1">
              <a:off x="2927215" y="4616726"/>
              <a:ext cx="381000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61" name="TextBox 10"/>
            <p:cNvSpPr txBox="1">
              <a:spLocks noChangeArrowheads="1"/>
            </p:cNvSpPr>
            <p:nvPr/>
          </p:nvSpPr>
          <p:spPr bwMode="auto">
            <a:xfrm>
              <a:off x="3308215" y="4431268"/>
              <a:ext cx="1219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If case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2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If-Else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Example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Program name: </a:t>
            </a:r>
            <a:r>
              <a:rPr lang="en-CA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3if_else2.py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example: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defining the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bodies of an </a:t>
            </a:r>
            <a:r>
              <a:rPr lang="en-US" altLang="en-US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IF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-case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and an </a:t>
            </a:r>
            <a:r>
              <a:rPr lang="en-US" altLang="en-US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ELSE</a:t>
            </a:r>
            <a:r>
              <a:rPr lang="en-US" altLang="en-US" dirty="0" smtClean="0">
                <a:solidFill>
                  <a:srgbClr val="0066FF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-case with multiple statements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.</a:t>
            </a:r>
            <a:endParaRPr lang="en-CA" altLang="en-US" sz="20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Partial example: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(income &lt; 10000):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print("Eligible for social assistance")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taxCredit = 100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taxRate = 0.1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6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print("Not eligible for social assistance")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6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taxRate = 0.2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tax = (income * taxRate) - taxCredit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36"/>
          <a:stretch>
            <a:fillRect/>
          </a:stretch>
        </p:blipFill>
        <p:spPr bwMode="auto">
          <a:xfrm>
            <a:off x="857250" y="4800600"/>
            <a:ext cx="44878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643"/>
          <a:stretch>
            <a:fillRect/>
          </a:stretch>
        </p:blipFill>
        <p:spPr bwMode="auto">
          <a:xfrm>
            <a:off x="1600200" y="5943600"/>
            <a:ext cx="40608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Quick Summary: </a:t>
            </a:r>
            <a:r>
              <a:rPr lang="en-US" altLang="en-US" sz="2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Vs. </a:t>
            </a:r>
            <a:r>
              <a:rPr lang="en-US" altLang="en-US" sz="2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If-Else</a:t>
            </a:r>
          </a:p>
        </p:txBody>
      </p:sp>
      <p:sp>
        <p:nvSpPr>
          <p:cNvPr id="14438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If: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Evaluate a Boolean expression (ask a question).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If the expression evaluates to true then execute the ‘body’ of the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.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No additional action is taken when the expression evaluates to false.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Use when your program is supposed to react differently only when the answer to a question is true (and do nothing different if it’s false).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If-Else: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Evaluate a Boolean expression (ask a question).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If the expression evaluates to true then execute the ‘body’ of the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.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If the expression evaluates to false then execute the ‘body’ of the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.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That is: </a:t>
            </a:r>
            <a:r>
              <a:rPr lang="en-US" altLang="en-US" i="1" dirty="0" smtClean="0">
                <a:ea typeface="ＭＳ Ｐゴシック" panose="020B0600070205080204" pitchFamily="34" charset="-128"/>
              </a:rPr>
              <a:t>Use when your program is supposed to react differently for both the true and the false cases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Logical Operations</a:t>
            </a:r>
          </a:p>
        </p:txBody>
      </p:sp>
      <p:sp>
        <p:nvSpPr>
          <p:cNvPr id="1474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There are many logical operations but the three most commonly used in computer programs include: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Logical AND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Logical OR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Logical 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Logical AND</a:t>
            </a:r>
          </a:p>
        </p:txBody>
      </p:sp>
      <p:sp>
        <p:nvSpPr>
          <p:cNvPr id="148483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36563" y="1006475"/>
            <a:ext cx="8050212" cy="48768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The popular usage of the logical AND applies when </a:t>
            </a:r>
            <a:r>
              <a:rPr lang="en-US" altLang="en-US" i="1" dirty="0" smtClean="0">
                <a:ea typeface="ＭＳ Ｐゴシック" panose="020B0600070205080204" pitchFamily="34" charset="-128"/>
              </a:rPr>
              <a:t>ALL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conditions must be met.</a:t>
            </a:r>
            <a:endParaRPr lang="en-US" altLang="en-US" sz="18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Logical AND can be specified more formally in the form of a truth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table in order to cover all cases of true/false.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148521" name="Group 41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526339833"/>
              </p:ext>
            </p:extLst>
          </p:nvPr>
        </p:nvGraphicFramePr>
        <p:xfrm>
          <a:off x="671513" y="2821940"/>
          <a:ext cx="6018213" cy="2193948"/>
        </p:xfrm>
        <a:graphic>
          <a:graphicData uri="http://schemas.openxmlformats.org/drawingml/2006/table">
            <a:tbl>
              <a:tblPr/>
              <a:tblGrid>
                <a:gridCol w="20081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018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081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6565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 (AND)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AND C2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Logical AND: Three Input Truth Table</a:t>
            </a:r>
          </a:p>
        </p:txBody>
      </p:sp>
      <p:graphicFrame>
        <p:nvGraphicFramePr>
          <p:cNvPr id="149507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876802"/>
        </p:xfrm>
        <a:graphic>
          <a:graphicData uri="http://schemas.openxmlformats.org/drawingml/2006/table">
            <a:tbl>
              <a:tblPr/>
              <a:tblGrid>
                <a:gridCol w="19161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510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715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AND C2 AND 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Evaluating Logical AND Expressions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In class: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False </a:t>
            </a:r>
            <a:r>
              <a:rPr lang="en-US" altLang="en-US" b="1" dirty="0">
                <a:ea typeface="ＭＳ Ｐゴシック" panose="020B0600070205080204" pitchFamily="34" charset="-128"/>
              </a:rPr>
              <a:t>AND</a:t>
            </a:r>
            <a:r>
              <a:rPr lang="en-US" altLang="en-US" dirty="0">
                <a:ea typeface="ＭＳ Ｐゴシック" panose="020B0600070205080204" pitchFamily="34" charset="-128"/>
              </a:rPr>
              <a:t> True </a:t>
            </a:r>
            <a:r>
              <a:rPr lang="en-US" altLang="en-US" b="1" dirty="0">
                <a:ea typeface="ＭＳ Ｐゴシック" panose="020B0600070205080204" pitchFamily="34" charset="-128"/>
              </a:rPr>
              <a:t>AND</a:t>
            </a:r>
            <a:r>
              <a:rPr lang="en-US" altLang="en-US" dirty="0">
                <a:ea typeface="ＭＳ Ｐゴシック" panose="020B0600070205080204" pitchFamily="34" charset="-128"/>
              </a:rPr>
              <a:t> True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Extra for you to do: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True 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AND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True 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AND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True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True 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AND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True 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AND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True 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AND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False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Logical OR</a:t>
            </a:r>
          </a:p>
        </p:txBody>
      </p:sp>
      <p:sp>
        <p:nvSpPr>
          <p:cNvPr id="152579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371600"/>
            <a:ext cx="8050213" cy="5105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The correct everyday usage of the logical OR applies when </a:t>
            </a:r>
            <a:r>
              <a:rPr lang="en-US" altLang="en-US" i="1" dirty="0" smtClean="0">
                <a:ea typeface="ＭＳ Ｐゴシック" panose="020B0600070205080204" pitchFamily="34" charset="-128"/>
              </a:rPr>
              <a:t>ATLEAST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one condition must be met.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000" dirty="0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152587" name="Group 11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785680094"/>
              </p:ext>
            </p:extLst>
          </p:nvPr>
        </p:nvGraphicFramePr>
        <p:xfrm>
          <a:off x="577972" y="2343443"/>
          <a:ext cx="4267200" cy="2219325"/>
        </p:xfrm>
        <a:graphic>
          <a:graphicData uri="http://schemas.openxmlformats.org/drawingml/2006/table">
            <a:tbl>
              <a:tblPr/>
              <a:tblGrid>
                <a:gridCol w="14239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192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239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238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OR 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Programming: Branching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Why is it needed?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When alternative courses of action are possible and each action may produce a different result.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In terms of a computer program the choices are stated in the form of a question that only yield an answer that is either true or false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Although the approach is very simple, modeling branching in this fashion is a very useful and powerful tool.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New terminology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These true/false questions are referred to “</a:t>
            </a:r>
            <a:r>
              <a:rPr lang="en-US" altLang="en-US" b="1" u="sng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Boolean expressions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”</a:t>
            </a:r>
          </a:p>
          <a:p>
            <a:pPr lvl="2"/>
            <a:r>
              <a:rPr lang="en-US" dirty="0" smtClean="0"/>
              <a:t>e.g</a:t>
            </a:r>
            <a:r>
              <a:rPr lang="en-US" dirty="0"/>
              <a:t>., </a:t>
            </a:r>
            <a:r>
              <a:rPr lang="en-US" b="1" dirty="0">
                <a:solidFill>
                  <a:srgbClr val="FF0000"/>
                </a:solidFill>
              </a:rPr>
              <a:t>it is over 45 Celsius today</a:t>
            </a:r>
          </a:p>
          <a:p>
            <a:pPr lvl="2"/>
            <a:r>
              <a:rPr lang="en-US" dirty="0"/>
              <a:t>e.g., </a:t>
            </a:r>
            <a:r>
              <a:rPr lang="en-US" b="1" dirty="0">
                <a:solidFill>
                  <a:srgbClr val="FF0000"/>
                </a:solidFill>
              </a:rPr>
              <a:t>the user correctly entered the </a:t>
            </a:r>
            <a:r>
              <a:rPr lang="en-US" b="1" dirty="0" smtClean="0">
                <a:solidFill>
                  <a:srgbClr val="FF0000"/>
                </a:solidFill>
              </a:rPr>
              <a:t>password</a:t>
            </a:r>
          </a:p>
          <a:p>
            <a:pPr lvl="2"/>
            <a:r>
              <a:rPr lang="en-US" dirty="0" smtClean="0"/>
              <a:t>Python code example: </a:t>
            </a:r>
            <a:r>
              <a:rPr lang="en-US" sz="1600" dirty="0">
                <a:latin typeface="Consolas" panose="020B0609020204030204" pitchFamily="49" charset="0"/>
              </a:rPr>
              <a:t>If (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income &lt; 10000</a:t>
            </a:r>
            <a:r>
              <a:rPr lang="en-US" sz="1600" dirty="0">
                <a:latin typeface="Consolas" panose="020B0609020204030204" pitchFamily="49" charset="0"/>
              </a:rPr>
              <a:t>):</a:t>
            </a:r>
          </a:p>
          <a:p>
            <a:pPr lvl="2"/>
            <a:endParaRPr lang="en-US" dirty="0"/>
          </a:p>
          <a:p>
            <a:pPr lvl="1"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Logical OR: Three Input Truth Table</a:t>
            </a:r>
          </a:p>
        </p:txBody>
      </p:sp>
      <p:graphicFrame>
        <p:nvGraphicFramePr>
          <p:cNvPr id="153603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876802"/>
        </p:xfrm>
        <a:graphic>
          <a:graphicData uri="http://schemas.openxmlformats.org/drawingml/2006/table">
            <a:tbl>
              <a:tblPr/>
              <a:tblGrid>
                <a:gridCol w="18018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288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558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715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OR C2 OR 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Evaluating Logical OR Expressions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In class: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False </a:t>
            </a: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dirty="0">
                <a:ea typeface="ＭＳ Ｐゴシック" panose="020B0600070205080204" pitchFamily="34" charset="-128"/>
              </a:rPr>
              <a:t> True </a:t>
            </a: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dirty="0">
                <a:ea typeface="ＭＳ Ｐゴシック" panose="020B0600070205080204" pitchFamily="34" charset="-128"/>
              </a:rPr>
              <a:t> True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Extra for you to do: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True </a:t>
            </a:r>
            <a:r>
              <a:rPr lang="en-US" altLang="en-US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True </a:t>
            </a:r>
            <a:r>
              <a:rPr lang="en-US" altLang="en-US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True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False </a:t>
            </a:r>
            <a:r>
              <a:rPr lang="en-US" altLang="en-US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False </a:t>
            </a:r>
            <a:r>
              <a:rPr lang="en-US" altLang="en-US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False </a:t>
            </a:r>
            <a:r>
              <a:rPr lang="en-US" altLang="en-US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True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0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Logical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everyday usage of logical NOT negates (or reverses) a statement.</a:t>
            </a:r>
          </a:p>
          <a:p>
            <a:pPr eaLnBrk="1" hangingPunct="1">
              <a:defRPr/>
            </a:pPr>
            <a:r>
              <a:rPr lang="en-US" dirty="0" smtClean="0"/>
              <a:t>The </a:t>
            </a:r>
            <a:r>
              <a:rPr lang="en-US" dirty="0"/>
              <a:t>truth table for logical NOT is quite simple:</a:t>
            </a:r>
          </a:p>
          <a:p>
            <a:pPr eaLnBrk="1" hangingPunct="1">
              <a:defRPr/>
            </a:pPr>
            <a:endParaRPr lang="en-US" sz="2000" dirty="0"/>
          </a:p>
          <a:p>
            <a:endParaRPr lang="en-US" dirty="0"/>
          </a:p>
        </p:txBody>
      </p:sp>
      <p:graphicFrame>
        <p:nvGraphicFramePr>
          <p:cNvPr id="11" name="Group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652655"/>
              </p:ext>
            </p:extLst>
          </p:nvPr>
        </p:nvGraphicFramePr>
        <p:xfrm>
          <a:off x="753537" y="2540644"/>
          <a:ext cx="2289175" cy="1817688"/>
        </p:xfrm>
        <a:graphic>
          <a:graphicData uri="http://schemas.openxmlformats.org/drawingml/2006/table">
            <a:tbl>
              <a:tblPr/>
              <a:tblGrid>
                <a:gridCol w="11453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437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574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57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S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3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3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40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More Complex Logical Expressions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dirty="0" smtClean="0"/>
              <a:t>Order of operation (left to right evaluation if </a:t>
            </a:r>
            <a:r>
              <a:rPr lang="en-US" altLang="en-US" dirty="0" smtClean="0"/>
              <a:t>the </a:t>
            </a:r>
            <a:r>
              <a:rPr lang="en-US" altLang="en-US" sz="2400" dirty="0" smtClean="0"/>
              <a:t>‘level’ is equal)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sz="2000" dirty="0" smtClean="0"/>
              <a:t>Brackets (inner first)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dirty="0" smtClean="0"/>
              <a:t>Negation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sz="2000" dirty="0" smtClean="0"/>
              <a:t>AND 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dirty="0" smtClean="0"/>
              <a:t>OR</a:t>
            </a:r>
          </a:p>
          <a:p>
            <a:pPr marL="168275" lvl="1" indent="0" eaLnBrk="1" hangingPunct="1"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1635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059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Evaluating More Complex Logical Expressions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In class: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dirty="0"/>
              <a:t>True </a:t>
            </a:r>
            <a:r>
              <a:rPr lang="en-US" altLang="en-US" b="1" dirty="0"/>
              <a:t>OR</a:t>
            </a:r>
            <a:r>
              <a:rPr lang="en-US" altLang="en-US" dirty="0"/>
              <a:t> False </a:t>
            </a:r>
            <a:r>
              <a:rPr lang="en-US" altLang="en-US" b="1" dirty="0">
                <a:latin typeface="Arial" panose="020B0604020202020204" pitchFamily="34" charset="0"/>
              </a:rPr>
              <a:t>AND</a:t>
            </a:r>
            <a:r>
              <a:rPr lang="en-US" altLang="en-US" dirty="0"/>
              <a:t> False</a:t>
            </a:r>
          </a:p>
          <a:p>
            <a:pPr lvl="1" eaLnBrk="1" hangingPunct="1"/>
            <a:r>
              <a:rPr lang="en-US" altLang="en-US" dirty="0" smtClean="0"/>
              <a:t>(True </a:t>
            </a:r>
            <a:r>
              <a:rPr lang="en-US" altLang="en-US" b="1" dirty="0"/>
              <a:t>OR</a:t>
            </a:r>
            <a:r>
              <a:rPr lang="en-US" altLang="en-US" dirty="0"/>
              <a:t> </a:t>
            </a:r>
            <a:r>
              <a:rPr lang="en-US" altLang="en-US" dirty="0" smtClean="0"/>
              <a:t>False) </a:t>
            </a:r>
            <a:r>
              <a:rPr lang="en-US" altLang="en-US" b="1" dirty="0">
                <a:latin typeface="Arial" panose="020B0604020202020204" pitchFamily="34" charset="0"/>
              </a:rPr>
              <a:t>AND</a:t>
            </a:r>
            <a:r>
              <a:rPr lang="en-US" altLang="en-US" dirty="0"/>
              <a:t> </a:t>
            </a:r>
            <a:r>
              <a:rPr lang="en-US" altLang="en-US" dirty="0" smtClean="0"/>
              <a:t>False</a:t>
            </a:r>
          </a:p>
          <a:p>
            <a:pPr lvl="1" eaLnBrk="1" hangingPunct="1"/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NOT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False</a:t>
            </a:r>
          </a:p>
          <a:p>
            <a:pPr lvl="1" eaLnBrk="1" hangingPunct="1"/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NOT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NOT</a:t>
            </a: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False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Extra for you to do:</a:t>
            </a:r>
          </a:p>
          <a:p>
            <a:pPr lvl="1" eaLnBrk="1" hangingPunct="1"/>
            <a:r>
              <a:rPr lang="en-US" altLang="en-US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NOT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(False </a:t>
            </a:r>
            <a:r>
              <a:rPr lang="en-US" altLang="en-US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True) </a:t>
            </a:r>
            <a:r>
              <a:rPr lang="en-US" altLang="en-US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True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(False </a:t>
            </a:r>
            <a:r>
              <a:rPr lang="en-US" altLang="en-US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AND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False) </a:t>
            </a:r>
            <a:r>
              <a:rPr lang="en-US" altLang="en-US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(False </a:t>
            </a:r>
            <a:r>
              <a:rPr lang="en-US" altLang="en-US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AND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True)</a:t>
            </a:r>
          </a:p>
          <a:p>
            <a:pPr lvl="1" eaLnBrk="1" hangingPunct="1"/>
            <a:r>
              <a:rPr lang="en-US" altLang="en-US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NOT NOT NOT NOT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True</a:t>
            </a:r>
          </a:p>
          <a:p>
            <a:pPr lvl="1" eaLnBrk="1" hangingPunct="1"/>
            <a:r>
              <a:rPr lang="en-US" altLang="en-US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NOT NOT NOT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059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Student Exercise: Extra Practice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133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(From “Starting out with Python (2</a:t>
            </a:r>
            <a:r>
              <a:rPr lang="en-US" altLang="en-US" baseline="30000" dirty="0" smtClean="0">
                <a:ea typeface="ＭＳ Ｐゴシック" panose="020B0600070205080204" pitchFamily="34" charset="-128"/>
              </a:rPr>
              <a:t>nd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Edition)” by Tony Gaddis)</a:t>
            </a:r>
          </a:p>
          <a:p>
            <a:pPr marL="333375" lvl="1" indent="0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Assume the variables a = 2, b = 4, c = 6</a:t>
            </a:r>
          </a:p>
          <a:p>
            <a:pPr marL="333375" lvl="1" indent="0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For each of the following conditions  indicate whether the final value is true or false.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24611"/>
              </p:ext>
            </p:extLst>
          </p:nvPr>
        </p:nvGraphicFramePr>
        <p:xfrm>
          <a:off x="914400" y="2819400"/>
          <a:ext cx="5334000" cy="2193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  <a:latin typeface="Arial" pitchFamily="34" charset="0"/>
                        </a:rPr>
                        <a:t>Expression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 pitchFamily="34" charset="0"/>
                      </a:endParaRPr>
                    </a:p>
                  </a:txBody>
                  <a:tcPr marT="45669" marB="45669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  <a:latin typeface="Arial" pitchFamily="34" charset="0"/>
                        </a:rPr>
                        <a:t>Final result </a:t>
                      </a:r>
                      <a:endParaRPr lang="en-US" sz="1800" dirty="0">
                        <a:solidFill>
                          <a:srgbClr val="FFFFFF"/>
                        </a:solidFill>
                        <a:latin typeface="Arial" pitchFamily="34" charset="0"/>
                      </a:endParaRPr>
                    </a:p>
                  </a:txBody>
                  <a:tcPr marT="45669" marB="45669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</a:rPr>
                        <a:t>a</a:t>
                      </a:r>
                      <a:r>
                        <a:rPr lang="en-US" sz="1800" baseline="0" dirty="0" smtClean="0">
                          <a:latin typeface="Arial" pitchFamily="34" charset="0"/>
                        </a:rPr>
                        <a:t> == 4 or b &gt; 2</a:t>
                      </a:r>
                      <a:endParaRPr lang="en-US" sz="1800" dirty="0">
                        <a:latin typeface="Arial" pitchFamily="34" charset="0"/>
                      </a:endParaRPr>
                    </a:p>
                  </a:txBody>
                  <a:tcPr marT="45669" marB="45669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Arial" pitchFamily="34" charset="0"/>
                      </a:endParaRPr>
                    </a:p>
                  </a:txBody>
                  <a:tcPr marT="45669" marB="45669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</a:rPr>
                        <a:t>6 &lt;=</a:t>
                      </a:r>
                      <a:r>
                        <a:rPr lang="en-US" sz="1800" baseline="0" dirty="0" smtClean="0">
                          <a:latin typeface="Arial" pitchFamily="34" charset="0"/>
                        </a:rPr>
                        <a:t> c and a &gt; 3</a:t>
                      </a:r>
                      <a:endParaRPr lang="en-US" sz="1800" dirty="0">
                        <a:latin typeface="Arial" pitchFamily="34" charset="0"/>
                      </a:endParaRPr>
                    </a:p>
                  </a:txBody>
                  <a:tcPr marT="45669" marB="45669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Arial" pitchFamily="34" charset="0"/>
                      </a:endParaRPr>
                    </a:p>
                  </a:txBody>
                  <a:tcPr marT="45669" marB="45669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</a:rPr>
                        <a:t>1 != b and c </a:t>
                      </a:r>
                      <a:r>
                        <a:rPr lang="en-US" sz="1800" baseline="0" dirty="0" smtClean="0">
                          <a:latin typeface="Arial" pitchFamily="34" charset="0"/>
                        </a:rPr>
                        <a:t> != 3</a:t>
                      </a:r>
                      <a:endParaRPr lang="en-US" sz="1800" dirty="0">
                        <a:latin typeface="Arial" pitchFamily="34" charset="0"/>
                      </a:endParaRPr>
                    </a:p>
                  </a:txBody>
                  <a:tcPr marT="45669" marB="45669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Arial" pitchFamily="34" charset="0"/>
                      </a:endParaRPr>
                    </a:p>
                  </a:txBody>
                  <a:tcPr marT="45669" marB="45669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</a:rPr>
                        <a:t>a &gt;-1 or a &lt;= b</a:t>
                      </a:r>
                      <a:endParaRPr lang="en-US" sz="1800" dirty="0">
                        <a:latin typeface="Arial" pitchFamily="34" charset="0"/>
                      </a:endParaRPr>
                    </a:p>
                  </a:txBody>
                  <a:tcPr marT="45669" marB="45669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Arial" pitchFamily="34" charset="0"/>
                      </a:endParaRPr>
                    </a:p>
                  </a:txBody>
                  <a:tcPr marT="45669" marB="45669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</a:rPr>
                        <a:t>not (a &gt; 2)</a:t>
                      </a:r>
                      <a:endParaRPr lang="en-US" sz="1800" dirty="0">
                        <a:latin typeface="Arial" pitchFamily="34" charset="0"/>
                      </a:endParaRPr>
                    </a:p>
                  </a:txBody>
                  <a:tcPr marT="45669" marB="45669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Arial" pitchFamily="34" charset="0"/>
                      </a:endParaRPr>
                    </a:p>
                  </a:txBody>
                  <a:tcPr marT="45669" marB="45669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After This Section You Should Now Know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What are the three branching mechanisms available in Python: </a:t>
            </a:r>
          </a:p>
          <a:p>
            <a:pPr lvl="1" eaLnBrk="1" hangingPunct="1"/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</a:p>
          <a:p>
            <a:pPr lvl="1" eaLnBrk="1" hangingPunct="1"/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If-else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How does each one work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When should each one be used</a:t>
            </a:r>
          </a:p>
          <a:p>
            <a:pPr eaLnBrk="1" hangingPunct="1"/>
            <a:r>
              <a:rPr lang="en-CA" altLang="en-US" smtClean="0">
                <a:ea typeface="ＭＳ Ｐゴシック" panose="020B0600070205080204" pitchFamily="34" charset="-128"/>
              </a:rPr>
              <a:t>Introducing 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three logical operations</a:t>
            </a:r>
          </a:p>
          <a:p>
            <a:pPr lvl="1"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AND</a:t>
            </a:r>
          </a:p>
          <a:p>
            <a:pPr lvl="1"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OR</a:t>
            </a:r>
          </a:p>
          <a:p>
            <a:pPr lvl="1"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NOT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766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After This Section You Should Now Know (2)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 eaLnBrk="1" hangingPunct="1">
              <a:buFont typeface="Arial" charset="0"/>
              <a:buChar char="•"/>
              <a:defRPr/>
            </a:pPr>
            <a:r>
              <a:rPr lang="en-US" altLang="en-US" sz="2400" dirty="0">
                <a:ea typeface="+mn-ea"/>
              </a:rPr>
              <a:t>How the bodies of the </a:t>
            </a:r>
            <a:r>
              <a:rPr lang="en-US" altLang="en-US" sz="2400" dirty="0" smtClean="0">
                <a:ea typeface="+mn-ea"/>
              </a:rPr>
              <a:t>branching structures </a:t>
            </a:r>
            <a:r>
              <a:rPr lang="en-US" altLang="en-US" sz="2400" dirty="0">
                <a:ea typeface="+mn-ea"/>
              </a:rPr>
              <a:t>are defined:</a:t>
            </a:r>
          </a:p>
          <a:p>
            <a:pPr lvl="1" eaLnBrk="1" hangingPunct="1">
              <a:buFont typeface="Times New Roman" charset="0"/>
              <a:buChar char="-"/>
              <a:defRPr/>
            </a:pPr>
            <a:r>
              <a:rPr lang="en-US" altLang="en-US" dirty="0">
                <a:ea typeface="+mn-ea"/>
              </a:rPr>
              <a:t>What is the body of </a:t>
            </a:r>
            <a:r>
              <a:rPr lang="en-US" altLang="en-US" dirty="0" smtClean="0">
                <a:ea typeface="+mn-ea"/>
              </a:rPr>
              <a:t>a branching structure</a:t>
            </a:r>
            <a:endParaRPr lang="en-US" altLang="en-US" dirty="0">
              <a:ea typeface="+mn-ea"/>
            </a:endParaRPr>
          </a:p>
          <a:p>
            <a:pPr lvl="1" eaLnBrk="1" hangingPunct="1">
              <a:buFont typeface="Times New Roman" charset="0"/>
              <a:buChar char="-"/>
              <a:defRPr/>
            </a:pPr>
            <a:r>
              <a:rPr lang="en-US" altLang="en-US" dirty="0">
                <a:ea typeface="+mn-ea"/>
              </a:rPr>
              <a:t>What is the difference between </a:t>
            </a:r>
            <a:r>
              <a:rPr lang="en-US" altLang="en-US" dirty="0" smtClean="0">
                <a:ea typeface="+mn-ea"/>
              </a:rPr>
              <a:t>branching </a:t>
            </a:r>
            <a:r>
              <a:rPr lang="en-US" altLang="en-US" dirty="0">
                <a:ea typeface="+mn-ea"/>
              </a:rPr>
              <a:t>with simple bodies and those with compound bodies</a:t>
            </a:r>
          </a:p>
          <a:p>
            <a:pPr eaLnBrk="1" hangingPunct="1">
              <a:defRPr/>
            </a:pPr>
            <a:r>
              <a:rPr lang="en-US" altLang="en-US" dirty="0">
                <a:ea typeface="+mn-ea"/>
                <a:cs typeface="+mn-cs"/>
              </a:rPr>
              <a:t>What is an operand </a:t>
            </a:r>
          </a:p>
          <a:p>
            <a:pPr eaLnBrk="1" hangingPunct="1">
              <a:defRPr/>
            </a:pPr>
            <a:r>
              <a:rPr lang="en-US" altLang="en-US" dirty="0">
                <a:ea typeface="+mn-ea"/>
                <a:cs typeface="+mn-cs"/>
              </a:rPr>
              <a:t>What is a relational operator</a:t>
            </a:r>
          </a:p>
          <a:p>
            <a:pPr eaLnBrk="1" hangingPunct="1">
              <a:defRPr/>
            </a:pPr>
            <a:r>
              <a:rPr lang="en-US" altLang="en-US" dirty="0">
                <a:ea typeface="+mn-ea"/>
                <a:cs typeface="+mn-cs"/>
              </a:rPr>
              <a:t>What is a Boolean expression</a:t>
            </a:r>
          </a:p>
          <a:p>
            <a:pPr eaLnBrk="1" hangingPunct="1">
              <a:defRPr/>
            </a:pPr>
            <a:r>
              <a:rPr lang="en-US" altLang="en-US" dirty="0">
                <a:ea typeface="+mn-ea"/>
                <a:cs typeface="+mn-cs"/>
              </a:rPr>
              <a:t>How multiple expressions are evaluated and how the different logical operators </a:t>
            </a:r>
            <a:r>
              <a:rPr lang="en-US" altLang="en-US" dirty="0" smtClean="0">
                <a:ea typeface="+mn-ea"/>
                <a:cs typeface="+mn-cs"/>
              </a:rPr>
              <a:t>work</a:t>
            </a:r>
            <a:endParaRPr lang="en-US" altLang="en-US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770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Copyright Notification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5D2171E3-1DB1-4C7D-9D12-69C3A48F8168}" type="slidenum"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9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High Level View Of Branching For The Computer</a:t>
            </a: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3454400"/>
            <a:ext cx="2527300" cy="2606675"/>
            <a:chOff x="120" y="1720"/>
            <a:chExt cx="1592" cy="1642"/>
          </a:xfrm>
        </p:grpSpPr>
        <p:grpSp>
          <p:nvGrpSpPr>
            <p:cNvPr id="5139" name="Group 7"/>
            <p:cNvGrpSpPr>
              <a:grpSpLocks/>
            </p:cNvGrpSpPr>
            <p:nvPr/>
          </p:nvGrpSpPr>
          <p:grpSpPr bwMode="auto">
            <a:xfrm>
              <a:off x="908" y="1720"/>
              <a:ext cx="804" cy="429"/>
              <a:chOff x="908" y="1720"/>
              <a:chExt cx="804" cy="429"/>
            </a:xfrm>
          </p:grpSpPr>
          <p:sp>
            <p:nvSpPr>
              <p:cNvPr id="5141" name="Line 8"/>
              <p:cNvSpPr>
                <a:spLocks noChangeShapeType="1"/>
              </p:cNvSpPr>
              <p:nvPr/>
            </p:nvSpPr>
            <p:spPr bwMode="auto">
              <a:xfrm flipH="1">
                <a:off x="908" y="1728"/>
                <a:ext cx="804" cy="42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CA" dirty="0"/>
              </a:p>
            </p:txBody>
          </p:sp>
          <p:sp>
            <p:nvSpPr>
              <p:cNvPr id="5142" name="Text Box 9"/>
              <p:cNvSpPr txBox="1">
                <a:spLocks noChangeArrowheads="1"/>
              </p:cNvSpPr>
              <p:nvPr/>
            </p:nvSpPr>
            <p:spPr bwMode="auto">
              <a:xfrm>
                <a:off x="944" y="1720"/>
                <a:ext cx="46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CA" altLang="en-US" sz="2000" dirty="0">
                    <a:latin typeface="Arial" panose="020B0604020202020204" pitchFamily="34" charset="0"/>
                  </a:rPr>
                  <a:t>True</a:t>
                </a:r>
              </a:p>
            </p:txBody>
          </p:sp>
        </p:grpSp>
        <p:sp>
          <p:nvSpPr>
            <p:cNvPr id="5140" name="Text Box 10"/>
            <p:cNvSpPr txBox="1">
              <a:spLocks noChangeArrowheads="1"/>
            </p:cNvSpPr>
            <p:nvPr/>
          </p:nvSpPr>
          <p:spPr bwMode="auto">
            <a:xfrm>
              <a:off x="120" y="2056"/>
              <a:ext cx="1024" cy="1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marL="114300" indent="-114300"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Nominal income deduction</a:t>
              </a:r>
            </a:p>
            <a:p>
              <a:pPr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Eligible for social assistance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2171700" y="5054600"/>
            <a:ext cx="1955800" cy="1320800"/>
            <a:chOff x="1488" y="2728"/>
            <a:chExt cx="1232" cy="832"/>
          </a:xfrm>
        </p:grpSpPr>
        <p:sp>
          <p:nvSpPr>
            <p:cNvPr id="5132" name="Line 17"/>
            <p:cNvSpPr>
              <a:spLocks noChangeShapeType="1"/>
            </p:cNvSpPr>
            <p:nvPr/>
          </p:nvSpPr>
          <p:spPr bwMode="auto">
            <a:xfrm flipH="1">
              <a:off x="1852" y="2736"/>
              <a:ext cx="804" cy="42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133" name="Text Box 18"/>
            <p:cNvSpPr txBox="1">
              <a:spLocks noChangeArrowheads="1"/>
            </p:cNvSpPr>
            <p:nvPr/>
          </p:nvSpPr>
          <p:spPr bwMode="auto">
            <a:xfrm>
              <a:off x="1888" y="2728"/>
              <a:ext cx="4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CA" altLang="en-US" sz="20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5134" name="Text Box 19"/>
            <p:cNvSpPr txBox="1">
              <a:spLocks noChangeArrowheads="1"/>
            </p:cNvSpPr>
            <p:nvPr/>
          </p:nvSpPr>
          <p:spPr bwMode="auto">
            <a:xfrm>
              <a:off x="1488" y="3118"/>
              <a:ext cx="123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CA" altLang="en-US" sz="2000" dirty="0">
                  <a:latin typeface="Arial" panose="020B0604020202020204" pitchFamily="34" charset="0"/>
                </a:rPr>
                <a:t>Income tax = 20%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4038600" y="5067300"/>
            <a:ext cx="1524000" cy="1003300"/>
            <a:chOff x="2664" y="2736"/>
            <a:chExt cx="960" cy="632"/>
          </a:xfrm>
        </p:grpSpPr>
        <p:sp>
          <p:nvSpPr>
            <p:cNvPr id="5129" name="Text Box 21"/>
            <p:cNvSpPr txBox="1">
              <a:spLocks noChangeArrowheads="1"/>
            </p:cNvSpPr>
            <p:nvPr/>
          </p:nvSpPr>
          <p:spPr bwMode="auto">
            <a:xfrm>
              <a:off x="2944" y="2736"/>
              <a:ext cx="6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CA" altLang="en-US" sz="2000" dirty="0">
                  <a:latin typeface="Arial" panose="020B0604020202020204" pitchFamily="34" charset="0"/>
                </a:rPr>
                <a:t>False</a:t>
              </a:r>
            </a:p>
          </p:txBody>
        </p:sp>
        <p:sp>
          <p:nvSpPr>
            <p:cNvPr id="5130" name="Line 22"/>
            <p:cNvSpPr>
              <a:spLocks noChangeShapeType="1"/>
            </p:cNvSpPr>
            <p:nvPr/>
          </p:nvSpPr>
          <p:spPr bwMode="auto">
            <a:xfrm>
              <a:off x="2664" y="2752"/>
              <a:ext cx="642" cy="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131" name="Text Box 23"/>
            <p:cNvSpPr txBox="1">
              <a:spLocks noChangeArrowheads="1"/>
            </p:cNvSpPr>
            <p:nvPr/>
          </p:nvSpPr>
          <p:spPr bwMode="auto">
            <a:xfrm>
              <a:off x="3232" y="3118"/>
              <a:ext cx="3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CA" altLang="en-US" sz="2000" dirty="0">
                  <a:latin typeface="Arial" panose="020B0604020202020204" pitchFamily="34" charset="0"/>
                </a:rPr>
                <a:t>etc.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540000" y="3378199"/>
            <a:ext cx="6210300" cy="1992313"/>
            <a:chOff x="2540000" y="3378199"/>
            <a:chExt cx="6210300" cy="1992313"/>
          </a:xfrm>
        </p:grpSpPr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2540000" y="3378199"/>
              <a:ext cx="6210300" cy="1282700"/>
              <a:chOff x="1720" y="1672"/>
              <a:chExt cx="3912" cy="808"/>
            </a:xfrm>
          </p:grpSpPr>
          <p:sp>
            <p:nvSpPr>
              <p:cNvPr id="5135" name="Text Box 12"/>
              <p:cNvSpPr txBox="1">
                <a:spLocks noChangeArrowheads="1"/>
              </p:cNvSpPr>
              <p:nvPr/>
            </p:nvSpPr>
            <p:spPr bwMode="auto">
              <a:xfrm>
                <a:off x="2000" y="1728"/>
                <a:ext cx="66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CA" altLang="en-US" sz="2000" dirty="0">
                    <a:latin typeface="Arial" panose="020B0604020202020204" pitchFamily="34" charset="0"/>
                  </a:rPr>
                  <a:t>False</a:t>
                </a:r>
              </a:p>
            </p:txBody>
          </p:sp>
          <p:sp>
            <p:nvSpPr>
              <p:cNvPr id="5137" name="Line 14"/>
              <p:cNvSpPr>
                <a:spLocks noChangeShapeType="1"/>
              </p:cNvSpPr>
              <p:nvPr/>
            </p:nvSpPr>
            <p:spPr bwMode="auto">
              <a:xfrm>
                <a:off x="1720" y="1744"/>
                <a:ext cx="642" cy="38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CA" dirty="0"/>
              </a:p>
            </p:txBody>
          </p:sp>
          <p:sp>
            <p:nvSpPr>
              <p:cNvPr id="5138" name="AutoShape 15"/>
              <p:cNvSpPr>
                <a:spLocks noChangeArrowheads="1"/>
              </p:cNvSpPr>
              <p:nvPr/>
            </p:nvSpPr>
            <p:spPr bwMode="auto">
              <a:xfrm>
                <a:off x="3792" y="1672"/>
                <a:ext cx="1840" cy="808"/>
              </a:xfrm>
              <a:prstGeom prst="cloudCallout">
                <a:avLst>
                  <a:gd name="adj1" fmla="val -96574"/>
                  <a:gd name="adj2" fmla="val 17944"/>
                </a:avLst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3600" tIns="46800" rIns="93600" bIns="46800"/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CA" altLang="en-US" sz="2000" b="1" dirty="0">
                    <a:latin typeface="Arial" panose="020B0604020202020204" pitchFamily="34" charset="0"/>
                  </a:rPr>
                  <a:t>Is income between $10K - $20K?</a:t>
                </a:r>
              </a:p>
            </p:txBody>
          </p:sp>
        </p:grpSp>
        <p:pic>
          <p:nvPicPr>
            <p:cNvPr id="24" name="Picture 7" descr="https://fbcdn-sphotos-a-a.akamaihd.net/hphotos-ak-ash3/946943_10151551541606836_2110209313_n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44" t="17323" r="17347" b="11274"/>
            <a:stretch/>
          </p:blipFill>
          <p:spPr bwMode="auto">
            <a:xfrm>
              <a:off x="3616325" y="3937637"/>
              <a:ext cx="703868" cy="1432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" name="Group 7"/>
          <p:cNvGrpSpPr/>
          <p:nvPr/>
        </p:nvGrpSpPr>
        <p:grpSpPr>
          <a:xfrm>
            <a:off x="2274331" y="1752600"/>
            <a:ext cx="5167869" cy="1752811"/>
            <a:chOff x="2274331" y="1752600"/>
            <a:chExt cx="5167869" cy="1752811"/>
          </a:xfrm>
        </p:grpSpPr>
        <p:sp>
          <p:nvSpPr>
            <p:cNvPr id="5144" name="AutoShape 5"/>
            <p:cNvSpPr>
              <a:spLocks noChangeArrowheads="1"/>
            </p:cNvSpPr>
            <p:nvPr/>
          </p:nvSpPr>
          <p:spPr bwMode="auto">
            <a:xfrm>
              <a:off x="4521200" y="1752600"/>
              <a:ext cx="2921000" cy="1282700"/>
            </a:xfrm>
            <a:prstGeom prst="cloudCallout">
              <a:avLst>
                <a:gd name="adj1" fmla="val -98750"/>
                <a:gd name="adj2" fmla="val 16954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CA" altLang="en-US" sz="2000" b="1" dirty="0">
                  <a:latin typeface="Arial" panose="020B0604020202020204" pitchFamily="34" charset="0"/>
                </a:rPr>
                <a:t>Is income below $10,000?</a:t>
              </a:r>
            </a:p>
          </p:txBody>
        </p:sp>
        <p:pic>
          <p:nvPicPr>
            <p:cNvPr id="26" name="Picture 7" descr="https://fbcdn-sphotos-a-a.akamaihd.net/hphotos-ak-ash3/946943_10151551541606836_2110209313_n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44" t="17323" r="17347" b="11274"/>
            <a:stretch/>
          </p:blipFill>
          <p:spPr bwMode="auto">
            <a:xfrm>
              <a:off x="2274331" y="2072636"/>
              <a:ext cx="703819" cy="1432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How To Determine If Branching Can Be Applied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Under certain 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conditions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b="1" dirty="0" smtClean="0">
                <a:solidFill>
                  <a:srgbClr val="0066FF"/>
                </a:solidFill>
                <a:ea typeface="ＭＳ Ｐゴシック" panose="020B0600070205080204" pitchFamily="34" charset="-128"/>
              </a:rPr>
              <a:t>actions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(programming instructions) will be taken by a program.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Examples:</a:t>
            </a:r>
          </a:p>
          <a:p>
            <a:pPr lvl="1"/>
            <a:r>
              <a:rPr lang="en-US" altLang="en-US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If users who don’t meet the age requirement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of the website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the user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will </a:t>
            </a:r>
            <a:r>
              <a:rPr lang="en-US" altLang="en-US" b="1" dirty="0" smtClean="0">
                <a:solidFill>
                  <a:srgbClr val="0066FF"/>
                </a:solidFill>
                <a:ea typeface="ＭＳ Ｐゴシック" panose="020B0600070205080204" pitchFamily="34" charset="-128"/>
              </a:rPr>
              <a:t>not be allowed to sign up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(conversely if users do meet the age requirement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the person will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be allowed to sign up).</a:t>
            </a:r>
          </a:p>
          <a:p>
            <a:pPr lvl="1"/>
            <a:r>
              <a:rPr lang="en-US" altLang="en-US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If an employee is deemed as too inexperienced and too expensive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to keep on staff then </a:t>
            </a:r>
            <a:r>
              <a:rPr lang="en-US" altLang="en-US" b="1" dirty="0" smtClean="0">
                <a:solidFill>
                  <a:srgbClr val="0066FF"/>
                </a:solidFill>
                <a:ea typeface="ＭＳ Ｐゴシック" panose="020B0600070205080204" pitchFamily="34" charset="-128"/>
              </a:rPr>
              <a:t>person</a:t>
            </a:r>
            <a:r>
              <a:rPr lang="en-US" altLang="en-US" b="1" dirty="0" smtClean="0">
                <a:solidFill>
                  <a:srgbClr val="0066FF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b="1" dirty="0" smtClean="0">
                <a:solidFill>
                  <a:srgbClr val="0066FF"/>
                </a:solidFill>
                <a:ea typeface="ＭＳ Ｐゴシック" panose="020B0600070205080204" pitchFamily="34" charset="-128"/>
              </a:rPr>
              <a:t>will be laid off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.</a:t>
            </a:r>
          </a:p>
          <a:p>
            <a:pPr lvl="1"/>
            <a:r>
              <a:rPr lang="en-US" altLang="en-US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If a person clicks on a link on a website for a particular location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then a </a:t>
            </a:r>
            <a:r>
              <a:rPr lang="en-US" altLang="en-US" b="1" dirty="0" smtClean="0">
                <a:solidFill>
                  <a:srgbClr val="0066FF"/>
                </a:solidFill>
                <a:ea typeface="ＭＳ Ｐゴシック" panose="020B0600070205080204" pitchFamily="34" charset="-128"/>
              </a:rPr>
              <a:t>video will play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showing tourist ‘hot spots’ for that location. </a:t>
            </a:r>
          </a:p>
          <a:p>
            <a:pPr lvl="1"/>
            <a:r>
              <a:rPr lang="en-US" altLang="en-US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If a user enters invalid age information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(say negative values or values greater than 114) then the </a:t>
            </a:r>
            <a:r>
              <a:rPr lang="en-US" altLang="en-US" b="1" dirty="0" smtClean="0">
                <a:solidFill>
                  <a:srgbClr val="0066FF"/>
                </a:solidFill>
                <a:ea typeface="ＭＳ Ｐゴシック" panose="020B0600070205080204" pitchFamily="34" charset="-128"/>
              </a:rPr>
              <a:t>program will display an error message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.</a:t>
            </a:r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95B6D7CA-D941-43FC-879E-E35A098D3686}" type="slidenum"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9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Branching In Programming (Python)</a:t>
            </a:r>
          </a:p>
        </p:txBody>
      </p:sp>
      <p:sp>
        <p:nvSpPr>
          <p:cNvPr id="11366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Branches are questions with answers that are either true or false (Boolean expressions) e.g., Is it true that the variable ‘</a:t>
            </a:r>
            <a:r>
              <a:rPr lang="en-CA" altLang="ja-JP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’</a:t>
            </a:r>
            <a:r>
              <a:rPr lang="en-CA" altLang="ja-JP" dirty="0" smtClean="0">
                <a:ea typeface="ＭＳ Ｐゴシック" panose="020B0600070205080204" pitchFamily="34" charset="-128"/>
              </a:rPr>
              <a:t> is positive?</a:t>
            </a:r>
          </a:p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The program may branch one way or another depending upon the answer to the question (the result of the Boolean expression).</a:t>
            </a:r>
          </a:p>
          <a:p>
            <a:pPr eaLnBrk="1" hangingPunct="1"/>
            <a:r>
              <a:rPr lang="en-CA" altLang="en-US" dirty="0">
                <a:ea typeface="ＭＳ Ｐゴシック" panose="020B0600070205080204" pitchFamily="34" charset="-128"/>
              </a:rPr>
              <a:t>B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ranching structures in Python: </a:t>
            </a:r>
          </a:p>
          <a:p>
            <a:pPr lvl="1" eaLnBrk="1" hangingPunct="1"/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(reacts differently only for true case)</a:t>
            </a:r>
          </a:p>
          <a:p>
            <a:pPr lvl="1" eaLnBrk="1" hangingPunct="1"/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If-else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(reacts differently for the true or false cases)</a:t>
            </a:r>
          </a:p>
          <a:p>
            <a:pPr lvl="1" eaLnBrk="1" hangingPunct="1"/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If-elif-else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(multiple cases possible but only one case can apply, if one case is true then it’s false that the other cases apply)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New term, body</a:t>
            </a:r>
            <a:r>
              <a:rPr lang="en-US" dirty="0" smtClean="0"/>
              <a:t>: A block of program instructions that will execute when a Boolean expression evaluates to/works out to true)</a:t>
            </a:r>
          </a:p>
          <a:p>
            <a:pPr lvl="1"/>
            <a:r>
              <a:rPr lang="en-US" dirty="0" smtClean="0"/>
              <a:t>Body (of a python program)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Body of a branch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Specified with indenting in python (4 spaces)</a:t>
            </a:r>
          </a:p>
          <a:p>
            <a:pPr lvl="2"/>
            <a:r>
              <a:rPr lang="en-US" dirty="0" smtClean="0"/>
              <a:t>Don’t use tabs (tabs won’t consistently indent across computers/programs)</a:t>
            </a:r>
          </a:p>
          <a:p>
            <a:pPr lvl="2"/>
            <a:r>
              <a:rPr lang="en-US" dirty="0" smtClean="0"/>
              <a:t>IDLE typically adds the indenting for you automatically.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09911" y="2683334"/>
            <a:ext cx="8334089" cy="838200"/>
            <a:chOff x="606711" y="4097438"/>
            <a:chExt cx="8334089" cy="838200"/>
          </a:xfrm>
        </p:grpSpPr>
        <p:sp>
          <p:nvSpPr>
            <p:cNvPr id="4" name="Rectangle 3"/>
            <p:cNvSpPr/>
            <p:nvPr/>
          </p:nvSpPr>
          <p:spPr>
            <a:xfrm>
              <a:off x="606711" y="4115230"/>
              <a:ext cx="3657600" cy="82040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800" b="1" dirty="0">
                  <a:solidFill>
                    <a:srgbClr val="FFFF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name=input("Name: ")</a:t>
              </a:r>
              <a:endParaRPr lang="en-US" sz="1800" b="1" dirty="0" smtClean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sz="1800" b="1" dirty="0">
                  <a:solidFill>
                    <a:srgbClr val="FFFF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p</a:t>
              </a:r>
              <a:r>
                <a:rPr lang="en-US" sz="1800" b="1" dirty="0" smtClean="0">
                  <a:solidFill>
                    <a:srgbClr val="FFFF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rint(name)</a:t>
              </a:r>
              <a:endParaRPr lang="en-US" sz="1800" b="1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" name="Right Brace 4"/>
            <p:cNvSpPr/>
            <p:nvPr/>
          </p:nvSpPr>
          <p:spPr>
            <a:xfrm>
              <a:off x="4457700" y="4097438"/>
              <a:ext cx="381000" cy="838200"/>
            </a:xfrm>
            <a:prstGeom prst="righ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880496" y="4196974"/>
              <a:ext cx="406030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This/these instruction/instructions run when you give the Python interpreter the name of a file, the ‘body’ of the Python program runs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21065" y="5719582"/>
            <a:ext cx="2152650" cy="1101725"/>
            <a:chOff x="-40" y="1728"/>
            <a:chExt cx="1356" cy="694"/>
          </a:xfrm>
        </p:grpSpPr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814" y="1728"/>
              <a:ext cx="502" cy="403"/>
              <a:chOff x="814" y="1728"/>
              <a:chExt cx="502" cy="403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 flipH="1">
                <a:off x="814" y="1865"/>
                <a:ext cx="442" cy="26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square" lIns="93600" tIns="46800" rIns="93600" bIns="46800">
                <a:spAutoFit/>
              </a:bodyPr>
              <a:lstStyle/>
              <a:p>
                <a:endParaRPr lang="en-CA" dirty="0"/>
              </a:p>
            </p:txBody>
          </p:sp>
          <p:sp>
            <p:nvSpPr>
              <p:cNvPr id="13" name="Text Box 9"/>
              <p:cNvSpPr txBox="1">
                <a:spLocks noChangeArrowheads="1"/>
              </p:cNvSpPr>
              <p:nvPr/>
            </p:nvSpPr>
            <p:spPr bwMode="auto">
              <a:xfrm>
                <a:off x="852" y="1728"/>
                <a:ext cx="464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CA" altLang="en-US" sz="1600" dirty="0">
                    <a:latin typeface="Arial" panose="020B0604020202020204" pitchFamily="34" charset="0"/>
                  </a:rPr>
                  <a:t>True</a:t>
                </a:r>
              </a:p>
            </p:txBody>
          </p:sp>
        </p:grp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-40" y="1839"/>
              <a:ext cx="1024" cy="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marL="114300" indent="-114300"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CA" altLang="en-US" sz="12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Nominal income deduction</a:t>
              </a:r>
            </a:p>
            <a:p>
              <a:pPr>
                <a:spcBef>
                  <a:spcPct val="50000"/>
                </a:spcBef>
              </a:pPr>
              <a:r>
                <a:rPr lang="en-CA" altLang="en-US" sz="12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Eligible for social assistance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078465" y="4744844"/>
            <a:ext cx="3176797" cy="1900342"/>
            <a:chOff x="2274331" y="1605069"/>
            <a:chExt cx="3176797" cy="1900342"/>
          </a:xfrm>
        </p:grpSpPr>
        <p:sp>
          <p:nvSpPr>
            <p:cNvPr id="15" name="AutoShape 5"/>
            <p:cNvSpPr>
              <a:spLocks noChangeArrowheads="1"/>
            </p:cNvSpPr>
            <p:nvPr/>
          </p:nvSpPr>
          <p:spPr bwMode="auto">
            <a:xfrm>
              <a:off x="3577176" y="1605069"/>
              <a:ext cx="1873952" cy="1282700"/>
            </a:xfrm>
            <a:prstGeom prst="cloudCallout">
              <a:avLst>
                <a:gd name="adj1" fmla="val -76264"/>
                <a:gd name="adj2" fmla="val 26994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CA" altLang="en-US" sz="1600" b="1" dirty="0">
                  <a:latin typeface="Arial" panose="020B0604020202020204" pitchFamily="34" charset="0"/>
                </a:rPr>
                <a:t>Is income below $10,000?</a:t>
              </a:r>
            </a:p>
          </p:txBody>
        </p:sp>
        <p:pic>
          <p:nvPicPr>
            <p:cNvPr id="16" name="Picture 7" descr="https://fbcdn-sphotos-a-a.akamaihd.net/hphotos-ak-ash3/946943_10151551541606836_2110209313_n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44" t="17323" r="17347" b="11274"/>
            <a:stretch/>
          </p:blipFill>
          <p:spPr bwMode="auto">
            <a:xfrm>
              <a:off x="2274331" y="2072636"/>
              <a:ext cx="703819" cy="1432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Box 6"/>
          <p:cNvSpPr txBox="1"/>
          <p:nvPr/>
        </p:nvSpPr>
        <p:spPr>
          <a:xfrm>
            <a:off x="5801933" y="5632024"/>
            <a:ext cx="2884867" cy="1032365"/>
          </a:xfrm>
          <a:prstGeom prst="rect">
            <a:avLst/>
          </a:prstGeom>
          <a:noFill/>
          <a:ln w="0">
            <a:noFill/>
          </a:ln>
        </p:spPr>
        <p:txBody>
          <a:bodyPr wrap="square" lIns="0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If (income &lt; 10000):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deduction = 1.00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print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("Assistance"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  <a:endParaRPr lang="en-CA" sz="1600" b="1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85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New Terminology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0066FF"/>
                </a:solidFill>
                <a:ea typeface="ＭＳ Ｐゴシック" panose="020B0600070205080204" pitchFamily="34" charset="-128"/>
              </a:rPr>
              <a:t>Operator/Operation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 action being performed</a:t>
            </a:r>
          </a:p>
          <a:p>
            <a:pPr eaLnBrk="1" hangingPunct="1"/>
            <a:r>
              <a:rPr lang="en-US" altLang="en-US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Operand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 the item or items on which the operation is being performed.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38175" y="2618509"/>
            <a:ext cx="7702261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cs typeface="Calibri" panose="020F0502020204030204" pitchFamily="34" charset="0"/>
              </a:rPr>
              <a:t>Math Examples:</a:t>
            </a:r>
            <a:endParaRPr lang="en-US" altLang="en-US" b="1" dirty="0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2000" dirty="0"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0066FF"/>
                </a:solidFill>
                <a:latin typeface="Consolas" panose="020B0609020204030204" pitchFamily="49" charset="0"/>
              </a:rPr>
              <a:t>+</a:t>
            </a:r>
            <a:r>
              <a:rPr lang="en-US" altLang="en-US" sz="2000" dirty="0"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</a:rPr>
              <a:t>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2000" dirty="0"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0066FF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2000" dirty="0"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-</a:t>
            </a: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</a:rPr>
              <a:t>3</a:t>
            </a:r>
            <a:r>
              <a:rPr lang="en-US" altLang="en-US" sz="2000" dirty="0" smtClean="0">
                <a:latin typeface="Consolas" panose="020B06090202040302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cs typeface="Calibri" panose="020F0502020204030204" pitchFamily="34" charset="0"/>
              </a:rPr>
              <a:t>Relational logic examples (produce </a:t>
            </a:r>
            <a:r>
              <a:rPr lang="en-US" altLang="en-US" b="1" dirty="0" smtClean="0">
                <a:cs typeface="Calibri" panose="020F0502020204030204" pitchFamily="34" charset="0"/>
              </a:rPr>
              <a:t>a </a:t>
            </a:r>
            <a:r>
              <a:rPr lang="en-US" altLang="en-US" b="1" dirty="0" smtClean="0">
                <a:cs typeface="Calibri" panose="020F0502020204030204" pitchFamily="34" charset="0"/>
              </a:rPr>
              <a:t>Boolean result)</a:t>
            </a:r>
            <a:endParaRPr lang="en-US" altLang="en-US" b="1" dirty="0" smtClean="0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2000" dirty="0" smtClean="0">
                <a:latin typeface="Consolas" panose="020B0609020204030204" pitchFamily="49" charset="0"/>
              </a:rPr>
              <a:t> </a:t>
            </a:r>
            <a:r>
              <a:rPr lang="en-US" altLang="en-US" sz="2000" b="1" dirty="0" smtClean="0">
                <a:solidFill>
                  <a:srgbClr val="0066FF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sz="2000" dirty="0" smtClean="0">
                <a:latin typeface="Consolas" panose="020B0609020204030204" pitchFamily="49" charset="0"/>
              </a:rPr>
              <a:t> </a:t>
            </a:r>
            <a:r>
              <a:rPr lang="en-US" altLang="en-US" sz="20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</a:rPr>
              <a:t>username</a:t>
            </a:r>
            <a:r>
              <a:rPr lang="en-US" altLang="en-US" sz="2000" dirty="0"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0066FF"/>
                </a:solidFill>
                <a:latin typeface="Consolas" panose="020B0609020204030204" pitchFamily="49" charset="0"/>
              </a:rPr>
              <a:t>==</a:t>
            </a:r>
            <a:r>
              <a:rPr lang="en-US" altLang="en-US" sz="2000" dirty="0"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0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tam“ (The “equals-equals” operator checks if the expression on the left and right are equal)</a:t>
            </a:r>
            <a:endParaRPr lang="en-US" altLang="en-US" sz="2000" b="1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99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Note On Indenting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With many programming languages indenting is part of good programming style.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In Python indenting is mandatory in order to determine which statements are part of a body (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syntactically required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in Python).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A body with multiple instructions simply requires all those statements to be indented.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Single statement body</a:t>
            </a:r>
          </a:p>
          <a:p>
            <a:pPr marL="225425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(age == 0):</a:t>
            </a:r>
          </a:p>
          <a:p>
            <a:pPr marL="225425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print("'Gratz' it's your birthday!")</a:t>
            </a: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Multi-statement body</a:t>
            </a:r>
          </a:p>
          <a:p>
            <a:pPr marL="225425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(age == 0):</a:t>
            </a:r>
          </a:p>
          <a:p>
            <a:pPr marL="225425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print("'Gratz' it's your birthday!")</a:t>
            </a:r>
          </a:p>
          <a:p>
            <a:pPr marL="225425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print("Many happy returns.")</a:t>
            </a: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446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36769</TotalTime>
  <Pages>8</Pages>
  <Words>2609</Words>
  <Application>Microsoft Office PowerPoint</Application>
  <PresentationFormat>On-screen Show (4:3)</PresentationFormat>
  <Paragraphs>449</Paragraphs>
  <Slides>38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ＭＳ Ｐゴシック</vt:lpstr>
      <vt:lpstr>Arial</vt:lpstr>
      <vt:lpstr>Calibri</vt:lpstr>
      <vt:lpstr>Consolas</vt:lpstr>
      <vt:lpstr>Times New Roman</vt:lpstr>
      <vt:lpstr>Wingdings</vt:lpstr>
      <vt:lpstr>evaluation_intro</vt:lpstr>
      <vt:lpstr>Branching In Python: Part 1</vt:lpstr>
      <vt:lpstr>Recap: Programs You’ve Seen So Far Produces Sequential Execution</vt:lpstr>
      <vt:lpstr>Programming: Branching</vt:lpstr>
      <vt:lpstr>High Level View Of Branching For The Computer</vt:lpstr>
      <vt:lpstr>How To Determine If Branching Can Be Applied</vt:lpstr>
      <vt:lpstr>Branching In Programming (Python)</vt:lpstr>
      <vt:lpstr>New Terminology</vt:lpstr>
      <vt:lpstr>New Terminology</vt:lpstr>
      <vt:lpstr>Note On Indenting</vt:lpstr>
      <vt:lpstr>Note On Indenting (2)</vt:lpstr>
      <vt:lpstr>Allowable Operands For Boolean Expressions</vt:lpstr>
      <vt:lpstr>Allowable Relational Operators For Boolean Expressions</vt:lpstr>
      <vt:lpstr>Branching With An ‘If’</vt:lpstr>
      <vt:lpstr>The ‘If’ Structure</vt:lpstr>
      <vt:lpstr>The ‘If’ Structure (2)</vt:lpstr>
      <vt:lpstr>Common Mistake</vt:lpstr>
      <vt:lpstr>A Similar Mistake</vt:lpstr>
      <vt:lpstr>An Application Of Branches</vt:lpstr>
      <vt:lpstr>Branching With An ‘If’: Summary</vt:lpstr>
      <vt:lpstr>Branching With An ‘If-Else’</vt:lpstr>
      <vt:lpstr>The If-Else Structure</vt:lpstr>
      <vt:lpstr>If-Else Structure (2)</vt:lpstr>
      <vt:lpstr>If-Else Example</vt:lpstr>
      <vt:lpstr>Quick Summary: If Vs. If-Else</vt:lpstr>
      <vt:lpstr>Logical Operations</vt:lpstr>
      <vt:lpstr>Logical AND</vt:lpstr>
      <vt:lpstr>Logical AND: Three Input Truth Table</vt:lpstr>
      <vt:lpstr>Evaluating Logical AND Expressions</vt:lpstr>
      <vt:lpstr>Logical OR</vt:lpstr>
      <vt:lpstr>Logical OR: Three Input Truth Table</vt:lpstr>
      <vt:lpstr>Evaluating Logical OR Expressions</vt:lpstr>
      <vt:lpstr>Logical NOT</vt:lpstr>
      <vt:lpstr>Evaluating More Complex Logical Expressions</vt:lpstr>
      <vt:lpstr>Evaluating More Complex Logical Expressions</vt:lpstr>
      <vt:lpstr>Student Exercise: Extra Practice</vt:lpstr>
      <vt:lpstr>After This Section You Should Now Know</vt:lpstr>
      <vt:lpstr>After This Section You Should Now Know (2)</vt:lpstr>
      <vt:lpstr>Copyright Notification</vt:lpstr>
    </vt:vector>
  </TitlesOfParts>
  <Company>Department of Computer Science, University of Calgary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Branching and making decisions</dc:title>
  <dc:subject>Introduction to Programming for Computer Science Majors</dc:subject>
  <dc:creator>James Tam</dc:creator>
  <cp:keywords>branches;if,if-else,if-elif, Logical AND;Logical OR;Logical NOT;AND;OR;NOT;making decisions</cp:keywords>
  <cp:lastModifiedBy>Microsoft account</cp:lastModifiedBy>
  <cp:revision>3229</cp:revision>
  <cp:lastPrinted>2014-08-25T22:49:30Z</cp:lastPrinted>
  <dcterms:created xsi:type="dcterms:W3CDTF">1995-08-18T10:27:02Z</dcterms:created>
  <dcterms:modified xsi:type="dcterms:W3CDTF">2022-05-09T05:16:31Z</dcterms:modified>
  <cp:category>Course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