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943" r:id="rId2"/>
    <p:sldId id="992" r:id="rId3"/>
    <p:sldId id="993" r:id="rId4"/>
    <p:sldId id="994" r:id="rId5"/>
    <p:sldId id="995" r:id="rId6"/>
    <p:sldId id="996" r:id="rId7"/>
    <p:sldId id="997" r:id="rId8"/>
    <p:sldId id="1000" r:id="rId9"/>
    <p:sldId id="1001" r:id="rId10"/>
    <p:sldId id="1002" r:id="rId11"/>
    <p:sldId id="1003" r:id="rId12"/>
    <p:sldId id="1004" r:id="rId13"/>
    <p:sldId id="1005" r:id="rId14"/>
    <p:sldId id="1006" r:id="rId15"/>
    <p:sldId id="1007" r:id="rId16"/>
    <p:sldId id="1008" r:id="rId17"/>
    <p:sldId id="1009" r:id="rId18"/>
    <p:sldId id="1010" r:id="rId19"/>
    <p:sldId id="1012" r:id="rId20"/>
    <p:sldId id="1013" r:id="rId21"/>
    <p:sldId id="1020" r:id="rId22"/>
    <p:sldId id="1015" r:id="rId23"/>
    <p:sldId id="1019" r:id="rId24"/>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8"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D5B5"/>
    <a:srgbClr val="0066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62" autoAdjust="0"/>
    <p:restoredTop sz="92739" autoAdjust="0"/>
  </p:normalViewPr>
  <p:slideViewPr>
    <p:cSldViewPr snapToGrid="0">
      <p:cViewPr varScale="1">
        <p:scale>
          <a:sx n="100" d="100"/>
          <a:sy n="100" d="100"/>
        </p:scale>
        <p:origin x="1092" y="84"/>
      </p:cViewPr>
      <p:guideLst>
        <p:guide orient="horz" pos="2160"/>
        <p:guide pos="2880"/>
      </p:guideLst>
    </p:cSldViewPr>
  </p:slideViewPr>
  <p:outlineViewPr>
    <p:cViewPr>
      <p:scale>
        <a:sx n="33" d="100"/>
        <a:sy n="33" d="100"/>
      </p:scale>
      <p:origin x="0" y="-88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292" y="-9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dirty="0" smtClean="0"/>
              <a:t>User friendly design via Nielson’s Usability Heuristics</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dirty="0"/>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dirty="0"/>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dirty="0" smtClean="0"/>
              <a:t>Page </a:t>
            </a:r>
            <a:fld id="{56E4AA6A-EFEE-443D-B7BA-D4E1D6797BC8}"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21</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3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Garamond" panose="02020404030301010803"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ooks.google.ca/books?id=DBOowF7LqIQC&amp;printsec=frontcover&amp;source=gbs_ge_summary_r&amp;cad=0#v=onepage&amp;q&amp;f=false" TargetMode="External"/><Relationship Id="rId2" Type="http://schemas.openxmlformats.org/officeDocument/2006/relationships/hyperlink" Target="https://www.nngroup.com/people/jakob-niels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B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dirty="0" smtClean="0">
                <a:ea typeface="ＭＳ Ｐゴシック" panose="020B0600070205080204" pitchFamily="34" charset="-128"/>
              </a:rPr>
              <a:t>CPSC 217,</a:t>
            </a:r>
            <a:br>
              <a:rPr lang="en-US" altLang="en-US" sz="4800" u="none" dirty="0" smtClean="0">
                <a:ea typeface="ＭＳ Ｐゴシック" panose="020B0600070205080204" pitchFamily="34" charset="-128"/>
              </a:rPr>
            </a:br>
            <a:r>
              <a:rPr lang="en-US" altLang="en-US" sz="4800" dirty="0" smtClean="0">
                <a:ea typeface="ＭＳ Ｐゴシック" panose="020B0600070205080204" pitchFamily="34" charset="-128"/>
              </a:rPr>
              <a:t>Loops In Python: Part 3 </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dirty="0">
              <a:latin typeface="Arial" panose="020B0604020202020204" pitchFamily="34" charset="0"/>
            </a:endParaRPr>
          </a:p>
        </p:txBody>
      </p:sp>
      <p:sp>
        <p:nvSpPr>
          <p:cNvPr id="4100" name="Text Box 4"/>
          <p:cNvSpPr txBox="1">
            <a:spLocks noChangeArrowheads="1"/>
          </p:cNvSpPr>
          <p:nvPr/>
        </p:nvSpPr>
        <p:spPr bwMode="auto">
          <a:xfrm>
            <a:off x="1106488" y="4032251"/>
            <a:ext cx="7351712" cy="1816524"/>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2800" dirty="0" smtClean="0">
                <a:ea typeface="+mn-ea"/>
              </a:rPr>
              <a:t>In this section you will learn some usability heuristics which can be used to design more user-friendly systems. (Coverage depends upon time constraints).</a:t>
            </a:r>
          </a:p>
        </p:txBody>
      </p:sp>
      <p:sp>
        <p:nvSpPr>
          <p:cNvPr id="2" name="Rectangle 1"/>
          <p:cNvSpPr/>
          <p:nvPr/>
        </p:nvSpPr>
        <p:spPr bwMode="auto">
          <a:xfrm>
            <a:off x="5657851" y="-1"/>
            <a:ext cx="3486150" cy="2130425"/>
          </a:xfrm>
          <a:prstGeom prst="rect">
            <a:avLst/>
          </a:prstGeom>
          <a:solidFill>
            <a:schemeClr val="accent5">
              <a:lumMod val="50000"/>
            </a:schemeClr>
          </a:solidFill>
          <a:ln w="38100" cap="flat" cmpd="sng" algn="ctr">
            <a:solidFill>
              <a:schemeClr val="tx1"/>
            </a:solidFill>
            <a:prstDash val="solid"/>
            <a:round/>
            <a:headEnd type="none" w="sm" len="sm"/>
            <a:tailEnd type="none"/>
          </a:ln>
          <a:effectLst/>
        </p:spPr>
        <p:txBody>
          <a:bodyPr rtlCol="0" anchor="t" anchorCtr="0"/>
          <a:lstStyle/>
          <a:p>
            <a:r>
              <a:rPr lang="en-US" sz="1600" b="1" dirty="0" smtClean="0">
                <a:solidFill>
                  <a:srgbClr val="FFFFFF"/>
                </a:solidFill>
              </a:rPr>
              <a:t>JT’s note: in the interests of time this section may or may not be covered during the live lecture. If it’s not covered you can get the lecture content via a pre-recorded video in D2L under ‘Lectures’ under the appropriate week’s material.</a:t>
            </a:r>
            <a:endParaRPr lang="en-CA" sz="1600" b="1"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3187" name="Rectangle 3"/>
          <p:cNvSpPr>
            <a:spLocks noGrp="1" noChangeArrowheads="1"/>
          </p:cNvSpPr>
          <p:nvPr>
            <p:ph idx="1"/>
          </p:nvPr>
        </p:nvSpPr>
        <p:spPr/>
        <p:txBody>
          <a:bodyPr/>
          <a:lstStyle/>
          <a:p>
            <a:r>
              <a:rPr lang="en-CA" altLang="en-US" dirty="0"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dirty="0"/>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a:t>
            </a:r>
            <a:r>
              <a:rPr lang="en-CA" altLang="en-US" sz="1200" dirty="0" smtClean="0"/>
              <a:t>courtesy </a:t>
            </a:r>
            <a:r>
              <a:rPr lang="en-CA" altLang="en-US" sz="1200" dirty="0"/>
              <a:t>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5235" name="Rectangle 4"/>
          <p:cNvSpPr>
            <a:spLocks noGrp="1" noChangeArrowheads="1"/>
          </p:cNvSpPr>
          <p:nvPr>
            <p:ph idx="1"/>
          </p:nvPr>
        </p:nvSpPr>
        <p:spPr/>
        <p:txBody>
          <a:bodyPr/>
          <a:lstStyle/>
          <a:p>
            <a:r>
              <a:rPr lang="en-CA" altLang="en-US" dirty="0"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courtesy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dirty="0" smtClean="0">
                <a:ea typeface="ＭＳ Ｐゴシック" panose="020B0600070205080204" pitchFamily="34" charset="-128"/>
              </a:rPr>
              <a:t>Provide Feedback </a:t>
            </a:r>
          </a:p>
        </p:txBody>
      </p:sp>
      <p:sp>
        <p:nvSpPr>
          <p:cNvPr id="434179" name="Rectangle 3"/>
          <p:cNvSpPr>
            <a:spLocks noGrp="1" noChangeArrowheads="1"/>
          </p:cNvSpPr>
          <p:nvPr>
            <p:ph idx="1"/>
          </p:nvPr>
        </p:nvSpPr>
        <p:spPr/>
        <p:txBody>
          <a:bodyPr/>
          <a:lstStyle/>
          <a:p>
            <a:r>
              <a:rPr lang="en-US" altLang="en-US" dirty="0" smtClean="0">
                <a:ea typeface="ＭＳ Ｐゴシック" panose="020B0600070205080204" pitchFamily="34" charset="-128"/>
              </a:rPr>
              <a:t>In terms of this course, feedback is appropriate for instructions that may not successfully execute</a:t>
            </a:r>
          </a:p>
          <a:p>
            <a:pPr lvl="1"/>
            <a:r>
              <a:rPr lang="en-US" altLang="en-US" dirty="0" smtClean="0">
                <a:ea typeface="ＭＳ Ｐゴシック" panose="020B0600070205080204" pitchFamily="34" charset="-128"/>
              </a:rPr>
              <a:t> what the program is doing (e.g., opening a file),</a:t>
            </a:r>
          </a:p>
          <a:p>
            <a:pPr lvl="1"/>
            <a:r>
              <a:rPr lang="en-US" altLang="en-US" dirty="0" smtClean="0">
                <a:ea typeface="ＭＳ Ｐゴシック" panose="020B0600070205080204" pitchFamily="34" charset="-128"/>
              </a:rPr>
              <a:t>what errors may have occurred (e.g., could not open file),</a:t>
            </a:r>
          </a:p>
          <a:p>
            <a:pPr lvl="1"/>
            <a:r>
              <a:rPr lang="en-US" altLang="en-US" dirty="0" smtClean="0">
                <a:ea typeface="ＭＳ Ｐゴシック" panose="020B0600070205080204" pitchFamily="34" charset="-128"/>
              </a:rPr>
              <a:t>and whenever possible ‘why’ (e.g., file “</a:t>
            </a:r>
            <a:r>
              <a:rPr lang="en-US" altLang="ja-JP" sz="1800" dirty="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dirty="0" smtClean="0">
                <a:ea typeface="ＭＳ Ｐゴシック" panose="020B0600070205080204" pitchFamily="34" charset="-128"/>
              </a:rPr>
              <a:t>”</a:t>
            </a:r>
            <a:r>
              <a:rPr lang="en-US" altLang="ja-JP" dirty="0" smtClean="0">
                <a:ea typeface="ＭＳ Ｐゴシック" panose="020B0600070205080204" pitchFamily="34" charset="-128"/>
              </a:rPr>
              <a:t> could not be found)</a:t>
            </a:r>
          </a:p>
          <a:p>
            <a:r>
              <a:rPr lang="en-US" altLang="en-US" dirty="0"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dirty="0" smtClean="0">
                <a:ea typeface="ＭＳ Ｐゴシック" panose="020B0600070205080204" pitchFamily="34" charset="-128"/>
              </a:rPr>
              <a:t>At this point your program should at least be able to provide some rudimentary feedback</a:t>
            </a:r>
          </a:p>
          <a:p>
            <a:pPr lvl="1"/>
            <a:r>
              <a:rPr lang="en-US" altLang="en-US" dirty="0" smtClean="0">
                <a:ea typeface="ＭＳ Ｐゴシック" panose="020B0600070205080204" pitchFamily="34" charset="-128"/>
              </a:rPr>
              <a:t>E.g., if a negative value is entered for age then the program can remind the user what is a valid value (the valid value should be shown to the user as he or she enters the value):</a:t>
            </a:r>
          </a:p>
          <a:p>
            <a:pPr lvl="1">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a:t>
            </a:r>
            <a:endParaRPr lang="en-CA" altLang="en-US" dirty="0"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dirty="0" smtClean="0">
                <a:ea typeface="ＭＳ Ｐゴシック" panose="020B0600070205080204" pitchFamily="34" charset="-128"/>
              </a:rPr>
              <a:t>This should obviously mean that quitting the program should be easy/self-evident (although this is not always the case with all programs!).</a:t>
            </a:r>
          </a:p>
          <a:p>
            <a:r>
              <a:rPr lang="en-CA" altLang="en-US" dirty="0"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dirty="0" smtClean="0">
                <a:ea typeface="ＭＳ Ｐゴシック" panose="020B0600070205080204" pitchFamily="34" charset="-128"/>
              </a:rPr>
              <a:t>Users should also be able to terminate lengthy operations as needed.</a:t>
            </a:r>
          </a:p>
          <a:p>
            <a:endParaRPr lang="en-CA"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p>
        </p:txBody>
      </p:sp>
      <p:sp>
        <p:nvSpPr>
          <p:cNvPr id="448515" name="Rectangle 3"/>
          <p:cNvSpPr>
            <a:spLocks noGrp="1" noChangeArrowheads="1"/>
          </p:cNvSpPr>
          <p:nvPr>
            <p:ph idx="1"/>
          </p:nvPr>
        </p:nvSpPr>
        <p:spPr/>
        <p:txBody>
          <a:bodyPr/>
          <a:lstStyle/>
          <a:p>
            <a:r>
              <a:rPr lang="en-CA" altLang="en-US" dirty="0" smtClean="0">
                <a:ea typeface="ＭＳ Ｐゴシック" panose="020B0600070205080204" pitchFamily="34" charset="-128"/>
              </a:rPr>
              <a:t>This doesn’t just mean providing an exit from the program but the ability to ‘exit’ (take back) the current action.</a:t>
            </a:r>
          </a:p>
          <a:p>
            <a:pPr lvl="1"/>
            <a:r>
              <a:rPr lang="en-CA" altLang="en-US" dirty="0" smtClean="0">
                <a:ea typeface="ＭＳ Ｐゴシック" panose="020B0600070205080204" pitchFamily="34" charset="-128"/>
              </a:rPr>
              <a:t>Universal Undo/Redo</a:t>
            </a:r>
          </a:p>
          <a:p>
            <a:pPr lvl="2"/>
            <a:r>
              <a:rPr lang="en-CA" altLang="en-US" dirty="0" smtClean="0">
                <a:ea typeface="ＭＳ Ｐゴシック" panose="020B0600070205080204" pitchFamily="34" charset="-128"/>
              </a:rPr>
              <a:t>e.g., &lt;Ctrl&gt;-&lt;Z&gt; and &lt;Ctrl&gt;-&lt;Y&gt;</a:t>
            </a:r>
          </a:p>
          <a:p>
            <a:pPr lvl="1"/>
            <a:endParaRPr lang="en-CA" altLang="en-US" dirty="0" smtClean="0">
              <a:ea typeface="ＭＳ Ｐゴシック" panose="020B0600070205080204" pitchFamily="34" charset="-128"/>
            </a:endParaRPr>
          </a:p>
          <a:p>
            <a:pPr lvl="1"/>
            <a:r>
              <a:rPr lang="en-CA" altLang="en-US" dirty="0" smtClean="0">
                <a:ea typeface="ＭＳ Ｐゴシック" panose="020B0600070205080204" pitchFamily="34" charset="-128"/>
              </a:rPr>
              <a:t>Progress indicator &amp; Interrupt</a:t>
            </a:r>
          </a:p>
          <a:p>
            <a:pPr lvl="1"/>
            <a:r>
              <a:rPr lang="en-CA" altLang="en-US" sz="1800" dirty="0" smtClean="0">
                <a:ea typeface="ＭＳ Ｐゴシック" panose="020B0600070205080204" pitchFamily="34" charset="-128"/>
              </a:rPr>
              <a:t>Length operations</a:t>
            </a:r>
          </a:p>
          <a:p>
            <a:endParaRPr lang="en-CA" altLang="en-US" sz="2000" dirty="0" smtClean="0">
              <a:ea typeface="ＭＳ Ｐゴシック" panose="020B0600070205080204" pitchFamily="34" charset="-128"/>
            </a:endParaRPr>
          </a:p>
          <a:p>
            <a:endParaRPr lang="en-CA" altLang="en-US" sz="2000" dirty="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cs typeface="Arial" panose="020B0604020202020204" pitchFamily="34" charset="0"/>
              </a:rPr>
              <a:t>Image: From the </a:t>
            </a:r>
            <a:r>
              <a:rPr lang="ja-JP" altLang="en-US" sz="1400">
                <a:cs typeface="Arial" panose="020B0604020202020204" pitchFamily="34" charset="0"/>
              </a:rPr>
              <a:t>“</a:t>
            </a:r>
            <a:r>
              <a:rPr lang="en-US" altLang="ja-JP" sz="1400" dirty="0">
                <a:cs typeface="Arial" panose="020B0604020202020204" pitchFamily="34" charset="0"/>
              </a:rPr>
              <a:t>HCI Hall of Shame</a:t>
            </a:r>
            <a:r>
              <a:rPr lang="ja-JP" altLang="en-US" sz="1400">
                <a:cs typeface="Arial" panose="020B0604020202020204" pitchFamily="34" charset="0"/>
              </a:rPr>
              <a:t>”</a:t>
            </a: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p>
        </p:txBody>
      </p:sp>
      <p:sp>
        <p:nvSpPr>
          <p:cNvPr id="101379" name="Rectangle 3"/>
          <p:cNvSpPr>
            <a:spLocks noGrp="1" noChangeArrowheads="1"/>
          </p:cNvSpPr>
          <p:nvPr>
            <p:ph idx="1"/>
          </p:nvPr>
        </p:nvSpPr>
        <p:spPr/>
        <p:txBody>
          <a:bodyPr/>
          <a:lstStyle/>
          <a:p>
            <a:r>
              <a:rPr lang="en-CA" altLang="en-US" sz="2000" dirty="0" smtClean="0">
                <a:ea typeface="ＭＳ Ｐゴシック" panose="020B0600070205080204" pitchFamily="34" charset="-128"/>
              </a:rPr>
              <a:t>Restoring defaults</a:t>
            </a:r>
          </a:p>
          <a:p>
            <a:pPr lvl="1"/>
            <a:r>
              <a:rPr lang="en-CA" altLang="en-US" sz="1800" dirty="0" smtClean="0">
                <a:ea typeface="ＭＳ Ｐゴシック" panose="020B0600070205080204" pitchFamily="34" charset="-128"/>
              </a:rPr>
              <a:t>Getting back original settings</a:t>
            </a:r>
          </a:p>
          <a:p>
            <a:endParaRPr lang="en-CA" altLang="en-US" sz="2000" dirty="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What option did I change?</a:t>
              </a:r>
            </a:p>
            <a:p>
              <a:pPr marL="174625" indent="-174625" eaLnBrk="1" hangingPunct="1">
                <a:spcBef>
                  <a:spcPct val="0"/>
                </a:spcBef>
              </a:pPr>
              <a:r>
                <a:rPr lang="en-US" altLang="en-US" sz="1800" b="1" dirty="0">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Internet Explorer security settings curtesy  </a:t>
            </a:r>
            <a:r>
              <a:rPr lang="en-US" altLang="en-US" sz="1400" dirty="0" smtClean="0">
                <a:latin typeface="Arial" panose="020B0604020202020204" pitchFamily="34" charset="0"/>
              </a:rPr>
              <a:t>of James </a:t>
            </a:r>
            <a:r>
              <a:rPr lang="en-US" altLang="en-US" sz="1400" dirty="0">
                <a:latin typeface="Arial" panose="020B0604020202020204" pitchFamily="34" charset="0"/>
              </a:rPr>
              <a:t>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The user can skip or ‘exit’ any </a:t>
              </a:r>
              <a:r>
                <a:rPr lang="en-US" altLang="en-US" sz="1600" b="1" dirty="0" smtClean="0">
                  <a:solidFill>
                    <a:srgbClr val="FF0000"/>
                  </a:solidFill>
                  <a:latin typeface="Arial" panose="020B0604020202020204" pitchFamily="34" charset="0"/>
                </a:rPr>
                <a:t>question.</a:t>
              </a:r>
              <a:endParaRPr lang="en-US" altLang="en-US" sz="1600" b="1" dirty="0">
                <a:solidFill>
                  <a:srgbClr val="FF0000"/>
                </a:solidFill>
                <a:latin typeface="Arial" panose="020B0604020202020204" pitchFamily="34" charset="0"/>
              </a:endParaRP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 </a:t>
            </a:r>
          </a:p>
        </p:txBody>
      </p:sp>
      <p:sp>
        <p:nvSpPr>
          <p:cNvPr id="104451" name="Rectangle 3"/>
          <p:cNvSpPr>
            <a:spLocks noGrp="1"/>
          </p:cNvSpPr>
          <p:nvPr>
            <p:ph idx="1"/>
          </p:nvPr>
        </p:nvSpPr>
        <p:spPr/>
        <p:txBody>
          <a:bodyPr/>
          <a:lstStyle/>
          <a:p>
            <a:r>
              <a:rPr lang="en-CA" altLang="en-US" dirty="0"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dirty="0" smtClean="0">
                <a:ea typeface="ＭＳ Ｐゴシック" panose="020B0600070205080204" pitchFamily="34" charset="-128"/>
              </a:rPr>
              <a:t>Rules Of Thumb For Error Messages </a:t>
            </a: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dirty="0" smtClean="0">
                <a:ea typeface="ＭＳ Ｐゴシック" panose="020B0600070205080204" pitchFamily="34" charset="-128"/>
              </a:rPr>
              <a:t>Polite and non-intimidating</a:t>
            </a:r>
          </a:p>
          <a:p>
            <a:pPr marL="661988" lvl="1" indent="-381000"/>
            <a:r>
              <a:rPr lang="en-US" altLang="en-US" dirty="0"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Understandable</a:t>
            </a:r>
          </a:p>
          <a:p>
            <a:pPr marL="661988" lvl="1" indent="-381000"/>
            <a:r>
              <a:rPr lang="en-US" altLang="en-US" dirty="0" smtClean="0">
                <a:ea typeface="ＭＳ Ｐゴシック" panose="020B0600070205080204" pitchFamily="34" charset="-128"/>
              </a:rPr>
              <a:t>Error 25</a:t>
            </a:r>
          </a:p>
          <a:p>
            <a:pPr marL="457200" indent="-457200">
              <a:lnSpc>
                <a:spcPct val="60000"/>
              </a:lnSpc>
              <a:buFontTx/>
              <a:buAutoNum type="arabicPeriod"/>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Specific</a:t>
            </a:r>
          </a:p>
          <a:p>
            <a:pPr marL="661988" lvl="1" indent="-381000"/>
            <a:r>
              <a:rPr lang="en-US" altLang="en-US" dirty="0" smtClean="0">
                <a:ea typeface="ＭＳ Ｐゴシック" panose="020B0600070205080204" pitchFamily="34" charset="-128"/>
              </a:rPr>
              <a:t>Cannot open this document</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a:t>
            </a:r>
          </a:p>
          <a:p>
            <a:pPr marL="457200" indent="-457200">
              <a:lnSpc>
                <a:spcPct val="60000"/>
              </a:lnSpc>
              <a:buFontTx/>
              <a:buAutoNum type="arabicPeriod"/>
            </a:pPr>
            <a:endParaRPr lang="en-US" altLang="en-US"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Helpful</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dirty="0">
                  <a:latin typeface="Arial" panose="020B0604020202020204" pitchFamily="34" charset="0"/>
                </a:rPr>
                <a:t>AutoCAD Mechanical</a:t>
              </a:r>
              <a:r>
                <a:rPr lang="en-CA" altLang="en-US" dirty="0">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443350" y="420232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2" y="5821363"/>
            <a:ext cx="4197348" cy="1003300"/>
            <a:chOff x="4743453" y="5821363"/>
            <a:chExt cx="4197347" cy="1003300"/>
          </a:xfrm>
        </p:grpSpPr>
        <p:sp>
          <p:nvSpPr>
            <p:cNvPr id="105484" name="TextBox 4"/>
            <p:cNvSpPr txBox="1">
              <a:spLocks noChangeArrowheads="1"/>
            </p:cNvSpPr>
            <p:nvPr/>
          </p:nvSpPr>
          <p:spPr bwMode="auto">
            <a:xfrm>
              <a:off x="6019801" y="5922963"/>
              <a:ext cx="2920999"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Even better: A potentially helpful suggestion</a:t>
              </a:r>
            </a:p>
          </p:txBody>
        </p:sp>
        <p:cxnSp>
          <p:nvCxnSpPr>
            <p:cNvPr id="24" name="Straight Arrow Connector 23"/>
            <p:cNvCxnSpPr/>
            <p:nvPr/>
          </p:nvCxnSpPr>
          <p:spPr bwMode="auto">
            <a:xfrm flipH="1" flipV="1">
              <a:off x="4743453" y="5821363"/>
              <a:ext cx="1301748" cy="404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2367710" y="4770998"/>
            <a:ext cx="50462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1" dirty="0">
                <a:latin typeface="Comic Sans MS" panose="030F0702030302020204" pitchFamily="66" charset="0"/>
              </a:rPr>
              <a:t>“HIT ANY KEY TO CONTINUE”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Why This Section Is Needed: Not So Friendly Examples Exist!</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dirty="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dirty="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dirty="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dirty="0" smtClean="0">
                <a:ea typeface="ＭＳ Ｐゴシック" panose="020B0600070205080204" pitchFamily="34" charset="-128"/>
              </a:rPr>
              <a:t>I’d Rather Deal With The ‘Any’ Key </a:t>
            </a:r>
          </a:p>
        </p:txBody>
      </p:sp>
      <p:sp>
        <p:nvSpPr>
          <p:cNvPr id="112643" name="Content Placeholder 2"/>
          <p:cNvSpPr>
            <a:spLocks noGrp="1"/>
          </p:cNvSpPr>
          <p:nvPr>
            <p:ph idx="1"/>
          </p:nvPr>
        </p:nvSpPr>
        <p:spPr/>
        <p:txBody>
          <a:bodyPr/>
          <a:lstStyle/>
          <a:p>
            <a:endParaRPr lang="en-CA" altLang="en-US" dirty="0"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dirty="0">
                <a:latin typeface="Arial" panose="020B0604020202020204" pitchFamily="34" charset="0"/>
              </a:rPr>
              <a:t>Picture courtesy of James Tam: An error message from a Dell desktop </a:t>
            </a:r>
            <a:r>
              <a:rPr lang="en-US" altLang="en-US" sz="1200" dirty="0" smtClean="0">
                <a:latin typeface="Arial" panose="020B0604020202020204" pitchFamily="34" charset="0"/>
              </a:rPr>
              <a:t>computer.</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dirty="0">
                <a:ea typeface="ＭＳ Ｐゴシック" panose="020B0600070205080204" pitchFamily="34" charset="-128"/>
              </a:rPr>
              <a:t>R</a:t>
            </a:r>
            <a:r>
              <a:rPr lang="en-US" altLang="en-US" dirty="0" smtClean="0">
                <a:ea typeface="ＭＳ Ｐゴシック" panose="020B0600070205080204" pitchFamily="34" charset="-128"/>
              </a:rPr>
              <a:t>ules of thumb for designing more </a:t>
            </a:r>
            <a:r>
              <a:rPr lang="en-US" altLang="en-US" smtClean="0">
                <a:ea typeface="ＭＳ Ｐゴシック" panose="020B0600070205080204" pitchFamily="34" charset="-128"/>
              </a:rPr>
              <a:t>user-friendly technology. </a:t>
            </a:r>
            <a:endParaRPr lang="en-US" altLang="en-US" dirty="0" smtClean="0">
              <a:ea typeface="ＭＳ Ｐゴシック" panose="020B0600070205080204" pitchFamily="34" charset="-128"/>
            </a:endParaRP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Minimize the user’s memory load</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Be consistent</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feedback</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clearly marked exits</a:t>
            </a:r>
          </a:p>
          <a:p>
            <a:pPr marL="623888" lvl="1" indent="-268288">
              <a:lnSpc>
                <a:spcPct val="90000"/>
              </a:lnSpc>
              <a:buFont typeface="Times New Roman" panose="02020603050405020304" pitchFamily="18" charset="0"/>
              <a:buAutoNum type="arabicPeriod"/>
              <a:tabLst>
                <a:tab pos="623888" algn="l"/>
              </a:tabLst>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dirty="0"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dirty="0"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23</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Some Heuristics (Rules Of Thumb) For Designing Software</a:t>
            </a:r>
          </a:p>
        </p:txBody>
      </p:sp>
      <p:sp>
        <p:nvSpPr>
          <p:cNvPr id="82947" name="Rectangle 3"/>
          <p:cNvSpPr>
            <a:spLocks noGrp="1" noChangeArrowheads="1"/>
          </p:cNvSpPr>
          <p:nvPr>
            <p:ph idx="1"/>
          </p:nvPr>
        </p:nvSpPr>
        <p:spPr/>
        <p:txBody>
          <a:bodyPr/>
          <a:lstStyle/>
          <a:p>
            <a:r>
              <a:rPr lang="en-US" altLang="en-US" dirty="0" smtClean="0">
                <a:ea typeface="ＭＳ Ｐゴシック" panose="020B0600070205080204" pitchFamily="34" charset="-128"/>
              </a:rPr>
              <a:t>(The following list comes from Jakob Nielsen’s 10 usability heuristics from the book “</a:t>
            </a:r>
            <a:r>
              <a:rPr lang="en-US" altLang="ja-JP" i="1" dirty="0" smtClean="0">
                <a:ea typeface="ＭＳ Ｐゴシック" panose="020B0600070205080204" pitchFamily="34" charset="-128"/>
              </a:rPr>
              <a:t>Usability Engineering</a:t>
            </a:r>
            <a:r>
              <a:rPr lang="en-US"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Minimize the user’s memory load</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Be consistent</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feedback</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clearly marked exits</a:t>
            </a:r>
          </a:p>
          <a:p>
            <a:pPr marL="538163" lvl="1" indent="-355600">
              <a:buFont typeface="Times New Roman" panose="02020603050405020304" pitchFamily="18" charset="0"/>
              <a:buAutoNum type="arabicPeriod"/>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
        <p:nvSpPr>
          <p:cNvPr id="2" name="TextBox 1"/>
          <p:cNvSpPr txBox="1"/>
          <p:nvPr/>
        </p:nvSpPr>
        <p:spPr>
          <a:xfrm>
            <a:off x="368300" y="5430915"/>
            <a:ext cx="8229600" cy="1245093"/>
          </a:xfrm>
          <a:prstGeom prst="rect">
            <a:avLst/>
          </a:prstGeom>
          <a:noFill/>
          <a:ln w="0">
            <a:noFill/>
          </a:ln>
        </p:spPr>
        <p:txBody>
          <a:bodyPr wrap="square" lIns="0" rtlCol="0">
            <a:noAutofit/>
          </a:bodyPr>
          <a:lstStyle/>
          <a:p>
            <a:r>
              <a:rPr lang="en-US" sz="1600" dirty="0" smtClean="0"/>
              <a:t>For more information:</a:t>
            </a:r>
          </a:p>
          <a:p>
            <a:pPr marL="285750" indent="-285750">
              <a:buFont typeface="Arial" panose="020B0604020202020204" pitchFamily="34" charset="0"/>
              <a:buChar char="•"/>
            </a:pPr>
            <a:r>
              <a:rPr lang="en-US" dirty="0" smtClean="0"/>
              <a:t>Jakob Nielsen</a:t>
            </a:r>
            <a:r>
              <a:rPr lang="en-US" dirty="0"/>
              <a:t>: </a:t>
            </a:r>
            <a:r>
              <a:rPr lang="en-US" dirty="0">
                <a:hlinkClick r:id="rId2"/>
              </a:rPr>
              <a:t>https://www.nngroup.com/people/jakob-nielsen</a:t>
            </a:r>
            <a:r>
              <a:rPr lang="en-US" dirty="0" smtClean="0">
                <a:hlinkClick r:id="rId2"/>
              </a:rPr>
              <a:t>/</a:t>
            </a:r>
            <a:endParaRPr lang="en-US" dirty="0" smtClean="0"/>
          </a:p>
          <a:p>
            <a:pPr marL="285750" indent="-285750">
              <a:buFont typeface="Arial" panose="020B0604020202020204" pitchFamily="34" charset="0"/>
              <a:buChar char="•"/>
            </a:pPr>
            <a:r>
              <a:rPr lang="en-US" dirty="0" smtClean="0"/>
              <a:t>Book, “Usability Engineering (see Chapter 5)” </a:t>
            </a:r>
            <a:r>
              <a:rPr lang="en-US" dirty="0" smtClean="0">
                <a:hlinkClick r:id="rId3"/>
              </a:rPr>
              <a:t>https</a:t>
            </a:r>
            <a:r>
              <a:rPr lang="en-US" dirty="0">
                <a:hlinkClick r:id="rId3"/>
              </a:rPr>
              <a:t>://</a:t>
            </a:r>
            <a:r>
              <a:rPr lang="en-US" dirty="0" smtClean="0">
                <a:hlinkClick r:id="rId3"/>
              </a:rPr>
              <a:t>books.google.ca/books?id=DBOowF7LqIQC&amp;printsec=frontcover&amp;source=gbs_ge_summary_r&amp;cad=0#v=onepage&amp;q&amp;f=false</a:t>
            </a:r>
            <a:endParaRPr lang="en-US" dirty="0" smtClean="0"/>
          </a:p>
          <a:p>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a:t>
            </a:r>
          </a:p>
        </p:txBody>
      </p:sp>
      <p:sp>
        <p:nvSpPr>
          <p:cNvPr id="427011" name="Rectangle 3"/>
          <p:cNvSpPr>
            <a:spLocks noGrp="1" noChangeArrowheads="1"/>
          </p:cNvSpPr>
          <p:nvPr>
            <p:ph idx="1"/>
          </p:nvPr>
        </p:nvSpPr>
        <p:spPr/>
        <p:txBody>
          <a:bodyPr/>
          <a:lstStyle/>
          <a:p>
            <a:pPr>
              <a:spcBef>
                <a:spcPct val="50000"/>
              </a:spcBef>
            </a:pPr>
            <a:r>
              <a:rPr lang="en-US" altLang="en-US" dirty="0" smtClean="0">
                <a:ea typeface="ＭＳ Ｐゴシック" panose="020B0600070205080204" pitchFamily="34" charset="-128"/>
              </a:rPr>
              <a:t>Computers are good at ‘remembering’ large amounts of information.</a:t>
            </a:r>
          </a:p>
          <a:p>
            <a:pPr>
              <a:spcBef>
                <a:spcPct val="50000"/>
              </a:spcBef>
            </a:pPr>
            <a:r>
              <a:rPr lang="en-US" altLang="en-US" dirty="0" smtClean="0">
                <a:ea typeface="ＭＳ Ｐゴシック" panose="020B0600070205080204" pitchFamily="34" charset="-128"/>
              </a:rPr>
              <a:t>People are not so good remembering things.</a:t>
            </a:r>
          </a:p>
          <a:p>
            <a:pPr lvl="1">
              <a:spcBef>
                <a:spcPct val="50000"/>
              </a:spcBef>
            </a:pPr>
            <a:endParaRPr lang="en-US" altLang="en-US" dirty="0" smtClean="0">
              <a:latin typeface="Arial" panose="020B0604020202020204" pitchFamily="34" charset="0"/>
              <a:ea typeface="ＭＳ Ｐゴシック" panose="020B0600070205080204" pitchFamily="34" charset="-128"/>
            </a:endParaRPr>
          </a:p>
          <a:p>
            <a:pPr>
              <a:spcBef>
                <a:spcPct val="50000"/>
              </a:spcBef>
            </a:pPr>
            <a:endParaRPr lang="en-US" altLang="en-US" dirty="0" smtClean="0">
              <a:latin typeface="Arial" panose="020B0604020202020204" pitchFamily="34"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4</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 </a:t>
            </a:r>
            <a:endParaRPr lang="en-CA" altLang="en-US" dirty="0" smtClean="0">
              <a:ea typeface="ＭＳ Ｐゴシック" panose="020B0600070205080204" pitchFamily="34" charset="-128"/>
            </a:endParaRPr>
          </a:p>
        </p:txBody>
      </p:sp>
      <p:sp>
        <p:nvSpPr>
          <p:cNvPr id="112643" name="Rectangle 3"/>
          <p:cNvSpPr>
            <a:spLocks noGrp="1"/>
          </p:cNvSpPr>
          <p:nvPr>
            <p:ph idx="1"/>
          </p:nvPr>
        </p:nvSpPr>
        <p:spPr>
          <a:xfrm>
            <a:off x="465138" y="1100138"/>
            <a:ext cx="4057166" cy="5368925"/>
          </a:xfrm>
        </p:spPr>
        <p:txBody>
          <a:bodyPr/>
          <a:lstStyle/>
          <a:p>
            <a:pPr>
              <a:spcBef>
                <a:spcPct val="50000"/>
              </a:spcBef>
            </a:pPr>
            <a:r>
              <a:rPr lang="en-US" altLang="en-US" dirty="0" smtClean="0">
                <a:ea typeface="ＭＳ Ｐゴシック" panose="020B0600070205080204" pitchFamily="34" charset="-128"/>
              </a:rPr>
              <a:t>To reduce the memory load of the user:</a:t>
            </a:r>
          </a:p>
          <a:p>
            <a:pPr lvl="1">
              <a:spcBef>
                <a:spcPct val="50000"/>
              </a:spcBef>
            </a:pPr>
            <a:r>
              <a:rPr lang="en-US" altLang="en-US" dirty="0" smtClean="0">
                <a:ea typeface="ＭＳ Ｐゴシック" panose="020B0600070205080204" pitchFamily="34" charset="-128"/>
              </a:rPr>
              <a:t>Poor approach: </a:t>
            </a:r>
            <a:r>
              <a:rPr lang="en-US" altLang="en-US" dirty="0">
                <a:ea typeface="ＭＳ Ｐゴシック" panose="020B0600070205080204" pitchFamily="34" charset="-128"/>
              </a:rPr>
              <a:t>a command line interface (Windows ‘cmd’, MAC OS </a:t>
            </a:r>
            <a:r>
              <a:rPr lang="en-US" altLang="en-US" dirty="0" smtClean="0">
                <a:ea typeface="ＭＳ Ｐゴシック" panose="020B0600070205080204" pitchFamily="34" charset="-128"/>
              </a:rPr>
              <a:t>‘terminal</a:t>
            </a:r>
            <a:r>
              <a:rPr lang="en-US" altLang="en-US" dirty="0">
                <a:ea typeface="ＭＳ Ｐゴシック" panose="020B0600070205080204" pitchFamily="34" charset="-128"/>
              </a:rPr>
              <a:t>’)</a:t>
            </a:r>
          </a:p>
          <a:p>
            <a:pPr lvl="1">
              <a:spcBef>
                <a:spcPct val="50000"/>
              </a:spcBef>
            </a:pPr>
            <a:endParaRPr lang="en-US" altLang="en-US" dirty="0" smtClean="0">
              <a:ea typeface="ＭＳ Ｐゴシック" panose="020B0600070205080204" pitchFamily="34" charset="-128"/>
            </a:endParaRPr>
          </a:p>
          <a:p>
            <a:pPr lvl="1">
              <a:spcBef>
                <a:spcPct val="50000"/>
              </a:spcBef>
            </a:pPr>
            <a:r>
              <a:rPr lang="en-US" altLang="en-US" dirty="0" smtClean="0">
                <a:ea typeface="ＭＳ Ｐゴシック" panose="020B0600070205080204" pitchFamily="34" charset="-128"/>
              </a:rPr>
              <a:t>Example 1: applying the design principle with a graphical interface.</a:t>
            </a:r>
          </a:p>
          <a:p>
            <a:pPr lvl="2">
              <a:spcBef>
                <a:spcPct val="50000"/>
              </a:spcBef>
            </a:pPr>
            <a:r>
              <a:rPr lang="en-US" altLang="en-US" dirty="0" smtClean="0">
                <a:ea typeface="ＭＳ Ｐゴシック" panose="020B0600070205080204" pitchFamily="34" charset="-128"/>
              </a:rPr>
              <a:t>Describe required the input format, show examples of valid input, provide default inputs.</a:t>
            </a:r>
          </a:p>
          <a:p>
            <a:pPr lvl="1">
              <a:spcBef>
                <a:spcPct val="50000"/>
              </a:spcBef>
            </a:pPr>
            <a:r>
              <a:rPr lang="en-US" altLang="en-US" dirty="0" smtClean="0">
                <a:ea typeface="ＭＳ Ｐゴシック" panose="020B0600070205080204" pitchFamily="34" charset="-128"/>
              </a:rPr>
              <a:t>Example 2: applying the design principle with a command line interface.</a:t>
            </a:r>
          </a:p>
          <a:p>
            <a:pPr>
              <a:spcBef>
                <a:spcPct val="50000"/>
              </a:spcBef>
            </a:pPr>
            <a:endParaRPr lang="en-US" altLang="en-US" dirty="0" smtClean="0">
              <a:ea typeface="ＭＳ Ｐゴシック" panose="020B0600070205080204" pitchFamily="34" charset="-128"/>
            </a:endParaRPr>
          </a:p>
          <a:p>
            <a:endParaRPr lang="en-CA" altLang="en-US" dirty="0" smtClean="0">
              <a:ea typeface="ＭＳ Ｐゴシック" panose="020B0600070205080204" pitchFamily="34" charset="-128"/>
            </a:endParaRPr>
          </a:p>
        </p:txBody>
      </p:sp>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579640"/>
            <a:ext cx="1517966" cy="139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4705350" y="5557015"/>
            <a:ext cx="443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705350" y="2068702"/>
            <a:ext cx="3713208" cy="1218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64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5000"/>
                                        </p:tgtEl>
                                        <p:attrNameLst>
                                          <p:attrName>style.visibility</p:attrName>
                                        </p:attrNameLst>
                                      </p:cBhvr>
                                      <p:to>
                                        <p:strVal val="visible"/>
                                      </p:to>
                                    </p:set>
                                    <p:animEffect transition="in" filter="randombar(horizontal)">
                                      <p:cBhvr>
                                        <p:cTn id="26" dur="500"/>
                                        <p:tgtEl>
                                          <p:spTgt spid="8500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4999"/>
                                        </p:tgtEl>
                                        <p:attrNameLst>
                                          <p:attrName>style.visibility</p:attrName>
                                        </p:attrNameLst>
                                      </p:cBhvr>
                                      <p:to>
                                        <p:strVal val="visible"/>
                                      </p:to>
                                    </p:set>
                                    <p:animEffect transition="in" filter="randombar(horizontal)">
                                      <p:cBhvr>
                                        <p:cTn id="35"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sp>
        <p:nvSpPr>
          <p:cNvPr id="429058" name="Rectangle 2"/>
          <p:cNvSpPr>
            <a:spLocks noGrp="1" noChangeArrowheads="1"/>
          </p:cNvSpPr>
          <p:nvPr>
            <p:ph idx="1"/>
          </p:nvPr>
        </p:nvSpPr>
        <p:spPr/>
        <p:txBody>
          <a:bodyPr/>
          <a:lstStyle/>
          <a:p>
            <a:r>
              <a:rPr lang="en-US" altLang="en-US" dirty="0" smtClean="0">
                <a:ea typeface="ＭＳ Ｐゴシック" panose="020B0600070205080204" pitchFamily="34" charset="-128"/>
              </a:rPr>
              <a:t>Consistency of effects (this command/action -&gt; this result)</a:t>
            </a:r>
          </a:p>
          <a:p>
            <a:pPr lvl="1"/>
            <a:r>
              <a:rPr lang="en-US" altLang="en-US" dirty="0" smtClean="0">
                <a:ea typeface="ＭＳ Ｐゴシック" panose="020B0600070205080204" pitchFamily="34" charset="-128"/>
              </a:rPr>
              <a:t>Same words, commands, actions will always have the same effect in equivalent situations</a:t>
            </a:r>
          </a:p>
          <a:p>
            <a:pPr lvl="1"/>
            <a:r>
              <a:rPr lang="en-US" altLang="en-US" dirty="0" smtClean="0">
                <a:ea typeface="ＭＳ Ｐゴシック" panose="020B0600070205080204" pitchFamily="34" charset="-128"/>
              </a:rPr>
              <a:t>Makes the system more predictable</a:t>
            </a:r>
          </a:p>
          <a:p>
            <a:pPr lvl="1"/>
            <a:r>
              <a:rPr lang="en-US" altLang="en-US" dirty="0" smtClean="0">
                <a:ea typeface="ＭＳ Ｐゴシック" panose="020B0600070205080204" pitchFamily="34" charset="-128"/>
              </a:rPr>
              <a:t>Reduces memory load </a:t>
            </a:r>
          </a:p>
          <a:p>
            <a:r>
              <a:rPr lang="en-US" altLang="en-US" dirty="0" smtClean="0">
                <a:ea typeface="ＭＳ Ｐゴシック" panose="020B0600070205080204" pitchFamily="34" charset="-128"/>
              </a:rPr>
              <a:t>Consistency of layout</a:t>
            </a:r>
          </a:p>
          <a:p>
            <a:pPr lvl="1"/>
            <a:r>
              <a:rPr lang="en-US" altLang="en-US" dirty="0"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sp>
        <p:nvSpPr>
          <p:cNvPr id="89091" name="Rectangle 3"/>
          <p:cNvSpPr>
            <a:spLocks noGrp="1" noChangeArrowheads="1"/>
          </p:cNvSpPr>
          <p:nvPr>
            <p:ph idx="1"/>
          </p:nvPr>
        </p:nvSpPr>
        <p:spPr/>
        <p:txBody>
          <a:bodyPr/>
          <a:lstStyle/>
          <a:p>
            <a:r>
              <a:rPr lang="en-US" altLang="en-US" dirty="0" smtClean="0">
                <a:ea typeface="ＭＳ Ｐゴシック" panose="020B0600070205080204" pitchFamily="34" charset="-128"/>
              </a:rPr>
              <a:t>Consistency of language and graphics</a:t>
            </a:r>
          </a:p>
          <a:p>
            <a:pPr lvl="1"/>
            <a:r>
              <a:rPr lang="en-US" altLang="en-US" dirty="0" smtClean="0">
                <a:ea typeface="ＭＳ Ｐゴシック" panose="020B0600070205080204" pitchFamily="34" charset="-128"/>
              </a:rPr>
              <a:t>Same information/controls in same location on all screens / dialog boxes forms follow boiler plate.</a:t>
            </a:r>
          </a:p>
          <a:p>
            <a:pPr lvl="1"/>
            <a:r>
              <a:rPr lang="en-US" altLang="en-US" dirty="0" smtClean="0">
                <a:ea typeface="ＭＳ Ｐゴシック" panose="020B0600070205080204" pitchFamily="34" charset="-128"/>
              </a:rPr>
              <a:t>Same visual appearance across the system (e.g. widgets).</a:t>
            </a:r>
          </a:p>
          <a:p>
            <a:pPr lvl="2">
              <a:buFontTx/>
              <a:buNone/>
            </a:pPr>
            <a:endParaRPr lang="en-US" altLang="en-US" sz="2000" dirty="0" smtClean="0">
              <a:ea typeface="ＭＳ Ｐゴシック" panose="020B0600070205080204" pitchFamily="34" charset="-128"/>
            </a:endParaRPr>
          </a:p>
          <a:p>
            <a:endParaRPr lang="en-US" altLang="en-US" sz="2000" dirty="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12" name="Line 7"/>
              <p:cNvSpPr>
                <a:spLocks noChangeShapeType="1"/>
              </p:cNvSpPr>
              <p:nvPr/>
            </p:nvSpPr>
            <p:spPr bwMode="auto">
              <a:xfrm flipV="1">
                <a:off x="3552" y="2256"/>
                <a:ext cx="317" cy="248"/>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Images </a:t>
            </a:r>
            <a:r>
              <a:rPr lang="en-CA" altLang="en-US" sz="1200" dirty="0" smtClean="0"/>
              <a:t>courtesy </a:t>
            </a:r>
            <a:r>
              <a:rPr lang="en-CA" altLang="en-US" sz="1200" dirty="0"/>
              <a:t>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654050" y="129984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560638" y="225393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3" name="Text Box 12"/>
            <p:cNvSpPr txBox="1">
              <a:spLocks noChangeArrowheads="1"/>
            </p:cNvSpPr>
            <p:nvPr/>
          </p:nvSpPr>
          <p:spPr bwMode="auto">
            <a:xfrm>
              <a:off x="7765614" y="2404873"/>
              <a:ext cx="1359359" cy="206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This last option </a:t>
              </a:r>
              <a:r>
                <a:rPr lang="en-US" altLang="en-US" sz="1600" b="1" dirty="0" smtClean="0">
                  <a:solidFill>
                    <a:srgbClr val="FF0000"/>
                  </a:solidFill>
                  <a:latin typeface="Arial" panose="020B0604020202020204" pitchFamily="34" charset="0"/>
                </a:rPr>
                <a:t>always allows </a:t>
              </a:r>
              <a:r>
                <a:rPr lang="en-US" altLang="en-US" sz="1600" b="1" dirty="0">
                  <a:solidFill>
                    <a:srgbClr val="FF0000"/>
                  </a:solidFill>
                  <a:latin typeface="Arial" panose="020B0604020202020204" pitchFamily="34" charset="0"/>
                </a:rPr>
                <a:t>the user to proceed to the next question.</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2163" name="Rectangle 3"/>
          <p:cNvSpPr>
            <a:spLocks noGrp="1"/>
          </p:cNvSpPr>
          <p:nvPr>
            <p:ph idx="1"/>
          </p:nvPr>
        </p:nvSpPr>
        <p:spPr/>
        <p:txBody>
          <a:bodyPr/>
          <a:lstStyle/>
          <a:p>
            <a:r>
              <a:rPr lang="en-CA" altLang="en-US" dirty="0" smtClean="0">
                <a:ea typeface="ＭＳ Ｐゴシック" panose="020B0600070205080204" pitchFamily="34" charset="-128"/>
              </a:rPr>
              <a:t>Letting the user know:</a:t>
            </a:r>
          </a:p>
          <a:p>
            <a:pPr lvl="1"/>
            <a:r>
              <a:rPr lang="en-CA" altLang="en-US" dirty="0">
                <a:ea typeface="ＭＳ Ｐゴシック" panose="020B0600070205080204" pitchFamily="34" charset="-128"/>
              </a:rPr>
              <a:t>w</a:t>
            </a:r>
            <a:r>
              <a:rPr lang="en-CA" altLang="en-US" dirty="0" smtClean="0">
                <a:ea typeface="ＭＳ Ｐゴシック" panose="020B0600070205080204" pitchFamily="34" charset="-128"/>
              </a:rPr>
              <a:t>hat the program is currently doing: was the last command understood, has it finished with its current task, </a:t>
            </a:r>
          </a:p>
          <a:p>
            <a:pPr lvl="1"/>
            <a:r>
              <a:rPr lang="en-CA" altLang="en-US" dirty="0" smtClean="0">
                <a:ea typeface="ＭＳ Ｐゴシック" panose="020B0600070205080204" pitchFamily="34" charset="-128"/>
              </a:rPr>
              <a:t>what task is it currently working on, </a:t>
            </a:r>
          </a:p>
          <a:p>
            <a:pPr lvl="1"/>
            <a:r>
              <a:rPr lang="en-CA" altLang="en-US" dirty="0" smtClean="0">
                <a:ea typeface="ＭＳ Ｐゴシック" panose="020B0600070205080204" pitchFamily="34" charset="-128"/>
              </a:rPr>
              <a:t>how long will the current task take etc.</a:t>
            </a:r>
          </a:p>
          <a:p>
            <a:pPr>
              <a:buFontTx/>
              <a:buNone/>
            </a:pPr>
            <a:r>
              <a:rPr lang="en-CA"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marL="174625" indent="-174625" eaLnBrk="1" hangingPunct="1">
          <a:spcBef>
            <a:spcPct val="0"/>
          </a:spcBef>
          <a:defRPr sz="1800" b="1" dirty="0">
            <a:solidFill>
              <a:srgbClr val="FF0000"/>
            </a:solidFill>
          </a:defRPr>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43318</TotalTime>
  <Pages>8</Pages>
  <Words>1015</Words>
  <Application>Microsoft Office PowerPoint</Application>
  <PresentationFormat>On-screen Show (4:3)</PresentationFormat>
  <Paragraphs>124</Paragraphs>
  <Slides>23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Comic Sans MS</vt:lpstr>
      <vt:lpstr>Consolas</vt:lpstr>
      <vt:lpstr>Garamond</vt:lpstr>
      <vt:lpstr>Times New Roman</vt:lpstr>
      <vt:lpstr>evaluation_intro</vt:lpstr>
      <vt:lpstr>CPSC 217, Loops In Python: Part 3 </vt:lpstr>
      <vt:lpstr>Why This Section Is Needed: Not So Friendly Examples Exist!</vt:lpstr>
      <vt:lpstr>Some Heuristics (Rules Of Thumb) For Designing Software</vt:lpstr>
      <vt:lpstr>Minimize The User’s Memory Load</vt:lpstr>
      <vt:lpstr>Minimize The User’s Memory Load </vt:lpstr>
      <vt:lpstr>Be Consistent </vt:lpstr>
      <vt:lpstr>Be Consistent </vt:lpstr>
      <vt:lpstr>Be Consistent </vt:lpstr>
      <vt:lpstr>Provide Feedback </vt:lpstr>
      <vt:lpstr>Provide Feedback </vt:lpstr>
      <vt:lpstr>Provide Feedback </vt:lpstr>
      <vt:lpstr>Provide Feedback </vt:lpstr>
      <vt:lpstr>Provide Clearly Marked Exits </vt:lpstr>
      <vt:lpstr>Provide Clearly Marked Exits </vt:lpstr>
      <vt:lpstr>Provide Clearly Marked Exits </vt:lpstr>
      <vt:lpstr>Provide Clearly Marked Exits </vt:lpstr>
      <vt:lpstr>Deal With Errors In A Helpful And  Positive Manner </vt:lpstr>
      <vt:lpstr>Rules Of Thumb For Error Messages </vt:lpstr>
      <vt:lpstr>PowerPoint Presentation</vt:lpstr>
      <vt:lpstr> </vt:lpstr>
      <vt:lpstr>I’d Rather Deal With The ‘Any’ Key </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Jakob Nielsen;Usability heuristics;User friendly</cp:keywords>
  <cp:lastModifiedBy>James Tam</cp:lastModifiedBy>
  <cp:revision>3260</cp:revision>
  <cp:lastPrinted>2014-08-25T22:49:30Z</cp:lastPrinted>
  <dcterms:created xsi:type="dcterms:W3CDTF">1995-08-18T10:27:02Z</dcterms:created>
  <dcterms:modified xsi:type="dcterms:W3CDTF">2022-09-15T23:01:44Z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