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365" r:id="rId3"/>
    <p:sldId id="278" r:id="rId4"/>
    <p:sldId id="405" r:id="rId5"/>
    <p:sldId id="281" r:id="rId6"/>
    <p:sldId id="282" r:id="rId7"/>
    <p:sldId id="284" r:id="rId8"/>
    <p:sldId id="285" r:id="rId9"/>
    <p:sldId id="286" r:id="rId10"/>
    <p:sldId id="403" r:id="rId11"/>
    <p:sldId id="287" r:id="rId12"/>
    <p:sldId id="356" r:id="rId13"/>
    <p:sldId id="314" r:id="rId14"/>
    <p:sldId id="315" r:id="rId15"/>
    <p:sldId id="316" r:id="rId16"/>
    <p:sldId id="399" r:id="rId17"/>
    <p:sldId id="404" r:id="rId18"/>
    <p:sldId id="406" r:id="rId19"/>
    <p:sldId id="317" r:id="rId20"/>
    <p:sldId id="318" r:id="rId21"/>
    <p:sldId id="319" r:id="rId22"/>
    <p:sldId id="384" r:id="rId23"/>
    <p:sldId id="360" r:id="rId24"/>
    <p:sldId id="323" r:id="rId25"/>
    <p:sldId id="324" r:id="rId26"/>
    <p:sldId id="325" r:id="rId27"/>
    <p:sldId id="326" r:id="rId28"/>
    <p:sldId id="327" r:id="rId29"/>
    <p:sldId id="328" r:id="rId30"/>
    <p:sldId id="329" r:id="rId31"/>
    <p:sldId id="330" r:id="rId32"/>
    <p:sldId id="331" r:id="rId33"/>
    <p:sldId id="332" r:id="rId34"/>
    <p:sldId id="361" r:id="rId35"/>
    <p:sldId id="333" r:id="rId36"/>
    <p:sldId id="385" r:id="rId37"/>
    <p:sldId id="362" r:id="rId38"/>
    <p:sldId id="382" r:id="rId39"/>
    <p:sldId id="338" r:id="rId40"/>
    <p:sldId id="339" r:id="rId41"/>
    <p:sldId id="340"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B2B2B2"/>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66" autoAdjust="0"/>
    <p:restoredTop sz="96331" autoAdjust="0"/>
  </p:normalViewPr>
  <p:slideViewPr>
    <p:cSldViewPr>
      <p:cViewPr varScale="1">
        <p:scale>
          <a:sx n="108" d="100"/>
          <a:sy n="108" d="100"/>
        </p:scale>
        <p:origin x="1764" y="108"/>
      </p:cViewPr>
      <p:guideLst>
        <p:guide orient="horz" pos="2160"/>
        <p:guide pos="2880"/>
      </p:guideLst>
    </p:cSldViewPr>
  </p:slideViewPr>
  <p:notesTextViewPr>
    <p:cViewPr>
      <p:scale>
        <a:sx n="1" d="1"/>
        <a:sy n="1" d="1"/>
      </p:scale>
      <p:origin x="0" y="0"/>
    </p:cViewPr>
  </p:notesTextViewPr>
  <p:sorterViewPr>
    <p:cViewPr>
      <p:scale>
        <a:sx n="100" d="100"/>
        <a:sy n="100" d="100"/>
      </p:scale>
      <p:origin x="0" y="1962"/>
    </p:cViewPr>
  </p:sorterViewPr>
  <p:notesViewPr>
    <p:cSldViewPr>
      <p:cViewPr varScale="1">
        <p:scale>
          <a:sx n="82" d="100"/>
          <a:sy n="82" d="100"/>
        </p:scale>
        <p:origin x="343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758107F-1308-47B0-ACE4-9306F0594ED7}" type="datetimeFigureOut">
              <a:rPr lang="en-US"/>
              <a:pPr>
                <a:defRPr/>
              </a:pPr>
              <a:t>9/6/2022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a:t>Programming introduction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BBA4337-0008-475B-B466-ABE39987F123}" type="slidenum">
              <a:rPr lang="en-US" altLang="en-US"/>
              <a:pPr/>
              <a:t>‹#›</a:t>
            </a:fld>
            <a:endParaRPr lang="en-US" altLang="en-US" dirty="0"/>
          </a:p>
        </p:txBody>
      </p:sp>
    </p:spTree>
    <p:extLst>
      <p:ext uri="{BB962C8B-B14F-4D97-AF65-F5344CB8AC3E}">
        <p14:creationId xmlns:p14="http://schemas.microsoft.com/office/powerpoint/2010/main" val="1153081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10284C0-2BF6-4F3D-8D1D-3C02ED330262}" type="datetimeFigureOut">
              <a:rPr lang="en-US"/>
              <a:pPr>
                <a:defRPr/>
              </a:pPr>
              <a:t>9/6/2022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466D561-56C6-4079-BC7B-205797F6BF33}" type="slidenum">
              <a:rPr lang="en-US" altLang="en-US"/>
              <a:pPr/>
              <a:t>‹#›</a:t>
            </a:fld>
            <a:endParaRPr lang="en-US" altLang="en-US" dirty="0"/>
          </a:p>
        </p:txBody>
      </p:sp>
    </p:spTree>
    <p:extLst>
      <p:ext uri="{BB962C8B-B14F-4D97-AF65-F5344CB8AC3E}">
        <p14:creationId xmlns:p14="http://schemas.microsoft.com/office/powerpoint/2010/main" val="4784744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Calibri" panose="020F0502020204030204" pitchFamily="34" charset="0"/>
              </a:defRPr>
            </a:lvl1pPr>
            <a:lvl2pPr marL="742950" indent="-285750" defTabSz="933450" eaLnBrk="0" hangingPunct="0">
              <a:spcBef>
                <a:spcPct val="30000"/>
              </a:spcBef>
              <a:defRPr sz="1200">
                <a:solidFill>
                  <a:schemeClr val="tx1"/>
                </a:solidFill>
                <a:latin typeface="Calibri" panose="020F0502020204030204" pitchFamily="34" charset="0"/>
              </a:defRPr>
            </a:lvl2pPr>
            <a:lvl3pPr marL="1143000" indent="-228600" defTabSz="933450" eaLnBrk="0" hangingPunct="0">
              <a:spcBef>
                <a:spcPct val="30000"/>
              </a:spcBef>
              <a:defRPr sz="1200">
                <a:solidFill>
                  <a:schemeClr val="tx1"/>
                </a:solidFill>
                <a:latin typeface="Calibri" panose="020F0502020204030204" pitchFamily="34" charset="0"/>
              </a:defRPr>
            </a:lvl3pPr>
            <a:lvl4pPr marL="1600200" indent="-228600" defTabSz="933450" eaLnBrk="0" hangingPunct="0">
              <a:spcBef>
                <a:spcPct val="30000"/>
              </a:spcBef>
              <a:defRPr sz="1200">
                <a:solidFill>
                  <a:schemeClr val="tx1"/>
                </a:solidFill>
                <a:latin typeface="Calibri" panose="020F0502020204030204" pitchFamily="34" charset="0"/>
              </a:defRPr>
            </a:lvl4pPr>
            <a:lvl5pPr marL="2057400" indent="-228600"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9B63E2-B383-4C3B-970E-029E8FB4CA89}" type="slidenum">
              <a:rPr lang="en-US" altLang="en-US" sz="1000">
                <a:latin typeface="Times New Roman" panose="02020603050405020304" pitchFamily="18" charset="0"/>
              </a:rPr>
              <a:pPr>
                <a:spcBef>
                  <a:spcPct val="0"/>
                </a:spcBef>
              </a:pPr>
              <a:t>1</a:t>
            </a:fld>
            <a:endParaRPr lang="en-US" altLang="en-US" sz="1000" dirty="0">
              <a:latin typeface="Times New Roman" panose="02020603050405020304"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Tree>
    <p:extLst>
      <p:ext uri="{BB962C8B-B14F-4D97-AF65-F5344CB8AC3E}">
        <p14:creationId xmlns:p14="http://schemas.microsoft.com/office/powerpoint/2010/main" val="719031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bwMode="auto">
          <a:xfrm>
            <a:off x="1152525" y="690563"/>
            <a:ext cx="4552950"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58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Tree>
    <p:extLst>
      <p:ext uri="{BB962C8B-B14F-4D97-AF65-F5344CB8AC3E}">
        <p14:creationId xmlns:p14="http://schemas.microsoft.com/office/powerpoint/2010/main" val="432292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6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59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610954D-0581-4284-B944-A8DEC812A589}" type="slidenum">
              <a:rPr lang="en-US" altLang="en-US"/>
              <a:pPr eaLnBrk="1" hangingPunct="1"/>
              <a:t>15</a:t>
            </a:fld>
            <a:endParaRPr lang="en-US" altLang="en-US" dirty="0"/>
          </a:p>
        </p:txBody>
      </p:sp>
    </p:spTree>
    <p:extLst>
      <p:ext uri="{BB962C8B-B14F-4D97-AF65-F5344CB8AC3E}">
        <p14:creationId xmlns:p14="http://schemas.microsoft.com/office/powerpoint/2010/main" val="2280998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6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59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610954D-0581-4284-B944-A8DEC812A589}" type="slidenum">
              <a:rPr lang="en-US" altLang="en-US"/>
              <a:pPr eaLnBrk="1" hangingPunct="1"/>
              <a:t>16</a:t>
            </a:fld>
            <a:endParaRPr lang="en-US" altLang="en-US" dirty="0"/>
          </a:p>
        </p:txBody>
      </p:sp>
    </p:spTree>
    <p:extLst>
      <p:ext uri="{BB962C8B-B14F-4D97-AF65-F5344CB8AC3E}">
        <p14:creationId xmlns:p14="http://schemas.microsoft.com/office/powerpoint/2010/main" val="22496898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7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67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1FF92F5-BA62-4903-BBFA-72F0FFB264C1}" type="slidenum">
              <a:rPr lang="en-US" altLang="en-US"/>
              <a:pPr eaLnBrk="1" hangingPunct="1">
                <a:spcBef>
                  <a:spcPct val="0"/>
                </a:spcBef>
              </a:pPr>
              <a:t>19</a:t>
            </a:fld>
            <a:endParaRPr lang="en-US" altLang="en-US" dirty="0"/>
          </a:p>
        </p:txBody>
      </p:sp>
    </p:spTree>
    <p:extLst>
      <p:ext uri="{BB962C8B-B14F-4D97-AF65-F5344CB8AC3E}">
        <p14:creationId xmlns:p14="http://schemas.microsoft.com/office/powerpoint/2010/main" val="1139112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a:t>
            </a:r>
          </a:p>
        </p:txBody>
      </p:sp>
      <p:sp>
        <p:nvSpPr>
          <p:cNvPr id="168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F630F61-EA98-4D80-BBF1-066F02AD0BA7}" type="slidenum">
              <a:rPr lang="en-US" altLang="en-US"/>
              <a:pPr eaLnBrk="1" hangingPunct="1">
                <a:spcBef>
                  <a:spcPct val="0"/>
                </a:spcBef>
              </a:pPr>
              <a:t>20</a:t>
            </a:fld>
            <a:endParaRPr lang="en-US" altLang="en-US" dirty="0"/>
          </a:p>
        </p:txBody>
      </p:sp>
    </p:spTree>
    <p:extLst>
      <p:ext uri="{BB962C8B-B14F-4D97-AF65-F5344CB8AC3E}">
        <p14:creationId xmlns:p14="http://schemas.microsoft.com/office/powerpoint/2010/main" val="2953647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9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anose="020B0604020202020204" pitchFamily="34" charset="0"/>
              <a:buNone/>
            </a:pPr>
            <a:endParaRPr lang="en-US" altLang="en-US" dirty="0"/>
          </a:p>
        </p:txBody>
      </p:sp>
      <p:sp>
        <p:nvSpPr>
          <p:cNvPr id="162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41282DB-70F2-4F10-9F34-DD50F58338E4}" type="slidenum">
              <a:rPr lang="en-US" altLang="en-US"/>
              <a:pPr eaLnBrk="1" hangingPunct="1"/>
              <a:t>21</a:t>
            </a:fld>
            <a:endParaRPr lang="en-US" altLang="en-US" dirty="0"/>
          </a:p>
        </p:txBody>
      </p:sp>
    </p:spTree>
    <p:extLst>
      <p:ext uri="{BB962C8B-B14F-4D97-AF65-F5344CB8AC3E}">
        <p14:creationId xmlns:p14="http://schemas.microsoft.com/office/powerpoint/2010/main" val="2475898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669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410A0E4-9BB0-43D5-8988-547BF3953857}" type="slidenum">
              <a:rPr lang="en-US" altLang="en-US"/>
              <a:pPr eaLnBrk="1" hangingPunct="1"/>
              <a:t>24</a:t>
            </a:fld>
            <a:endParaRPr lang="en-US" altLang="en-US" dirty="0"/>
          </a:p>
        </p:txBody>
      </p:sp>
    </p:spTree>
    <p:extLst>
      <p:ext uri="{BB962C8B-B14F-4D97-AF65-F5344CB8AC3E}">
        <p14:creationId xmlns:p14="http://schemas.microsoft.com/office/powerpoint/2010/main" val="3285569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bwMode="auto">
          <a:xfrm>
            <a:off x="1152525" y="690563"/>
            <a:ext cx="4552950"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Tree>
    <p:extLst>
      <p:ext uri="{BB962C8B-B14F-4D97-AF65-F5344CB8AC3E}">
        <p14:creationId xmlns:p14="http://schemas.microsoft.com/office/powerpoint/2010/main" val="1954575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6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689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4A487C69-6DD4-4729-AAA4-85D60B5486AA}" type="slidenum">
              <a:rPr lang="en-US" altLang="en-US"/>
              <a:pPr eaLnBrk="1" hangingPunct="1"/>
              <a:t>26</a:t>
            </a:fld>
            <a:endParaRPr lang="en-US" altLang="en-US" dirty="0"/>
          </a:p>
        </p:txBody>
      </p:sp>
    </p:spTree>
    <p:extLst>
      <p:ext uri="{BB962C8B-B14F-4D97-AF65-F5344CB8AC3E}">
        <p14:creationId xmlns:p14="http://schemas.microsoft.com/office/powerpoint/2010/main" val="42572177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7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69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673594A-AB35-4163-8BD9-CF80B5992466}" type="slidenum">
              <a:rPr lang="en-US" altLang="en-US"/>
              <a:pPr eaLnBrk="1" hangingPunct="1"/>
              <a:t>27</a:t>
            </a:fld>
            <a:endParaRPr lang="en-US" altLang="en-US" dirty="0"/>
          </a:p>
        </p:txBody>
      </p:sp>
    </p:spTree>
    <p:extLst>
      <p:ext uri="{BB962C8B-B14F-4D97-AF65-F5344CB8AC3E}">
        <p14:creationId xmlns:p14="http://schemas.microsoft.com/office/powerpoint/2010/main" val="2684794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239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94A91D0-CCB1-4154-BDD0-CE0BF3C610FC}" type="slidenum">
              <a:rPr lang="en-US" altLang="en-US"/>
              <a:pPr eaLnBrk="1" hangingPunct="1"/>
              <a:t>3</a:t>
            </a:fld>
            <a:endParaRPr lang="en-US" altLang="en-US" dirty="0"/>
          </a:p>
        </p:txBody>
      </p:sp>
    </p:spTree>
    <p:extLst>
      <p:ext uri="{BB962C8B-B14F-4D97-AF65-F5344CB8AC3E}">
        <p14:creationId xmlns:p14="http://schemas.microsoft.com/office/powerpoint/2010/main" val="25240205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bwMode="auto">
          <a:xfrm>
            <a:off x="1152525" y="690563"/>
            <a:ext cx="4552950"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81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325323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92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1885496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bwMode="auto">
          <a:xfrm>
            <a:off x="1152525" y="690563"/>
            <a:ext cx="4552950"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0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endParaRPr lang="en-US" altLang="en-US" dirty="0"/>
          </a:p>
        </p:txBody>
      </p:sp>
    </p:spTree>
    <p:extLst>
      <p:ext uri="{BB962C8B-B14F-4D97-AF65-F5344CB8AC3E}">
        <p14:creationId xmlns:p14="http://schemas.microsoft.com/office/powerpoint/2010/main" val="34621749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Rot="1" noChangeAspect="1" noChangeArrowheads="1" noTextEdit="1"/>
          </p:cNvSpPr>
          <p:nvPr>
            <p:ph type="sldImg"/>
          </p:nvPr>
        </p:nvSpPr>
        <p:spPr bwMode="auto">
          <a:xfrm>
            <a:off x="1152525" y="690563"/>
            <a:ext cx="4552950"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12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endParaRPr lang="en-US" altLang="en-US" dirty="0"/>
          </a:p>
        </p:txBody>
      </p:sp>
    </p:spTree>
    <p:extLst>
      <p:ext uri="{BB962C8B-B14F-4D97-AF65-F5344CB8AC3E}">
        <p14:creationId xmlns:p14="http://schemas.microsoft.com/office/powerpoint/2010/main" val="32838700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2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51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2717115-ECF0-487B-AA2F-08A648E099BF}" type="slidenum">
              <a:rPr lang="en-US" altLang="en-US"/>
              <a:pPr eaLnBrk="1" hangingPunct="1"/>
              <a:t>32</a:t>
            </a:fld>
            <a:endParaRPr lang="en-US" altLang="en-US" dirty="0"/>
          </a:p>
        </p:txBody>
      </p:sp>
    </p:spTree>
    <p:extLst>
      <p:ext uri="{BB962C8B-B14F-4D97-AF65-F5344CB8AC3E}">
        <p14:creationId xmlns:p14="http://schemas.microsoft.com/office/powerpoint/2010/main" val="40603901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3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61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007AFBF2-D84D-4E8D-B730-0A4A4538090F}" type="slidenum">
              <a:rPr lang="en-US" altLang="en-US"/>
              <a:pPr eaLnBrk="1" hangingPunct="1"/>
              <a:t>33</a:t>
            </a:fld>
            <a:endParaRPr lang="en-US" altLang="en-US" dirty="0"/>
          </a:p>
        </p:txBody>
      </p:sp>
    </p:spTree>
    <p:extLst>
      <p:ext uri="{BB962C8B-B14F-4D97-AF65-F5344CB8AC3E}">
        <p14:creationId xmlns:p14="http://schemas.microsoft.com/office/powerpoint/2010/main" val="35817003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anose="020B0604020202020204" pitchFamily="34" charset="0"/>
              <a:buNone/>
            </a:pPr>
            <a:endParaRPr lang="en-US" altLang="en-US" dirty="0"/>
          </a:p>
        </p:txBody>
      </p:sp>
      <p:sp>
        <p:nvSpPr>
          <p:cNvPr id="1771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832CBB5-BC84-4040-8F44-745B16566C9C}" type="slidenum">
              <a:rPr lang="en-US" altLang="en-US"/>
              <a:pPr eaLnBrk="1" hangingPunct="1"/>
              <a:t>35</a:t>
            </a:fld>
            <a:endParaRPr lang="en-US" altLang="en-US" dirty="0"/>
          </a:p>
        </p:txBody>
      </p:sp>
    </p:spTree>
    <p:extLst>
      <p:ext uri="{BB962C8B-B14F-4D97-AF65-F5344CB8AC3E}">
        <p14:creationId xmlns:p14="http://schemas.microsoft.com/office/powerpoint/2010/main" val="23755784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466D561-56C6-4079-BC7B-205797F6BF33}" type="slidenum">
              <a:rPr lang="en-US" altLang="en-US" smtClean="0"/>
              <a:pPr/>
              <a:t>36</a:t>
            </a:fld>
            <a:endParaRPr lang="en-US" altLang="en-US" dirty="0"/>
          </a:p>
        </p:txBody>
      </p:sp>
    </p:spTree>
    <p:extLst>
      <p:ext uri="{BB962C8B-B14F-4D97-AF65-F5344CB8AC3E}">
        <p14:creationId xmlns:p14="http://schemas.microsoft.com/office/powerpoint/2010/main" val="7700290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CA" dirty="0"/>
          </a:p>
        </p:txBody>
      </p:sp>
      <p:sp>
        <p:nvSpPr>
          <p:cNvPr id="4" name="Slide Number Placeholder 3"/>
          <p:cNvSpPr>
            <a:spLocks noGrp="1"/>
          </p:cNvSpPr>
          <p:nvPr>
            <p:ph type="sldNum" sz="quarter" idx="10"/>
          </p:nvPr>
        </p:nvSpPr>
        <p:spPr/>
        <p:txBody>
          <a:bodyPr/>
          <a:lstStyle/>
          <a:p>
            <a:fld id="{6466D561-56C6-4079-BC7B-205797F6BF33}" type="slidenum">
              <a:rPr lang="en-US" altLang="en-US" smtClean="0"/>
              <a:pPr/>
              <a:t>38</a:t>
            </a:fld>
            <a:endParaRPr lang="en-US" altLang="en-US" dirty="0"/>
          </a:p>
        </p:txBody>
      </p:sp>
    </p:spTree>
    <p:extLst>
      <p:ext uri="{BB962C8B-B14F-4D97-AF65-F5344CB8AC3E}">
        <p14:creationId xmlns:p14="http://schemas.microsoft.com/office/powerpoint/2010/main" val="12258138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bwMode="auto">
          <a:xfrm>
            <a:off x="1152525" y="690563"/>
            <a:ext cx="4552950"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Tree>
    <p:extLst>
      <p:ext uri="{BB962C8B-B14F-4D97-AF65-F5344CB8AC3E}">
        <p14:creationId xmlns:p14="http://schemas.microsoft.com/office/powerpoint/2010/main" val="1345346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
        <p:nvSpPr>
          <p:cNvPr id="143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E60A8A9-BA4C-43AE-A01E-42E032D9F115}" type="slidenum">
              <a:rPr lang="en-US" altLang="en-US"/>
              <a:pPr eaLnBrk="1" hangingPunct="1">
                <a:spcBef>
                  <a:spcPct val="0"/>
                </a:spcBef>
              </a:pPr>
              <a:t>5</a:t>
            </a:fld>
            <a:endParaRPr lang="en-US" altLang="en-US" dirty="0"/>
          </a:p>
        </p:txBody>
      </p:sp>
    </p:spTree>
    <p:extLst>
      <p:ext uri="{BB962C8B-B14F-4D97-AF65-F5344CB8AC3E}">
        <p14:creationId xmlns:p14="http://schemas.microsoft.com/office/powerpoint/2010/main" val="690122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bwMode="auto">
          <a:xfrm>
            <a:off x="1152525" y="690563"/>
            <a:ext cx="4552950"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63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Tree>
    <p:extLst>
      <p:ext uri="{BB962C8B-B14F-4D97-AF65-F5344CB8AC3E}">
        <p14:creationId xmlns:p14="http://schemas.microsoft.com/office/powerpoint/2010/main" val="6121588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7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843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1CB9A7E-B69E-46C3-A0BF-925224F54A80}" type="slidenum">
              <a:rPr lang="en-US" altLang="en-US"/>
              <a:pPr eaLnBrk="1" hangingPunct="1"/>
              <a:t>41</a:t>
            </a:fld>
            <a:endParaRPr lang="en-US" altLang="en-US" dirty="0"/>
          </a:p>
        </p:txBody>
      </p:sp>
    </p:spTree>
    <p:extLst>
      <p:ext uri="{BB962C8B-B14F-4D97-AF65-F5344CB8AC3E}">
        <p14:creationId xmlns:p14="http://schemas.microsoft.com/office/powerpoint/2010/main" val="877359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bwMode="auto">
          <a:xfrm>
            <a:off x="1152525" y="690563"/>
            <a:ext cx="4552950"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Tree>
    <p:extLst>
      <p:ext uri="{BB962C8B-B14F-4D97-AF65-F5344CB8AC3E}">
        <p14:creationId xmlns:p14="http://schemas.microsoft.com/office/powerpoint/2010/main" val="3404335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00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D852C284-9753-437F-9C17-63449E24D6A9}" type="slidenum">
              <a:rPr lang="en-US" altLang="en-US"/>
              <a:pPr eaLnBrk="1" hangingPunct="1"/>
              <a:t>7</a:t>
            </a:fld>
            <a:endParaRPr lang="en-US" altLang="en-US" dirty="0"/>
          </a:p>
        </p:txBody>
      </p:sp>
    </p:spTree>
    <p:extLst>
      <p:ext uri="{BB962C8B-B14F-4D97-AF65-F5344CB8AC3E}">
        <p14:creationId xmlns:p14="http://schemas.microsoft.com/office/powerpoint/2010/main" val="2224814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10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923DEE1-EB3D-4016-BA29-B73ACBA99D31}" type="slidenum">
              <a:rPr lang="en-US" altLang="en-US"/>
              <a:pPr eaLnBrk="1" hangingPunct="1"/>
              <a:t>8</a:t>
            </a:fld>
            <a:endParaRPr lang="en-US" altLang="en-US" dirty="0"/>
          </a:p>
        </p:txBody>
      </p:sp>
    </p:spTree>
    <p:extLst>
      <p:ext uri="{BB962C8B-B14F-4D97-AF65-F5344CB8AC3E}">
        <p14:creationId xmlns:p14="http://schemas.microsoft.com/office/powerpoint/2010/main" val="3428187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363510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31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BE49DAB-1BFE-4B57-A5CD-E826CEBB5136}" type="slidenum">
              <a:rPr lang="en-US" altLang="en-US"/>
              <a:pPr eaLnBrk="1" hangingPunct="1"/>
              <a:t>11</a:t>
            </a:fld>
            <a:endParaRPr lang="en-US" altLang="en-US" dirty="0"/>
          </a:p>
        </p:txBody>
      </p:sp>
    </p:spTree>
    <p:extLst>
      <p:ext uri="{BB962C8B-B14F-4D97-AF65-F5344CB8AC3E}">
        <p14:creationId xmlns:p14="http://schemas.microsoft.com/office/powerpoint/2010/main" val="3669468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4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577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B6DFA64-4F72-404C-BBF2-7A32B548E4C6}" type="slidenum">
              <a:rPr lang="en-US" altLang="en-US"/>
              <a:pPr eaLnBrk="1" hangingPunct="1"/>
              <a:t>13</a:t>
            </a:fld>
            <a:endParaRPr lang="en-US" altLang="en-US" dirty="0"/>
          </a:p>
        </p:txBody>
      </p:sp>
    </p:spTree>
    <p:extLst>
      <p:ext uri="{BB962C8B-B14F-4D97-AF65-F5344CB8AC3E}">
        <p14:creationId xmlns:p14="http://schemas.microsoft.com/office/powerpoint/2010/main" val="1025117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50B958A-3D93-4BEA-A16E-7B82DE81753A}" type="datetimeFigureOut">
              <a:rPr lang="en-US"/>
              <a:pPr>
                <a:defRPr/>
              </a:pPr>
              <a:t>9/6/2022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5F6DEFFE-994E-41B2-9567-41904A083633}" type="slidenum">
              <a:rPr lang="en-US" altLang="en-US"/>
              <a:pPr/>
              <a:t>‹#›</a:t>
            </a:fld>
            <a:endParaRPr lang="en-US" altLang="en-US" dirty="0"/>
          </a:p>
        </p:txBody>
      </p:sp>
    </p:spTree>
    <p:extLst>
      <p:ext uri="{BB962C8B-B14F-4D97-AF65-F5344CB8AC3E}">
        <p14:creationId xmlns:p14="http://schemas.microsoft.com/office/powerpoint/2010/main" val="4189424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F105EBE-EA5C-40AB-8071-63E7BAB56C9B}" type="datetimeFigureOut">
              <a:rPr lang="en-US"/>
              <a:pPr>
                <a:defRPr/>
              </a:pPr>
              <a:t>9/6/2022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E8B7EB93-2A27-418F-A795-CC52027EB8A0}" type="slidenum">
              <a:rPr lang="en-US" altLang="en-US"/>
              <a:pPr/>
              <a:t>‹#›</a:t>
            </a:fld>
            <a:endParaRPr lang="en-US" altLang="en-US" dirty="0"/>
          </a:p>
        </p:txBody>
      </p:sp>
    </p:spTree>
    <p:extLst>
      <p:ext uri="{BB962C8B-B14F-4D97-AF65-F5344CB8AC3E}">
        <p14:creationId xmlns:p14="http://schemas.microsoft.com/office/powerpoint/2010/main" val="1577455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27ACEC9-D331-482C-841D-F37DAEC30D26}" type="datetimeFigureOut">
              <a:rPr lang="en-US"/>
              <a:pPr>
                <a:defRPr/>
              </a:pPr>
              <a:t>9/6/2022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D2178A8A-72F2-49B9-93E9-5777275DB871}" type="slidenum">
              <a:rPr lang="en-US" altLang="en-US"/>
              <a:pPr/>
              <a:t>‹#›</a:t>
            </a:fld>
            <a:endParaRPr lang="en-US" altLang="en-US" dirty="0"/>
          </a:p>
        </p:txBody>
      </p:sp>
    </p:spTree>
    <p:extLst>
      <p:ext uri="{BB962C8B-B14F-4D97-AF65-F5344CB8AC3E}">
        <p14:creationId xmlns:p14="http://schemas.microsoft.com/office/powerpoint/2010/main" val="2681836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200" dirty="0">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a:t>Click to edit Master title style</a:t>
            </a:r>
          </a:p>
        </p:txBody>
      </p:sp>
      <p:sp>
        <p:nvSpPr>
          <p:cNvPr id="3" name="Content Placeholder 2"/>
          <p:cNvSpPr>
            <a:spLocks noGrp="1"/>
          </p:cNvSpPr>
          <p:nvPr>
            <p:ph idx="1"/>
          </p:nvPr>
        </p:nvSpPr>
        <p:spPr>
          <a:xfrm>
            <a:off x="457200" y="1143000"/>
            <a:ext cx="8229600" cy="5410200"/>
          </a:xfrm>
        </p:spPr>
        <p:txBody>
          <a:bodyPr/>
          <a:lstStyle>
            <a:lvl1pPr>
              <a:defRPr sz="2400" baseline="0">
                <a:solidFill>
                  <a:schemeClr val="tx1"/>
                </a:solidFill>
              </a:defRPr>
            </a:lvl1pPr>
            <a:lvl2pPr>
              <a:defRPr sz="2000" baseline="0">
                <a:solidFill>
                  <a:schemeClr val="tx1"/>
                </a:solidFill>
              </a:defRPr>
            </a:lvl2pPr>
            <a:lvl3pPr>
              <a:defRPr sz="1800" baseline="0">
                <a:solidFill>
                  <a:schemeClr val="tx1"/>
                </a:solidFill>
              </a:defRPr>
            </a:lvl3pPr>
            <a:lvl4pPr>
              <a:defRPr sz="1400" baseline="0">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701109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85908C1-8023-4570-A27C-C54C46E654EC}" type="datetimeFigureOut">
              <a:rPr lang="en-US"/>
              <a:pPr>
                <a:defRPr/>
              </a:pPr>
              <a:t>9/6/2022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1CDB07EF-AB20-467B-AF79-F997E47B0964}" type="slidenum">
              <a:rPr lang="en-US" altLang="en-US"/>
              <a:pPr/>
              <a:t>‹#›</a:t>
            </a:fld>
            <a:endParaRPr lang="en-US" altLang="en-US" dirty="0"/>
          </a:p>
        </p:txBody>
      </p:sp>
    </p:spTree>
    <p:extLst>
      <p:ext uri="{BB962C8B-B14F-4D97-AF65-F5344CB8AC3E}">
        <p14:creationId xmlns:p14="http://schemas.microsoft.com/office/powerpoint/2010/main" val="3603550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03A4E43-D063-42BC-9F86-71A922CCA73D}" type="datetimeFigureOut">
              <a:rPr lang="en-US"/>
              <a:pPr>
                <a:defRPr/>
              </a:pPr>
              <a:t>9/6/2022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B1C4766F-983A-4F8E-B829-CCCD841F234F}" type="slidenum">
              <a:rPr lang="en-US" altLang="en-US"/>
              <a:pPr/>
              <a:t>‹#›</a:t>
            </a:fld>
            <a:endParaRPr lang="en-US" altLang="en-US" dirty="0"/>
          </a:p>
        </p:txBody>
      </p:sp>
    </p:spTree>
    <p:extLst>
      <p:ext uri="{BB962C8B-B14F-4D97-AF65-F5344CB8AC3E}">
        <p14:creationId xmlns:p14="http://schemas.microsoft.com/office/powerpoint/2010/main" val="29383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F88B139-9059-44A9-8A73-C231568B8A59}" type="datetimeFigureOut">
              <a:rPr lang="en-US"/>
              <a:pPr>
                <a:defRPr/>
              </a:pPr>
              <a:t>9/6/2022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E636036B-EB51-49D3-BA90-A66F643C008B}" type="slidenum">
              <a:rPr lang="en-US" altLang="en-US"/>
              <a:pPr/>
              <a:t>‹#›</a:t>
            </a:fld>
            <a:endParaRPr lang="en-US" altLang="en-US" dirty="0"/>
          </a:p>
        </p:txBody>
      </p:sp>
    </p:spTree>
    <p:extLst>
      <p:ext uri="{BB962C8B-B14F-4D97-AF65-F5344CB8AC3E}">
        <p14:creationId xmlns:p14="http://schemas.microsoft.com/office/powerpoint/2010/main" val="288776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CFEEF65-2576-4792-BDD6-17619D71BC50}" type="datetimeFigureOut">
              <a:rPr lang="en-US"/>
              <a:pPr>
                <a:defRPr/>
              </a:pPr>
              <a:t>9/6/2022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A3E542D9-81B9-48DC-9E0B-42FE4E8265C9}" type="slidenum">
              <a:rPr lang="en-US" altLang="en-US"/>
              <a:pPr/>
              <a:t>‹#›</a:t>
            </a:fld>
            <a:endParaRPr lang="en-US" altLang="en-US" dirty="0"/>
          </a:p>
        </p:txBody>
      </p:sp>
    </p:spTree>
    <p:extLst>
      <p:ext uri="{BB962C8B-B14F-4D97-AF65-F5344CB8AC3E}">
        <p14:creationId xmlns:p14="http://schemas.microsoft.com/office/powerpoint/2010/main" val="358882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1F3173D-7FA8-4E6A-8575-104EE8D403B9}" type="datetimeFigureOut">
              <a:rPr lang="en-US"/>
              <a:pPr>
                <a:defRPr/>
              </a:pPr>
              <a:t>9/6/2022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BA009EC2-7371-4C2E-8805-7448189F67D2}" type="slidenum">
              <a:rPr lang="en-US" altLang="en-US"/>
              <a:pPr/>
              <a:t>‹#›</a:t>
            </a:fld>
            <a:endParaRPr lang="en-US" altLang="en-US" dirty="0"/>
          </a:p>
        </p:txBody>
      </p:sp>
    </p:spTree>
    <p:extLst>
      <p:ext uri="{BB962C8B-B14F-4D97-AF65-F5344CB8AC3E}">
        <p14:creationId xmlns:p14="http://schemas.microsoft.com/office/powerpoint/2010/main" val="3023561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C963BED-4A82-4B8F-AF06-884F98DBD363}" type="datetimeFigureOut">
              <a:rPr lang="en-US"/>
              <a:pPr>
                <a:defRPr/>
              </a:pPr>
              <a:t>9/6/2022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54C022DC-45AE-4D6B-A76E-069DE9313CF1}" type="slidenum">
              <a:rPr lang="en-US" altLang="en-US"/>
              <a:pPr/>
              <a:t>‹#›</a:t>
            </a:fld>
            <a:endParaRPr lang="en-US" altLang="en-US" dirty="0"/>
          </a:p>
        </p:txBody>
      </p:sp>
    </p:spTree>
    <p:extLst>
      <p:ext uri="{BB962C8B-B14F-4D97-AF65-F5344CB8AC3E}">
        <p14:creationId xmlns:p14="http://schemas.microsoft.com/office/powerpoint/2010/main" val="3926348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4D9A461-E306-4258-A721-B3FE76539DB4}" type="datetimeFigureOut">
              <a:rPr lang="en-US"/>
              <a:pPr>
                <a:defRPr/>
              </a:pPr>
              <a:t>9/6/2022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E2A4CDC0-7670-4434-9ADE-02B0BF67180E}" type="slidenum">
              <a:rPr lang="en-US" altLang="en-US"/>
              <a:pPr/>
              <a:t>‹#›</a:t>
            </a:fld>
            <a:endParaRPr lang="en-US" altLang="en-US" dirty="0"/>
          </a:p>
        </p:txBody>
      </p:sp>
    </p:spTree>
    <p:extLst>
      <p:ext uri="{BB962C8B-B14F-4D97-AF65-F5344CB8AC3E}">
        <p14:creationId xmlns:p14="http://schemas.microsoft.com/office/powerpoint/2010/main" val="170056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dirty="0"/>
              <a:t>James Tam</a:t>
            </a:r>
          </a:p>
        </p:txBody>
      </p:sp>
    </p:spTree>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ocs.python.org/3/library/functions.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level1wiki.wikidot.com/syntax-error"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greenteapress.com/thinkpython/thinkCSpy/html/app01.html" TargetMode="External"/><Relationship Id="rId5" Type="http://schemas.openxmlformats.org/officeDocument/2006/relationships/hyperlink" Target="http://cscircles.cemc.uwaterloo.ca/1e-errors/" TargetMode="External"/><Relationship Id="rId4" Type="http://schemas.openxmlformats.org/officeDocument/2006/relationships/hyperlink" Target="http://www.cs.bu.edu/courses/cs108/guides/debug.html"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legacy.python.org/dev/peps/pep-0008/"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381000"/>
            <a:ext cx="7772400" cy="1470025"/>
          </a:xfrm>
        </p:spPr>
        <p:txBody>
          <a:bodyPr/>
          <a:lstStyle/>
          <a:p>
            <a:pPr eaLnBrk="1" hangingPunct="1"/>
            <a:r>
              <a:rPr lang="en-US" altLang="en-US" sz="4800" dirty="0"/>
              <a:t>Getting Started With Python Programming: Part 3</a:t>
            </a: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dirty="0">
              <a:latin typeface="Arial" panose="020B0604020202020204" pitchFamily="34" charset="0"/>
            </a:endParaRPr>
          </a:p>
        </p:txBody>
      </p:sp>
      <p:sp>
        <p:nvSpPr>
          <p:cNvPr id="13316" name="Text Box 9"/>
          <p:cNvSpPr txBox="1">
            <a:spLocks noChangeArrowheads="1"/>
          </p:cNvSpPr>
          <p:nvPr/>
        </p:nvSpPr>
        <p:spPr bwMode="auto">
          <a:xfrm>
            <a:off x="1219200" y="2362200"/>
            <a:ext cx="6769100" cy="3441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marL="114300" indent="-1143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Char char="•"/>
            </a:pPr>
            <a:r>
              <a:rPr lang="en-US" altLang="en-US" dirty="0"/>
              <a:t>Named constants</a:t>
            </a:r>
          </a:p>
          <a:p>
            <a:pPr eaLnBrk="1" hangingPunct="1">
              <a:buFontTx/>
              <a:buChar char="•"/>
            </a:pPr>
            <a:r>
              <a:rPr lang="en-US" altLang="en-US" dirty="0"/>
              <a:t>Documenting programs</a:t>
            </a:r>
          </a:p>
          <a:p>
            <a:pPr eaLnBrk="1" hangingPunct="1">
              <a:buFontTx/>
              <a:buChar char="•"/>
            </a:pPr>
            <a:r>
              <a:rPr lang="en-US" altLang="en-US" dirty="0"/>
              <a:t>Prewritten python functions</a:t>
            </a:r>
          </a:p>
          <a:p>
            <a:pPr eaLnBrk="1" hangingPunct="1">
              <a:buFontTx/>
              <a:buChar char="•"/>
            </a:pPr>
            <a:r>
              <a:rPr lang="en-US" altLang="en-US" dirty="0"/>
              <a:t>Common programming errors</a:t>
            </a:r>
          </a:p>
          <a:p>
            <a:pPr marL="176213" indent="-176213" eaLnBrk="1" hangingPunct="1">
              <a:buFontTx/>
              <a:buChar char="•"/>
            </a:pPr>
            <a:r>
              <a:rPr lang="en-US" altLang="en-US" dirty="0"/>
              <a:t>Programming style: layout and formatting of your program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00800" cy="639762"/>
          </a:xfrm>
        </p:spPr>
        <p:txBody>
          <a:bodyPr/>
          <a:lstStyle/>
          <a:p>
            <a:r>
              <a:rPr lang="en-US" dirty="0"/>
              <a:t>Named Constants: A Final Example</a:t>
            </a:r>
            <a:endParaRPr lang="en-CA" dirty="0"/>
          </a:p>
        </p:txBody>
      </p:sp>
      <p:sp>
        <p:nvSpPr>
          <p:cNvPr id="3" name="Content Placeholder 2"/>
          <p:cNvSpPr>
            <a:spLocks noGrp="1"/>
          </p:cNvSpPr>
          <p:nvPr>
            <p:ph idx="1"/>
          </p:nvPr>
        </p:nvSpPr>
        <p:spPr/>
        <p:txBody>
          <a:bodyPr/>
          <a:lstStyle/>
          <a:p>
            <a:r>
              <a:rPr lang="en-US" dirty="0"/>
              <a:t>Which of the following programs is more self explanatory (“self documenting” code)?</a:t>
            </a:r>
          </a:p>
          <a:p>
            <a:pPr lvl="1"/>
            <a:r>
              <a:rPr lang="en-US" dirty="0"/>
              <a:t>(You will learn how the ‘</a:t>
            </a:r>
            <a:r>
              <a:rPr lang="en-US" dirty="0">
                <a:latin typeface="Consolas" panose="020B0609020204030204" pitchFamily="49" charset="0"/>
              </a:rPr>
              <a:t>IF</a:t>
            </a:r>
            <a:r>
              <a:rPr lang="en-US" dirty="0"/>
              <a:t>’ works in the branching/decisions making lectures).</a:t>
            </a:r>
          </a:p>
          <a:p>
            <a:pPr lvl="1"/>
            <a:r>
              <a:rPr lang="en-US" b="1" dirty="0"/>
              <a:t>Example #1:</a:t>
            </a:r>
          </a:p>
          <a:p>
            <a:pPr marL="571500" lvl="2" indent="0">
              <a:buNone/>
            </a:pPr>
            <a:r>
              <a:rPr lang="en-US" sz="1600" dirty="0">
                <a:latin typeface="Consolas" panose="020B0609020204030204" pitchFamily="49" charset="0"/>
              </a:rPr>
              <a:t>gameStatus = 1</a:t>
            </a:r>
          </a:p>
          <a:p>
            <a:pPr marL="571500" lvl="2" indent="0">
              <a:buNone/>
            </a:pPr>
            <a:r>
              <a:rPr lang="en-US" sz="1600" dirty="0">
                <a:latin typeface="Consolas" panose="020B0609020204030204" pitchFamily="49" charset="0"/>
              </a:rPr>
              <a:t>silverLockPosition = 2</a:t>
            </a:r>
          </a:p>
          <a:p>
            <a:pPr marL="571500" lvl="2" indent="0">
              <a:buNone/>
            </a:pPr>
            <a:r>
              <a:rPr lang="en-US" sz="1600" dirty="0">
                <a:latin typeface="Consolas" panose="020B0609020204030204" pitchFamily="49" charset="0"/>
              </a:rPr>
              <a:t>goldLockPosition = 0</a:t>
            </a:r>
          </a:p>
          <a:p>
            <a:pPr marL="571500" lvl="2" indent="0">
              <a:buNone/>
            </a:pPr>
            <a:r>
              <a:rPr lang="en-US" sz="1600" dirty="0">
                <a:latin typeface="Consolas" panose="020B0609020204030204" pitchFamily="49" charset="0"/>
              </a:rPr>
              <a:t>if ((silverLockPosition == 1) and (goldLockPosition ==  0)):</a:t>
            </a:r>
          </a:p>
          <a:p>
            <a:pPr marL="571500" lvl="2" indent="0">
              <a:buNone/>
            </a:pPr>
            <a:r>
              <a:rPr lang="en-US" sz="1600" dirty="0">
                <a:latin typeface="Consolas" panose="020B0609020204030204" pitchFamily="49" charset="0"/>
              </a:rPr>
              <a:t>    gameStatus = 2</a:t>
            </a:r>
          </a:p>
          <a:p>
            <a:pPr lvl="1"/>
            <a:r>
              <a:rPr lang="en-US" b="1" dirty="0"/>
              <a:t>Approach #2:</a:t>
            </a:r>
          </a:p>
          <a:p>
            <a:pPr marL="571500" lvl="2" indent="0">
              <a:buNone/>
            </a:pPr>
            <a:r>
              <a:rPr lang="en-US" sz="1600" dirty="0">
                <a:latin typeface="Consolas" panose="020B0609020204030204" pitchFamily="49" charset="0"/>
              </a:rPr>
              <a:t>WON = 2</a:t>
            </a:r>
          </a:p>
          <a:p>
            <a:pPr marL="571500" lvl="2" indent="0">
              <a:buNone/>
            </a:pPr>
            <a:r>
              <a:rPr lang="en-US" sz="1600" dirty="0">
                <a:latin typeface="Consolas" panose="020B0609020204030204" pitchFamily="49" charset="0"/>
              </a:rPr>
              <a:t>LEFT = 0</a:t>
            </a:r>
          </a:p>
          <a:p>
            <a:pPr marL="571500" lvl="2" indent="0">
              <a:buNone/>
            </a:pPr>
            <a:r>
              <a:rPr lang="en-US" sz="1600" dirty="0">
                <a:latin typeface="Consolas" panose="020B0609020204030204" pitchFamily="49" charset="0"/>
              </a:rPr>
              <a:t>RIGHT = 1</a:t>
            </a:r>
          </a:p>
          <a:p>
            <a:pPr marL="571500" lvl="2" indent="0">
              <a:buNone/>
            </a:pPr>
            <a:r>
              <a:rPr lang="en-US" sz="1600" dirty="0">
                <a:latin typeface="Consolas" panose="020B0609020204030204" pitchFamily="49" charset="0"/>
              </a:rPr>
              <a:t>CENTER = 2</a:t>
            </a:r>
          </a:p>
          <a:p>
            <a:pPr marL="571500" lvl="2" indent="0">
              <a:buNone/>
            </a:pPr>
            <a:r>
              <a:rPr lang="en-US" sz="1600" dirty="0">
                <a:latin typeface="Consolas" panose="020B0609020204030204" pitchFamily="49" charset="0"/>
              </a:rPr>
              <a:t>If ((silverLockPosition == RIGHT) and (goldLockPosition ==  LEFT)):</a:t>
            </a:r>
          </a:p>
          <a:p>
            <a:pPr marL="571500" lvl="2" indent="0">
              <a:buNone/>
            </a:pPr>
            <a:r>
              <a:rPr lang="en-US" sz="1600" dirty="0">
                <a:latin typeface="Consolas" panose="020B0609020204030204" pitchFamily="49" charset="0"/>
              </a:rPr>
              <a:t>    gameStatus = WON</a:t>
            </a:r>
          </a:p>
          <a:p>
            <a:pPr lvl="2"/>
            <a:endParaRPr lang="en-US" sz="1600" dirty="0">
              <a:latin typeface="Consolas" panose="020B0609020204030204" pitchFamily="49" charset="0"/>
            </a:endParaRPr>
          </a:p>
          <a:p>
            <a:pPr lvl="2"/>
            <a:endParaRPr lang="en-US" sz="1600" dirty="0">
              <a:latin typeface="Consolas" panose="020B0609020204030204" pitchFamily="49" charset="0"/>
            </a:endParaRPr>
          </a:p>
          <a:p>
            <a:pPr lvl="2"/>
            <a:endParaRPr lang="en-CA" b="1" dirty="0"/>
          </a:p>
        </p:txBody>
      </p:sp>
      <p:sp>
        <p:nvSpPr>
          <p:cNvPr id="4" name="Rectangle 3"/>
          <p:cNvSpPr/>
          <p:nvPr/>
        </p:nvSpPr>
        <p:spPr>
          <a:xfrm>
            <a:off x="6916093" y="-27160"/>
            <a:ext cx="2209800" cy="1295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Correct/incorrect use of named constants can affect your assignment grade</a:t>
            </a:r>
            <a:endParaRPr lang="en-CA" dirty="0">
              <a:solidFill>
                <a:schemeClr val="tx1"/>
              </a:solidFill>
            </a:endParaRPr>
          </a:p>
        </p:txBody>
      </p:sp>
    </p:spTree>
    <p:extLst>
      <p:ext uri="{BB962C8B-B14F-4D97-AF65-F5344CB8AC3E}">
        <p14:creationId xmlns:p14="http://schemas.microsoft.com/office/powerpoint/2010/main" val="1170338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wheel(1)">
                                      <p:cBhvr>
                                        <p:cTn id="4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60350"/>
            <a:ext cx="8229600" cy="730250"/>
          </a:xfrm>
        </p:spPr>
        <p:txBody>
          <a:bodyPr/>
          <a:lstStyle/>
          <a:p>
            <a:pPr eaLnBrk="1" hangingPunct="1"/>
            <a:r>
              <a:rPr lang="en-US" altLang="en-US" dirty="0"/>
              <a:t>Extra Practice</a:t>
            </a:r>
          </a:p>
        </p:txBody>
      </p:sp>
      <p:sp>
        <p:nvSpPr>
          <p:cNvPr id="63491" name="Content Placeholder 2"/>
          <p:cNvSpPr>
            <a:spLocks noGrp="1"/>
          </p:cNvSpPr>
          <p:nvPr>
            <p:ph idx="1"/>
          </p:nvPr>
        </p:nvSpPr>
        <p:spPr/>
        <p:txBody>
          <a:bodyPr/>
          <a:lstStyle/>
          <a:p>
            <a:pPr eaLnBrk="1" hangingPunct="1">
              <a:tabLst>
                <a:tab pos="1254125" algn="l"/>
              </a:tabLst>
            </a:pPr>
            <a:r>
              <a:rPr lang="en-US" altLang="en-US" dirty="0"/>
              <a:t>Provide a formula where it would be appropriate to use named constants (should be easy).</a:t>
            </a:r>
          </a:p>
          <a:p>
            <a:pPr eaLnBrk="1" hangingPunct="1">
              <a:tabLst>
                <a:tab pos="1254125" algn="l"/>
              </a:tabLst>
            </a:pPr>
            <a:r>
              <a:rPr lang="en-US" altLang="en-US" dirty="0"/>
              <a:t>Provide a formula where unnamed constants (i.e., named constant used instead of named constants) may be acceptable (may be trickier).</a:t>
            </a:r>
          </a:p>
          <a:p>
            <a:pPr eaLnBrk="1" hangingPunct="1">
              <a:tabLst>
                <a:tab pos="1254125" algn="l"/>
              </a:tabLst>
            </a:pPr>
            <a:r>
              <a:rPr lang="en-US" altLang="en-US" dirty="0"/>
              <a:t>Search for formulas in science or engineering sites online if you can’t think of any formulas.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pPr eaLnBrk="1" hangingPunct="1"/>
            <a:r>
              <a:rPr lang="en-US" altLang="en-US" dirty="0"/>
              <a:t>Section Summary: Named Constants</a:t>
            </a:r>
          </a:p>
        </p:txBody>
      </p:sp>
      <p:sp>
        <p:nvSpPr>
          <p:cNvPr id="64515" name="Content Placeholder 2"/>
          <p:cNvSpPr>
            <a:spLocks noGrp="1"/>
          </p:cNvSpPr>
          <p:nvPr>
            <p:ph idx="1"/>
          </p:nvPr>
        </p:nvSpPr>
        <p:spPr/>
        <p:txBody>
          <a:bodyPr/>
          <a:lstStyle/>
          <a:p>
            <a:pPr eaLnBrk="1" hangingPunct="1"/>
            <a:r>
              <a:rPr lang="en-US" altLang="en-US" dirty="0"/>
              <a:t>What is a named constant</a:t>
            </a:r>
          </a:p>
          <a:p>
            <a:pPr lvl="1" eaLnBrk="1" hangingPunct="1"/>
            <a:r>
              <a:rPr lang="en-US" altLang="en-US" dirty="0"/>
              <a:t>How does it differ from a variable</a:t>
            </a:r>
          </a:p>
          <a:p>
            <a:pPr lvl="1" eaLnBrk="1" hangingPunct="1"/>
            <a:r>
              <a:rPr lang="en-US" altLang="en-US" dirty="0"/>
              <a:t>How does it differ from an unnamed constant</a:t>
            </a:r>
          </a:p>
          <a:p>
            <a:pPr lvl="1" eaLnBrk="1" hangingPunct="1"/>
            <a:r>
              <a:rPr lang="en-US" altLang="en-US" dirty="0"/>
              <a:t>What are some reasons for using named constants</a:t>
            </a:r>
          </a:p>
          <a:p>
            <a:pPr eaLnBrk="1" hangingPunct="1"/>
            <a:r>
              <a:rPr lang="en-US" altLang="en-US" dirty="0"/>
              <a:t>Naming conventions for named constants</a:t>
            </a:r>
          </a:p>
          <a:p>
            <a:pPr eaLnBrk="1" hangingPunct="1"/>
            <a:endParaRPr lang="en-US"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60350"/>
            <a:ext cx="8229600" cy="730250"/>
          </a:xfrm>
        </p:spPr>
        <p:txBody>
          <a:bodyPr/>
          <a:lstStyle/>
          <a:p>
            <a:pPr eaLnBrk="1" hangingPunct="1"/>
            <a:r>
              <a:rPr lang="en-US" altLang="en-US" dirty="0"/>
              <a:t>Program Documentation</a:t>
            </a:r>
          </a:p>
        </p:txBody>
      </p:sp>
      <p:sp>
        <p:nvSpPr>
          <p:cNvPr id="342019" name="Rectangle 3"/>
          <p:cNvSpPr>
            <a:spLocks noGrp="1" noChangeArrowheads="1"/>
          </p:cNvSpPr>
          <p:nvPr>
            <p:ph idx="1"/>
          </p:nvPr>
        </p:nvSpPr>
        <p:spPr/>
        <p:txBody>
          <a:bodyPr/>
          <a:lstStyle/>
          <a:p>
            <a:pPr eaLnBrk="1" hangingPunct="1">
              <a:tabLst>
                <a:tab pos="1254125" algn="l"/>
              </a:tabLst>
            </a:pPr>
            <a:r>
              <a:rPr lang="en-US" altLang="en-US" i="1" dirty="0"/>
              <a:t>Program documentation</a:t>
            </a:r>
            <a:r>
              <a:rPr lang="en-US" altLang="en-US" dirty="0"/>
              <a:t>: Used to provide information about a computer program to </a:t>
            </a:r>
            <a:r>
              <a:rPr lang="en-US" altLang="en-US" b="1" dirty="0"/>
              <a:t>another programmer </a:t>
            </a:r>
            <a:r>
              <a:rPr lang="en-US" altLang="en-US" dirty="0"/>
              <a:t>(writes or modifies the program).</a:t>
            </a:r>
          </a:p>
          <a:p>
            <a:pPr eaLnBrk="1" hangingPunct="1">
              <a:tabLst>
                <a:tab pos="1254125" algn="l"/>
              </a:tabLst>
            </a:pPr>
            <a:r>
              <a:rPr lang="en-US" altLang="en-US" dirty="0"/>
              <a:t>This is different from a </a:t>
            </a:r>
            <a:r>
              <a:rPr lang="en-US" altLang="en-US" i="1" dirty="0"/>
              <a:t>user manual </a:t>
            </a:r>
            <a:r>
              <a:rPr lang="en-US" altLang="en-US" dirty="0"/>
              <a:t>which is written for people who will </a:t>
            </a:r>
            <a:r>
              <a:rPr lang="en-US" altLang="en-US" b="1" dirty="0"/>
              <a:t>use the program</a:t>
            </a:r>
            <a:r>
              <a:rPr lang="en-US" altLang="en-US" dirty="0"/>
              <a:t>.</a:t>
            </a:r>
          </a:p>
          <a:p>
            <a:pPr eaLnBrk="1" hangingPunct="1">
              <a:spcBef>
                <a:spcPct val="50000"/>
              </a:spcBef>
              <a:tabLst>
                <a:tab pos="1254125" algn="l"/>
              </a:tabLst>
            </a:pPr>
            <a:r>
              <a:rPr lang="en-US" altLang="en-US" dirty="0"/>
              <a:t>Documentation is written inside the same file as the computer program (when you see the computer program you can see the documentation).</a:t>
            </a:r>
          </a:p>
          <a:p>
            <a:pPr eaLnBrk="1" hangingPunct="1">
              <a:spcBef>
                <a:spcPct val="50000"/>
              </a:spcBef>
              <a:tabLst>
                <a:tab pos="1254125" algn="l"/>
              </a:tabLst>
            </a:pPr>
            <a:r>
              <a:rPr lang="en-US" altLang="en-US" dirty="0"/>
              <a:t>The purpose is to help other programmers understand the program: what the different parts of the program do, what are some of it’s limitations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20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20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20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20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260350"/>
            <a:ext cx="8229600" cy="730250"/>
          </a:xfrm>
        </p:spPr>
        <p:txBody>
          <a:bodyPr/>
          <a:lstStyle/>
          <a:p>
            <a:pPr eaLnBrk="1" hangingPunct="1"/>
            <a:r>
              <a:rPr lang="en-US" altLang="en-US" dirty="0"/>
              <a:t>Program Documentation (2)</a:t>
            </a:r>
          </a:p>
        </p:txBody>
      </p:sp>
      <p:sp>
        <p:nvSpPr>
          <p:cNvPr id="343043" name="Rectangle 3"/>
          <p:cNvSpPr>
            <a:spLocks noGrp="1" noChangeArrowheads="1"/>
          </p:cNvSpPr>
          <p:nvPr>
            <p:ph idx="1"/>
          </p:nvPr>
        </p:nvSpPr>
        <p:spPr/>
        <p:txBody>
          <a:bodyPr/>
          <a:lstStyle/>
          <a:p>
            <a:pPr eaLnBrk="1" hangingPunct="1">
              <a:spcBef>
                <a:spcPct val="10000"/>
              </a:spcBef>
              <a:tabLst>
                <a:tab pos="1254125" algn="l"/>
              </a:tabLst>
            </a:pPr>
            <a:r>
              <a:rPr lang="en-CA" altLang="en-US" dirty="0"/>
              <a:t>Doesn’t contain instructions for the computer to execute.</a:t>
            </a:r>
          </a:p>
          <a:p>
            <a:pPr eaLnBrk="1" hangingPunct="1">
              <a:spcBef>
                <a:spcPct val="10000"/>
              </a:spcBef>
              <a:tabLst>
                <a:tab pos="1254125" algn="l"/>
              </a:tabLst>
            </a:pPr>
            <a:r>
              <a:rPr lang="en-CA" altLang="en-US" dirty="0"/>
              <a:t>Not translated into machine language.</a:t>
            </a:r>
          </a:p>
          <a:p>
            <a:pPr eaLnBrk="1" hangingPunct="1">
              <a:spcBef>
                <a:spcPct val="10000"/>
              </a:spcBef>
              <a:tabLst>
                <a:tab pos="1254125" algn="l"/>
              </a:tabLst>
            </a:pPr>
            <a:r>
              <a:rPr lang="en-CA" altLang="en-US" dirty="0"/>
              <a:t>Consists of information for the reader of the program:</a:t>
            </a:r>
          </a:p>
          <a:p>
            <a:pPr lvl="1" eaLnBrk="1" hangingPunct="1">
              <a:tabLst>
                <a:tab pos="1254125" algn="l"/>
              </a:tabLst>
            </a:pPr>
            <a:r>
              <a:rPr lang="en-US" altLang="en-US" b="1" dirty="0" smtClean="0"/>
              <a:t>The author</a:t>
            </a:r>
            <a:r>
              <a:rPr lang="en-US" altLang="en-US" dirty="0" smtClean="0"/>
              <a:t> of the program (or for a particular part of a program).</a:t>
            </a:r>
            <a:endParaRPr lang="en-CA" altLang="en-US" b="1" dirty="0" smtClean="0"/>
          </a:p>
          <a:p>
            <a:pPr lvl="1" eaLnBrk="1" hangingPunct="1">
              <a:tabLst>
                <a:tab pos="1254125" algn="l"/>
              </a:tabLst>
            </a:pPr>
            <a:r>
              <a:rPr lang="en-CA" altLang="en-US" b="1" dirty="0" smtClean="0"/>
              <a:t>What </a:t>
            </a:r>
            <a:r>
              <a:rPr lang="en-CA" altLang="en-US" b="1" dirty="0"/>
              <a:t>does</a:t>
            </a:r>
            <a:r>
              <a:rPr lang="en-CA" altLang="en-US" dirty="0"/>
              <a:t> the program as a while do e.g., calculate taxes.</a:t>
            </a:r>
          </a:p>
          <a:p>
            <a:pPr lvl="1" eaLnBrk="1" hangingPunct="1">
              <a:tabLst>
                <a:tab pos="1254125" algn="l"/>
              </a:tabLst>
            </a:pPr>
            <a:r>
              <a:rPr lang="en-CA" altLang="en-US" dirty="0"/>
              <a:t>What are the </a:t>
            </a:r>
            <a:r>
              <a:rPr lang="en-CA" altLang="en-US" b="1" dirty="0"/>
              <a:t>specific features</a:t>
            </a:r>
            <a:r>
              <a:rPr lang="en-CA" altLang="en-US" dirty="0"/>
              <a:t> of the program e.g., it calculates personal or small business tax.</a:t>
            </a:r>
          </a:p>
          <a:p>
            <a:pPr lvl="1" eaLnBrk="1" hangingPunct="1">
              <a:tabLst>
                <a:tab pos="1254125" algn="l"/>
              </a:tabLst>
            </a:pPr>
            <a:r>
              <a:rPr lang="en-CA" altLang="en-US" dirty="0"/>
              <a:t>What are it’s </a:t>
            </a:r>
            <a:r>
              <a:rPr lang="en-CA" altLang="en-US" b="1" dirty="0"/>
              <a:t>limitations </a:t>
            </a:r>
            <a:r>
              <a:rPr lang="en-CA" altLang="en-US" dirty="0"/>
              <a:t>e.g., it only follows Canadian tax laws and cannot be used in the US. In Canada it doesn’t calculate taxes for organizations with yearly gross earnings over $1 billion.</a:t>
            </a:r>
          </a:p>
          <a:p>
            <a:pPr lvl="1" eaLnBrk="1" hangingPunct="1">
              <a:tabLst>
                <a:tab pos="1254125" algn="l"/>
              </a:tabLst>
            </a:pPr>
            <a:r>
              <a:rPr lang="en-CA" altLang="en-US" dirty="0"/>
              <a:t>What is the </a:t>
            </a:r>
            <a:r>
              <a:rPr lang="en-CA" altLang="en-US" b="1" dirty="0"/>
              <a:t>version </a:t>
            </a:r>
            <a:r>
              <a:rPr lang="en-CA" altLang="en-US" dirty="0"/>
              <a:t>of the program.</a:t>
            </a:r>
          </a:p>
          <a:p>
            <a:pPr lvl="2" eaLnBrk="1" hangingPunct="1">
              <a:tabLst>
                <a:tab pos="1254125" algn="l"/>
              </a:tabLst>
            </a:pPr>
            <a:r>
              <a:rPr lang="en-CA" altLang="en-US" sz="2000" dirty="0"/>
              <a:t>If you don’t use numbers for the different versions of your program then simply use dates (tie versions with program features – more on this in a moment “Program versioning and backups”).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30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30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30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30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30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30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304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304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30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3" grpId="0" build="p" bldLvl="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260350"/>
            <a:ext cx="8229600" cy="730250"/>
          </a:xfrm>
        </p:spPr>
        <p:txBody>
          <a:bodyPr/>
          <a:lstStyle/>
          <a:p>
            <a:pPr eaLnBrk="1" hangingPunct="1"/>
            <a:r>
              <a:rPr lang="en-US" altLang="en-US" dirty="0">
                <a:solidFill>
                  <a:srgbClr val="FF0000"/>
                </a:solidFill>
              </a:rPr>
              <a:t>Program Documentation </a:t>
            </a:r>
            <a:r>
              <a:rPr lang="en-US" altLang="en-US" dirty="0"/>
              <a:t>(3)</a:t>
            </a:r>
          </a:p>
        </p:txBody>
      </p:sp>
      <p:sp>
        <p:nvSpPr>
          <p:cNvPr id="61443" name="Rectangle 3"/>
          <p:cNvSpPr>
            <a:spLocks noGrp="1" noChangeArrowheads="1"/>
          </p:cNvSpPr>
          <p:nvPr>
            <p:ph idx="1"/>
          </p:nvPr>
        </p:nvSpPr>
        <p:spPr>
          <a:xfrm>
            <a:off x="228600" y="1143000"/>
            <a:ext cx="8686800" cy="5410200"/>
          </a:xfrm>
        </p:spPr>
        <p:txBody>
          <a:bodyPr rtlCol="0">
            <a:normAutofit/>
          </a:bodyPr>
          <a:lstStyle/>
          <a:p>
            <a:pPr eaLnBrk="1" fontAlgn="auto" hangingPunct="1">
              <a:spcAft>
                <a:spcPts val="0"/>
              </a:spcAft>
              <a:tabLst>
                <a:tab pos="1254125" algn="l"/>
              </a:tabLst>
              <a:defRPr/>
            </a:pPr>
            <a:r>
              <a:rPr lang="en-US" b="1" dirty="0"/>
              <a:t>Format (single line documentation):</a:t>
            </a:r>
          </a:p>
          <a:p>
            <a:pPr marL="0" indent="0" eaLnBrk="1" fontAlgn="auto" hangingPunct="1">
              <a:spcAft>
                <a:spcPts val="0"/>
              </a:spcAft>
              <a:buFont typeface="Arial" panose="020B0604020202020204" pitchFamily="34" charset="0"/>
              <a:buNone/>
              <a:tabLst>
                <a:tab pos="1254125" algn="l"/>
              </a:tabLst>
              <a:defRPr/>
            </a:pPr>
            <a:r>
              <a:rPr lang="en-US" sz="1800" i="1" dirty="0">
                <a:solidFill>
                  <a:srgbClr val="FF0000"/>
                </a:solidFill>
                <a:latin typeface="Consolas" pitchFamily="49" charset="0"/>
                <a:cs typeface="Consolas" pitchFamily="49" charset="0"/>
              </a:rPr>
              <a:t>  # </a:t>
            </a:r>
            <a:r>
              <a:rPr lang="en-US" sz="1800" dirty="0">
                <a:solidFill>
                  <a:srgbClr val="FF0000"/>
                </a:solidFill>
                <a:latin typeface="Consolas" pitchFamily="49" charset="0"/>
                <a:cs typeface="Consolas" pitchFamily="49" charset="0"/>
              </a:rPr>
              <a:t>&lt;</a:t>
            </a:r>
            <a:r>
              <a:rPr lang="en-US" sz="1800" i="1" dirty="0">
                <a:solidFill>
                  <a:srgbClr val="FF0000"/>
                </a:solidFill>
                <a:latin typeface="Consolas" pitchFamily="49" charset="0"/>
                <a:cs typeface="Consolas" pitchFamily="49" charset="0"/>
              </a:rPr>
              <a:t>Documentation</a:t>
            </a:r>
            <a:r>
              <a:rPr lang="en-US" sz="1800" dirty="0">
                <a:solidFill>
                  <a:srgbClr val="FF0000"/>
                </a:solidFill>
                <a:latin typeface="Consolas" pitchFamily="49" charset="0"/>
                <a:cs typeface="Consolas" pitchFamily="49" charset="0"/>
              </a:rPr>
              <a:t>&gt;</a:t>
            </a:r>
            <a:r>
              <a:rPr lang="en-US" dirty="0">
                <a:solidFill>
                  <a:srgbClr val="FF0000"/>
                </a:solidFill>
                <a:latin typeface="Consolas" pitchFamily="49" charset="0"/>
                <a:cs typeface="Consolas" pitchFamily="49" charset="0"/>
              </a:rPr>
              <a:t> </a:t>
            </a:r>
          </a:p>
          <a:p>
            <a:pPr lvl="1" eaLnBrk="1" fontAlgn="auto" hangingPunct="1">
              <a:spcAft>
                <a:spcPts val="0"/>
              </a:spcAft>
              <a:buFont typeface="Times New Roman" pitchFamily="18" charset="0"/>
              <a:buNone/>
              <a:tabLst>
                <a:tab pos="1254125" algn="l"/>
              </a:tabLst>
              <a:defRPr/>
            </a:pPr>
            <a:endParaRPr lang="en-US" sz="2400" dirty="0"/>
          </a:p>
          <a:p>
            <a:pPr eaLnBrk="1" fontAlgn="auto" hangingPunct="1">
              <a:spcAft>
                <a:spcPts val="0"/>
              </a:spcAft>
              <a:tabLst>
                <a:tab pos="1254125" algn="l"/>
              </a:tabLst>
              <a:defRPr/>
            </a:pPr>
            <a:endParaRPr lang="en-US" b="1" dirty="0"/>
          </a:p>
          <a:p>
            <a:pPr eaLnBrk="1" fontAlgn="auto" hangingPunct="1">
              <a:spcAft>
                <a:spcPts val="0"/>
              </a:spcAft>
              <a:tabLst>
                <a:tab pos="1254125" algn="l"/>
              </a:tabLst>
              <a:defRPr/>
            </a:pPr>
            <a:endParaRPr lang="en-US" b="1" dirty="0"/>
          </a:p>
          <a:p>
            <a:pPr eaLnBrk="1" fontAlgn="auto" hangingPunct="1">
              <a:spcAft>
                <a:spcPts val="0"/>
              </a:spcAft>
              <a:tabLst>
                <a:tab pos="1254125" algn="l"/>
              </a:tabLst>
              <a:defRPr/>
            </a:pPr>
            <a:r>
              <a:rPr lang="en-US" b="1" dirty="0"/>
              <a:t>Examples:</a:t>
            </a:r>
          </a:p>
          <a:p>
            <a:pPr lvl="2" indent="-509588" eaLnBrk="1" fontAlgn="auto" hangingPunct="1">
              <a:spcAft>
                <a:spcPts val="0"/>
              </a:spcAft>
              <a:buFontTx/>
              <a:buNone/>
              <a:tabLst>
                <a:tab pos="1254125" algn="l"/>
              </a:tabLst>
              <a:defRPr/>
            </a:pPr>
            <a:r>
              <a:rPr lang="en-CA" dirty="0">
                <a:solidFill>
                  <a:srgbClr val="FF0000"/>
                </a:solidFill>
                <a:latin typeface="Consolas" pitchFamily="49" charset="0"/>
                <a:cs typeface="Consolas" pitchFamily="49" charset="0"/>
              </a:rPr>
              <a:t># Tax-It v1.0: This program will electronically calculate </a:t>
            </a:r>
          </a:p>
          <a:p>
            <a:pPr lvl="2" indent="-509588" eaLnBrk="1" fontAlgn="auto" hangingPunct="1">
              <a:spcAft>
                <a:spcPts val="0"/>
              </a:spcAft>
              <a:buFontTx/>
              <a:buNone/>
              <a:tabLst>
                <a:tab pos="1254125" algn="l"/>
              </a:tabLst>
              <a:defRPr/>
            </a:pPr>
            <a:r>
              <a:rPr lang="en-CA" dirty="0">
                <a:solidFill>
                  <a:srgbClr val="FF0000"/>
                </a:solidFill>
                <a:latin typeface="Consolas" pitchFamily="49" charset="0"/>
                <a:cs typeface="Consolas" pitchFamily="49" charset="0"/>
              </a:rPr>
              <a:t># your tax return. This program will only allow you to complete</a:t>
            </a:r>
          </a:p>
          <a:p>
            <a:pPr lvl="2" indent="-509588" eaLnBrk="1" fontAlgn="auto" hangingPunct="1">
              <a:spcAft>
                <a:spcPts val="0"/>
              </a:spcAft>
              <a:buFontTx/>
              <a:buNone/>
              <a:tabLst>
                <a:tab pos="1254125" algn="l"/>
              </a:tabLst>
              <a:defRPr/>
            </a:pPr>
            <a:r>
              <a:rPr lang="en-CA" dirty="0">
                <a:solidFill>
                  <a:srgbClr val="FF0000"/>
                </a:solidFill>
                <a:latin typeface="Consolas" pitchFamily="49" charset="0"/>
                <a:cs typeface="Consolas" pitchFamily="49" charset="0"/>
              </a:rPr>
              <a:t># a Canadian tax return</a:t>
            </a:r>
            <a:r>
              <a:rPr lang="en-CA" dirty="0" smtClean="0">
                <a:solidFill>
                  <a:srgbClr val="FF0000"/>
                </a:solidFill>
                <a:latin typeface="Consolas" pitchFamily="49" charset="0"/>
                <a:cs typeface="Consolas" pitchFamily="49" charset="0"/>
              </a:rPr>
              <a:t>.</a:t>
            </a:r>
          </a:p>
          <a:p>
            <a:pPr lvl="2" indent="-509588" eaLnBrk="1" fontAlgn="auto" hangingPunct="1">
              <a:spcAft>
                <a:spcPts val="0"/>
              </a:spcAft>
              <a:buFontTx/>
              <a:buNone/>
              <a:tabLst>
                <a:tab pos="1254125" algn="l"/>
              </a:tabLst>
              <a:defRPr/>
            </a:pPr>
            <a:endParaRPr lang="en-CA" dirty="0" smtClean="0">
              <a:solidFill>
                <a:srgbClr val="FF0000"/>
              </a:solidFill>
              <a:latin typeface="Consolas" pitchFamily="49" charset="0"/>
              <a:cs typeface="Consolas" pitchFamily="49" charset="0"/>
            </a:endParaRPr>
          </a:p>
          <a:p>
            <a:pPr lvl="2" indent="-509588" eaLnBrk="1" fontAlgn="auto" hangingPunct="1">
              <a:spcAft>
                <a:spcPts val="0"/>
              </a:spcAft>
              <a:buFontTx/>
              <a:buNone/>
              <a:tabLst>
                <a:tab pos="1254125" algn="l"/>
              </a:tabLst>
              <a:defRPr/>
            </a:pPr>
            <a:endParaRPr lang="en-US" dirty="0">
              <a:solidFill>
                <a:srgbClr val="FF0000"/>
              </a:solidFill>
              <a:latin typeface="Consolas" pitchFamily="49" charset="0"/>
              <a:cs typeface="Consolas" pitchFamily="49" charset="0"/>
            </a:endParaRPr>
          </a:p>
        </p:txBody>
      </p:sp>
      <p:sp>
        <p:nvSpPr>
          <p:cNvPr id="83972" name="AutoShape 5"/>
          <p:cNvSpPr>
            <a:spLocks/>
          </p:cNvSpPr>
          <p:nvPr/>
        </p:nvSpPr>
        <p:spPr bwMode="auto">
          <a:xfrm rot="5400000">
            <a:off x="1663700" y="1257300"/>
            <a:ext cx="330200" cy="1828800"/>
          </a:xfrm>
          <a:prstGeom prst="rightBrace">
            <a:avLst>
              <a:gd name="adj1" fmla="val 46154"/>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CA" altLang="en-US" sz="1800" dirty="0"/>
          </a:p>
        </p:txBody>
      </p:sp>
      <p:sp>
        <p:nvSpPr>
          <p:cNvPr id="83973" name="Text Box 6"/>
          <p:cNvSpPr txBox="1">
            <a:spLocks noChangeArrowheads="1"/>
          </p:cNvSpPr>
          <p:nvPr/>
        </p:nvSpPr>
        <p:spPr bwMode="auto">
          <a:xfrm>
            <a:off x="533400" y="2260600"/>
            <a:ext cx="388620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600" b="1" dirty="0">
                <a:solidFill>
                  <a:srgbClr val="FF0000"/>
                </a:solidFill>
                <a:latin typeface="Arial" panose="020B0604020202020204" pitchFamily="34" charset="0"/>
              </a:rPr>
              <a:t>The number sign ‘#” flags the translator that the remainder of the line is documentation.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260350"/>
            <a:ext cx="8229600" cy="730250"/>
          </a:xfrm>
        </p:spPr>
        <p:txBody>
          <a:bodyPr/>
          <a:lstStyle/>
          <a:p>
            <a:pPr eaLnBrk="1" hangingPunct="1"/>
            <a:r>
              <a:rPr lang="en-US" altLang="en-US" dirty="0">
                <a:solidFill>
                  <a:srgbClr val="FF0000"/>
                </a:solidFill>
              </a:rPr>
              <a:t>Program Documentation </a:t>
            </a:r>
            <a:r>
              <a:rPr lang="en-US" altLang="en-US" dirty="0"/>
              <a:t>(4)</a:t>
            </a:r>
          </a:p>
        </p:txBody>
      </p:sp>
      <p:sp>
        <p:nvSpPr>
          <p:cNvPr id="61443" name="Rectangle 3"/>
          <p:cNvSpPr>
            <a:spLocks noGrp="1" noChangeArrowheads="1"/>
          </p:cNvSpPr>
          <p:nvPr>
            <p:ph idx="1"/>
          </p:nvPr>
        </p:nvSpPr>
        <p:spPr>
          <a:xfrm>
            <a:off x="228600" y="1143000"/>
            <a:ext cx="8686800" cy="5410200"/>
          </a:xfrm>
        </p:spPr>
        <p:txBody>
          <a:bodyPr rtlCol="0">
            <a:normAutofit/>
          </a:bodyPr>
          <a:lstStyle/>
          <a:p>
            <a:pPr eaLnBrk="1" fontAlgn="auto" hangingPunct="1">
              <a:spcAft>
                <a:spcPts val="0"/>
              </a:spcAft>
              <a:tabLst>
                <a:tab pos="1254125" algn="l"/>
              </a:tabLst>
              <a:defRPr/>
            </a:pPr>
            <a:r>
              <a:rPr lang="en-US" b="1" dirty="0"/>
              <a:t>Format (multiline documentation):</a:t>
            </a:r>
          </a:p>
          <a:p>
            <a:pPr marL="0" indent="0" eaLnBrk="1" fontAlgn="auto" hangingPunct="1">
              <a:spcAft>
                <a:spcPts val="0"/>
              </a:spcAft>
              <a:buNone/>
              <a:tabLst>
                <a:tab pos="1254125" algn="l"/>
              </a:tabLst>
              <a:defRPr/>
            </a:pPr>
            <a:r>
              <a:rPr lang="en-US" sz="1800" dirty="0">
                <a:solidFill>
                  <a:srgbClr val="FF0000"/>
                </a:solidFill>
                <a:latin typeface="Consolas" pitchFamily="49" charset="0"/>
                <a:cs typeface="Consolas" pitchFamily="49" charset="0"/>
              </a:rPr>
              <a:t>  """ &lt;</a:t>
            </a:r>
            <a:r>
              <a:rPr lang="en-US" sz="1800" i="1" dirty="0">
                <a:solidFill>
                  <a:srgbClr val="FF0000"/>
                </a:solidFill>
                <a:latin typeface="Consolas" pitchFamily="49" charset="0"/>
                <a:cs typeface="Consolas" pitchFamily="49" charset="0"/>
              </a:rPr>
              <a:t>Start of documentation</a:t>
            </a:r>
            <a:r>
              <a:rPr lang="en-US" sz="1800" dirty="0">
                <a:solidFill>
                  <a:srgbClr val="FF0000"/>
                </a:solidFill>
                <a:latin typeface="Consolas" pitchFamily="49" charset="0"/>
                <a:cs typeface="Consolas" pitchFamily="49" charset="0"/>
              </a:rPr>
              <a:t>&gt;</a:t>
            </a:r>
            <a:r>
              <a:rPr lang="en-US" dirty="0">
                <a:solidFill>
                  <a:srgbClr val="FF0000"/>
                </a:solidFill>
                <a:latin typeface="Consolas" pitchFamily="49" charset="0"/>
                <a:cs typeface="Consolas" pitchFamily="49" charset="0"/>
              </a:rPr>
              <a:t> </a:t>
            </a:r>
          </a:p>
          <a:p>
            <a:pPr marL="342900" lvl="1" indent="0" eaLnBrk="1" fontAlgn="auto" hangingPunct="1">
              <a:spcAft>
                <a:spcPts val="0"/>
              </a:spcAft>
              <a:buNone/>
              <a:tabLst>
                <a:tab pos="1254125" algn="l"/>
              </a:tabLst>
              <a:defRPr/>
            </a:pPr>
            <a:r>
              <a:rPr lang="en-US" dirty="0">
                <a:solidFill>
                  <a:srgbClr val="FF0000"/>
                </a:solidFill>
                <a:latin typeface="Consolas" pitchFamily="49" charset="0"/>
                <a:cs typeface="Consolas" pitchFamily="49" charset="0"/>
              </a:rPr>
              <a:t>...</a:t>
            </a:r>
          </a:p>
          <a:p>
            <a:pPr lvl="1" eaLnBrk="1" fontAlgn="auto" hangingPunct="1">
              <a:spcAft>
                <a:spcPts val="0"/>
              </a:spcAft>
              <a:buFont typeface="Times New Roman" pitchFamily="18" charset="0"/>
              <a:buNone/>
              <a:tabLst>
                <a:tab pos="1254125" algn="l"/>
              </a:tabLst>
              <a:defRPr/>
            </a:pPr>
            <a:r>
              <a:rPr lang="en-US" dirty="0">
                <a:solidFill>
                  <a:srgbClr val="FF0000"/>
                </a:solidFill>
                <a:latin typeface="Consolas" pitchFamily="49" charset="0"/>
                <a:cs typeface="Consolas" pitchFamily="49" charset="0"/>
              </a:rPr>
              <a:t>&lt;</a:t>
            </a:r>
            <a:r>
              <a:rPr lang="en-US" i="1" dirty="0">
                <a:solidFill>
                  <a:srgbClr val="FF0000"/>
                </a:solidFill>
                <a:latin typeface="Consolas" pitchFamily="49" charset="0"/>
                <a:cs typeface="Consolas" pitchFamily="49" charset="0"/>
              </a:rPr>
              <a:t>End of documentation</a:t>
            </a:r>
            <a:r>
              <a:rPr lang="en-US" dirty="0">
                <a:solidFill>
                  <a:srgbClr val="FF0000"/>
                </a:solidFill>
                <a:latin typeface="Consolas" pitchFamily="49" charset="0"/>
                <a:cs typeface="Consolas" pitchFamily="49" charset="0"/>
              </a:rPr>
              <a:t>&gt;</a:t>
            </a:r>
            <a:r>
              <a:rPr lang="en-US" i="1" dirty="0">
                <a:solidFill>
                  <a:srgbClr val="FF0000"/>
                </a:solidFill>
                <a:latin typeface="Consolas" pitchFamily="49" charset="0"/>
                <a:cs typeface="Consolas" pitchFamily="49" charset="0"/>
              </a:rPr>
              <a:t> """</a:t>
            </a:r>
            <a:endParaRPr lang="en-US" dirty="0">
              <a:solidFill>
                <a:srgbClr val="FF0000"/>
              </a:solidFill>
            </a:endParaRPr>
          </a:p>
          <a:p>
            <a:pPr eaLnBrk="1" fontAlgn="auto" hangingPunct="1">
              <a:spcAft>
                <a:spcPts val="0"/>
              </a:spcAft>
              <a:tabLst>
                <a:tab pos="1254125" algn="l"/>
              </a:tabLst>
              <a:defRPr/>
            </a:pPr>
            <a:endParaRPr lang="en-US" b="1" dirty="0"/>
          </a:p>
          <a:p>
            <a:pPr eaLnBrk="1" fontAlgn="auto" hangingPunct="1">
              <a:spcAft>
                <a:spcPts val="0"/>
              </a:spcAft>
              <a:tabLst>
                <a:tab pos="1254125" algn="l"/>
              </a:tabLst>
              <a:defRPr/>
            </a:pPr>
            <a:endParaRPr lang="en-US" b="1" dirty="0"/>
          </a:p>
          <a:p>
            <a:pPr eaLnBrk="1" fontAlgn="auto" hangingPunct="1">
              <a:spcAft>
                <a:spcPts val="0"/>
              </a:spcAft>
              <a:tabLst>
                <a:tab pos="1254125" algn="l"/>
              </a:tabLst>
              <a:defRPr/>
            </a:pPr>
            <a:r>
              <a:rPr lang="en-US" b="1" dirty="0"/>
              <a:t>Examples:</a:t>
            </a:r>
          </a:p>
          <a:p>
            <a:pPr lvl="2" indent="-509588" eaLnBrk="1" fontAlgn="auto" hangingPunct="1">
              <a:spcAft>
                <a:spcPts val="0"/>
              </a:spcAft>
              <a:buFontTx/>
              <a:buNone/>
              <a:tabLst>
                <a:tab pos="1254125" algn="l"/>
              </a:tabLst>
              <a:defRPr/>
            </a:pPr>
            <a:r>
              <a:rPr lang="en-US" dirty="0">
                <a:solidFill>
                  <a:srgbClr val="FF0000"/>
                </a:solidFill>
                <a:latin typeface="Consolas" pitchFamily="49" charset="0"/>
                <a:cs typeface="Consolas" pitchFamily="49" charset="0"/>
              </a:rPr>
              <a:t>""" </a:t>
            </a:r>
          </a:p>
          <a:p>
            <a:pPr lvl="2" indent="-509588" eaLnBrk="1" fontAlgn="auto" hangingPunct="1">
              <a:spcAft>
                <a:spcPts val="0"/>
              </a:spcAft>
              <a:buFontTx/>
              <a:buNone/>
              <a:tabLst>
                <a:tab pos="1254125" algn="l"/>
              </a:tabLst>
              <a:defRPr/>
            </a:pPr>
            <a:r>
              <a:rPr lang="en-CA" dirty="0">
                <a:solidFill>
                  <a:srgbClr val="FF0000"/>
                </a:solidFill>
                <a:latin typeface="Consolas" pitchFamily="49" charset="0"/>
                <a:cs typeface="Consolas" pitchFamily="49" charset="0"/>
              </a:rPr>
              <a:t>Tax-It v1.0: This program will electronically calculate </a:t>
            </a:r>
          </a:p>
          <a:p>
            <a:pPr lvl="2" indent="-509588" eaLnBrk="1" fontAlgn="auto" hangingPunct="1">
              <a:spcAft>
                <a:spcPts val="0"/>
              </a:spcAft>
              <a:buFontTx/>
              <a:buNone/>
              <a:tabLst>
                <a:tab pos="1254125" algn="l"/>
              </a:tabLst>
              <a:defRPr/>
            </a:pPr>
            <a:r>
              <a:rPr lang="en-CA" dirty="0">
                <a:solidFill>
                  <a:srgbClr val="FF0000"/>
                </a:solidFill>
                <a:latin typeface="Consolas" pitchFamily="49" charset="0"/>
                <a:cs typeface="Consolas" pitchFamily="49" charset="0"/>
              </a:rPr>
              <a:t># your tax return. This program will only allow you to complete</a:t>
            </a:r>
          </a:p>
          <a:p>
            <a:pPr lvl="2" indent="-509588" eaLnBrk="1" fontAlgn="auto" hangingPunct="1">
              <a:spcAft>
                <a:spcPts val="0"/>
              </a:spcAft>
              <a:buFontTx/>
              <a:buNone/>
              <a:tabLst>
                <a:tab pos="1254125" algn="l"/>
              </a:tabLst>
              <a:defRPr/>
            </a:pPr>
            <a:r>
              <a:rPr lang="en-CA" dirty="0">
                <a:solidFill>
                  <a:srgbClr val="FF0000"/>
                </a:solidFill>
                <a:latin typeface="Consolas" pitchFamily="49" charset="0"/>
                <a:cs typeface="Consolas" pitchFamily="49" charset="0"/>
              </a:rPr>
              <a:t># a Canadian tax return. </a:t>
            </a:r>
          </a:p>
          <a:p>
            <a:pPr lvl="2" indent="-509588" eaLnBrk="1" fontAlgn="auto" hangingPunct="1">
              <a:spcAft>
                <a:spcPts val="0"/>
              </a:spcAft>
              <a:buFontTx/>
              <a:buNone/>
              <a:tabLst>
                <a:tab pos="1254125" algn="l"/>
              </a:tabLst>
              <a:defRPr/>
            </a:pPr>
            <a:r>
              <a:rPr lang="en-US" dirty="0">
                <a:solidFill>
                  <a:srgbClr val="FF0000"/>
                </a:solidFill>
                <a:latin typeface="Consolas" pitchFamily="49" charset="0"/>
                <a:cs typeface="Consolas" pitchFamily="49" charset="0"/>
              </a:rPr>
              <a:t>""" </a:t>
            </a:r>
          </a:p>
        </p:txBody>
      </p:sp>
    </p:spTree>
    <p:extLst>
      <p:ext uri="{BB962C8B-B14F-4D97-AF65-F5344CB8AC3E}">
        <p14:creationId xmlns:p14="http://schemas.microsoft.com/office/powerpoint/2010/main" val="4262669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Documentation Requirements</a:t>
            </a:r>
            <a:endParaRPr lang="en-CA" dirty="0"/>
          </a:p>
        </p:txBody>
      </p:sp>
      <p:sp>
        <p:nvSpPr>
          <p:cNvPr id="3" name="Content Placeholder 2"/>
          <p:cNvSpPr>
            <a:spLocks noGrp="1"/>
          </p:cNvSpPr>
          <p:nvPr>
            <p:ph idx="1"/>
          </p:nvPr>
        </p:nvSpPr>
        <p:spPr/>
        <p:txBody>
          <a:bodyPr/>
          <a:lstStyle/>
          <a:p>
            <a:r>
              <a:rPr lang="en-US" dirty="0"/>
              <a:t>Information about you: author contact information (full name, student identification number, tutorial number that you are registered in).</a:t>
            </a:r>
          </a:p>
          <a:p>
            <a:r>
              <a:rPr lang="en-US" dirty="0"/>
              <a:t>Other information to document:</a:t>
            </a:r>
          </a:p>
          <a:p>
            <a:pPr lvl="1"/>
            <a:r>
              <a:rPr lang="en-US" dirty="0"/>
              <a:t>Program version</a:t>
            </a:r>
          </a:p>
          <a:p>
            <a:pPr lvl="2"/>
            <a:r>
              <a:rPr lang="en-US" dirty="0"/>
              <a:t>List of features in the assignment description that your program implemented for each version (paraphrase or even copy-pasting of requirements is acceptable).</a:t>
            </a:r>
          </a:p>
          <a:p>
            <a:pPr lvl="1"/>
            <a:r>
              <a:rPr lang="en-US" dirty="0"/>
              <a:t>Any weaknesses or limitation of your program (e.g. 1: program crashes if a non-numeric value is entered when a number is expected, e.g. 2: program cannot calculate a quotient if the user enters denominator of zero).</a:t>
            </a:r>
          </a:p>
          <a:p>
            <a:pPr lvl="1"/>
            <a:r>
              <a:rPr lang="en-US" dirty="0"/>
              <a:t>See the requirements of the specific assignment for </a:t>
            </a:r>
            <a:r>
              <a:rPr lang="en-US" dirty="0" smtClean="0"/>
              <a:t>any additional </a:t>
            </a:r>
            <a:r>
              <a:rPr lang="en-US" dirty="0"/>
              <a:t>details.</a:t>
            </a:r>
          </a:p>
          <a:p>
            <a:pPr marL="342900" lvl="1" indent="0">
              <a:buNone/>
            </a:pPr>
            <a:endParaRPr lang="en-CA" dirty="0"/>
          </a:p>
        </p:txBody>
      </p:sp>
    </p:spTree>
    <p:extLst>
      <p:ext uri="{BB962C8B-B14F-4D97-AF65-F5344CB8AC3E}">
        <p14:creationId xmlns:p14="http://schemas.microsoft.com/office/powerpoint/2010/main" val="5694923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Don’t Use </a:t>
            </a:r>
            <a:r>
              <a:rPr lang="en-US" dirty="0" smtClean="0">
                <a:latin typeface="Consolas" panose="020B0609020204030204" pitchFamily="49" charset="0"/>
              </a:rPr>
              <a:t>print</a:t>
            </a:r>
            <a:r>
              <a:rPr lang="en-US" dirty="0" smtClean="0">
                <a:latin typeface="+mn-lt"/>
              </a:rPr>
              <a:t> For Documentation</a:t>
            </a:r>
            <a:endParaRPr lang="en-CA" dirty="0"/>
          </a:p>
        </p:txBody>
      </p:sp>
      <p:sp>
        <p:nvSpPr>
          <p:cNvPr id="3" name="Content Placeholder 2"/>
          <p:cNvSpPr>
            <a:spLocks noGrp="1"/>
          </p:cNvSpPr>
          <p:nvPr>
            <p:ph idx="1"/>
          </p:nvPr>
        </p:nvSpPr>
        <p:spPr/>
        <p:txBody>
          <a:bodyPr/>
          <a:lstStyle/>
          <a:p>
            <a:pPr marL="342900" lvl="2" indent="-342900" eaLnBrk="1" fontAlgn="auto" hangingPunct="1">
              <a:spcAft>
                <a:spcPts val="0"/>
              </a:spcAft>
              <a:tabLst>
                <a:tab pos="1254125" algn="l"/>
              </a:tabLst>
              <a:defRPr/>
            </a:pPr>
            <a:r>
              <a:rPr lang="en-US" sz="2400" b="1" dirty="0"/>
              <a:t>A mistake that students sometimes make:</a:t>
            </a:r>
          </a:p>
          <a:p>
            <a:pPr marL="571500" lvl="3" indent="-342900" eaLnBrk="1" fontAlgn="auto" hangingPunct="1">
              <a:spcAft>
                <a:spcPts val="0"/>
              </a:spcAft>
              <a:tabLst>
                <a:tab pos="1254125" algn="l"/>
              </a:tabLst>
              <a:defRPr/>
            </a:pPr>
            <a:r>
              <a:rPr lang="en-US" sz="2000" dirty="0" smtClean="0"/>
              <a:t>Documentation </a:t>
            </a:r>
            <a:r>
              <a:rPr lang="en-US" sz="2000" dirty="0"/>
              <a:t>doesn’t execute let alone produce visible </a:t>
            </a:r>
            <a:r>
              <a:rPr lang="en-US" sz="2000" dirty="0" smtClean="0"/>
              <a:t>output</a:t>
            </a:r>
          </a:p>
          <a:p>
            <a:pPr marL="571500" lvl="3" indent="-342900" eaLnBrk="1" fontAlgn="auto" hangingPunct="1">
              <a:spcAft>
                <a:spcPts val="0"/>
              </a:spcAft>
              <a:tabLst>
                <a:tab pos="1254125" algn="l"/>
              </a:tabLst>
              <a:defRPr/>
            </a:pPr>
            <a:r>
              <a:rPr lang="en-US" sz="2000" dirty="0" smtClean="0"/>
              <a:t>There are some things </a:t>
            </a:r>
          </a:p>
          <a:p>
            <a:pPr marL="571500" lvl="3" indent="-342900" eaLnBrk="1" fontAlgn="auto" hangingPunct="1">
              <a:spcAft>
                <a:spcPts val="0"/>
              </a:spcAft>
              <a:tabLst>
                <a:tab pos="1254125" algn="l"/>
              </a:tabLst>
              <a:defRPr/>
            </a:pPr>
            <a:r>
              <a:rPr lang="en-US" sz="2000" dirty="0" smtClean="0"/>
              <a:t>In general: the documentation written by actual programming teams is far more extensive than for this course and includes information that people running the program shouldn’t see or don’t want to see.</a:t>
            </a:r>
          </a:p>
          <a:p>
            <a:pPr marL="896938" lvl="4" indent="-266700" eaLnBrk="1" fontAlgn="auto" hangingPunct="1">
              <a:spcAft>
                <a:spcPts val="0"/>
              </a:spcAft>
              <a:buFont typeface="Courier New" panose="02070309020205020404" pitchFamily="49" charset="0"/>
              <a:buChar char="o"/>
              <a:tabLst>
                <a:tab pos="1254125" algn="l"/>
              </a:tabLst>
              <a:defRPr/>
            </a:pPr>
            <a:r>
              <a:rPr lang="en-US" sz="1800" dirty="0" smtClean="0"/>
              <a:t>E.g. would want to see a list of bugs or the programmer’s “to-do” list of features to add each time that you run the program.</a:t>
            </a:r>
          </a:p>
          <a:p>
            <a:pPr marL="571500" lvl="3" indent="-342900" eaLnBrk="1" fontAlgn="auto" hangingPunct="1">
              <a:spcAft>
                <a:spcPts val="0"/>
              </a:spcAft>
              <a:tabLst>
                <a:tab pos="1254125" algn="l"/>
              </a:tabLst>
              <a:defRPr/>
            </a:pPr>
            <a:endParaRPr lang="en-US" sz="1800" dirty="0"/>
          </a:p>
          <a:p>
            <a:endParaRPr lang="en-CA" sz="1800" dirty="0"/>
          </a:p>
        </p:txBody>
      </p:sp>
    </p:spTree>
    <p:extLst>
      <p:ext uri="{BB962C8B-B14F-4D97-AF65-F5344CB8AC3E}">
        <p14:creationId xmlns:p14="http://schemas.microsoft.com/office/powerpoint/2010/main" val="3381830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a:xfrm>
            <a:off x="457200" y="260350"/>
            <a:ext cx="8229600" cy="730250"/>
          </a:xfrm>
        </p:spPr>
        <p:txBody>
          <a:bodyPr/>
          <a:lstStyle/>
          <a:p>
            <a:pPr eaLnBrk="1" hangingPunct="1"/>
            <a:r>
              <a:rPr lang="en-US" altLang="en-US" dirty="0"/>
              <a:t>Program Versioning And Back Ups</a:t>
            </a:r>
          </a:p>
        </p:txBody>
      </p:sp>
      <p:sp>
        <p:nvSpPr>
          <p:cNvPr id="84995" name="Content Placeholder 2"/>
          <p:cNvSpPr>
            <a:spLocks noGrp="1"/>
          </p:cNvSpPr>
          <p:nvPr>
            <p:ph idx="1"/>
          </p:nvPr>
        </p:nvSpPr>
        <p:spPr/>
        <p:txBody>
          <a:bodyPr/>
          <a:lstStyle/>
          <a:p>
            <a:pPr eaLnBrk="1" hangingPunct="1">
              <a:tabLst>
                <a:tab pos="1254125" algn="l"/>
              </a:tabLst>
            </a:pPr>
            <a:r>
              <a:rPr lang="en-US" altLang="en-US" dirty="0"/>
              <a:t>As significant program features have been completed (tested and the errors removed/debugged) a new version should be saved in a separate file.</a:t>
            </a:r>
          </a:p>
        </p:txBody>
      </p:sp>
      <p:grpSp>
        <p:nvGrpSpPr>
          <p:cNvPr id="57361" name="Group 17"/>
          <p:cNvGrpSpPr>
            <a:grpSpLocks/>
          </p:cNvGrpSpPr>
          <p:nvPr/>
        </p:nvGrpSpPr>
        <p:grpSpPr bwMode="auto">
          <a:xfrm>
            <a:off x="4648200" y="4876800"/>
            <a:ext cx="2733675" cy="1925638"/>
            <a:chOff x="2838" y="3107"/>
            <a:chExt cx="1722" cy="1213"/>
          </a:xfrm>
        </p:grpSpPr>
        <p:sp>
          <p:nvSpPr>
            <p:cNvPr id="85003" name="TextBox 8"/>
            <p:cNvSpPr txBox="1">
              <a:spLocks noChangeArrowheads="1"/>
            </p:cNvSpPr>
            <p:nvPr/>
          </p:nvSpPr>
          <p:spPr bwMode="auto">
            <a:xfrm>
              <a:off x="2838" y="3340"/>
              <a:ext cx="1722" cy="9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Version: Sept 20, 2012</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Program features:</a:t>
              </a:r>
            </a:p>
            <a:p>
              <a:pPr eaLnBrk="1" hangingPunct="1">
                <a:spcBef>
                  <a:spcPct val="0"/>
                </a:spcBef>
                <a:buFontTx/>
                <a:buNone/>
              </a:pPr>
              <a:r>
                <a:rPr lang="en-US" altLang="en-US" sz="1600" b="1" dirty="0">
                  <a:latin typeface="Consolas" panose="020B0609020204030204" pitchFamily="49" charset="0"/>
                  <a:cs typeface="Consolas" panose="020B0609020204030204" pitchFamily="49" charset="0"/>
                </a:rPr>
                <a:t># (1) Load game</a:t>
              </a:r>
            </a:p>
            <a:p>
              <a:pPr eaLnBrk="1" hangingPunct="1">
                <a:spcBef>
                  <a:spcPct val="0"/>
                </a:spcBef>
                <a:buFontTx/>
                <a:buNone/>
              </a:pPr>
              <a:r>
                <a:rPr lang="en-US" altLang="en-US" sz="1600" b="1" dirty="0">
                  <a:latin typeface="Consolas" panose="020B0609020204030204" pitchFamily="49" charset="0"/>
                  <a:cs typeface="Consolas" panose="020B0609020204030204" pitchFamily="49" charset="0"/>
                </a:rPr>
                <a:t># (2) Show game world</a:t>
              </a:r>
            </a:p>
            <a:p>
              <a:pPr eaLnBrk="1" hangingPunct="1">
                <a:spcBef>
                  <a:spcPct val="0"/>
                </a:spcBef>
                <a:buFontTx/>
                <a:buNone/>
              </a:pPr>
              <a:endParaRPr lang="en-US" altLang="en-US" sz="1800" dirty="0"/>
            </a:p>
          </p:txBody>
        </p:sp>
        <p:sp>
          <p:nvSpPr>
            <p:cNvPr id="85004" name="TextBox 9"/>
            <p:cNvSpPr txBox="1">
              <a:spLocks noChangeArrowheads="1"/>
            </p:cNvSpPr>
            <p:nvPr/>
          </p:nvSpPr>
          <p:spPr bwMode="auto">
            <a:xfrm>
              <a:off x="2838" y="3107"/>
              <a:ext cx="10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latin typeface="Consolas" panose="020B0609020204030204" pitchFamily="49" charset="0"/>
                  <a:cs typeface="Consolas" panose="020B0609020204030204" pitchFamily="49" charset="0"/>
                </a:rPr>
                <a:t>Game.Sept20</a:t>
              </a:r>
            </a:p>
          </p:txBody>
        </p:sp>
      </p:grpSp>
      <p:grpSp>
        <p:nvGrpSpPr>
          <p:cNvPr id="57360" name="Group 16"/>
          <p:cNvGrpSpPr>
            <a:grpSpLocks/>
          </p:cNvGrpSpPr>
          <p:nvPr/>
        </p:nvGrpSpPr>
        <p:grpSpPr bwMode="auto">
          <a:xfrm>
            <a:off x="142875" y="4745038"/>
            <a:ext cx="2514600" cy="2057400"/>
            <a:chOff x="0" y="3024"/>
            <a:chExt cx="1584" cy="1296"/>
          </a:xfrm>
        </p:grpSpPr>
        <p:sp>
          <p:nvSpPr>
            <p:cNvPr id="85001" name="TextBox 12"/>
            <p:cNvSpPr txBox="1">
              <a:spLocks noChangeArrowheads="1"/>
            </p:cNvSpPr>
            <p:nvPr/>
          </p:nvSpPr>
          <p:spPr bwMode="auto">
            <a:xfrm>
              <a:off x="0" y="3257"/>
              <a:ext cx="1584" cy="10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Version: Sept 20, 2012</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Program features:</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(1) Load game</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(2) Show game world</a:t>
              </a:r>
            </a:p>
          </p:txBody>
        </p:sp>
        <p:sp>
          <p:nvSpPr>
            <p:cNvPr id="85002" name="TextBox 13"/>
            <p:cNvSpPr txBox="1">
              <a:spLocks noChangeArrowheads="1"/>
            </p:cNvSpPr>
            <p:nvPr/>
          </p:nvSpPr>
          <p:spPr bwMode="auto">
            <a:xfrm>
              <a:off x="0" y="3024"/>
              <a:ext cx="10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Consolas" panose="020B0609020204030204" pitchFamily="49" charset="0"/>
                  <a:cs typeface="Consolas" panose="020B0609020204030204" pitchFamily="49" charset="0"/>
                </a:rPr>
                <a:t>Game.py</a:t>
              </a:r>
            </a:p>
          </p:txBody>
        </p:sp>
      </p:grpSp>
      <p:grpSp>
        <p:nvGrpSpPr>
          <p:cNvPr id="18" name="Group 17"/>
          <p:cNvGrpSpPr>
            <a:grpSpLocks/>
          </p:cNvGrpSpPr>
          <p:nvPr/>
        </p:nvGrpSpPr>
        <p:grpSpPr bwMode="auto">
          <a:xfrm>
            <a:off x="2581275" y="5187950"/>
            <a:ext cx="2066925" cy="395288"/>
            <a:chOff x="2505222" y="5548477"/>
            <a:chExt cx="2066778" cy="395123"/>
          </a:xfrm>
        </p:grpSpPr>
        <p:cxnSp>
          <p:nvCxnSpPr>
            <p:cNvPr id="16" name="Straight Arrow Connector 15"/>
            <p:cNvCxnSpPr/>
            <p:nvPr/>
          </p:nvCxnSpPr>
          <p:spPr>
            <a:xfrm>
              <a:off x="2505222" y="5943600"/>
              <a:ext cx="206677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000" name="TextBox 16"/>
            <p:cNvSpPr txBox="1">
              <a:spLocks noChangeArrowheads="1"/>
            </p:cNvSpPr>
            <p:nvPr/>
          </p:nvSpPr>
          <p:spPr bwMode="auto">
            <a:xfrm>
              <a:off x="2514746" y="5548477"/>
              <a:ext cx="2057254" cy="3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t>Make backup file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736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73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dirty="0"/>
              <a:t>Reminder: </a:t>
            </a:r>
            <a:r>
              <a:rPr lang="en-US" altLang="en-US" b="1" dirty="0">
                <a:solidFill>
                  <a:srgbClr val="0000FF"/>
                </a:solidFill>
              </a:rPr>
              <a:t>Variables</a:t>
            </a:r>
          </a:p>
        </p:txBody>
      </p:sp>
      <p:sp>
        <p:nvSpPr>
          <p:cNvPr id="55299" name="Content Placeholder 2"/>
          <p:cNvSpPr>
            <a:spLocks noGrp="1"/>
          </p:cNvSpPr>
          <p:nvPr>
            <p:ph idx="1"/>
          </p:nvPr>
        </p:nvSpPr>
        <p:spPr/>
        <p:txBody>
          <a:bodyPr/>
          <a:lstStyle/>
          <a:p>
            <a:r>
              <a:rPr lang="en-US" altLang="en-US" dirty="0"/>
              <a:t>By convention variable names are all lower case</a:t>
            </a:r>
          </a:p>
          <a:p>
            <a:r>
              <a:rPr lang="en-US" altLang="en-US" dirty="0"/>
              <a:t>The exception is long (multi-word) names</a:t>
            </a:r>
          </a:p>
          <a:p>
            <a:r>
              <a:rPr lang="en-US" altLang="en-US" dirty="0"/>
              <a:t>As the name implies their </a:t>
            </a:r>
            <a:r>
              <a:rPr lang="en-US" altLang="en-US" b="1" dirty="0">
                <a:solidFill>
                  <a:srgbClr val="0000FF"/>
                </a:solidFill>
              </a:rPr>
              <a:t>contents can change </a:t>
            </a:r>
            <a:r>
              <a:rPr lang="en-US" altLang="en-US" dirty="0"/>
              <a:t>as a program runs e.g.,</a:t>
            </a:r>
          </a:p>
          <a:p>
            <a:pPr marL="342900" lvl="1"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income </a:t>
            </a:r>
            <a:r>
              <a:rPr lang="en-US" altLang="en-US" b="1" dirty="0">
                <a:solidFill>
                  <a:srgbClr val="0000FF"/>
                </a:solidFill>
                <a:latin typeface="Consolas" panose="020B0609020204030204" pitchFamily="49" charset="0"/>
                <a:cs typeface="Consolas" panose="020B0609020204030204" pitchFamily="49" charset="0"/>
              </a:rPr>
              <a:t>= 300000</a:t>
            </a:r>
          </a:p>
          <a:p>
            <a:pPr marL="342900" lvl="1"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income </a:t>
            </a:r>
            <a:r>
              <a:rPr lang="en-US" altLang="en-US" b="1" dirty="0">
                <a:solidFill>
                  <a:srgbClr val="0000FF"/>
                </a:solidFill>
                <a:latin typeface="Consolas" panose="020B0609020204030204" pitchFamily="49" charset="0"/>
                <a:cs typeface="Consolas" panose="020B0609020204030204" pitchFamily="49" charset="0"/>
              </a:rPr>
              <a:t>= income + interest</a:t>
            </a:r>
          </a:p>
          <a:p>
            <a:pPr marL="342900" lvl="1"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Income </a:t>
            </a:r>
            <a:r>
              <a:rPr lang="en-US" altLang="en-US" b="1" dirty="0">
                <a:solidFill>
                  <a:srgbClr val="0000FF"/>
                </a:solidFill>
                <a:latin typeface="Consolas" panose="020B0609020204030204" pitchFamily="49" charset="0"/>
                <a:cs typeface="Consolas" panose="020B0609020204030204" pitchFamily="49" charset="0"/>
              </a:rPr>
              <a:t>= income + bonuses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457200" y="260350"/>
            <a:ext cx="8229600" cy="730250"/>
          </a:xfrm>
        </p:spPr>
        <p:txBody>
          <a:bodyPr/>
          <a:lstStyle/>
          <a:p>
            <a:pPr eaLnBrk="1" hangingPunct="1"/>
            <a:r>
              <a:rPr lang="en-US" altLang="en-US" dirty="0"/>
              <a:t>Program Versioning And Back Ups</a:t>
            </a:r>
          </a:p>
        </p:txBody>
      </p:sp>
      <p:sp>
        <p:nvSpPr>
          <p:cNvPr id="86019" name="Content Placeholder 2"/>
          <p:cNvSpPr>
            <a:spLocks noGrp="1"/>
          </p:cNvSpPr>
          <p:nvPr>
            <p:ph idx="1"/>
          </p:nvPr>
        </p:nvSpPr>
        <p:spPr/>
        <p:txBody>
          <a:bodyPr/>
          <a:lstStyle/>
          <a:p>
            <a:pPr eaLnBrk="1" hangingPunct="1">
              <a:tabLst>
                <a:tab pos="1254125" algn="l"/>
              </a:tabLst>
            </a:pPr>
            <a:r>
              <a:rPr lang="en-US" altLang="en-US" dirty="0"/>
              <a:t>As significant program features have been completed (tested and the errors removed/debugged) a new version should be saved in a separate file.</a:t>
            </a:r>
          </a:p>
        </p:txBody>
      </p:sp>
      <p:sp>
        <p:nvSpPr>
          <p:cNvPr id="86020" name="TextBox 3"/>
          <p:cNvSpPr txBox="1">
            <a:spLocks noChangeArrowheads="1"/>
          </p:cNvSpPr>
          <p:nvPr/>
        </p:nvSpPr>
        <p:spPr bwMode="auto">
          <a:xfrm>
            <a:off x="152400" y="3821113"/>
            <a:ext cx="2514600" cy="3036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Version: Oct 2, 2012</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Program features:</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(1) Save game</a:t>
            </a:r>
          </a:p>
          <a:p>
            <a:pPr eaLnBrk="1" hangingPunct="1">
              <a:spcBef>
                <a:spcPct val="0"/>
              </a:spcBef>
              <a:buFontTx/>
              <a:buNone/>
            </a:pPr>
            <a:endParaRPr lang="en-US" altLang="en-US" sz="16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Version: Sept 20, 2012</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Program features:</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(1) Load game</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(2) Show game world</a:t>
            </a:r>
          </a:p>
          <a:p>
            <a:pPr eaLnBrk="1" hangingPunct="1">
              <a:spcBef>
                <a:spcPct val="0"/>
              </a:spcBef>
              <a:buFontTx/>
              <a:buNone/>
            </a:pPr>
            <a:endParaRPr lang="en-US" altLang="en-US" sz="1800" dirty="0"/>
          </a:p>
        </p:txBody>
      </p:sp>
      <p:sp>
        <p:nvSpPr>
          <p:cNvPr id="86021" name="TextBox 5"/>
          <p:cNvSpPr txBox="1">
            <a:spLocks noChangeArrowheads="1"/>
          </p:cNvSpPr>
          <p:nvPr/>
        </p:nvSpPr>
        <p:spPr bwMode="auto">
          <a:xfrm>
            <a:off x="152400" y="3429000"/>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Consolas" panose="020B0609020204030204" pitchFamily="49" charset="0"/>
                <a:cs typeface="Consolas" panose="020B0609020204030204" pitchFamily="49" charset="0"/>
              </a:rPr>
              <a:t>Game.py</a:t>
            </a:r>
          </a:p>
        </p:txBody>
      </p:sp>
      <p:grpSp>
        <p:nvGrpSpPr>
          <p:cNvPr id="16" name="Group 15"/>
          <p:cNvGrpSpPr>
            <a:grpSpLocks/>
          </p:cNvGrpSpPr>
          <p:nvPr/>
        </p:nvGrpSpPr>
        <p:grpSpPr bwMode="auto">
          <a:xfrm>
            <a:off x="4495800" y="2057400"/>
            <a:ext cx="3429000" cy="2711450"/>
            <a:chOff x="4572000" y="2089501"/>
            <a:chExt cx="2438400" cy="2711099"/>
          </a:xfrm>
        </p:grpSpPr>
        <p:sp>
          <p:nvSpPr>
            <p:cNvPr id="86029" name="TextBox 4"/>
            <p:cNvSpPr txBox="1">
              <a:spLocks noChangeArrowheads="1"/>
            </p:cNvSpPr>
            <p:nvPr/>
          </p:nvSpPr>
          <p:spPr bwMode="auto">
            <a:xfrm>
              <a:off x="4572000" y="2457606"/>
              <a:ext cx="2438400" cy="23429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Version: Oct 2, 2012</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Program features:</a:t>
              </a:r>
            </a:p>
            <a:p>
              <a:pPr eaLnBrk="1" hangingPunct="1">
                <a:spcBef>
                  <a:spcPct val="0"/>
                </a:spcBef>
                <a:buFontTx/>
                <a:buNone/>
              </a:pPr>
              <a:r>
                <a:rPr lang="en-US" altLang="en-US" sz="1600" b="1" dirty="0">
                  <a:latin typeface="Consolas" panose="020B0609020204030204" pitchFamily="49" charset="0"/>
                  <a:cs typeface="Consolas" panose="020B0609020204030204" pitchFamily="49" charset="0"/>
                </a:rPr>
                <a:t># (1) Save game</a:t>
              </a:r>
            </a:p>
            <a:p>
              <a:pPr eaLnBrk="1" hangingPunct="1">
                <a:spcBef>
                  <a:spcPct val="0"/>
                </a:spcBef>
                <a:buFontTx/>
                <a:buNone/>
              </a:pPr>
              <a:endParaRPr lang="en-US" altLang="en-US" sz="1600" dirty="0">
                <a:latin typeface="Consolas" panose="020B0609020204030204" pitchFamily="49" charset="0"/>
                <a:cs typeface="Consolas" panose="020B0609020204030204" pitchFamily="49" charset="0"/>
              </a:endParaRP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Version: Sept 20, 2012</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Program features:</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(1) Load game</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(2) Show game world</a:t>
              </a:r>
            </a:p>
            <a:p>
              <a:pPr eaLnBrk="1" hangingPunct="1">
                <a:spcBef>
                  <a:spcPct val="0"/>
                </a:spcBef>
                <a:buFontTx/>
                <a:buNone/>
              </a:pPr>
              <a:endParaRPr lang="en-US" altLang="en-US" sz="1800" dirty="0"/>
            </a:p>
          </p:txBody>
        </p:sp>
        <p:sp>
          <p:nvSpPr>
            <p:cNvPr id="86030" name="TextBox 6"/>
            <p:cNvSpPr txBox="1">
              <a:spLocks noChangeArrowheads="1"/>
            </p:cNvSpPr>
            <p:nvPr/>
          </p:nvSpPr>
          <p:spPr bwMode="auto">
            <a:xfrm>
              <a:off x="4572000" y="2089501"/>
              <a:ext cx="1143564" cy="366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latin typeface="Consolas" panose="020B0609020204030204" pitchFamily="49" charset="0"/>
                  <a:cs typeface="Consolas" panose="020B0609020204030204" pitchFamily="49" charset="0"/>
                </a:rPr>
                <a:t>Game.Oct2</a:t>
              </a:r>
            </a:p>
          </p:txBody>
        </p:sp>
      </p:grpSp>
      <p:grpSp>
        <p:nvGrpSpPr>
          <p:cNvPr id="15" name="Group 14"/>
          <p:cNvGrpSpPr>
            <a:grpSpLocks/>
          </p:cNvGrpSpPr>
          <p:nvPr/>
        </p:nvGrpSpPr>
        <p:grpSpPr bwMode="auto">
          <a:xfrm>
            <a:off x="2590800" y="3525838"/>
            <a:ext cx="1981200" cy="1801812"/>
            <a:chOff x="2590800" y="3526246"/>
            <a:chExt cx="1981200" cy="1801306"/>
          </a:xfrm>
        </p:grpSpPr>
        <p:cxnSp>
          <p:nvCxnSpPr>
            <p:cNvPr id="13" name="Straight Arrow Connector 12"/>
            <p:cNvCxnSpPr>
              <a:stCxn id="86020" idx="3"/>
            </p:cNvCxnSpPr>
            <p:nvPr/>
          </p:nvCxnSpPr>
          <p:spPr>
            <a:xfrm flipV="1">
              <a:off x="2590800" y="3526246"/>
              <a:ext cx="1981200" cy="18013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028" name="TextBox 13"/>
            <p:cNvSpPr txBox="1">
              <a:spLocks noChangeArrowheads="1"/>
            </p:cNvSpPr>
            <p:nvPr/>
          </p:nvSpPr>
          <p:spPr bwMode="auto">
            <a:xfrm>
              <a:off x="3048000" y="4099700"/>
              <a:ext cx="13985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t>Make new backup file</a:t>
              </a:r>
            </a:p>
          </p:txBody>
        </p:sp>
      </p:grpSp>
      <p:grpSp>
        <p:nvGrpSpPr>
          <p:cNvPr id="86024" name="Group 17"/>
          <p:cNvGrpSpPr>
            <a:grpSpLocks/>
          </p:cNvGrpSpPr>
          <p:nvPr/>
        </p:nvGrpSpPr>
        <p:grpSpPr bwMode="auto">
          <a:xfrm>
            <a:off x="4505325" y="4932363"/>
            <a:ext cx="2733675" cy="1925637"/>
            <a:chOff x="2838" y="3107"/>
            <a:chExt cx="1722" cy="1213"/>
          </a:xfrm>
        </p:grpSpPr>
        <p:sp>
          <p:nvSpPr>
            <p:cNvPr id="86025" name="TextBox 8"/>
            <p:cNvSpPr txBox="1">
              <a:spLocks noChangeArrowheads="1"/>
            </p:cNvSpPr>
            <p:nvPr/>
          </p:nvSpPr>
          <p:spPr bwMode="auto">
            <a:xfrm>
              <a:off x="2838" y="3340"/>
              <a:ext cx="1722" cy="9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Version: Sept 20, 2012</a:t>
              </a:r>
            </a:p>
            <a:p>
              <a:pPr eaLnBrk="1" hangingPunct="1">
                <a:spcBef>
                  <a:spcPct val="0"/>
                </a:spcBef>
                <a:buFontTx/>
                <a:buNone/>
              </a:pPr>
              <a:r>
                <a:rPr lang="en-US" altLang="en-US" sz="1600" dirty="0">
                  <a:latin typeface="Consolas" panose="020B0609020204030204" pitchFamily="49" charset="0"/>
                  <a:cs typeface="Consolas" panose="020B0609020204030204" pitchFamily="49" charset="0"/>
                </a:rPr>
                <a:t># Program features:</a:t>
              </a:r>
            </a:p>
            <a:p>
              <a:pPr eaLnBrk="1" hangingPunct="1">
                <a:spcBef>
                  <a:spcPct val="0"/>
                </a:spcBef>
                <a:buFontTx/>
                <a:buNone/>
              </a:pPr>
              <a:r>
                <a:rPr lang="en-US" altLang="en-US" sz="1600" b="1" dirty="0">
                  <a:latin typeface="Consolas" panose="020B0609020204030204" pitchFamily="49" charset="0"/>
                  <a:cs typeface="Consolas" panose="020B0609020204030204" pitchFamily="49" charset="0"/>
                </a:rPr>
                <a:t># (1) Load game</a:t>
              </a:r>
            </a:p>
            <a:p>
              <a:pPr eaLnBrk="1" hangingPunct="1">
                <a:spcBef>
                  <a:spcPct val="0"/>
                </a:spcBef>
                <a:buFontTx/>
                <a:buNone/>
              </a:pPr>
              <a:r>
                <a:rPr lang="en-US" altLang="en-US" sz="1600" b="1" dirty="0">
                  <a:latin typeface="Consolas" panose="020B0609020204030204" pitchFamily="49" charset="0"/>
                  <a:cs typeface="Consolas" panose="020B0609020204030204" pitchFamily="49" charset="0"/>
                </a:rPr>
                <a:t># (2) Show game world</a:t>
              </a:r>
            </a:p>
            <a:p>
              <a:pPr eaLnBrk="1" hangingPunct="1">
                <a:spcBef>
                  <a:spcPct val="0"/>
                </a:spcBef>
                <a:buFontTx/>
                <a:buNone/>
              </a:pPr>
              <a:endParaRPr lang="en-US" altLang="en-US" sz="1800" dirty="0"/>
            </a:p>
          </p:txBody>
        </p:sp>
        <p:sp>
          <p:nvSpPr>
            <p:cNvPr id="86026" name="TextBox 9"/>
            <p:cNvSpPr txBox="1">
              <a:spLocks noChangeArrowheads="1"/>
            </p:cNvSpPr>
            <p:nvPr/>
          </p:nvSpPr>
          <p:spPr bwMode="auto">
            <a:xfrm>
              <a:off x="2838" y="3107"/>
              <a:ext cx="10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latin typeface="Consolas" panose="020B0609020204030204" pitchFamily="49" charset="0"/>
                  <a:cs typeface="Consolas" panose="020B0609020204030204" pitchFamily="49" charset="0"/>
                </a:rPr>
                <a:t>Game.Sept20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a:xfrm>
            <a:off x="457200" y="260350"/>
            <a:ext cx="8229600" cy="730250"/>
          </a:xfrm>
        </p:spPr>
        <p:txBody>
          <a:bodyPr/>
          <a:lstStyle/>
          <a:p>
            <a:pPr eaLnBrk="1" hangingPunct="1"/>
            <a:r>
              <a:rPr lang="en-US" altLang="en-US" dirty="0"/>
              <a:t>Backing Up Your Work</a:t>
            </a:r>
          </a:p>
        </p:txBody>
      </p:sp>
      <p:sp>
        <p:nvSpPr>
          <p:cNvPr id="3" name="Content Placeholder 2"/>
          <p:cNvSpPr>
            <a:spLocks noGrp="1"/>
          </p:cNvSpPr>
          <p:nvPr>
            <p:ph idx="1"/>
          </p:nvPr>
        </p:nvSpPr>
        <p:spPr/>
        <p:txBody>
          <a:bodyPr/>
          <a:lstStyle/>
          <a:p>
            <a:pPr eaLnBrk="1" hangingPunct="1">
              <a:lnSpc>
                <a:spcPct val="90000"/>
              </a:lnSpc>
              <a:tabLst>
                <a:tab pos="1254125" algn="l"/>
              </a:tabLst>
            </a:pPr>
            <a:r>
              <a:rPr lang="en-US" altLang="en-US" dirty="0"/>
              <a:t>Do this every time that you have completed a significant milestone in your program.</a:t>
            </a:r>
          </a:p>
          <a:p>
            <a:pPr lvl="1" eaLnBrk="1" hangingPunct="1">
              <a:lnSpc>
                <a:spcPct val="90000"/>
              </a:lnSpc>
              <a:tabLst>
                <a:tab pos="1254125" algn="l"/>
              </a:tabLst>
            </a:pPr>
            <a:r>
              <a:rPr lang="en-US" altLang="en-US" dirty="0"/>
              <a:t>What is ‘significant’ will vary between people but make sure you do this periodically.</a:t>
            </a:r>
          </a:p>
          <a:p>
            <a:pPr eaLnBrk="1" hangingPunct="1">
              <a:lnSpc>
                <a:spcPct val="90000"/>
              </a:lnSpc>
              <a:tabLst>
                <a:tab pos="1254125" algn="l"/>
              </a:tabLst>
            </a:pPr>
            <a:r>
              <a:rPr lang="en-US" altLang="en-US" dirty="0"/>
              <a:t>Ideally the backup file should be stored in a separate directory/folder (better yet on a separate device and/or using an online method such as an email attachment or ‘cloud’ storage).</a:t>
            </a:r>
          </a:p>
          <a:p>
            <a:pPr eaLnBrk="1" hangingPunct="1">
              <a:lnSpc>
                <a:spcPct val="90000"/>
              </a:lnSpc>
              <a:tabLst>
                <a:tab pos="1254125" algn="l"/>
              </a:tabLst>
            </a:pPr>
            <a:r>
              <a:rPr lang="en-US" altLang="en-US" dirty="0"/>
              <a:t>Common student reason for not making copies: “</a:t>
            </a:r>
            <a:r>
              <a:rPr lang="en-US" altLang="en-US" sz="2000" dirty="0">
                <a:latin typeface="Arial" panose="020B0604020202020204" pitchFamily="34" charset="0"/>
                <a:cs typeface="Arial" panose="020B0604020202020204" pitchFamily="34" charset="0"/>
              </a:rPr>
              <a:t>Backing up files takes time!”</a:t>
            </a:r>
          </a:p>
          <a:p>
            <a:pPr eaLnBrk="1" hangingPunct="1">
              <a:lnSpc>
                <a:spcPct val="90000"/>
              </a:lnSpc>
              <a:tabLst>
                <a:tab pos="1254125" algn="l"/>
              </a:tabLst>
            </a:pPr>
            <a:r>
              <a:rPr lang="en-US" altLang="en-US" dirty="0"/>
              <a:t>Compare: </a:t>
            </a:r>
          </a:p>
          <a:p>
            <a:pPr lvl="1" eaLnBrk="1" hangingPunct="1">
              <a:lnSpc>
                <a:spcPct val="90000"/>
              </a:lnSpc>
              <a:tabLst>
                <a:tab pos="1254125" algn="l"/>
              </a:tabLst>
            </a:pPr>
            <a:r>
              <a:rPr lang="en-US" altLang="en-US" dirty="0"/>
              <a:t>Time to copy a file: ~10 seconds (generous in some cases).</a:t>
            </a:r>
          </a:p>
          <a:p>
            <a:pPr lvl="1" eaLnBrk="1" hangingPunct="1">
              <a:lnSpc>
                <a:spcPct val="90000"/>
              </a:lnSpc>
              <a:tabLst>
                <a:tab pos="1254125" algn="l"/>
              </a:tabLst>
            </a:pPr>
            <a:r>
              <a:rPr lang="en-US" altLang="en-US" dirty="0"/>
              <a:t>Time to re-write your program to implement the feature again: 10 minutes (might be overly conservative in some cases).</a:t>
            </a:r>
          </a:p>
          <a:p>
            <a:pPr eaLnBrk="1" hangingPunct="1">
              <a:lnSpc>
                <a:spcPct val="90000"/>
              </a:lnSpc>
              <a:tabLst>
                <a:tab pos="1254125" algn="l"/>
              </a:tabLst>
            </a:pPr>
            <a:r>
              <a:rPr lang="en-US" altLang="en-US" b="1" dirty="0"/>
              <a:t>Failing to backup your work is not a sufficient reason for receiving an extension</a:t>
            </a:r>
            <a:r>
              <a:rPr lang="en-US" altLang="en-US" dirty="0"/>
              <a:t>.</a:t>
            </a:r>
          </a:p>
          <a:p>
            <a:pPr eaLnBrk="1" hangingPunct="1">
              <a:lnSpc>
                <a:spcPct val="90000"/>
              </a:lnSpc>
              <a:buFont typeface="Arial" panose="020B0604020202020204" pitchFamily="34" charset="0"/>
              <a:buNone/>
              <a:tabLst>
                <a:tab pos="1254125" algn="l"/>
              </a:tabLst>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5"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38"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r>
              <a:rPr lang="en-US" altLang="en-US" dirty="0"/>
              <a:t>Over-Documenting A Program</a:t>
            </a:r>
          </a:p>
        </p:txBody>
      </p:sp>
      <p:sp>
        <p:nvSpPr>
          <p:cNvPr id="91139" name="Content Placeholder 2"/>
          <p:cNvSpPr>
            <a:spLocks noGrp="1"/>
          </p:cNvSpPr>
          <p:nvPr>
            <p:ph idx="1"/>
          </p:nvPr>
        </p:nvSpPr>
        <p:spPr/>
        <p:txBody>
          <a:bodyPr/>
          <a:lstStyle/>
          <a:p>
            <a:r>
              <a:rPr lang="en-US" altLang="en-US" dirty="0"/>
              <a:t>Except for very small programs documentation should be included</a:t>
            </a:r>
          </a:p>
          <a:p>
            <a:r>
              <a:rPr lang="en-US" altLang="en-US" dirty="0"/>
              <a:t>However, it is </a:t>
            </a:r>
            <a:r>
              <a:rPr lang="en-US" altLang="en-US" i="1" dirty="0"/>
              <a:t>possible</a:t>
            </a:r>
            <a:r>
              <a:rPr lang="en-US" altLang="en-US" dirty="0"/>
              <a:t> to over-document a program</a:t>
            </a:r>
          </a:p>
          <a:p>
            <a:r>
              <a:rPr lang="en-US" altLang="en-US" dirty="0"/>
              <a:t>(Stating the obvious)</a:t>
            </a:r>
          </a:p>
          <a:p>
            <a:pPr marL="342900" lvl="1"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num = num + 1  </a:t>
            </a:r>
            <a:r>
              <a:rPr lang="en-US" altLang="en-US" dirty="0">
                <a:solidFill>
                  <a:srgbClr val="FF0000"/>
                </a:solidFill>
                <a:latin typeface="Consolas" panose="020B0609020204030204" pitchFamily="49" charset="0"/>
                <a:cs typeface="Consolas" panose="020B0609020204030204" pitchFamily="49" charset="0"/>
              </a:rPr>
              <a:t>#Variable num increased by one</a:t>
            </a:r>
          </a:p>
          <a:p>
            <a:r>
              <a:rPr lang="en-US" altLang="en-US" dirty="0"/>
              <a:t>(Documentation of the last row in a list may be a good reminder)</a:t>
            </a:r>
          </a:p>
          <a:p>
            <a:pPr marL="342900" lvl="1" indent="0">
              <a:buFont typeface="Arial" panose="020B0604020202020204" pitchFamily="34" charset="0"/>
              <a:buNone/>
            </a:pPr>
            <a:r>
              <a:rPr lang="en-US" altLang="en-US" dirty="0">
                <a:latin typeface="Consolas" panose="020B0609020204030204" pitchFamily="49" charset="0"/>
                <a:cs typeface="Consolas" panose="020B0609020204030204" pitchFamily="49" charset="0"/>
              </a:rPr>
              <a:t>lastRow = SIZE – 1  </a:t>
            </a:r>
            <a:r>
              <a:rPr lang="en-US" altLang="en-US" dirty="0">
                <a:solidFill>
                  <a:srgbClr val="FF0000"/>
                </a:solidFill>
                <a:latin typeface="Consolas" panose="020B0609020204030204" pitchFamily="49" charset="0"/>
                <a:cs typeface="Consolas" panose="020B0609020204030204" pitchFamily="49" charset="0"/>
              </a:rPr>
              <a:t>#Row numbering begins at zero</a:t>
            </a:r>
          </a:p>
          <a:p>
            <a:pPr marL="342900" lvl="1" indent="0">
              <a:buFont typeface="Arial" panose="020B0604020202020204" pitchFamily="34" charset="0"/>
              <a:buNone/>
            </a:pPr>
            <a:endParaRPr lang="en-US" altLang="en-US" dirty="0">
              <a:solidFill>
                <a:srgbClr val="00B0F0"/>
              </a:solidFill>
              <a:latin typeface="Consolas" panose="020B0609020204030204" pitchFamily="49" charset="0"/>
              <a:cs typeface="Consolas" panose="020B0609020204030204" pitchFamily="49" charset="0"/>
            </a:endParaRPr>
          </a:p>
          <a:p>
            <a:pPr marL="342900" lvl="1" indent="0">
              <a:buFont typeface="Arial" panose="020B0604020202020204" pitchFamily="34" charset="0"/>
              <a:buNone/>
            </a:pPr>
            <a:r>
              <a:rPr lang="en-US" altLang="en-US" dirty="0">
                <a:latin typeface="Calibri" panose="020F0502020204030204" pitchFamily="34" charset="0"/>
                <a:cs typeface="Consolas" panose="020B0609020204030204" pitchFamily="49" charset="0"/>
              </a:rPr>
              <a:t>Example: there are 3 rows in a list (SIZE = 3)</a:t>
            </a:r>
          </a:p>
          <a:p>
            <a:pPr lvl="1"/>
            <a:r>
              <a:rPr lang="en-US" altLang="en-US" dirty="0">
                <a:latin typeface="Calibri" panose="020F0502020204030204" pitchFamily="34" charset="0"/>
                <a:cs typeface="Consolas" panose="020B0609020204030204" pitchFamily="49" charset="0"/>
              </a:rPr>
              <a:t>First row = 0</a:t>
            </a:r>
          </a:p>
          <a:p>
            <a:pPr lvl="1"/>
            <a:r>
              <a:rPr lang="en-US" altLang="en-US" dirty="0">
                <a:latin typeface="Calibri" panose="020F0502020204030204" pitchFamily="34" charset="0"/>
                <a:cs typeface="Consolas" panose="020B0609020204030204" pitchFamily="49" charset="0"/>
              </a:rPr>
              <a:t>Second row = 1</a:t>
            </a:r>
          </a:p>
          <a:p>
            <a:pPr lvl="1"/>
            <a:r>
              <a:rPr lang="en-US" altLang="en-US" dirty="0">
                <a:latin typeface="Calibri" panose="020F0502020204030204" pitchFamily="34" charset="0"/>
                <a:cs typeface="Consolas" panose="020B0609020204030204" pitchFamily="49" charset="0"/>
              </a:rPr>
              <a:t>Third (and last) row = 2 (equals 3-1 = 2)</a:t>
            </a:r>
          </a:p>
          <a:p>
            <a:pPr marL="342900" lvl="1" indent="0">
              <a:buFont typeface="Arial" panose="020B0604020202020204" pitchFamily="34" charset="0"/>
              <a:buNone/>
            </a:pPr>
            <a:r>
              <a:rPr lang="en-US" altLang="en-US" dirty="0">
                <a:latin typeface="Calibri" panose="020F0502020204030204" pitchFamily="34" charset="0"/>
                <a:cs typeface="Consolas" panose="020B0609020204030204" pitchFamily="49" charset="0"/>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pPr eaLnBrk="1" hangingPunct="1"/>
            <a:r>
              <a:rPr lang="en-US" altLang="en-US" dirty="0"/>
              <a:t>Section Summary: Documentation</a:t>
            </a:r>
          </a:p>
        </p:txBody>
      </p:sp>
      <p:sp>
        <p:nvSpPr>
          <p:cNvPr id="92163" name="Content Placeholder 2"/>
          <p:cNvSpPr>
            <a:spLocks noGrp="1"/>
          </p:cNvSpPr>
          <p:nvPr>
            <p:ph idx="1"/>
          </p:nvPr>
        </p:nvSpPr>
        <p:spPr/>
        <p:txBody>
          <a:bodyPr/>
          <a:lstStyle/>
          <a:p>
            <a:pPr eaLnBrk="1" hangingPunct="1"/>
            <a:r>
              <a:rPr lang="en-US" altLang="en-US" dirty="0"/>
              <a:t>What is program documentation</a:t>
            </a:r>
          </a:p>
          <a:p>
            <a:pPr eaLnBrk="1" hangingPunct="1"/>
            <a:r>
              <a:rPr lang="en-US" altLang="en-US" dirty="0"/>
              <a:t>What sort of documentation should be written for your programs</a:t>
            </a:r>
          </a:p>
          <a:p>
            <a:pPr eaLnBrk="1" hangingPunct="1"/>
            <a:r>
              <a:rPr lang="en-US" altLang="en-US" dirty="0"/>
              <a:t>How program documentation ties into program versioning and backups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57200" y="260350"/>
            <a:ext cx="8229600" cy="730250"/>
          </a:xfrm>
        </p:spPr>
        <p:txBody>
          <a:bodyPr/>
          <a:lstStyle/>
          <a:p>
            <a:pPr eaLnBrk="1" hangingPunct="1"/>
            <a:r>
              <a:rPr lang="en-US" altLang="en-US" dirty="0"/>
              <a:t>Prewritten Python Functions</a:t>
            </a:r>
          </a:p>
        </p:txBody>
      </p:sp>
      <p:sp>
        <p:nvSpPr>
          <p:cNvPr id="292867" name="Rectangle 3"/>
          <p:cNvSpPr>
            <a:spLocks noGrp="1" noChangeArrowheads="1"/>
          </p:cNvSpPr>
          <p:nvPr>
            <p:ph idx="1"/>
          </p:nvPr>
        </p:nvSpPr>
        <p:spPr/>
        <p:txBody>
          <a:bodyPr/>
          <a:lstStyle/>
          <a:p>
            <a:pPr eaLnBrk="1" hangingPunct="1">
              <a:tabLst>
                <a:tab pos="1254125" algn="l"/>
              </a:tabLst>
            </a:pPr>
            <a:r>
              <a:rPr lang="en-US" altLang="en-US" dirty="0">
                <a:ea typeface="ＭＳ Ｐゴシック" panose="020B0600070205080204" pitchFamily="34" charset="-128"/>
              </a:rPr>
              <a:t>Python comes with many functions that are a built in part of the language e.g., </a:t>
            </a:r>
            <a:r>
              <a:rPr lang="en-US" altLang="en-US" dirty="0">
                <a:latin typeface="Arial" panose="020B0604020202020204" pitchFamily="34" charset="0"/>
                <a:ea typeface="ＭＳ Ｐゴシック" panose="020B0600070205080204" pitchFamily="34" charset="-128"/>
                <a:cs typeface="Arial" panose="020B0604020202020204" pitchFamily="34" charset="0"/>
              </a:rPr>
              <a:t>‘</a:t>
            </a:r>
            <a:r>
              <a:rPr lang="en-US" altLang="ja-JP" sz="2000" dirty="0">
                <a:latin typeface="Consolas" panose="020B0609020204030204" pitchFamily="49" charset="0"/>
                <a:cs typeface="Consolas" panose="020B0609020204030204" pitchFamily="49" charset="0"/>
              </a:rPr>
              <a:t>print()</a:t>
            </a:r>
            <a:r>
              <a:rPr lang="en-US" altLang="en-US" dirty="0">
                <a:latin typeface="Arial" panose="020B0604020202020204" pitchFamily="34" charset="0"/>
                <a:ea typeface="ＭＳ Ｐゴシック" panose="020B0600070205080204" pitchFamily="34" charset="-128"/>
                <a:cs typeface="Arial" panose="020B0604020202020204" pitchFamily="34" charset="0"/>
              </a:rPr>
              <a:t>’</a:t>
            </a:r>
            <a:r>
              <a:rPr lang="en-US" altLang="ja-JP" dirty="0">
                <a:latin typeface="Arial" panose="020B0604020202020204" pitchFamily="34" charset="0"/>
                <a:cs typeface="Arial" panose="020B0604020202020204" pitchFamily="34" charset="0"/>
              </a:rPr>
              <a:t>, </a:t>
            </a:r>
            <a:r>
              <a:rPr lang="en-US" altLang="en-US" dirty="0">
                <a:latin typeface="Arial" panose="020B0604020202020204" pitchFamily="34" charset="0"/>
                <a:ea typeface="ＭＳ Ｐゴシック" panose="020B0600070205080204" pitchFamily="34" charset="-128"/>
                <a:cs typeface="Arial" panose="020B0604020202020204" pitchFamily="34" charset="0"/>
              </a:rPr>
              <a:t>‘</a:t>
            </a:r>
            <a:r>
              <a:rPr lang="en-US" altLang="ja-JP" sz="2000" dirty="0">
                <a:latin typeface="Consolas" panose="020B0609020204030204" pitchFamily="49" charset="0"/>
                <a:cs typeface="Consolas" panose="020B0609020204030204" pitchFamily="49" charset="0"/>
              </a:rPr>
              <a:t>input()</a:t>
            </a:r>
            <a:r>
              <a:rPr lang="en-US" altLang="en-US" dirty="0">
                <a:latin typeface="Arial" panose="020B0604020202020204" pitchFamily="34" charset="0"/>
                <a:ea typeface="ＭＳ Ｐゴシック" panose="020B0600070205080204" pitchFamily="34" charset="-128"/>
                <a:cs typeface="Arial" panose="020B0604020202020204" pitchFamily="34" charset="0"/>
              </a:rPr>
              <a:t>’</a:t>
            </a:r>
            <a:endParaRPr lang="en-US" altLang="ja-JP" dirty="0">
              <a:latin typeface="Arial" panose="020B0604020202020204" pitchFamily="34" charset="0"/>
              <a:cs typeface="Arial" panose="020B0604020202020204" pitchFamily="34" charset="0"/>
            </a:endParaRPr>
          </a:p>
          <a:p>
            <a:pPr eaLnBrk="1" hangingPunct="1">
              <a:tabLst>
                <a:tab pos="1254125" algn="l"/>
              </a:tabLst>
            </a:pPr>
            <a:r>
              <a:rPr lang="en-US" altLang="en-US" dirty="0">
                <a:ea typeface="ＭＳ Ｐゴシック" panose="020B0600070205080204" pitchFamily="34" charset="-128"/>
              </a:rPr>
              <a:t>(If a program needs to perform a common task e.g., finding the absolute value of a number, then you should first check if the function has already been implemented).</a:t>
            </a:r>
          </a:p>
          <a:p>
            <a:pPr eaLnBrk="1" hangingPunct="1">
              <a:tabLst>
                <a:tab pos="1254125" algn="l"/>
              </a:tabLst>
            </a:pPr>
            <a:r>
              <a:rPr lang="en-US" altLang="en-US" dirty="0">
                <a:ea typeface="ＭＳ Ｐゴシック" panose="020B0600070205080204" pitchFamily="34" charset="-128"/>
              </a:rPr>
              <a:t>For a list of all prewritten Python functions.</a:t>
            </a:r>
          </a:p>
          <a:p>
            <a:pPr lvl="1" eaLnBrk="1" hangingPunct="1">
              <a:tabLst>
                <a:tab pos="1254125" algn="l"/>
              </a:tabLst>
            </a:pPr>
            <a:r>
              <a:rPr lang="en-US" altLang="en-US" dirty="0">
                <a:ea typeface="ＭＳ Ｐゴシック" panose="020B0600070205080204" pitchFamily="34" charset="-128"/>
                <a:hlinkClick r:id="rId3"/>
              </a:rPr>
              <a:t>https://docs.python.org/3/library/functions.html</a:t>
            </a:r>
            <a:endParaRPr lang="en-US" altLang="en-US" dirty="0">
              <a:ea typeface="ＭＳ Ｐゴシック" panose="020B0600070205080204" pitchFamily="34" charset="-128"/>
            </a:endParaRPr>
          </a:p>
          <a:p>
            <a:pPr lvl="1" eaLnBrk="1" hangingPunct="1">
              <a:tabLst>
                <a:tab pos="1254125" algn="l"/>
              </a:tabLst>
            </a:pPr>
            <a:r>
              <a:rPr lang="en-US" altLang="en-US" dirty="0">
                <a:ea typeface="ＭＳ Ｐゴシック" panose="020B0600070205080204" pitchFamily="34" charset="-128"/>
              </a:rPr>
              <a:t>Note: some assignments may have specific instructions which list functions you are allowed to use (</a:t>
            </a:r>
            <a:r>
              <a:rPr lang="en-US" altLang="en-US" b="1" dirty="0">
                <a:ea typeface="ＭＳ Ｐゴシック" panose="020B0600070205080204" pitchFamily="34" charset="-128"/>
              </a:rPr>
              <a:t>assume that you cannot use a function </a:t>
            </a:r>
            <a:r>
              <a:rPr lang="en-US" altLang="en-US" dirty="0">
                <a:ea typeface="ＭＳ Ｐゴシック" panose="020B0600070205080204" pitchFamily="34" charset="-128"/>
              </a:rPr>
              <a:t>unless: (1) it’s extremely common e.g., input and output  (2) it’s explicitly allowed )</a:t>
            </a:r>
          </a:p>
          <a:p>
            <a:pPr lvl="1" eaLnBrk="1" hangingPunct="1">
              <a:tabLst>
                <a:tab pos="1254125" algn="l"/>
              </a:tabLst>
            </a:pPr>
            <a:r>
              <a:rPr lang="en-US" altLang="en-US" dirty="0">
                <a:ea typeface="ＭＳ Ｐゴシック" panose="020B0600070205080204" pitchFamily="34" charset="-128"/>
              </a:rPr>
              <a:t>Read the requirements specific to each assignment</a:t>
            </a:r>
          </a:p>
          <a:p>
            <a:pPr lvl="1" eaLnBrk="1" hangingPunct="1">
              <a:tabLst>
                <a:tab pos="1254125" algn="l"/>
              </a:tabLst>
            </a:pPr>
            <a:r>
              <a:rPr lang="en-US" altLang="en-US" dirty="0">
                <a:ea typeface="ＭＳ Ｐゴシック" panose="020B0600070205080204" pitchFamily="34" charset="-128"/>
              </a:rPr>
              <a:t>When in doubt don’t use the pre-created code either ask or don’t use it and write the code yourself. (</a:t>
            </a:r>
            <a:r>
              <a:rPr lang="en-US" altLang="en-US" b="1" dirty="0">
                <a:ea typeface="ＭＳ Ｐゴシック" panose="020B0600070205080204" pitchFamily="34" charset="-128"/>
              </a:rPr>
              <a:t>If you end up using a pre-created function rather than writing the code yourself you could receive no credit</a:t>
            </a:r>
            <a:r>
              <a:rPr lang="en-US" altLang="en-US" dirty="0">
                <a:ea typeface="ＭＳ Ｐゴシック" panose="020B0600070205080204" pitchFamily="34" charset="-128"/>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2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2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286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286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286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286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28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260350"/>
            <a:ext cx="8229600" cy="730250"/>
          </a:xfrm>
        </p:spPr>
        <p:txBody>
          <a:bodyPr/>
          <a:lstStyle/>
          <a:p>
            <a:pPr eaLnBrk="1" hangingPunct="1"/>
            <a:r>
              <a:rPr lang="en-CA" altLang="en-US" dirty="0"/>
              <a:t>Types Of Programming Errors</a:t>
            </a:r>
          </a:p>
        </p:txBody>
      </p:sp>
      <p:sp>
        <p:nvSpPr>
          <p:cNvPr id="94211" name="Rectangle 3"/>
          <p:cNvSpPr>
            <a:spLocks noGrp="1" noChangeArrowheads="1"/>
          </p:cNvSpPr>
          <p:nvPr>
            <p:ph idx="1"/>
          </p:nvPr>
        </p:nvSpPr>
        <p:spPr/>
        <p:txBody>
          <a:bodyPr/>
          <a:lstStyle/>
          <a:p>
            <a:pPr marL="457200" indent="-457200" eaLnBrk="1" hangingPunct="1">
              <a:buFontTx/>
              <a:buAutoNum type="arabicPeriod"/>
              <a:tabLst>
                <a:tab pos="1254125" algn="l"/>
              </a:tabLst>
            </a:pPr>
            <a:r>
              <a:rPr lang="en-CA" altLang="en-US" dirty="0"/>
              <a:t>Syntax/translation errors</a:t>
            </a:r>
          </a:p>
          <a:p>
            <a:pPr marL="457200" indent="-457200" eaLnBrk="1" hangingPunct="1">
              <a:buFontTx/>
              <a:buAutoNum type="arabicPeriod"/>
              <a:tabLst>
                <a:tab pos="1254125" algn="l"/>
              </a:tabLst>
            </a:pPr>
            <a:r>
              <a:rPr lang="en-CA" altLang="en-US" dirty="0"/>
              <a:t>Runtime errors</a:t>
            </a:r>
          </a:p>
          <a:p>
            <a:pPr marL="457200" indent="-457200" eaLnBrk="1" hangingPunct="1">
              <a:buFontTx/>
              <a:buAutoNum type="arabicPeriod"/>
              <a:tabLst>
                <a:tab pos="1254125" algn="l"/>
              </a:tabLst>
            </a:pPr>
            <a:r>
              <a:rPr lang="en-CA" altLang="en-US" dirty="0"/>
              <a:t>Logic errors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57200" y="260350"/>
            <a:ext cx="8229600" cy="730250"/>
          </a:xfrm>
        </p:spPr>
        <p:txBody>
          <a:bodyPr/>
          <a:lstStyle/>
          <a:p>
            <a:pPr marL="533400" indent="-533400" eaLnBrk="1" hangingPunct="1">
              <a:buFontTx/>
              <a:buAutoNum type="arabicPeriod"/>
            </a:pPr>
            <a:r>
              <a:rPr lang="en-US" altLang="en-US" dirty="0"/>
              <a:t>Syntax/ Translation Errors</a:t>
            </a:r>
          </a:p>
        </p:txBody>
      </p:sp>
      <p:sp>
        <p:nvSpPr>
          <p:cNvPr id="253955" name="Rectangle 3"/>
          <p:cNvSpPr>
            <a:spLocks noGrp="1" noChangeArrowheads="1"/>
          </p:cNvSpPr>
          <p:nvPr>
            <p:ph idx="1"/>
          </p:nvPr>
        </p:nvSpPr>
        <p:spPr/>
        <p:txBody>
          <a:bodyPr/>
          <a:lstStyle/>
          <a:p>
            <a:pPr eaLnBrk="1" hangingPunct="1">
              <a:tabLst>
                <a:tab pos="1254125" algn="l"/>
              </a:tabLst>
            </a:pPr>
            <a:r>
              <a:rPr lang="en-US" altLang="en-US" dirty="0"/>
              <a:t>Each language has rules about how statements are to be structured.</a:t>
            </a:r>
          </a:p>
          <a:p>
            <a:pPr eaLnBrk="1" hangingPunct="1">
              <a:tabLst>
                <a:tab pos="1254125" algn="l"/>
              </a:tabLst>
            </a:pPr>
            <a:r>
              <a:rPr lang="en-US" altLang="en-US" dirty="0"/>
              <a:t>An English sentence is structured by the </a:t>
            </a:r>
            <a:r>
              <a:rPr lang="en-US" altLang="en-US" i="1" dirty="0"/>
              <a:t>grammar</a:t>
            </a:r>
            <a:r>
              <a:rPr lang="en-US" altLang="en-US" dirty="0"/>
              <a:t> of the English language:</a:t>
            </a:r>
          </a:p>
          <a:p>
            <a:pPr lvl="1" eaLnBrk="1" hangingPunct="1">
              <a:tabLst>
                <a:tab pos="1254125" algn="l"/>
              </a:tabLst>
            </a:pPr>
            <a:r>
              <a:rPr lang="en-US" altLang="en-US" dirty="0"/>
              <a:t>My cat sleeps the sofa.</a:t>
            </a:r>
          </a:p>
          <a:p>
            <a:pPr lvl="1" eaLnBrk="1" hangingPunct="1">
              <a:tabLst>
                <a:tab pos="1254125" algn="l"/>
              </a:tabLst>
            </a:pPr>
            <a:endParaRPr lang="en-US" altLang="en-US" dirty="0"/>
          </a:p>
          <a:p>
            <a:pPr lvl="1" eaLnBrk="1" hangingPunct="1">
              <a:tabLst>
                <a:tab pos="1254125" algn="l"/>
              </a:tabLst>
            </a:pPr>
            <a:endParaRPr lang="en-US" altLang="en-US" sz="1600" dirty="0"/>
          </a:p>
          <a:p>
            <a:pPr lvl="1" eaLnBrk="1" hangingPunct="1">
              <a:tabLst>
                <a:tab pos="1254125" algn="l"/>
              </a:tabLst>
            </a:pPr>
            <a:endParaRPr lang="en-US" altLang="en-US" sz="1600" dirty="0"/>
          </a:p>
          <a:p>
            <a:pPr eaLnBrk="1" hangingPunct="1">
              <a:tabLst>
                <a:tab pos="1254125" algn="l"/>
              </a:tabLst>
            </a:pPr>
            <a:r>
              <a:rPr lang="en-US" altLang="en-US" dirty="0"/>
              <a:t>Python statements are structured by the </a:t>
            </a:r>
            <a:r>
              <a:rPr lang="en-US" altLang="en-US" i="1" dirty="0"/>
              <a:t>syntax</a:t>
            </a:r>
            <a:r>
              <a:rPr lang="en-US" altLang="en-US" dirty="0"/>
              <a:t> of Python:</a:t>
            </a:r>
          </a:p>
          <a:p>
            <a:pPr lvl="1" eaLnBrk="1" hangingPunct="1">
              <a:buFont typeface="Arial" panose="020B0604020202020204" pitchFamily="34" charset="0"/>
              <a:buNone/>
              <a:tabLst>
                <a:tab pos="1254125" algn="l"/>
              </a:tabLst>
            </a:pPr>
            <a:r>
              <a:rPr lang="en-US" altLang="en-US" dirty="0">
                <a:latin typeface="Consolas" panose="020B0609020204030204" pitchFamily="49" charset="0"/>
                <a:cs typeface="Consolas" panose="020B0609020204030204" pitchFamily="49" charset="0"/>
              </a:rPr>
              <a:t>5 = num</a:t>
            </a:r>
          </a:p>
        </p:txBody>
      </p:sp>
      <p:grpSp>
        <p:nvGrpSpPr>
          <p:cNvPr id="6" name="Group 5"/>
          <p:cNvGrpSpPr>
            <a:grpSpLocks/>
          </p:cNvGrpSpPr>
          <p:nvPr/>
        </p:nvGrpSpPr>
        <p:grpSpPr bwMode="auto">
          <a:xfrm>
            <a:off x="1358900" y="2971800"/>
            <a:ext cx="5270500" cy="946150"/>
            <a:chOff x="1358462" y="2971800"/>
            <a:chExt cx="5270938" cy="945895"/>
          </a:xfrm>
        </p:grpSpPr>
        <p:sp>
          <p:nvSpPr>
            <p:cNvPr id="95241" name="Text Box 6"/>
            <p:cNvSpPr txBox="1">
              <a:spLocks noChangeArrowheads="1"/>
            </p:cNvSpPr>
            <p:nvPr/>
          </p:nvSpPr>
          <p:spPr bwMode="auto">
            <a:xfrm>
              <a:off x="1358462" y="3392294"/>
              <a:ext cx="5270938" cy="52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1" dirty="0">
                  <a:solidFill>
                    <a:srgbClr val="FF0000"/>
                  </a:solidFill>
                  <a:latin typeface="Arial" panose="020B0604020202020204" pitchFamily="34" charset="0"/>
                </a:rPr>
                <a:t>Grammatically incorrect (FYI: missing the preposition to introduce the prepositional phrase ‘the sofa’)</a:t>
              </a:r>
            </a:p>
          </p:txBody>
        </p:sp>
        <p:cxnSp>
          <p:nvCxnSpPr>
            <p:cNvPr id="5" name="Straight Arrow Connector 4"/>
            <p:cNvCxnSpPr/>
            <p:nvPr/>
          </p:nvCxnSpPr>
          <p:spPr>
            <a:xfrm flipV="1">
              <a:off x="2209433" y="2971800"/>
              <a:ext cx="381032" cy="53325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Group 10"/>
          <p:cNvGrpSpPr>
            <a:grpSpLocks/>
          </p:cNvGrpSpPr>
          <p:nvPr/>
        </p:nvGrpSpPr>
        <p:grpSpPr bwMode="auto">
          <a:xfrm>
            <a:off x="895350" y="4813300"/>
            <a:ext cx="6197600" cy="1579563"/>
            <a:chOff x="914400" y="4800600"/>
            <a:chExt cx="6197600" cy="1579045"/>
          </a:xfrm>
        </p:grpSpPr>
        <p:sp>
          <p:nvSpPr>
            <p:cNvPr id="95238" name="Text Box 9"/>
            <p:cNvSpPr txBox="1">
              <a:spLocks noChangeArrowheads="1"/>
            </p:cNvSpPr>
            <p:nvPr/>
          </p:nvSpPr>
          <p:spPr bwMode="auto">
            <a:xfrm>
              <a:off x="1270000" y="5638800"/>
              <a:ext cx="5842000" cy="740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1400" b="1" dirty="0">
                  <a:solidFill>
                    <a:srgbClr val="FF0000"/>
                  </a:solidFill>
                  <a:latin typeface="Arial" panose="020B0604020202020204" pitchFamily="34" charset="0"/>
                </a:rPr>
                <a:t>Syntactically incorrect: the left hand side of an assignment statement cannot be a literal (unnamed) constant (or variable names cannot begin with a number)</a:t>
              </a:r>
            </a:p>
          </p:txBody>
        </p:sp>
        <p:cxnSp>
          <p:nvCxnSpPr>
            <p:cNvPr id="8" name="Straight Connector 7"/>
            <p:cNvCxnSpPr/>
            <p:nvPr/>
          </p:nvCxnSpPr>
          <p:spPr>
            <a:xfrm>
              <a:off x="914400" y="4800600"/>
              <a:ext cx="8382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270000" y="4800600"/>
              <a:ext cx="1397000" cy="95694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39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395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395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395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3955">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260350"/>
            <a:ext cx="8229600" cy="730250"/>
          </a:xfrm>
        </p:spPr>
        <p:txBody>
          <a:bodyPr/>
          <a:lstStyle/>
          <a:p>
            <a:pPr marL="533400" indent="-533400" eaLnBrk="1" hangingPunct="1">
              <a:buFontTx/>
              <a:buAutoNum type="arabicPeriod"/>
            </a:pPr>
            <a:r>
              <a:rPr lang="en-US" altLang="en-US" dirty="0"/>
              <a:t>Syntax/ Translation Errors (2)</a:t>
            </a:r>
          </a:p>
        </p:txBody>
      </p:sp>
      <p:sp>
        <p:nvSpPr>
          <p:cNvPr id="254979" name="Rectangle 3"/>
          <p:cNvSpPr>
            <a:spLocks noGrp="1" noChangeArrowheads="1"/>
          </p:cNvSpPr>
          <p:nvPr>
            <p:ph idx="1"/>
          </p:nvPr>
        </p:nvSpPr>
        <p:spPr/>
        <p:txBody>
          <a:bodyPr/>
          <a:lstStyle/>
          <a:p>
            <a:pPr eaLnBrk="1" hangingPunct="1">
              <a:tabLst>
                <a:tab pos="1254125" algn="l"/>
              </a:tabLst>
            </a:pPr>
            <a:r>
              <a:rPr lang="en-US" altLang="en-US" dirty="0"/>
              <a:t>The translator checks for these errors when a computer program is translated to machine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497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260350"/>
            <a:ext cx="8229600" cy="730250"/>
          </a:xfrm>
        </p:spPr>
        <p:txBody>
          <a:bodyPr/>
          <a:lstStyle/>
          <a:p>
            <a:pPr marL="533400" indent="-533400" eaLnBrk="1" hangingPunct="1">
              <a:buFontTx/>
              <a:buAutoNum type="arabicPeriod"/>
            </a:pPr>
            <a:r>
              <a:rPr lang="en-US" altLang="en-US" dirty="0"/>
              <a:t>Some Common </a:t>
            </a:r>
            <a:r>
              <a:rPr lang="en-US" altLang="en-US" b="1" dirty="0">
                <a:solidFill>
                  <a:srgbClr val="FF0000"/>
                </a:solidFill>
              </a:rPr>
              <a:t>Syntax Errors</a:t>
            </a:r>
          </a:p>
        </p:txBody>
      </p:sp>
      <p:sp>
        <p:nvSpPr>
          <p:cNvPr id="256003" name="Rectangle 3"/>
          <p:cNvSpPr>
            <a:spLocks noGrp="1" noChangeArrowheads="1"/>
          </p:cNvSpPr>
          <p:nvPr>
            <p:ph idx="1"/>
          </p:nvPr>
        </p:nvSpPr>
        <p:spPr/>
        <p:txBody>
          <a:bodyPr/>
          <a:lstStyle/>
          <a:p>
            <a:pPr eaLnBrk="1" hangingPunct="1">
              <a:tabLst>
                <a:tab pos="1254125" algn="l"/>
              </a:tabLst>
            </a:pPr>
            <a:r>
              <a:rPr lang="en-US" altLang="en-US" dirty="0"/>
              <a:t>Miss-spelling names of keywords</a:t>
            </a:r>
          </a:p>
          <a:p>
            <a:pPr lvl="1" eaLnBrk="1" hangingPunct="1">
              <a:tabLst>
                <a:tab pos="1254125" algn="l"/>
              </a:tabLst>
            </a:pPr>
            <a:r>
              <a:rPr lang="en-US" altLang="en-US" sz="1800" dirty="0"/>
              <a:t>e.g., ‘</a:t>
            </a:r>
            <a:r>
              <a:rPr lang="en-US" altLang="en-US" sz="1800" b="1" dirty="0">
                <a:solidFill>
                  <a:srgbClr val="FF0000"/>
                </a:solidFill>
                <a:latin typeface="Consolas" panose="020B0609020204030204" pitchFamily="49" charset="0"/>
                <a:cs typeface="Consolas" panose="020B0609020204030204" pitchFamily="49" charset="0"/>
              </a:rPr>
              <a:t>primt()</a:t>
            </a:r>
            <a:r>
              <a:rPr lang="en-US" altLang="en-US" sz="1800" dirty="0"/>
              <a:t>’ instead of ‘</a:t>
            </a:r>
            <a:r>
              <a:rPr lang="en-US" altLang="en-US" sz="1800" dirty="0">
                <a:latin typeface="Consolas" panose="020B0609020204030204" pitchFamily="49" charset="0"/>
                <a:cs typeface="Consolas" panose="020B0609020204030204" pitchFamily="49" charset="0"/>
              </a:rPr>
              <a:t>print()</a:t>
            </a:r>
            <a:r>
              <a:rPr lang="en-US" altLang="en-US" sz="1800" dirty="0"/>
              <a:t>’</a:t>
            </a:r>
          </a:p>
          <a:p>
            <a:pPr eaLnBrk="1" hangingPunct="1">
              <a:tabLst>
                <a:tab pos="1254125" algn="l"/>
              </a:tabLst>
            </a:pPr>
            <a:r>
              <a:rPr lang="en-US" altLang="en-US" dirty="0"/>
              <a:t>Forgetting to match closing quotes or brackets to opening quotes or brackets e.g., </a:t>
            </a:r>
            <a:r>
              <a:rPr lang="en-US" altLang="en-US" b="1" dirty="0">
                <a:solidFill>
                  <a:srgbClr val="FF0000"/>
                </a:solidFill>
              </a:rPr>
              <a:t>print("hello)</a:t>
            </a:r>
          </a:p>
          <a:p>
            <a:pPr eaLnBrk="1" hangingPunct="1">
              <a:tabLst>
                <a:tab pos="1254125" algn="l"/>
              </a:tabLst>
            </a:pPr>
            <a:r>
              <a:rPr lang="en-US" altLang="en-US" dirty="0"/>
              <a:t>Using variables before they’ve been named (allocated in memory).</a:t>
            </a:r>
            <a:r>
              <a:rPr lang="en-US" altLang="en-US" sz="1800" dirty="0"/>
              <a:t> </a:t>
            </a:r>
          </a:p>
          <a:p>
            <a:pPr eaLnBrk="1" hangingPunct="1">
              <a:tabLst>
                <a:tab pos="1254125" algn="l"/>
              </a:tabLst>
            </a:pPr>
            <a:r>
              <a:rPr lang="en-US" altLang="en-US" b="1" dirty="0"/>
              <a:t>Name of the full example</a:t>
            </a:r>
            <a:r>
              <a:rPr lang="en-US" altLang="en-US" dirty="0"/>
              <a:t>: </a:t>
            </a:r>
            <a:r>
              <a:rPr lang="en-US" altLang="en-US" sz="2000" dirty="0" smtClean="0">
                <a:latin typeface="Consolas" panose="020B0609020204030204" pitchFamily="49" charset="0"/>
              </a:rPr>
              <a:t>17</a:t>
            </a:r>
            <a:r>
              <a:rPr lang="en-US" altLang="en-US" sz="2000" dirty="0" smtClean="0">
                <a:latin typeface="Consolas" panose="020B0609020204030204" pitchFamily="49" charset="0"/>
                <a:cs typeface="Consolas" panose="020B0609020204030204" pitchFamily="49" charset="0"/>
              </a:rPr>
              <a:t>error_</a:t>
            </a:r>
            <a:r>
              <a:rPr lang="en-CA" altLang="en-US" sz="2000" dirty="0">
                <a:latin typeface="Consolas" panose="020B0609020204030204" pitchFamily="49" charset="0"/>
                <a:cs typeface="Consolas" panose="020B0609020204030204" pitchFamily="49" charset="0"/>
              </a:rPr>
              <a:t>syntax.py</a:t>
            </a:r>
            <a:endParaRPr lang="en-CA" altLang="en-US" sz="2000" dirty="0">
              <a:latin typeface="Consolas" panose="020B0609020204030204" pitchFamily="49" charset="0"/>
            </a:endParaRPr>
          </a:p>
          <a:p>
            <a:pPr eaLnBrk="1" hangingPunct="1">
              <a:buFontTx/>
              <a:buNone/>
              <a:tabLst>
                <a:tab pos="1254125" algn="l"/>
              </a:tabLst>
            </a:pPr>
            <a:r>
              <a:rPr lang="en-CA" altLang="en-US" sz="1800" dirty="0">
                <a:solidFill>
                  <a:srgbClr val="FF0000"/>
                </a:solidFill>
                <a:latin typeface="Consolas" panose="020B0609020204030204" pitchFamily="49" charset="0"/>
                <a:cs typeface="Consolas" panose="020B0609020204030204" pitchFamily="49" charset="0"/>
              </a:rPr>
              <a:t>   </a:t>
            </a:r>
            <a:r>
              <a:rPr lang="en-CA" altLang="en-US" sz="1800" b="1" dirty="0">
                <a:solidFill>
                  <a:srgbClr val="FF0000"/>
                </a:solidFill>
                <a:latin typeface="Consolas" panose="020B0609020204030204" pitchFamily="49" charset="0"/>
                <a:cs typeface="Consolas" panose="020B0609020204030204" pitchFamily="49" charset="0"/>
              </a:rPr>
              <a:t>print(num)</a:t>
            </a:r>
          </a:p>
          <a:p>
            <a:pPr eaLnBrk="1" hangingPunct="1">
              <a:buFontTx/>
              <a:buNone/>
              <a:tabLst>
                <a:tab pos="1254125" algn="l"/>
              </a:tabLst>
            </a:pPr>
            <a:r>
              <a:rPr lang="en-CA" altLang="en-US" sz="1800" dirty="0">
                <a:latin typeface="Consolas" panose="020B0609020204030204" pitchFamily="49" charset="0"/>
                <a:cs typeface="Consolas" panose="020B0609020204030204" pitchFamily="49" charset="0"/>
              </a:rPr>
              <a:t>   num = 123</a:t>
            </a:r>
          </a:p>
        </p:txBody>
      </p:sp>
      <p:pic>
        <p:nvPicPr>
          <p:cNvPr id="9318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4038600"/>
            <a:ext cx="5335588"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600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600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600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6003">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6003">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600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3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260350"/>
            <a:ext cx="8229600" cy="730250"/>
          </a:xfrm>
        </p:spPr>
        <p:txBody>
          <a:bodyPr/>
          <a:lstStyle/>
          <a:p>
            <a:pPr marL="533400" indent="-533400" eaLnBrk="1" hangingPunct="1">
              <a:buFontTx/>
              <a:buAutoNum type="arabicPeriod" startAt="2"/>
            </a:pPr>
            <a:r>
              <a:rPr lang="en-US" altLang="en-US" dirty="0"/>
              <a:t>Runtime Errors</a:t>
            </a:r>
          </a:p>
        </p:txBody>
      </p:sp>
      <p:sp>
        <p:nvSpPr>
          <p:cNvPr id="258051" name="Rectangle 3"/>
          <p:cNvSpPr>
            <a:spLocks noGrp="1" noChangeArrowheads="1"/>
          </p:cNvSpPr>
          <p:nvPr>
            <p:ph idx="1"/>
          </p:nvPr>
        </p:nvSpPr>
        <p:spPr/>
        <p:txBody>
          <a:bodyPr/>
          <a:lstStyle/>
          <a:p>
            <a:pPr eaLnBrk="1" hangingPunct="1">
              <a:tabLst>
                <a:tab pos="1254125" algn="l"/>
              </a:tabLst>
            </a:pPr>
            <a:r>
              <a:rPr lang="en-US" altLang="en-US" dirty="0"/>
              <a:t>Occur as a program is executing (running).</a:t>
            </a:r>
          </a:p>
          <a:p>
            <a:pPr eaLnBrk="1" hangingPunct="1">
              <a:tabLst>
                <a:tab pos="1254125" algn="l"/>
              </a:tabLst>
            </a:pPr>
            <a:r>
              <a:rPr lang="en-US" altLang="en-US" dirty="0"/>
              <a:t>The syntax of the language has </a:t>
            </a:r>
            <a:r>
              <a:rPr lang="en-US" altLang="en-US" i="1" dirty="0"/>
              <a:t>not</a:t>
            </a:r>
            <a:r>
              <a:rPr lang="en-US" altLang="en-US" dirty="0"/>
              <a:t> been violated (each statement follows the rules/syntax).</a:t>
            </a:r>
          </a:p>
          <a:p>
            <a:pPr eaLnBrk="1" hangingPunct="1">
              <a:tabLst>
                <a:tab pos="1254125" algn="l"/>
              </a:tabLst>
            </a:pPr>
            <a:r>
              <a:rPr lang="en-US" altLang="en-US" dirty="0"/>
              <a:t>During execution a serious error is encountered that causes the execution (running) of the program to cease.</a:t>
            </a:r>
          </a:p>
          <a:p>
            <a:pPr eaLnBrk="1" hangingPunct="1">
              <a:tabLst>
                <a:tab pos="1254125" algn="l"/>
              </a:tabLst>
            </a:pPr>
            <a:r>
              <a:rPr lang="en-US" altLang="en-US" dirty="0"/>
              <a:t>With a language like Python where translation occurs just before execution (interpreted) the timing of when runtime errors appear won’t seem different from a syntax error.</a:t>
            </a:r>
          </a:p>
          <a:p>
            <a:pPr eaLnBrk="1" hangingPunct="1">
              <a:tabLst>
                <a:tab pos="1254125" algn="l"/>
              </a:tabLst>
            </a:pPr>
            <a:r>
              <a:rPr lang="en-US" altLang="en-US" dirty="0"/>
              <a:t>But for languages where translation occurs well before execution (compiled) the difference will be quite noticeable.</a:t>
            </a:r>
          </a:p>
          <a:p>
            <a:pPr eaLnBrk="1" hangingPunct="1">
              <a:tabLst>
                <a:tab pos="1254125" algn="l"/>
              </a:tabLst>
            </a:pPr>
            <a:r>
              <a:rPr lang="en-US" altLang="en-US" dirty="0"/>
              <a:t>A common example of a runtime error is a division by zero error.</a:t>
            </a:r>
          </a:p>
          <a:p>
            <a:pPr marL="454025" lvl="1" eaLnBrk="1" hangingPunct="1">
              <a:tabLst>
                <a:tab pos="1254125" algn="l"/>
              </a:tabLst>
            </a:pPr>
            <a:r>
              <a:rPr lang="en-US" altLang="en-US" dirty="0"/>
              <a:t>We will talk about other run time errors later.</a:t>
            </a:r>
          </a:p>
        </p:txBody>
      </p:sp>
      <p:sp>
        <p:nvSpPr>
          <p:cNvPr id="2" name="Rectangle 1"/>
          <p:cNvSpPr/>
          <p:nvPr/>
        </p:nvSpPr>
        <p:spPr>
          <a:xfrm>
            <a:off x="7086600" y="0"/>
            <a:ext cx="2057400" cy="914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Comic Sans MS" panose="030F0702030302020204" pitchFamily="66" charset="0"/>
              </a:rPr>
              <a:t>“My computer crashed!”</a:t>
            </a:r>
            <a:endParaRPr lang="en-CA" dirty="0" smtClean="0">
              <a:solidFill>
                <a:schemeClr val="tx1"/>
              </a:solidFill>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80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80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80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80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805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8051">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80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260350"/>
            <a:ext cx="8229600" cy="730250"/>
          </a:xfrm>
        </p:spPr>
        <p:txBody>
          <a:bodyPr/>
          <a:lstStyle/>
          <a:p>
            <a:pPr eaLnBrk="1" hangingPunct="1"/>
            <a:r>
              <a:rPr lang="en-US" altLang="en-US" b="1" dirty="0">
                <a:solidFill>
                  <a:srgbClr val="0000FF"/>
                </a:solidFill>
              </a:rPr>
              <a:t>Named Constants</a:t>
            </a:r>
          </a:p>
        </p:txBody>
      </p:sp>
      <p:sp>
        <p:nvSpPr>
          <p:cNvPr id="230403" name="Rectangle 3"/>
          <p:cNvSpPr>
            <a:spLocks noGrp="1" noChangeArrowheads="1"/>
          </p:cNvSpPr>
          <p:nvPr>
            <p:ph idx="1"/>
          </p:nvPr>
        </p:nvSpPr>
        <p:spPr/>
        <p:txBody>
          <a:bodyPr/>
          <a:lstStyle/>
          <a:p>
            <a:pPr marL="114300" indent="-114300" eaLnBrk="1" hangingPunct="1">
              <a:lnSpc>
                <a:spcPct val="90000"/>
              </a:lnSpc>
              <a:buFont typeface="Arial" charset="0"/>
              <a:buChar char="•"/>
              <a:tabLst>
                <a:tab pos="1254125" algn="l"/>
              </a:tabLst>
              <a:defRPr/>
            </a:pPr>
            <a:r>
              <a:rPr lang="en-US" altLang="en-US" dirty="0"/>
              <a:t>They are similar to variables: a memory location that’s been given a name.</a:t>
            </a:r>
          </a:p>
          <a:p>
            <a:pPr marL="114300" indent="-114300" eaLnBrk="1" hangingPunct="1">
              <a:lnSpc>
                <a:spcPct val="90000"/>
              </a:lnSpc>
              <a:buFont typeface="Arial" charset="0"/>
              <a:buChar char="•"/>
              <a:tabLst>
                <a:tab pos="1254125" algn="l"/>
              </a:tabLst>
              <a:defRPr/>
            </a:pPr>
            <a:r>
              <a:rPr lang="en-US" altLang="en-US" dirty="0"/>
              <a:t>Unlike variables their contents </a:t>
            </a:r>
            <a:r>
              <a:rPr lang="en-US" altLang="en-US" i="1" dirty="0"/>
              <a:t>shouldn’t</a:t>
            </a:r>
            <a:r>
              <a:rPr lang="en-US" altLang="en-US" dirty="0"/>
              <a:t> change.</a:t>
            </a:r>
          </a:p>
          <a:p>
            <a:pPr marL="457200" lvl="1" indent="-114300" eaLnBrk="1" hangingPunct="1">
              <a:lnSpc>
                <a:spcPct val="90000"/>
              </a:lnSpc>
              <a:buFont typeface="Arial" charset="0"/>
              <a:buChar char="•"/>
              <a:tabLst>
                <a:tab pos="1254125" algn="l"/>
              </a:tabLst>
              <a:defRPr/>
            </a:pPr>
            <a:r>
              <a:rPr lang="en-US" altLang="en-US" dirty="0"/>
              <a:t>This means changes should not occur because of style reasons rather than because Python prevents the change</a:t>
            </a:r>
          </a:p>
          <a:p>
            <a:pPr marL="114300" indent="-114300" eaLnBrk="1" hangingPunct="1">
              <a:lnSpc>
                <a:spcPct val="90000"/>
              </a:lnSpc>
              <a:buFont typeface="Arial" charset="0"/>
              <a:buChar char="•"/>
              <a:tabLst>
                <a:tab pos="1254125" algn="l"/>
              </a:tabLst>
              <a:defRPr/>
            </a:pPr>
            <a:r>
              <a:rPr lang="en-CA" altLang="en-US" dirty="0"/>
              <a:t>The naming conventions for choosing variable names generally apply to constants but the name of constants should be all </a:t>
            </a:r>
            <a:r>
              <a:rPr lang="en-CA" altLang="en-US" dirty="0">
                <a:solidFill>
                  <a:srgbClr val="0000FF"/>
                </a:solidFill>
              </a:rPr>
              <a:t>UPPER CASE</a:t>
            </a:r>
            <a:r>
              <a:rPr lang="en-CA" altLang="en-US" dirty="0"/>
              <a:t>.  (You can separate multiple words with an underscore).</a:t>
            </a:r>
          </a:p>
          <a:p>
            <a:pPr marL="114300" indent="-114300" eaLnBrk="1" hangingPunct="1">
              <a:lnSpc>
                <a:spcPct val="90000"/>
              </a:lnSpc>
              <a:buFont typeface="Arial" charset="0"/>
              <a:buChar char="•"/>
              <a:tabLst>
                <a:tab pos="1254125" algn="l"/>
              </a:tabLst>
              <a:defRPr/>
            </a:pPr>
            <a:r>
              <a:rPr lang="en-CA" altLang="en-US" dirty="0"/>
              <a:t>Example </a:t>
            </a:r>
            <a:r>
              <a:rPr lang="en-CA" altLang="en-US" sz="2000" b="1" dirty="0">
                <a:solidFill>
                  <a:srgbClr val="0000FF"/>
                </a:solidFill>
                <a:latin typeface="Arial" charset="0"/>
                <a:cs typeface="Arial" charset="0"/>
              </a:rPr>
              <a:t>PI</a:t>
            </a:r>
            <a:r>
              <a:rPr lang="en-CA" altLang="en-US" sz="2000" dirty="0">
                <a:latin typeface="Arial" charset="0"/>
                <a:cs typeface="Arial" charset="0"/>
              </a:rPr>
              <a:t> = 3.14   </a:t>
            </a:r>
          </a:p>
          <a:p>
            <a:pPr marL="114300" indent="-114300" eaLnBrk="1" hangingPunct="1">
              <a:lnSpc>
                <a:spcPct val="90000"/>
              </a:lnSpc>
              <a:buFont typeface="Arial" charset="0"/>
              <a:buChar char="•"/>
              <a:tabLst>
                <a:tab pos="1254125" algn="l"/>
              </a:tabLst>
              <a:defRPr/>
            </a:pPr>
            <a:r>
              <a:rPr lang="en-CA" altLang="en-US" dirty="0"/>
              <a:t>They are capitalized so the reader of the program can distinguish them from variables.</a:t>
            </a:r>
          </a:p>
          <a:p>
            <a:pPr marL="400050" lvl="1" indent="-171450" eaLnBrk="1" hangingPunct="1">
              <a:lnSpc>
                <a:spcPct val="90000"/>
              </a:lnSpc>
              <a:buFont typeface="Arial" charset="0"/>
              <a:buChar char="–"/>
              <a:tabLst>
                <a:tab pos="1254125" algn="l"/>
              </a:tabLst>
              <a:defRPr/>
            </a:pPr>
            <a:r>
              <a:rPr lang="en-CA" altLang="en-US" dirty="0"/>
              <a:t>For some programming languages the translator will enforce the unchanging nature of the constant.</a:t>
            </a:r>
          </a:p>
          <a:p>
            <a:pPr marL="400050" lvl="1" indent="-171450" eaLnBrk="1" hangingPunct="1">
              <a:lnSpc>
                <a:spcPct val="90000"/>
              </a:lnSpc>
              <a:buFont typeface="Arial" charset="0"/>
              <a:buChar char="–"/>
              <a:tabLst>
                <a:tab pos="1254125" algn="l"/>
              </a:tabLst>
              <a:defRPr/>
            </a:pPr>
            <a:r>
              <a:rPr lang="en-CA" altLang="en-US" dirty="0"/>
              <a:t>For languages such as </a:t>
            </a:r>
            <a:r>
              <a:rPr lang="en-CA" altLang="en-US" i="1" dirty="0"/>
              <a:t>Python it is up to the programmer </a:t>
            </a:r>
            <a:r>
              <a:rPr lang="en-CA" altLang="en-US" dirty="0"/>
              <a:t>to recognize a named constant and not to change it.</a:t>
            </a:r>
          </a:p>
          <a:p>
            <a:pPr marL="114300" indent="-114300" eaLnBrk="1" hangingPunct="1">
              <a:lnSpc>
                <a:spcPct val="90000"/>
              </a:lnSpc>
              <a:buFont typeface="Arial" charset="0"/>
              <a:buChar char="•"/>
              <a:tabLst>
                <a:tab pos="1254125" algn="l"/>
              </a:tabLst>
              <a:defRPr/>
            </a:pPr>
            <a:endParaRPr lang="en-US"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04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04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04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040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040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040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04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260350"/>
            <a:ext cx="8229600" cy="730250"/>
          </a:xfrm>
        </p:spPr>
        <p:txBody>
          <a:bodyPr/>
          <a:lstStyle/>
          <a:p>
            <a:pPr marL="533400" indent="-533400" eaLnBrk="1" hangingPunct="1">
              <a:buFontTx/>
              <a:buAutoNum type="arabicPeriod" startAt="2"/>
            </a:pPr>
            <a:r>
              <a:rPr lang="en-US" altLang="en-US" b="1" dirty="0">
                <a:solidFill>
                  <a:srgbClr val="FF0000"/>
                </a:solidFill>
              </a:rPr>
              <a:t>Runtime Error</a:t>
            </a:r>
            <a:r>
              <a:rPr lang="en-US" altLang="en-US" b="1" baseline="30000" dirty="0">
                <a:solidFill>
                  <a:srgbClr val="FF0000"/>
                </a:solidFill>
              </a:rPr>
              <a:t>1</a:t>
            </a:r>
            <a:r>
              <a:rPr lang="en-US" altLang="en-US" dirty="0"/>
              <a:t>: An Example</a:t>
            </a:r>
          </a:p>
        </p:txBody>
      </p:sp>
      <p:sp>
        <p:nvSpPr>
          <p:cNvPr id="99331" name="Rectangle 3"/>
          <p:cNvSpPr>
            <a:spLocks noGrp="1" noChangeArrowheads="1"/>
          </p:cNvSpPr>
          <p:nvPr>
            <p:ph idx="1"/>
          </p:nvPr>
        </p:nvSpPr>
        <p:spPr/>
        <p:txBody>
          <a:bodyPr/>
          <a:lstStyle/>
          <a:p>
            <a:pPr eaLnBrk="1" hangingPunct="1">
              <a:tabLst>
                <a:tab pos="1254125" algn="l"/>
              </a:tabLst>
            </a:pPr>
            <a:r>
              <a:rPr lang="en-CA" altLang="en-US" b="1" dirty="0"/>
              <a:t>Name of the full example</a:t>
            </a:r>
            <a:r>
              <a:rPr lang="en-CA" altLang="en-US" dirty="0"/>
              <a:t>:</a:t>
            </a:r>
            <a:r>
              <a:rPr lang="en-CA" altLang="en-US" sz="1800" dirty="0"/>
              <a:t> </a:t>
            </a:r>
            <a:r>
              <a:rPr lang="en-CA" altLang="en-US" sz="2000" dirty="0" smtClean="0">
                <a:latin typeface="Consolas" panose="020B0609020204030204" pitchFamily="49" charset="0"/>
              </a:rPr>
              <a:t>18</a:t>
            </a:r>
            <a:r>
              <a:rPr lang="en-CA" altLang="en-US" sz="2000" dirty="0" smtClean="0">
                <a:latin typeface="Consolas" panose="020B0609020204030204" pitchFamily="49" charset="0"/>
                <a:cs typeface="Consolas" panose="020B0609020204030204" pitchFamily="49" charset="0"/>
              </a:rPr>
              <a:t>error_runtime.py</a:t>
            </a:r>
            <a:endParaRPr lang="en-CA" altLang="en-US" sz="2000" dirty="0">
              <a:latin typeface="Consolas" panose="020B0609020204030204" pitchFamily="49" charset="0"/>
              <a:cs typeface="Consolas" panose="020B0609020204030204" pitchFamily="49" charset="0"/>
            </a:endParaRPr>
          </a:p>
          <a:p>
            <a:pPr eaLnBrk="1" hangingPunct="1">
              <a:tabLst>
                <a:tab pos="1254125" algn="l"/>
              </a:tabLst>
            </a:pPr>
            <a:endParaRPr lang="en-CA" altLang="en-US" sz="2000" dirty="0">
              <a:latin typeface="Consolas" panose="020B0609020204030204" pitchFamily="49" charset="0"/>
              <a:cs typeface="Consolas" panose="020B0609020204030204" pitchFamily="49" charset="0"/>
            </a:endParaRP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num2 = int(input("Type in a number: "))</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num3 = int(input("Type in a number: "))</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num1 = num2 </a:t>
            </a:r>
            <a:r>
              <a:rPr lang="en-US" altLang="en-US" sz="1800" b="1" dirty="0">
                <a:solidFill>
                  <a:schemeClr val="accent3">
                    <a:lumMod val="75000"/>
                  </a:schemeClr>
                </a:solidFill>
                <a:latin typeface="Consolas" panose="020B0609020204030204" pitchFamily="49" charset="0"/>
                <a:cs typeface="Consolas" panose="020B0609020204030204" pitchFamily="49" charset="0"/>
              </a:rPr>
              <a:t>/ </a:t>
            </a:r>
            <a:r>
              <a:rPr lang="en-US" altLang="en-US" sz="1800" b="1" dirty="0">
                <a:solidFill>
                  <a:srgbClr val="FF0000"/>
                </a:solidFill>
                <a:latin typeface="Consolas" panose="020B0609020204030204" pitchFamily="49" charset="0"/>
                <a:cs typeface="Consolas" panose="020B0609020204030204" pitchFamily="49" charset="0"/>
              </a:rPr>
              <a:t>num3</a:t>
            </a:r>
            <a:r>
              <a:rPr lang="en-US" altLang="en-US" sz="1800" b="1" dirty="0">
                <a:solidFill>
                  <a:schemeClr val="accent3">
                    <a:lumMod val="75000"/>
                  </a:schemeClr>
                </a:solidFill>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b="1" dirty="0">
                <a:solidFill>
                  <a:srgbClr val="0000FF"/>
                </a:solidFill>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b="1" dirty="0" smtClean="0">
                <a:solidFill>
                  <a:srgbClr val="0000FF"/>
                </a:solidFill>
                <a:latin typeface="Consolas" panose="020B0609020204030204" pitchFamily="49" charset="0"/>
                <a:ea typeface="ＭＳ Ｐゴシック" panose="020B0600070205080204" pitchFamily="34" charset="-128"/>
                <a:cs typeface="Consolas" panose="020B0609020204030204" pitchFamily="49" charset="0"/>
              </a:rPr>
              <a:t>Crashes when </a:t>
            </a:r>
            <a:r>
              <a:rPr lang="en-US" altLang="en-US" sz="1800" b="1" dirty="0">
                <a:solidFill>
                  <a:srgbClr val="0000FF"/>
                </a:solidFill>
                <a:latin typeface="Consolas" panose="020B0609020204030204" pitchFamily="49" charset="0"/>
                <a:ea typeface="ＭＳ Ｐゴシック" panose="020B0600070205080204" pitchFamily="34" charset="-128"/>
                <a:cs typeface="Consolas" panose="020B0609020204030204" pitchFamily="49" charset="0"/>
              </a:rPr>
              <a:t>zero is entered</a:t>
            </a:r>
            <a:r>
              <a:rPr lang="en-US" altLang="en-US" sz="1800" b="1" dirty="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a:t>
            </a:r>
          </a:p>
          <a:p>
            <a:pPr lvl="1" eaLnBrk="1" hangingPunct="1">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print(num1)</a:t>
            </a:r>
          </a:p>
        </p:txBody>
      </p:sp>
      <p:sp>
        <p:nvSpPr>
          <p:cNvPr id="99332" name="Text Box 4"/>
          <p:cNvSpPr txBox="1">
            <a:spLocks noChangeArrowheads="1"/>
          </p:cNvSpPr>
          <p:nvPr/>
        </p:nvSpPr>
        <p:spPr bwMode="auto">
          <a:xfrm>
            <a:off x="0" y="6553200"/>
            <a:ext cx="4559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dirty="0">
                <a:latin typeface="Arial" panose="020B0604020202020204" pitchFamily="34" charset="0"/>
              </a:rPr>
              <a:t>1 When ‘num3’ contains zero</a:t>
            </a: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4876800"/>
            <a:ext cx="4830763" cy="156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3108325"/>
            <a:ext cx="4614863" cy="100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260350"/>
            <a:ext cx="8229600" cy="730250"/>
          </a:xfrm>
        </p:spPr>
        <p:txBody>
          <a:bodyPr/>
          <a:lstStyle/>
          <a:p>
            <a:pPr marL="533400" indent="-533400" eaLnBrk="1" hangingPunct="1">
              <a:buFontTx/>
              <a:buAutoNum type="arabicPeriod" startAt="3"/>
            </a:pPr>
            <a:r>
              <a:rPr lang="en-US" altLang="en-US" b="1" dirty="0">
                <a:solidFill>
                  <a:srgbClr val="FF0000"/>
                </a:solidFill>
              </a:rPr>
              <a:t>Logic Errors</a:t>
            </a:r>
          </a:p>
        </p:txBody>
      </p:sp>
      <p:sp>
        <p:nvSpPr>
          <p:cNvPr id="261123" name="Rectangle 3"/>
          <p:cNvSpPr>
            <a:spLocks noGrp="1" noChangeArrowheads="1"/>
          </p:cNvSpPr>
          <p:nvPr>
            <p:ph idx="1"/>
          </p:nvPr>
        </p:nvSpPr>
        <p:spPr/>
        <p:txBody>
          <a:bodyPr/>
          <a:lstStyle/>
          <a:p>
            <a:pPr eaLnBrk="1" hangingPunct="1">
              <a:lnSpc>
                <a:spcPct val="80000"/>
              </a:lnSpc>
              <a:tabLst>
                <a:tab pos="1254125" algn="l"/>
              </a:tabLst>
            </a:pPr>
            <a:r>
              <a:rPr lang="en-CA" altLang="en-US" dirty="0"/>
              <a:t>The program has no </a:t>
            </a:r>
            <a:r>
              <a:rPr lang="en-CA" altLang="en-US" i="1" dirty="0"/>
              <a:t>syntax errors</a:t>
            </a:r>
            <a:r>
              <a:rPr lang="en-CA" altLang="en-US" dirty="0"/>
              <a:t>.</a:t>
            </a:r>
          </a:p>
          <a:p>
            <a:pPr eaLnBrk="1" hangingPunct="1">
              <a:lnSpc>
                <a:spcPct val="80000"/>
              </a:lnSpc>
              <a:tabLst>
                <a:tab pos="1254125" algn="l"/>
              </a:tabLst>
            </a:pPr>
            <a:r>
              <a:rPr lang="en-CA" altLang="en-US" dirty="0"/>
              <a:t>The program runs from beginning to end with </a:t>
            </a:r>
            <a:r>
              <a:rPr lang="en-CA" altLang="en-US" i="1" dirty="0"/>
              <a:t>no runtime errors</a:t>
            </a:r>
            <a:r>
              <a:rPr lang="en-CA" altLang="en-US" dirty="0"/>
              <a:t>.</a:t>
            </a:r>
          </a:p>
          <a:p>
            <a:pPr eaLnBrk="1" hangingPunct="1">
              <a:lnSpc>
                <a:spcPct val="80000"/>
              </a:lnSpc>
              <a:tabLst>
                <a:tab pos="1254125" algn="l"/>
              </a:tabLst>
            </a:pPr>
            <a:r>
              <a:rPr lang="en-CA" altLang="en-US" dirty="0"/>
              <a:t>But the logic of the program is incorrect (it doesn’t do what it’s supposed to and may produce an incorrect result).</a:t>
            </a:r>
          </a:p>
          <a:p>
            <a:pPr eaLnBrk="1" hangingPunct="1">
              <a:lnSpc>
                <a:spcPct val="80000"/>
              </a:lnSpc>
              <a:tabLst>
                <a:tab pos="1254125" algn="l"/>
              </a:tabLst>
            </a:pPr>
            <a:r>
              <a:rPr lang="en-CA" altLang="en-US" b="1" dirty="0"/>
              <a:t>Name of the full example</a:t>
            </a:r>
            <a:r>
              <a:rPr lang="en-CA" altLang="en-US" dirty="0"/>
              <a:t>: </a:t>
            </a:r>
            <a:r>
              <a:rPr lang="en-CA" altLang="en-US" sz="2000" dirty="0" smtClean="0">
                <a:latin typeface="Consolas" panose="020B0609020204030204" pitchFamily="49" charset="0"/>
              </a:rPr>
              <a:t>19</a:t>
            </a:r>
            <a:r>
              <a:rPr lang="en-CA" altLang="en-US" sz="2000" dirty="0" smtClean="0">
                <a:latin typeface="Consolas" panose="020B0609020204030204" pitchFamily="49" charset="0"/>
                <a:cs typeface="Consolas" panose="020B0609020204030204" pitchFamily="49" charset="0"/>
              </a:rPr>
              <a:t>error_logic.py</a:t>
            </a:r>
            <a:endParaRPr lang="en-CA" altLang="en-US" sz="2000" dirty="0">
              <a:latin typeface="Consolas" panose="020B0609020204030204" pitchFamily="49" charset="0"/>
              <a:cs typeface="Consolas" panose="020B0609020204030204" pitchFamily="49" charset="0"/>
            </a:endParaRPr>
          </a:p>
          <a:p>
            <a:pPr eaLnBrk="1" hangingPunct="1">
              <a:lnSpc>
                <a:spcPct val="80000"/>
              </a:lnSpc>
              <a:tabLst>
                <a:tab pos="1254125" algn="l"/>
              </a:tabLst>
            </a:pPr>
            <a:endParaRPr lang="en-CA" altLang="en-US" sz="2000" dirty="0">
              <a:latin typeface="Consolas" panose="020B0609020204030204" pitchFamily="49" charset="0"/>
              <a:cs typeface="Consolas" panose="020B0609020204030204" pitchFamily="49" charset="0"/>
            </a:endParaRPr>
          </a:p>
          <a:p>
            <a:pPr lvl="1" eaLnBrk="1" hangingPunct="1">
              <a:lnSpc>
                <a:spcPct val="90000"/>
              </a:lnSpc>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 ("This program will calculate the area of a rectangle")</a:t>
            </a:r>
          </a:p>
          <a:p>
            <a:pPr lvl="1" eaLnBrk="1" hangingPunct="1">
              <a:lnSpc>
                <a:spcPct val="90000"/>
              </a:lnSpc>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length = int(input("Enter the length: "))</a:t>
            </a:r>
          </a:p>
          <a:p>
            <a:pPr lvl="1" eaLnBrk="1" hangingPunct="1">
              <a:lnSpc>
                <a:spcPct val="90000"/>
              </a:lnSpc>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width = int(input("Enter the width: "))</a:t>
            </a:r>
          </a:p>
          <a:p>
            <a:pPr lvl="1" eaLnBrk="1" hangingPunct="1">
              <a:lnSpc>
                <a:spcPct val="90000"/>
              </a:lnSpc>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area = length </a:t>
            </a:r>
            <a:r>
              <a:rPr lang="en-US" altLang="en-US" sz="1800" b="1" dirty="0">
                <a:solidFill>
                  <a:srgbClr val="FF0000"/>
                </a:solidFill>
                <a:latin typeface="Consolas" panose="020B0609020204030204" pitchFamily="49" charset="0"/>
                <a:cs typeface="Consolas" panose="020B0609020204030204" pitchFamily="49" charset="0"/>
              </a:rPr>
              <a:t>+</a:t>
            </a:r>
            <a:r>
              <a:rPr lang="en-US" altLang="en-US" sz="1800" dirty="0">
                <a:latin typeface="Consolas" panose="020B0609020204030204" pitchFamily="49" charset="0"/>
                <a:cs typeface="Consolas" panose="020B0609020204030204" pitchFamily="49" charset="0"/>
              </a:rPr>
              <a:t> width</a:t>
            </a:r>
          </a:p>
          <a:p>
            <a:pPr lvl="1" eaLnBrk="1" hangingPunct="1">
              <a:lnSpc>
                <a:spcPct val="90000"/>
              </a:lnSpc>
              <a:buFont typeface="Times New Roman" panose="02020603050405020304" pitchFamily="18" charset="0"/>
              <a:buNone/>
              <a:tabLst>
                <a:tab pos="1254125" algn="l"/>
              </a:tabLst>
            </a:pPr>
            <a:r>
              <a:rPr lang="en-US" altLang="en-US" sz="1800" dirty="0">
                <a:latin typeface="Consolas" panose="020B0609020204030204" pitchFamily="49" charset="0"/>
                <a:cs typeface="Consolas" panose="020B0609020204030204" pitchFamily="49" charset="0"/>
              </a:rPr>
              <a:t>print("Area: ", area)</a:t>
            </a:r>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5625" y="5486400"/>
            <a:ext cx="5762625" cy="981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1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1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1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112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112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112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112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112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1123">
                                            <p:txEl>
                                              <p:pRg st="9" end="9"/>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3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a:xfrm>
            <a:off x="457200" y="260350"/>
            <a:ext cx="8229600" cy="730250"/>
          </a:xfrm>
        </p:spPr>
        <p:txBody>
          <a:bodyPr/>
          <a:lstStyle/>
          <a:p>
            <a:pPr eaLnBrk="1" hangingPunct="1"/>
            <a:r>
              <a:rPr lang="en-US" altLang="en-US" dirty="0"/>
              <a:t>Some Additional Examples Of Errors</a:t>
            </a:r>
          </a:p>
        </p:txBody>
      </p:sp>
      <p:sp>
        <p:nvSpPr>
          <p:cNvPr id="101379" name="Content Placeholder 2"/>
          <p:cNvSpPr>
            <a:spLocks noGrp="1"/>
          </p:cNvSpPr>
          <p:nvPr>
            <p:ph idx="1"/>
          </p:nvPr>
        </p:nvSpPr>
        <p:spPr/>
        <p:txBody>
          <a:bodyPr/>
          <a:lstStyle/>
          <a:p>
            <a:pPr eaLnBrk="1" hangingPunct="1">
              <a:tabLst>
                <a:tab pos="1254125" algn="l"/>
              </a:tabLst>
            </a:pPr>
            <a:r>
              <a:rPr lang="en-US" altLang="en-US" dirty="0"/>
              <a:t>All external links (not produced by your instructor):</a:t>
            </a:r>
          </a:p>
          <a:p>
            <a:pPr lvl="1" eaLnBrk="1" hangingPunct="1">
              <a:tabLst>
                <a:tab pos="1254125" algn="l"/>
              </a:tabLst>
            </a:pPr>
            <a:r>
              <a:rPr lang="en-US" altLang="en-US" sz="1800" dirty="0">
                <a:hlinkClick r:id="rId3"/>
              </a:rPr>
              <a:t>http://level1wiki.wikidot.com/syntax-error</a:t>
            </a:r>
            <a:endParaRPr lang="en-US" altLang="en-US" sz="1800" dirty="0"/>
          </a:p>
          <a:p>
            <a:pPr lvl="1" eaLnBrk="1" hangingPunct="1">
              <a:tabLst>
                <a:tab pos="1254125" algn="l"/>
              </a:tabLst>
            </a:pPr>
            <a:r>
              <a:rPr lang="en-US" altLang="en-US" sz="1800" dirty="0">
                <a:hlinkClick r:id="rId4"/>
              </a:rPr>
              <a:t>http://www.cs.bu.edu/courses/cs108/guides/debug.html</a:t>
            </a:r>
            <a:endParaRPr lang="en-US" altLang="en-US" sz="1800" dirty="0"/>
          </a:p>
          <a:p>
            <a:pPr lvl="1" eaLnBrk="1" hangingPunct="1">
              <a:tabLst>
                <a:tab pos="1254125" algn="l"/>
              </a:tabLst>
            </a:pPr>
            <a:r>
              <a:rPr lang="en-US" altLang="en-US" sz="1800" dirty="0">
                <a:hlinkClick r:id="rId5"/>
              </a:rPr>
              <a:t>http://cscircles.cemc.uwaterloo.ca/1e-errors/</a:t>
            </a:r>
            <a:endParaRPr lang="en-US" altLang="en-US" sz="1800" dirty="0"/>
          </a:p>
          <a:p>
            <a:pPr lvl="1" eaLnBrk="1" hangingPunct="1">
              <a:tabLst>
                <a:tab pos="1254125" algn="l"/>
              </a:tabLst>
            </a:pPr>
            <a:r>
              <a:rPr lang="en-US" altLang="en-US" sz="1800" dirty="0">
                <a:hlinkClick r:id="rId6"/>
              </a:rPr>
              <a:t>http://www.greenteapress.com/thinkpython/thinkCSpy/html/app01.html</a:t>
            </a:r>
            <a:endParaRPr lang="en-US" altLang="en-US" sz="1800" dirty="0"/>
          </a:p>
          <a:p>
            <a:pPr eaLnBrk="1" hangingPunct="1">
              <a:tabLst>
                <a:tab pos="1254125" algn="l"/>
              </a:tabLst>
            </a:pPr>
            <a:endParaRPr lang="en-US" altLang="en-US" sz="2000" dirty="0"/>
          </a:p>
          <a:p>
            <a:pPr eaLnBrk="1" hangingPunct="1">
              <a:tabLst>
                <a:tab pos="1254125" algn="l"/>
              </a:tabLst>
            </a:pPr>
            <a:endParaRPr lang="en-US" altLang="en-US" sz="1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idx="4294967295"/>
          </p:nvPr>
        </p:nvSpPr>
        <p:spPr/>
        <p:txBody>
          <a:bodyPr/>
          <a:lstStyle/>
          <a:p>
            <a:pPr eaLnBrk="1" hangingPunct="1">
              <a:defRPr/>
            </a:pPr>
            <a:r>
              <a:rPr lang="en-US" sz="3200" dirty="0">
                <a:latin typeface="+mn-lt"/>
              </a:rPr>
              <a:t>Practice Exercise</a:t>
            </a:r>
          </a:p>
        </p:txBody>
      </p:sp>
      <p:sp>
        <p:nvSpPr>
          <p:cNvPr id="102403" name="Rectangle 3"/>
          <p:cNvSpPr>
            <a:spLocks noGrp="1"/>
          </p:cNvSpPr>
          <p:nvPr>
            <p:ph type="body" idx="4294967295"/>
          </p:nvPr>
        </p:nvSpPr>
        <p:spPr>
          <a:xfrm>
            <a:off x="457200" y="1371600"/>
            <a:ext cx="8229600" cy="5029200"/>
          </a:xfrm>
        </p:spPr>
        <p:txBody>
          <a:bodyPr/>
          <a:lstStyle/>
          <a:p>
            <a:pPr eaLnBrk="1" hangingPunct="1">
              <a:tabLst>
                <a:tab pos="1254125" algn="l"/>
              </a:tabLst>
            </a:pPr>
            <a:r>
              <a:rPr lang="en-US" altLang="en-US" sz="2400" dirty="0"/>
              <a:t>(This one will be an ongoing task).</a:t>
            </a:r>
          </a:p>
          <a:p>
            <a:pPr eaLnBrk="1" hangingPunct="1">
              <a:tabLst>
                <a:tab pos="1254125" algn="l"/>
              </a:tabLst>
            </a:pPr>
            <a:r>
              <a:rPr lang="en-US" altLang="en-US" sz="2400" dirty="0"/>
              <a:t>As you write you programs, classify the type of errors that you encounter as: syntax/translation, runtime or logical.</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pPr eaLnBrk="1" hangingPunct="1"/>
            <a:r>
              <a:rPr lang="en-US" altLang="en-US" dirty="0"/>
              <a:t>Section Summary: The 3 Error Types</a:t>
            </a:r>
          </a:p>
        </p:txBody>
      </p:sp>
      <p:sp>
        <p:nvSpPr>
          <p:cNvPr id="103427" name="Content Placeholder 2"/>
          <p:cNvSpPr>
            <a:spLocks noGrp="1"/>
          </p:cNvSpPr>
          <p:nvPr>
            <p:ph idx="1"/>
          </p:nvPr>
        </p:nvSpPr>
        <p:spPr/>
        <p:txBody>
          <a:bodyPr/>
          <a:lstStyle/>
          <a:p>
            <a:pPr eaLnBrk="1" hangingPunct="1"/>
            <a:r>
              <a:rPr lang="en-US" altLang="en-US" dirty="0"/>
              <a:t>What are different categories of errors</a:t>
            </a:r>
          </a:p>
          <a:p>
            <a:pPr eaLnBrk="1" hangingPunct="1"/>
            <a:r>
              <a:rPr lang="en-US" altLang="en-US" dirty="0"/>
              <a:t>What is the difference between the categories of errors and being able to identify examples of each</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idx="4294967295"/>
          </p:nvPr>
        </p:nvSpPr>
        <p:spPr/>
        <p:txBody>
          <a:bodyPr/>
          <a:lstStyle/>
          <a:p>
            <a:pPr eaLnBrk="1" hangingPunct="1">
              <a:defRPr/>
            </a:pPr>
            <a:r>
              <a:rPr lang="en-US" sz="3200" dirty="0">
                <a:latin typeface="+mn-lt"/>
              </a:rPr>
              <a:t>Layout And Formatting</a:t>
            </a:r>
          </a:p>
        </p:txBody>
      </p:sp>
      <p:sp>
        <p:nvSpPr>
          <p:cNvPr id="104451" name="Rectangle 3"/>
          <p:cNvSpPr>
            <a:spLocks noGrp="1"/>
          </p:cNvSpPr>
          <p:nvPr>
            <p:ph type="body" idx="4294967295"/>
          </p:nvPr>
        </p:nvSpPr>
        <p:spPr>
          <a:xfrm>
            <a:off x="457200" y="1600200"/>
            <a:ext cx="8229600" cy="4953000"/>
          </a:xfrm>
        </p:spPr>
        <p:txBody>
          <a:bodyPr/>
          <a:lstStyle/>
          <a:p>
            <a:pPr eaLnBrk="1" hangingPunct="1">
              <a:tabLst>
                <a:tab pos="1254125" algn="l"/>
              </a:tabLst>
            </a:pPr>
            <a:r>
              <a:rPr lang="en-US" altLang="en-US" sz="2400" dirty="0"/>
              <a:t>Similar to written text: </a:t>
            </a:r>
            <a:r>
              <a:rPr lang="en-US" altLang="en-US" sz="2400"/>
              <a:t>all computer </a:t>
            </a:r>
            <a:r>
              <a:rPr lang="en-US" altLang="en-US" sz="2400" dirty="0"/>
              <a:t>programs (except for the smallest ones) should use white space to group related instructions and to separate different groups.</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 These are output statements to prompt for user information</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Instruction1</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Instruction2</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Instruction3</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Instruction4</a:t>
            </a:r>
          </a:p>
          <a:p>
            <a:pPr lvl="1" eaLnBrk="1" hangingPunct="1">
              <a:buFont typeface="Arial" panose="020B0604020202020204" pitchFamily="34" charset="0"/>
              <a:buNone/>
              <a:tabLst>
                <a:tab pos="1254125" algn="l"/>
              </a:tabLst>
            </a:pPr>
            <a:endParaRPr lang="en-US" altLang="en-US" sz="1800" dirty="0">
              <a:latin typeface="Arial" panose="020B0604020202020204" pitchFamily="34" charset="0"/>
            </a:endParaRPr>
          </a:p>
          <a:p>
            <a:pPr lvl="1" eaLnBrk="1" hangingPunct="1">
              <a:buFont typeface="Arial" panose="020B0604020202020204" pitchFamily="34" charset="0"/>
              <a:buNone/>
              <a:tabLst>
                <a:tab pos="1254125" algn="l"/>
              </a:tabLst>
            </a:pPr>
            <a:endParaRPr lang="en-US" altLang="en-US" sz="1800" dirty="0">
              <a:latin typeface="Arial" panose="020B0604020202020204" pitchFamily="34" charset="0"/>
            </a:endParaRP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 These are instructions to perform calculations on the user</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 input and display the results</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Instruction5</a:t>
            </a:r>
          </a:p>
          <a:p>
            <a:pPr lvl="1"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Instruction6</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altLang="en-US" dirty="0"/>
              <a:t>Layout And Formatting: Example</a:t>
            </a:r>
          </a:p>
        </p:txBody>
      </p:sp>
      <p:pic>
        <p:nvPicPr>
          <p:cNvPr id="2" name="Picture 1"/>
          <p:cNvPicPr>
            <a:picLocks noChangeAspect="1"/>
          </p:cNvPicPr>
          <p:nvPr/>
        </p:nvPicPr>
        <p:blipFill>
          <a:blip r:embed="rId3"/>
          <a:stretch>
            <a:fillRect/>
          </a:stretch>
        </p:blipFill>
        <p:spPr>
          <a:xfrm>
            <a:off x="1676400" y="1371600"/>
            <a:ext cx="6076950" cy="5162550"/>
          </a:xfrm>
          <a:prstGeom prst="rect">
            <a:avLst/>
          </a:prstGeom>
          <a:ln w="38100">
            <a:solidFill>
              <a:schemeClr val="tx1"/>
            </a:solid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pPr eaLnBrk="1" hangingPunct="1"/>
            <a:r>
              <a:rPr lang="en-US" altLang="en-US" dirty="0"/>
              <a:t>Section Summary: Layout And Formatting</a:t>
            </a:r>
          </a:p>
        </p:txBody>
      </p:sp>
      <p:sp>
        <p:nvSpPr>
          <p:cNvPr id="106499" name="Content Placeholder 2"/>
          <p:cNvSpPr>
            <a:spLocks noGrp="1"/>
          </p:cNvSpPr>
          <p:nvPr>
            <p:ph idx="1"/>
          </p:nvPr>
        </p:nvSpPr>
        <p:spPr/>
        <p:txBody>
          <a:bodyPr/>
          <a:lstStyle/>
          <a:p>
            <a:pPr eaLnBrk="1" hangingPunct="1"/>
            <a:r>
              <a:rPr lang="en-US" altLang="en-US" dirty="0"/>
              <a:t>Why is layout and formatting of programs important, how to do it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altLang="en-US" dirty="0"/>
              <a:t>Extra: In Case You’re Interested</a:t>
            </a:r>
          </a:p>
        </p:txBody>
      </p:sp>
      <p:sp>
        <p:nvSpPr>
          <p:cNvPr id="107523" name="Content Placeholder 2"/>
          <p:cNvSpPr>
            <a:spLocks noGrp="1"/>
          </p:cNvSpPr>
          <p:nvPr>
            <p:ph idx="1"/>
          </p:nvPr>
        </p:nvSpPr>
        <p:spPr/>
        <p:txBody>
          <a:bodyPr/>
          <a:lstStyle/>
          <a:p>
            <a:r>
              <a:rPr lang="en-US" altLang="en-US" dirty="0"/>
              <a:t>Different languages may have unique style guides</a:t>
            </a:r>
          </a:p>
          <a:p>
            <a:r>
              <a:rPr lang="en-US" altLang="en-US" dirty="0"/>
              <a:t>Here a style guide for Python:</a:t>
            </a:r>
          </a:p>
          <a:p>
            <a:pPr lvl="1"/>
            <a:r>
              <a:rPr lang="en-US" altLang="en-US" dirty="0">
                <a:hlinkClick r:id="rId3"/>
              </a:rPr>
              <a:t>http://legacy.python.org/dev/peps/pep-0008/</a:t>
            </a:r>
            <a:endParaRPr lang="en-US" altLang="en-US" dirty="0"/>
          </a:p>
          <a:p>
            <a:pPr lvl="1"/>
            <a:endParaRPr lang="en-US"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260350"/>
            <a:ext cx="8229600" cy="730250"/>
          </a:xfrm>
        </p:spPr>
        <p:txBody>
          <a:bodyPr/>
          <a:lstStyle/>
          <a:p>
            <a:pPr eaLnBrk="1" hangingPunct="1"/>
            <a:r>
              <a:rPr lang="en-US" altLang="en-US" dirty="0"/>
              <a:t>After This Section You Should Now Know</a:t>
            </a:r>
          </a:p>
        </p:txBody>
      </p:sp>
      <p:sp>
        <p:nvSpPr>
          <p:cNvPr id="108547" name="Rectangle 3"/>
          <p:cNvSpPr>
            <a:spLocks noGrp="1" noChangeArrowheads="1"/>
          </p:cNvSpPr>
          <p:nvPr>
            <p:ph idx="1"/>
          </p:nvPr>
        </p:nvSpPr>
        <p:spPr/>
        <p:txBody>
          <a:bodyPr/>
          <a:lstStyle/>
          <a:p>
            <a:pPr eaLnBrk="1" hangingPunct="1">
              <a:tabLst>
                <a:tab pos="1254125" algn="l"/>
              </a:tabLst>
            </a:pPr>
            <a:r>
              <a:rPr lang="en-US" altLang="en-US" dirty="0"/>
              <a:t>How to create, translate and run Python programs.</a:t>
            </a:r>
          </a:p>
          <a:p>
            <a:pPr eaLnBrk="1" hangingPunct="1">
              <a:tabLst>
                <a:tab pos="1254125" algn="l"/>
              </a:tabLst>
            </a:pPr>
            <a:r>
              <a:rPr lang="en-US" altLang="en-US" dirty="0"/>
              <a:t>Variables:</a:t>
            </a:r>
          </a:p>
          <a:p>
            <a:pPr lvl="1" eaLnBrk="1" hangingPunct="1">
              <a:tabLst>
                <a:tab pos="1254125" algn="l"/>
              </a:tabLst>
            </a:pPr>
            <a:r>
              <a:rPr lang="en-US" altLang="en-US" dirty="0"/>
              <a:t>What they are used for</a:t>
            </a:r>
          </a:p>
          <a:p>
            <a:pPr lvl="1" eaLnBrk="1" hangingPunct="1">
              <a:tabLst>
                <a:tab pos="1254125" algn="l"/>
              </a:tabLst>
            </a:pPr>
            <a:r>
              <a:rPr lang="en-US" altLang="en-US" dirty="0"/>
              <a:t>How to access and change the value of a variable</a:t>
            </a:r>
          </a:p>
          <a:p>
            <a:pPr lvl="1" eaLnBrk="1" hangingPunct="1">
              <a:tabLst>
                <a:tab pos="1254125" algn="l"/>
              </a:tabLst>
            </a:pPr>
            <a:r>
              <a:rPr lang="en-US" altLang="en-US" dirty="0"/>
              <a:t>Conventions for naming variables</a:t>
            </a:r>
          </a:p>
          <a:p>
            <a:pPr lvl="1" eaLnBrk="1" hangingPunct="1">
              <a:tabLst>
                <a:tab pos="1254125" algn="l"/>
              </a:tabLst>
            </a:pPr>
            <a:r>
              <a:rPr lang="en-US" altLang="en-US" dirty="0"/>
              <a:t>How information is stored differently with different types of variables, converting between types</a:t>
            </a:r>
          </a:p>
          <a:p>
            <a:pPr eaLnBrk="1" hangingPunct="1">
              <a:lnSpc>
                <a:spcPct val="90000"/>
              </a:lnSpc>
              <a:tabLst>
                <a:tab pos="1254125" algn="l"/>
              </a:tabLst>
            </a:pPr>
            <a:r>
              <a:rPr lang="en-US" altLang="en-US" dirty="0"/>
              <a:t>Output:</a:t>
            </a:r>
          </a:p>
          <a:p>
            <a:pPr lvl="1" eaLnBrk="1" hangingPunct="1">
              <a:lnSpc>
                <a:spcPct val="90000"/>
              </a:lnSpc>
              <a:tabLst>
                <a:tab pos="1254125" algn="l"/>
              </a:tabLst>
            </a:pPr>
            <a:r>
              <a:rPr lang="en-US" altLang="en-US" dirty="0"/>
              <a:t>How to display messages that are a constant string or the value stored in a memory location (variable or constant) onscreen with </a:t>
            </a:r>
            <a:r>
              <a:rPr lang="en-US" altLang="en-US" dirty="0">
                <a:latin typeface="Consolas" panose="020B0609020204030204" pitchFamily="49" charset="0"/>
                <a:cs typeface="Consolas" panose="020B0609020204030204" pitchFamily="49" charset="0"/>
              </a:rPr>
              <a:t>print()</a:t>
            </a:r>
          </a:p>
          <a:p>
            <a:pPr eaLnBrk="1" hangingPunct="1">
              <a:lnSpc>
                <a:spcPct val="90000"/>
              </a:lnSpc>
              <a:tabLst>
                <a:tab pos="1254125" algn="l"/>
              </a:tabLst>
            </a:pPr>
            <a:r>
              <a:rPr lang="en-US" altLang="en-US" dirty="0"/>
              <a:t>How/why use triple quoted output</a:t>
            </a:r>
          </a:p>
          <a:p>
            <a:pPr eaLnBrk="1" hangingPunct="1">
              <a:lnSpc>
                <a:spcPct val="90000"/>
              </a:lnSpc>
              <a:tabLst>
                <a:tab pos="1254125" algn="l"/>
              </a:tabLst>
            </a:pPr>
            <a:r>
              <a:rPr lang="en-US" altLang="en-US" dirty="0"/>
              <a:t>How to format output through:</a:t>
            </a:r>
          </a:p>
          <a:p>
            <a:pPr lvl="1" eaLnBrk="1" hangingPunct="1">
              <a:lnSpc>
                <a:spcPct val="90000"/>
              </a:lnSpc>
              <a:tabLst>
                <a:tab pos="1254125" algn="l"/>
              </a:tabLst>
            </a:pPr>
            <a:r>
              <a:rPr lang="en-US" altLang="en-US" dirty="0"/>
              <a:t>The use of format specifiers</a:t>
            </a:r>
          </a:p>
          <a:p>
            <a:pPr lvl="1" eaLnBrk="1" hangingPunct="1">
              <a:lnSpc>
                <a:spcPct val="90000"/>
              </a:lnSpc>
              <a:tabLst>
                <a:tab pos="1254125" algn="l"/>
              </a:tabLst>
            </a:pPr>
            <a:r>
              <a:rPr lang="en-US" altLang="en-US" dirty="0"/>
              <a:t>Escape codes</a:t>
            </a:r>
          </a:p>
          <a:p>
            <a:pPr eaLnBrk="1" hangingPunct="1">
              <a:tabLst>
                <a:tab pos="1254125" algn="l"/>
              </a:tabLst>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Variables Vs. Constants: Case </a:t>
            </a:r>
            <a:r>
              <a:rPr lang="en-US" dirty="0" smtClean="0"/>
              <a:t>Study (New Fall 2022)</a:t>
            </a:r>
            <a:endParaRPr lang="en-CA" dirty="0"/>
          </a:p>
        </p:txBody>
      </p:sp>
      <p:sp>
        <p:nvSpPr>
          <p:cNvPr id="3" name="Content Placeholder 2"/>
          <p:cNvSpPr>
            <a:spLocks noGrp="1"/>
          </p:cNvSpPr>
          <p:nvPr>
            <p:ph idx="1"/>
          </p:nvPr>
        </p:nvSpPr>
        <p:spPr/>
        <p:txBody>
          <a:bodyPr/>
          <a:lstStyle/>
          <a:p>
            <a:r>
              <a:rPr lang="en-US" dirty="0" smtClean="0"/>
              <a:t>Pre-Mini-Assignment </a:t>
            </a:r>
            <a:r>
              <a:rPr lang="en-US" dirty="0" smtClean="0"/>
              <a:t>1: when deciding if a memory location (an identifier) should be treated as a constant or a variable ask yourself:</a:t>
            </a:r>
          </a:p>
          <a:p>
            <a:pPr lvl="1"/>
            <a:r>
              <a:rPr lang="en-US" dirty="0" smtClean="0"/>
              <a:t>During the course of a semester should the contents of that identifier have the ability to change?</a:t>
            </a:r>
          </a:p>
          <a:p>
            <a:pPr lvl="2"/>
            <a:r>
              <a:rPr lang="en-US" dirty="0" smtClean="0"/>
              <a:t>Full assignment 1 grade?</a:t>
            </a:r>
          </a:p>
          <a:p>
            <a:pPr lvl="2"/>
            <a:r>
              <a:rPr lang="en-US" dirty="0" smtClean="0"/>
              <a:t>Mini-assignment 3b grade?</a:t>
            </a:r>
          </a:p>
          <a:p>
            <a:pPr lvl="2"/>
            <a:r>
              <a:rPr lang="en-US" dirty="0" smtClean="0"/>
              <a:t>The weight of Full Assignment 2?</a:t>
            </a:r>
          </a:p>
          <a:p>
            <a:pPr lvl="2"/>
            <a:r>
              <a:rPr lang="en-US" dirty="0" smtClean="0"/>
              <a:t>The weight of the Mini-assignments</a:t>
            </a:r>
            <a:r>
              <a:rPr lang="en-US" dirty="0" smtClean="0"/>
              <a:t>?</a:t>
            </a:r>
          </a:p>
          <a:p>
            <a:pPr lvl="1"/>
            <a:r>
              <a:rPr lang="en-US" dirty="0" smtClean="0"/>
              <a:t>Evaluating the type and nature of the information can help you determine if the memory location can potentially change as the program runs (even if in your version it does not) or it should never change.</a:t>
            </a:r>
            <a:endParaRPr lang="en-CA" dirty="0"/>
          </a:p>
        </p:txBody>
      </p:sp>
    </p:spTree>
    <p:extLst>
      <p:ext uri="{BB962C8B-B14F-4D97-AF65-F5344CB8AC3E}">
        <p14:creationId xmlns:p14="http://schemas.microsoft.com/office/powerpoint/2010/main" val="361472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260350"/>
            <a:ext cx="8229600" cy="730250"/>
          </a:xfrm>
        </p:spPr>
        <p:txBody>
          <a:bodyPr/>
          <a:lstStyle/>
          <a:p>
            <a:pPr eaLnBrk="1" hangingPunct="1"/>
            <a:r>
              <a:rPr lang="en-US" altLang="en-US" dirty="0"/>
              <a:t>After This Section You Should Now Know (2)</a:t>
            </a:r>
          </a:p>
        </p:txBody>
      </p:sp>
      <p:sp>
        <p:nvSpPr>
          <p:cNvPr id="109571" name="Rectangle 3"/>
          <p:cNvSpPr>
            <a:spLocks noGrp="1" noChangeArrowheads="1"/>
          </p:cNvSpPr>
          <p:nvPr>
            <p:ph idx="1"/>
          </p:nvPr>
        </p:nvSpPr>
        <p:spPr/>
        <p:txBody>
          <a:bodyPr/>
          <a:lstStyle/>
          <a:p>
            <a:pPr eaLnBrk="1" hangingPunct="1">
              <a:tabLst>
                <a:tab pos="1254125" algn="l"/>
              </a:tabLst>
            </a:pPr>
            <a:r>
              <a:rPr lang="en-US" altLang="en-US" dirty="0"/>
              <a:t>Named constants:</a:t>
            </a:r>
          </a:p>
          <a:p>
            <a:pPr lvl="1" eaLnBrk="1" hangingPunct="1">
              <a:tabLst>
                <a:tab pos="1254125" algn="l"/>
              </a:tabLst>
            </a:pPr>
            <a:r>
              <a:rPr lang="en-US" altLang="en-US" dirty="0"/>
              <a:t>What are named constants and how they differ from regular variables</a:t>
            </a:r>
          </a:p>
          <a:p>
            <a:pPr lvl="1" eaLnBrk="1" hangingPunct="1">
              <a:tabLst>
                <a:tab pos="1254125" algn="l"/>
              </a:tabLst>
            </a:pPr>
            <a:r>
              <a:rPr lang="en-US" altLang="en-US" dirty="0"/>
              <a:t>What are the benefits of using a named constant vs. unnamed constant</a:t>
            </a:r>
          </a:p>
          <a:p>
            <a:pPr eaLnBrk="1" hangingPunct="1">
              <a:tabLst>
                <a:tab pos="1254125" algn="l"/>
              </a:tabLst>
            </a:pPr>
            <a:r>
              <a:rPr lang="en-US" altLang="en-US" dirty="0"/>
              <a:t>What are the Python operators for common mathematical operations</a:t>
            </a:r>
          </a:p>
          <a:p>
            <a:pPr eaLnBrk="1" hangingPunct="1">
              <a:lnSpc>
                <a:spcPct val="90000"/>
              </a:lnSpc>
              <a:tabLst>
                <a:tab pos="1254125" algn="l"/>
              </a:tabLst>
            </a:pPr>
            <a:r>
              <a:rPr lang="en-US" altLang="en-US" dirty="0"/>
              <a:t>How do the precedence rules/order of operation work in Python</a:t>
            </a:r>
          </a:p>
          <a:p>
            <a:pPr eaLnBrk="1" hangingPunct="1">
              <a:lnSpc>
                <a:spcPct val="90000"/>
              </a:lnSpc>
              <a:tabLst>
                <a:tab pos="1254125" algn="l"/>
              </a:tabLst>
            </a:pPr>
            <a:r>
              <a:rPr lang="en-US" altLang="en-US" dirty="0"/>
              <a:t>Input:</a:t>
            </a:r>
          </a:p>
          <a:p>
            <a:pPr lvl="1" eaLnBrk="1" hangingPunct="1">
              <a:lnSpc>
                <a:spcPct val="90000"/>
              </a:lnSpc>
              <a:tabLst>
                <a:tab pos="1254125" algn="l"/>
              </a:tabLst>
            </a:pPr>
            <a:r>
              <a:rPr lang="en-US" altLang="en-US" dirty="0"/>
              <a:t>How to get a program to acquire and store information from the user of the program</a:t>
            </a:r>
          </a:p>
          <a:p>
            <a:pPr eaLnBrk="1" hangingPunct="1">
              <a:lnSpc>
                <a:spcPct val="90000"/>
              </a:lnSpc>
              <a:tabLst>
                <a:tab pos="1254125" algn="l"/>
              </a:tabLst>
            </a:pPr>
            <a:r>
              <a:rPr lang="en-US" altLang="en-US" dirty="0"/>
              <a:t>What is program documentation and what are some common things that are included in program documentation</a:t>
            </a:r>
          </a:p>
          <a:p>
            <a:pPr eaLnBrk="1" hangingPunct="1">
              <a:lnSpc>
                <a:spcPct val="90000"/>
              </a:lnSpc>
              <a:tabLst>
                <a:tab pos="1254125" algn="l"/>
              </a:tabLst>
            </a:pPr>
            <a:r>
              <a:rPr lang="en-US" altLang="en-US" dirty="0"/>
              <a:t>The existence of prewritten Python functions and how to find descriptions of them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260350"/>
            <a:ext cx="8229600" cy="730250"/>
          </a:xfrm>
        </p:spPr>
        <p:txBody>
          <a:bodyPr/>
          <a:lstStyle/>
          <a:p>
            <a:pPr eaLnBrk="1" hangingPunct="1"/>
            <a:r>
              <a:rPr lang="en-US" altLang="en-US" dirty="0"/>
              <a:t>After This Section You Should Now Know (3)</a:t>
            </a:r>
          </a:p>
        </p:txBody>
      </p:sp>
      <p:sp>
        <p:nvSpPr>
          <p:cNvPr id="110595" name="Rectangle 3"/>
          <p:cNvSpPr>
            <a:spLocks noGrp="1" noChangeArrowheads="1"/>
          </p:cNvSpPr>
          <p:nvPr>
            <p:ph idx="1"/>
          </p:nvPr>
        </p:nvSpPr>
        <p:spPr/>
        <p:txBody>
          <a:bodyPr/>
          <a:lstStyle/>
          <a:p>
            <a:pPr eaLnBrk="1" hangingPunct="1">
              <a:tabLst>
                <a:tab pos="1254125" algn="l"/>
              </a:tabLst>
            </a:pPr>
            <a:r>
              <a:rPr lang="en-US" altLang="en-US" dirty="0"/>
              <a:t>What are the three programming errors, when do they occur and what is the difference between each one</a:t>
            </a:r>
          </a:p>
          <a:p>
            <a:pPr eaLnBrk="1" hangingPunct="1">
              <a:tabLst>
                <a:tab pos="1254125" algn="l"/>
              </a:tabLst>
            </a:pPr>
            <a:r>
              <a:rPr lang="en-US" altLang="en-US" dirty="0"/>
              <a:t>How to use formatting to improve the readability of your program</a:t>
            </a:r>
          </a:p>
          <a:p>
            <a:pPr eaLnBrk="1" hangingPunct="1">
              <a:tabLst>
                <a:tab pos="1254125" algn="l"/>
              </a:tabLst>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60350"/>
            <a:ext cx="8229600" cy="730250"/>
          </a:xfrm>
        </p:spPr>
        <p:txBody>
          <a:bodyPr/>
          <a:lstStyle/>
          <a:p>
            <a:pPr eaLnBrk="1" hangingPunct="1"/>
            <a:r>
              <a:rPr lang="en-CA" altLang="en-US" dirty="0"/>
              <a:t>Why Use </a:t>
            </a:r>
            <a:r>
              <a:rPr lang="en-CA" altLang="en-US" b="1" dirty="0">
                <a:solidFill>
                  <a:srgbClr val="0000FF"/>
                </a:solidFill>
              </a:rPr>
              <a:t>Named Constants</a:t>
            </a:r>
          </a:p>
        </p:txBody>
      </p:sp>
      <p:sp>
        <p:nvSpPr>
          <p:cNvPr id="57347" name="Rectangle 3"/>
          <p:cNvSpPr>
            <a:spLocks noGrp="1" noChangeArrowheads="1"/>
          </p:cNvSpPr>
          <p:nvPr>
            <p:ph idx="1"/>
          </p:nvPr>
        </p:nvSpPr>
        <p:spPr>
          <a:xfrm>
            <a:off x="381000" y="1219200"/>
            <a:ext cx="8610600" cy="5334000"/>
          </a:xfrm>
        </p:spPr>
        <p:txBody>
          <a:bodyPr/>
          <a:lstStyle/>
          <a:p>
            <a:pPr marL="457200" indent="-457200" eaLnBrk="1" hangingPunct="1">
              <a:buFontTx/>
              <a:buAutoNum type="arabicPeriod"/>
              <a:tabLst>
                <a:tab pos="1254125" algn="l"/>
              </a:tabLst>
            </a:pPr>
            <a:r>
              <a:rPr lang="en-CA" altLang="en-US" dirty="0"/>
              <a:t>They make your program easier to read and understand</a:t>
            </a:r>
            <a:endParaRPr lang="en-CA" altLang="en-US" dirty="0">
              <a:latin typeface="Arial" panose="020B0604020202020204" pitchFamily="34" charset="0"/>
              <a:cs typeface="Arial" panose="020B0604020202020204" pitchFamily="34" charset="0"/>
            </a:endParaRPr>
          </a:p>
          <a:p>
            <a:pPr marL="682625" lvl="1" indent="-457200" eaLnBrk="1" hangingPunct="1">
              <a:buFontTx/>
              <a:buNone/>
              <a:tabLst>
                <a:tab pos="1254125" algn="l"/>
              </a:tabLst>
            </a:pPr>
            <a:r>
              <a:rPr lang="en-CA" altLang="en-US" sz="1800" b="1" dirty="0">
                <a:latin typeface="Consolas" panose="020B0609020204030204" pitchFamily="49" charset="0"/>
                <a:cs typeface="Consolas" panose="020B0609020204030204" pitchFamily="49" charset="0"/>
              </a:rPr>
              <a:t>  # NO</a:t>
            </a:r>
          </a:p>
          <a:p>
            <a:pPr marL="682625" lvl="1" indent="-457200" eaLnBrk="1" hangingPunct="1">
              <a:buFontTx/>
              <a:buNone/>
              <a:tabLst>
                <a:tab pos="1254125" algn="l"/>
              </a:tabLst>
            </a:pPr>
            <a:r>
              <a:rPr lang="en-CA" altLang="en-US" sz="1800" dirty="0">
                <a:latin typeface="Consolas" panose="020B0609020204030204" pitchFamily="49" charset="0"/>
                <a:cs typeface="Consolas" panose="020B0609020204030204" pitchFamily="49" charset="0"/>
              </a:rPr>
              <a:t>  populationChange = (</a:t>
            </a:r>
            <a:r>
              <a:rPr lang="en-CA" altLang="en-US" sz="1800" b="1" dirty="0">
                <a:solidFill>
                  <a:srgbClr val="FF0000"/>
                </a:solidFill>
                <a:latin typeface="Consolas" panose="020B0609020204030204" pitchFamily="49" charset="0"/>
                <a:cs typeface="Consolas" panose="020B0609020204030204" pitchFamily="49" charset="0"/>
              </a:rPr>
              <a:t>0.1758</a:t>
            </a:r>
            <a:r>
              <a:rPr lang="en-CA" altLang="en-US" sz="1800" dirty="0">
                <a:latin typeface="Consolas" panose="020B0609020204030204" pitchFamily="49" charset="0"/>
                <a:cs typeface="Consolas" panose="020B0609020204030204" pitchFamily="49" charset="0"/>
              </a:rPr>
              <a:t> – </a:t>
            </a:r>
            <a:r>
              <a:rPr lang="en-CA" altLang="en-US" sz="1800" b="1" dirty="0">
                <a:solidFill>
                  <a:srgbClr val="FF0000"/>
                </a:solidFill>
                <a:latin typeface="Consolas" panose="020B0609020204030204" pitchFamily="49" charset="0"/>
                <a:cs typeface="Consolas" panose="020B0609020204030204" pitchFamily="49" charset="0"/>
              </a:rPr>
              <a:t>0.1257</a:t>
            </a:r>
            <a:r>
              <a:rPr lang="en-CA" altLang="en-US" sz="1800" dirty="0">
                <a:latin typeface="Consolas" panose="020B0609020204030204" pitchFamily="49" charset="0"/>
                <a:cs typeface="Consolas" panose="020B0609020204030204" pitchFamily="49" charset="0"/>
              </a:rPr>
              <a:t>) * currentPopulation</a:t>
            </a:r>
          </a:p>
          <a:p>
            <a:pPr marL="457200" indent="-457200" algn="ctr" eaLnBrk="1" hangingPunct="1">
              <a:buFontTx/>
              <a:buNone/>
              <a:tabLst>
                <a:tab pos="1254125" algn="l"/>
              </a:tabLst>
            </a:pPr>
            <a:endParaRPr lang="en-CA" altLang="en-US" sz="1800" dirty="0">
              <a:latin typeface="Arial" panose="020B0604020202020204" pitchFamily="34" charset="0"/>
              <a:cs typeface="Arial" panose="020B0604020202020204" pitchFamily="34" charset="0"/>
            </a:endParaRPr>
          </a:p>
          <a:p>
            <a:pPr marL="457200" indent="-457200" algn="ctr" eaLnBrk="1" hangingPunct="1">
              <a:buFontTx/>
              <a:buNone/>
              <a:tabLst>
                <a:tab pos="1254125" algn="l"/>
              </a:tabLst>
            </a:pPr>
            <a:endParaRPr lang="en-CA" altLang="en-US" sz="1800" dirty="0">
              <a:latin typeface="Arial" panose="020B0604020202020204" pitchFamily="34" charset="0"/>
              <a:cs typeface="Arial" panose="020B0604020202020204" pitchFamily="34" charset="0"/>
            </a:endParaRPr>
          </a:p>
          <a:p>
            <a:pPr marL="457200" indent="-457200" algn="ctr" eaLnBrk="1" hangingPunct="1">
              <a:buFontTx/>
              <a:buNone/>
              <a:tabLst>
                <a:tab pos="1254125" algn="l"/>
              </a:tabLst>
            </a:pPr>
            <a:r>
              <a:rPr lang="en-CA" altLang="en-US" sz="1800" dirty="0">
                <a:latin typeface="Arial" panose="020B0604020202020204" pitchFamily="34" charset="0"/>
                <a:cs typeface="Arial" panose="020B0604020202020204" pitchFamily="34" charset="0"/>
              </a:rPr>
              <a:t>Vs.</a:t>
            </a:r>
          </a:p>
          <a:p>
            <a:pPr marL="457200" indent="-457200" algn="ctr" eaLnBrk="1" hangingPunct="1">
              <a:buFontTx/>
              <a:buNone/>
              <a:tabLst>
                <a:tab pos="1254125" algn="l"/>
              </a:tabLst>
            </a:pPr>
            <a:endParaRPr lang="en-CA" altLang="en-US" b="1" dirty="0">
              <a:latin typeface="Consolas" panose="020B0609020204030204" pitchFamily="49" charset="0"/>
              <a:cs typeface="Consolas" panose="020B0609020204030204" pitchFamily="49" charset="0"/>
            </a:endParaRPr>
          </a:p>
          <a:p>
            <a:pPr marL="803275" lvl="2" indent="-342900" eaLnBrk="1" hangingPunct="1">
              <a:lnSpc>
                <a:spcPct val="120000"/>
              </a:lnSpc>
              <a:buFontTx/>
              <a:buNone/>
              <a:tabLst>
                <a:tab pos="1254125" algn="l"/>
              </a:tabLst>
            </a:pPr>
            <a:r>
              <a:rPr lang="en-CA" altLang="en-US" b="1" dirty="0">
                <a:latin typeface="Consolas" panose="020B0609020204030204" pitchFamily="49" charset="0"/>
                <a:cs typeface="Consolas" panose="020B0609020204030204" pitchFamily="49" charset="0"/>
              </a:rPr>
              <a:t>#YES</a:t>
            </a:r>
          </a:p>
          <a:p>
            <a:pPr marL="803275" lvl="2" indent="-342900" eaLnBrk="1" hangingPunct="1">
              <a:lnSpc>
                <a:spcPct val="120000"/>
              </a:lnSpc>
              <a:buFontTx/>
              <a:buNone/>
              <a:tabLst>
                <a:tab pos="1254125" algn="l"/>
              </a:tabLst>
            </a:pPr>
            <a:r>
              <a:rPr lang="en-CA" altLang="en-US" b="1" dirty="0">
                <a:solidFill>
                  <a:srgbClr val="0000FF"/>
                </a:solidFill>
                <a:latin typeface="Consolas" panose="020B0609020204030204" pitchFamily="49" charset="0"/>
                <a:cs typeface="Consolas" panose="020B0609020204030204" pitchFamily="49" charset="0"/>
              </a:rPr>
              <a:t>BIRTH_RATE</a:t>
            </a:r>
            <a:r>
              <a:rPr lang="en-CA" altLang="en-US" b="1" dirty="0">
                <a:latin typeface="Consolas" panose="020B0609020204030204" pitchFamily="49" charset="0"/>
                <a:cs typeface="Consolas" panose="020B0609020204030204" pitchFamily="49" charset="0"/>
              </a:rPr>
              <a:t> </a:t>
            </a:r>
            <a:r>
              <a:rPr lang="en-CA" altLang="en-US" dirty="0">
                <a:latin typeface="Consolas" panose="020B0609020204030204" pitchFamily="49" charset="0"/>
                <a:cs typeface="Consolas" panose="020B0609020204030204" pitchFamily="49" charset="0"/>
              </a:rPr>
              <a:t>= 17.58</a:t>
            </a:r>
          </a:p>
          <a:p>
            <a:pPr marL="803275" lvl="2" indent="-342900" eaLnBrk="1" hangingPunct="1">
              <a:lnSpc>
                <a:spcPct val="120000"/>
              </a:lnSpc>
              <a:buFontTx/>
              <a:buNone/>
              <a:tabLst>
                <a:tab pos="1254125" algn="l"/>
              </a:tabLst>
            </a:pPr>
            <a:r>
              <a:rPr lang="en-CA" altLang="en-US" b="1" dirty="0">
                <a:solidFill>
                  <a:srgbClr val="0000FF"/>
                </a:solidFill>
                <a:latin typeface="Consolas" panose="020B0609020204030204" pitchFamily="49" charset="0"/>
                <a:cs typeface="Consolas" panose="020B0609020204030204" pitchFamily="49" charset="0"/>
              </a:rPr>
              <a:t>MORTALITY_RATE </a:t>
            </a:r>
            <a:r>
              <a:rPr lang="en-CA" altLang="en-US" dirty="0">
                <a:latin typeface="Consolas" panose="020B0609020204030204" pitchFamily="49" charset="0"/>
                <a:cs typeface="Consolas" panose="020B0609020204030204" pitchFamily="49" charset="0"/>
              </a:rPr>
              <a:t>= 0.1257</a:t>
            </a:r>
          </a:p>
          <a:p>
            <a:pPr marL="803275" lvl="2" indent="-342900" eaLnBrk="1" hangingPunct="1">
              <a:lnSpc>
                <a:spcPct val="120000"/>
              </a:lnSpc>
              <a:buFontTx/>
              <a:buNone/>
              <a:tabLst>
                <a:tab pos="1254125" algn="l"/>
              </a:tabLst>
            </a:pPr>
            <a:r>
              <a:rPr lang="en-CA" altLang="en-US" dirty="0">
                <a:latin typeface="Consolas" panose="020B0609020204030204" pitchFamily="49" charset="0"/>
                <a:cs typeface="Consolas" panose="020B0609020204030204" pitchFamily="49" charset="0"/>
              </a:rPr>
              <a:t>currentPopulation = 1000000</a:t>
            </a:r>
          </a:p>
          <a:p>
            <a:pPr marL="803275" lvl="2" indent="-342900" eaLnBrk="1" hangingPunct="1">
              <a:lnSpc>
                <a:spcPct val="120000"/>
              </a:lnSpc>
              <a:buFontTx/>
              <a:buNone/>
              <a:tabLst>
                <a:tab pos="1254125" algn="l"/>
              </a:tabLst>
            </a:pPr>
            <a:r>
              <a:rPr lang="en-CA" altLang="en-US" dirty="0">
                <a:latin typeface="Consolas" panose="020B0609020204030204" pitchFamily="49" charset="0"/>
                <a:cs typeface="Consolas" panose="020B0609020204030204" pitchFamily="49" charset="0"/>
              </a:rPr>
              <a:t>populationChange = (</a:t>
            </a:r>
            <a:r>
              <a:rPr lang="en-CA" altLang="en-US" b="1" dirty="0">
                <a:solidFill>
                  <a:srgbClr val="0000FF"/>
                </a:solidFill>
                <a:latin typeface="Consolas" panose="020B0609020204030204" pitchFamily="49" charset="0"/>
                <a:cs typeface="Consolas" panose="020B0609020204030204" pitchFamily="49" charset="0"/>
              </a:rPr>
              <a:t>BIRTH_RATE</a:t>
            </a:r>
            <a:r>
              <a:rPr lang="en-CA" altLang="en-US" dirty="0">
                <a:latin typeface="Consolas" panose="020B0609020204030204" pitchFamily="49" charset="0"/>
                <a:cs typeface="Consolas" panose="020B0609020204030204" pitchFamily="49" charset="0"/>
              </a:rPr>
              <a:t> - </a:t>
            </a:r>
            <a:r>
              <a:rPr lang="en-CA" altLang="en-US" b="1" dirty="0">
                <a:solidFill>
                  <a:srgbClr val="0000FF"/>
                </a:solidFill>
                <a:latin typeface="Consolas" panose="020B0609020204030204" pitchFamily="49" charset="0"/>
                <a:cs typeface="Consolas" panose="020B0609020204030204" pitchFamily="49" charset="0"/>
              </a:rPr>
              <a:t>MORTALITY_RATE</a:t>
            </a:r>
            <a:r>
              <a:rPr lang="en-CA" altLang="en-US" dirty="0">
                <a:latin typeface="Consolas" panose="020B0609020204030204" pitchFamily="49" charset="0"/>
                <a:cs typeface="Consolas" panose="020B0609020204030204" pitchFamily="49" charset="0"/>
              </a:rPr>
              <a:t>) * currentPopulation</a:t>
            </a:r>
          </a:p>
        </p:txBody>
      </p:sp>
      <p:grpSp>
        <p:nvGrpSpPr>
          <p:cNvPr id="6" name="Group 5"/>
          <p:cNvGrpSpPr>
            <a:grpSpLocks/>
          </p:cNvGrpSpPr>
          <p:nvPr/>
        </p:nvGrpSpPr>
        <p:grpSpPr bwMode="auto">
          <a:xfrm>
            <a:off x="3998913" y="2255838"/>
            <a:ext cx="4548187" cy="984250"/>
            <a:chOff x="3998897" y="2256549"/>
            <a:chExt cx="4548485" cy="982763"/>
          </a:xfrm>
        </p:grpSpPr>
        <p:sp>
          <p:nvSpPr>
            <p:cNvPr id="57349" name="Line 5"/>
            <p:cNvSpPr>
              <a:spLocks noChangeShapeType="1"/>
            </p:cNvSpPr>
            <p:nvPr/>
          </p:nvSpPr>
          <p:spPr bwMode="auto">
            <a:xfrm flipH="1" flipV="1">
              <a:off x="3998897" y="2256549"/>
              <a:ext cx="1516251" cy="463439"/>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7350" name="Line 6"/>
            <p:cNvSpPr>
              <a:spLocks noChangeShapeType="1"/>
            </p:cNvSpPr>
            <p:nvPr/>
          </p:nvSpPr>
          <p:spPr bwMode="auto">
            <a:xfrm flipH="1" flipV="1">
              <a:off x="5060511" y="2277185"/>
              <a:ext cx="454637" cy="442803"/>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7351" name="Text Box 7"/>
            <p:cNvSpPr txBox="1">
              <a:spLocks noChangeArrowheads="1"/>
            </p:cNvSpPr>
            <p:nvPr/>
          </p:nvSpPr>
          <p:spPr bwMode="auto">
            <a:xfrm>
              <a:off x="5499382" y="2590800"/>
              <a:ext cx="3048000"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b="1" dirty="0">
                  <a:solidFill>
                    <a:srgbClr val="FF0000"/>
                  </a:solidFill>
                  <a:latin typeface="Arial" panose="020B0604020202020204" pitchFamily="34" charset="0"/>
                </a:rPr>
                <a:t>Avoid unnamed constants whenever possible!</a:t>
              </a:r>
              <a:endParaRPr lang="en-US" altLang="en-US" sz="1800" b="1" baseline="30000" dirty="0">
                <a:solidFill>
                  <a:srgbClr val="FF0000"/>
                </a:solidFill>
                <a:latin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260350"/>
            <a:ext cx="8229600" cy="730250"/>
          </a:xfrm>
        </p:spPr>
        <p:txBody>
          <a:bodyPr/>
          <a:lstStyle/>
          <a:p>
            <a:pPr eaLnBrk="1" hangingPunct="1"/>
            <a:r>
              <a:rPr lang="en-CA" altLang="en-US" dirty="0"/>
              <a:t>Why Use Named Constants (2)</a:t>
            </a:r>
          </a:p>
        </p:txBody>
      </p:sp>
      <p:sp>
        <p:nvSpPr>
          <p:cNvPr id="232451" name="Rectangle 3"/>
          <p:cNvSpPr>
            <a:spLocks noGrp="1" noChangeArrowheads="1"/>
          </p:cNvSpPr>
          <p:nvPr>
            <p:ph idx="1"/>
          </p:nvPr>
        </p:nvSpPr>
        <p:spPr/>
        <p:txBody>
          <a:bodyPr/>
          <a:lstStyle/>
          <a:p>
            <a:pPr marL="0" indent="0" eaLnBrk="1" hangingPunct="1">
              <a:buFont typeface="Arial" panose="020B0604020202020204" pitchFamily="34" charset="0"/>
              <a:buNone/>
              <a:tabLst>
                <a:tab pos="288925" algn="l"/>
              </a:tabLst>
            </a:pPr>
            <a:r>
              <a:rPr lang="en-CA" altLang="en-US" dirty="0"/>
              <a:t>2) Makes the program easier to maintain.</a:t>
            </a:r>
          </a:p>
          <a:p>
            <a:pPr lvl="1" eaLnBrk="1" hangingPunct="1">
              <a:tabLst>
                <a:tab pos="288925" algn="l"/>
              </a:tabLst>
            </a:pPr>
            <a:r>
              <a:rPr lang="en-CA" altLang="en-US" dirty="0"/>
              <a:t>If the constant is referred to several times throughout the program, changing the value of the constant once will change it throughout the program.</a:t>
            </a:r>
          </a:p>
          <a:p>
            <a:pPr lvl="1" eaLnBrk="1" hangingPunct="1">
              <a:tabLst>
                <a:tab pos="288925" algn="l"/>
              </a:tabLst>
            </a:pPr>
            <a:r>
              <a:rPr lang="en-US" altLang="en-US" dirty="0"/>
              <a:t>Using named constants is regarded as “good style” when writing a computer program.</a:t>
            </a:r>
          </a:p>
          <a:p>
            <a:pPr marL="400050" lvl="2" indent="0" eaLnBrk="1" hangingPunct="1">
              <a:buFont typeface="Arial" panose="020B0604020202020204" pitchFamily="34" charset="0"/>
              <a:buNone/>
              <a:tabLst>
                <a:tab pos="288925" algn="l"/>
              </a:tabLst>
            </a:pPr>
            <a:endParaRPr lang="en-CA" altLang="en-US" sz="2000" dirty="0"/>
          </a:p>
          <a:p>
            <a:pPr marL="0" indent="0" eaLnBrk="1" hangingPunct="1">
              <a:lnSpc>
                <a:spcPct val="75000"/>
              </a:lnSpc>
              <a:spcBef>
                <a:spcPct val="75000"/>
              </a:spcBef>
              <a:buFontTx/>
              <a:buNone/>
              <a:tabLst>
                <a:tab pos="288925" algn="l"/>
              </a:tabLst>
            </a:pPr>
            <a:endParaRPr lang="en-CA" altLang="en-US" dirty="0"/>
          </a:p>
          <a:p>
            <a:pPr marL="0" indent="0" eaLnBrk="1" hangingPunct="1">
              <a:buFontTx/>
              <a:buNone/>
              <a:tabLst>
                <a:tab pos="288925" algn="l"/>
              </a:tabLst>
            </a:pPr>
            <a:endParaRPr lang="en-CA"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32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324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457200" y="260350"/>
            <a:ext cx="8229600" cy="730250"/>
          </a:xfrm>
        </p:spPr>
        <p:txBody>
          <a:bodyPr/>
          <a:lstStyle/>
          <a:p>
            <a:pPr eaLnBrk="1" hangingPunct="1"/>
            <a:r>
              <a:rPr lang="en-US" altLang="en-US" sz="3200" dirty="0">
                <a:cs typeface="Consolas" panose="020B0609020204030204" pitchFamily="49" charset="0"/>
              </a:rPr>
              <a:t>Purpose Of </a:t>
            </a:r>
            <a:r>
              <a:rPr lang="en-US" altLang="en-US" sz="3200" b="1" dirty="0">
                <a:solidFill>
                  <a:srgbClr val="0000FF"/>
                </a:solidFill>
                <a:cs typeface="Consolas" panose="020B0609020204030204" pitchFamily="49" charset="0"/>
              </a:rPr>
              <a:t>Named Constants </a:t>
            </a:r>
            <a:r>
              <a:rPr lang="en-US" altLang="en-US" sz="3200" dirty="0">
                <a:cs typeface="Consolas" panose="020B0609020204030204" pitchFamily="49" charset="0"/>
              </a:rPr>
              <a:t>(3)</a:t>
            </a:r>
          </a:p>
        </p:txBody>
      </p:sp>
      <p:sp>
        <p:nvSpPr>
          <p:cNvPr id="28675" name="Rectangle 3"/>
          <p:cNvSpPr>
            <a:spLocks noGrp="1" noChangeArrowheads="1"/>
          </p:cNvSpPr>
          <p:nvPr>
            <p:ph idx="4294967295"/>
          </p:nvPr>
        </p:nvSpPr>
        <p:spPr>
          <a:xfrm>
            <a:off x="457200" y="1219200"/>
            <a:ext cx="8229600" cy="5181600"/>
          </a:xfrm>
        </p:spPr>
        <p:txBody>
          <a:bodyPr rtlCol="0">
            <a:normAutofit fontScale="92500" lnSpcReduction="10000"/>
          </a:bodyPr>
          <a:lstStyle/>
          <a:p>
            <a:pPr eaLnBrk="1" fontAlgn="auto" hangingPunct="1">
              <a:spcAft>
                <a:spcPts val="0"/>
              </a:spcAft>
              <a:buFontTx/>
              <a:buNone/>
              <a:tabLst>
                <a:tab pos="1254125" algn="l"/>
              </a:tabLst>
              <a:defRPr/>
            </a:pPr>
            <a:r>
              <a:rPr lang="en-US" sz="1800" b="1" dirty="0">
                <a:solidFill>
                  <a:srgbClr val="0000FF"/>
                </a:solidFill>
                <a:latin typeface="Consolas" pitchFamily="49" charset="0"/>
                <a:cs typeface="Consolas" pitchFamily="49" charset="0"/>
              </a:rPr>
              <a:t>BIRTH_RATE</a:t>
            </a:r>
            <a:r>
              <a:rPr lang="en-US" sz="1800" dirty="0">
                <a:latin typeface="Consolas" pitchFamily="49" charset="0"/>
                <a:cs typeface="Consolas" pitchFamily="49" charset="0"/>
              </a:rPr>
              <a:t> </a:t>
            </a:r>
            <a:r>
              <a:rPr lang="en-US" sz="1800" b="1" dirty="0">
                <a:latin typeface="Consolas" pitchFamily="49" charset="0"/>
                <a:cs typeface="Consolas" pitchFamily="49" charset="0"/>
              </a:rPr>
              <a:t>= 0.998</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MORTALITY_RATE = 0.1257</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populationChange = 0</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currentPopulation = 1000000</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populationChange = (</a:t>
            </a:r>
            <a:r>
              <a:rPr lang="en-US" sz="1800" b="1" dirty="0">
                <a:solidFill>
                  <a:srgbClr val="0000FF"/>
                </a:solidFill>
                <a:latin typeface="Consolas" pitchFamily="49" charset="0"/>
                <a:cs typeface="Consolas" pitchFamily="49" charset="0"/>
              </a:rPr>
              <a:t>BIRTH_RATE</a:t>
            </a:r>
            <a:r>
              <a:rPr lang="en-US" sz="1800" dirty="0">
                <a:latin typeface="Consolas" pitchFamily="49" charset="0"/>
                <a:cs typeface="Consolas" pitchFamily="49" charset="0"/>
              </a:rPr>
              <a:t> - MORTALITY_RATE) * currentPopulation</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if (populationChange &gt; 0):</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print("Increase")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print("Birth rate:", </a:t>
            </a:r>
            <a:r>
              <a:rPr lang="en-US" sz="1800" b="1" dirty="0">
                <a:solidFill>
                  <a:srgbClr val="0000FF"/>
                </a:solidFill>
                <a:latin typeface="Consolas" pitchFamily="49" charset="0"/>
                <a:cs typeface="Consolas" pitchFamily="49" charset="0"/>
              </a:rPr>
              <a:t>BIRTH_RATE</a:t>
            </a:r>
            <a:r>
              <a:rPr lang="en-US" sz="1800" dirty="0">
                <a:latin typeface="Consolas" pitchFamily="49" charset="0"/>
                <a:cs typeface="Consolas" pitchFamily="49" charset="0"/>
              </a:rPr>
              <a:t>, " Mortality rate:", MORTALITY_RATE, " Population change:", populationChange)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elif (populationChange &lt; 0):</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print("Decrease")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print("Birth rate:", </a:t>
            </a:r>
            <a:r>
              <a:rPr lang="en-US" sz="1800" b="1" dirty="0">
                <a:solidFill>
                  <a:srgbClr val="0000FF"/>
                </a:solidFill>
                <a:latin typeface="Consolas" pitchFamily="49" charset="0"/>
                <a:cs typeface="Consolas" pitchFamily="49" charset="0"/>
              </a:rPr>
              <a:t>BIRTH_RATE</a:t>
            </a:r>
            <a:r>
              <a:rPr lang="en-US" sz="1800" dirty="0">
                <a:latin typeface="Consolas" pitchFamily="49" charset="0"/>
                <a:cs typeface="Consolas" pitchFamily="49" charset="0"/>
              </a:rPr>
              <a:t>, " Mortality rate:", MORTALITY_RATE,  "Population change:", populationChange)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else: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print("No change")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print("Birth rate:", </a:t>
            </a:r>
            <a:r>
              <a:rPr lang="en-US" sz="1800" b="1" dirty="0">
                <a:solidFill>
                  <a:srgbClr val="0000FF"/>
                </a:solidFill>
                <a:latin typeface="Consolas" pitchFamily="49" charset="0"/>
                <a:cs typeface="Consolas" pitchFamily="49" charset="0"/>
              </a:rPr>
              <a:t>BIRTH_RATE</a:t>
            </a:r>
            <a:r>
              <a:rPr lang="en-US" sz="1800" dirty="0">
                <a:latin typeface="Consolas" pitchFamily="49" charset="0"/>
                <a:cs typeface="Consolas" pitchFamily="49" charset="0"/>
              </a:rPr>
              <a:t>, " Mortality rate:", MORTALITY_RATE,  "Population change:", populationChange)</a:t>
            </a:r>
          </a:p>
        </p:txBody>
      </p:sp>
      <p:grpSp>
        <p:nvGrpSpPr>
          <p:cNvPr id="2" name="Group 1"/>
          <p:cNvGrpSpPr/>
          <p:nvPr/>
        </p:nvGrpSpPr>
        <p:grpSpPr>
          <a:xfrm>
            <a:off x="3522663" y="838200"/>
            <a:ext cx="5630862" cy="4940300"/>
            <a:chOff x="3522663" y="838200"/>
            <a:chExt cx="5630862" cy="4940300"/>
          </a:xfrm>
        </p:grpSpPr>
        <p:sp>
          <p:nvSpPr>
            <p:cNvPr id="4" name="Line 5"/>
            <p:cNvSpPr>
              <a:spLocks noChangeShapeType="1"/>
            </p:cNvSpPr>
            <p:nvPr/>
          </p:nvSpPr>
          <p:spPr bwMode="auto">
            <a:xfrm flipH="1">
              <a:off x="4183063" y="1333500"/>
              <a:ext cx="2532062" cy="110490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5" name="Line 6"/>
            <p:cNvSpPr>
              <a:spLocks noChangeShapeType="1"/>
            </p:cNvSpPr>
            <p:nvPr/>
          </p:nvSpPr>
          <p:spPr bwMode="auto">
            <a:xfrm flipH="1">
              <a:off x="3751263" y="1333500"/>
              <a:ext cx="2963862" cy="209550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6" name="Line 9"/>
            <p:cNvSpPr>
              <a:spLocks noChangeShapeType="1"/>
            </p:cNvSpPr>
            <p:nvPr/>
          </p:nvSpPr>
          <p:spPr bwMode="auto">
            <a:xfrm flipH="1">
              <a:off x="3522663" y="1333500"/>
              <a:ext cx="3192462" cy="444500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7" name="Line 11"/>
            <p:cNvSpPr>
              <a:spLocks noChangeShapeType="1"/>
            </p:cNvSpPr>
            <p:nvPr/>
          </p:nvSpPr>
          <p:spPr bwMode="auto">
            <a:xfrm flipH="1">
              <a:off x="3687763" y="1333500"/>
              <a:ext cx="3027362" cy="326390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8" name="Text Box 8"/>
            <p:cNvSpPr txBox="1">
              <a:spLocks noChangeArrowheads="1"/>
            </p:cNvSpPr>
            <p:nvPr/>
          </p:nvSpPr>
          <p:spPr bwMode="auto">
            <a:xfrm>
              <a:off x="6715125" y="838200"/>
              <a:ext cx="24384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b="1" dirty="0">
                  <a:solidFill>
                    <a:srgbClr val="0000FF"/>
                  </a:solidFill>
                </a:rPr>
                <a:t>One change in the initialization of the constant changes every reference to that constant</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xfrm>
            <a:off x="457200" y="260350"/>
            <a:ext cx="8229600" cy="730250"/>
          </a:xfrm>
        </p:spPr>
        <p:txBody>
          <a:bodyPr/>
          <a:lstStyle/>
          <a:p>
            <a:pPr eaLnBrk="1" hangingPunct="1"/>
            <a:r>
              <a:rPr lang="en-US" altLang="en-US" sz="3200" dirty="0">
                <a:cs typeface="Times New Roman" panose="02020603050405020304" pitchFamily="18" charset="0"/>
              </a:rPr>
              <a:t>Purpose Of </a:t>
            </a:r>
            <a:r>
              <a:rPr lang="en-US" altLang="en-US" sz="3200" b="1" dirty="0">
                <a:solidFill>
                  <a:srgbClr val="0000FF"/>
                </a:solidFill>
                <a:cs typeface="Times New Roman" panose="02020603050405020304" pitchFamily="18" charset="0"/>
              </a:rPr>
              <a:t>Named Constants</a:t>
            </a:r>
            <a:r>
              <a:rPr lang="en-US" altLang="en-US" sz="3200" dirty="0">
                <a:solidFill>
                  <a:srgbClr val="0000FF"/>
                </a:solidFill>
                <a:cs typeface="Times New Roman" panose="02020603050405020304" pitchFamily="18" charset="0"/>
              </a:rPr>
              <a:t> </a:t>
            </a:r>
            <a:r>
              <a:rPr lang="en-US" altLang="en-US" sz="3200" dirty="0">
                <a:cs typeface="Times New Roman" panose="02020603050405020304" pitchFamily="18" charset="0"/>
              </a:rPr>
              <a:t>(5)</a:t>
            </a:r>
          </a:p>
        </p:txBody>
      </p:sp>
      <p:sp>
        <p:nvSpPr>
          <p:cNvPr id="29699" name="Rectangle 3"/>
          <p:cNvSpPr>
            <a:spLocks noGrp="1" noChangeArrowheads="1"/>
          </p:cNvSpPr>
          <p:nvPr>
            <p:ph idx="4294967295"/>
          </p:nvPr>
        </p:nvSpPr>
        <p:spPr>
          <a:xfrm>
            <a:off x="457200" y="1219200"/>
            <a:ext cx="8229600" cy="5181600"/>
          </a:xfrm>
        </p:spPr>
        <p:txBody>
          <a:bodyPr rtlCol="0">
            <a:normAutofit fontScale="92500" lnSpcReduction="10000"/>
          </a:bodyPr>
          <a:lstStyle/>
          <a:p>
            <a:pPr eaLnBrk="1" fontAlgn="auto" hangingPunct="1">
              <a:spcAft>
                <a:spcPts val="0"/>
              </a:spcAft>
              <a:buFontTx/>
              <a:buNone/>
              <a:tabLst>
                <a:tab pos="1254125" algn="l"/>
              </a:tabLst>
              <a:defRPr/>
            </a:pPr>
            <a:r>
              <a:rPr lang="en-US" sz="1800" dirty="0">
                <a:latin typeface="Consolas" pitchFamily="49" charset="0"/>
                <a:cs typeface="Consolas" pitchFamily="49" charset="0"/>
              </a:rPr>
              <a:t>BIRTH_RATE = 0.1758</a:t>
            </a:r>
          </a:p>
          <a:p>
            <a:pPr eaLnBrk="1" fontAlgn="auto" hangingPunct="1">
              <a:spcAft>
                <a:spcPts val="0"/>
              </a:spcAft>
              <a:buFontTx/>
              <a:buNone/>
              <a:tabLst>
                <a:tab pos="1254125" algn="l"/>
              </a:tabLst>
              <a:defRPr/>
            </a:pPr>
            <a:r>
              <a:rPr lang="en-US" sz="1800" b="1" dirty="0">
                <a:solidFill>
                  <a:srgbClr val="0000FF"/>
                </a:solidFill>
                <a:latin typeface="Consolas" pitchFamily="49" charset="0"/>
                <a:cs typeface="Consolas" pitchFamily="49" charset="0"/>
              </a:rPr>
              <a:t>MORTALITY_RATE</a:t>
            </a:r>
            <a:r>
              <a:rPr lang="en-US" sz="1800" b="1" dirty="0">
                <a:latin typeface="Consolas" pitchFamily="49" charset="0"/>
                <a:cs typeface="Consolas" pitchFamily="49" charset="0"/>
              </a:rPr>
              <a:t> = 0.0001</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populationChange = 0</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currentPopulation = 1000000</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populationChange = (BIRTH_RATE - </a:t>
            </a:r>
            <a:r>
              <a:rPr lang="en-US" sz="1800" b="1" dirty="0">
                <a:solidFill>
                  <a:srgbClr val="0000FF"/>
                </a:solidFill>
                <a:latin typeface="Consolas" pitchFamily="49" charset="0"/>
                <a:cs typeface="Consolas" pitchFamily="49" charset="0"/>
              </a:rPr>
              <a:t>MORTALITY_RATE</a:t>
            </a:r>
            <a:r>
              <a:rPr lang="en-US" sz="1800" dirty="0">
                <a:latin typeface="Consolas" pitchFamily="49" charset="0"/>
                <a:cs typeface="Consolas" pitchFamily="49" charset="0"/>
              </a:rPr>
              <a:t>) * currentPopulation</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if (populationChange &gt; 0):</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print("Increase")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print("Birth rate:", BIRTH_RATE, " Mortality rate:", </a:t>
            </a:r>
            <a:r>
              <a:rPr lang="en-US" sz="1800" b="1" dirty="0">
                <a:solidFill>
                  <a:srgbClr val="0000FF"/>
                </a:solidFill>
                <a:latin typeface="Consolas" pitchFamily="49" charset="0"/>
                <a:cs typeface="Consolas" pitchFamily="49" charset="0"/>
              </a:rPr>
              <a:t>MORTALITY_RATE</a:t>
            </a:r>
            <a:r>
              <a:rPr lang="en-US" sz="1800" dirty="0">
                <a:latin typeface="Consolas" pitchFamily="49" charset="0"/>
                <a:cs typeface="Consolas" pitchFamily="49" charset="0"/>
              </a:rPr>
              <a:t>, " Population change:", populationChange)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elif (populationChange &lt; 0):</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print("Decrease")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print("Birth rate:", BIRTH_RATE, " Mortality rate:", </a:t>
            </a:r>
            <a:r>
              <a:rPr lang="en-US" sz="1800" b="1" dirty="0">
                <a:solidFill>
                  <a:srgbClr val="0000FF"/>
                </a:solidFill>
                <a:latin typeface="Consolas" pitchFamily="49" charset="0"/>
                <a:cs typeface="Consolas" pitchFamily="49" charset="0"/>
              </a:rPr>
              <a:t>MORTALITY_RATE</a:t>
            </a:r>
            <a:r>
              <a:rPr lang="en-US" sz="1800" dirty="0">
                <a:latin typeface="Consolas" pitchFamily="49" charset="0"/>
                <a:cs typeface="Consolas" pitchFamily="49" charset="0"/>
              </a:rPr>
              <a:t>,  "Population change:", populationChange)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else: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print("No change")</a:t>
            </a:r>
          </a:p>
          <a:p>
            <a:pPr eaLnBrk="1" fontAlgn="auto" hangingPunct="1">
              <a:spcAft>
                <a:spcPts val="0"/>
              </a:spcAft>
              <a:buFontTx/>
              <a:buNone/>
              <a:tabLst>
                <a:tab pos="1254125" algn="l"/>
              </a:tabLst>
              <a:defRPr/>
            </a:pPr>
            <a:r>
              <a:rPr lang="en-US" sz="1800" dirty="0">
                <a:latin typeface="Consolas" pitchFamily="49" charset="0"/>
                <a:cs typeface="Consolas" pitchFamily="49" charset="0"/>
              </a:rPr>
              <a:t>    print("Birth rate:", BIRTH_RATE, " Mortality rate:", </a:t>
            </a:r>
            <a:r>
              <a:rPr lang="en-US" sz="1800" b="1" dirty="0">
                <a:solidFill>
                  <a:srgbClr val="0000FF"/>
                </a:solidFill>
                <a:latin typeface="Consolas" pitchFamily="49" charset="0"/>
                <a:cs typeface="Consolas" pitchFamily="49" charset="0"/>
              </a:rPr>
              <a:t>MORTALITY_RATE</a:t>
            </a:r>
            <a:r>
              <a:rPr lang="en-US" sz="1800" dirty="0">
                <a:latin typeface="Consolas" pitchFamily="49" charset="0"/>
                <a:cs typeface="Consolas" pitchFamily="49" charset="0"/>
              </a:rPr>
              <a:t>,  "Population change:", populationChange)</a:t>
            </a:r>
          </a:p>
        </p:txBody>
      </p:sp>
      <p:grpSp>
        <p:nvGrpSpPr>
          <p:cNvPr id="10" name="Group 9"/>
          <p:cNvGrpSpPr/>
          <p:nvPr/>
        </p:nvGrpSpPr>
        <p:grpSpPr>
          <a:xfrm>
            <a:off x="966952" y="747110"/>
            <a:ext cx="8342586" cy="5196490"/>
            <a:chOff x="950201" y="670910"/>
            <a:chExt cx="8342586" cy="5196490"/>
          </a:xfrm>
        </p:grpSpPr>
        <p:sp>
          <p:nvSpPr>
            <p:cNvPr id="11" name="Line 5"/>
            <p:cNvSpPr>
              <a:spLocks noChangeShapeType="1"/>
            </p:cNvSpPr>
            <p:nvPr/>
          </p:nvSpPr>
          <p:spPr bwMode="auto">
            <a:xfrm flipH="1">
              <a:off x="4631449" y="986188"/>
              <a:ext cx="2567152" cy="1390649"/>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12" name="Line 6"/>
            <p:cNvSpPr>
              <a:spLocks noChangeShapeType="1"/>
            </p:cNvSpPr>
            <p:nvPr/>
          </p:nvSpPr>
          <p:spPr bwMode="auto">
            <a:xfrm flipH="1">
              <a:off x="950201" y="986187"/>
              <a:ext cx="6230006" cy="2683422"/>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13" name="Line 9"/>
            <p:cNvSpPr>
              <a:spLocks noChangeShapeType="1"/>
            </p:cNvSpPr>
            <p:nvPr/>
          </p:nvSpPr>
          <p:spPr bwMode="auto">
            <a:xfrm flipH="1">
              <a:off x="2421649" y="986189"/>
              <a:ext cx="4776952" cy="4881211"/>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14" name="Line 11"/>
            <p:cNvSpPr>
              <a:spLocks noChangeShapeType="1"/>
            </p:cNvSpPr>
            <p:nvPr/>
          </p:nvSpPr>
          <p:spPr bwMode="auto">
            <a:xfrm flipH="1">
              <a:off x="2421649" y="1012278"/>
              <a:ext cx="4758558" cy="3788322"/>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15" name="Text Box 8"/>
            <p:cNvSpPr txBox="1">
              <a:spLocks noChangeArrowheads="1"/>
            </p:cNvSpPr>
            <p:nvPr/>
          </p:nvSpPr>
          <p:spPr bwMode="auto">
            <a:xfrm>
              <a:off x="7198601" y="670910"/>
              <a:ext cx="209418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b="1" dirty="0">
                  <a:solidFill>
                    <a:srgbClr val="0000FF"/>
                  </a:solidFill>
                </a:rPr>
                <a:t>One change in the initialization of the constant changes every reference to that constant</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60350"/>
            <a:ext cx="8229600" cy="730250"/>
          </a:xfrm>
        </p:spPr>
        <p:txBody>
          <a:bodyPr/>
          <a:lstStyle/>
          <a:p>
            <a:pPr eaLnBrk="1" hangingPunct="1"/>
            <a:r>
              <a:rPr lang="en-US" altLang="en-US" dirty="0"/>
              <a:t>When To Use A Named Constant?</a:t>
            </a:r>
          </a:p>
        </p:txBody>
      </p:sp>
      <p:sp>
        <p:nvSpPr>
          <p:cNvPr id="328707" name="Rectangle 3"/>
          <p:cNvSpPr>
            <a:spLocks noGrp="1" noChangeArrowheads="1"/>
          </p:cNvSpPr>
          <p:nvPr>
            <p:ph idx="1"/>
          </p:nvPr>
        </p:nvSpPr>
        <p:spPr/>
        <p:txBody>
          <a:bodyPr/>
          <a:lstStyle/>
          <a:p>
            <a:pPr eaLnBrk="1" hangingPunct="1">
              <a:tabLst>
                <a:tab pos="1254125" algn="l"/>
              </a:tabLst>
            </a:pPr>
            <a:r>
              <a:rPr lang="en-US" altLang="en-US" dirty="0"/>
              <a:t>(Rule of thumb): If you can assign a descriptive, useful, self-explanatory name to a constant then you probably </a:t>
            </a:r>
            <a:r>
              <a:rPr lang="en-US" altLang="en-US" dirty="0" smtClean="0"/>
              <a:t>should define and use a named constant.</a:t>
            </a:r>
            <a:endParaRPr lang="en-US" altLang="en-US" dirty="0"/>
          </a:p>
          <a:p>
            <a:pPr eaLnBrk="1" hangingPunct="1">
              <a:tabLst>
                <a:tab pos="1254125" algn="l"/>
              </a:tabLst>
            </a:pPr>
            <a:r>
              <a:rPr lang="en-US" altLang="en-US" b="1" dirty="0"/>
              <a:t>Example 1 </a:t>
            </a:r>
            <a:r>
              <a:rPr lang="en-US" altLang="en-US" dirty="0"/>
              <a:t>(easy to provide self explanatory constant name)</a:t>
            </a:r>
          </a:p>
          <a:p>
            <a:pPr marL="400050" lvl="1" indent="0"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INCH_CM_RATIO = 2.54</a:t>
            </a:r>
          </a:p>
          <a:p>
            <a:pPr marL="400050" lvl="1" indent="0"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height = height * INCH_CM_RATIO</a:t>
            </a:r>
          </a:p>
          <a:p>
            <a:pPr eaLnBrk="1" hangingPunct="1">
              <a:tabLst>
                <a:tab pos="1254125" algn="l"/>
              </a:tabLst>
            </a:pPr>
            <a:r>
              <a:rPr lang="en-US" altLang="en-US" b="1" dirty="0"/>
              <a:t>Example 2 </a:t>
            </a:r>
            <a:r>
              <a:rPr lang="en-US" altLang="en-US" dirty="0"/>
              <a:t>(providing self explanatory names for the constants is difficult) </a:t>
            </a:r>
          </a:p>
          <a:p>
            <a:pPr marL="400050" lvl="1" indent="0" eaLnBrk="1" hangingPunct="1">
              <a:buFont typeface="Arial" panose="020B0604020202020204" pitchFamily="34" charset="0"/>
              <a:buNone/>
              <a:tabLst>
                <a:tab pos="1254125" algn="l"/>
              </a:tabLst>
            </a:pPr>
            <a:r>
              <a:rPr lang="en-US" altLang="en-US" sz="1800" dirty="0">
                <a:latin typeface="Consolas" panose="020B0609020204030204" pitchFamily="49" charset="0"/>
                <a:cs typeface="Consolas" panose="020B0609020204030204" pitchFamily="49" charset="0"/>
              </a:rPr>
              <a:t>calories used = (10 x weight) + (6.25 x height) - [(5 x age) - 161]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87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870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870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870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870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87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ln w="38100">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wrap="square" rtlCol="0">
        <a:spAutoFit/>
      </a:bodyPr>
      <a:lstStyle>
        <a:defPPr eaLnBrk="1" hangingPunct="1">
          <a:spcBef>
            <a:spcPct val="0"/>
          </a:spcBef>
          <a:buFontTx/>
          <a:buNone/>
          <a:defRPr sz="1200" b="1" dirty="0" smtClean="0">
            <a:solidFill>
              <a:srgbClr val="FF0000"/>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22245</TotalTime>
  <Words>3136</Words>
  <Application>Microsoft Office PowerPoint</Application>
  <PresentationFormat>On-screen Show (4:3)</PresentationFormat>
  <Paragraphs>374</Paragraphs>
  <Slides>41</Slides>
  <Notes>31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ＭＳ Ｐゴシック</vt:lpstr>
      <vt:lpstr>Arial</vt:lpstr>
      <vt:lpstr>Calibri</vt:lpstr>
      <vt:lpstr>Comic Sans MS</vt:lpstr>
      <vt:lpstr>Consolas</vt:lpstr>
      <vt:lpstr>Courier New</vt:lpstr>
      <vt:lpstr>Times New Roman</vt:lpstr>
      <vt:lpstr>Office Theme</vt:lpstr>
      <vt:lpstr>Getting Started With Python Programming: Part 3</vt:lpstr>
      <vt:lpstr>Reminder: Variables</vt:lpstr>
      <vt:lpstr>Named Constants</vt:lpstr>
      <vt:lpstr>Variables Vs. Constants: Case Study (New Fall 2022)</vt:lpstr>
      <vt:lpstr>Why Use Named Constants</vt:lpstr>
      <vt:lpstr>Why Use Named Constants (2)</vt:lpstr>
      <vt:lpstr>Purpose Of Named Constants (3)</vt:lpstr>
      <vt:lpstr>Purpose Of Named Constants (5)</vt:lpstr>
      <vt:lpstr>When To Use A Named Constant?</vt:lpstr>
      <vt:lpstr>Named Constants: A Final Example</vt:lpstr>
      <vt:lpstr>Extra Practice</vt:lpstr>
      <vt:lpstr>Section Summary: Named Constants</vt:lpstr>
      <vt:lpstr>Program Documentation</vt:lpstr>
      <vt:lpstr>Program Documentation (2)</vt:lpstr>
      <vt:lpstr>Program Documentation (3)</vt:lpstr>
      <vt:lpstr>Program Documentation (4)</vt:lpstr>
      <vt:lpstr>Assignment Documentation Requirements</vt:lpstr>
      <vt:lpstr>Don’t Use print For Documentation</vt:lpstr>
      <vt:lpstr>Program Versioning And Back Ups</vt:lpstr>
      <vt:lpstr>Program Versioning And Back Ups</vt:lpstr>
      <vt:lpstr>Backing Up Your Work</vt:lpstr>
      <vt:lpstr>Over-Documenting A Program</vt:lpstr>
      <vt:lpstr>Section Summary: Documentation</vt:lpstr>
      <vt:lpstr>Prewritten Python Functions</vt:lpstr>
      <vt:lpstr>Types Of Programming Errors</vt:lpstr>
      <vt:lpstr>Syntax/ Translation Errors</vt:lpstr>
      <vt:lpstr>Syntax/ Translation Errors (2)</vt:lpstr>
      <vt:lpstr>Some Common Syntax Errors</vt:lpstr>
      <vt:lpstr>Runtime Errors</vt:lpstr>
      <vt:lpstr>Runtime Error1: An Example</vt:lpstr>
      <vt:lpstr>Logic Errors</vt:lpstr>
      <vt:lpstr>Some Additional Examples Of Errors</vt:lpstr>
      <vt:lpstr>Practice Exercise</vt:lpstr>
      <vt:lpstr>Section Summary: The 3 Error Types</vt:lpstr>
      <vt:lpstr>Layout And Formatting</vt:lpstr>
      <vt:lpstr>Layout And Formatting: Example</vt:lpstr>
      <vt:lpstr>Section Summary: Layout And Formatting</vt:lpstr>
      <vt:lpstr>Extra: In Case You’re Interested</vt:lpstr>
      <vt:lpstr>After This Section You Should Now Know</vt:lpstr>
      <vt:lpstr>After This Section You Should Now Know (2)</vt:lpstr>
      <vt:lpstr>After This Section You Should Now Know (3)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Python Programming</dc:title>
  <dc:creator>James Tam</dc:creator>
  <cp:keywords>Constants;Named constants;Documentation;Program documentation;Prewritten python functions;Common programming errors;Syntax errors;Runtime errors;Logic errors;Program layout and formatting</cp:keywords>
  <cp:lastModifiedBy>James Tam</cp:lastModifiedBy>
  <cp:revision>561</cp:revision>
  <dcterms:created xsi:type="dcterms:W3CDTF">2013-08-26T22:54:00Z</dcterms:created>
  <dcterms:modified xsi:type="dcterms:W3CDTF">2022-09-07T00:56:04Z</dcterms:modified>
</cp:coreProperties>
</file>