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handoutMasterIdLst>
    <p:handoutMasterId r:id="rId34"/>
  </p:handoutMasterIdLst>
  <p:sldIdLst>
    <p:sldId id="256" r:id="rId2"/>
    <p:sldId id="404" r:id="rId3"/>
    <p:sldId id="405" r:id="rId4"/>
    <p:sldId id="406" r:id="rId5"/>
    <p:sldId id="407" r:id="rId6"/>
    <p:sldId id="408" r:id="rId7"/>
    <p:sldId id="409" r:id="rId8"/>
    <p:sldId id="410" r:id="rId9"/>
    <p:sldId id="411" r:id="rId10"/>
    <p:sldId id="419" r:id="rId11"/>
    <p:sldId id="420" r:id="rId12"/>
    <p:sldId id="412" r:id="rId13"/>
    <p:sldId id="413" r:id="rId14"/>
    <p:sldId id="414" r:id="rId15"/>
    <p:sldId id="415" r:id="rId16"/>
    <p:sldId id="416" r:id="rId17"/>
    <p:sldId id="368" r:id="rId18"/>
    <p:sldId id="369" r:id="rId19"/>
    <p:sldId id="380" r:id="rId20"/>
    <p:sldId id="370" r:id="rId21"/>
    <p:sldId id="417" r:id="rId22"/>
    <p:sldId id="371" r:id="rId23"/>
    <p:sldId id="418" r:id="rId24"/>
    <p:sldId id="372" r:id="rId25"/>
    <p:sldId id="373" r:id="rId26"/>
    <p:sldId id="375" r:id="rId27"/>
    <p:sldId id="376" r:id="rId28"/>
    <p:sldId id="377" r:id="rId29"/>
    <p:sldId id="378" r:id="rId30"/>
    <p:sldId id="379" r:id="rId31"/>
    <p:sldId id="338" r:id="rId32"/>
  </p:sldIdLst>
  <p:sldSz cx="9144000" cy="6858000" type="screen4x3"/>
  <p:notesSz cx="6950075" cy="92360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9" userDrawn="1">
          <p15:clr>
            <a:srgbClr val="A4A3A4"/>
          </p15:clr>
        </p15:guide>
        <p15:guide id="2" pos="2189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ames Tam" initials="JT" lastIdx="10" clrIdx="0"/>
  <p:cmAuthor id="2" name="Microsoft account" initials="Ma" lastIdx="2" clrIdx="1">
    <p:extLst>
      <p:ext uri="{19B8F6BF-5375-455C-9EA6-DF929625EA0E}">
        <p15:presenceInfo xmlns:p15="http://schemas.microsoft.com/office/powerpoint/2012/main" userId="b79815ee8932e927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EB0000"/>
    <a:srgbClr val="FBFBFB"/>
    <a:srgbClr val="FF6161"/>
    <a:srgbClr val="B2B2B2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966" autoAdjust="0"/>
    <p:restoredTop sz="91972" autoAdjust="0"/>
  </p:normalViewPr>
  <p:slideViewPr>
    <p:cSldViewPr>
      <p:cViewPr varScale="1">
        <p:scale>
          <a:sx n="103" d="100"/>
          <a:sy n="103" d="100"/>
        </p:scale>
        <p:origin x="1308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962"/>
    </p:cViewPr>
  </p:sorterViewPr>
  <p:notesViewPr>
    <p:cSldViewPr>
      <p:cViewPr varScale="1">
        <p:scale>
          <a:sx n="76" d="100"/>
          <a:sy n="76" d="100"/>
        </p:scale>
        <p:origin x="-1746" y="-96"/>
      </p:cViewPr>
      <p:guideLst>
        <p:guide orient="horz" pos="2909"/>
        <p:guide pos="218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6768" y="0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758107F-1308-47B0-ACE4-9306F0594ED7}" type="datetimeFigureOut">
              <a:rPr lang="en-US"/>
              <a:pPr>
                <a:defRPr/>
              </a:pPr>
              <a:t>8/30/2022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668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Programming introduction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6768" y="8772668"/>
            <a:ext cx="3011699" cy="461804"/>
          </a:xfrm>
          <a:prstGeom prst="rect">
            <a:avLst/>
          </a:prstGeom>
        </p:spPr>
        <p:txBody>
          <a:bodyPr vert="horz" wrap="square" lIns="92492" tIns="46246" rIns="92492" bIns="46246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BBA4337-0008-475B-B466-ABE39987F12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530811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768" y="0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10284C0-2BF6-4F3D-8D1D-3C02ED330262}" type="datetimeFigureOut">
              <a:rPr lang="en-US"/>
              <a:pPr>
                <a:defRPr/>
              </a:pPr>
              <a:t>8/30/2022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92" tIns="46246" rIns="92492" bIns="46246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8" y="4387136"/>
            <a:ext cx="5560060" cy="4156234"/>
          </a:xfrm>
          <a:prstGeom prst="rect">
            <a:avLst/>
          </a:prstGeom>
        </p:spPr>
        <p:txBody>
          <a:bodyPr vert="horz" lIns="92492" tIns="46246" rIns="92492" bIns="46246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8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768" y="8772668"/>
            <a:ext cx="3011699" cy="461804"/>
          </a:xfrm>
          <a:prstGeom prst="rect">
            <a:avLst/>
          </a:prstGeom>
        </p:spPr>
        <p:txBody>
          <a:bodyPr vert="horz" wrap="square" lIns="92492" tIns="46246" rIns="92492" bIns="46246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466D561-56C6-4079-BC7B-205797F6BF3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84744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18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1494" indent="-289036" defTabSz="94418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56145" indent="-231229" defTabSz="94418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18602" indent="-231229" defTabSz="94418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81060" indent="-231229" defTabSz="94418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43518" indent="-231229" defTabSz="94418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05976" indent="-231229" defTabSz="94418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68434" indent="-231229" defTabSz="94418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30891" indent="-231229" defTabSz="94418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59B63E2-B383-4C3B-970E-029E8FB4CA89}" type="slidenum">
              <a:rPr lang="en-US" altLang="en-US" sz="1000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1</a:t>
            </a:fld>
            <a:endParaRPr lang="en-US" altLang="en-US" sz="1000" dirty="0">
              <a:latin typeface="Times New Roman" panose="02020603050405020304" pitchFamily="18" charset="0"/>
            </a:endParaRPr>
          </a:p>
        </p:txBody>
      </p:sp>
      <p:sp>
        <p:nvSpPr>
          <p:cNvPr id="1126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4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 altLang="en-US" dirty="0"/>
          </a:p>
        </p:txBody>
      </p:sp>
    </p:spTree>
    <p:extLst>
      <p:ext uri="{BB962C8B-B14F-4D97-AF65-F5344CB8AC3E}">
        <p14:creationId xmlns:p14="http://schemas.microsoft.com/office/powerpoint/2010/main" val="71903107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179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altLang="en-US" dirty="0"/>
          </a:p>
        </p:txBody>
      </p:sp>
    </p:spTree>
    <p:extLst>
      <p:ext uri="{BB962C8B-B14F-4D97-AF65-F5344CB8AC3E}">
        <p14:creationId xmlns:p14="http://schemas.microsoft.com/office/powerpoint/2010/main" val="377164238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28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51494" indent="-289036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56145" indent="-231229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18602" indent="-231229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81060" indent="-231229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43518" indent="-23122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3005976" indent="-23122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68434" indent="-23122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930891" indent="-23122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B802F80A-0721-4F89-A1DE-3D13063F3BAF}" type="slidenum">
              <a:rPr lang="en-US" altLang="en-US"/>
              <a:pPr eaLnBrk="1" hangingPunct="1"/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0328953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4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defTabSz="924916" eaLnBrk="1" hangingPunct="1">
              <a:spcBef>
                <a:spcPct val="0"/>
              </a:spcBef>
              <a:defRPr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25096689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66D561-56C6-4079-BC7B-205797F6BF33}" type="slidenum">
              <a:rPr lang="en-US" altLang="en-US" smtClean="0"/>
              <a:pPr/>
              <a:t>15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127092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66D561-56C6-4079-BC7B-205797F6BF33}" type="slidenum">
              <a:rPr lang="en-US" altLang="en-US" smtClean="0"/>
              <a:pPr/>
              <a:t>16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8311376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66D561-56C6-4079-BC7B-205797F6BF33}" type="slidenum">
              <a:rPr lang="en-US" altLang="en-US" smtClean="0"/>
              <a:pPr/>
              <a:t>17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76563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496343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66D561-56C6-4079-BC7B-205797F6BF33}" type="slidenum">
              <a:rPr lang="en-US" altLang="en-US" smtClean="0"/>
              <a:pPr/>
              <a:t>19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4659168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41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149508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51494" indent="-289036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56145" indent="-231229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18602" indent="-231229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81060" indent="-231229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43518" indent="-23122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3005976" indent="-23122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68434" indent="-23122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930891" indent="-23122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3B9AC49E-A112-4865-806D-E6260C4B9959}" type="slidenum">
              <a:rPr lang="en-US" altLang="en-US"/>
              <a:pPr eaLnBrk="1" hangingPunct="1"/>
              <a:t>20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2275643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2553493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74750" y="696913"/>
            <a:ext cx="4600575" cy="345122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0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Char char="•"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3022043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82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73422" indent="-173422">
              <a:buFontTx/>
              <a:buChar char="•"/>
            </a:pPr>
            <a:endParaRPr lang="en-US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51494" indent="-289036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56145" indent="-231229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18602" indent="-231229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81060" indent="-231229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43518" indent="-23122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3005976" indent="-23122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68434" indent="-23122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930891" indent="-23122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5B158615-B8C7-4F71-BE1E-F9AA5D36E51D}" type="slidenum">
              <a:rPr lang="en-US" altLang="en-US"/>
              <a:pPr eaLnBrk="1" hangingPunct="1"/>
              <a:t>23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4112060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61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151556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51494" indent="-289036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56145" indent="-231229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18602" indent="-231229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81060" indent="-231229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43518" indent="-23122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3005976" indent="-23122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68434" indent="-23122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930891" indent="-23122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383F137D-4B73-4397-AB4E-E25821E27B1B}" type="slidenum">
              <a:rPr lang="en-US" altLang="en-US"/>
              <a:pPr eaLnBrk="1" hangingPunct="1"/>
              <a:t>24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3085395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66D561-56C6-4079-BC7B-205797F6BF33}" type="slidenum">
              <a:rPr lang="en-US" altLang="en-US" smtClean="0"/>
              <a:pPr/>
              <a:t>25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640073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72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1372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1494" indent="-28903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56145" indent="-231229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18602" indent="-231229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81060" indent="-231229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43518" indent="-23122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05976" indent="-23122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68434" indent="-23122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30891" indent="-23122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14186810-946F-4E36-A827-81458E002AE1}" type="slidenum">
              <a:rPr lang="en-US" altLang="en-US"/>
              <a:pPr eaLnBrk="1" hangingPunct="1">
                <a:spcBef>
                  <a:spcPct val="0"/>
                </a:spcBef>
              </a:pPr>
              <a:t>26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9721923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74750" y="696913"/>
            <a:ext cx="4600575" cy="345122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6840762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02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155652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51494" indent="-289036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56145" indent="-231229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18602" indent="-231229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81060" indent="-231229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43518" indent="-23122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3005976" indent="-23122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68434" indent="-23122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930891" indent="-23122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668D4F1C-9833-48CF-8C62-97943BAD766A}" type="slidenum">
              <a:rPr lang="en-US" altLang="en-US"/>
              <a:pPr eaLnBrk="1" hangingPunct="1"/>
              <a:t>28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2634084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66D561-56C6-4079-BC7B-205797F6BF33}" type="slidenum">
              <a:rPr lang="en-US" altLang="en-US" smtClean="0"/>
              <a:pPr/>
              <a:t>29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667922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13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dirty="0"/>
              <a:t>How to make the field width variable – determined at run time</a:t>
            </a:r>
          </a:p>
          <a:p>
            <a:pPr eaLnBrk="1" hangingPunct="1">
              <a:spcBef>
                <a:spcPct val="0"/>
              </a:spcBef>
            </a:pPr>
            <a:endParaRPr lang="en-US" altLang="en-US" dirty="0"/>
          </a:p>
          <a:p>
            <a:pPr eaLnBrk="1" hangingPunct="1">
              <a:spcBef>
                <a:spcPct val="0"/>
              </a:spcBef>
            </a:pPr>
            <a:r>
              <a:rPr lang="en-US" altLang="en-US" dirty="0"/>
              <a:t>Print(“%*&lt;data type&gt;” %(&lt;width of field – can be variable&gt;,&lt;data to display&gt;))</a:t>
            </a:r>
          </a:p>
          <a:p>
            <a:pPr eaLnBrk="1" hangingPunct="1">
              <a:spcBef>
                <a:spcPct val="0"/>
              </a:spcBef>
            </a:pPr>
            <a:endParaRPr lang="en-US" altLang="en-US" dirty="0"/>
          </a:p>
          <a:p>
            <a:r>
              <a:rPr lang="en-US" altLang="en-US" dirty="0"/>
              <a:t>width = int(input())</a:t>
            </a:r>
          </a:p>
          <a:p>
            <a:r>
              <a:rPr lang="en-US" altLang="en-US" dirty="0"/>
              <a:t>print("%*d" %(</a:t>
            </a:r>
            <a:r>
              <a:rPr lang="en-US" altLang="en-US" dirty="0" err="1"/>
              <a:t>width,width</a:t>
            </a:r>
            <a:r>
              <a:rPr lang="en-US" altLang="en-US" dirty="0"/>
              <a:t>))</a:t>
            </a:r>
          </a:p>
          <a:p>
            <a:endParaRPr lang="en-US" altLang="en-US" dirty="0"/>
          </a:p>
          <a:p>
            <a:r>
              <a:rPr lang="en-US" altLang="en-US" dirty="0"/>
              <a:t>Source:</a:t>
            </a:r>
          </a:p>
          <a:p>
            <a:r>
              <a:rPr lang="en-US" altLang="en-US" dirty="0"/>
              <a:t>http://stackoverflow.com/questions/1448820/variable-length-of-s-with-the-operator-in-python</a:t>
            </a:r>
          </a:p>
        </p:txBody>
      </p:sp>
      <p:sp>
        <p:nvSpPr>
          <p:cNvPr id="156676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51494" indent="-289036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56145" indent="-231229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18602" indent="-231229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81060" indent="-231229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43518" indent="-23122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3005976" indent="-23122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68434" indent="-23122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930891" indent="-23122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31F8142E-8A03-426C-9560-280895FD2316}" type="slidenum">
              <a:rPr lang="en-US" altLang="en-US"/>
              <a:pPr eaLnBrk="1" hangingPunct="1"/>
              <a:t>30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5552451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74750" y="696913"/>
            <a:ext cx="4600575" cy="345122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53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13453467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438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 dirty="0">
              <a:latin typeface="Calibri" panose="020F050202020403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443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3454" eaLnBrk="0" hangingPunct="0">
              <a:lnSpc>
                <a:spcPct val="90000"/>
              </a:lnSpc>
              <a:spcBef>
                <a:spcPct val="4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51494" indent="-289036" defTabSz="963454" eaLnBrk="0" hangingPunct="0">
              <a:lnSpc>
                <a:spcPct val="90000"/>
              </a:lnSpc>
              <a:spcBef>
                <a:spcPct val="4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56145" indent="-231229" defTabSz="963454" eaLnBrk="0" hangingPunct="0">
              <a:lnSpc>
                <a:spcPct val="90000"/>
              </a:lnSpc>
              <a:spcBef>
                <a:spcPct val="4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18602" indent="-231229" defTabSz="963454" eaLnBrk="0" hangingPunct="0">
              <a:lnSpc>
                <a:spcPct val="90000"/>
              </a:lnSpc>
              <a:spcBef>
                <a:spcPct val="4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81060" indent="-231229" defTabSz="963454" eaLnBrk="0" hangingPunct="0">
              <a:lnSpc>
                <a:spcPct val="90000"/>
              </a:lnSpc>
              <a:spcBef>
                <a:spcPct val="4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43518" indent="-231229" defTabSz="963454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3005976" indent="-231229" defTabSz="963454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68434" indent="-231229" defTabSz="963454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930891" indent="-231229" defTabSz="963454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fld id="{AFFDB8AA-C37E-4C2F-97D7-91F7A58C877C}" type="slidenum">
              <a:rPr lang="en-US" altLang="en-US" sz="1000">
                <a:latin typeface="Calibri" panose="020F0502020204030204" pitchFamily="34" charset="0"/>
              </a:rPr>
              <a:pPr eaLnBrk="1" hangingPunct="1">
                <a:lnSpc>
                  <a:spcPct val="100000"/>
                </a:lnSpc>
                <a:spcBef>
                  <a:spcPct val="0"/>
                </a:spcBef>
              </a:pPr>
              <a:t>3</a:t>
            </a:fld>
            <a:endParaRPr lang="en-US" altLang="en-US" sz="10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59150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541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 dirty="0">
              <a:latin typeface="Calibri" panose="020F050202020403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454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3454" eaLnBrk="0" hangingPunct="0">
              <a:lnSpc>
                <a:spcPct val="90000"/>
              </a:lnSpc>
              <a:spcBef>
                <a:spcPct val="4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51494" indent="-289036" defTabSz="963454" eaLnBrk="0" hangingPunct="0">
              <a:lnSpc>
                <a:spcPct val="90000"/>
              </a:lnSpc>
              <a:spcBef>
                <a:spcPct val="4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56145" indent="-231229" defTabSz="963454" eaLnBrk="0" hangingPunct="0">
              <a:lnSpc>
                <a:spcPct val="90000"/>
              </a:lnSpc>
              <a:spcBef>
                <a:spcPct val="4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18602" indent="-231229" defTabSz="963454" eaLnBrk="0" hangingPunct="0">
              <a:lnSpc>
                <a:spcPct val="90000"/>
              </a:lnSpc>
              <a:spcBef>
                <a:spcPct val="4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81060" indent="-231229" defTabSz="963454" eaLnBrk="0" hangingPunct="0">
              <a:lnSpc>
                <a:spcPct val="90000"/>
              </a:lnSpc>
              <a:spcBef>
                <a:spcPct val="4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43518" indent="-231229" defTabSz="963454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3005976" indent="-231229" defTabSz="963454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68434" indent="-231229" defTabSz="963454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930891" indent="-231229" defTabSz="963454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fld id="{785AAFF3-15DD-4C13-BEEC-023FE7A19A88}" type="slidenum">
              <a:rPr lang="en-US" altLang="en-US" sz="1000">
                <a:latin typeface="Calibri" panose="020F0502020204030204" pitchFamily="34" charset="0"/>
              </a:rPr>
              <a:pPr eaLnBrk="1" hangingPunct="1">
                <a:lnSpc>
                  <a:spcPct val="100000"/>
                </a:lnSpc>
                <a:spcBef>
                  <a:spcPct val="0"/>
                </a:spcBef>
              </a:pPr>
              <a:t>4</a:t>
            </a:fld>
            <a:endParaRPr lang="en-US" altLang="en-US" sz="10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10185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643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 dirty="0">
              <a:latin typeface="Calibri" panose="020F050202020403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464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3454" eaLnBrk="0" hangingPunct="0">
              <a:lnSpc>
                <a:spcPct val="90000"/>
              </a:lnSpc>
              <a:spcBef>
                <a:spcPct val="4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51494" indent="-289036" defTabSz="963454" eaLnBrk="0" hangingPunct="0">
              <a:lnSpc>
                <a:spcPct val="90000"/>
              </a:lnSpc>
              <a:spcBef>
                <a:spcPct val="4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56145" indent="-231229" defTabSz="963454" eaLnBrk="0" hangingPunct="0">
              <a:lnSpc>
                <a:spcPct val="90000"/>
              </a:lnSpc>
              <a:spcBef>
                <a:spcPct val="4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18602" indent="-231229" defTabSz="963454" eaLnBrk="0" hangingPunct="0">
              <a:lnSpc>
                <a:spcPct val="90000"/>
              </a:lnSpc>
              <a:spcBef>
                <a:spcPct val="4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81060" indent="-231229" defTabSz="963454" eaLnBrk="0" hangingPunct="0">
              <a:lnSpc>
                <a:spcPct val="90000"/>
              </a:lnSpc>
              <a:spcBef>
                <a:spcPct val="4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43518" indent="-231229" defTabSz="963454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3005976" indent="-231229" defTabSz="963454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68434" indent="-231229" defTabSz="963454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930891" indent="-231229" defTabSz="963454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fld id="{F73F3827-8E50-4701-80DD-467F832E3FA0}" type="slidenum">
              <a:rPr lang="en-US" altLang="en-US" sz="1000">
                <a:latin typeface="Calibri" panose="020F0502020204030204" pitchFamily="34" charset="0"/>
              </a:rPr>
              <a:pPr eaLnBrk="1" hangingPunct="1">
                <a:lnSpc>
                  <a:spcPct val="100000"/>
                </a:lnSpc>
                <a:spcBef>
                  <a:spcPct val="0"/>
                </a:spcBef>
              </a:pPr>
              <a:t>5</a:t>
            </a:fld>
            <a:endParaRPr lang="en-US" altLang="en-US" sz="10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52695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76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141316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51494" indent="-289036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56145" indent="-231229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18602" indent="-231229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81060" indent="-231229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43518" indent="-23122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3005976" indent="-23122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68434" indent="-23122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930891" indent="-23122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DD441B18-3642-4DD5-ABB1-56A0BC7EAFE4}" type="slidenum">
              <a:rPr lang="en-US" altLang="en-US"/>
              <a:pPr eaLnBrk="1" hangingPunct="1"/>
              <a:t>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629779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87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142340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51494" indent="-289036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56145" indent="-231229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18602" indent="-231229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81060" indent="-231229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43518" indent="-23122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3005976" indent="-23122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68434" indent="-23122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930891" indent="-23122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E18BCF86-0CDA-4679-924B-B28CEFB4D84C}" type="slidenum">
              <a:rPr lang="en-US" altLang="en-US"/>
              <a:pPr eaLnBrk="1" hangingPunct="1"/>
              <a:t>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64302149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97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18069343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077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2215121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B50B958A-3D93-4BEA-A16E-7B82DE81753A}" type="datetimeFigureOut">
              <a:rPr lang="en-US"/>
              <a:pPr>
                <a:defRPr/>
              </a:pPr>
              <a:t>8/30/2022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solidFill>
                  <a:srgbClr val="898989"/>
                </a:solidFill>
                <a:cs typeface="Arial" panose="020B0604020202020204" pitchFamily="34" charset="0"/>
              </a:defRPr>
            </a:lvl1pPr>
          </a:lstStyle>
          <a:p>
            <a:fld id="{5F6DEFFE-994E-41B2-9567-41904A08363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894247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BF105EBE-EA5C-40AB-8071-63E7BAB56C9B}" type="datetimeFigureOut">
              <a:rPr lang="en-US"/>
              <a:pPr>
                <a:defRPr/>
              </a:pPr>
              <a:t>8/30/2022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solidFill>
                  <a:srgbClr val="898989"/>
                </a:solidFill>
                <a:cs typeface="Arial" panose="020B0604020202020204" pitchFamily="34" charset="0"/>
              </a:defRPr>
            </a:lvl1pPr>
          </a:lstStyle>
          <a:p>
            <a:fld id="{E8B7EB93-2A27-418F-A795-CC52027EB8A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774555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327ACEC9-D331-482C-841D-F37DAEC30D26}" type="datetimeFigureOut">
              <a:rPr lang="en-US"/>
              <a:pPr>
                <a:defRPr/>
              </a:pPr>
              <a:t>8/30/2022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solidFill>
                  <a:srgbClr val="898989"/>
                </a:solidFill>
                <a:cs typeface="Arial" panose="020B0604020202020204" pitchFamily="34" charset="0"/>
              </a:defRPr>
            </a:lvl1pPr>
          </a:lstStyle>
          <a:p>
            <a:fld id="{D2178A8A-72F2-49B9-93E9-5777275DB87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818366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 userDrawn="1"/>
        </p:nvSpPr>
        <p:spPr bwMode="auto">
          <a:xfrm>
            <a:off x="7924800" y="6567488"/>
            <a:ext cx="12192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>
              <a:defRPr/>
            </a:pPr>
            <a:r>
              <a:rPr lang="en-US" sz="1200" dirty="0">
                <a:cs typeface="Arial" charset="0"/>
              </a:rPr>
              <a:t>James Tam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/>
          </a:bodyPr>
          <a:lstStyle>
            <a:lvl1pPr>
              <a:defRPr sz="32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10200"/>
          </a:xfrm>
        </p:spPr>
        <p:txBody>
          <a:bodyPr/>
          <a:lstStyle>
            <a:lvl1pPr>
              <a:defRPr sz="2400" baseline="0">
                <a:solidFill>
                  <a:schemeClr val="tx1"/>
                </a:solidFill>
              </a:defRPr>
            </a:lvl1pPr>
            <a:lvl2pPr>
              <a:defRPr sz="2000" baseline="0">
                <a:solidFill>
                  <a:schemeClr val="tx1"/>
                </a:solidFill>
              </a:defRPr>
            </a:lvl2pPr>
            <a:lvl3pPr>
              <a:defRPr sz="1800" baseline="0">
                <a:solidFill>
                  <a:schemeClr val="tx1"/>
                </a:solidFill>
              </a:defRPr>
            </a:lvl3pPr>
            <a:lvl4pPr>
              <a:defRPr sz="1400" baseline="0">
                <a:solidFill>
                  <a:schemeClr val="tx1"/>
                </a:solidFill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1701109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B85908C1-8023-4570-A27C-C54C46E654EC}" type="datetimeFigureOut">
              <a:rPr lang="en-US"/>
              <a:pPr>
                <a:defRPr/>
              </a:pPr>
              <a:t>8/30/2022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solidFill>
                  <a:srgbClr val="898989"/>
                </a:solidFill>
                <a:cs typeface="Arial" panose="020B0604020202020204" pitchFamily="34" charset="0"/>
              </a:defRPr>
            </a:lvl1pPr>
          </a:lstStyle>
          <a:p>
            <a:fld id="{1CDB07EF-AB20-467B-AF79-F997E47B096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035507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703A4E43-D063-42BC-9F86-71A922CCA73D}" type="datetimeFigureOut">
              <a:rPr lang="en-US"/>
              <a:pPr>
                <a:defRPr/>
              </a:pPr>
              <a:t>8/30/2022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solidFill>
                  <a:srgbClr val="898989"/>
                </a:solidFill>
                <a:cs typeface="Arial" panose="020B0604020202020204" pitchFamily="34" charset="0"/>
              </a:defRPr>
            </a:lvl1pPr>
          </a:lstStyle>
          <a:p>
            <a:fld id="{B1C4766F-983A-4F8E-B829-CCCD841F234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3834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6F88B139-9059-44A9-8A73-C231568B8A59}" type="datetimeFigureOut">
              <a:rPr lang="en-US"/>
              <a:pPr>
                <a:defRPr/>
              </a:pPr>
              <a:t>8/30/2022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solidFill>
                  <a:srgbClr val="898989"/>
                </a:solidFill>
                <a:cs typeface="Arial" panose="020B0604020202020204" pitchFamily="34" charset="0"/>
              </a:defRPr>
            </a:lvl1pPr>
          </a:lstStyle>
          <a:p>
            <a:fld id="{E636036B-EB51-49D3-BA90-A66F643C008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877659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0CFEEF65-2576-4792-BDD6-17619D71BC50}" type="datetimeFigureOut">
              <a:rPr lang="en-US"/>
              <a:pPr>
                <a:defRPr/>
              </a:pPr>
              <a:t>8/30/2022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solidFill>
                  <a:srgbClr val="898989"/>
                </a:solidFill>
                <a:cs typeface="Arial" panose="020B0604020202020204" pitchFamily="34" charset="0"/>
              </a:defRPr>
            </a:lvl1pPr>
          </a:lstStyle>
          <a:p>
            <a:fld id="{A3E542D9-81B9-48DC-9E0B-42FE4E8265C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88829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D1F3173D-7FA8-4E6A-8575-104EE8D403B9}" type="datetimeFigureOut">
              <a:rPr lang="en-US"/>
              <a:pPr>
                <a:defRPr/>
              </a:pPr>
              <a:t>8/30/2022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solidFill>
                  <a:srgbClr val="898989"/>
                </a:solidFill>
                <a:cs typeface="Arial" panose="020B0604020202020204" pitchFamily="34" charset="0"/>
              </a:defRPr>
            </a:lvl1pPr>
          </a:lstStyle>
          <a:p>
            <a:fld id="{BA009EC2-7371-4C2E-8805-7448189F67D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235610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7C963BED-4A82-4B8F-AF06-884F98DBD363}" type="datetimeFigureOut">
              <a:rPr lang="en-US"/>
              <a:pPr>
                <a:defRPr/>
              </a:pPr>
              <a:t>8/30/2022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solidFill>
                  <a:srgbClr val="898989"/>
                </a:solidFill>
                <a:cs typeface="Arial" panose="020B0604020202020204" pitchFamily="34" charset="0"/>
              </a:defRPr>
            </a:lvl1pPr>
          </a:lstStyle>
          <a:p>
            <a:fld id="{54C022DC-45AE-4D6B-A76E-069DE9313CF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263488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34D9A461-E306-4258-A721-B3FE76539DB4}" type="datetimeFigureOut">
              <a:rPr lang="en-US"/>
              <a:pPr>
                <a:defRPr/>
              </a:pPr>
              <a:t>8/30/2022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solidFill>
                  <a:srgbClr val="898989"/>
                </a:solidFill>
                <a:cs typeface="Arial" panose="020B0604020202020204" pitchFamily="34" charset="0"/>
              </a:defRPr>
            </a:lvl1pPr>
          </a:lstStyle>
          <a:p>
            <a:fld id="{E2A4CDC0-7670-4434-9ADE-02B0BF67180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00560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James Tam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9" r:id="rId1"/>
    <p:sldLayoutId id="2147483870" r:id="rId2"/>
    <p:sldLayoutId id="2147483871" r:id="rId3"/>
    <p:sldLayoutId id="2147483872" r:id="rId4"/>
    <p:sldLayoutId id="2147483873" r:id="rId5"/>
    <p:sldLayoutId id="2147483874" r:id="rId6"/>
    <p:sldLayoutId id="2147483875" r:id="rId7"/>
    <p:sldLayoutId id="2147483876" r:id="rId8"/>
    <p:sldLayoutId id="2147483877" r:id="rId9"/>
    <p:sldLayoutId id="2147483878" r:id="rId10"/>
    <p:sldLayoutId id="214748387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2286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5715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742950" indent="-1714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971550" indent="-1714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381000"/>
            <a:ext cx="7772400" cy="1470025"/>
          </a:xfrm>
        </p:spPr>
        <p:txBody>
          <a:bodyPr/>
          <a:lstStyle/>
          <a:p>
            <a:pPr eaLnBrk="1" hangingPunct="1"/>
            <a:r>
              <a:rPr lang="en-US" altLang="en-US" sz="4800" dirty="0"/>
              <a:t>Getting Started With Python Programming: Part 2</a:t>
            </a:r>
          </a:p>
        </p:txBody>
      </p:sp>
      <p:sp>
        <p:nvSpPr>
          <p:cNvPr id="13315" name="Text Box 4"/>
          <p:cNvSpPr txBox="1">
            <a:spLocks noChangeArrowheads="1"/>
          </p:cNvSpPr>
          <p:nvPr/>
        </p:nvSpPr>
        <p:spPr bwMode="auto">
          <a:xfrm>
            <a:off x="842963" y="5815013"/>
            <a:ext cx="7100887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CA" altLang="en-US" sz="1800" baseline="30000" dirty="0">
              <a:latin typeface="Arial" panose="020B0604020202020204" pitchFamily="34" charset="0"/>
            </a:endParaRPr>
          </a:p>
        </p:txBody>
      </p:sp>
      <p:sp>
        <p:nvSpPr>
          <p:cNvPr id="13316" name="Text Box 9"/>
          <p:cNvSpPr txBox="1">
            <a:spLocks noChangeArrowheads="1"/>
          </p:cNvSpPr>
          <p:nvPr/>
        </p:nvSpPr>
        <p:spPr bwMode="auto">
          <a:xfrm>
            <a:off x="1219200" y="2362200"/>
            <a:ext cx="6769100" cy="19888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marL="114300" indent="-1143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en-US" altLang="en-US" sz="2800" dirty="0"/>
              <a:t>Getting information from the user (input)</a:t>
            </a:r>
          </a:p>
          <a:p>
            <a:pPr eaLnBrk="1" hangingPunct="1">
              <a:buFontTx/>
              <a:buChar char="•"/>
            </a:pPr>
            <a:r>
              <a:rPr lang="en-US" altLang="en-US" sz="2800" dirty="0"/>
              <a:t>How information is stored, converting between different types</a:t>
            </a:r>
          </a:p>
          <a:p>
            <a:pPr eaLnBrk="1" hangingPunct="1">
              <a:buFontTx/>
              <a:buChar char="•"/>
            </a:pPr>
            <a:r>
              <a:rPr lang="en-US" altLang="en-US" sz="2800" dirty="0"/>
              <a:t>Formatting text output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Overloaded Operators</a:t>
            </a:r>
            <a:endParaRPr lang="en-CA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same symbol can have different results depending upon the context.</a:t>
            </a:r>
          </a:p>
          <a:p>
            <a:r>
              <a:rPr lang="en-US" dirty="0" smtClean="0"/>
              <a:t>Example: the ‘plus’ operator </a:t>
            </a:r>
            <a:r>
              <a:rPr lang="en-US" b="1" dirty="0" smtClean="0">
                <a:solidFill>
                  <a:srgbClr val="FF0000"/>
                </a:solidFill>
              </a:rPr>
              <a:t>+</a:t>
            </a:r>
          </a:p>
          <a:p>
            <a:pPr lvl="1"/>
            <a:r>
              <a:rPr lang="en-US" dirty="0" smtClean="0"/>
              <a:t>Previously  this symbol represented mathematical </a:t>
            </a:r>
            <a:r>
              <a:rPr lang="en-US" dirty="0" smtClean="0">
                <a:solidFill>
                  <a:srgbClr val="0000FF"/>
                </a:solidFill>
              </a:rPr>
              <a:t>addition</a:t>
            </a:r>
            <a:r>
              <a:rPr lang="en-US" dirty="0" smtClean="0"/>
              <a:t> because the values left and right of the symbol (operands) were numeric e.g.,</a:t>
            </a:r>
          </a:p>
          <a:p>
            <a:pPr marL="571500" lvl="2" indent="0">
              <a:buNone/>
            </a:pPr>
            <a:r>
              <a:rPr lang="en-US" dirty="0">
                <a:latin typeface="Consolas" panose="020B0609020204030204" pitchFamily="49" charset="0"/>
              </a:rPr>
              <a:t>num1 = 2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+</a:t>
            </a:r>
            <a:r>
              <a:rPr lang="en-US" dirty="0">
                <a:latin typeface="Consolas" panose="020B0609020204030204" pitchFamily="49" charset="0"/>
              </a:rPr>
              <a:t> </a:t>
            </a:r>
            <a:r>
              <a:rPr lang="en-US" dirty="0" smtClean="0">
                <a:latin typeface="Consolas" panose="020B0609020204030204" pitchFamily="49" charset="0"/>
              </a:rPr>
              <a:t>2</a:t>
            </a:r>
          </a:p>
          <a:p>
            <a:pPr lvl="1"/>
            <a:r>
              <a:rPr lang="en-US" dirty="0" smtClean="0"/>
              <a:t>If the operands are strings then the symbol represents the string operation </a:t>
            </a:r>
            <a:r>
              <a:rPr lang="en-US" dirty="0" smtClean="0">
                <a:solidFill>
                  <a:srgbClr val="00B050"/>
                </a:solidFill>
              </a:rPr>
              <a:t>concatenation</a:t>
            </a:r>
            <a:r>
              <a:rPr lang="en-US" dirty="0" smtClean="0"/>
              <a:t> e.g.,</a:t>
            </a:r>
          </a:p>
          <a:p>
            <a:pPr marL="571500" lvl="2" indent="0">
              <a:buNone/>
            </a:pPr>
            <a:r>
              <a:rPr lang="en-US" dirty="0">
                <a:latin typeface="Consolas" panose="020B0609020204030204" pitchFamily="49" charset="0"/>
              </a:rPr>
              <a:t>str1 = "2" </a:t>
            </a:r>
            <a:r>
              <a:rPr lang="en-US" dirty="0">
                <a:solidFill>
                  <a:srgbClr val="00B050"/>
                </a:solidFill>
                <a:latin typeface="Consolas" panose="020B0609020204030204" pitchFamily="49" charset="0"/>
              </a:rPr>
              <a:t>+</a:t>
            </a:r>
            <a:r>
              <a:rPr lang="en-US" dirty="0">
                <a:latin typeface="Consolas" panose="020B0609020204030204" pitchFamily="49" charset="0"/>
              </a:rPr>
              <a:t> "2"</a:t>
            </a:r>
            <a:endParaRPr lang="en-US" dirty="0" smtClean="0">
              <a:latin typeface="Consolas" panose="020B0609020204030204" pitchFamily="49" charset="0"/>
            </a:endParaRPr>
          </a:p>
          <a:p>
            <a:pPr lvl="1"/>
            <a:endParaRPr lang="en-US" dirty="0"/>
          </a:p>
          <a:p>
            <a:pPr lvl="1"/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549379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Overloaded Operators (2)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altLang="en-US" b="1" dirty="0"/>
              <a:t>Name of the full example: </a:t>
            </a:r>
            <a:r>
              <a:rPr lang="en-CA" altLang="en-US" dirty="0" smtClean="0">
                <a:latin typeface="Consolas" panose="020B0609020204030204" pitchFamily="49" charset="0"/>
              </a:rPr>
              <a:t>10overloaded_operator.py</a:t>
            </a:r>
          </a:p>
          <a:p>
            <a:pPr marL="342900" lvl="1" indent="0">
              <a:buNone/>
            </a:pPr>
            <a:r>
              <a:rPr lang="en-US" sz="1800" dirty="0">
                <a:latin typeface="Consolas" panose="020B0609020204030204" pitchFamily="49" charset="0"/>
              </a:rPr>
              <a:t>num1 = 2 + 2</a:t>
            </a:r>
          </a:p>
          <a:p>
            <a:pPr marL="342900" lvl="1" indent="0">
              <a:buNone/>
            </a:pPr>
            <a:r>
              <a:rPr lang="en-US" sz="1800" dirty="0">
                <a:latin typeface="Consolas" panose="020B0609020204030204" pitchFamily="49" charset="0"/>
              </a:rPr>
              <a:t>str1 = "2" + "2"</a:t>
            </a:r>
          </a:p>
          <a:p>
            <a:pPr marL="342900" lvl="1" indent="0">
              <a:buNone/>
            </a:pPr>
            <a:r>
              <a:rPr lang="en-US" sz="1800" dirty="0">
                <a:latin typeface="Consolas" panose="020B0609020204030204" pitchFamily="49" charset="0"/>
              </a:rPr>
              <a:t>print("Addition:", num1)</a:t>
            </a:r>
          </a:p>
          <a:p>
            <a:pPr marL="342900" lvl="1" indent="0">
              <a:buNone/>
            </a:pPr>
            <a:r>
              <a:rPr lang="en-US" sz="1800" dirty="0">
                <a:latin typeface="Consolas" panose="020B0609020204030204" pitchFamily="49" charset="0"/>
              </a:rPr>
              <a:t>print("Concatenation:", str1)</a:t>
            </a:r>
          </a:p>
          <a:p>
            <a:pPr marL="342900" lvl="1" indent="0">
              <a:buNone/>
            </a:pPr>
            <a:endParaRPr lang="en-US" sz="1800" dirty="0">
              <a:latin typeface="Consolas" panose="020B0609020204030204" pitchFamily="49" charset="0"/>
            </a:endParaRPr>
          </a:p>
          <a:p>
            <a:pPr marL="342900" lvl="1" indent="0">
              <a:buNone/>
            </a:pPr>
            <a:r>
              <a:rPr lang="en-US" sz="1800" dirty="0">
                <a:latin typeface="Consolas" panose="020B0609020204030204" pitchFamily="49" charset="0"/>
              </a:rPr>
              <a:t>#Error cannot perform a </a:t>
            </a:r>
            <a:r>
              <a:rPr lang="en-US" sz="1800" dirty="0" smtClean="0">
                <a:latin typeface="Consolas" panose="020B0609020204030204" pitchFamily="49" charset="0"/>
              </a:rPr>
              <a:t>concatenation </a:t>
            </a:r>
            <a:r>
              <a:rPr lang="en-US" sz="1800" dirty="0">
                <a:latin typeface="Consolas" panose="020B0609020204030204" pitchFamily="49" charset="0"/>
              </a:rPr>
              <a:t>on a number</a:t>
            </a:r>
          </a:p>
          <a:p>
            <a:pPr marL="342900" lvl="1" indent="0">
              <a:buNone/>
            </a:pPr>
            <a:r>
              <a:rPr lang="en-US" sz="1800" dirty="0">
                <a:latin typeface="Consolas" panose="020B0609020204030204" pitchFamily="49" charset="0"/>
              </a:rPr>
              <a:t>str2 = "2" + 2</a:t>
            </a:r>
            <a:endParaRPr lang="en-CA" sz="1800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5830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60350"/>
            <a:ext cx="8229600" cy="73025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800" dirty="0"/>
              <a:t>Converting Between Different Types Of Information (2)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Times New Roman" panose="02020603050405020304" pitchFamily="18" charset="0"/>
              <a:buNone/>
              <a:tabLst>
                <a:tab pos="1254125" algn="l"/>
              </a:tabLst>
            </a:pPr>
            <a:r>
              <a:rPr lang="en-US" altLang="en-US" sz="2000" b="1" dirty="0"/>
              <a:t>Examples</a:t>
            </a:r>
            <a:r>
              <a:rPr lang="en-US" altLang="en-US" sz="2000" dirty="0"/>
              <a:t>:</a:t>
            </a:r>
          </a:p>
          <a:p>
            <a:pPr eaLnBrk="1" hangingPunct="1">
              <a:buFont typeface="Times New Roman" panose="02020603050405020304" pitchFamily="18" charset="0"/>
              <a:buNone/>
              <a:tabLst>
                <a:tab pos="1254125" algn="l"/>
              </a:tabLst>
            </a:pPr>
            <a:r>
              <a:rPr lang="en-US" altLang="en-US" sz="1800" b="1" dirty="0"/>
              <a:t>Name of the full example</a:t>
            </a:r>
            <a:r>
              <a:rPr lang="en-US" altLang="en-US" sz="1800" dirty="0"/>
              <a:t>: </a:t>
            </a:r>
            <a:r>
              <a:rPr lang="en-US" altLang="en-US" sz="1800" dirty="0" smtClean="0">
                <a:latin typeface="Consolas" panose="020B0609020204030204" pitchFamily="49" charset="0"/>
              </a:rPr>
              <a:t>11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convert.py</a:t>
            </a:r>
            <a:endParaRPr lang="en-US" altLang="en-US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eaLnBrk="1" hangingPunct="1">
              <a:buFont typeface="Times New Roman" panose="02020603050405020304" pitchFamily="18" charset="0"/>
              <a:buNone/>
              <a:tabLst>
                <a:tab pos="1254125" algn="l"/>
              </a:tabLst>
            </a:pPr>
            <a:r>
              <a:rPr lang="en-US" alt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var1 = "100"</a:t>
            </a:r>
          </a:p>
          <a:p>
            <a:pPr eaLnBrk="1" hangingPunct="1">
              <a:buFont typeface="Times New Roman" panose="02020603050405020304" pitchFamily="18" charset="0"/>
              <a:buNone/>
              <a:tabLst>
                <a:tab pos="1254125" algn="l"/>
              </a:tabLst>
            </a:pPr>
            <a:r>
              <a:rPr lang="en-US" alt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var2 = "-10.5"</a:t>
            </a:r>
          </a:p>
          <a:p>
            <a:pPr eaLnBrk="1" hangingPunct="1">
              <a:buFont typeface="Times New Roman" panose="02020603050405020304" pitchFamily="18" charset="0"/>
              <a:buNone/>
              <a:tabLst>
                <a:tab pos="1254125" algn="l"/>
              </a:tabLst>
            </a:pPr>
            <a:r>
              <a:rPr lang="en-US" alt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print(var1 + var2)</a:t>
            </a:r>
          </a:p>
          <a:p>
            <a:pPr eaLnBrk="1" hangingPunct="1">
              <a:buFont typeface="Times New Roman" panose="02020603050405020304" pitchFamily="18" charset="0"/>
              <a:buNone/>
              <a:tabLst>
                <a:tab pos="1254125" algn="l"/>
              </a:tabLst>
            </a:pPr>
            <a:r>
              <a:rPr lang="en-US" alt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print(</a:t>
            </a:r>
            <a:r>
              <a:rPr lang="en-US" altLang="en-US" sz="18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int(</a:t>
            </a:r>
            <a:r>
              <a:rPr lang="en-US" alt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var1</a:t>
            </a:r>
            <a:r>
              <a:rPr lang="en-US" altLang="en-US" sz="18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r>
              <a:rPr lang="en-US" alt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+ </a:t>
            </a:r>
            <a:r>
              <a:rPr lang="en-US" altLang="en-US" sz="18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float(</a:t>
            </a:r>
            <a:r>
              <a:rPr lang="en-US" alt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var2</a:t>
            </a:r>
            <a:r>
              <a:rPr lang="en-US" altLang="en-US" sz="18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r>
              <a:rPr lang="en-US" alt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pPr lvl="1" eaLnBrk="1" hangingPunct="1">
              <a:buFont typeface="Times New Roman" panose="02020603050405020304" pitchFamily="18" charset="0"/>
              <a:buNone/>
              <a:tabLst>
                <a:tab pos="1254125" algn="l"/>
              </a:tabLst>
            </a:pPr>
            <a:endParaRPr lang="en-US" altLang="en-US" sz="1400" dirty="0"/>
          </a:p>
          <a:p>
            <a:pPr lvl="1" eaLnBrk="1" hangingPunct="1">
              <a:buFont typeface="Times New Roman" panose="02020603050405020304" pitchFamily="18" charset="0"/>
              <a:buNone/>
              <a:tabLst>
                <a:tab pos="1254125" algn="l"/>
              </a:tabLst>
            </a:pPr>
            <a:endParaRPr lang="en-US" altLang="en-US" sz="1400" dirty="0"/>
          </a:p>
          <a:p>
            <a:pPr eaLnBrk="1" hangingPunct="1">
              <a:tabLst>
                <a:tab pos="1254125" algn="l"/>
              </a:tabLst>
            </a:pPr>
            <a:endParaRPr lang="en-US" altLang="en-US" sz="1000" dirty="0"/>
          </a:p>
        </p:txBody>
      </p:sp>
      <p:pic>
        <p:nvPicPr>
          <p:cNvPr id="6246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3987" y="1981200"/>
            <a:ext cx="1905000" cy="709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89180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Converting Types: Extra Practice For Students</a:t>
            </a:r>
          </a:p>
        </p:txBody>
      </p:sp>
      <p:sp>
        <p:nvSpPr>
          <p:cNvPr id="778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Determine the output of the following program: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dirty="0">
                <a:latin typeface="Consolas" panose="020B0609020204030204" pitchFamily="49" charset="0"/>
                <a:cs typeface="Consolas" panose="020B0609020204030204" pitchFamily="49" charset="0"/>
              </a:rPr>
              <a:t>print(12+33)</a:t>
            </a:r>
          </a:p>
          <a:p>
            <a:pPr marL="342900" lvl="1" indent="0">
              <a:buNone/>
            </a:pPr>
            <a:r>
              <a:rPr lang="en-US" altLang="en-US" dirty="0">
                <a:latin typeface="Consolas" panose="020B0609020204030204" pitchFamily="49" charset="0"/>
                <a:cs typeface="Consolas" panose="020B0609020204030204" pitchFamily="49" charset="0"/>
              </a:rPr>
              <a:t>print("12"+"33")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dirty="0">
                <a:latin typeface="Consolas" panose="020B0609020204030204" pitchFamily="49" charset="0"/>
                <a:cs typeface="Consolas" panose="020B0609020204030204" pitchFamily="49" charset="0"/>
              </a:rPr>
              <a:t>x = 12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dirty="0">
                <a:latin typeface="Consolas" panose="020B0609020204030204" pitchFamily="49" charset="0"/>
                <a:cs typeface="Consolas" panose="020B0609020204030204" pitchFamily="49" charset="0"/>
              </a:rPr>
              <a:t>y = 21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dirty="0">
                <a:latin typeface="Consolas" panose="020B0609020204030204" pitchFamily="49" charset="0"/>
                <a:cs typeface="Consolas" panose="020B0609020204030204" pitchFamily="49" charset="0"/>
              </a:rPr>
              <a:t>print(</a:t>
            </a:r>
            <a:r>
              <a:rPr lang="en-US" alt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x+y</a:t>
            </a:r>
            <a:r>
              <a:rPr lang="en-US" altLang="en-US" dirty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dirty="0">
                <a:latin typeface="Consolas" panose="020B0609020204030204" pitchFamily="49" charset="0"/>
                <a:cs typeface="Consolas" panose="020B0609020204030204" pitchFamily="49" charset="0"/>
              </a:rPr>
              <a:t>print(</a:t>
            </a:r>
            <a:r>
              <a:rPr lang="en-US" alt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str</a:t>
            </a:r>
            <a:r>
              <a:rPr lang="en-US" altLang="en-US" dirty="0">
                <a:latin typeface="Consolas" panose="020B0609020204030204" pitchFamily="49" charset="0"/>
                <a:cs typeface="Consolas" panose="020B0609020204030204" pitchFamily="49" charset="0"/>
              </a:rPr>
              <a:t>(x)+</a:t>
            </a:r>
            <a:r>
              <a:rPr lang="en-US" alt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str</a:t>
            </a:r>
            <a:r>
              <a:rPr lang="en-US" altLang="en-US" dirty="0">
                <a:latin typeface="Consolas" panose="020B0609020204030204" pitchFamily="49" charset="0"/>
                <a:cs typeface="Consolas" panose="020B0609020204030204" pitchFamily="49" charset="0"/>
              </a:rPr>
              <a:t>(y))</a:t>
            </a:r>
          </a:p>
        </p:txBody>
      </p:sp>
    </p:spTree>
    <p:extLst>
      <p:ext uri="{BB962C8B-B14F-4D97-AF65-F5344CB8AC3E}">
        <p14:creationId xmlns:p14="http://schemas.microsoft.com/office/powerpoint/2010/main" val="923517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60350"/>
            <a:ext cx="8229600" cy="73025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Converting Between Different Types Of Information: Getting Numeric Input</a:t>
            </a:r>
            <a:endParaRPr lang="en-US" sz="2500" dirty="0"/>
          </a:p>
        </p:txBody>
      </p:sp>
      <p:sp>
        <p:nvSpPr>
          <p:cNvPr id="3532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tabLst>
                <a:tab pos="1254125" algn="l"/>
              </a:tabLst>
            </a:pPr>
            <a:r>
              <a:rPr lang="en-US" altLang="en-US" dirty="0"/>
              <a:t>The ‘</a:t>
            </a:r>
            <a:r>
              <a:rPr lang="en-US" altLang="en-US" dirty="0">
                <a:latin typeface="Consolas" panose="020B0609020204030204" pitchFamily="49" charset="0"/>
                <a:cs typeface="Consolas" panose="020B0609020204030204" pitchFamily="49" charset="0"/>
              </a:rPr>
              <a:t>input()</a:t>
            </a:r>
            <a:r>
              <a:rPr lang="en-US" altLang="en-US" dirty="0"/>
              <a:t>’ function </a:t>
            </a:r>
            <a:r>
              <a:rPr lang="en-US" altLang="en-US" u="sng" dirty="0"/>
              <a:t>only returns a string</a:t>
            </a:r>
            <a:r>
              <a:rPr lang="en-US" altLang="en-US" dirty="0"/>
              <a:t> so the  value returned must be converted to the appropriate type as needed.</a:t>
            </a:r>
          </a:p>
          <a:p>
            <a:pPr lvl="1" eaLnBrk="1" hangingPunct="1">
              <a:tabLst>
                <a:tab pos="1254125" algn="l"/>
              </a:tabLst>
            </a:pPr>
            <a:r>
              <a:rPr lang="en-US" altLang="en-US" b="1" dirty="0"/>
              <a:t>Name of the full example:</a:t>
            </a:r>
            <a:r>
              <a:rPr lang="en-US" altLang="en-US" sz="1800" dirty="0"/>
              <a:t> </a:t>
            </a:r>
            <a:r>
              <a:rPr lang="en-US" altLang="en-US" dirty="0" smtClean="0">
                <a:latin typeface="Consolas" panose="020B0609020204030204" pitchFamily="49" charset="0"/>
              </a:rPr>
              <a:t>12</a:t>
            </a:r>
            <a:r>
              <a:rPr lang="en-US" alt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convert.py</a:t>
            </a:r>
            <a:endParaRPr lang="en-US" alt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1" eaLnBrk="1" hangingPunct="1">
              <a:buFont typeface="Times New Roman" panose="02020603050405020304" pitchFamily="18" charset="0"/>
              <a:buNone/>
              <a:tabLst>
                <a:tab pos="1254125" algn="l"/>
              </a:tabLst>
            </a:pPr>
            <a:r>
              <a:rPr lang="en-US" altLang="en-US" sz="1800" b="1" u="sng" dirty="0">
                <a:latin typeface="Consolas" panose="020B0609020204030204" pitchFamily="49" charset="0"/>
                <a:cs typeface="Consolas" panose="020B0609020204030204" pitchFamily="49" charset="0"/>
              </a:rPr>
              <a:t># No conversion performed: problem!</a:t>
            </a:r>
          </a:p>
          <a:p>
            <a:pPr lvl="1" eaLnBrk="1" hangingPunct="1">
              <a:buFont typeface="Times New Roman" panose="02020603050405020304" pitchFamily="18" charset="0"/>
              <a:buNone/>
              <a:tabLst>
                <a:tab pos="1254125" algn="l"/>
              </a:tabLst>
            </a:pPr>
            <a:r>
              <a:rPr lang="en-US" alt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HUMAN_CAT_AGE_RATIO = 7</a:t>
            </a:r>
          </a:p>
          <a:p>
            <a:pPr lvl="1" eaLnBrk="1" hangingPunct="1">
              <a:buFont typeface="Times New Roman" panose="02020603050405020304" pitchFamily="18" charset="0"/>
              <a:buNone/>
              <a:tabLst>
                <a:tab pos="1254125" algn="l"/>
              </a:tabLst>
            </a:pPr>
            <a:r>
              <a:rPr lang="en-US" alt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age = input("What is your age in years: ")</a:t>
            </a:r>
          </a:p>
          <a:p>
            <a:pPr lvl="1" eaLnBrk="1" hangingPunct="1">
              <a:buFont typeface="Times New Roman" panose="02020603050405020304" pitchFamily="18" charset="0"/>
              <a:buNone/>
              <a:tabLst>
                <a:tab pos="1254125" algn="l"/>
              </a:tabLst>
            </a:pPr>
            <a:r>
              <a:rPr lang="en-US" alt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catAge</a:t>
            </a:r>
            <a:r>
              <a:rPr lang="en-US" alt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= age * HUMAN_CAT_AGE_RATIO</a:t>
            </a:r>
          </a:p>
          <a:p>
            <a:pPr lvl="1" eaLnBrk="1" hangingPunct="1">
              <a:buFont typeface="Times New Roman" panose="02020603050405020304" pitchFamily="18" charset="0"/>
              <a:buNone/>
              <a:tabLst>
                <a:tab pos="1254125" algn="l"/>
              </a:tabLst>
            </a:pPr>
            <a:r>
              <a:rPr lang="en-US" alt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print ("Age in cat years: ", </a:t>
            </a:r>
            <a:r>
              <a:rPr lang="en-US" alt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catAge</a:t>
            </a:r>
            <a:r>
              <a:rPr lang="en-US" alt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pPr lvl="1" eaLnBrk="1" hangingPunct="1">
              <a:tabLst>
                <a:tab pos="1254125" algn="l"/>
              </a:tabLst>
            </a:pPr>
            <a:endParaRPr lang="en-US" alt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6170613" y="3519488"/>
            <a:ext cx="2720975" cy="1524000"/>
            <a:chOff x="6170885" y="3519993"/>
            <a:chExt cx="2721412" cy="1523494"/>
          </a:xfrm>
        </p:grpSpPr>
        <p:sp>
          <p:nvSpPr>
            <p:cNvPr id="78854" name="AutoShape 5"/>
            <p:cNvSpPr>
              <a:spLocks/>
            </p:cNvSpPr>
            <p:nvPr/>
          </p:nvSpPr>
          <p:spPr bwMode="auto">
            <a:xfrm>
              <a:off x="6170885" y="3810000"/>
              <a:ext cx="279400" cy="736600"/>
            </a:xfrm>
            <a:prstGeom prst="rightBrace">
              <a:avLst>
                <a:gd name="adj1" fmla="val 21970"/>
                <a:gd name="adj2" fmla="val 50000"/>
              </a:avLst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CA" altLang="en-US" sz="1800"/>
            </a:p>
          </p:txBody>
        </p:sp>
        <p:sp>
          <p:nvSpPr>
            <p:cNvPr id="78855" name="Text Box 6"/>
            <p:cNvSpPr txBox="1">
              <a:spLocks noChangeArrowheads="1"/>
            </p:cNvSpPr>
            <p:nvPr/>
          </p:nvSpPr>
          <p:spPr bwMode="auto">
            <a:xfrm>
              <a:off x="6450285" y="3519993"/>
              <a:ext cx="2442012" cy="15234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114300" indent="-1143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Char char="•"/>
              </a:pPr>
              <a:r>
                <a:rPr lang="en-US" altLang="en-US" sz="1600" b="1" dirty="0">
                  <a:solidFill>
                    <a:srgbClr val="FF0000"/>
                  </a:solidFill>
                  <a:latin typeface="Arial" panose="020B0604020202020204" pitchFamily="34" charset="0"/>
                </a:rPr>
                <a:t>‘</a:t>
              </a:r>
              <a:r>
                <a:rPr lang="en-US" altLang="en-US" sz="1800" b="1" dirty="0">
                  <a:solidFill>
                    <a:srgbClr val="FF00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Age</a:t>
              </a:r>
              <a:r>
                <a:rPr lang="en-US" altLang="en-US" sz="1600" b="1" dirty="0">
                  <a:solidFill>
                    <a:srgbClr val="FF0000"/>
                  </a:solidFill>
                  <a:latin typeface="Arial" panose="020B0604020202020204" pitchFamily="34" charset="0"/>
                </a:rPr>
                <a:t>’ refers to a string not a number.</a:t>
              </a:r>
            </a:p>
            <a:p>
              <a:pPr eaLnBrk="1" hangingPunct="1">
                <a:spcBef>
                  <a:spcPct val="50000"/>
                </a:spcBef>
                <a:buFontTx/>
                <a:buChar char="•"/>
              </a:pPr>
              <a:r>
                <a:rPr lang="en-US" altLang="en-US" sz="1600" b="1" dirty="0">
                  <a:solidFill>
                    <a:srgbClr val="FF0000"/>
                  </a:solidFill>
                  <a:latin typeface="Arial" panose="020B0604020202020204" pitchFamily="34" charset="0"/>
                </a:rPr>
                <a:t>The ‘</a:t>
              </a:r>
              <a:r>
                <a:rPr lang="en-US" altLang="en-US" sz="1800" b="1" dirty="0">
                  <a:solidFill>
                    <a:srgbClr val="FF00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*</a:t>
              </a:r>
              <a:r>
                <a:rPr lang="en-US" altLang="en-US" sz="1600" b="1" dirty="0">
                  <a:solidFill>
                    <a:srgbClr val="FF0000"/>
                  </a:solidFill>
                  <a:latin typeface="Arial" panose="020B0604020202020204" pitchFamily="34" charset="0"/>
                </a:rPr>
                <a:t>’ is not mathematical multiplication</a:t>
              </a:r>
              <a:r>
                <a:rPr lang="en-US" altLang="en-US" sz="1600" dirty="0">
                  <a:solidFill>
                    <a:srgbClr val="FF0000"/>
                  </a:solidFill>
                  <a:latin typeface="Arial" panose="020B0604020202020204" pitchFamily="34" charset="0"/>
                </a:rPr>
                <a:t> </a:t>
              </a:r>
            </a:p>
          </p:txBody>
        </p:sp>
      </p:grpSp>
      <p:pic>
        <p:nvPicPr>
          <p:cNvPr id="60426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000"/>
          <a:stretch>
            <a:fillRect/>
          </a:stretch>
        </p:blipFill>
        <p:spPr bwMode="auto">
          <a:xfrm>
            <a:off x="847725" y="4724400"/>
            <a:ext cx="4879975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79653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2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2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328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altLang="en-US" dirty="0"/>
              <a:t>Converting Between Different Types Of Information: Getting Numeric Input  (2)</a:t>
            </a:r>
          </a:p>
        </p:txBody>
      </p:sp>
      <p:sp>
        <p:nvSpPr>
          <p:cNvPr id="79875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6629400" cy="5410200"/>
          </a:xfrm>
        </p:spPr>
        <p:txBody>
          <a:bodyPr/>
          <a:lstStyle/>
          <a:p>
            <a:pPr lvl="1" eaLnBrk="1" hangingPunct="1">
              <a:buFont typeface="Times New Roman" panose="02020603050405020304" pitchFamily="18" charset="0"/>
              <a:buNone/>
              <a:tabLst>
                <a:tab pos="1254125" algn="l"/>
              </a:tabLst>
            </a:pPr>
            <a:r>
              <a:rPr lang="en-US" altLang="en-US" sz="1800" b="1" u="sng" dirty="0">
                <a:latin typeface="Consolas" panose="020B0609020204030204" pitchFamily="49" charset="0"/>
                <a:cs typeface="Consolas" panose="020B0609020204030204" pitchFamily="49" charset="0"/>
              </a:rPr>
              <a:t># Input converted: Problem solved!</a:t>
            </a:r>
          </a:p>
          <a:p>
            <a:pPr lvl="1" eaLnBrk="1" hangingPunct="1">
              <a:buFont typeface="Times New Roman" panose="02020603050405020304" pitchFamily="18" charset="0"/>
              <a:buNone/>
              <a:tabLst>
                <a:tab pos="1254125" algn="l"/>
              </a:tabLst>
            </a:pPr>
            <a:r>
              <a:rPr lang="en-US" alt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HUMAN_CAT_AGE_RATIO = 7</a:t>
            </a:r>
          </a:p>
          <a:p>
            <a:pPr lvl="1" eaLnBrk="1" hangingPunct="1">
              <a:buFont typeface="Times New Roman" panose="02020603050405020304" pitchFamily="18" charset="0"/>
              <a:buNone/>
              <a:tabLst>
                <a:tab pos="1254125" algn="l"/>
              </a:tabLst>
            </a:pPr>
            <a:r>
              <a:rPr lang="en-US" alt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ageString</a:t>
            </a:r>
            <a:r>
              <a:rPr lang="en-US" alt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= input("What is your age in years: ")</a:t>
            </a:r>
          </a:p>
          <a:p>
            <a:pPr lvl="1" eaLnBrk="1" hangingPunct="1">
              <a:buFont typeface="Times New Roman" panose="02020603050405020304" pitchFamily="18" charset="0"/>
              <a:buNone/>
              <a:tabLst>
                <a:tab pos="1254125" algn="l"/>
              </a:tabLst>
            </a:pPr>
            <a:r>
              <a:rPr lang="en-US" alt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ageNum</a:t>
            </a:r>
            <a:r>
              <a:rPr lang="en-US" alt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= int(</a:t>
            </a:r>
            <a:r>
              <a:rPr lang="en-US" alt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ageString</a:t>
            </a:r>
            <a:r>
              <a:rPr lang="en-US" alt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pPr lvl="1" eaLnBrk="1" hangingPunct="1">
              <a:buFont typeface="Times New Roman" panose="02020603050405020304" pitchFamily="18" charset="0"/>
              <a:buNone/>
              <a:tabLst>
                <a:tab pos="1254125" algn="l"/>
              </a:tabLst>
            </a:pPr>
            <a:r>
              <a:rPr lang="en-US" alt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catAge</a:t>
            </a:r>
            <a:r>
              <a:rPr lang="en-US" alt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= </a:t>
            </a:r>
            <a:r>
              <a:rPr lang="en-US" alt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ageNum</a:t>
            </a:r>
            <a:r>
              <a:rPr lang="en-US" alt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* HUMAN_CAT_AGE_RATIO</a:t>
            </a:r>
          </a:p>
          <a:p>
            <a:pPr lvl="1" eaLnBrk="1" hangingPunct="1">
              <a:buFont typeface="Times New Roman" panose="02020603050405020304" pitchFamily="18" charset="0"/>
              <a:buNone/>
              <a:tabLst>
                <a:tab pos="1254125" algn="l"/>
              </a:tabLst>
            </a:pPr>
            <a:r>
              <a:rPr lang="en-US" alt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print("Age in cat years: ", </a:t>
            </a:r>
            <a:r>
              <a:rPr lang="en-US" alt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catAge</a:t>
            </a:r>
            <a:r>
              <a:rPr lang="en-US" alt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pPr lvl="1" eaLnBrk="1" hangingPunct="1">
              <a:buFont typeface="Times New Roman" panose="02020603050405020304" pitchFamily="18" charset="0"/>
              <a:buNone/>
              <a:tabLst>
                <a:tab pos="1254125" algn="l"/>
              </a:tabLst>
            </a:pPr>
            <a:endParaRPr lang="en-US" altLang="en-US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1" eaLnBrk="1" hangingPunct="1">
              <a:buFont typeface="Times New Roman" panose="02020603050405020304" pitchFamily="18" charset="0"/>
              <a:buNone/>
              <a:tabLst>
                <a:tab pos="1254125" algn="l"/>
              </a:tabLst>
            </a:pPr>
            <a:endParaRPr lang="en-US" altLang="en-US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1" eaLnBrk="1" hangingPunct="1">
              <a:buFont typeface="Times New Roman" panose="02020603050405020304" pitchFamily="18" charset="0"/>
              <a:buNone/>
              <a:tabLst>
                <a:tab pos="1254125" algn="l"/>
              </a:tabLst>
            </a:pPr>
            <a:r>
              <a:rPr lang="en-US" alt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print("Alternative: combines 2 steps into 1")</a:t>
            </a:r>
          </a:p>
          <a:p>
            <a:pPr lvl="1" eaLnBrk="1" hangingPunct="1">
              <a:buFont typeface="Times New Roman" panose="02020603050405020304" pitchFamily="18" charset="0"/>
              <a:buNone/>
              <a:tabLst>
                <a:tab pos="1254125" algn="l"/>
              </a:tabLst>
            </a:pPr>
            <a:r>
              <a:rPr lang="en-US" alt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age = int(input("What is your age in years: "))</a:t>
            </a:r>
          </a:p>
          <a:p>
            <a:pPr lvl="1" eaLnBrk="1" hangingPunct="1">
              <a:buFont typeface="Times New Roman" panose="02020603050405020304" pitchFamily="18" charset="0"/>
              <a:buNone/>
              <a:tabLst>
                <a:tab pos="1254125" algn="l"/>
              </a:tabLst>
            </a:pPr>
            <a:r>
              <a:rPr lang="en-US" alt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catAge</a:t>
            </a:r>
            <a:r>
              <a:rPr lang="en-US" alt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= age * HUMAN_CAT_AGE_RATIO</a:t>
            </a:r>
          </a:p>
          <a:p>
            <a:pPr lvl="1" eaLnBrk="1" hangingPunct="1">
              <a:buFont typeface="Times New Roman" panose="02020603050405020304" pitchFamily="18" charset="0"/>
              <a:buNone/>
              <a:tabLst>
                <a:tab pos="1254125" algn="l"/>
              </a:tabLst>
            </a:pPr>
            <a:r>
              <a:rPr lang="en-US" alt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print("Age in cat years: ", </a:t>
            </a:r>
            <a:r>
              <a:rPr lang="en-US" alt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catAge</a:t>
            </a:r>
            <a:r>
              <a:rPr lang="en-US" alt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pPr eaLnBrk="1" hangingPunct="1">
              <a:tabLst>
                <a:tab pos="1254125" algn="l"/>
              </a:tabLst>
            </a:pPr>
            <a:endParaRPr lang="en-US" altLang="en-US" dirty="0"/>
          </a:p>
        </p:txBody>
      </p:sp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6553200" y="1981200"/>
            <a:ext cx="2354262" cy="1787525"/>
            <a:chOff x="6503276" y="1620991"/>
            <a:chExt cx="2354317" cy="1787217"/>
          </a:xfrm>
        </p:grpSpPr>
        <p:sp>
          <p:nvSpPr>
            <p:cNvPr id="79878" name="AutoShape 9"/>
            <p:cNvSpPr>
              <a:spLocks/>
            </p:cNvSpPr>
            <p:nvPr/>
          </p:nvSpPr>
          <p:spPr bwMode="auto">
            <a:xfrm>
              <a:off x="6503276" y="1895782"/>
              <a:ext cx="279400" cy="618818"/>
            </a:xfrm>
            <a:prstGeom prst="rightBrace">
              <a:avLst>
                <a:gd name="adj1" fmla="val 21974"/>
                <a:gd name="adj2" fmla="val 50000"/>
              </a:avLst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CA" altLang="en-US" sz="1800"/>
            </a:p>
          </p:txBody>
        </p:sp>
        <p:sp>
          <p:nvSpPr>
            <p:cNvPr id="79879" name="Text Box 10"/>
            <p:cNvSpPr txBox="1">
              <a:spLocks noChangeArrowheads="1"/>
            </p:cNvSpPr>
            <p:nvPr/>
          </p:nvSpPr>
          <p:spPr bwMode="auto">
            <a:xfrm>
              <a:off x="6774793" y="1620991"/>
              <a:ext cx="2082800" cy="17872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marL="114300" indent="-1143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ts val="600"/>
                </a:spcBef>
                <a:buFontTx/>
                <a:buChar char="•"/>
              </a:pPr>
              <a:r>
                <a:rPr lang="en-US" altLang="en-US" sz="1600" b="1">
                  <a:solidFill>
                    <a:srgbClr val="FF0000"/>
                  </a:solidFill>
                  <a:latin typeface="Arial" panose="020B0604020202020204" pitchFamily="34" charset="0"/>
                </a:rPr>
                <a:t>‘</a:t>
              </a:r>
              <a:r>
                <a:rPr lang="en-US" altLang="en-US" sz="1800" b="1">
                  <a:solidFill>
                    <a:srgbClr val="FF00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Age</a:t>
              </a:r>
              <a:r>
                <a:rPr lang="en-US" altLang="en-US" sz="1600" b="1">
                  <a:solidFill>
                    <a:srgbClr val="FF0000"/>
                  </a:solidFill>
                  <a:latin typeface="Arial" panose="020B0604020202020204" pitchFamily="34" charset="0"/>
                </a:rPr>
                <a:t>’ converted to an integer.</a:t>
              </a:r>
            </a:p>
            <a:p>
              <a:pPr eaLnBrk="1" hangingPunct="1">
                <a:spcBef>
                  <a:spcPts val="600"/>
                </a:spcBef>
                <a:buFontTx/>
                <a:buChar char="•"/>
              </a:pPr>
              <a:r>
                <a:rPr lang="en-US" altLang="en-US" sz="1600" b="1">
                  <a:solidFill>
                    <a:srgbClr val="FF0000"/>
                  </a:solidFill>
                  <a:latin typeface="Arial" panose="020B0604020202020204" pitchFamily="34" charset="0"/>
                </a:rPr>
                <a:t>The ‘</a:t>
              </a:r>
              <a:r>
                <a:rPr lang="en-US" altLang="en-US" sz="1800" b="1">
                  <a:solidFill>
                    <a:srgbClr val="FF00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*</a:t>
              </a:r>
              <a:r>
                <a:rPr lang="en-US" altLang="en-US" sz="1600" b="1">
                  <a:solidFill>
                    <a:srgbClr val="FF0000"/>
                  </a:solidFill>
                  <a:latin typeface="Arial" panose="020B0604020202020204" pitchFamily="34" charset="0"/>
                </a:rPr>
                <a:t>’ now multiplies a numeric value.</a:t>
              </a:r>
              <a:endParaRPr lang="en-US" altLang="en-US" sz="1400">
                <a:solidFill>
                  <a:srgbClr val="FF0000"/>
                </a:solidFill>
                <a:latin typeface="Arial" panose="020B0604020202020204" pitchFamily="34" charset="0"/>
              </a:endParaRPr>
            </a:p>
          </p:txBody>
        </p:sp>
      </p:grpSp>
      <p:pic>
        <p:nvPicPr>
          <p:cNvPr id="1863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956" y="5181600"/>
            <a:ext cx="4735513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35540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Section Summary: Input, Representations</a:t>
            </a:r>
          </a:p>
        </p:txBody>
      </p:sp>
      <p:sp>
        <p:nvSpPr>
          <p:cNvPr id="808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How to get user input in Python</a:t>
            </a:r>
          </a:p>
          <a:p>
            <a:pPr eaLnBrk="1" hangingPunct="1"/>
            <a:r>
              <a:rPr lang="en-US" altLang="en-US"/>
              <a:t>How do the different types of variables store/represent information (optional/extra for now)</a:t>
            </a:r>
          </a:p>
          <a:p>
            <a:pPr eaLnBrk="1" hangingPunct="1"/>
            <a:r>
              <a:rPr lang="en-US" altLang="en-US"/>
              <a:t>How/why to convert between different types </a:t>
            </a:r>
          </a:p>
        </p:txBody>
      </p:sp>
    </p:spTree>
    <p:extLst>
      <p:ext uri="{BB962C8B-B14F-4D97-AF65-F5344CB8AC3E}">
        <p14:creationId xmlns:p14="http://schemas.microsoft.com/office/powerpoint/2010/main" val="3943063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Example:</a:t>
            </a:r>
          </a:p>
          <a:p>
            <a:pPr marL="342900" lvl="1" indent="0" eaLnBrk="1" hangingPunct="1">
              <a:buFont typeface="Arial" panose="020B0604020202020204" pitchFamily="34" charset="0"/>
              <a:buNone/>
            </a:pPr>
            <a:r>
              <a:rPr lang="pt-BR" altLang="en-US" sz="1800">
                <a:latin typeface="Consolas" panose="020B0609020204030204" pitchFamily="49" charset="0"/>
                <a:cs typeface="Consolas" panose="020B0609020204030204" pitchFamily="49" charset="0"/>
              </a:rPr>
              <a:t>num = 1/3</a:t>
            </a:r>
          </a:p>
          <a:p>
            <a:pPr marL="342900" lvl="1" indent="0" eaLnBrk="1" hangingPunct="1">
              <a:buFont typeface="Arial" panose="020B0604020202020204" pitchFamily="34" charset="0"/>
              <a:buNone/>
            </a:pPr>
            <a:r>
              <a:rPr lang="pt-BR" altLang="en-US" sz="1800">
                <a:latin typeface="Consolas" panose="020B0609020204030204" pitchFamily="49" charset="0"/>
                <a:cs typeface="Consolas" panose="020B0609020204030204" pitchFamily="49" charset="0"/>
              </a:rPr>
              <a:t>print("num=",num)</a:t>
            </a:r>
          </a:p>
          <a:p>
            <a:pPr eaLnBrk="1" hangingPunct="1"/>
            <a:endParaRPr lang="en-US" altLang="en-US"/>
          </a:p>
        </p:txBody>
      </p:sp>
      <p:sp>
        <p:nvSpPr>
          <p:cNvPr id="4198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By Default Output Is Unformatted</a:t>
            </a:r>
          </a:p>
        </p:txBody>
      </p:sp>
      <p:pic>
        <p:nvPicPr>
          <p:cNvPr id="1873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320925"/>
            <a:ext cx="3832225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620713" y="2590800"/>
            <a:ext cx="1752600" cy="1570038"/>
            <a:chOff x="620713" y="2590800"/>
            <a:chExt cx="1752600" cy="1570038"/>
          </a:xfrm>
        </p:grpSpPr>
        <p:cxnSp>
          <p:nvCxnSpPr>
            <p:cNvPr id="5" name="Straight Arrow Connector 4"/>
            <p:cNvCxnSpPr/>
            <p:nvPr/>
          </p:nvCxnSpPr>
          <p:spPr bwMode="auto">
            <a:xfrm flipV="1">
              <a:off x="1371600" y="2590800"/>
              <a:ext cx="304800" cy="68580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995" name="TextBox 6"/>
            <p:cNvSpPr txBox="1">
              <a:spLocks noChangeArrowheads="1"/>
            </p:cNvSpPr>
            <p:nvPr/>
          </p:nvSpPr>
          <p:spPr bwMode="auto">
            <a:xfrm>
              <a:off x="620713" y="3237616"/>
              <a:ext cx="1752600" cy="9232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b="1">
                  <a:solidFill>
                    <a:srgbClr val="FF0000"/>
                  </a:solidFill>
                </a:rPr>
                <a:t>Sometimes you get extra spaces (or blank lines)</a:t>
              </a:r>
            </a:p>
          </p:txBody>
        </p:sp>
      </p:grpSp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1981200" y="2705100"/>
            <a:ext cx="3351213" cy="1657350"/>
            <a:chOff x="1981200" y="2705100"/>
            <a:chExt cx="3351088" cy="1657349"/>
          </a:xfrm>
        </p:grpSpPr>
        <p:sp>
          <p:nvSpPr>
            <p:cNvPr id="6" name="Right Brace 5"/>
            <p:cNvSpPr/>
            <p:nvPr/>
          </p:nvSpPr>
          <p:spPr bwMode="auto">
            <a:xfrm rot="5400000">
              <a:off x="3047952" y="1638348"/>
              <a:ext cx="457200" cy="2590703"/>
            </a:xfrm>
            <a:prstGeom prst="rightBrac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41993" name="TextBox 8"/>
            <p:cNvSpPr txBox="1">
              <a:spLocks noChangeArrowheads="1"/>
            </p:cNvSpPr>
            <p:nvPr/>
          </p:nvSpPr>
          <p:spPr bwMode="auto">
            <a:xfrm>
              <a:off x="2514600" y="3162250"/>
              <a:ext cx="2817688" cy="12001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b="1">
                  <a:solidFill>
                    <a:srgbClr val="FF0000"/>
                  </a:solidFill>
                </a:rPr>
                <a:t>The number of places of precision is determined by the language not the programmer</a:t>
              </a:r>
            </a:p>
          </p:txBody>
        </p:sp>
      </p:grp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685800" y="4876800"/>
            <a:ext cx="59436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800"/>
              <a:t>There may be other issues e.g., you want to display output in columns of fixed width, or right/left aligned output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800"/>
              <a:t>There may be times that specific precision is needed in the displaying of floating point values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60350"/>
            <a:ext cx="8229600" cy="730250"/>
          </a:xfrm>
        </p:spPr>
        <p:txBody>
          <a:bodyPr/>
          <a:lstStyle/>
          <a:p>
            <a:pPr eaLnBrk="1" hangingPunct="1"/>
            <a:r>
              <a:rPr lang="en-US" altLang="en-US" dirty="0"/>
              <a:t>Formatting Output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43000"/>
            <a:ext cx="6781800" cy="5410200"/>
          </a:xfrm>
        </p:spPr>
        <p:txBody>
          <a:bodyPr/>
          <a:lstStyle/>
          <a:p>
            <a:pPr eaLnBrk="1" hangingPunct="1">
              <a:tabLst>
                <a:tab pos="1254125" algn="l"/>
              </a:tabLst>
            </a:pPr>
            <a:r>
              <a:rPr lang="en-US" altLang="en-US" dirty="0"/>
              <a:t>Output can be formatted in Python through the use of </a:t>
            </a:r>
            <a:r>
              <a:rPr lang="en-US" altLang="en-US" b="1" dirty="0">
                <a:solidFill>
                  <a:srgbClr val="FF0000"/>
                </a:solidFill>
              </a:rPr>
              <a:t>format specifiers</a:t>
            </a:r>
            <a:r>
              <a:rPr lang="en-US" altLang="en-US" dirty="0"/>
              <a:t> and </a:t>
            </a:r>
            <a:r>
              <a:rPr lang="en-US" altLang="en-US" b="1" dirty="0">
                <a:solidFill>
                  <a:srgbClr val="0000FF"/>
                </a:solidFill>
              </a:rPr>
              <a:t>escape codes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>
                <a:solidFill>
                  <a:srgbClr val="FF0000"/>
                </a:solidFill>
              </a:rPr>
              <a:t>Format Specifiers</a:t>
            </a:r>
          </a:p>
        </p:txBody>
      </p:sp>
      <p:sp>
        <p:nvSpPr>
          <p:cNvPr id="440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tabLst>
                <a:tab pos="1254125" algn="l"/>
              </a:tabLst>
            </a:pPr>
            <a:r>
              <a:rPr lang="en-US" altLang="en-US" b="1" dirty="0"/>
              <a:t>Format</a:t>
            </a:r>
            <a:r>
              <a:rPr lang="en-US" altLang="en-US" dirty="0"/>
              <a:t>:</a:t>
            </a:r>
          </a:p>
          <a:p>
            <a:pPr lvl="1" eaLnBrk="1" hangingPunct="1">
              <a:buFont typeface="Arial" panose="020B0604020202020204" pitchFamily="34" charset="0"/>
              <a:buNone/>
              <a:tabLst>
                <a:tab pos="1254125" algn="l"/>
              </a:tabLst>
            </a:pPr>
            <a:r>
              <a:rPr lang="en-US" alt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print ("</a:t>
            </a:r>
            <a:r>
              <a:rPr lang="en-US" altLang="en-US" sz="18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%&lt;</a:t>
            </a:r>
            <a:r>
              <a:rPr lang="en-US" altLang="en-US" sz="1800" b="1" i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placeholder </a:t>
            </a:r>
            <a:r>
              <a:rPr lang="en-US" altLang="en-US" sz="18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for </a:t>
            </a:r>
            <a:r>
              <a:rPr lang="en-US" altLang="en-US" sz="1800" b="1" i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type of info to display/code</a:t>
            </a:r>
            <a:r>
              <a:rPr lang="en-US" altLang="en-US" sz="18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en-US" alt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" </a:t>
            </a:r>
            <a:r>
              <a:rPr lang="en-US" altLang="en-US" sz="1800" b="1" dirty="0">
                <a:solidFill>
                  <a:srgbClr val="92D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%&lt;</a:t>
            </a:r>
            <a:r>
              <a:rPr lang="en-US" altLang="en-US" sz="1800" b="1" i="1" dirty="0">
                <a:solidFill>
                  <a:srgbClr val="92D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source of the info to display</a:t>
            </a:r>
            <a:r>
              <a:rPr lang="en-US" altLang="en-US" sz="1800" dirty="0">
                <a:solidFill>
                  <a:srgbClr val="92D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en-US" alt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pPr lvl="1" eaLnBrk="1" hangingPunct="1">
              <a:tabLst>
                <a:tab pos="1254125" algn="l"/>
              </a:tabLst>
            </a:pPr>
            <a:endParaRPr lang="en-US" altLang="en-US" sz="1800" dirty="0"/>
          </a:p>
          <a:p>
            <a:pPr eaLnBrk="1" hangingPunct="1">
              <a:tabLst>
                <a:tab pos="1254125" algn="l"/>
              </a:tabLst>
            </a:pPr>
            <a:r>
              <a:rPr lang="en-US" altLang="en-US" b="1" dirty="0"/>
              <a:t>Example (starting with simple cases)</a:t>
            </a:r>
            <a:r>
              <a:rPr lang="en-US" altLang="en-US" dirty="0"/>
              <a:t>:</a:t>
            </a:r>
          </a:p>
          <a:p>
            <a:pPr lvl="1" eaLnBrk="1" hangingPunct="1">
              <a:tabLst>
                <a:tab pos="1254125" algn="l"/>
              </a:tabLst>
            </a:pPr>
            <a:r>
              <a:rPr lang="en-US" altLang="en-US" b="1" dirty="0"/>
              <a:t>Name of the full example:</a:t>
            </a:r>
            <a:r>
              <a:rPr lang="en-US" altLang="en-US" sz="1800" b="1" dirty="0"/>
              <a:t> </a:t>
            </a:r>
            <a:r>
              <a:rPr lang="en-US" altLang="en-US" sz="1800" dirty="0" smtClean="0">
                <a:latin typeface="Consolas" panose="020B0609020204030204" pitchFamily="49" charset="0"/>
              </a:rPr>
              <a:t>13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formatting.py</a:t>
            </a:r>
            <a:endParaRPr lang="en-US" altLang="en-US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1" eaLnBrk="1" hangingPunct="1">
              <a:tabLst>
                <a:tab pos="1254125" algn="l"/>
              </a:tabLst>
            </a:pPr>
            <a:endParaRPr lang="en-US" altLang="en-US" sz="1800" dirty="0"/>
          </a:p>
          <a:p>
            <a:pPr lvl="1" eaLnBrk="1" hangingPunct="1">
              <a:buFont typeface="Times New Roman" panose="02020603050405020304" pitchFamily="18" charset="0"/>
              <a:buNone/>
              <a:tabLst>
                <a:tab pos="1254125" algn="l"/>
              </a:tabLst>
            </a:pPr>
            <a:r>
              <a:rPr lang="en-US" alt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num</a:t>
            </a:r>
            <a:r>
              <a:rPr lang="en-US" alt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= 123</a:t>
            </a:r>
          </a:p>
          <a:p>
            <a:pPr lvl="1" eaLnBrk="1" hangingPunct="1">
              <a:buFont typeface="Times New Roman" panose="02020603050405020304" pitchFamily="18" charset="0"/>
              <a:buNone/>
              <a:tabLst>
                <a:tab pos="1254125" algn="l"/>
              </a:tabLst>
            </a:pPr>
            <a:r>
              <a:rPr lang="en-US" alt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st</a:t>
            </a:r>
            <a:r>
              <a:rPr lang="en-US" alt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= "</a:t>
            </a:r>
            <a:r>
              <a:rPr lang="en-US" alt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cpsc</a:t>
            </a:r>
            <a:r>
              <a:rPr lang="en-US" alt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231"</a:t>
            </a:r>
          </a:p>
          <a:p>
            <a:pPr lvl="1" eaLnBrk="1" hangingPunct="1">
              <a:buFont typeface="Times New Roman" panose="02020603050405020304" pitchFamily="18" charset="0"/>
              <a:buNone/>
              <a:tabLst>
                <a:tab pos="1254125" algn="l"/>
              </a:tabLst>
            </a:pPr>
            <a:r>
              <a:rPr lang="en-US" alt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print("</a:t>
            </a:r>
            <a:r>
              <a:rPr lang="en-US" alt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num</a:t>
            </a:r>
            <a:r>
              <a:rPr lang="en-US" alt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en-US" altLang="en-US" sz="18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%d</a:t>
            </a:r>
            <a:r>
              <a:rPr lang="en-US" alt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"       </a:t>
            </a:r>
            <a:r>
              <a:rPr lang="en-US" altLang="en-US" sz="1800" b="1" dirty="0">
                <a:solidFill>
                  <a:srgbClr val="92D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%</a:t>
            </a:r>
            <a:r>
              <a:rPr lang="en-US" altLang="en-US" sz="1800" b="1" dirty="0" err="1">
                <a:solidFill>
                  <a:srgbClr val="92D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num</a:t>
            </a:r>
            <a:r>
              <a:rPr lang="en-US" alt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pPr lvl="1" eaLnBrk="1" hangingPunct="1">
              <a:buFont typeface="Arial" panose="020B0604020202020204" pitchFamily="34" charset="0"/>
              <a:buNone/>
              <a:tabLst>
                <a:tab pos="1254125" algn="l"/>
              </a:tabLst>
            </a:pPr>
            <a:r>
              <a:rPr lang="en-US" alt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print("course: </a:t>
            </a:r>
            <a:r>
              <a:rPr lang="en-US" altLang="en-US" sz="18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%s</a:t>
            </a:r>
            <a:r>
              <a:rPr lang="en-US" alt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"   </a:t>
            </a:r>
            <a:r>
              <a:rPr lang="en-US" altLang="en-US" sz="1800" b="1" dirty="0">
                <a:solidFill>
                  <a:srgbClr val="92D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%</a:t>
            </a:r>
            <a:r>
              <a:rPr lang="en-US" altLang="en-US" sz="1800" b="1" dirty="0" err="1">
                <a:solidFill>
                  <a:srgbClr val="92D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st</a:t>
            </a:r>
            <a:r>
              <a:rPr lang="en-US" alt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pPr lvl="1" eaLnBrk="1" hangingPunct="1">
              <a:buFont typeface="Times New Roman" panose="02020603050405020304" pitchFamily="18" charset="0"/>
              <a:buNone/>
              <a:tabLst>
                <a:tab pos="1254125" algn="l"/>
              </a:tabLst>
            </a:pPr>
            <a:r>
              <a:rPr lang="en-US" alt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num</a:t>
            </a:r>
            <a:r>
              <a:rPr lang="en-US" alt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= 12.5</a:t>
            </a:r>
          </a:p>
          <a:p>
            <a:pPr lvl="1" eaLnBrk="1" hangingPunct="1">
              <a:buFont typeface="Times New Roman" panose="02020603050405020304" pitchFamily="18" charset="0"/>
              <a:buNone/>
              <a:tabLst>
                <a:tab pos="1254125" algn="l"/>
              </a:tabLst>
            </a:pPr>
            <a:r>
              <a:rPr lang="en-US" alt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print</a:t>
            </a:r>
            <a:r>
              <a:rPr lang="en-US" altLang="en-US" sz="1800" b="1" dirty="0">
                <a:latin typeface="Consolas" panose="020B0609020204030204" pitchFamily="49" charset="0"/>
                <a:cs typeface="Consolas" panose="020B0609020204030204" pitchFamily="49" charset="0"/>
              </a:rPr>
              <a:t>("</a:t>
            </a:r>
            <a:r>
              <a:rPr lang="en-US" altLang="en-US" sz="18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%f</a:t>
            </a:r>
            <a:r>
              <a:rPr lang="en-US" alt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en-US" sz="18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%d</a:t>
            </a:r>
            <a:r>
              <a:rPr lang="en-US" alt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" </a:t>
            </a:r>
            <a:r>
              <a:rPr lang="en-US" altLang="en-US" sz="1800" b="1" dirty="0">
                <a:solidFill>
                  <a:srgbClr val="92D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%(</a:t>
            </a:r>
            <a:r>
              <a:rPr lang="en-US" altLang="en-US" sz="1800" b="1" dirty="0" err="1">
                <a:solidFill>
                  <a:srgbClr val="92D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num,num</a:t>
            </a:r>
            <a:r>
              <a:rPr lang="en-US" altLang="en-US" sz="1800" b="1" dirty="0">
                <a:solidFill>
                  <a:srgbClr val="92D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r>
              <a:rPr lang="en-US" alt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pPr>
              <a:tabLst>
                <a:tab pos="1254125" algn="l"/>
              </a:tabLst>
            </a:pPr>
            <a:endParaRPr lang="en-US" altLang="en-US" dirty="0"/>
          </a:p>
        </p:txBody>
      </p:sp>
      <p:grpSp>
        <p:nvGrpSpPr>
          <p:cNvPr id="16" name="Group 15"/>
          <p:cNvGrpSpPr>
            <a:grpSpLocks/>
          </p:cNvGrpSpPr>
          <p:nvPr/>
        </p:nvGrpSpPr>
        <p:grpSpPr bwMode="auto">
          <a:xfrm>
            <a:off x="5334000" y="1905000"/>
            <a:ext cx="3784600" cy="2010889"/>
            <a:chOff x="5334000" y="1905027"/>
            <a:chExt cx="3784600" cy="2010182"/>
          </a:xfrm>
        </p:grpSpPr>
        <p:cxnSp>
          <p:nvCxnSpPr>
            <p:cNvPr id="5" name="Straight Arrow Connector 4"/>
            <p:cNvCxnSpPr>
              <a:stCxn id="44040" idx="1"/>
            </p:cNvCxnSpPr>
            <p:nvPr/>
          </p:nvCxnSpPr>
          <p:spPr bwMode="auto">
            <a:xfrm flipH="1" flipV="1">
              <a:off x="5334000" y="1905027"/>
              <a:ext cx="1879600" cy="1271778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040" name="TextBox 7"/>
            <p:cNvSpPr txBox="1">
              <a:spLocks noChangeArrowheads="1"/>
            </p:cNvSpPr>
            <p:nvPr/>
          </p:nvSpPr>
          <p:spPr bwMode="auto">
            <a:xfrm>
              <a:off x="7213600" y="2438400"/>
              <a:ext cx="1905000" cy="14768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b="1" dirty="0">
                  <a:solidFill>
                    <a:srgbClr val="FF0000"/>
                  </a:solidFill>
                </a:rPr>
                <a:t>Doesn’t literally display this: It’s a placeholder  (for information to be displayed)</a:t>
              </a:r>
            </a:p>
          </p:txBody>
        </p:sp>
      </p:grp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98"/>
          <a:stretch>
            <a:fillRect/>
          </a:stretch>
        </p:blipFill>
        <p:spPr bwMode="auto">
          <a:xfrm>
            <a:off x="4572000" y="4340645"/>
            <a:ext cx="3240088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1" name="Straight Connector 10"/>
          <p:cNvCxnSpPr/>
          <p:nvPr/>
        </p:nvCxnSpPr>
        <p:spPr>
          <a:xfrm flipV="1">
            <a:off x="1905000" y="1828800"/>
            <a:ext cx="5907088" cy="762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60350"/>
            <a:ext cx="8229600" cy="730250"/>
          </a:xfrm>
        </p:spPr>
        <p:txBody>
          <a:bodyPr/>
          <a:lstStyle/>
          <a:p>
            <a:pPr eaLnBrk="1" hangingPunct="1"/>
            <a:r>
              <a:rPr lang="en-CA" altLang="en-US" b="1" dirty="0">
                <a:solidFill>
                  <a:srgbClr val="FF0000"/>
                </a:solidFill>
              </a:rPr>
              <a:t>Input</a:t>
            </a:r>
          </a:p>
        </p:txBody>
      </p:sp>
      <p:sp>
        <p:nvSpPr>
          <p:cNvPr id="2498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114300" indent="-114300" eaLnBrk="1" hangingPunct="1">
              <a:lnSpc>
                <a:spcPct val="70000"/>
              </a:lnSpc>
              <a:tabLst>
                <a:tab pos="1254125" algn="l"/>
              </a:tabLst>
            </a:pPr>
            <a:r>
              <a:rPr lang="en-CA" altLang="en-US" dirty="0"/>
              <a:t>The computer program getting </a:t>
            </a:r>
            <a:r>
              <a:rPr lang="en-CA" altLang="en-US" i="1" dirty="0"/>
              <a:t>string information</a:t>
            </a:r>
            <a:r>
              <a:rPr lang="en-CA" altLang="en-US" dirty="0"/>
              <a:t> from the user.</a:t>
            </a:r>
          </a:p>
          <a:p>
            <a:pPr marL="114300" indent="-114300" eaLnBrk="1" hangingPunct="1">
              <a:lnSpc>
                <a:spcPct val="90000"/>
              </a:lnSpc>
              <a:tabLst>
                <a:tab pos="1254125" algn="l"/>
              </a:tabLst>
            </a:pPr>
            <a:r>
              <a:rPr lang="en-US" altLang="en-US" dirty="0"/>
              <a:t>Strings cannot be used for calculations (information for getting numeric input will provided shortly).</a:t>
            </a:r>
            <a:endParaRPr lang="en-CA" altLang="en-US" dirty="0"/>
          </a:p>
          <a:p>
            <a:pPr marL="114300" indent="-114300" eaLnBrk="1" hangingPunct="1">
              <a:lnSpc>
                <a:spcPct val="70000"/>
              </a:lnSpc>
              <a:tabLst>
                <a:tab pos="1254125" algn="l"/>
              </a:tabLst>
            </a:pPr>
            <a:endParaRPr lang="en-CA" altLang="en-US" dirty="0"/>
          </a:p>
          <a:p>
            <a:pPr marL="114300" indent="-114300" eaLnBrk="1" hangingPunct="1">
              <a:lnSpc>
                <a:spcPct val="70000"/>
              </a:lnSpc>
              <a:tabLst>
                <a:tab pos="1254125" algn="l"/>
              </a:tabLst>
            </a:pPr>
            <a:r>
              <a:rPr lang="en-CA" altLang="en-US" b="1" dirty="0"/>
              <a:t>Format:</a:t>
            </a:r>
          </a:p>
          <a:p>
            <a:pPr marL="520700" lvl="1" eaLnBrk="1" hangingPunct="1">
              <a:lnSpc>
                <a:spcPct val="60000"/>
              </a:lnSpc>
              <a:spcBef>
                <a:spcPct val="40000"/>
              </a:spcBef>
              <a:buFont typeface="Times New Roman" panose="02020603050405020304" pitchFamily="18" charset="0"/>
              <a:buNone/>
              <a:tabLst>
                <a:tab pos="1254125" algn="l"/>
              </a:tabLst>
            </a:pPr>
            <a:r>
              <a:rPr lang="en-CA" alt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CA" altLang="en-US" sz="1800" i="1" dirty="0">
                <a:latin typeface="Consolas" panose="020B0609020204030204" pitchFamily="49" charset="0"/>
                <a:cs typeface="Consolas" panose="020B0609020204030204" pitchFamily="49" charset="0"/>
              </a:rPr>
              <a:t>variable name</a:t>
            </a:r>
            <a:r>
              <a:rPr lang="en-CA" alt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&gt; = </a:t>
            </a:r>
            <a:r>
              <a:rPr lang="en-CA" altLang="en-US" sz="18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input()</a:t>
            </a:r>
          </a:p>
          <a:p>
            <a:pPr marL="520700" lvl="1" eaLnBrk="1" hangingPunct="1">
              <a:lnSpc>
                <a:spcPct val="60000"/>
              </a:lnSpc>
              <a:spcBef>
                <a:spcPct val="40000"/>
              </a:spcBef>
              <a:buFont typeface="Times New Roman" panose="02020603050405020304" pitchFamily="18" charset="0"/>
              <a:buNone/>
              <a:tabLst>
                <a:tab pos="1254125" algn="l"/>
              </a:tabLst>
            </a:pPr>
            <a:r>
              <a:rPr lang="en-CA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		OR</a:t>
            </a:r>
          </a:p>
          <a:p>
            <a:pPr marL="520700" lvl="1" eaLnBrk="1" hangingPunct="1">
              <a:lnSpc>
                <a:spcPct val="60000"/>
              </a:lnSpc>
              <a:spcBef>
                <a:spcPct val="40000"/>
              </a:spcBef>
              <a:buFont typeface="Arial" panose="020B0604020202020204" pitchFamily="34" charset="0"/>
              <a:buNone/>
              <a:tabLst>
                <a:tab pos="1254125" algn="l"/>
              </a:tabLst>
            </a:pPr>
            <a:r>
              <a:rPr lang="en-CA" alt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CA" altLang="en-US" sz="1800" i="1" dirty="0">
                <a:latin typeface="Consolas" panose="020B0609020204030204" pitchFamily="49" charset="0"/>
                <a:cs typeface="Consolas" panose="020B0609020204030204" pitchFamily="49" charset="0"/>
              </a:rPr>
              <a:t>variable name</a:t>
            </a:r>
            <a:r>
              <a:rPr lang="en-CA" alt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&gt; = </a:t>
            </a:r>
            <a:r>
              <a:rPr lang="en-CA" altLang="en-US" sz="18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input(</a:t>
            </a:r>
            <a:r>
              <a:rPr lang="en-US" alt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"</a:t>
            </a:r>
            <a:r>
              <a:rPr lang="en-CA" alt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CA" altLang="en-US" sz="1800" i="1" dirty="0">
                <a:latin typeface="Consolas" panose="020B0609020204030204" pitchFamily="49" charset="0"/>
                <a:cs typeface="Consolas" panose="020B0609020204030204" pitchFamily="49" charset="0"/>
              </a:rPr>
              <a:t>Prompting message</a:t>
            </a:r>
            <a:r>
              <a:rPr lang="en-CA" alt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en-US" alt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"</a:t>
            </a:r>
            <a:r>
              <a:rPr lang="en-CA" altLang="en-US" sz="18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pPr marL="520700" lvl="1" eaLnBrk="1" hangingPunct="1">
              <a:lnSpc>
                <a:spcPct val="40000"/>
              </a:lnSpc>
              <a:spcBef>
                <a:spcPct val="40000"/>
              </a:spcBef>
              <a:buFont typeface="Times New Roman" panose="02020603050405020304" pitchFamily="18" charset="0"/>
              <a:buNone/>
              <a:tabLst>
                <a:tab pos="1254125" algn="l"/>
              </a:tabLst>
            </a:pPr>
            <a:endParaRPr lang="en-CA" altLang="en-US" sz="1800" dirty="0"/>
          </a:p>
          <a:p>
            <a:pPr marL="114300" indent="-114300" eaLnBrk="1" hangingPunct="1">
              <a:lnSpc>
                <a:spcPct val="40000"/>
              </a:lnSpc>
              <a:spcBef>
                <a:spcPct val="40000"/>
              </a:spcBef>
              <a:tabLst>
                <a:tab pos="1254125" algn="l"/>
              </a:tabLst>
            </a:pPr>
            <a:endParaRPr lang="en-CA" altLang="en-US" dirty="0"/>
          </a:p>
          <a:p>
            <a:pPr marL="114300" indent="-114300" eaLnBrk="1" hangingPunct="1">
              <a:lnSpc>
                <a:spcPct val="40000"/>
              </a:lnSpc>
              <a:spcBef>
                <a:spcPct val="40000"/>
              </a:spcBef>
              <a:tabLst>
                <a:tab pos="1254125" algn="l"/>
              </a:tabLst>
            </a:pPr>
            <a:r>
              <a:rPr lang="en-CA" altLang="en-US" b="1" dirty="0"/>
              <a:t>Name of the full example: </a:t>
            </a:r>
            <a:r>
              <a:rPr lang="en-CA" altLang="en-US" dirty="0">
                <a:latin typeface="Consolas" panose="020B0609020204030204" pitchFamily="49" charset="0"/>
              </a:rPr>
              <a:t>8</a:t>
            </a:r>
            <a:r>
              <a:rPr lang="en-CA" altLang="en-US" dirty="0">
                <a:latin typeface="Consolas" panose="020B0609020204030204" pitchFamily="49" charset="0"/>
                <a:cs typeface="Consolas" panose="020B0609020204030204" pitchFamily="49" charset="0"/>
              </a:rPr>
              <a:t>input.py</a:t>
            </a:r>
            <a:endParaRPr lang="en-CA" altLang="en-US" dirty="0">
              <a:latin typeface="Consolas" panose="020B0609020204030204" pitchFamily="49" charset="0"/>
            </a:endParaRPr>
          </a:p>
          <a:p>
            <a:pPr marL="520700" lvl="1" eaLnBrk="1" hangingPunct="1">
              <a:lnSpc>
                <a:spcPct val="60000"/>
              </a:lnSpc>
              <a:spcBef>
                <a:spcPct val="40000"/>
              </a:spcBef>
              <a:buFont typeface="Arial" panose="020B0604020202020204" pitchFamily="34" charset="0"/>
              <a:buNone/>
              <a:tabLst>
                <a:tab pos="1254125" algn="l"/>
              </a:tabLst>
            </a:pPr>
            <a:r>
              <a:rPr lang="en-CA" alt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print(</a:t>
            </a:r>
            <a:r>
              <a:rPr lang="en-US" alt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"</a:t>
            </a:r>
            <a:r>
              <a:rPr lang="en-CA" alt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What is your name: </a:t>
            </a:r>
            <a:r>
              <a:rPr lang="en-US" alt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"</a:t>
            </a:r>
            <a:r>
              <a:rPr lang="en-CA" alt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endParaRPr lang="en-CA" altLang="en-US" sz="1600" b="1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520700" lvl="1" eaLnBrk="1" hangingPunct="1">
              <a:lnSpc>
                <a:spcPct val="60000"/>
              </a:lnSpc>
              <a:spcBef>
                <a:spcPct val="40000"/>
              </a:spcBef>
              <a:buFont typeface="Times New Roman" panose="02020603050405020304" pitchFamily="18" charset="0"/>
              <a:buNone/>
              <a:tabLst>
                <a:tab pos="1254125" algn="l"/>
              </a:tabLst>
            </a:pPr>
            <a:r>
              <a:rPr lang="en-CA" alt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name = </a:t>
            </a:r>
            <a:r>
              <a:rPr lang="en-CA" altLang="en-US" sz="16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input()</a:t>
            </a:r>
          </a:p>
          <a:p>
            <a:pPr marL="114300" indent="-114300" eaLnBrk="1" hangingPunct="1">
              <a:lnSpc>
                <a:spcPct val="60000"/>
              </a:lnSpc>
              <a:spcBef>
                <a:spcPct val="40000"/>
              </a:spcBef>
              <a:buFontTx/>
              <a:buNone/>
              <a:tabLst>
                <a:tab pos="1254125" algn="l"/>
              </a:tabLst>
            </a:pPr>
            <a:r>
              <a:rPr lang="en-CA" alt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	                 </a:t>
            </a:r>
            <a:r>
              <a:rPr lang="en-CA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</a:p>
          <a:p>
            <a:pPr marL="520700" lvl="1" eaLnBrk="1" hangingPunct="1">
              <a:lnSpc>
                <a:spcPct val="60000"/>
              </a:lnSpc>
              <a:spcBef>
                <a:spcPct val="40000"/>
              </a:spcBef>
              <a:buFont typeface="Arial" panose="020B0604020202020204" pitchFamily="34" charset="0"/>
              <a:buNone/>
              <a:tabLst>
                <a:tab pos="1254125" algn="l"/>
              </a:tabLst>
            </a:pPr>
            <a:r>
              <a:rPr lang="en-CA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name = </a:t>
            </a:r>
            <a:r>
              <a:rPr lang="en-CA" altLang="en-US" sz="1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input(</a:t>
            </a: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"</a:t>
            </a:r>
            <a:r>
              <a:rPr lang="en-CA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What is your name: </a:t>
            </a: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"</a:t>
            </a:r>
            <a:r>
              <a:rPr lang="en-CA" altLang="en-US" sz="1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520700" lvl="1" eaLnBrk="1" hangingPunct="1">
              <a:lnSpc>
                <a:spcPct val="60000"/>
              </a:lnSpc>
              <a:spcBef>
                <a:spcPct val="40000"/>
              </a:spcBef>
              <a:buFont typeface="Arial" panose="020B0604020202020204" pitchFamily="34" charset="0"/>
              <a:buNone/>
              <a:tabLst>
                <a:tab pos="1254125" algn="l"/>
              </a:tabLst>
            </a:pPr>
            <a:r>
              <a:rPr lang="en-CA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             OR</a:t>
            </a:r>
          </a:p>
          <a:p>
            <a:pPr marL="520700" lvl="1" eaLnBrk="1" hangingPunct="1">
              <a:lnSpc>
                <a:spcPct val="60000"/>
              </a:lnSpc>
              <a:spcBef>
                <a:spcPct val="40000"/>
              </a:spcBef>
              <a:buFont typeface="Arial" panose="020B0604020202020204" pitchFamily="34" charset="0"/>
              <a:buNone/>
              <a:tabLst>
                <a:tab pos="1254125" algn="l"/>
              </a:tabLst>
            </a:pPr>
            <a:r>
              <a:rPr lang="en-US" alt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print("What is your name: ", end="")</a:t>
            </a:r>
          </a:p>
          <a:p>
            <a:pPr marL="520700" lvl="1" eaLnBrk="1" hangingPunct="1">
              <a:lnSpc>
                <a:spcPct val="60000"/>
              </a:lnSpc>
              <a:spcBef>
                <a:spcPct val="40000"/>
              </a:spcBef>
              <a:buFont typeface="Arial" panose="020B0604020202020204" pitchFamily="34" charset="0"/>
              <a:buNone/>
              <a:tabLst>
                <a:tab pos="1254125" algn="l"/>
              </a:tabLst>
            </a:pPr>
            <a:r>
              <a:rPr lang="en-US" alt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name = </a:t>
            </a:r>
            <a:r>
              <a:rPr lang="en-US" altLang="en-US" sz="16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input()</a:t>
            </a:r>
          </a:p>
          <a:p>
            <a:pPr marL="520700" lvl="1" eaLnBrk="1" hangingPunct="1">
              <a:lnSpc>
                <a:spcPct val="60000"/>
              </a:lnSpc>
              <a:spcBef>
                <a:spcPct val="40000"/>
              </a:spcBef>
              <a:buFont typeface="Arial" panose="020B0604020202020204" pitchFamily="34" charset="0"/>
              <a:buNone/>
              <a:tabLst>
                <a:tab pos="1254125" algn="l"/>
              </a:tabLst>
            </a:pPr>
            <a:endParaRPr lang="en-CA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20700" lvl="1" eaLnBrk="1" hangingPunct="1">
              <a:lnSpc>
                <a:spcPct val="60000"/>
              </a:lnSpc>
              <a:spcBef>
                <a:spcPct val="40000"/>
              </a:spcBef>
              <a:buFont typeface="Times New Roman" panose="02020603050405020304" pitchFamily="18" charset="0"/>
              <a:buNone/>
              <a:tabLst>
                <a:tab pos="1254125" algn="l"/>
              </a:tabLst>
            </a:pPr>
            <a:endParaRPr lang="en-CA" altLang="en-US" sz="1800" dirty="0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4495800"/>
            <a:ext cx="2954338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5334000" y="3321050"/>
            <a:ext cx="3633788" cy="1860550"/>
            <a:chOff x="5334000" y="3321050"/>
            <a:chExt cx="3633788" cy="1860550"/>
          </a:xfrm>
        </p:grpSpPr>
        <p:sp>
          <p:nvSpPr>
            <p:cNvPr id="2" name="Oval 1"/>
            <p:cNvSpPr/>
            <p:nvPr/>
          </p:nvSpPr>
          <p:spPr bwMode="auto">
            <a:xfrm>
              <a:off x="5334000" y="4343400"/>
              <a:ext cx="2590800" cy="838200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4" name="Straight Arrow Connector 3"/>
            <p:cNvCxnSpPr/>
            <p:nvPr/>
          </p:nvCxnSpPr>
          <p:spPr bwMode="auto">
            <a:xfrm flipH="1">
              <a:off x="6858000" y="3886200"/>
              <a:ext cx="838200" cy="45720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8616" name="TextBox 4"/>
            <p:cNvSpPr txBox="1">
              <a:spLocks noChangeArrowheads="1"/>
            </p:cNvSpPr>
            <p:nvPr/>
          </p:nvSpPr>
          <p:spPr bwMode="auto">
            <a:xfrm>
              <a:off x="6835729" y="3321050"/>
              <a:ext cx="2132059" cy="6460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b="1" dirty="0">
                  <a:solidFill>
                    <a:srgbClr val="FF0000"/>
                  </a:solidFill>
                </a:rPr>
                <a:t>Avoid alignment issues such as  this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75095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5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5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5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5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5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59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9859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60350"/>
            <a:ext cx="8229600" cy="73025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altLang="en-US" dirty="0"/>
              <a:t>Types Of Information That Can Be Formatted Via Format Specifiers (Placeholders)</a:t>
            </a:r>
          </a:p>
        </p:txBody>
      </p:sp>
      <p:graphicFrame>
        <p:nvGraphicFramePr>
          <p:cNvPr id="48149" name="Group 2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94032490"/>
              </p:ext>
            </p:extLst>
          </p:nvPr>
        </p:nvGraphicFramePr>
        <p:xfrm>
          <a:off x="838200" y="1676400"/>
          <a:ext cx="7467600" cy="3428999"/>
        </p:xfrm>
        <a:graphic>
          <a:graphicData uri="http://schemas.openxmlformats.org/drawingml/2006/table">
            <a:tbl>
              <a:tblPr/>
              <a:tblGrid>
                <a:gridCol w="267306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79453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85248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254125" algn="l"/>
                        </a:tabLst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Specifier</a:t>
                      </a:r>
                    </a:p>
                  </a:txBody>
                  <a:tcPr marL="124743" marR="12474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254125" algn="l"/>
                        </a:tabLst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Type of Information to display</a:t>
                      </a:r>
                    </a:p>
                  </a:txBody>
                  <a:tcPr marL="124743" marR="12474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8588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254125" algn="l"/>
                        </a:tabLst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%s</a:t>
                      </a:r>
                    </a:p>
                  </a:txBody>
                  <a:tcPr marL="124743" marR="12474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254125" algn="l"/>
                        </a:tabLst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String</a:t>
                      </a:r>
                    </a:p>
                  </a:txBody>
                  <a:tcPr marL="124743" marR="12474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8588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254125" algn="l"/>
                        </a:tabLst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%d</a:t>
                      </a:r>
                    </a:p>
                  </a:txBody>
                  <a:tcPr marL="124743" marR="12474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254125" algn="l"/>
                        </a:tabLst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Integer</a:t>
                      </a:r>
                    </a:p>
                  </a:txBody>
                  <a:tcPr marL="124743" marR="12474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8588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254125" algn="l"/>
                        </a:tabLst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%f</a:t>
                      </a:r>
                    </a:p>
                  </a:txBody>
                  <a:tcPr marL="124743" marR="12474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254125" algn="l"/>
                        </a:tabLst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Floating point</a:t>
                      </a:r>
                    </a:p>
                  </a:txBody>
                  <a:tcPr marL="124743" marR="12474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Format Specifiers: Precision &amp; Field Width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Precision</a:t>
            </a:r>
            <a:r>
              <a:rPr lang="en-US" dirty="0"/>
              <a:t>: </a:t>
            </a:r>
          </a:p>
          <a:p>
            <a:pPr lvl="1"/>
            <a:r>
              <a:rPr lang="en-US" dirty="0"/>
              <a:t>The number of digits to the right of the decimal point.</a:t>
            </a:r>
          </a:p>
          <a:p>
            <a:pPr lvl="2"/>
            <a:r>
              <a:rPr lang="en-US" dirty="0"/>
              <a:t>E.g. 3.14 has 2 places of precision </a:t>
            </a:r>
          </a:p>
          <a:p>
            <a:pPr lvl="1"/>
            <a:r>
              <a:rPr lang="en-US" dirty="0"/>
              <a:t>Alternate ways of specifying this term as: number of places of precision, number of fractional digits</a:t>
            </a:r>
          </a:p>
          <a:p>
            <a:r>
              <a:rPr lang="en-US" b="1" dirty="0"/>
              <a:t>Field width</a:t>
            </a:r>
            <a:r>
              <a:rPr lang="en-US" dirty="0"/>
              <a:t>: </a:t>
            </a:r>
          </a:p>
          <a:p>
            <a:pPr lvl="1"/>
            <a:r>
              <a:rPr lang="en-US" dirty="0"/>
              <a:t>Think of it as “the width of a column” (the column created for each format specifier/placeholder).</a:t>
            </a:r>
          </a:p>
          <a:p>
            <a:pPr lvl="2"/>
            <a:r>
              <a:rPr lang="en-US" dirty="0"/>
              <a:t>E.g. 1: Four column width %4s</a:t>
            </a:r>
          </a:p>
          <a:p>
            <a:pPr lvl="2"/>
            <a:r>
              <a:rPr lang="en-US" dirty="0"/>
              <a:t>E.g. 2: Ten column width %10d</a:t>
            </a:r>
          </a:p>
          <a:p>
            <a:pPr lvl="1"/>
            <a:r>
              <a:rPr lang="en-US" dirty="0"/>
              <a:t>When the column is too narrow to display the data then the column width is automatically expanded.</a:t>
            </a:r>
          </a:p>
          <a:p>
            <a:pPr lvl="1"/>
            <a:r>
              <a:rPr lang="en-US" dirty="0"/>
              <a:t>When the column is wider than the width of the data then extra spaces will be added before or after the data.</a:t>
            </a:r>
          </a:p>
          <a:p>
            <a:pPr lvl="2"/>
            <a:r>
              <a:rPr lang="en-US" dirty="0"/>
              <a:t>Space before the first “</a:t>
            </a:r>
            <a:r>
              <a:rPr lang="en-US" dirty="0">
                <a:latin typeface="Consolas" panose="020B0609020204030204" pitchFamily="49" charset="0"/>
              </a:rPr>
              <a:t>ab</a:t>
            </a:r>
            <a:r>
              <a:rPr lang="en-US" dirty="0"/>
              <a:t>” and a space after the second “</a:t>
            </a:r>
            <a:r>
              <a:rPr lang="en-US" dirty="0">
                <a:latin typeface="Consolas" panose="020B0609020204030204" pitchFamily="49" charset="0"/>
              </a:rPr>
              <a:t>ab</a:t>
            </a:r>
            <a:r>
              <a:rPr lang="en-US" dirty="0"/>
              <a:t>” </a:t>
            </a:r>
          </a:p>
          <a:p>
            <a:pPr lvl="2"/>
            <a:r>
              <a:rPr lang="en-US" dirty="0"/>
              <a:t>Space after the first “</a:t>
            </a:r>
            <a:r>
              <a:rPr lang="en-US" dirty="0">
                <a:latin typeface="Consolas" panose="020B0609020204030204" pitchFamily="49" charset="0"/>
              </a:rPr>
              <a:t>ab</a:t>
            </a:r>
            <a:r>
              <a:rPr lang="en-US" dirty="0"/>
              <a:t>” and a space before the second “</a:t>
            </a:r>
            <a:r>
              <a:rPr lang="en-US" dirty="0">
                <a:latin typeface="Consolas" panose="020B0609020204030204" pitchFamily="49" charset="0"/>
              </a:rPr>
              <a:t>ab</a:t>
            </a:r>
            <a:r>
              <a:rPr lang="en-US" dirty="0"/>
              <a:t>” </a:t>
            </a:r>
          </a:p>
          <a:p>
            <a:pPr lvl="2"/>
            <a:endParaRPr lang="en-US" dirty="0"/>
          </a:p>
          <a:p>
            <a:pPr lvl="1"/>
            <a:endParaRPr lang="en-US" dirty="0"/>
          </a:p>
          <a:p>
            <a:pPr lvl="1"/>
            <a:endParaRPr lang="en-C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t="67857" b="17857"/>
          <a:stretch/>
        </p:blipFill>
        <p:spPr>
          <a:xfrm>
            <a:off x="7239000" y="6096000"/>
            <a:ext cx="723244" cy="20664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t="78573" b="-1"/>
          <a:stretch/>
        </p:blipFill>
        <p:spPr>
          <a:xfrm>
            <a:off x="7239000" y="6387392"/>
            <a:ext cx="609600" cy="261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0407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3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tabLst>
                <a:tab pos="1254125" algn="l"/>
              </a:tabLst>
            </a:pPr>
            <a:r>
              <a:rPr lang="en-US" altLang="en-US" b="1" dirty="0"/>
              <a:t>Format</a:t>
            </a:r>
            <a:r>
              <a:rPr lang="en-US" altLang="en-US" dirty="0"/>
              <a:t>:</a:t>
            </a:r>
          </a:p>
          <a:p>
            <a:pPr lvl="1" eaLnBrk="1" hangingPunct="1">
              <a:buFont typeface="Times New Roman" panose="02020603050405020304" pitchFamily="18" charset="0"/>
              <a:buNone/>
              <a:tabLst>
                <a:tab pos="1254125" algn="l"/>
              </a:tabLst>
            </a:pPr>
            <a:r>
              <a:rPr lang="en-US" alt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%</a:t>
            </a:r>
            <a:r>
              <a:rPr lang="en-US" altLang="en-US" sz="1800" b="1" dirty="0">
                <a:solidFill>
                  <a:srgbClr val="EB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altLang="en-US" sz="1800" b="1" i="1" dirty="0">
                <a:solidFill>
                  <a:srgbClr val="EB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field width</a:t>
            </a:r>
            <a:r>
              <a:rPr lang="en-US" altLang="en-US" sz="1800" b="1" dirty="0">
                <a:solidFill>
                  <a:srgbClr val="EB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en-US" altLang="en-US" sz="1800" baseline="30000" dirty="0">
                <a:latin typeface="Consolas" panose="020B0609020204030204" pitchFamily="49" charset="0"/>
                <a:cs typeface="Consolas" panose="020B0609020204030204" pitchFamily="49" charset="0"/>
              </a:rPr>
              <a:t>1</a:t>
            </a:r>
            <a:r>
              <a:rPr lang="en-US" alt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.</a:t>
            </a:r>
            <a:r>
              <a:rPr lang="en-US" altLang="en-US" sz="1800" b="1" dirty="0">
                <a:solidFill>
                  <a:srgbClr val="FF616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altLang="en-US" sz="1800" b="1" i="1" dirty="0">
                <a:solidFill>
                  <a:srgbClr val="FF616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precision</a:t>
            </a:r>
            <a:r>
              <a:rPr lang="en-US" altLang="en-US" sz="1800" b="1" dirty="0">
                <a:solidFill>
                  <a:srgbClr val="FF616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en-US" altLang="en-US" sz="1800" baseline="30000" dirty="0">
                <a:latin typeface="Consolas" panose="020B0609020204030204" pitchFamily="49" charset="0"/>
                <a:cs typeface="Consolas" panose="020B0609020204030204" pitchFamily="49" charset="0"/>
              </a:rPr>
              <a:t>2</a:t>
            </a:r>
            <a:r>
              <a:rPr lang="en-US" alt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altLang="en-US" sz="1800" i="1" dirty="0">
                <a:latin typeface="Consolas" panose="020B0609020204030204" pitchFamily="49" charset="0"/>
                <a:cs typeface="Consolas" panose="020B0609020204030204" pitchFamily="49" charset="0"/>
              </a:rPr>
              <a:t>type of information</a:t>
            </a:r>
            <a:r>
              <a:rPr lang="en-US" alt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&gt; </a:t>
            </a:r>
            <a:endParaRPr lang="en-US" altLang="en-US" sz="1800" baseline="300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eaLnBrk="1" hangingPunct="1">
              <a:tabLst>
                <a:tab pos="1254125" algn="l"/>
              </a:tabLst>
            </a:pPr>
            <a:endParaRPr lang="en-US" altLang="en-US" sz="1800" dirty="0"/>
          </a:p>
          <a:p>
            <a:pPr eaLnBrk="1" hangingPunct="1">
              <a:tabLst>
                <a:tab pos="1254125" algn="l"/>
              </a:tabLst>
            </a:pPr>
            <a:r>
              <a:rPr lang="en-US" altLang="en-US" b="1" dirty="0"/>
              <a:t>Examples (format specifiers to format output)</a:t>
            </a:r>
            <a:r>
              <a:rPr lang="en-US" altLang="en-US" dirty="0"/>
              <a:t>:</a:t>
            </a:r>
          </a:p>
          <a:p>
            <a:pPr lvl="1" eaLnBrk="1" hangingPunct="1">
              <a:tabLst>
                <a:tab pos="1254125" algn="l"/>
              </a:tabLst>
            </a:pPr>
            <a:r>
              <a:rPr lang="en-US" altLang="en-US" b="1" dirty="0"/>
              <a:t>Name of the full example</a:t>
            </a:r>
            <a:r>
              <a:rPr lang="en-US" altLang="en-US" dirty="0"/>
              <a:t>: </a:t>
            </a:r>
            <a:r>
              <a:rPr lang="en-US" altLang="en-US" dirty="0" smtClean="0">
                <a:latin typeface="Consolas" panose="020B0609020204030204" pitchFamily="49" charset="0"/>
              </a:rPr>
              <a:t>14</a:t>
            </a:r>
            <a:r>
              <a:rPr lang="en-US" alt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formatting.p</a:t>
            </a:r>
            <a:endParaRPr lang="en-US" alt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1" eaLnBrk="1" hangingPunct="1">
              <a:buNone/>
              <a:tabLst>
                <a:tab pos="1254125" algn="l"/>
              </a:tabLst>
            </a:pPr>
            <a:r>
              <a:rPr lang="pt-BR" alt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num1 = 12.55</a:t>
            </a:r>
          </a:p>
          <a:p>
            <a:pPr lvl="1" eaLnBrk="1" hangingPunct="1">
              <a:buNone/>
              <a:tabLst>
                <a:tab pos="1254125" algn="l"/>
              </a:tabLst>
            </a:pPr>
            <a:r>
              <a:rPr lang="pt-BR" alt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num2 = 12</a:t>
            </a:r>
          </a:p>
          <a:p>
            <a:pPr lvl="1" eaLnBrk="1" hangingPunct="1">
              <a:buNone/>
              <a:tabLst>
                <a:tab pos="1254125" algn="l"/>
              </a:tabLst>
            </a:pPr>
            <a:r>
              <a:rPr lang="pt-BR" alt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str1 = "hi"</a:t>
            </a:r>
          </a:p>
          <a:p>
            <a:pPr lvl="1" eaLnBrk="1" hangingPunct="1">
              <a:buNone/>
              <a:tabLst>
                <a:tab pos="1254125" algn="l"/>
              </a:tabLst>
            </a:pPr>
            <a:r>
              <a:rPr lang="pt-BR" alt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print ("%</a:t>
            </a:r>
            <a:r>
              <a:rPr lang="pt-BR" altLang="en-US" sz="1600" dirty="0">
                <a:solidFill>
                  <a:srgbClr val="EB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</a:t>
            </a:r>
            <a:r>
              <a:rPr lang="pt-BR" alt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" %str1)</a:t>
            </a:r>
          </a:p>
          <a:p>
            <a:pPr lvl="1" eaLnBrk="1" hangingPunct="1">
              <a:buNone/>
              <a:tabLst>
                <a:tab pos="1254125" algn="l"/>
              </a:tabLst>
            </a:pPr>
            <a:r>
              <a:rPr lang="pt-BR" alt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print ("%</a:t>
            </a:r>
            <a:r>
              <a:rPr lang="pt-BR" altLang="en-US" sz="1600" dirty="0">
                <a:solidFill>
                  <a:srgbClr val="EB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3</a:t>
            </a:r>
            <a:r>
              <a:rPr lang="pt-BR" alt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.</a:t>
            </a:r>
            <a:r>
              <a:rPr lang="pt-BR" altLang="en-US" sz="1600" dirty="0">
                <a:solidFill>
                  <a:srgbClr val="FF616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1</a:t>
            </a:r>
            <a:r>
              <a:rPr lang="pt-BR" alt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f" %num1)</a:t>
            </a:r>
          </a:p>
          <a:p>
            <a:pPr lvl="1" eaLnBrk="1" hangingPunct="1">
              <a:buNone/>
              <a:tabLst>
                <a:tab pos="1254125" algn="l"/>
              </a:tabLst>
            </a:pPr>
            <a:r>
              <a:rPr lang="pt-BR" alt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print ("%</a:t>
            </a:r>
            <a:r>
              <a:rPr lang="pt-BR" altLang="en-US" sz="1600" dirty="0">
                <a:solidFill>
                  <a:srgbClr val="EB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6</a:t>
            </a:r>
            <a:r>
              <a:rPr lang="pt-BR" alt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.</a:t>
            </a:r>
            <a:r>
              <a:rPr lang="pt-BR" altLang="en-US" sz="1600" dirty="0">
                <a:solidFill>
                  <a:srgbClr val="FF616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1</a:t>
            </a:r>
            <a:r>
              <a:rPr lang="pt-BR" alt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f" %num1)</a:t>
            </a:r>
          </a:p>
          <a:p>
            <a:pPr lvl="1" eaLnBrk="1" hangingPunct="1">
              <a:buNone/>
              <a:tabLst>
                <a:tab pos="1254125" algn="l"/>
              </a:tabLst>
            </a:pPr>
            <a:r>
              <a:rPr lang="pt-BR" alt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print("%</a:t>
            </a:r>
            <a:r>
              <a:rPr lang="pt-BR" altLang="en-US" sz="1600" dirty="0">
                <a:solidFill>
                  <a:srgbClr val="EB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-5</a:t>
            </a:r>
            <a:r>
              <a:rPr lang="pt-BR" alt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s" %num2)</a:t>
            </a:r>
          </a:p>
          <a:p>
            <a:pPr lvl="1" eaLnBrk="1" hangingPunct="1">
              <a:buNone/>
              <a:tabLst>
                <a:tab pos="1254125" algn="l"/>
              </a:tabLst>
            </a:pPr>
            <a:r>
              <a:rPr lang="pt-BR" alt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print ("%</a:t>
            </a:r>
            <a:r>
              <a:rPr lang="pt-BR" altLang="en-US" sz="1600" dirty="0">
                <a:solidFill>
                  <a:srgbClr val="EB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3</a:t>
            </a:r>
            <a:r>
              <a:rPr lang="pt-BR" alt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s%</a:t>
            </a:r>
            <a:r>
              <a:rPr lang="pt-BR" altLang="en-US" sz="1600" dirty="0">
                <a:solidFill>
                  <a:srgbClr val="EB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-3</a:t>
            </a:r>
            <a:r>
              <a:rPr lang="pt-BR" alt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s" %("ab", "ab"))</a:t>
            </a:r>
          </a:p>
          <a:p>
            <a:pPr lvl="1" eaLnBrk="1" hangingPunct="1">
              <a:buNone/>
              <a:tabLst>
                <a:tab pos="1254125" algn="l"/>
              </a:tabLst>
            </a:pPr>
            <a:r>
              <a:rPr lang="pt-BR" alt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print ("%</a:t>
            </a:r>
            <a:r>
              <a:rPr lang="pt-BR" altLang="en-US" sz="1600" dirty="0">
                <a:solidFill>
                  <a:srgbClr val="EB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-3</a:t>
            </a:r>
            <a:r>
              <a:rPr lang="pt-BR" alt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s%</a:t>
            </a:r>
            <a:r>
              <a:rPr lang="pt-BR" altLang="en-US" sz="1600" dirty="0">
                <a:solidFill>
                  <a:srgbClr val="EB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3</a:t>
            </a:r>
            <a:r>
              <a:rPr lang="pt-BR" alt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s" %("ab", "ab"))</a:t>
            </a:r>
          </a:p>
          <a:p>
            <a:pPr lvl="1" eaLnBrk="1" hangingPunct="1">
              <a:buFont typeface="Times New Roman" panose="02020603050405020304" pitchFamily="18" charset="0"/>
              <a:buNone/>
              <a:tabLst>
                <a:tab pos="1254125" algn="l"/>
              </a:tabLst>
            </a:pPr>
            <a:endParaRPr lang="en-US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57" name="Group 56"/>
          <p:cNvGrpSpPr/>
          <p:nvPr/>
        </p:nvGrpSpPr>
        <p:grpSpPr>
          <a:xfrm>
            <a:off x="4356541" y="5019807"/>
            <a:ext cx="1467834" cy="0"/>
            <a:chOff x="4343400" y="4648200"/>
            <a:chExt cx="1467834" cy="0"/>
          </a:xfrm>
        </p:grpSpPr>
        <p:cxnSp>
          <p:nvCxnSpPr>
            <p:cNvPr id="58" name="Straight Connector 57"/>
            <p:cNvCxnSpPr/>
            <p:nvPr/>
          </p:nvCxnSpPr>
          <p:spPr bwMode="auto">
            <a:xfrm>
              <a:off x="4953000" y="4648200"/>
              <a:ext cx="267356" cy="0"/>
            </a:xfrm>
            <a:prstGeom prst="line">
              <a:avLst/>
            </a:prstGeom>
            <a:ln w="38100">
              <a:solidFill>
                <a:srgbClr val="FF00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 bwMode="auto">
            <a:xfrm>
              <a:off x="5257800" y="4648200"/>
              <a:ext cx="267356" cy="0"/>
            </a:xfrm>
            <a:prstGeom prst="line">
              <a:avLst/>
            </a:prstGeom>
            <a:ln w="38100">
              <a:solidFill>
                <a:srgbClr val="FF00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 bwMode="auto">
            <a:xfrm>
              <a:off x="5543878" y="4648200"/>
              <a:ext cx="267356" cy="0"/>
            </a:xfrm>
            <a:prstGeom prst="line">
              <a:avLst/>
            </a:prstGeom>
            <a:ln w="38100">
              <a:solidFill>
                <a:srgbClr val="FF00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 bwMode="auto">
            <a:xfrm>
              <a:off x="4647544" y="4648200"/>
              <a:ext cx="267356" cy="0"/>
            </a:xfrm>
            <a:prstGeom prst="line">
              <a:avLst/>
            </a:prstGeom>
            <a:ln w="38100">
              <a:solidFill>
                <a:srgbClr val="FF00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 bwMode="auto">
            <a:xfrm>
              <a:off x="4343400" y="4648200"/>
              <a:ext cx="267356" cy="0"/>
            </a:xfrm>
            <a:prstGeom prst="line">
              <a:avLst/>
            </a:prstGeom>
            <a:ln w="38100">
              <a:solidFill>
                <a:srgbClr val="FF00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0" name="Group 39"/>
          <p:cNvGrpSpPr/>
          <p:nvPr/>
        </p:nvGrpSpPr>
        <p:grpSpPr>
          <a:xfrm>
            <a:off x="4346096" y="4760532"/>
            <a:ext cx="597710" cy="286516"/>
            <a:chOff x="4346096" y="4760532"/>
            <a:chExt cx="597710" cy="286516"/>
          </a:xfrm>
        </p:grpSpPr>
        <p:sp>
          <p:nvSpPr>
            <p:cNvPr id="64" name="TextBox 63"/>
            <p:cNvSpPr txBox="1"/>
            <p:nvPr/>
          </p:nvSpPr>
          <p:spPr bwMode="auto">
            <a:xfrm>
              <a:off x="4346096" y="4760532"/>
              <a:ext cx="304800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rtlCol="0">
              <a:spAutoFit/>
            </a:bodyPr>
            <a:lstStyle/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sz="1200" b="1" dirty="0" smtClean="0">
                  <a:solidFill>
                    <a:srgbClr val="FF0000"/>
                  </a:solidFill>
                </a:rPr>
                <a:t>1</a:t>
              </a:r>
              <a:endParaRPr lang="en-CA" sz="1200" b="1" dirty="0" smtClean="0">
                <a:solidFill>
                  <a:srgbClr val="FF0000"/>
                </a:solidFill>
              </a:endParaRPr>
            </a:p>
          </p:txBody>
        </p:sp>
        <p:sp>
          <p:nvSpPr>
            <p:cNvPr id="65" name="TextBox 64"/>
            <p:cNvSpPr txBox="1"/>
            <p:nvPr/>
          </p:nvSpPr>
          <p:spPr bwMode="auto">
            <a:xfrm>
              <a:off x="4639006" y="4770049"/>
              <a:ext cx="304800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rtlCol="0">
              <a:spAutoFit/>
            </a:bodyPr>
            <a:lstStyle/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sz="1200" b="1" dirty="0">
                  <a:solidFill>
                    <a:srgbClr val="FF0000"/>
                  </a:solidFill>
                </a:rPr>
                <a:t>2</a:t>
              </a:r>
              <a:endParaRPr lang="en-CA" sz="1200" b="1" dirty="0" smtClean="0">
                <a:solidFill>
                  <a:srgbClr val="FF0000"/>
                </a:solidFill>
              </a:endParaRPr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5572323" y="4462852"/>
            <a:ext cx="609600" cy="277000"/>
            <a:chOff x="5566508" y="4187538"/>
            <a:chExt cx="609600" cy="277000"/>
          </a:xfrm>
        </p:grpSpPr>
        <p:sp>
          <p:nvSpPr>
            <p:cNvPr id="49" name="TextBox 48"/>
            <p:cNvSpPr txBox="1"/>
            <p:nvPr/>
          </p:nvSpPr>
          <p:spPr bwMode="auto">
            <a:xfrm>
              <a:off x="5871308" y="4187539"/>
              <a:ext cx="304800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rtlCol="0">
              <a:spAutoFit/>
            </a:bodyPr>
            <a:lstStyle/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sz="1200" b="1" dirty="0" smtClean="0">
                  <a:solidFill>
                    <a:srgbClr val="FF0000"/>
                  </a:solidFill>
                </a:rPr>
                <a:t>6</a:t>
              </a:r>
              <a:endParaRPr lang="en-CA" sz="1200" b="1" dirty="0" smtClean="0">
                <a:solidFill>
                  <a:srgbClr val="FF0000"/>
                </a:solidFill>
              </a:endParaRPr>
            </a:p>
          </p:txBody>
        </p:sp>
        <p:sp>
          <p:nvSpPr>
            <p:cNvPr id="50" name="TextBox 49"/>
            <p:cNvSpPr txBox="1"/>
            <p:nvPr/>
          </p:nvSpPr>
          <p:spPr bwMode="auto">
            <a:xfrm>
              <a:off x="5566508" y="4187538"/>
              <a:ext cx="304800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rtlCol="0">
              <a:spAutoFit/>
            </a:bodyPr>
            <a:lstStyle/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sz="1200" b="1" dirty="0" smtClean="0">
                  <a:solidFill>
                    <a:srgbClr val="FF0000"/>
                  </a:solidFill>
                </a:rPr>
                <a:t>.</a:t>
              </a:r>
              <a:endParaRPr lang="en-CA" sz="1200" b="1" dirty="0" smtClean="0">
                <a:solidFill>
                  <a:srgbClr val="FF0000"/>
                </a:solidFill>
              </a:endParaRPr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4226082" y="4440440"/>
            <a:ext cx="859031" cy="281595"/>
            <a:chOff x="4832978" y="4481283"/>
            <a:chExt cx="859031" cy="281595"/>
          </a:xfrm>
        </p:grpSpPr>
        <p:sp>
          <p:nvSpPr>
            <p:cNvPr id="34" name="TextBox 33"/>
            <p:cNvSpPr txBox="1"/>
            <p:nvPr/>
          </p:nvSpPr>
          <p:spPr bwMode="auto">
            <a:xfrm>
              <a:off x="4832978" y="4481283"/>
              <a:ext cx="545846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rtlCol="0">
              <a:spAutoFit/>
            </a:bodyPr>
            <a:lstStyle/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sz="1200" b="1" dirty="0" smtClean="0">
                  <a:solidFill>
                    <a:srgbClr val="FF0000"/>
                  </a:solidFill>
                </a:rPr>
                <a:t>&lt;SP&gt;</a:t>
              </a:r>
              <a:endParaRPr lang="en-CA" sz="1200" b="1" dirty="0" smtClean="0">
                <a:solidFill>
                  <a:srgbClr val="FF0000"/>
                </a:solidFill>
              </a:endParaRPr>
            </a:p>
          </p:txBody>
        </p:sp>
        <p:sp>
          <p:nvSpPr>
            <p:cNvPr id="51" name="TextBox 50"/>
            <p:cNvSpPr txBox="1"/>
            <p:nvPr/>
          </p:nvSpPr>
          <p:spPr bwMode="auto">
            <a:xfrm>
              <a:off x="5146163" y="4485879"/>
              <a:ext cx="545846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rtlCol="0">
              <a:spAutoFit/>
            </a:bodyPr>
            <a:lstStyle/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sz="1200" b="1" dirty="0" smtClean="0">
                  <a:solidFill>
                    <a:srgbClr val="FF0000"/>
                  </a:solidFill>
                </a:rPr>
                <a:t>&lt;SP&gt;</a:t>
              </a:r>
              <a:endParaRPr lang="en-CA" sz="1200" b="1" dirty="0" smtClean="0">
                <a:solidFill>
                  <a:srgbClr val="FF0000"/>
                </a:solidFill>
              </a:endParaRPr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4971688" y="4434410"/>
            <a:ext cx="609600" cy="277000"/>
            <a:chOff x="5566508" y="4187538"/>
            <a:chExt cx="609600" cy="277000"/>
          </a:xfrm>
        </p:grpSpPr>
        <p:sp>
          <p:nvSpPr>
            <p:cNvPr id="54" name="TextBox 53"/>
            <p:cNvSpPr txBox="1"/>
            <p:nvPr/>
          </p:nvSpPr>
          <p:spPr bwMode="auto">
            <a:xfrm>
              <a:off x="5871308" y="4187539"/>
              <a:ext cx="304800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rtlCol="0">
              <a:spAutoFit/>
            </a:bodyPr>
            <a:lstStyle/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sz="1200" b="1" dirty="0" smtClean="0">
                  <a:solidFill>
                    <a:srgbClr val="FF0000"/>
                  </a:solidFill>
                </a:rPr>
                <a:t>2</a:t>
              </a:r>
              <a:endParaRPr lang="en-CA" sz="1200" b="1" dirty="0" smtClean="0">
                <a:solidFill>
                  <a:srgbClr val="FF0000"/>
                </a:solidFill>
              </a:endParaRPr>
            </a:p>
          </p:txBody>
        </p:sp>
        <p:sp>
          <p:nvSpPr>
            <p:cNvPr id="55" name="TextBox 54"/>
            <p:cNvSpPr txBox="1"/>
            <p:nvPr/>
          </p:nvSpPr>
          <p:spPr bwMode="auto">
            <a:xfrm>
              <a:off x="5566508" y="4187538"/>
              <a:ext cx="304800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rtlCol="0">
              <a:spAutoFit/>
            </a:bodyPr>
            <a:lstStyle/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sz="1200" b="1" dirty="0" smtClean="0">
                  <a:solidFill>
                    <a:srgbClr val="FF0000"/>
                  </a:solidFill>
                </a:rPr>
                <a:t>1</a:t>
              </a:r>
              <a:endParaRPr lang="en-CA" sz="1200" b="1" dirty="0" smtClean="0">
                <a:solidFill>
                  <a:srgbClr val="FF0000"/>
                </a:solidFill>
              </a:endParaRP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4193696" y="4124822"/>
            <a:ext cx="574110" cy="279174"/>
            <a:chOff x="4990444" y="4177769"/>
            <a:chExt cx="574110" cy="279174"/>
          </a:xfrm>
        </p:grpSpPr>
        <p:sp>
          <p:nvSpPr>
            <p:cNvPr id="31" name="TextBox 30"/>
            <p:cNvSpPr txBox="1"/>
            <p:nvPr/>
          </p:nvSpPr>
          <p:spPr bwMode="auto">
            <a:xfrm>
              <a:off x="4990444" y="4177769"/>
              <a:ext cx="304800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rtlCol="0">
              <a:spAutoFit/>
            </a:bodyPr>
            <a:lstStyle/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sz="1200" b="1" dirty="0" smtClean="0">
                  <a:solidFill>
                    <a:srgbClr val="FF0000"/>
                  </a:solidFill>
                </a:rPr>
                <a:t>1</a:t>
              </a:r>
              <a:endParaRPr lang="en-CA" sz="1200" b="1" dirty="0" smtClean="0">
                <a:solidFill>
                  <a:srgbClr val="FF0000"/>
                </a:solidFill>
              </a:endParaRPr>
            </a:p>
          </p:txBody>
        </p:sp>
        <p:sp>
          <p:nvSpPr>
            <p:cNvPr id="32" name="TextBox 31"/>
            <p:cNvSpPr txBox="1"/>
            <p:nvPr/>
          </p:nvSpPr>
          <p:spPr bwMode="auto">
            <a:xfrm>
              <a:off x="5259754" y="4179944"/>
              <a:ext cx="304800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rtlCol="0">
              <a:spAutoFit/>
            </a:bodyPr>
            <a:lstStyle/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sz="1200" b="1" dirty="0" smtClean="0">
                  <a:solidFill>
                    <a:srgbClr val="FF0000"/>
                  </a:solidFill>
                </a:rPr>
                <a:t>2</a:t>
              </a:r>
              <a:endParaRPr lang="en-CA" sz="1200" b="1" dirty="0" smtClean="0">
                <a:solidFill>
                  <a:srgbClr val="FF0000"/>
                </a:solidFill>
              </a:endParaRPr>
            </a:p>
          </p:txBody>
        </p:sp>
      </p:grpSp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60350"/>
            <a:ext cx="8229600" cy="73025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b="1" dirty="0">
                <a:solidFill>
                  <a:srgbClr val="FF0000"/>
                </a:solidFill>
              </a:rPr>
              <a:t>Formatting Effects </a:t>
            </a:r>
            <a:r>
              <a:rPr lang="en-US" altLang="en-US" dirty="0"/>
              <a:t>Using Format Specifiers</a:t>
            </a:r>
          </a:p>
        </p:txBody>
      </p:sp>
      <p:sp>
        <p:nvSpPr>
          <p:cNvPr id="46084" name="Text Box 4"/>
          <p:cNvSpPr txBox="1">
            <a:spLocks noChangeArrowheads="1"/>
          </p:cNvSpPr>
          <p:nvPr/>
        </p:nvSpPr>
        <p:spPr bwMode="auto">
          <a:xfrm>
            <a:off x="35169" y="5796171"/>
            <a:ext cx="8089900" cy="10618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285750" indent="-285750" eaLnBrk="1" hangingPunct="1">
              <a:spcBef>
                <a:spcPct val="50000"/>
              </a:spcBef>
            </a:pPr>
            <a:r>
              <a:rPr lang="en-US" altLang="en-US" sz="1400" dirty="0">
                <a:latin typeface="Arial" panose="020B0604020202020204" pitchFamily="34" charset="0"/>
              </a:rPr>
              <a:t>1 A positive integer will add leading spaces before the information to display (right align), negatives will add trailing spaces (left align). Excluding a value will set the field width to a value large enough to display the output</a:t>
            </a:r>
          </a:p>
          <a:p>
            <a:pPr marL="285750" indent="-285750" eaLnBrk="1" hangingPunct="1">
              <a:spcBef>
                <a:spcPct val="50000"/>
              </a:spcBef>
            </a:pPr>
            <a:r>
              <a:rPr lang="en-US" altLang="en-US" sz="1400" dirty="0">
                <a:latin typeface="Arial" panose="020B0604020202020204" pitchFamily="34" charset="0"/>
              </a:rPr>
              <a:t>2 For </a:t>
            </a:r>
            <a:r>
              <a:rPr lang="en-US" altLang="en-US" sz="1400" smtClean="0">
                <a:latin typeface="Arial" panose="020B0604020202020204" pitchFamily="34" charset="0"/>
              </a:rPr>
              <a:t>numeric variables </a:t>
            </a:r>
            <a:r>
              <a:rPr lang="en-US" altLang="en-US" sz="1400" dirty="0">
                <a:latin typeface="Arial" panose="020B0604020202020204" pitchFamily="34" charset="0"/>
              </a:rPr>
              <a:t>only. 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/>
          <a:srcRect t="67857" b="17857"/>
          <a:stretch/>
        </p:blipFill>
        <p:spPr>
          <a:xfrm>
            <a:off x="4419600" y="5075150"/>
            <a:ext cx="723244" cy="206641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3"/>
          <a:srcRect b="78571"/>
          <a:stretch/>
        </p:blipFill>
        <p:spPr>
          <a:xfrm>
            <a:off x="3573223" y="3962400"/>
            <a:ext cx="533400" cy="22860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3"/>
          <a:srcRect t="18012" b="67702"/>
          <a:stretch/>
        </p:blipFill>
        <p:spPr>
          <a:xfrm>
            <a:off x="3573223" y="4267200"/>
            <a:ext cx="533400" cy="15240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3"/>
          <a:srcRect t="35714" b="50000"/>
          <a:stretch/>
        </p:blipFill>
        <p:spPr>
          <a:xfrm>
            <a:off x="3573223" y="4572000"/>
            <a:ext cx="533400" cy="152400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 rotWithShape="1">
          <a:blip r:embed="rId3"/>
          <a:srcRect t="50000" b="35714"/>
          <a:stretch/>
        </p:blipFill>
        <p:spPr>
          <a:xfrm>
            <a:off x="3577431" y="4867407"/>
            <a:ext cx="533400" cy="152400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 rotWithShape="1">
          <a:blip r:embed="rId3"/>
          <a:srcRect t="78573" b="-1"/>
          <a:stretch/>
        </p:blipFill>
        <p:spPr>
          <a:xfrm>
            <a:off x="4419600" y="5379950"/>
            <a:ext cx="533400" cy="228599"/>
          </a:xfrm>
          <a:prstGeom prst="rect">
            <a:avLst/>
          </a:prstGeom>
        </p:spPr>
      </p:pic>
      <p:grpSp>
        <p:nvGrpSpPr>
          <p:cNvPr id="22" name="Group 21"/>
          <p:cNvGrpSpPr/>
          <p:nvPr/>
        </p:nvGrpSpPr>
        <p:grpSpPr>
          <a:xfrm>
            <a:off x="4479238" y="4354474"/>
            <a:ext cx="876956" cy="3908"/>
            <a:chOff x="5257800" y="4411784"/>
            <a:chExt cx="876956" cy="3908"/>
          </a:xfrm>
        </p:grpSpPr>
        <p:cxnSp>
          <p:nvCxnSpPr>
            <p:cNvPr id="21" name="Straight Connector 20"/>
            <p:cNvCxnSpPr/>
            <p:nvPr/>
          </p:nvCxnSpPr>
          <p:spPr bwMode="auto">
            <a:xfrm>
              <a:off x="5867400" y="4411784"/>
              <a:ext cx="267356" cy="0"/>
            </a:xfrm>
            <a:prstGeom prst="line">
              <a:avLst/>
            </a:prstGeom>
            <a:ln w="38100">
              <a:solidFill>
                <a:srgbClr val="FF00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 bwMode="auto">
            <a:xfrm>
              <a:off x="5562600" y="4415692"/>
              <a:ext cx="267356" cy="0"/>
            </a:xfrm>
            <a:prstGeom prst="line">
              <a:avLst/>
            </a:prstGeom>
            <a:ln w="38100">
              <a:solidFill>
                <a:srgbClr val="FF00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 bwMode="auto">
            <a:xfrm>
              <a:off x="5257800" y="4411784"/>
              <a:ext cx="267356" cy="0"/>
            </a:xfrm>
            <a:prstGeom prst="line">
              <a:avLst/>
            </a:prstGeom>
            <a:ln w="38100">
              <a:solidFill>
                <a:srgbClr val="FF00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" name="Group 22"/>
          <p:cNvGrpSpPr/>
          <p:nvPr/>
        </p:nvGrpSpPr>
        <p:grpSpPr>
          <a:xfrm>
            <a:off x="4769224" y="4126996"/>
            <a:ext cx="609600" cy="277000"/>
            <a:chOff x="5566508" y="4187538"/>
            <a:chExt cx="609600" cy="277000"/>
          </a:xfrm>
        </p:grpSpPr>
        <p:sp>
          <p:nvSpPr>
            <p:cNvPr id="5" name="TextBox 4"/>
            <p:cNvSpPr txBox="1"/>
            <p:nvPr/>
          </p:nvSpPr>
          <p:spPr bwMode="auto">
            <a:xfrm>
              <a:off x="5871308" y="4187539"/>
              <a:ext cx="304800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rtlCol="0">
              <a:spAutoFit/>
            </a:bodyPr>
            <a:lstStyle/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sz="1200" b="1" dirty="0" smtClean="0">
                  <a:solidFill>
                    <a:srgbClr val="FF0000"/>
                  </a:solidFill>
                </a:rPr>
                <a:t>6</a:t>
              </a:r>
              <a:endParaRPr lang="en-CA" sz="1200" b="1" dirty="0" smtClean="0">
                <a:solidFill>
                  <a:srgbClr val="FF0000"/>
                </a:solidFill>
              </a:endParaRPr>
            </a:p>
          </p:txBody>
        </p:sp>
        <p:sp>
          <p:nvSpPr>
            <p:cNvPr id="28" name="TextBox 27"/>
            <p:cNvSpPr txBox="1"/>
            <p:nvPr/>
          </p:nvSpPr>
          <p:spPr bwMode="auto">
            <a:xfrm>
              <a:off x="5566508" y="4187538"/>
              <a:ext cx="304800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rtlCol="0">
              <a:spAutoFit/>
            </a:bodyPr>
            <a:lstStyle/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sz="1200" b="1" dirty="0" smtClean="0">
                  <a:solidFill>
                    <a:srgbClr val="FF0000"/>
                  </a:solidFill>
                </a:rPr>
                <a:t>.</a:t>
              </a:r>
              <a:endParaRPr lang="en-CA" sz="1200" b="1" dirty="0" smtClean="0">
                <a:solidFill>
                  <a:srgbClr val="FF0000"/>
                </a:solidFill>
              </a:endParaRPr>
            </a:p>
          </p:txBody>
        </p:sp>
      </p:grpSp>
      <p:cxnSp>
        <p:nvCxnSpPr>
          <p:cNvPr id="30" name="Straight Connector 29"/>
          <p:cNvCxnSpPr/>
          <p:nvPr/>
        </p:nvCxnSpPr>
        <p:spPr bwMode="auto">
          <a:xfrm>
            <a:off x="4155716" y="4359058"/>
            <a:ext cx="267356" cy="0"/>
          </a:xfrm>
          <a:prstGeom prst="line">
            <a:avLst/>
          </a:prstGeom>
          <a:ln w="381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 bwMode="auto">
          <a:xfrm>
            <a:off x="9533177" y="4842603"/>
            <a:ext cx="30480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200" b="1" dirty="0" smtClean="0">
                <a:solidFill>
                  <a:srgbClr val="FF0000"/>
                </a:solidFill>
              </a:rPr>
              <a:t>1</a:t>
            </a:r>
            <a:endParaRPr lang="en-CA" sz="1200" b="1" dirty="0" smtClean="0">
              <a:solidFill>
                <a:srgbClr val="FF0000"/>
              </a:solidFill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4846252" y="4774525"/>
            <a:ext cx="1165271" cy="268613"/>
            <a:chOff x="5762460" y="4209231"/>
            <a:chExt cx="1165271" cy="268613"/>
          </a:xfrm>
        </p:grpSpPr>
        <p:sp>
          <p:nvSpPr>
            <p:cNvPr id="67" name="TextBox 66"/>
            <p:cNvSpPr txBox="1"/>
            <p:nvPr/>
          </p:nvSpPr>
          <p:spPr bwMode="auto">
            <a:xfrm>
              <a:off x="5762460" y="4214754"/>
              <a:ext cx="545372" cy="2625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rtlCol="0">
              <a:spAutoFit/>
            </a:bodyPr>
            <a:lstStyle/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sz="1200" b="1" dirty="0" smtClean="0">
                  <a:solidFill>
                    <a:srgbClr val="FF0000"/>
                  </a:solidFill>
                </a:rPr>
                <a:t>&lt;SP&gt;</a:t>
              </a:r>
              <a:endParaRPr lang="en-CA" sz="1200" b="1" dirty="0" smtClean="0">
                <a:solidFill>
                  <a:srgbClr val="FF0000"/>
                </a:solidFill>
              </a:endParaRPr>
            </a:p>
          </p:txBody>
        </p:sp>
        <p:sp>
          <p:nvSpPr>
            <p:cNvPr id="68" name="TextBox 67"/>
            <p:cNvSpPr txBox="1"/>
            <p:nvPr/>
          </p:nvSpPr>
          <p:spPr bwMode="auto">
            <a:xfrm>
              <a:off x="6382359" y="4209231"/>
              <a:ext cx="545372" cy="2625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rtlCol="0">
              <a:spAutoFit/>
            </a:bodyPr>
            <a:lstStyle/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sz="1200" b="1" dirty="0" smtClean="0">
                  <a:solidFill>
                    <a:srgbClr val="FF0000"/>
                  </a:solidFill>
                </a:rPr>
                <a:t>&lt;SP&gt;</a:t>
              </a:r>
              <a:endParaRPr lang="en-CA" sz="1200" b="1" dirty="0" smtClean="0">
                <a:solidFill>
                  <a:srgbClr val="FF0000"/>
                </a:solidFill>
              </a:endParaRPr>
            </a:p>
          </p:txBody>
        </p:sp>
        <p:sp>
          <p:nvSpPr>
            <p:cNvPr id="69" name="TextBox 68"/>
            <p:cNvSpPr txBox="1"/>
            <p:nvPr/>
          </p:nvSpPr>
          <p:spPr bwMode="auto">
            <a:xfrm>
              <a:off x="6077824" y="4215287"/>
              <a:ext cx="545372" cy="2625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rtlCol="0">
              <a:spAutoFit/>
            </a:bodyPr>
            <a:lstStyle/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sz="1200" b="1" dirty="0" smtClean="0">
                  <a:solidFill>
                    <a:srgbClr val="FF0000"/>
                  </a:solidFill>
                </a:rPr>
                <a:t>&lt;SP&gt;</a:t>
              </a:r>
              <a:endParaRPr lang="en-CA" sz="1200" b="1" dirty="0" smtClean="0">
                <a:solidFill>
                  <a:srgbClr val="FF0000"/>
                </a:solidFill>
              </a:endParaRPr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4334865" y="4711409"/>
            <a:ext cx="1755340" cy="0"/>
            <a:chOff x="4343400" y="4648200"/>
            <a:chExt cx="1756865" cy="0"/>
          </a:xfrm>
        </p:grpSpPr>
        <p:cxnSp>
          <p:nvCxnSpPr>
            <p:cNvPr id="29" name="Straight Connector 28"/>
            <p:cNvCxnSpPr/>
            <p:nvPr/>
          </p:nvCxnSpPr>
          <p:spPr bwMode="auto">
            <a:xfrm>
              <a:off x="4952998" y="4648200"/>
              <a:ext cx="267356" cy="0"/>
            </a:xfrm>
            <a:prstGeom prst="line">
              <a:avLst/>
            </a:prstGeom>
            <a:ln w="38100">
              <a:solidFill>
                <a:srgbClr val="FF00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 bwMode="auto">
            <a:xfrm>
              <a:off x="5257798" y="4648200"/>
              <a:ext cx="267356" cy="0"/>
            </a:xfrm>
            <a:prstGeom prst="line">
              <a:avLst/>
            </a:prstGeom>
            <a:ln w="38100">
              <a:solidFill>
                <a:srgbClr val="FF00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 bwMode="auto">
            <a:xfrm>
              <a:off x="5543875" y="4648200"/>
              <a:ext cx="267356" cy="0"/>
            </a:xfrm>
            <a:prstGeom prst="line">
              <a:avLst/>
            </a:prstGeom>
            <a:ln w="38100">
              <a:solidFill>
                <a:srgbClr val="FF00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 bwMode="auto">
            <a:xfrm>
              <a:off x="5832909" y="4648200"/>
              <a:ext cx="267356" cy="0"/>
            </a:xfrm>
            <a:prstGeom prst="line">
              <a:avLst/>
            </a:prstGeom>
            <a:ln w="38100">
              <a:solidFill>
                <a:srgbClr val="FF00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 bwMode="auto">
            <a:xfrm>
              <a:off x="4647540" y="4648200"/>
              <a:ext cx="267356" cy="0"/>
            </a:xfrm>
            <a:prstGeom prst="line">
              <a:avLst/>
            </a:prstGeom>
            <a:ln w="38100">
              <a:solidFill>
                <a:srgbClr val="FF00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 bwMode="auto">
            <a:xfrm>
              <a:off x="4343400" y="4648200"/>
              <a:ext cx="267356" cy="0"/>
            </a:xfrm>
            <a:prstGeom prst="line">
              <a:avLst/>
            </a:prstGeom>
            <a:ln w="38100">
              <a:solidFill>
                <a:srgbClr val="FF00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7" name="Group 46"/>
          <p:cNvGrpSpPr/>
          <p:nvPr/>
        </p:nvGrpSpPr>
        <p:grpSpPr>
          <a:xfrm>
            <a:off x="5303488" y="5296198"/>
            <a:ext cx="876956" cy="0"/>
            <a:chOff x="5303488" y="5296198"/>
            <a:chExt cx="876956" cy="0"/>
          </a:xfrm>
        </p:grpSpPr>
        <p:cxnSp>
          <p:nvCxnSpPr>
            <p:cNvPr id="71" name="Straight Connector 70"/>
            <p:cNvCxnSpPr/>
            <p:nvPr/>
          </p:nvCxnSpPr>
          <p:spPr bwMode="auto">
            <a:xfrm>
              <a:off x="5913088" y="5296198"/>
              <a:ext cx="267356" cy="0"/>
            </a:xfrm>
            <a:prstGeom prst="line">
              <a:avLst/>
            </a:prstGeom>
            <a:ln w="38100">
              <a:solidFill>
                <a:srgbClr val="FF00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 bwMode="auto">
            <a:xfrm>
              <a:off x="5607632" y="5296198"/>
              <a:ext cx="267356" cy="0"/>
            </a:xfrm>
            <a:prstGeom prst="line">
              <a:avLst/>
            </a:prstGeom>
            <a:ln w="38100">
              <a:solidFill>
                <a:srgbClr val="FF00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 bwMode="auto">
            <a:xfrm>
              <a:off x="5303488" y="5296198"/>
              <a:ext cx="267356" cy="0"/>
            </a:xfrm>
            <a:prstGeom prst="line">
              <a:avLst/>
            </a:prstGeom>
            <a:ln w="38100">
              <a:solidFill>
                <a:srgbClr val="FF00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6" name="Group 55"/>
          <p:cNvGrpSpPr/>
          <p:nvPr/>
        </p:nvGrpSpPr>
        <p:grpSpPr>
          <a:xfrm>
            <a:off x="5180084" y="5046834"/>
            <a:ext cx="1029992" cy="295636"/>
            <a:chOff x="5188552" y="5045270"/>
            <a:chExt cx="1029992" cy="295636"/>
          </a:xfrm>
        </p:grpSpPr>
        <p:sp>
          <p:nvSpPr>
            <p:cNvPr id="85" name="TextBox 84"/>
            <p:cNvSpPr txBox="1"/>
            <p:nvPr/>
          </p:nvSpPr>
          <p:spPr bwMode="auto">
            <a:xfrm>
              <a:off x="5913744" y="5045270"/>
              <a:ext cx="304800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rtlCol="0">
              <a:spAutoFit/>
            </a:bodyPr>
            <a:lstStyle/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sz="1200" b="1" dirty="0" smtClean="0">
                  <a:solidFill>
                    <a:srgbClr val="FF0000"/>
                  </a:solidFill>
                </a:rPr>
                <a:t>b</a:t>
              </a:r>
              <a:endParaRPr lang="en-CA" sz="1200" b="1" dirty="0" smtClean="0">
                <a:solidFill>
                  <a:srgbClr val="FF0000"/>
                </a:solidFill>
              </a:endParaRPr>
            </a:p>
          </p:txBody>
        </p:sp>
        <p:sp>
          <p:nvSpPr>
            <p:cNvPr id="86" name="TextBox 85"/>
            <p:cNvSpPr txBox="1"/>
            <p:nvPr/>
          </p:nvSpPr>
          <p:spPr bwMode="auto">
            <a:xfrm>
              <a:off x="5616766" y="5046764"/>
              <a:ext cx="304800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rtlCol="0">
              <a:spAutoFit/>
            </a:bodyPr>
            <a:lstStyle/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sz="1200" b="1" dirty="0" smtClean="0">
                  <a:solidFill>
                    <a:srgbClr val="FF0000"/>
                  </a:solidFill>
                </a:rPr>
                <a:t>a</a:t>
              </a:r>
              <a:endParaRPr lang="en-CA" sz="1200" b="1" dirty="0" smtClean="0">
                <a:solidFill>
                  <a:srgbClr val="FF0000"/>
                </a:solidFill>
              </a:endParaRPr>
            </a:p>
          </p:txBody>
        </p:sp>
        <p:sp>
          <p:nvSpPr>
            <p:cNvPr id="52" name="TextBox 51"/>
            <p:cNvSpPr txBox="1"/>
            <p:nvPr/>
          </p:nvSpPr>
          <p:spPr bwMode="auto">
            <a:xfrm>
              <a:off x="5188552" y="5063907"/>
              <a:ext cx="545846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rtlCol="0">
              <a:spAutoFit/>
            </a:bodyPr>
            <a:lstStyle/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sz="1200" b="1" dirty="0" smtClean="0">
                  <a:solidFill>
                    <a:srgbClr val="FF0000"/>
                  </a:solidFill>
                </a:rPr>
                <a:t>&lt;SP&gt;</a:t>
              </a:r>
              <a:endParaRPr lang="en-CA" sz="1200" b="1" dirty="0" smtClean="0">
                <a:solidFill>
                  <a:srgbClr val="FF0000"/>
                </a:solidFill>
              </a:endParaRPr>
            </a:p>
          </p:txBody>
        </p:sp>
      </p:grpSp>
      <p:grpSp>
        <p:nvGrpSpPr>
          <p:cNvPr id="66" name="Group 65"/>
          <p:cNvGrpSpPr/>
          <p:nvPr/>
        </p:nvGrpSpPr>
        <p:grpSpPr>
          <a:xfrm>
            <a:off x="6202525" y="5032695"/>
            <a:ext cx="1076162" cy="301140"/>
            <a:chOff x="5766295" y="5453088"/>
            <a:chExt cx="1076162" cy="301140"/>
          </a:xfrm>
        </p:grpSpPr>
        <p:sp>
          <p:nvSpPr>
            <p:cNvPr id="88" name="TextBox 87"/>
            <p:cNvSpPr txBox="1"/>
            <p:nvPr/>
          </p:nvSpPr>
          <p:spPr bwMode="auto">
            <a:xfrm>
              <a:off x="6296611" y="5453088"/>
              <a:ext cx="545846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rtlCol="0">
              <a:spAutoFit/>
            </a:bodyPr>
            <a:lstStyle/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sz="1200" b="1" dirty="0" smtClean="0">
                  <a:solidFill>
                    <a:srgbClr val="FF0000"/>
                  </a:solidFill>
                </a:rPr>
                <a:t>&lt;SP&gt;</a:t>
              </a:r>
              <a:endParaRPr lang="en-CA" sz="1200" b="1" dirty="0" smtClean="0">
                <a:solidFill>
                  <a:srgbClr val="FF0000"/>
                </a:solidFill>
              </a:endParaRPr>
            </a:p>
          </p:txBody>
        </p:sp>
        <p:sp>
          <p:nvSpPr>
            <p:cNvPr id="89" name="TextBox 88"/>
            <p:cNvSpPr txBox="1"/>
            <p:nvPr/>
          </p:nvSpPr>
          <p:spPr bwMode="auto">
            <a:xfrm>
              <a:off x="6093988" y="5477229"/>
              <a:ext cx="304800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rtlCol="0">
              <a:spAutoFit/>
            </a:bodyPr>
            <a:lstStyle/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sz="1200" b="1" dirty="0" smtClean="0">
                  <a:solidFill>
                    <a:srgbClr val="FF0000"/>
                  </a:solidFill>
                </a:rPr>
                <a:t>b</a:t>
              </a:r>
              <a:endParaRPr lang="en-CA" sz="1200" b="1" dirty="0" smtClean="0">
                <a:solidFill>
                  <a:srgbClr val="FF0000"/>
                </a:solidFill>
              </a:endParaRPr>
            </a:p>
          </p:txBody>
        </p:sp>
        <p:sp>
          <p:nvSpPr>
            <p:cNvPr id="90" name="TextBox 89"/>
            <p:cNvSpPr txBox="1"/>
            <p:nvPr/>
          </p:nvSpPr>
          <p:spPr bwMode="auto">
            <a:xfrm>
              <a:off x="5766295" y="5473614"/>
              <a:ext cx="304800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rtlCol="0">
              <a:spAutoFit/>
            </a:bodyPr>
            <a:lstStyle/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sz="1200" b="1" dirty="0" smtClean="0">
                  <a:solidFill>
                    <a:srgbClr val="FF0000"/>
                  </a:solidFill>
                </a:rPr>
                <a:t>a</a:t>
              </a:r>
              <a:endParaRPr lang="en-CA" sz="1200" b="1" dirty="0" smtClean="0">
                <a:solidFill>
                  <a:srgbClr val="FF0000"/>
                </a:solidFill>
              </a:endParaRPr>
            </a:p>
          </p:txBody>
        </p:sp>
      </p:grpSp>
      <p:grpSp>
        <p:nvGrpSpPr>
          <p:cNvPr id="77" name="Group 76"/>
          <p:cNvGrpSpPr/>
          <p:nvPr/>
        </p:nvGrpSpPr>
        <p:grpSpPr>
          <a:xfrm>
            <a:off x="6218544" y="5296198"/>
            <a:ext cx="885299" cy="1275"/>
            <a:chOff x="6218544" y="5296198"/>
            <a:chExt cx="885299" cy="1275"/>
          </a:xfrm>
        </p:grpSpPr>
        <p:cxnSp>
          <p:nvCxnSpPr>
            <p:cNvPr id="41" name="Straight Connector 40"/>
            <p:cNvCxnSpPr/>
            <p:nvPr/>
          </p:nvCxnSpPr>
          <p:spPr bwMode="auto">
            <a:xfrm>
              <a:off x="6218544" y="5296198"/>
              <a:ext cx="267356" cy="0"/>
            </a:xfrm>
            <a:prstGeom prst="line">
              <a:avLst/>
            </a:prstGeom>
            <a:ln w="38100">
              <a:solidFill>
                <a:srgbClr val="FF00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90"/>
            <p:cNvCxnSpPr/>
            <p:nvPr/>
          </p:nvCxnSpPr>
          <p:spPr bwMode="auto">
            <a:xfrm>
              <a:off x="6531891" y="5296198"/>
              <a:ext cx="267356" cy="0"/>
            </a:xfrm>
            <a:prstGeom prst="line">
              <a:avLst/>
            </a:prstGeom>
            <a:ln w="38100">
              <a:solidFill>
                <a:srgbClr val="FF00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/>
            <p:cNvCxnSpPr/>
            <p:nvPr/>
          </p:nvCxnSpPr>
          <p:spPr bwMode="auto">
            <a:xfrm>
              <a:off x="6836487" y="5297473"/>
              <a:ext cx="267356" cy="0"/>
            </a:xfrm>
            <a:prstGeom prst="line">
              <a:avLst/>
            </a:prstGeom>
            <a:ln w="38100">
              <a:solidFill>
                <a:srgbClr val="FF00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5" name="Group 94"/>
          <p:cNvGrpSpPr/>
          <p:nvPr/>
        </p:nvGrpSpPr>
        <p:grpSpPr>
          <a:xfrm>
            <a:off x="5048232" y="5626008"/>
            <a:ext cx="876956" cy="0"/>
            <a:chOff x="5303488" y="5296198"/>
            <a:chExt cx="876956" cy="0"/>
          </a:xfrm>
        </p:grpSpPr>
        <p:cxnSp>
          <p:nvCxnSpPr>
            <p:cNvPr id="96" name="Straight Connector 95"/>
            <p:cNvCxnSpPr/>
            <p:nvPr/>
          </p:nvCxnSpPr>
          <p:spPr bwMode="auto">
            <a:xfrm>
              <a:off x="5913088" y="5296198"/>
              <a:ext cx="267356" cy="0"/>
            </a:xfrm>
            <a:prstGeom prst="line">
              <a:avLst/>
            </a:prstGeom>
            <a:ln w="38100">
              <a:solidFill>
                <a:srgbClr val="FF00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96"/>
            <p:cNvCxnSpPr/>
            <p:nvPr/>
          </p:nvCxnSpPr>
          <p:spPr bwMode="auto">
            <a:xfrm>
              <a:off x="5607632" y="5296198"/>
              <a:ext cx="267356" cy="0"/>
            </a:xfrm>
            <a:prstGeom prst="line">
              <a:avLst/>
            </a:prstGeom>
            <a:ln w="38100">
              <a:solidFill>
                <a:srgbClr val="FF00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/>
            <p:cNvCxnSpPr/>
            <p:nvPr/>
          </p:nvCxnSpPr>
          <p:spPr bwMode="auto">
            <a:xfrm>
              <a:off x="5303488" y="5296198"/>
              <a:ext cx="267356" cy="0"/>
            </a:xfrm>
            <a:prstGeom prst="line">
              <a:avLst/>
            </a:prstGeom>
            <a:ln w="38100">
              <a:solidFill>
                <a:srgbClr val="FF00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9" name="Group 98"/>
          <p:cNvGrpSpPr/>
          <p:nvPr/>
        </p:nvGrpSpPr>
        <p:grpSpPr>
          <a:xfrm>
            <a:off x="5037617" y="5363280"/>
            <a:ext cx="1042629" cy="292280"/>
            <a:chOff x="5302832" y="5046158"/>
            <a:chExt cx="1042629" cy="292280"/>
          </a:xfrm>
        </p:grpSpPr>
        <p:sp>
          <p:nvSpPr>
            <p:cNvPr id="100" name="TextBox 99"/>
            <p:cNvSpPr txBox="1"/>
            <p:nvPr/>
          </p:nvSpPr>
          <p:spPr bwMode="auto">
            <a:xfrm>
              <a:off x="5799615" y="5061439"/>
              <a:ext cx="545846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rtlCol="0">
              <a:spAutoFit/>
            </a:bodyPr>
            <a:lstStyle/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sz="1200" b="1" dirty="0" smtClean="0">
                  <a:solidFill>
                    <a:srgbClr val="FF0000"/>
                  </a:solidFill>
                </a:rPr>
                <a:t>&lt;SP&gt;</a:t>
              </a:r>
              <a:endParaRPr lang="en-CA" sz="1200" b="1" dirty="0" smtClean="0">
                <a:solidFill>
                  <a:srgbClr val="FF0000"/>
                </a:solidFill>
              </a:endParaRPr>
            </a:p>
          </p:txBody>
        </p:sp>
        <p:sp>
          <p:nvSpPr>
            <p:cNvPr id="101" name="TextBox 100"/>
            <p:cNvSpPr txBox="1"/>
            <p:nvPr/>
          </p:nvSpPr>
          <p:spPr bwMode="auto">
            <a:xfrm>
              <a:off x="5588910" y="5046721"/>
              <a:ext cx="304800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rtlCol="0">
              <a:spAutoFit/>
            </a:bodyPr>
            <a:lstStyle/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sz="1200" b="1" dirty="0" smtClean="0">
                  <a:solidFill>
                    <a:srgbClr val="FF0000"/>
                  </a:solidFill>
                </a:rPr>
                <a:t>b</a:t>
              </a:r>
              <a:endParaRPr lang="en-CA" sz="1200" b="1" dirty="0" smtClean="0">
                <a:solidFill>
                  <a:srgbClr val="FF0000"/>
                </a:solidFill>
              </a:endParaRPr>
            </a:p>
          </p:txBody>
        </p:sp>
        <p:sp>
          <p:nvSpPr>
            <p:cNvPr id="102" name="TextBox 101"/>
            <p:cNvSpPr txBox="1"/>
            <p:nvPr/>
          </p:nvSpPr>
          <p:spPr bwMode="auto">
            <a:xfrm>
              <a:off x="5302832" y="5046158"/>
              <a:ext cx="304800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rtlCol="0">
              <a:spAutoFit/>
            </a:bodyPr>
            <a:lstStyle/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sz="1200" b="1" dirty="0" smtClean="0">
                  <a:solidFill>
                    <a:srgbClr val="FF0000"/>
                  </a:solidFill>
                </a:rPr>
                <a:t>a</a:t>
              </a:r>
              <a:endParaRPr lang="en-CA" sz="1200" b="1" dirty="0" smtClean="0">
                <a:solidFill>
                  <a:srgbClr val="FF0000"/>
                </a:solidFill>
              </a:endParaRPr>
            </a:p>
          </p:txBody>
        </p:sp>
      </p:grpSp>
      <p:grpSp>
        <p:nvGrpSpPr>
          <p:cNvPr id="103" name="Group 102"/>
          <p:cNvGrpSpPr/>
          <p:nvPr/>
        </p:nvGrpSpPr>
        <p:grpSpPr>
          <a:xfrm>
            <a:off x="5895856" y="5374176"/>
            <a:ext cx="1021445" cy="287332"/>
            <a:chOff x="6119723" y="5045269"/>
            <a:chExt cx="1021445" cy="287332"/>
          </a:xfrm>
        </p:grpSpPr>
        <p:sp>
          <p:nvSpPr>
            <p:cNvPr id="104" name="TextBox 103"/>
            <p:cNvSpPr txBox="1"/>
            <p:nvPr/>
          </p:nvSpPr>
          <p:spPr bwMode="auto">
            <a:xfrm>
              <a:off x="6119723" y="5054124"/>
              <a:ext cx="545846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rtlCol="0">
              <a:spAutoFit/>
            </a:bodyPr>
            <a:lstStyle/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sz="1200" b="1" dirty="0" smtClean="0">
                  <a:solidFill>
                    <a:srgbClr val="FF0000"/>
                  </a:solidFill>
                </a:rPr>
                <a:t>&lt;SP&gt;</a:t>
              </a:r>
              <a:endParaRPr lang="en-CA" sz="1200" b="1" dirty="0" smtClean="0">
                <a:solidFill>
                  <a:srgbClr val="FF0000"/>
                </a:solidFill>
              </a:endParaRPr>
            </a:p>
          </p:txBody>
        </p:sp>
        <p:sp>
          <p:nvSpPr>
            <p:cNvPr id="105" name="TextBox 104"/>
            <p:cNvSpPr txBox="1"/>
            <p:nvPr/>
          </p:nvSpPr>
          <p:spPr bwMode="auto">
            <a:xfrm>
              <a:off x="6836368" y="5055602"/>
              <a:ext cx="304800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rtlCol="0">
              <a:spAutoFit/>
            </a:bodyPr>
            <a:lstStyle/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sz="1200" b="1" dirty="0" smtClean="0">
                  <a:solidFill>
                    <a:srgbClr val="FF0000"/>
                  </a:solidFill>
                </a:rPr>
                <a:t>b</a:t>
              </a:r>
              <a:endParaRPr lang="en-CA" sz="1200" b="1" dirty="0" smtClean="0">
                <a:solidFill>
                  <a:srgbClr val="FF0000"/>
                </a:solidFill>
              </a:endParaRPr>
            </a:p>
          </p:txBody>
        </p:sp>
        <p:sp>
          <p:nvSpPr>
            <p:cNvPr id="106" name="TextBox 105"/>
            <p:cNvSpPr txBox="1"/>
            <p:nvPr/>
          </p:nvSpPr>
          <p:spPr bwMode="auto">
            <a:xfrm>
              <a:off x="6531568" y="5045269"/>
              <a:ext cx="304800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rtlCol="0">
              <a:spAutoFit/>
            </a:bodyPr>
            <a:lstStyle/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sz="1200" b="1" dirty="0" smtClean="0">
                  <a:solidFill>
                    <a:srgbClr val="FF0000"/>
                  </a:solidFill>
                </a:rPr>
                <a:t>a</a:t>
              </a:r>
              <a:endParaRPr lang="en-CA" sz="1200" b="1" dirty="0" smtClean="0">
                <a:solidFill>
                  <a:srgbClr val="FF0000"/>
                </a:solidFill>
              </a:endParaRPr>
            </a:p>
          </p:txBody>
        </p:sp>
      </p:grpSp>
      <p:grpSp>
        <p:nvGrpSpPr>
          <p:cNvPr id="107" name="Group 106"/>
          <p:cNvGrpSpPr/>
          <p:nvPr/>
        </p:nvGrpSpPr>
        <p:grpSpPr>
          <a:xfrm>
            <a:off x="5963288" y="5626008"/>
            <a:ext cx="885299" cy="1275"/>
            <a:chOff x="6218544" y="5296198"/>
            <a:chExt cx="885299" cy="1275"/>
          </a:xfrm>
        </p:grpSpPr>
        <p:cxnSp>
          <p:nvCxnSpPr>
            <p:cNvPr id="108" name="Straight Connector 107"/>
            <p:cNvCxnSpPr/>
            <p:nvPr/>
          </p:nvCxnSpPr>
          <p:spPr bwMode="auto">
            <a:xfrm>
              <a:off x="6218544" y="5296198"/>
              <a:ext cx="267356" cy="0"/>
            </a:xfrm>
            <a:prstGeom prst="line">
              <a:avLst/>
            </a:prstGeom>
            <a:ln w="38100">
              <a:solidFill>
                <a:srgbClr val="FF00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Connector 108"/>
            <p:cNvCxnSpPr/>
            <p:nvPr/>
          </p:nvCxnSpPr>
          <p:spPr bwMode="auto">
            <a:xfrm>
              <a:off x="6531891" y="5296198"/>
              <a:ext cx="267356" cy="0"/>
            </a:xfrm>
            <a:prstGeom prst="line">
              <a:avLst/>
            </a:prstGeom>
            <a:ln w="38100">
              <a:solidFill>
                <a:srgbClr val="FF00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109"/>
            <p:cNvCxnSpPr/>
            <p:nvPr/>
          </p:nvCxnSpPr>
          <p:spPr bwMode="auto">
            <a:xfrm>
              <a:off x="6836487" y="5297473"/>
              <a:ext cx="267356" cy="0"/>
            </a:xfrm>
            <a:prstGeom prst="line">
              <a:avLst/>
            </a:prstGeom>
            <a:ln w="38100">
              <a:solidFill>
                <a:srgbClr val="FF00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Displaying The Percent Sign</a:t>
            </a:r>
            <a:r>
              <a:rPr lang="en-US" altLang="en-US" baseline="30000" dirty="0"/>
              <a:t>1 </a:t>
            </a:r>
            <a:r>
              <a:rPr lang="en-US" altLang="en-US" dirty="0"/>
              <a:t> (If There Is Time)</a:t>
            </a:r>
            <a:endParaRPr lang="en-US" altLang="en-US" baseline="30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If no format specifiers are used then simply enclose the ‘%’ within the quotes of a </a:t>
            </a:r>
            <a:r>
              <a:rPr lang="en-US" altLang="en-US" dirty="0">
                <a:latin typeface="Consolas" panose="020B0609020204030204" pitchFamily="49" charset="0"/>
                <a:cs typeface="Consolas" panose="020B0609020204030204" pitchFamily="49" charset="0"/>
              </a:rPr>
              <a:t>print()</a:t>
            </a:r>
            <a:r>
              <a:rPr lang="en-US" altLang="en-US" dirty="0"/>
              <a:t> statement</a:t>
            </a:r>
          </a:p>
          <a:p>
            <a:pPr marL="342900" lvl="1" indent="0">
              <a:buNone/>
            </a:pPr>
            <a:r>
              <a:rPr lang="en-US" altLang="en-US" dirty="0">
                <a:latin typeface="Consolas" panose="020B0609020204030204" pitchFamily="49" charset="0"/>
                <a:cs typeface="Consolas" panose="020B0609020204030204" pitchFamily="49" charset="0"/>
              </a:rPr>
              <a:t>print("12%")</a:t>
            </a:r>
            <a:r>
              <a:rPr lang="en-US" altLang="en-US" dirty="0">
                <a:solidFill>
                  <a:srgbClr val="3366FF"/>
                </a:solidFill>
                <a:latin typeface="Consolas" panose="020B0609020204030204" pitchFamily="49" charset="0"/>
                <a:ea typeface="ＭＳ Ｐゴシック" panose="020B0600070205080204" pitchFamily="34" charset="-128"/>
                <a:cs typeface="Consolas" panose="020B0609020204030204" pitchFamily="49" charset="0"/>
              </a:rPr>
              <a:t> </a:t>
            </a:r>
            <a:r>
              <a:rPr lang="en-US" altLang="en-US" dirty="0">
                <a:solidFill>
                  <a:srgbClr val="FF0000"/>
                </a:solidFill>
                <a:latin typeface="Consolas" panose="020B0609020204030204" pitchFamily="49" charset="0"/>
                <a:ea typeface="ＭＳ Ｐゴシック" panose="020B0600070205080204" pitchFamily="34" charset="-128"/>
                <a:cs typeface="Consolas" panose="020B0609020204030204" pitchFamily="49" charset="0"/>
              </a:rPr>
              <a:t>→ 12%</a:t>
            </a:r>
            <a:endParaRPr lang="en-US" altLang="en-US" dirty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altLang="en-US" dirty="0"/>
              <a:t>If format specifiers are used within a call to </a:t>
            </a:r>
            <a:r>
              <a:rPr lang="en-US" altLang="en-US" dirty="0">
                <a:latin typeface="Consolas" panose="020B0609020204030204" pitchFamily="49" charset="0"/>
                <a:cs typeface="Consolas" panose="020B0609020204030204" pitchFamily="49" charset="0"/>
              </a:rPr>
              <a:t>print()</a:t>
            </a:r>
            <a:r>
              <a:rPr lang="en-US" altLang="en-US" dirty="0"/>
              <a:t> then use one percent sign to act as an escape code for another percent sign to follow</a:t>
            </a:r>
          </a:p>
          <a:p>
            <a:pPr marL="228600" lvl="2" indent="0">
              <a:buNone/>
            </a:pPr>
            <a:r>
              <a:rPr lang="en-US" alt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print("%f%%" %(100))</a:t>
            </a:r>
            <a:r>
              <a:rPr lang="en-US" altLang="en-US" sz="2000" dirty="0">
                <a:solidFill>
                  <a:srgbClr val="3366FF"/>
                </a:solidFill>
                <a:latin typeface="Consolas" panose="020B0609020204030204" pitchFamily="49" charset="0"/>
                <a:ea typeface="ＭＳ Ｐゴシック" panose="020B0600070205080204" pitchFamily="34" charset="-128"/>
                <a:cs typeface="Consolas" panose="020B0609020204030204" pitchFamily="49" charset="0"/>
              </a:rPr>
              <a:t> </a:t>
            </a:r>
            <a:r>
              <a:rPr lang="en-US" altLang="en-US" sz="2000" dirty="0">
                <a:solidFill>
                  <a:srgbClr val="FF0000"/>
                </a:solidFill>
                <a:latin typeface="Consolas" panose="020B0609020204030204" pitchFamily="49" charset="0"/>
                <a:ea typeface="ＭＳ Ｐゴシック" panose="020B0600070205080204" pitchFamily="34" charset="-128"/>
                <a:cs typeface="Consolas" panose="020B0609020204030204" pitchFamily="49" charset="0"/>
              </a:rPr>
              <a:t>→ 100.000000%</a:t>
            </a:r>
            <a:endParaRPr lang="en-US" altLang="en-US" sz="2000" dirty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en-US" altLang="en-US" dirty="0"/>
          </a:p>
        </p:txBody>
      </p:sp>
      <p:sp>
        <p:nvSpPr>
          <p:cNvPr id="50180" name="TextBox 3"/>
          <p:cNvSpPr txBox="1">
            <a:spLocks noChangeArrowheads="1"/>
          </p:cNvSpPr>
          <p:nvPr/>
        </p:nvSpPr>
        <p:spPr bwMode="auto">
          <a:xfrm>
            <a:off x="0" y="6615113"/>
            <a:ext cx="6172200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/>
              <a:t>1 Since the question inevitably comes up each term I’m answering it here</a:t>
            </a:r>
          </a:p>
        </p:txBody>
      </p:sp>
    </p:spTree>
    <p:extLst>
      <p:ext uri="{BB962C8B-B14F-4D97-AF65-F5344CB8AC3E}">
        <p14:creationId xmlns:p14="http://schemas.microsoft.com/office/powerpoint/2010/main" val="320543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/>
          <p:cNvSpPr>
            <a:spLocks noGrp="1"/>
          </p:cNvSpPr>
          <p:nvPr>
            <p:ph type="title"/>
          </p:nvPr>
        </p:nvSpPr>
        <p:spPr>
          <a:xfrm>
            <a:off x="457200" y="260350"/>
            <a:ext cx="8229600" cy="73025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dirty="0"/>
              <a:t>One Application Of Format Specifiers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181600"/>
          </a:xfrm>
        </p:spPr>
        <p:txBody>
          <a:bodyPr/>
          <a:lstStyle/>
          <a:p>
            <a:pPr eaLnBrk="1" hangingPunct="1"/>
            <a:r>
              <a:rPr lang="en-US" altLang="en-US"/>
              <a:t>It can be used to align columns of text.</a:t>
            </a:r>
          </a:p>
          <a:p>
            <a:pPr eaLnBrk="1" hangingPunct="1"/>
            <a:r>
              <a:rPr lang="en-US" altLang="en-US"/>
              <a:t>Example (movie credits, tabular or financial information)</a:t>
            </a:r>
          </a:p>
        </p:txBody>
      </p:sp>
      <p:pic>
        <p:nvPicPr>
          <p:cNvPr id="1382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981200"/>
            <a:ext cx="3200400" cy="4621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dirty="0"/>
              <a:t>Section Summary: Formatting Output</a:t>
            </a:r>
          </a:p>
        </p:txBody>
      </p:sp>
      <p:sp>
        <p:nvSpPr>
          <p:cNvPr id="481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How to use format specifiers (field width, precision) to format output</a:t>
            </a:r>
          </a:p>
          <a:p>
            <a:pPr eaLnBrk="1" hangingPunct="1"/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381000" y="1066800"/>
            <a:ext cx="8204200" cy="5267325"/>
          </a:xfrm>
        </p:spPr>
        <p:txBody>
          <a:bodyPr/>
          <a:lstStyle/>
          <a:p>
            <a:pPr eaLnBrk="1" hangingPunct="1">
              <a:tabLst>
                <a:tab pos="1254125" algn="l"/>
              </a:tabLst>
            </a:pPr>
            <a:r>
              <a:rPr lang="en-US" altLang="en-US" sz="2400"/>
              <a:t>The back-slash character enclosed within quotes won’t be displayed but instead indicates that a formatting (escape) code will follow the slash:</a:t>
            </a:r>
          </a:p>
        </p:txBody>
      </p:sp>
      <p:sp>
        <p:nvSpPr>
          <p:cNvPr id="4915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60350"/>
            <a:ext cx="8229600" cy="730250"/>
          </a:xfrm>
        </p:spPr>
        <p:txBody>
          <a:bodyPr/>
          <a:lstStyle/>
          <a:p>
            <a:pPr eaLnBrk="1" hangingPunct="1"/>
            <a:r>
              <a:rPr lang="en-US" altLang="en-US" b="1" dirty="0">
                <a:solidFill>
                  <a:srgbClr val="0000FF"/>
                </a:solidFill>
              </a:rPr>
              <a:t>Escape Codes/Characters</a:t>
            </a:r>
          </a:p>
        </p:txBody>
      </p:sp>
      <p:graphicFrame>
        <p:nvGraphicFramePr>
          <p:cNvPr id="369668" name="Group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71867764"/>
              </p:ext>
            </p:extLst>
          </p:nvPr>
        </p:nvGraphicFramePr>
        <p:xfrm>
          <a:off x="762000" y="2362200"/>
          <a:ext cx="7010400" cy="4133849"/>
        </p:xfrm>
        <a:graphic>
          <a:graphicData uri="http://schemas.openxmlformats.org/drawingml/2006/table">
            <a:tbl>
              <a:tblPr/>
              <a:tblGrid>
                <a:gridCol w="233274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67765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60210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254125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Escape sequence</a:t>
                      </a:r>
                    </a:p>
                  </a:txBody>
                  <a:tcPr marL="98144" marR="98144" marT="46811" marB="468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254125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Description</a:t>
                      </a:r>
                    </a:p>
                  </a:txBody>
                  <a:tcPr marL="98144" marR="98144" marT="46811" marB="468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0210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254125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\a</a:t>
                      </a:r>
                    </a:p>
                  </a:txBody>
                  <a:tcPr marL="98144" marR="98144" marT="46811" marB="468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254125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Alarm: Causes the program to beep.</a:t>
                      </a:r>
                    </a:p>
                  </a:txBody>
                  <a:tcPr marL="98144" marR="98144" marT="46811" marB="468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4229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254125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\n</a:t>
                      </a:r>
                    </a:p>
                  </a:txBody>
                  <a:tcPr marL="98144" marR="98144" marT="46811" marB="468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254125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Newline: Moves the cursor to beginning of the next line.</a:t>
                      </a:r>
                    </a:p>
                  </a:txBody>
                  <a:tcPr marL="98144" marR="98144" marT="46811" marB="468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0210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254125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\t</a:t>
                      </a:r>
                    </a:p>
                  </a:txBody>
                  <a:tcPr marL="98144" marR="98144" marT="46811" marB="468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254125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Tab: Moves the cursor forward one tab stop.</a:t>
                      </a:r>
                    </a:p>
                  </a:txBody>
                  <a:tcPr marL="98144" marR="98144" marT="46811" marB="468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60210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254125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\'</a:t>
                      </a:r>
                    </a:p>
                  </a:txBody>
                  <a:tcPr marL="98144" marR="98144" marT="46811" marB="468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254125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Single quote: Prints a single quote.</a:t>
                      </a:r>
                    </a:p>
                  </a:txBody>
                  <a:tcPr marL="98144" marR="98144" marT="46811" marB="468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60210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254125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\"</a:t>
                      </a:r>
                    </a:p>
                  </a:txBody>
                  <a:tcPr marL="98144" marR="98144" marT="46811" marB="468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254125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Double quote: Prints a double quote.</a:t>
                      </a:r>
                    </a:p>
                  </a:txBody>
                  <a:tcPr marL="98144" marR="98144" marT="46811" marB="468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48103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254125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\\</a:t>
                      </a:r>
                    </a:p>
                  </a:txBody>
                  <a:tcPr marL="98144" marR="98144" marT="46811" marB="468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254125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Backslash: Prints one backslash.</a:t>
                      </a:r>
                    </a:p>
                  </a:txBody>
                  <a:tcPr marL="98144" marR="98144" marT="46811" marB="468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60350"/>
            <a:ext cx="8229600" cy="730250"/>
          </a:xfrm>
        </p:spPr>
        <p:txBody>
          <a:bodyPr/>
          <a:lstStyle/>
          <a:p>
            <a:pPr eaLnBrk="1" hangingPunct="1"/>
            <a:r>
              <a:rPr lang="en-US" altLang="en-US" b="1" dirty="0">
                <a:solidFill>
                  <a:srgbClr val="0000FF"/>
                </a:solidFill>
              </a:rPr>
              <a:t>Escape Codes </a:t>
            </a:r>
            <a:r>
              <a:rPr lang="en-US" altLang="en-US" dirty="0"/>
              <a:t>(2)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43000"/>
            <a:ext cx="8229600" cy="38862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tabLst>
                <a:tab pos="1254125" algn="l"/>
              </a:tabLst>
              <a:defRPr/>
            </a:pPr>
            <a:r>
              <a:rPr lang="en-CA" b="1" dirty="0"/>
              <a:t>Program name: </a:t>
            </a:r>
            <a:r>
              <a:rPr lang="en-CA" sz="2000" dirty="0" smtClean="0">
                <a:latin typeface="Consolas" panose="020B0609020204030204" pitchFamily="49" charset="0"/>
              </a:rPr>
              <a:t>15</a:t>
            </a:r>
            <a:r>
              <a:rPr lang="en-CA" sz="2000" dirty="0" smtClean="0">
                <a:latin typeface="Consolas" panose="020B0609020204030204" pitchFamily="49" charset="0"/>
                <a:cs typeface="Arial" charset="0"/>
              </a:rPr>
              <a:t>formatting.py</a:t>
            </a:r>
            <a:endParaRPr lang="en-CA" sz="2000" dirty="0">
              <a:latin typeface="Consolas" panose="020B0609020204030204" pitchFamily="49" charset="0"/>
              <a:cs typeface="Arial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tabLst>
                <a:tab pos="1254125" algn="l"/>
              </a:tabLst>
              <a:defRPr/>
            </a:pPr>
            <a:endParaRPr lang="en-CA" sz="2000" dirty="0"/>
          </a:p>
          <a:p>
            <a:pPr lvl="1" eaLnBrk="1" fontAlgn="auto" hangingPunct="1">
              <a:spcAft>
                <a:spcPts val="0"/>
              </a:spcAft>
              <a:buFont typeface="Times New Roman" pitchFamily="18" charset="0"/>
              <a:buNone/>
              <a:tabLst>
                <a:tab pos="1254125" algn="l"/>
              </a:tabLst>
              <a:defRPr/>
            </a:pPr>
            <a:r>
              <a:rPr lang="en-US" dirty="0">
                <a:latin typeface="Arial" charset="0"/>
                <a:cs typeface="Arial" charset="0"/>
              </a:rPr>
              <a:t>print ("</a:t>
            </a:r>
            <a:r>
              <a:rPr lang="en-US" b="1" dirty="0">
                <a:solidFill>
                  <a:srgbClr val="00B050"/>
                </a:solidFill>
                <a:latin typeface="Arial" charset="0"/>
                <a:cs typeface="Arial" charset="0"/>
              </a:rPr>
              <a:t>\a</a:t>
            </a:r>
            <a:r>
              <a:rPr lang="en-US" dirty="0">
                <a:latin typeface="Arial" charset="0"/>
                <a:cs typeface="Arial" charset="0"/>
              </a:rPr>
              <a:t>*Beep!*")</a:t>
            </a:r>
          </a:p>
          <a:p>
            <a:pPr lvl="1" eaLnBrk="1" fontAlgn="auto" hangingPunct="1">
              <a:spcAft>
                <a:spcPts val="0"/>
              </a:spcAft>
              <a:buFont typeface="Times New Roman" pitchFamily="18" charset="0"/>
              <a:buNone/>
              <a:tabLst>
                <a:tab pos="1254125" algn="l"/>
              </a:tabLst>
              <a:defRPr/>
            </a:pPr>
            <a:endParaRPr lang="en-US" dirty="0">
              <a:latin typeface="Arial" charset="0"/>
              <a:cs typeface="Arial" charset="0"/>
            </a:endParaRPr>
          </a:p>
          <a:p>
            <a:pPr lvl="1" eaLnBrk="1" fontAlgn="auto" hangingPunct="1">
              <a:spcAft>
                <a:spcPts val="0"/>
              </a:spcAft>
              <a:buFont typeface="Times New Roman" pitchFamily="18" charset="0"/>
              <a:buNone/>
              <a:tabLst>
                <a:tab pos="1254125" algn="l"/>
              </a:tabLst>
              <a:defRPr/>
            </a:pPr>
            <a:r>
              <a:rPr lang="en-US" dirty="0">
                <a:latin typeface="Arial" charset="0"/>
                <a:cs typeface="Arial" charset="0"/>
              </a:rPr>
              <a:t>print ("hi</a:t>
            </a:r>
            <a:r>
              <a:rPr lang="en-US" b="1" dirty="0">
                <a:solidFill>
                  <a:srgbClr val="00B050"/>
                </a:solidFill>
                <a:latin typeface="Arial" charset="0"/>
                <a:cs typeface="Arial" charset="0"/>
              </a:rPr>
              <a:t>\n</a:t>
            </a:r>
            <a:r>
              <a:rPr lang="en-US" dirty="0">
                <a:latin typeface="Arial" charset="0"/>
                <a:cs typeface="Arial" charset="0"/>
              </a:rPr>
              <a:t>there")</a:t>
            </a:r>
          </a:p>
          <a:p>
            <a:pPr lvl="1" eaLnBrk="1" fontAlgn="auto" hangingPunct="1">
              <a:spcAft>
                <a:spcPts val="0"/>
              </a:spcAft>
              <a:buFont typeface="Times New Roman" pitchFamily="18" charset="0"/>
              <a:buNone/>
              <a:tabLst>
                <a:tab pos="1254125" algn="l"/>
              </a:tabLst>
              <a:defRPr/>
            </a:pPr>
            <a:endParaRPr lang="en-US" dirty="0">
              <a:latin typeface="Arial" charset="0"/>
              <a:cs typeface="Arial" charset="0"/>
            </a:endParaRPr>
          </a:p>
          <a:p>
            <a:pPr lvl="1" eaLnBrk="1" fontAlgn="auto" hangingPunct="1">
              <a:spcAft>
                <a:spcPts val="0"/>
              </a:spcAft>
              <a:buFont typeface="Times New Roman" pitchFamily="18" charset="0"/>
              <a:buNone/>
              <a:tabLst>
                <a:tab pos="1254125" algn="l"/>
              </a:tabLst>
              <a:defRPr/>
            </a:pPr>
            <a:r>
              <a:rPr lang="en-US" dirty="0">
                <a:latin typeface="Arial" charset="0"/>
                <a:cs typeface="Arial" charset="0"/>
              </a:rPr>
              <a:t>print ('it</a:t>
            </a:r>
            <a:r>
              <a:rPr lang="en-US" b="1" dirty="0">
                <a:solidFill>
                  <a:srgbClr val="00B050"/>
                </a:solidFill>
                <a:latin typeface="Arial" charset="0"/>
                <a:cs typeface="Arial" charset="0"/>
              </a:rPr>
              <a:t>\'</a:t>
            </a:r>
            <a:r>
              <a:rPr lang="en-US" dirty="0">
                <a:latin typeface="Arial" charset="0"/>
                <a:cs typeface="Arial" charset="0"/>
              </a:rPr>
              <a:t>s')</a:t>
            </a:r>
          </a:p>
          <a:p>
            <a:pPr lvl="1" eaLnBrk="1" fontAlgn="auto" hangingPunct="1">
              <a:spcAft>
                <a:spcPts val="0"/>
              </a:spcAft>
              <a:buFont typeface="Times New Roman" pitchFamily="18" charset="0"/>
              <a:buNone/>
              <a:tabLst>
                <a:tab pos="1254125" algn="l"/>
              </a:tabLst>
              <a:defRPr/>
            </a:pPr>
            <a:endParaRPr lang="en-US" dirty="0">
              <a:latin typeface="Arial" charset="0"/>
              <a:cs typeface="Arial" charset="0"/>
            </a:endParaRPr>
          </a:p>
          <a:p>
            <a:pPr lvl="1" eaLnBrk="1" fontAlgn="auto" hangingPunct="1">
              <a:spcAft>
                <a:spcPts val="0"/>
              </a:spcAft>
              <a:buFont typeface="Times New Roman" pitchFamily="18" charset="0"/>
              <a:buNone/>
              <a:tabLst>
                <a:tab pos="1254125" algn="l"/>
              </a:tabLst>
              <a:defRPr/>
            </a:pPr>
            <a:r>
              <a:rPr lang="en-US" dirty="0">
                <a:latin typeface="Arial" charset="0"/>
                <a:cs typeface="Arial" charset="0"/>
              </a:rPr>
              <a:t>print ("he</a:t>
            </a:r>
            <a:r>
              <a:rPr lang="en-US" b="1" dirty="0">
                <a:solidFill>
                  <a:srgbClr val="00B050"/>
                </a:solidFill>
                <a:latin typeface="Arial" charset="0"/>
                <a:cs typeface="Arial" charset="0"/>
              </a:rPr>
              <a:t>\\</a:t>
            </a:r>
            <a:r>
              <a:rPr lang="en-US" dirty="0">
                <a:latin typeface="Arial" charset="0"/>
                <a:cs typeface="Arial" charset="0"/>
              </a:rPr>
              <a:t>y </a:t>
            </a:r>
            <a:r>
              <a:rPr lang="en-US" b="1" dirty="0">
                <a:solidFill>
                  <a:srgbClr val="00B050"/>
                </a:solidFill>
                <a:latin typeface="Arial" charset="0"/>
                <a:cs typeface="Arial" charset="0"/>
              </a:rPr>
              <a:t>\"</a:t>
            </a:r>
            <a:r>
              <a:rPr lang="en-US" dirty="0">
                <a:latin typeface="Arial" charset="0"/>
                <a:cs typeface="Arial" charset="0"/>
              </a:rPr>
              <a:t>you</a:t>
            </a:r>
            <a:r>
              <a:rPr lang="en-US" b="1" dirty="0">
                <a:solidFill>
                  <a:srgbClr val="00B050"/>
                </a:solidFill>
                <a:latin typeface="Arial" charset="0"/>
                <a:cs typeface="Arial" charset="0"/>
              </a:rPr>
              <a:t>\"</a:t>
            </a:r>
            <a:r>
              <a:rPr lang="en-US" dirty="0">
                <a:latin typeface="Arial" charset="0"/>
                <a:cs typeface="Arial" charset="0"/>
              </a:rPr>
              <a:t>")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 b="79259"/>
          <a:stretch>
            <a:fillRect/>
          </a:stretch>
        </p:blipFill>
        <p:spPr bwMode="auto">
          <a:xfrm>
            <a:off x="3046413" y="2057400"/>
            <a:ext cx="4357687" cy="265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941" r="60236" b="40530"/>
          <a:stretch>
            <a:fillRect/>
          </a:stretch>
        </p:blipFill>
        <p:spPr bwMode="auto">
          <a:xfrm>
            <a:off x="3046413" y="2743200"/>
            <a:ext cx="3465512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9471" r="60236" b="20264"/>
          <a:stretch>
            <a:fillRect/>
          </a:stretch>
        </p:blipFill>
        <p:spPr bwMode="auto">
          <a:xfrm>
            <a:off x="3046413" y="3463925"/>
            <a:ext cx="3465512" cy="25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9736" r="60236" b="-2"/>
          <a:stretch>
            <a:fillRect/>
          </a:stretch>
        </p:blipFill>
        <p:spPr bwMode="auto">
          <a:xfrm>
            <a:off x="3276600" y="4240213"/>
            <a:ext cx="3465513" cy="25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itle 1"/>
          <p:cNvSpPr>
            <a:spLocks noGrp="1"/>
          </p:cNvSpPr>
          <p:nvPr>
            <p:ph type="title"/>
          </p:nvPr>
        </p:nvSpPr>
        <p:spPr>
          <a:xfrm>
            <a:off x="457200" y="260350"/>
            <a:ext cx="8229600" cy="730250"/>
          </a:xfrm>
        </p:spPr>
        <p:txBody>
          <a:bodyPr/>
          <a:lstStyle/>
          <a:p>
            <a:pPr eaLnBrk="1" hangingPunct="1"/>
            <a:r>
              <a:rPr lang="en-US" altLang="en-US"/>
              <a:t>Escape Codes: Application</a:t>
            </a:r>
          </a:p>
        </p:txBody>
      </p:sp>
      <p:sp>
        <p:nvSpPr>
          <p:cNvPr id="757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Char char="•"/>
              <a:defRPr/>
            </a:pPr>
            <a:r>
              <a:rPr lang="en-US" altLang="en-US" dirty="0"/>
              <a:t>It can be used to nicely format text output (alignment output, provide separators within and between lines)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en-US" altLang="en-US" b="1" dirty="0"/>
              <a:t>Program example</a:t>
            </a:r>
            <a:r>
              <a:rPr lang="en-US" altLang="en-US" dirty="0"/>
              <a:t>: </a:t>
            </a:r>
            <a:r>
              <a:rPr lang="en-US" altLang="en-US" sz="2000" dirty="0" smtClean="0">
                <a:latin typeface="Consolas" panose="020B0609020204030204" pitchFamily="49" charset="0"/>
              </a:rPr>
              <a:t>16</a:t>
            </a:r>
            <a:r>
              <a:rPr lang="en-US" alt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formatting.py</a:t>
            </a:r>
            <a:endParaRPr lang="en-US" altLang="en-US" sz="20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225425" lvl="1" indent="0" eaLnBrk="1" hangingPunct="1">
              <a:buFont typeface="Arial" charset="0"/>
              <a:buNone/>
              <a:defRPr/>
            </a:pPr>
            <a:r>
              <a:rPr lang="en-US" alt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firstName = "James"</a:t>
            </a:r>
          </a:p>
          <a:p>
            <a:pPr marL="225425" lvl="1" indent="0" eaLnBrk="1" hangingPunct="1">
              <a:buFont typeface="Arial" charset="0"/>
              <a:buNone/>
              <a:defRPr/>
            </a:pPr>
            <a:r>
              <a:rPr lang="en-US" alt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lastName = "Tam"</a:t>
            </a:r>
          </a:p>
          <a:p>
            <a:pPr marL="225425" lvl="1" indent="0" eaLnBrk="1" hangingPunct="1">
              <a:buFont typeface="Arial" charset="0"/>
              <a:buNone/>
              <a:defRPr/>
            </a:pPr>
            <a:r>
              <a:rPr lang="en-US" alt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mobile = "123-4567"</a:t>
            </a:r>
          </a:p>
          <a:p>
            <a:pPr marL="225425" lvl="1" indent="0" eaLnBrk="1" hangingPunct="1">
              <a:buFont typeface="Arial" charset="0"/>
              <a:buNone/>
              <a:defRPr/>
            </a:pPr>
            <a:r>
              <a:rPr lang="en-US" alt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print("Last name:\t", lastName)</a:t>
            </a:r>
          </a:p>
          <a:p>
            <a:pPr marL="225425" lvl="1" indent="0" eaLnBrk="1" hangingPunct="1">
              <a:buFont typeface="Arial" charset="0"/>
              <a:buNone/>
              <a:defRPr/>
            </a:pPr>
            <a:r>
              <a:rPr lang="en-US" alt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print("First name:\t", firstName)</a:t>
            </a:r>
          </a:p>
          <a:p>
            <a:pPr marL="225425" lvl="1" indent="0" eaLnBrk="1" hangingPunct="1">
              <a:buFont typeface="Arial" charset="0"/>
              <a:buNone/>
              <a:defRPr/>
            </a:pPr>
            <a:r>
              <a:rPr lang="en-US" alt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print("Contact:\t", mobile)</a:t>
            </a:r>
          </a:p>
          <a:p>
            <a:pPr marL="225425" lvl="1" indent="0" eaLnBrk="1" hangingPunct="1">
              <a:buFont typeface="Arial" charset="0"/>
              <a:buNone/>
              <a:defRPr/>
            </a:pPr>
            <a:endParaRPr lang="en-US" altLang="en-US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225425" lvl="1" indent="0" eaLnBrk="1" hangingPunct="1">
              <a:buFont typeface="Arial" charset="0"/>
              <a:buNone/>
              <a:defRPr/>
            </a:pPr>
            <a:endParaRPr lang="en-US" altLang="en-US" sz="1800" dirty="0">
              <a:latin typeface="Arial" charset="0"/>
              <a:cs typeface="Arial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05400" y="3429000"/>
            <a:ext cx="3594919" cy="990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79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Section Summary: Escape Codes</a:t>
            </a:r>
          </a:p>
        </p:txBody>
      </p:sp>
      <p:sp>
        <p:nvSpPr>
          <p:cNvPr id="532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How to use escape codes to format output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60350"/>
            <a:ext cx="8229600" cy="730250"/>
          </a:xfrm>
        </p:spPr>
        <p:txBody>
          <a:bodyPr/>
          <a:lstStyle/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Variables: Storing Information </a:t>
            </a:r>
            <a:r>
              <a:rPr lang="en-US" altLang="en-US" dirty="0"/>
              <a:t>(If There Is Time)</a:t>
            </a:r>
            <a:endParaRPr lang="en-US" altLang="en-US" dirty="0">
              <a:ea typeface="ＭＳ Ｐゴシック" panose="020B0600070205080204" pitchFamily="34" charset="-128"/>
            </a:endParaRPr>
          </a:p>
        </p:txBody>
      </p:sp>
      <p:sp>
        <p:nvSpPr>
          <p:cNvPr id="59395" name="Rectangle 3"/>
          <p:cNvSpPr>
            <a:spLocks noGrp="1" noChangeArrowheads="1"/>
          </p:cNvSpPr>
          <p:nvPr>
            <p:ph idx="1"/>
          </p:nvPr>
        </p:nvSpPr>
        <p:spPr>
          <a:xfrm>
            <a:off x="465138" y="1100138"/>
            <a:ext cx="8178800" cy="2528887"/>
          </a:xfrm>
        </p:spPr>
        <p:txBody>
          <a:bodyPr/>
          <a:lstStyle/>
          <a:p>
            <a:pPr eaLnBrk="1" hangingPunct="1">
              <a:tabLst>
                <a:tab pos="1254125" algn="l"/>
              </a:tabLst>
            </a:pPr>
            <a:r>
              <a:rPr lang="en-US" altLang="en-US" dirty="0">
                <a:ea typeface="ＭＳ Ｐゴシック" panose="020B0600070205080204" pitchFamily="34" charset="-128"/>
              </a:rPr>
              <a:t>On the computer all information is stored in binary (2 states)</a:t>
            </a:r>
          </a:p>
          <a:p>
            <a:pPr lvl="1" eaLnBrk="1" hangingPunct="1">
              <a:tabLst>
                <a:tab pos="1254125" algn="l"/>
              </a:tabLst>
            </a:pPr>
            <a:r>
              <a:rPr lang="en-US" altLang="en-US" dirty="0">
                <a:ea typeface="ＭＳ Ｐゴシック" panose="020B0600070205080204" pitchFamily="34" charset="-128"/>
              </a:rPr>
              <a:t>Example: RAM/memory stores information in a series of on-off combinations</a:t>
            </a:r>
          </a:p>
          <a:p>
            <a:pPr lvl="1" eaLnBrk="1" hangingPunct="1">
              <a:tabLst>
                <a:tab pos="1254125" algn="l"/>
              </a:tabLst>
            </a:pPr>
            <a:r>
              <a:rPr lang="en-US" altLang="en-US" dirty="0">
                <a:ea typeface="ＭＳ Ｐゴシック" panose="020B0600070205080204" pitchFamily="34" charset="-128"/>
              </a:rPr>
              <a:t>A single off/off combination is referred to as a ‘bit’</a:t>
            </a:r>
            <a:br>
              <a:rPr lang="en-US" altLang="en-US" dirty="0">
                <a:ea typeface="ＭＳ Ｐゴシック" panose="020B0600070205080204" pitchFamily="34" charset="-128"/>
              </a:rPr>
            </a:br>
            <a:endParaRPr lang="en-US" altLang="en-US" dirty="0">
              <a:ea typeface="ＭＳ Ｐゴシック" panose="020B0600070205080204" pitchFamily="34" charset="-128"/>
            </a:endParaRPr>
          </a:p>
          <a:p>
            <a:pPr lvl="1" eaLnBrk="1" hangingPunct="1">
              <a:tabLst>
                <a:tab pos="1254125" algn="l"/>
              </a:tabLst>
            </a:pPr>
            <a:endParaRPr lang="en-US" altLang="en-US" sz="2400" dirty="0">
              <a:ea typeface="ＭＳ Ｐゴシック" panose="020B0600070205080204" pitchFamily="34" charset="-128"/>
            </a:endParaRPr>
          </a:p>
        </p:txBody>
      </p:sp>
      <p:sp>
        <p:nvSpPr>
          <p:cNvPr id="59396" name="Text Box 15"/>
          <p:cNvSpPr txBox="1">
            <a:spLocks noChangeArrowheads="1"/>
          </p:cNvSpPr>
          <p:nvPr/>
        </p:nvSpPr>
        <p:spPr bwMode="auto">
          <a:xfrm>
            <a:off x="889000" y="2660650"/>
            <a:ext cx="1016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3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10000"/>
              </a:spcBef>
              <a:buSzPct val="100000"/>
              <a:buFont typeface="Times New Roman" panose="02020603050405020304" pitchFamily="18" charset="0"/>
              <a:buChar char="-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lnSpc>
                <a:spcPct val="90000"/>
              </a:lnSpc>
              <a:spcBef>
                <a:spcPct val="10000"/>
              </a:spcBef>
              <a:buSzPct val="10000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10000"/>
              </a:spcBef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10000"/>
              </a:spcBef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 dirty="0">
                <a:latin typeface="Arial" panose="020B0604020202020204" pitchFamily="34" charset="0"/>
              </a:rPr>
              <a:t>Bit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1778000" y="2667407"/>
            <a:ext cx="1092200" cy="641160"/>
            <a:chOff x="1778000" y="2667407"/>
            <a:chExt cx="1092200" cy="641160"/>
          </a:xfrm>
        </p:grpSpPr>
        <p:sp>
          <p:nvSpPr>
            <p:cNvPr id="59413" name="Text Box 6"/>
            <p:cNvSpPr txBox="1">
              <a:spLocks noChangeArrowheads="1"/>
            </p:cNvSpPr>
            <p:nvPr/>
          </p:nvSpPr>
          <p:spPr bwMode="auto">
            <a:xfrm>
              <a:off x="2324100" y="2838181"/>
              <a:ext cx="546100" cy="3720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lIns="93600" tIns="46800" rIns="93600" bIns="46800">
              <a:spAutoFit/>
            </a:bodyPr>
            <a:lstStyle>
              <a:lvl1pPr eaLnBrk="0" hangingPunct="0">
                <a:spcBef>
                  <a:spcPct val="3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spcBef>
                  <a:spcPct val="10000"/>
                </a:spcBef>
                <a:buSzPct val="100000"/>
                <a:buFont typeface="Times New Roman" panose="02020603050405020304" pitchFamily="18" charset="0"/>
                <a:buChar char="-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lnSpc>
                  <a:spcPct val="90000"/>
                </a:lnSpc>
                <a:spcBef>
                  <a:spcPct val="10000"/>
                </a:spcBef>
                <a:buSzPct val="10000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spcBef>
                  <a:spcPct val="10000"/>
                </a:spcBef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spcBef>
                  <a:spcPct val="10000"/>
                </a:spcBef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1800" dirty="0">
                  <a:latin typeface="Arial" panose="020B0604020202020204" pitchFamily="34" charset="0"/>
                </a:rPr>
                <a:t>on</a:t>
              </a:r>
            </a:p>
          </p:txBody>
        </p:sp>
        <p:pic>
          <p:nvPicPr>
            <p:cNvPr id="22" name="Picture 21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78000" y="2667407"/>
              <a:ext cx="631814" cy="641160"/>
            </a:xfrm>
            <a:prstGeom prst="rect">
              <a:avLst/>
            </a:prstGeom>
          </p:spPr>
        </p:pic>
      </p:grpSp>
      <p:grpSp>
        <p:nvGrpSpPr>
          <p:cNvPr id="3" name="Group 2"/>
          <p:cNvGrpSpPr/>
          <p:nvPr/>
        </p:nvGrpSpPr>
        <p:grpSpPr>
          <a:xfrm>
            <a:off x="3175000" y="2724741"/>
            <a:ext cx="2464063" cy="624769"/>
            <a:chOff x="3175000" y="2724741"/>
            <a:chExt cx="2464063" cy="624769"/>
          </a:xfrm>
        </p:grpSpPr>
        <p:grpSp>
          <p:nvGrpSpPr>
            <p:cNvPr id="8" name="Group 7"/>
            <p:cNvGrpSpPr>
              <a:grpSpLocks/>
            </p:cNvGrpSpPr>
            <p:nvPr/>
          </p:nvGrpSpPr>
          <p:grpSpPr bwMode="auto">
            <a:xfrm>
              <a:off x="3175000" y="2851153"/>
              <a:ext cx="2006600" cy="410095"/>
              <a:chOff x="3175000" y="2851150"/>
              <a:chExt cx="2006600" cy="409575"/>
            </a:xfrm>
          </p:grpSpPr>
          <p:sp>
            <p:nvSpPr>
              <p:cNvPr id="59410" name="Text Box 10"/>
              <p:cNvSpPr txBox="1">
                <a:spLocks noChangeArrowheads="1"/>
              </p:cNvSpPr>
              <p:nvPr/>
            </p:nvSpPr>
            <p:spPr bwMode="auto">
              <a:xfrm>
                <a:off x="4635500" y="2851150"/>
                <a:ext cx="546100" cy="3714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lIns="93600" tIns="46800" rIns="93600" bIns="46800">
                <a:spAutoFit/>
              </a:bodyPr>
              <a:lstStyle>
                <a:lvl1pPr eaLnBrk="0" hangingPunct="0">
                  <a:spcBef>
                    <a:spcPct val="30000"/>
                  </a:spcBef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spcBef>
                    <a:spcPct val="10000"/>
                  </a:spcBef>
                  <a:buSzPct val="100000"/>
                  <a:buFont typeface="Times New Roman" panose="02020603050405020304" pitchFamily="18" charset="0"/>
                  <a:buChar char="-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lnSpc>
                    <a:spcPct val="90000"/>
                  </a:lnSpc>
                  <a:spcBef>
                    <a:spcPct val="10000"/>
                  </a:spcBef>
                  <a:buSzPct val="10000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spcBef>
                    <a:spcPct val="10000"/>
                  </a:spcBef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spcBef>
                    <a:spcPct val="10000"/>
                  </a:spcBef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1000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1000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1000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1000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sz="1800" dirty="0">
                    <a:latin typeface="Arial" panose="020B0604020202020204" pitchFamily="34" charset="0"/>
                  </a:rPr>
                  <a:t>off</a:t>
                </a:r>
              </a:p>
            </p:txBody>
          </p:sp>
          <p:sp>
            <p:nvSpPr>
              <p:cNvPr id="59411" name="Text Box 11"/>
              <p:cNvSpPr txBox="1">
                <a:spLocks noChangeArrowheads="1"/>
              </p:cNvSpPr>
              <p:nvPr/>
            </p:nvSpPr>
            <p:spPr bwMode="auto">
              <a:xfrm>
                <a:off x="3175000" y="2863850"/>
                <a:ext cx="914400" cy="3968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lIns="93600" tIns="46800" rIns="93600" bIns="46800">
                <a:spAutoFit/>
              </a:bodyPr>
              <a:lstStyle>
                <a:lvl1pPr eaLnBrk="0" hangingPunct="0">
                  <a:spcBef>
                    <a:spcPct val="30000"/>
                  </a:spcBef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spcBef>
                    <a:spcPct val="10000"/>
                  </a:spcBef>
                  <a:buSzPct val="100000"/>
                  <a:buFont typeface="Times New Roman" panose="02020603050405020304" pitchFamily="18" charset="0"/>
                  <a:buChar char="-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lnSpc>
                    <a:spcPct val="90000"/>
                  </a:lnSpc>
                  <a:spcBef>
                    <a:spcPct val="10000"/>
                  </a:spcBef>
                  <a:buSzPct val="10000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spcBef>
                    <a:spcPct val="10000"/>
                  </a:spcBef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spcBef>
                    <a:spcPct val="10000"/>
                  </a:spcBef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1000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1000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1000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1000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sz="2000" dirty="0">
                    <a:latin typeface="Arial" panose="020B0604020202020204" pitchFamily="34" charset="0"/>
                  </a:rPr>
                  <a:t>OR</a:t>
                </a:r>
              </a:p>
            </p:txBody>
          </p:sp>
        </p:grpSp>
        <p:pic>
          <p:nvPicPr>
            <p:cNvPr id="23" name="Picture 22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92882">
              <a:off x="5030688" y="2724741"/>
              <a:ext cx="608375" cy="624769"/>
            </a:xfrm>
            <a:prstGeom prst="rect">
              <a:avLst/>
            </a:prstGeom>
          </p:spPr>
        </p:pic>
      </p:grpSp>
      <p:grpSp>
        <p:nvGrpSpPr>
          <p:cNvPr id="4" name="Group 3"/>
          <p:cNvGrpSpPr/>
          <p:nvPr/>
        </p:nvGrpSpPr>
        <p:grpSpPr>
          <a:xfrm>
            <a:off x="871538" y="3746793"/>
            <a:ext cx="4649999" cy="868069"/>
            <a:chOff x="871538" y="3746793"/>
            <a:chExt cx="4649999" cy="868069"/>
          </a:xfrm>
        </p:grpSpPr>
        <p:sp>
          <p:nvSpPr>
            <p:cNvPr id="59401" name="Text Box 13"/>
            <p:cNvSpPr txBox="1">
              <a:spLocks noChangeArrowheads="1"/>
            </p:cNvSpPr>
            <p:nvPr/>
          </p:nvSpPr>
          <p:spPr bwMode="auto">
            <a:xfrm>
              <a:off x="871538" y="3746793"/>
              <a:ext cx="957140" cy="8680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699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lIns="92075" tIns="46038" rIns="92075" bIns="46038">
              <a:spAutoFit/>
            </a:bodyPr>
            <a:lstStyle>
              <a:lvl1pPr eaLnBrk="0" hangingPunct="0">
                <a:spcBef>
                  <a:spcPct val="3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spcBef>
                  <a:spcPct val="10000"/>
                </a:spcBef>
                <a:buSzPct val="100000"/>
                <a:buFont typeface="Times New Roman" panose="02020603050405020304" pitchFamily="18" charset="0"/>
                <a:buChar char="-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lnSpc>
                  <a:spcPct val="90000"/>
                </a:lnSpc>
                <a:spcBef>
                  <a:spcPct val="10000"/>
                </a:spcBef>
                <a:buSzPct val="10000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spcBef>
                  <a:spcPct val="10000"/>
                </a:spcBef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spcBef>
                  <a:spcPct val="10000"/>
                </a:spcBef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90000"/>
                </a:spcBef>
                <a:buFontTx/>
                <a:buNone/>
              </a:pPr>
              <a:r>
                <a:rPr lang="en-US" altLang="en-US" sz="2000" dirty="0">
                  <a:latin typeface="Arial" panose="020B0604020202020204" pitchFamily="34" charset="0"/>
                </a:rPr>
                <a:t>Byte</a:t>
              </a:r>
            </a:p>
            <a:p>
              <a:pPr>
                <a:lnSpc>
                  <a:spcPct val="90000"/>
                </a:lnSpc>
                <a:spcBef>
                  <a:spcPct val="90000"/>
                </a:spcBef>
              </a:pPr>
              <a:r>
                <a:rPr lang="en-US" altLang="en-US" sz="1800" dirty="0">
                  <a:latin typeface="Arial" panose="020B0604020202020204" pitchFamily="34" charset="0"/>
                </a:rPr>
                <a:t>8 bits</a:t>
              </a:r>
            </a:p>
          </p:txBody>
        </p:sp>
        <p:pic>
          <p:nvPicPr>
            <p:cNvPr id="26" name="Picture 2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451044" y="4099489"/>
              <a:ext cx="463528" cy="470385"/>
            </a:xfrm>
            <a:prstGeom prst="rect">
              <a:avLst/>
            </a:prstGeom>
          </p:spPr>
        </p:pic>
        <p:pic>
          <p:nvPicPr>
            <p:cNvPr id="27" name="Picture 26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92882">
              <a:off x="1835236" y="4080395"/>
              <a:ext cx="458080" cy="470424"/>
            </a:xfrm>
            <a:prstGeom prst="rect">
              <a:avLst/>
            </a:prstGeom>
          </p:spPr>
        </p:pic>
        <p:pic>
          <p:nvPicPr>
            <p:cNvPr id="28" name="Picture 27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92882">
              <a:off x="2374476" y="4085122"/>
              <a:ext cx="458080" cy="470424"/>
            </a:xfrm>
            <a:prstGeom prst="rect">
              <a:avLst/>
            </a:prstGeom>
          </p:spPr>
        </p:pic>
        <p:pic>
          <p:nvPicPr>
            <p:cNvPr id="29" name="Picture 28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92882">
              <a:off x="2897949" y="4093349"/>
              <a:ext cx="458080" cy="470424"/>
            </a:xfrm>
            <a:prstGeom prst="rect">
              <a:avLst/>
            </a:prstGeom>
          </p:spPr>
        </p:pic>
        <p:pic>
          <p:nvPicPr>
            <p:cNvPr id="30" name="Picture 29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82280" y="4099489"/>
              <a:ext cx="463528" cy="470385"/>
            </a:xfrm>
            <a:prstGeom prst="rect">
              <a:avLst/>
            </a:prstGeom>
          </p:spPr>
        </p:pic>
        <p:pic>
          <p:nvPicPr>
            <p:cNvPr id="31" name="Picture 30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92882">
              <a:off x="4519786" y="4092384"/>
              <a:ext cx="458080" cy="470424"/>
            </a:xfrm>
            <a:prstGeom prst="rect">
              <a:avLst/>
            </a:prstGeom>
          </p:spPr>
        </p:pic>
        <p:pic>
          <p:nvPicPr>
            <p:cNvPr id="32" name="Picture 31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58009" y="4098524"/>
              <a:ext cx="463528" cy="47038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122709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itle 1"/>
          <p:cNvSpPr>
            <a:spLocks noGrp="1"/>
          </p:cNvSpPr>
          <p:nvPr>
            <p:ph type="title"/>
          </p:nvPr>
        </p:nvSpPr>
        <p:spPr>
          <a:xfrm>
            <a:off x="457200" y="260350"/>
            <a:ext cx="8229600" cy="730250"/>
          </a:xfrm>
        </p:spPr>
        <p:txBody>
          <a:bodyPr/>
          <a:lstStyle/>
          <a:p>
            <a:pPr eaLnBrk="1" hangingPunct="1"/>
            <a:r>
              <a:rPr lang="en-US" altLang="en-US"/>
              <a:t>Extra Practice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tabLst>
                <a:tab pos="1254125" algn="l"/>
              </a:tabLst>
            </a:pPr>
            <a:r>
              <a:rPr lang="en-US" altLang="en-US"/>
              <a:t>Traces:</a:t>
            </a:r>
          </a:p>
          <a:p>
            <a:pPr lvl="1" eaLnBrk="1" hangingPunct="1">
              <a:tabLst>
                <a:tab pos="1254125" algn="l"/>
              </a:tabLst>
            </a:pPr>
            <a:r>
              <a:rPr lang="en-US" altLang="en-US"/>
              <a:t>Modify the examples (output using format specifiers and escape codes) so that they are still valid Python statements.</a:t>
            </a:r>
          </a:p>
          <a:p>
            <a:pPr marL="860425" lvl="2" indent="-174625" eaLnBrk="1" hangingPunct="1">
              <a:tabLst>
                <a:tab pos="1254125" algn="l"/>
              </a:tabLst>
            </a:pPr>
            <a:r>
              <a:rPr lang="en-US" altLang="en-US" sz="2000"/>
              <a:t>Alternatively you can try finding some simple ones online or from a textbook.</a:t>
            </a:r>
          </a:p>
          <a:p>
            <a:pPr lvl="1" eaLnBrk="1" hangingPunct="1">
              <a:tabLst>
                <a:tab pos="1254125" algn="l"/>
              </a:tabLst>
            </a:pPr>
            <a:r>
              <a:rPr lang="en-US" altLang="en-US"/>
              <a:t>Hand trace the code (execute on paper) without running the program.</a:t>
            </a:r>
          </a:p>
          <a:p>
            <a:pPr lvl="1" eaLnBrk="1" hangingPunct="1">
              <a:tabLst>
                <a:tab pos="1254125" algn="l"/>
              </a:tabLst>
            </a:pPr>
            <a:r>
              <a:rPr lang="en-US" altLang="en-US"/>
              <a:t>Then run the program and compare the actual vs. expected result.</a:t>
            </a:r>
          </a:p>
          <a:p>
            <a:pPr eaLnBrk="1" hangingPunct="1">
              <a:tabLst>
                <a:tab pos="1254125" algn="l"/>
              </a:tabLst>
            </a:pPr>
            <a:r>
              <a:rPr lang="en-US" altLang="en-US"/>
              <a:t>Program writing:</a:t>
            </a:r>
          </a:p>
          <a:p>
            <a:pPr lvl="1" eaLnBrk="1" hangingPunct="1">
              <a:tabLst>
                <a:tab pos="1254125" algn="l"/>
              </a:tabLst>
            </a:pPr>
            <a:r>
              <a:rPr lang="en-US" altLang="en-US"/>
              <a:t>Write a program the will right-align text into 3 columns of data.</a:t>
            </a:r>
          </a:p>
          <a:p>
            <a:pPr lvl="1" eaLnBrk="1" hangingPunct="1">
              <a:tabLst>
                <a:tab pos="1254125" algn="l"/>
              </a:tabLst>
            </a:pPr>
            <a:r>
              <a:rPr lang="en-US" altLang="en-US"/>
              <a:t>Write a program the will left-align text into 3 columns of data.</a:t>
            </a:r>
          </a:p>
          <a:p>
            <a:pPr lvl="1" eaLnBrk="1" hangingPunct="1">
              <a:tabLst>
                <a:tab pos="1254125" algn="l"/>
              </a:tabLst>
            </a:pP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60350"/>
            <a:ext cx="8229600" cy="730250"/>
          </a:xfrm>
        </p:spPr>
        <p:txBody>
          <a:bodyPr/>
          <a:lstStyle/>
          <a:p>
            <a:pPr eaLnBrk="1" hangingPunct="1"/>
            <a:r>
              <a:rPr lang="en-US" altLang="en-US"/>
              <a:t>After This Section You Should Now Know</a:t>
            </a:r>
          </a:p>
        </p:txBody>
      </p:sp>
      <p:sp>
        <p:nvSpPr>
          <p:cNvPr id="1085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tabLst>
                <a:tab pos="1254125" algn="l"/>
              </a:tabLst>
            </a:pPr>
            <a:r>
              <a:rPr lang="en-US" altLang="en-US" dirty="0"/>
              <a:t>How to format output through:</a:t>
            </a:r>
          </a:p>
          <a:p>
            <a:pPr lvl="1" eaLnBrk="1" hangingPunct="1">
              <a:lnSpc>
                <a:spcPct val="90000"/>
              </a:lnSpc>
              <a:tabLst>
                <a:tab pos="1254125" algn="l"/>
              </a:tabLst>
            </a:pPr>
            <a:r>
              <a:rPr lang="en-US" altLang="en-US" dirty="0"/>
              <a:t>The use of format specifiers</a:t>
            </a:r>
          </a:p>
          <a:p>
            <a:pPr lvl="1" eaLnBrk="1" hangingPunct="1">
              <a:lnSpc>
                <a:spcPct val="90000"/>
              </a:lnSpc>
              <a:tabLst>
                <a:tab pos="1254125" algn="l"/>
              </a:tabLst>
            </a:pPr>
            <a:r>
              <a:rPr lang="en-US" altLang="en-US" dirty="0"/>
              <a:t>Escape codes</a:t>
            </a:r>
          </a:p>
          <a:p>
            <a:pPr eaLnBrk="1" hangingPunct="1">
              <a:tabLst>
                <a:tab pos="1254125" algn="l"/>
              </a:tabLst>
            </a:pP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4" name="Text Box 6"/>
          <p:cNvSpPr txBox="1">
            <a:spLocks noChangeArrowheads="1"/>
          </p:cNvSpPr>
          <p:nvPr/>
        </p:nvSpPr>
        <p:spPr bwMode="auto">
          <a:xfrm>
            <a:off x="4667250" y="2051051"/>
            <a:ext cx="2787815" cy="461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3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10000"/>
              </a:spcBef>
              <a:buSzPct val="100000"/>
              <a:buFont typeface="Times New Roman" panose="02020603050405020304" pitchFamily="18" charset="0"/>
              <a:buChar char="-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lnSpc>
                <a:spcPct val="90000"/>
              </a:lnSpc>
              <a:spcBef>
                <a:spcPct val="10000"/>
              </a:spcBef>
              <a:buSzPct val="10000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10000"/>
              </a:spcBef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10000"/>
              </a:spcBef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dirty="0">
                <a:latin typeface="Arial" panose="020B0604020202020204" pitchFamily="34" charset="0"/>
              </a:rPr>
              <a:t>Can be stored as</a:t>
            </a:r>
          </a:p>
        </p:txBody>
      </p:sp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60350"/>
            <a:ext cx="8229600" cy="730250"/>
          </a:xfrm>
        </p:spPr>
        <p:txBody>
          <a:bodyPr/>
          <a:lstStyle/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Variables: Storing Information </a:t>
            </a:r>
            <a:r>
              <a:rPr lang="en-US" altLang="en-US" dirty="0"/>
              <a:t>(If There Is Time)</a:t>
            </a:r>
            <a:endParaRPr lang="en-US" altLang="en-US" dirty="0">
              <a:ea typeface="ＭＳ Ｐゴシック" panose="020B0600070205080204" pitchFamily="34" charset="-128"/>
            </a:endParaRPr>
          </a:p>
        </p:txBody>
      </p:sp>
      <p:sp>
        <p:nvSpPr>
          <p:cNvPr id="60419" name="Rectangle 3"/>
          <p:cNvSpPr>
            <a:spLocks noGrp="1" noChangeArrowheads="1"/>
          </p:cNvSpPr>
          <p:nvPr>
            <p:ph idx="1"/>
          </p:nvPr>
        </p:nvSpPr>
        <p:spPr>
          <a:xfrm>
            <a:off x="465138" y="1100138"/>
            <a:ext cx="8178800" cy="812800"/>
          </a:xfrm>
        </p:spPr>
        <p:txBody>
          <a:bodyPr/>
          <a:lstStyle/>
          <a:p>
            <a:pPr eaLnBrk="1" hangingPunct="1">
              <a:tabLst>
                <a:tab pos="1254125" algn="l"/>
              </a:tabLst>
            </a:pPr>
            <a:r>
              <a:rPr lang="en-US" altLang="en-US" dirty="0">
                <a:ea typeface="ＭＳ Ｐゴシック" panose="020B0600070205080204" pitchFamily="34" charset="-128"/>
              </a:rPr>
              <a:t>Information must be converted into binary to be stored on a computer.</a:t>
            </a:r>
          </a:p>
          <a:p>
            <a:pPr eaLnBrk="1" hangingPunct="1">
              <a:tabLst>
                <a:tab pos="1254125" algn="l"/>
              </a:tabLst>
            </a:pPr>
            <a:endParaRPr lang="en-US" altLang="en-US" dirty="0">
              <a:ea typeface="ＭＳ Ｐゴシック" panose="020B0600070205080204" pitchFamily="34" charset="-128"/>
            </a:endParaRPr>
          </a:p>
        </p:txBody>
      </p:sp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850900" y="2051050"/>
            <a:ext cx="1978025" cy="801688"/>
            <a:chOff x="850900" y="2051437"/>
            <a:chExt cx="1978572" cy="802058"/>
          </a:xfrm>
        </p:grpSpPr>
        <p:sp>
          <p:nvSpPr>
            <p:cNvPr id="60434" name="Text Box 4"/>
            <p:cNvSpPr txBox="1">
              <a:spLocks noChangeArrowheads="1"/>
            </p:cNvSpPr>
            <p:nvPr/>
          </p:nvSpPr>
          <p:spPr bwMode="auto">
            <a:xfrm>
              <a:off x="850900" y="2051437"/>
              <a:ext cx="1978572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3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spcBef>
                  <a:spcPct val="10000"/>
                </a:spcBef>
                <a:buSzPct val="100000"/>
                <a:buFont typeface="Times New Roman" panose="02020603050405020304" pitchFamily="18" charset="0"/>
                <a:buChar char="-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lnSpc>
                  <a:spcPct val="90000"/>
                </a:lnSpc>
                <a:spcBef>
                  <a:spcPct val="10000"/>
                </a:spcBef>
                <a:buSzPct val="10000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spcBef>
                  <a:spcPct val="10000"/>
                </a:spcBef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spcBef>
                  <a:spcPct val="10000"/>
                </a:spcBef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dirty="0">
                  <a:latin typeface="Arial" panose="020B0604020202020204" pitchFamily="34" charset="0"/>
                </a:rPr>
                <a:t>User enters</a:t>
              </a:r>
            </a:p>
          </p:txBody>
        </p:sp>
        <p:sp>
          <p:nvSpPr>
            <p:cNvPr id="60435" name="Text Box 11"/>
            <p:cNvSpPr txBox="1">
              <a:spLocks noChangeArrowheads="1"/>
            </p:cNvSpPr>
            <p:nvPr/>
          </p:nvSpPr>
          <p:spPr bwMode="auto">
            <a:xfrm>
              <a:off x="850900" y="2456620"/>
              <a:ext cx="1498600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3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spcBef>
                  <a:spcPct val="10000"/>
                </a:spcBef>
                <a:buSzPct val="100000"/>
                <a:buFont typeface="Times New Roman" panose="02020603050405020304" pitchFamily="18" charset="0"/>
                <a:buChar char="-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lnSpc>
                  <a:spcPct val="90000"/>
                </a:lnSpc>
                <a:spcBef>
                  <a:spcPct val="10000"/>
                </a:spcBef>
                <a:buSzPct val="10000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spcBef>
                  <a:spcPct val="10000"/>
                </a:spcBef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spcBef>
                  <a:spcPct val="10000"/>
                </a:spcBef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000" dirty="0">
                  <a:latin typeface="Arial" panose="020B0604020202020204" pitchFamily="34" charset="0"/>
                </a:rPr>
                <a:t>13</a:t>
              </a:r>
            </a:p>
          </p:txBody>
        </p:sp>
      </p:grpSp>
      <p:sp>
        <p:nvSpPr>
          <p:cNvPr id="60422" name="Slide Number Placeholder 1"/>
          <p:cNvSpPr>
            <a:spLocks noGrp="1"/>
          </p:cNvSpPr>
          <p:nvPr>
            <p:ph type="sldNum" sz="quarter" idx="4294967295"/>
          </p:nvPr>
        </p:nvSpPr>
        <p:spPr bwMode="auto">
          <a:xfrm>
            <a:off x="117475" y="6665913"/>
            <a:ext cx="854075" cy="1920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10000"/>
              </a:spcBef>
              <a:buSzPct val="100000"/>
              <a:buFont typeface="Times New Roman" panose="02020603050405020304" pitchFamily="18" charset="0"/>
              <a:buChar char="-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lnSpc>
                <a:spcPct val="90000"/>
              </a:lnSpc>
              <a:spcBef>
                <a:spcPct val="10000"/>
              </a:spcBef>
              <a:buSzPct val="10000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10000"/>
              </a:spcBef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10000"/>
              </a:spcBef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900" dirty="0">
                <a:solidFill>
                  <a:srgbClr val="898989"/>
                </a:solidFill>
                <a:latin typeface="Arial" panose="020B0604020202020204" pitchFamily="34" charset="0"/>
              </a:rPr>
              <a:t>slide </a:t>
            </a:r>
            <a:fld id="{D5422312-3F12-4777-9643-82203EDB8251}" type="slidenum">
              <a:rPr lang="en-US" altLang="en-US" sz="900">
                <a:solidFill>
                  <a:srgbClr val="898989"/>
                </a:solidFill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900" dirty="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2597150" y="2282825"/>
            <a:ext cx="5889751" cy="716468"/>
            <a:chOff x="2597150" y="2282825"/>
            <a:chExt cx="5889751" cy="716468"/>
          </a:xfrm>
        </p:grpSpPr>
        <p:sp>
          <p:nvSpPr>
            <p:cNvPr id="105477" name="Line 5"/>
            <p:cNvSpPr>
              <a:spLocks noChangeShapeType="1"/>
            </p:cNvSpPr>
            <p:nvPr/>
          </p:nvSpPr>
          <p:spPr bwMode="auto">
            <a:xfrm>
              <a:off x="2597150" y="2282825"/>
              <a:ext cx="2070100" cy="47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 dirty="0"/>
            </a:p>
          </p:txBody>
        </p:sp>
        <p:grpSp>
          <p:nvGrpSpPr>
            <p:cNvPr id="2" name="Group 1"/>
            <p:cNvGrpSpPr/>
            <p:nvPr/>
          </p:nvGrpSpPr>
          <p:grpSpPr>
            <a:xfrm>
              <a:off x="4800600" y="2509814"/>
              <a:ext cx="3686301" cy="489479"/>
              <a:chOff x="4484374" y="3514799"/>
              <a:chExt cx="3686301" cy="489479"/>
            </a:xfrm>
          </p:grpSpPr>
          <p:pic>
            <p:nvPicPr>
              <p:cNvPr id="23" name="Picture 22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100182" y="3533893"/>
                <a:ext cx="463528" cy="470385"/>
              </a:xfrm>
              <a:prstGeom prst="rect">
                <a:avLst/>
              </a:prstGeom>
            </p:spPr>
          </p:pic>
          <p:pic>
            <p:nvPicPr>
              <p:cNvPr id="24" name="Picture 23"/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92882">
                <a:off x="4484374" y="3514799"/>
                <a:ext cx="458080" cy="470424"/>
              </a:xfrm>
              <a:prstGeom prst="rect">
                <a:avLst/>
              </a:prstGeom>
            </p:spPr>
          </p:pic>
          <p:pic>
            <p:nvPicPr>
              <p:cNvPr id="25" name="Picture 24"/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92882">
                <a:off x="5023614" y="3519526"/>
                <a:ext cx="458080" cy="470424"/>
              </a:xfrm>
              <a:prstGeom prst="rect">
                <a:avLst/>
              </a:prstGeom>
            </p:spPr>
          </p:pic>
          <p:pic>
            <p:nvPicPr>
              <p:cNvPr id="26" name="Picture 25"/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92882">
                <a:off x="5547087" y="3527753"/>
                <a:ext cx="458080" cy="470424"/>
              </a:xfrm>
              <a:prstGeom prst="rect">
                <a:avLst/>
              </a:prstGeom>
            </p:spPr>
          </p:pic>
          <p:pic>
            <p:nvPicPr>
              <p:cNvPr id="27" name="Picture 26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631418" y="3533893"/>
                <a:ext cx="463528" cy="470385"/>
              </a:xfrm>
              <a:prstGeom prst="rect">
                <a:avLst/>
              </a:prstGeom>
            </p:spPr>
          </p:pic>
          <p:pic>
            <p:nvPicPr>
              <p:cNvPr id="28" name="Picture 27"/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92882">
                <a:off x="7168924" y="3526788"/>
                <a:ext cx="458080" cy="470424"/>
              </a:xfrm>
              <a:prstGeom prst="rect">
                <a:avLst/>
              </a:prstGeom>
            </p:spPr>
          </p:pic>
          <p:pic>
            <p:nvPicPr>
              <p:cNvPr id="29" name="Picture 28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707147" y="3532928"/>
                <a:ext cx="463528" cy="470385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2828678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547" name="Rectangle 3"/>
          <p:cNvSpPr>
            <a:spLocks noGrp="1" noChangeArrowheads="1"/>
          </p:cNvSpPr>
          <p:nvPr>
            <p:ph idx="1"/>
          </p:nvPr>
        </p:nvSpPr>
        <p:spPr>
          <a:xfrm>
            <a:off x="469900" y="1081088"/>
            <a:ext cx="8178800" cy="4024312"/>
          </a:xfrm>
        </p:spPr>
        <p:txBody>
          <a:bodyPr/>
          <a:lstStyle/>
          <a:p>
            <a:pPr eaLnBrk="1" hangingPunct="1">
              <a:tabLst>
                <a:tab pos="1254125" algn="l"/>
              </a:tabLst>
            </a:pPr>
            <a:r>
              <a:rPr lang="en-US" altLang="en-US" dirty="0">
                <a:ea typeface="ＭＳ Ｐゴシック" panose="020B0600070205080204" pitchFamily="34" charset="-128"/>
              </a:rPr>
              <a:t>1 bit is used to represent the sign, the rest is used to store the size of the number</a:t>
            </a:r>
          </a:p>
          <a:p>
            <a:pPr lvl="1" eaLnBrk="1" hangingPunct="1">
              <a:tabLst>
                <a:tab pos="1254125" algn="l"/>
              </a:tabLst>
            </a:pPr>
            <a:r>
              <a:rPr lang="en-US" altLang="en-US" dirty="0">
                <a:ea typeface="ＭＳ Ｐゴシック" panose="020B0600070205080204" pitchFamily="34" charset="-128"/>
              </a:rPr>
              <a:t>Sign bit: 1/on = negative, 0/off = positive</a:t>
            </a:r>
          </a:p>
          <a:p>
            <a:pPr eaLnBrk="1" hangingPunct="1">
              <a:tabLst>
                <a:tab pos="1254125" algn="l"/>
              </a:tabLst>
            </a:pPr>
            <a:r>
              <a:rPr lang="en-US" altLang="en-US" b="1" dirty="0">
                <a:ea typeface="ＭＳ Ｐゴシック" panose="020B0600070205080204" pitchFamily="34" charset="-128"/>
              </a:rPr>
              <a:t>Format:</a:t>
            </a:r>
          </a:p>
          <a:p>
            <a:pPr eaLnBrk="1" hangingPunct="1">
              <a:tabLst>
                <a:tab pos="1254125" algn="l"/>
              </a:tabLst>
            </a:pPr>
            <a:endParaRPr lang="en-US" altLang="en-US" dirty="0">
              <a:ea typeface="ＭＳ Ｐゴシック" panose="020B0600070205080204" pitchFamily="34" charset="-128"/>
            </a:endParaRPr>
          </a:p>
          <a:p>
            <a:pPr eaLnBrk="1" hangingPunct="1">
              <a:tabLst>
                <a:tab pos="1254125" algn="l"/>
              </a:tabLst>
            </a:pPr>
            <a:endParaRPr lang="en-US" altLang="en-US" sz="1800" dirty="0">
              <a:ea typeface="ＭＳ Ｐゴシック" panose="020B0600070205080204" pitchFamily="34" charset="-128"/>
            </a:endParaRPr>
          </a:p>
          <a:p>
            <a:pPr eaLnBrk="1" hangingPunct="1">
              <a:tabLst>
                <a:tab pos="1254125" algn="l"/>
              </a:tabLst>
            </a:pPr>
            <a:endParaRPr lang="en-US" altLang="en-US" sz="1800" dirty="0">
              <a:ea typeface="ＭＳ Ｐゴシック" panose="020B0600070205080204" pitchFamily="34" charset="-128"/>
            </a:endParaRPr>
          </a:p>
          <a:p>
            <a:pPr eaLnBrk="1" hangingPunct="1">
              <a:tabLst>
                <a:tab pos="1254125" algn="l"/>
              </a:tabLst>
            </a:pPr>
            <a:endParaRPr lang="en-US" altLang="en-US" sz="1800" dirty="0">
              <a:ea typeface="ＭＳ Ｐゴシック" panose="020B0600070205080204" pitchFamily="34" charset="-128"/>
            </a:endParaRPr>
          </a:p>
          <a:p>
            <a:pPr eaLnBrk="1" hangingPunct="1">
              <a:tabLst>
                <a:tab pos="1254125" algn="l"/>
              </a:tabLst>
            </a:pPr>
            <a:endParaRPr lang="en-US" altLang="en-US" sz="1800" dirty="0">
              <a:ea typeface="ＭＳ Ｐゴシック" panose="020B0600070205080204" pitchFamily="34" charset="-128"/>
            </a:endParaRPr>
          </a:p>
          <a:p>
            <a:pPr eaLnBrk="1" hangingPunct="1">
              <a:tabLst>
                <a:tab pos="1254125" algn="l"/>
              </a:tabLst>
            </a:pPr>
            <a:r>
              <a:rPr lang="en-US" altLang="en-US" b="1" dirty="0">
                <a:ea typeface="ＭＳ Ｐゴシック" panose="020B0600070205080204" pitchFamily="34" charset="-128"/>
              </a:rPr>
              <a:t>Previous example</a:t>
            </a:r>
          </a:p>
          <a:p>
            <a:pPr eaLnBrk="1" hangingPunct="1">
              <a:tabLst>
                <a:tab pos="1254125" algn="l"/>
              </a:tabLst>
            </a:pPr>
            <a:endParaRPr lang="en-US" altLang="en-US" sz="1800" dirty="0">
              <a:ea typeface="ＭＳ Ｐゴシック" panose="020B0600070205080204" pitchFamily="34" charset="-128"/>
            </a:endParaRPr>
          </a:p>
        </p:txBody>
      </p:sp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60350"/>
            <a:ext cx="8229600" cy="730250"/>
          </a:xfrm>
        </p:spPr>
        <p:txBody>
          <a:bodyPr/>
          <a:lstStyle/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Storing Integer Information </a:t>
            </a:r>
            <a:r>
              <a:rPr lang="en-US" altLang="en-US" dirty="0"/>
              <a:t>(If There Is Time)</a:t>
            </a:r>
            <a:endParaRPr lang="en-US" altLang="en-US" dirty="0">
              <a:ea typeface="ＭＳ Ｐゴシック" panose="020B0600070205080204" pitchFamily="34" charset="-128"/>
            </a:endParaRPr>
          </a:p>
        </p:txBody>
      </p:sp>
      <p:sp>
        <p:nvSpPr>
          <p:cNvPr id="61444" name="Slide Number Placeholder 1"/>
          <p:cNvSpPr>
            <a:spLocks noGrp="1"/>
          </p:cNvSpPr>
          <p:nvPr>
            <p:ph type="sldNum" sz="quarter" idx="4294967295"/>
          </p:nvPr>
        </p:nvSpPr>
        <p:spPr bwMode="auto">
          <a:xfrm>
            <a:off x="117475" y="6665913"/>
            <a:ext cx="854075" cy="1920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10000"/>
              </a:spcBef>
              <a:buSzPct val="100000"/>
              <a:buFont typeface="Times New Roman" panose="02020603050405020304" pitchFamily="18" charset="0"/>
              <a:buChar char="-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lnSpc>
                <a:spcPct val="90000"/>
              </a:lnSpc>
              <a:spcBef>
                <a:spcPct val="10000"/>
              </a:spcBef>
              <a:buSzPct val="10000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10000"/>
              </a:spcBef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10000"/>
              </a:spcBef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900" dirty="0">
                <a:solidFill>
                  <a:srgbClr val="898989"/>
                </a:solidFill>
                <a:latin typeface="Arial" panose="020B0604020202020204" pitchFamily="34" charset="0"/>
              </a:rPr>
              <a:t>slide </a:t>
            </a:r>
            <a:fld id="{320390F6-36D6-488C-A98B-589089C2CA12}" type="slidenum">
              <a:rPr lang="en-US" altLang="en-US" sz="900">
                <a:solidFill>
                  <a:srgbClr val="898989"/>
                </a:solidFill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900" dirty="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469900" y="2806700"/>
            <a:ext cx="6716713" cy="1698625"/>
            <a:chOff x="469900" y="2806700"/>
            <a:chExt cx="6716713" cy="1698625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47390" y="2918685"/>
              <a:ext cx="463528" cy="470385"/>
            </a:xfrm>
            <a:prstGeom prst="rect">
              <a:avLst/>
            </a:prstGeom>
          </p:spPr>
        </p:pic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92882">
              <a:off x="1810505" y="3661009"/>
              <a:ext cx="458080" cy="470424"/>
            </a:xfrm>
            <a:prstGeom prst="rect">
              <a:avLst/>
            </a:prstGeom>
          </p:spPr>
        </p:pic>
        <p:grpSp>
          <p:nvGrpSpPr>
            <p:cNvPr id="4" name="Group 3"/>
            <p:cNvGrpSpPr>
              <a:grpSpLocks/>
            </p:cNvGrpSpPr>
            <p:nvPr/>
          </p:nvGrpSpPr>
          <p:grpSpPr bwMode="auto">
            <a:xfrm>
              <a:off x="469900" y="2806700"/>
              <a:ext cx="6716713" cy="1698625"/>
              <a:chOff x="469900" y="2806700"/>
              <a:chExt cx="6716713" cy="1698625"/>
            </a:xfrm>
          </p:grpSpPr>
          <p:sp>
            <p:nvSpPr>
              <p:cNvPr id="61447" name="Line 6"/>
              <p:cNvSpPr>
                <a:spLocks noChangeShapeType="1"/>
              </p:cNvSpPr>
              <p:nvPr/>
            </p:nvSpPr>
            <p:spPr bwMode="auto">
              <a:xfrm>
                <a:off x="1193886" y="3009900"/>
                <a:ext cx="698583" cy="1651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 dirty="0"/>
              </a:p>
            </p:txBody>
          </p:sp>
          <p:sp>
            <p:nvSpPr>
              <p:cNvPr id="61448" name="Text Box 7"/>
              <p:cNvSpPr txBox="1">
                <a:spLocks noChangeArrowheads="1"/>
              </p:cNvSpPr>
              <p:nvPr/>
            </p:nvSpPr>
            <p:spPr bwMode="auto">
              <a:xfrm>
                <a:off x="3414267" y="3124200"/>
                <a:ext cx="3772346" cy="6413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30000"/>
                  </a:spcBef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spcBef>
                    <a:spcPct val="10000"/>
                  </a:spcBef>
                  <a:buSzPct val="100000"/>
                  <a:buFont typeface="Times New Roman" panose="02020603050405020304" pitchFamily="18" charset="0"/>
                  <a:buChar char="-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lnSpc>
                    <a:spcPct val="90000"/>
                  </a:lnSpc>
                  <a:spcBef>
                    <a:spcPct val="10000"/>
                  </a:spcBef>
                  <a:buSzPct val="10000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spcBef>
                    <a:spcPct val="10000"/>
                  </a:spcBef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spcBef>
                    <a:spcPct val="10000"/>
                  </a:spcBef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1000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1000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1000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1000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1800" dirty="0">
                    <a:latin typeface="Arial" panose="020B0604020202020204" pitchFamily="34" charset="0"/>
                  </a:rPr>
                  <a:t>Digits representing the size of the number (all the remaining bits)</a:t>
                </a:r>
              </a:p>
            </p:txBody>
          </p:sp>
          <p:sp>
            <p:nvSpPr>
              <p:cNvPr id="61449" name="Line 9"/>
              <p:cNvSpPr>
                <a:spLocks noChangeShapeType="1"/>
              </p:cNvSpPr>
              <p:nvPr/>
            </p:nvSpPr>
            <p:spPr bwMode="auto">
              <a:xfrm flipV="1">
                <a:off x="1270095" y="3924300"/>
                <a:ext cx="660478" cy="3429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 dirty="0"/>
              </a:p>
            </p:txBody>
          </p:sp>
          <p:sp>
            <p:nvSpPr>
              <p:cNvPr id="61450" name="Text Box 10"/>
              <p:cNvSpPr txBox="1">
                <a:spLocks noChangeArrowheads="1"/>
              </p:cNvSpPr>
              <p:nvPr/>
            </p:nvSpPr>
            <p:spPr bwMode="auto">
              <a:xfrm>
                <a:off x="508005" y="3987800"/>
                <a:ext cx="965314" cy="5175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30000"/>
                  </a:spcBef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spcBef>
                    <a:spcPct val="10000"/>
                  </a:spcBef>
                  <a:buSzPct val="100000"/>
                  <a:buFont typeface="Times New Roman" panose="02020603050405020304" pitchFamily="18" charset="0"/>
                  <a:buChar char="-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lnSpc>
                    <a:spcPct val="90000"/>
                  </a:lnSpc>
                  <a:spcBef>
                    <a:spcPct val="10000"/>
                  </a:spcBef>
                  <a:buSzPct val="10000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spcBef>
                    <a:spcPct val="10000"/>
                  </a:spcBef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spcBef>
                    <a:spcPct val="10000"/>
                  </a:spcBef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1000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1000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1000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1000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1400" dirty="0">
                    <a:latin typeface="Arial" panose="020B0604020202020204" pitchFamily="34" charset="0"/>
                  </a:rPr>
                  <a:t>Negative number</a:t>
                </a:r>
              </a:p>
            </p:txBody>
          </p:sp>
          <p:sp>
            <p:nvSpPr>
              <p:cNvPr id="61451" name="Text Box 18"/>
              <p:cNvSpPr txBox="1">
                <a:spLocks noChangeArrowheads="1"/>
              </p:cNvSpPr>
              <p:nvPr/>
            </p:nvSpPr>
            <p:spPr bwMode="auto">
              <a:xfrm>
                <a:off x="469900" y="2806700"/>
                <a:ext cx="965314" cy="5175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30000"/>
                  </a:spcBef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spcBef>
                    <a:spcPct val="10000"/>
                  </a:spcBef>
                  <a:buSzPct val="100000"/>
                  <a:buFont typeface="Times New Roman" panose="02020603050405020304" pitchFamily="18" charset="0"/>
                  <a:buChar char="-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lnSpc>
                    <a:spcPct val="90000"/>
                  </a:lnSpc>
                  <a:spcBef>
                    <a:spcPct val="10000"/>
                  </a:spcBef>
                  <a:buSzPct val="10000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spcBef>
                    <a:spcPct val="10000"/>
                  </a:spcBef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spcBef>
                    <a:spcPct val="10000"/>
                  </a:spcBef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1000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1000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1000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1000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1400" dirty="0">
                    <a:latin typeface="Arial" panose="020B0604020202020204" pitchFamily="34" charset="0"/>
                  </a:rPr>
                  <a:t>Positive number</a:t>
                </a:r>
              </a:p>
            </p:txBody>
          </p:sp>
          <p:sp>
            <p:nvSpPr>
              <p:cNvPr id="61452" name="TextBox 3"/>
              <p:cNvSpPr txBox="1">
                <a:spLocks noChangeArrowheads="1"/>
              </p:cNvSpPr>
              <p:nvPr/>
            </p:nvSpPr>
            <p:spPr bwMode="auto">
              <a:xfrm>
                <a:off x="2210918" y="3260209"/>
                <a:ext cx="723986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30000"/>
                  </a:spcBef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spcBef>
                    <a:spcPct val="10000"/>
                  </a:spcBef>
                  <a:buSzPct val="100000"/>
                  <a:buFont typeface="Times New Roman" panose="02020603050405020304" pitchFamily="18" charset="0"/>
                  <a:buChar char="-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lnSpc>
                    <a:spcPct val="90000"/>
                  </a:lnSpc>
                  <a:spcBef>
                    <a:spcPct val="10000"/>
                  </a:spcBef>
                  <a:buSzPct val="10000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spcBef>
                    <a:spcPct val="10000"/>
                  </a:spcBef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spcBef>
                    <a:spcPct val="10000"/>
                  </a:spcBef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1000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1000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1000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1000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800" dirty="0">
                    <a:latin typeface="Arial" panose="020B0604020202020204" pitchFamily="34" charset="0"/>
                  </a:rPr>
                  <a:t>1 bit</a:t>
                </a:r>
              </a:p>
            </p:txBody>
          </p:sp>
        </p:grpSp>
      </p:grpSp>
      <p:grpSp>
        <p:nvGrpSpPr>
          <p:cNvPr id="6" name="Group 5"/>
          <p:cNvGrpSpPr/>
          <p:nvPr/>
        </p:nvGrpSpPr>
        <p:grpSpPr>
          <a:xfrm>
            <a:off x="762000" y="5118101"/>
            <a:ext cx="5876696" cy="1310163"/>
            <a:chOff x="762000" y="5118101"/>
            <a:chExt cx="5876696" cy="1310163"/>
          </a:xfrm>
        </p:grpSpPr>
        <p:grpSp>
          <p:nvGrpSpPr>
            <p:cNvPr id="8" name="Group 7"/>
            <p:cNvGrpSpPr>
              <a:grpSpLocks/>
            </p:cNvGrpSpPr>
            <p:nvPr/>
          </p:nvGrpSpPr>
          <p:grpSpPr bwMode="auto">
            <a:xfrm>
              <a:off x="762000" y="5118101"/>
              <a:ext cx="5876696" cy="812742"/>
              <a:chOff x="762000" y="5118100"/>
              <a:chExt cx="5347979" cy="812800"/>
            </a:xfrm>
          </p:grpSpPr>
          <p:sp>
            <p:nvSpPr>
              <p:cNvPr id="61455" name="Text Box 8"/>
              <p:cNvSpPr txBox="1">
                <a:spLocks noChangeArrowheads="1"/>
              </p:cNvSpPr>
              <p:nvPr/>
            </p:nvSpPr>
            <p:spPr bwMode="auto">
              <a:xfrm>
                <a:off x="762000" y="5270500"/>
                <a:ext cx="965200" cy="5175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30000"/>
                  </a:spcBef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spcBef>
                    <a:spcPct val="10000"/>
                  </a:spcBef>
                  <a:buSzPct val="100000"/>
                  <a:buFont typeface="Times New Roman" panose="02020603050405020304" pitchFamily="18" charset="0"/>
                  <a:buChar char="-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lnSpc>
                    <a:spcPct val="90000"/>
                  </a:lnSpc>
                  <a:spcBef>
                    <a:spcPct val="10000"/>
                  </a:spcBef>
                  <a:buSzPct val="10000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spcBef>
                    <a:spcPct val="10000"/>
                  </a:spcBef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spcBef>
                    <a:spcPct val="10000"/>
                  </a:spcBef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1000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1000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1000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1000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1400" dirty="0">
                    <a:latin typeface="Arial" panose="020B0604020202020204" pitchFamily="34" charset="0"/>
                  </a:rPr>
                  <a:t>Positive number</a:t>
                </a:r>
              </a:p>
            </p:txBody>
          </p:sp>
          <p:sp>
            <p:nvSpPr>
              <p:cNvPr id="61456" name="Line 19"/>
              <p:cNvSpPr>
                <a:spLocks noChangeShapeType="1"/>
              </p:cNvSpPr>
              <p:nvPr/>
            </p:nvSpPr>
            <p:spPr bwMode="auto">
              <a:xfrm>
                <a:off x="1473200" y="5537200"/>
                <a:ext cx="850900" cy="3937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 dirty="0"/>
              </a:p>
            </p:txBody>
          </p:sp>
          <p:sp>
            <p:nvSpPr>
              <p:cNvPr id="61457" name="Text Box 20"/>
              <p:cNvSpPr txBox="1">
                <a:spLocks noChangeArrowheads="1"/>
              </p:cNvSpPr>
              <p:nvPr/>
            </p:nvSpPr>
            <p:spPr bwMode="auto">
              <a:xfrm>
                <a:off x="3315979" y="5118100"/>
                <a:ext cx="2794000" cy="3048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30000"/>
                  </a:spcBef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spcBef>
                    <a:spcPct val="10000"/>
                  </a:spcBef>
                  <a:buSzPct val="100000"/>
                  <a:buFont typeface="Times New Roman" panose="02020603050405020304" pitchFamily="18" charset="0"/>
                  <a:buChar char="-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lnSpc>
                    <a:spcPct val="90000"/>
                  </a:lnSpc>
                  <a:spcBef>
                    <a:spcPct val="10000"/>
                  </a:spcBef>
                  <a:buSzPct val="10000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spcBef>
                    <a:spcPct val="10000"/>
                  </a:spcBef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spcBef>
                    <a:spcPct val="10000"/>
                  </a:spcBef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1000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1000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1000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1000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1400" dirty="0">
                    <a:latin typeface="Arial" panose="020B0604020202020204" pitchFamily="34" charset="0"/>
                  </a:rPr>
                  <a:t>Size of number, in this case = 13</a:t>
                </a:r>
              </a:p>
            </p:txBody>
          </p:sp>
          <p:sp>
            <p:nvSpPr>
              <p:cNvPr id="61458" name="AutoShape 21"/>
              <p:cNvSpPr>
                <a:spLocks/>
              </p:cNvSpPr>
              <p:nvPr/>
            </p:nvSpPr>
            <p:spPr bwMode="auto">
              <a:xfrm rot="16200000">
                <a:off x="4332523" y="4191543"/>
                <a:ext cx="368300" cy="2932614"/>
              </a:xfrm>
              <a:prstGeom prst="rightBrace">
                <a:avLst>
                  <a:gd name="adj1" fmla="val 64080"/>
                  <a:gd name="adj2" fmla="val 50000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eaVert" wrap="none" anchor="ctr"/>
              <a:lstStyle>
                <a:lvl1pPr eaLnBrk="0" hangingPunct="0">
                  <a:spcBef>
                    <a:spcPct val="30000"/>
                  </a:spcBef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spcBef>
                    <a:spcPct val="10000"/>
                  </a:spcBef>
                  <a:buSzPct val="100000"/>
                  <a:buFont typeface="Times New Roman" panose="02020603050405020304" pitchFamily="18" charset="0"/>
                  <a:buChar char="-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lnSpc>
                    <a:spcPct val="90000"/>
                  </a:lnSpc>
                  <a:spcBef>
                    <a:spcPct val="10000"/>
                  </a:spcBef>
                  <a:buSzPct val="10000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spcBef>
                    <a:spcPct val="10000"/>
                  </a:spcBef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spcBef>
                    <a:spcPct val="10000"/>
                  </a:spcBef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1000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1000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1000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1000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CA" altLang="en-US" sz="1400" dirty="0">
                  <a:latin typeface="Arial" panose="020B0604020202020204" pitchFamily="34" charset="0"/>
                </a:endParaRPr>
              </a:p>
            </p:txBody>
          </p:sp>
        </p:grpSp>
        <p:pic>
          <p:nvPicPr>
            <p:cNvPr id="30" name="Picture 29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68203" y="5957879"/>
              <a:ext cx="463528" cy="470385"/>
            </a:xfrm>
            <a:prstGeom prst="rect">
              <a:avLst/>
            </a:prstGeom>
          </p:spPr>
        </p:pic>
        <p:pic>
          <p:nvPicPr>
            <p:cNvPr id="31" name="Picture 30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92882">
              <a:off x="2094967" y="5950773"/>
              <a:ext cx="458080" cy="470424"/>
            </a:xfrm>
            <a:prstGeom prst="rect">
              <a:avLst/>
            </a:prstGeom>
          </p:spPr>
        </p:pic>
        <p:pic>
          <p:nvPicPr>
            <p:cNvPr id="33" name="Picture 32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92882">
              <a:off x="2952395" y="5938785"/>
              <a:ext cx="458080" cy="470424"/>
            </a:xfrm>
            <a:prstGeom prst="rect">
              <a:avLst/>
            </a:prstGeom>
          </p:spPr>
        </p:pic>
        <p:pic>
          <p:nvPicPr>
            <p:cNvPr id="34" name="Picture 33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92882">
              <a:off x="3491635" y="5943512"/>
              <a:ext cx="458080" cy="470424"/>
            </a:xfrm>
            <a:prstGeom prst="rect">
              <a:avLst/>
            </a:prstGeom>
          </p:spPr>
        </p:pic>
        <p:pic>
          <p:nvPicPr>
            <p:cNvPr id="35" name="Picture 34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92882">
              <a:off x="4015108" y="5951739"/>
              <a:ext cx="458080" cy="470424"/>
            </a:xfrm>
            <a:prstGeom prst="rect">
              <a:avLst/>
            </a:prstGeom>
          </p:spPr>
        </p:pic>
        <p:pic>
          <p:nvPicPr>
            <p:cNvPr id="36" name="Picture 3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99439" y="5957879"/>
              <a:ext cx="463528" cy="470385"/>
            </a:xfrm>
            <a:prstGeom prst="rect">
              <a:avLst/>
            </a:prstGeom>
          </p:spPr>
        </p:pic>
        <p:pic>
          <p:nvPicPr>
            <p:cNvPr id="37" name="Picture 36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92882">
              <a:off x="5636945" y="5950774"/>
              <a:ext cx="458080" cy="470424"/>
            </a:xfrm>
            <a:prstGeom prst="rect">
              <a:avLst/>
            </a:prstGeom>
          </p:spPr>
        </p:pic>
        <p:pic>
          <p:nvPicPr>
            <p:cNvPr id="38" name="Picture 37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75168" y="5956914"/>
              <a:ext cx="463528" cy="47038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144031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5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5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454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60350"/>
            <a:ext cx="8229600" cy="73025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Storing Real Numbers In The Form Of Floating Point </a:t>
            </a:r>
            <a:r>
              <a:rPr lang="en-US" altLang="en-US" dirty="0"/>
              <a:t> (If There Is Time)</a:t>
            </a:r>
            <a:endParaRPr lang="en-US" dirty="0"/>
          </a:p>
        </p:txBody>
      </p:sp>
      <p:sp>
        <p:nvSpPr>
          <p:cNvPr id="3655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tabLst>
                <a:tab pos="1254125" algn="l"/>
              </a:tabLst>
            </a:pPr>
            <a:endParaRPr lang="en-US" altLang="en-US" sz="1400" dirty="0"/>
          </a:p>
          <a:p>
            <a:pPr eaLnBrk="1" hangingPunct="1">
              <a:lnSpc>
                <a:spcPct val="90000"/>
              </a:lnSpc>
              <a:buFontTx/>
              <a:buNone/>
              <a:tabLst>
                <a:tab pos="1254125" algn="l"/>
              </a:tabLst>
            </a:pPr>
            <a:endParaRPr lang="en-US" altLang="en-US" sz="1400" dirty="0"/>
          </a:p>
          <a:p>
            <a:pPr lvl="1" eaLnBrk="1" hangingPunct="1">
              <a:lnSpc>
                <a:spcPct val="90000"/>
              </a:lnSpc>
              <a:tabLst>
                <a:tab pos="1254125" algn="l"/>
              </a:tabLst>
            </a:pPr>
            <a:endParaRPr lang="en-CA" altLang="en-US" sz="1800" dirty="0"/>
          </a:p>
          <a:p>
            <a:pPr lvl="1" eaLnBrk="1" hangingPunct="1">
              <a:lnSpc>
                <a:spcPct val="90000"/>
              </a:lnSpc>
              <a:tabLst>
                <a:tab pos="1254125" algn="l"/>
              </a:tabLst>
            </a:pPr>
            <a:endParaRPr lang="en-CA" altLang="en-US" sz="1800" dirty="0"/>
          </a:p>
          <a:p>
            <a:pPr lvl="1" eaLnBrk="1" hangingPunct="1">
              <a:lnSpc>
                <a:spcPct val="90000"/>
              </a:lnSpc>
              <a:tabLst>
                <a:tab pos="1254125" algn="l"/>
              </a:tabLst>
            </a:pPr>
            <a:endParaRPr lang="en-CA" altLang="en-US" sz="1800" dirty="0"/>
          </a:p>
          <a:p>
            <a:pPr lvl="1" eaLnBrk="1" hangingPunct="1">
              <a:lnSpc>
                <a:spcPct val="90000"/>
              </a:lnSpc>
              <a:tabLst>
                <a:tab pos="1254125" algn="l"/>
              </a:tabLst>
            </a:pPr>
            <a:endParaRPr lang="en-CA" altLang="en-US" sz="1800" dirty="0"/>
          </a:p>
          <a:p>
            <a:pPr lvl="1" eaLnBrk="1" hangingPunct="1">
              <a:lnSpc>
                <a:spcPct val="90000"/>
              </a:lnSpc>
              <a:tabLst>
                <a:tab pos="1254125" algn="l"/>
              </a:tabLst>
            </a:pPr>
            <a:r>
              <a:rPr lang="en-CA" altLang="en-US" sz="1800" dirty="0"/>
              <a:t>Mantissa: digits of the number being stored</a:t>
            </a:r>
          </a:p>
          <a:p>
            <a:pPr lvl="1" eaLnBrk="1" hangingPunct="1">
              <a:lnSpc>
                <a:spcPct val="90000"/>
              </a:lnSpc>
              <a:tabLst>
                <a:tab pos="1254125" algn="l"/>
              </a:tabLst>
            </a:pPr>
            <a:r>
              <a:rPr lang="en-CA" altLang="en-US" sz="1800" dirty="0"/>
              <a:t>Exponent: the direction (negative = left, positive=right) and the number of places the decimal point must move (‘float’) when storing the real number as a floating point value.</a:t>
            </a:r>
          </a:p>
          <a:p>
            <a:pPr eaLnBrk="1" hangingPunct="1">
              <a:lnSpc>
                <a:spcPct val="90000"/>
              </a:lnSpc>
              <a:tabLst>
                <a:tab pos="1254125" algn="l"/>
              </a:tabLst>
            </a:pPr>
            <a:r>
              <a:rPr lang="en-CA" altLang="en-US" sz="1800" dirty="0"/>
              <a:t>Examples with 5 digits used to represent the mantissa:</a:t>
            </a:r>
          </a:p>
          <a:p>
            <a:pPr lvl="1" eaLnBrk="1" hangingPunct="1">
              <a:lnSpc>
                <a:spcPct val="90000"/>
              </a:lnSpc>
              <a:tabLst>
                <a:tab pos="1254125" algn="l"/>
              </a:tabLst>
            </a:pPr>
            <a:r>
              <a:rPr lang="en-CA" altLang="en-US" sz="1600" dirty="0"/>
              <a:t>e.g. One: 123.45 is represented as 12345 * 10</a:t>
            </a:r>
            <a:r>
              <a:rPr lang="en-CA" altLang="en-US" sz="1600" baseline="30000" dirty="0"/>
              <a:t>-2</a:t>
            </a:r>
          </a:p>
          <a:p>
            <a:pPr lvl="1" eaLnBrk="1" hangingPunct="1">
              <a:lnSpc>
                <a:spcPct val="90000"/>
              </a:lnSpc>
              <a:tabLst>
                <a:tab pos="1254125" algn="l"/>
              </a:tabLst>
            </a:pPr>
            <a:r>
              <a:rPr lang="en-CA" altLang="en-US" sz="1600" dirty="0"/>
              <a:t>e.g. Two: 0.12 is represented as 12000 * 10</a:t>
            </a:r>
            <a:r>
              <a:rPr lang="en-CA" altLang="en-US" sz="1600" baseline="30000" dirty="0"/>
              <a:t>-5</a:t>
            </a:r>
          </a:p>
          <a:p>
            <a:pPr lvl="1" eaLnBrk="1" hangingPunct="1">
              <a:lnSpc>
                <a:spcPct val="90000"/>
              </a:lnSpc>
              <a:tabLst>
                <a:tab pos="1254125" algn="l"/>
              </a:tabLst>
            </a:pPr>
            <a:r>
              <a:rPr lang="en-CA" altLang="en-US" sz="1600" dirty="0"/>
              <a:t>e.g. Three: 123456 is represented as 12345 * 10</a:t>
            </a:r>
            <a:r>
              <a:rPr lang="en-CA" altLang="en-US" sz="1600" baseline="30000" dirty="0"/>
              <a:t>1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tabLst>
                <a:tab pos="1254125" algn="l"/>
              </a:tabLst>
            </a:pPr>
            <a:r>
              <a:rPr lang="en-CA" altLang="en-US" sz="1800" dirty="0"/>
              <a:t>Remember: Using floating point numbers may result in a loss of accuracy (the float is an approximation of the real value to be stored).</a:t>
            </a:r>
          </a:p>
          <a:p>
            <a:pPr lvl="1" eaLnBrk="1" hangingPunct="1">
              <a:lnSpc>
                <a:spcPct val="90000"/>
              </a:lnSpc>
              <a:tabLst>
                <a:tab pos="1254125" algn="l"/>
              </a:tabLst>
            </a:pPr>
            <a:endParaRPr lang="en-US" altLang="en-US" sz="1800" dirty="0"/>
          </a:p>
        </p:txBody>
      </p:sp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800100" y="1358900"/>
            <a:ext cx="4891088" cy="1403350"/>
            <a:chOff x="136" y="684"/>
            <a:chExt cx="3081" cy="884"/>
          </a:xfrm>
        </p:grpSpPr>
        <p:sp>
          <p:nvSpPr>
            <p:cNvPr id="72709" name="Rectangle 4"/>
            <p:cNvSpPr>
              <a:spLocks noChangeArrowheads="1"/>
            </p:cNvSpPr>
            <p:nvPr/>
          </p:nvSpPr>
          <p:spPr bwMode="auto">
            <a:xfrm>
              <a:off x="286" y="686"/>
              <a:ext cx="475" cy="23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3600" tIns="46800" rIns="93600" bIns="46800" anchor="ctr"/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90000"/>
                </a:spcBef>
                <a:buFontTx/>
                <a:buNone/>
              </a:pPr>
              <a:r>
                <a:rPr lang="en-CA" altLang="en-US" sz="2000" dirty="0">
                  <a:latin typeface="Arial" panose="020B0604020202020204" pitchFamily="34" charset="0"/>
                </a:rPr>
                <a:t>Sign</a:t>
              </a:r>
            </a:p>
          </p:txBody>
        </p:sp>
        <p:sp>
          <p:nvSpPr>
            <p:cNvPr id="72710" name="Rectangle 5"/>
            <p:cNvSpPr>
              <a:spLocks noChangeArrowheads="1"/>
            </p:cNvSpPr>
            <p:nvPr/>
          </p:nvSpPr>
          <p:spPr bwMode="auto">
            <a:xfrm>
              <a:off x="923" y="684"/>
              <a:ext cx="1288" cy="23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3600" tIns="46800" rIns="93600" bIns="46800" anchor="ctr"/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90000"/>
                </a:spcBef>
                <a:buFontTx/>
                <a:buNone/>
              </a:pPr>
              <a:r>
                <a:rPr lang="en-CA" altLang="en-US" sz="2000" dirty="0">
                  <a:latin typeface="Arial" panose="020B0604020202020204" pitchFamily="34" charset="0"/>
                </a:rPr>
                <a:t>Mantissa</a:t>
              </a:r>
            </a:p>
          </p:txBody>
        </p:sp>
        <p:sp>
          <p:nvSpPr>
            <p:cNvPr id="72711" name="Rectangle 6"/>
            <p:cNvSpPr>
              <a:spLocks noChangeArrowheads="1"/>
            </p:cNvSpPr>
            <p:nvPr/>
          </p:nvSpPr>
          <p:spPr bwMode="auto">
            <a:xfrm>
              <a:off x="2358" y="685"/>
              <a:ext cx="859" cy="23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3600" tIns="46800" rIns="93600" bIns="46800" anchor="ctr"/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90000"/>
                </a:spcBef>
                <a:buFontTx/>
                <a:buNone/>
              </a:pPr>
              <a:r>
                <a:rPr lang="en-CA" altLang="en-US" sz="2000" dirty="0">
                  <a:latin typeface="Arial" panose="020B0604020202020204" pitchFamily="34" charset="0"/>
                </a:rPr>
                <a:t>Exponent</a:t>
              </a:r>
            </a:p>
          </p:txBody>
        </p:sp>
        <p:sp>
          <p:nvSpPr>
            <p:cNvPr id="72712" name="Line 7"/>
            <p:cNvSpPr>
              <a:spLocks noChangeShapeType="1"/>
            </p:cNvSpPr>
            <p:nvPr/>
          </p:nvSpPr>
          <p:spPr bwMode="auto">
            <a:xfrm flipV="1">
              <a:off x="256" y="952"/>
              <a:ext cx="272" cy="4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 dirty="0"/>
            </a:p>
          </p:txBody>
        </p:sp>
        <p:sp>
          <p:nvSpPr>
            <p:cNvPr id="72713" name="Text Box 8"/>
            <p:cNvSpPr txBox="1">
              <a:spLocks noChangeArrowheads="1"/>
            </p:cNvSpPr>
            <p:nvPr/>
          </p:nvSpPr>
          <p:spPr bwMode="auto">
            <a:xfrm>
              <a:off x="136" y="1376"/>
              <a:ext cx="41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400" dirty="0">
                  <a:latin typeface="Arial" panose="020B0604020202020204" pitchFamily="34" charset="0"/>
                </a:rPr>
                <a:t>1 bit</a:t>
              </a:r>
            </a:p>
          </p:txBody>
        </p:sp>
        <p:sp>
          <p:nvSpPr>
            <p:cNvPr id="72714" name="Line 9"/>
            <p:cNvSpPr>
              <a:spLocks noChangeShapeType="1"/>
            </p:cNvSpPr>
            <p:nvPr/>
          </p:nvSpPr>
          <p:spPr bwMode="auto">
            <a:xfrm flipV="1">
              <a:off x="1344" y="920"/>
              <a:ext cx="272" cy="4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 dirty="0"/>
            </a:p>
          </p:txBody>
        </p:sp>
        <p:sp>
          <p:nvSpPr>
            <p:cNvPr id="72715" name="Text Box 10"/>
            <p:cNvSpPr txBox="1">
              <a:spLocks noChangeArrowheads="1"/>
            </p:cNvSpPr>
            <p:nvPr/>
          </p:nvSpPr>
          <p:spPr bwMode="auto">
            <a:xfrm>
              <a:off x="1072" y="1344"/>
              <a:ext cx="704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400" dirty="0">
                  <a:latin typeface="Arial" panose="020B0604020202020204" pitchFamily="34" charset="0"/>
                </a:rPr>
                <a:t>Several bits</a:t>
              </a:r>
            </a:p>
          </p:txBody>
        </p:sp>
        <p:sp>
          <p:nvSpPr>
            <p:cNvPr id="72716" name="Line 11"/>
            <p:cNvSpPr>
              <a:spLocks noChangeShapeType="1"/>
            </p:cNvSpPr>
            <p:nvPr/>
          </p:nvSpPr>
          <p:spPr bwMode="auto">
            <a:xfrm flipV="1">
              <a:off x="2560" y="936"/>
              <a:ext cx="272" cy="4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 dirty="0"/>
            </a:p>
          </p:txBody>
        </p:sp>
        <p:sp>
          <p:nvSpPr>
            <p:cNvPr id="72717" name="Text Box 12"/>
            <p:cNvSpPr txBox="1">
              <a:spLocks noChangeArrowheads="1"/>
            </p:cNvSpPr>
            <p:nvPr/>
          </p:nvSpPr>
          <p:spPr bwMode="auto">
            <a:xfrm>
              <a:off x="2288" y="1360"/>
              <a:ext cx="704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400" dirty="0">
                  <a:latin typeface="Arial" panose="020B0604020202020204" pitchFamily="34" charset="0"/>
                </a:rPr>
                <a:t>Several bits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1050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7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7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5571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595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57200" y="990600"/>
            <a:ext cx="8089900" cy="5432425"/>
          </a:xfrm>
        </p:spPr>
        <p:txBody>
          <a:bodyPr/>
          <a:lstStyle/>
          <a:p>
            <a:pPr eaLnBrk="1" hangingPunct="1">
              <a:tabLst>
                <a:tab pos="1254125" algn="l"/>
              </a:tabLst>
            </a:pPr>
            <a:r>
              <a:rPr lang="en-US" altLang="en-US" sz="2400" dirty="0"/>
              <a:t>Typically characters are encoded using ASCII</a:t>
            </a:r>
          </a:p>
          <a:p>
            <a:pPr eaLnBrk="1" hangingPunct="1">
              <a:tabLst>
                <a:tab pos="1254125" algn="l"/>
              </a:tabLst>
            </a:pPr>
            <a:r>
              <a:rPr lang="en-US" altLang="en-US" sz="2400" dirty="0"/>
              <a:t>Each character is mapped to a numeric value</a:t>
            </a:r>
          </a:p>
          <a:p>
            <a:pPr lvl="1" eaLnBrk="1" hangingPunct="1">
              <a:tabLst>
                <a:tab pos="1254125" algn="l"/>
              </a:tabLst>
            </a:pPr>
            <a:r>
              <a:rPr lang="en-US" altLang="en-US" sz="1800" dirty="0">
                <a:cs typeface="Arial" panose="020B0604020202020204" pitchFamily="34" charset="0"/>
              </a:rPr>
              <a:t>E.g., ‘A’ = 65, ‘B’ = 66, ‘a’ = 97, ‘2’ = 50</a:t>
            </a:r>
          </a:p>
          <a:p>
            <a:pPr eaLnBrk="1" hangingPunct="1">
              <a:tabLst>
                <a:tab pos="1254125" algn="l"/>
              </a:tabLst>
            </a:pPr>
            <a:r>
              <a:rPr lang="en-US" altLang="en-US" sz="2400" dirty="0"/>
              <a:t>These numeric values are stored in the computer using binary</a:t>
            </a:r>
          </a:p>
          <a:p>
            <a:pPr lvl="1" eaLnBrk="1" hangingPunct="1">
              <a:buFont typeface="Times New Roman" panose="02020603050405020304" pitchFamily="18" charset="0"/>
              <a:buNone/>
              <a:tabLst>
                <a:tab pos="1254125" algn="l"/>
              </a:tabLst>
            </a:pPr>
            <a:endParaRPr lang="en-US" altLang="en-US" sz="2400" dirty="0">
              <a:latin typeface="Times New Roman" panose="02020603050405020304" pitchFamily="18" charset="0"/>
            </a:endParaRPr>
          </a:p>
        </p:txBody>
      </p:sp>
      <p:sp>
        <p:nvSpPr>
          <p:cNvPr id="7373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60350"/>
            <a:ext cx="8229600" cy="730250"/>
          </a:xfrm>
        </p:spPr>
        <p:txBody>
          <a:bodyPr/>
          <a:lstStyle/>
          <a:p>
            <a:pPr eaLnBrk="1" hangingPunct="1"/>
            <a:r>
              <a:rPr lang="en-US" altLang="en-US" dirty="0"/>
              <a:t>Storing Character Information (If There Is Time)</a:t>
            </a:r>
          </a:p>
        </p:txBody>
      </p:sp>
      <p:graphicFrame>
        <p:nvGraphicFramePr>
          <p:cNvPr id="42015" name="Group 31"/>
          <p:cNvGraphicFramePr>
            <a:graphicFrameLocks noGrp="1"/>
          </p:cNvGraphicFramePr>
          <p:nvPr>
            <p:ph idx="1"/>
          </p:nvPr>
        </p:nvGraphicFramePr>
        <p:xfrm>
          <a:off x="838200" y="2743200"/>
          <a:ext cx="5791200" cy="3286125"/>
        </p:xfrm>
        <a:graphic>
          <a:graphicData uri="http://schemas.openxmlformats.org/drawingml/2006/table">
            <a:tbl>
              <a:tblPr/>
              <a:tblGrid>
                <a:gridCol w="182403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36696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6002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7011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254125" algn="l"/>
                        </a:tabLst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Character</a:t>
                      </a:r>
                    </a:p>
                  </a:txBody>
                  <a:tcPr marL="97456" marR="97456"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254125" algn="l"/>
                        </a:tabLst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ASCII numeric code</a:t>
                      </a:r>
                    </a:p>
                  </a:txBody>
                  <a:tcPr marL="97456" marR="97456"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254125" algn="l"/>
                        </a:tabLst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Binary code</a:t>
                      </a:r>
                    </a:p>
                  </a:txBody>
                  <a:tcPr marL="97456" marR="97456"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462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254125" algn="l"/>
                        </a:tabLst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‘A’</a:t>
                      </a:r>
                    </a:p>
                  </a:txBody>
                  <a:tcPr marL="97456" marR="97456"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254125" algn="l"/>
                        </a:tabLst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65</a:t>
                      </a:r>
                    </a:p>
                  </a:txBody>
                  <a:tcPr marL="97456" marR="97456"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254125" algn="l"/>
                        </a:tabLst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01000001</a:t>
                      </a:r>
                    </a:p>
                  </a:txBody>
                  <a:tcPr marL="97456" marR="97456"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4464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254125" algn="l"/>
                        </a:tabLst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‘B’</a:t>
                      </a:r>
                    </a:p>
                  </a:txBody>
                  <a:tcPr marL="97456" marR="97456"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254125" algn="l"/>
                        </a:tabLst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66</a:t>
                      </a:r>
                    </a:p>
                  </a:txBody>
                  <a:tcPr marL="97456" marR="97456"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254125" algn="l"/>
                        </a:tabLst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01000010</a:t>
                      </a:r>
                    </a:p>
                  </a:txBody>
                  <a:tcPr marL="97456" marR="97456"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478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254125" algn="l"/>
                        </a:tabLst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‘a’</a:t>
                      </a:r>
                    </a:p>
                  </a:txBody>
                  <a:tcPr marL="97456" marR="97456"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254125" algn="l"/>
                        </a:tabLst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97</a:t>
                      </a:r>
                    </a:p>
                  </a:txBody>
                  <a:tcPr marL="97456" marR="97456"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254125" algn="l"/>
                        </a:tabLst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01100001</a:t>
                      </a:r>
                    </a:p>
                  </a:txBody>
                  <a:tcPr marL="97456" marR="97456"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6462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254125" algn="l"/>
                        </a:tabLst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‘2’</a:t>
                      </a:r>
                    </a:p>
                  </a:txBody>
                  <a:tcPr marL="97456" marR="97456"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254125" algn="l"/>
                        </a:tabLst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50</a:t>
                      </a:r>
                    </a:p>
                  </a:txBody>
                  <a:tcPr marL="97456" marR="97456"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254125" algn="l"/>
                        </a:tabLst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00110010</a:t>
                      </a:r>
                    </a:p>
                  </a:txBody>
                  <a:tcPr marL="97456" marR="97456"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84018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5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659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60350"/>
            <a:ext cx="8229600" cy="730250"/>
          </a:xfrm>
        </p:spPr>
        <p:txBody>
          <a:bodyPr/>
          <a:lstStyle/>
          <a:p>
            <a:pPr eaLnBrk="1" hangingPunct="1"/>
            <a:r>
              <a:rPr lang="en-US" altLang="en-US" dirty="0"/>
              <a:t>Storing Information: </a:t>
            </a:r>
            <a:r>
              <a:rPr lang="en-US" altLang="en-US" b="1" dirty="0">
                <a:solidFill>
                  <a:srgbClr val="FF0000"/>
                </a:solidFill>
              </a:rPr>
              <a:t>Bottom Line</a:t>
            </a:r>
          </a:p>
        </p:txBody>
      </p:sp>
      <p:sp>
        <p:nvSpPr>
          <p:cNvPr id="3676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tabLst>
                <a:tab pos="1254125" algn="l"/>
              </a:tabLst>
            </a:pPr>
            <a:r>
              <a:rPr lang="en-US" altLang="en-US" dirty="0"/>
              <a:t>Why it important to know that different types of information is stored differently?</a:t>
            </a:r>
          </a:p>
          <a:p>
            <a:pPr lvl="1" eaLnBrk="1" hangingPunct="1">
              <a:tabLst>
                <a:tab pos="1254125" algn="l"/>
              </a:tabLst>
            </a:pPr>
            <a:r>
              <a:rPr lang="en-US" altLang="en-US" dirty="0"/>
              <a:t>One motivation: sometimes students don’t why it’s significant that “123” is not the same as the number 123.</a:t>
            </a:r>
          </a:p>
          <a:p>
            <a:pPr lvl="1" eaLnBrk="1" hangingPunct="1">
              <a:tabLst>
                <a:tab pos="1254125" algn="l"/>
              </a:tabLst>
            </a:pPr>
            <a:r>
              <a:rPr lang="en-US" altLang="en-US" dirty="0"/>
              <a:t>Certain operations only apply to certain types of information and can produce errors or unexpected results when applied to other types of information.</a:t>
            </a:r>
          </a:p>
          <a:p>
            <a:pPr eaLnBrk="1" hangingPunct="1">
              <a:tabLst>
                <a:tab pos="1254125" algn="l"/>
              </a:tabLst>
            </a:pPr>
            <a:r>
              <a:rPr lang="en-US" altLang="en-US" b="1" dirty="0"/>
              <a:t>Example</a:t>
            </a:r>
          </a:p>
          <a:p>
            <a:pPr lvl="1" eaLnBrk="1" hangingPunct="1">
              <a:buFont typeface="Arial" panose="020B0604020202020204" pitchFamily="34" charset="0"/>
              <a:buNone/>
              <a:tabLst>
                <a:tab pos="1254125" algn="l"/>
              </a:tabLst>
            </a:pPr>
            <a:r>
              <a:rPr lang="en-US" alt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num = </a:t>
            </a:r>
            <a:r>
              <a:rPr lang="en-US" altLang="en-US" sz="18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input</a:t>
            </a:r>
            <a:r>
              <a:rPr lang="en-US" alt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("Enter a number")</a:t>
            </a:r>
          </a:p>
          <a:p>
            <a:pPr lvl="1" eaLnBrk="1" hangingPunct="1">
              <a:buFont typeface="Times New Roman" panose="02020603050405020304" pitchFamily="18" charset="0"/>
              <a:buNone/>
              <a:tabLst>
                <a:tab pos="1254125" algn="l"/>
              </a:tabLst>
            </a:pPr>
            <a:r>
              <a:rPr lang="en-US" alt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numHalved</a:t>
            </a:r>
            <a:r>
              <a:rPr lang="en-US" alt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= </a:t>
            </a:r>
            <a:r>
              <a:rPr lang="en-US" alt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num</a:t>
            </a:r>
            <a:r>
              <a:rPr lang="en-US" alt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/ 2</a:t>
            </a:r>
          </a:p>
        </p:txBody>
      </p:sp>
      <p:sp>
        <p:nvSpPr>
          <p:cNvPr id="2" name="Rectangle 1"/>
          <p:cNvSpPr/>
          <p:nvPr/>
        </p:nvSpPr>
        <p:spPr>
          <a:xfrm>
            <a:off x="5181600" y="4798874"/>
            <a:ext cx="4572000" cy="2031325"/>
          </a:xfrm>
          <a:prstGeom prst="rect">
            <a:avLst/>
          </a:prstGeom>
          <a:solidFill>
            <a:srgbClr val="FFFF00"/>
          </a:solidFill>
        </p:spPr>
        <p:txBody>
          <a:bodyPr>
            <a:spAutoFit/>
          </a:bodyPr>
          <a:lstStyle/>
          <a:p>
            <a:r>
              <a:rPr lang="en-US" dirty="0" smtClean="0"/>
              <a:t>Use something like this at first</a:t>
            </a:r>
            <a:endParaRPr lang="en-CA" dirty="0" smtClean="0"/>
          </a:p>
          <a:p>
            <a:r>
              <a:rPr lang="en-CA" dirty="0" smtClean="0"/>
              <a:t>aStr1 </a:t>
            </a:r>
            <a:r>
              <a:rPr lang="en-CA" dirty="0"/>
              <a:t>= "12"</a:t>
            </a:r>
          </a:p>
          <a:p>
            <a:r>
              <a:rPr lang="en-CA" dirty="0"/>
              <a:t>aNum1 = 12</a:t>
            </a:r>
          </a:p>
          <a:p>
            <a:r>
              <a:rPr lang="en-CA" dirty="0"/>
              <a:t>aNum1 = aNum1 * 2</a:t>
            </a:r>
          </a:p>
          <a:p>
            <a:r>
              <a:rPr lang="en-CA" dirty="0"/>
              <a:t>aStr1 = aStr1 * 2</a:t>
            </a:r>
          </a:p>
          <a:p>
            <a:r>
              <a:rPr lang="en-CA" dirty="0"/>
              <a:t>print(aNum1)</a:t>
            </a:r>
          </a:p>
          <a:p>
            <a:r>
              <a:rPr lang="en-CA" dirty="0"/>
              <a:t>print(aStr1)</a:t>
            </a:r>
          </a:p>
        </p:txBody>
      </p:sp>
    </p:spTree>
    <p:extLst>
      <p:ext uri="{BB962C8B-B14F-4D97-AF65-F5344CB8AC3E}">
        <p14:creationId xmlns:p14="http://schemas.microsoft.com/office/powerpoint/2010/main" val="1046904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7619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60350"/>
            <a:ext cx="8229600" cy="73025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>
                <a:solidFill>
                  <a:srgbClr val="FF0000"/>
                </a:solidFill>
              </a:rPr>
              <a:t>Converting</a:t>
            </a:r>
            <a:r>
              <a:rPr lang="en-US" b="1" dirty="0"/>
              <a:t> </a:t>
            </a:r>
            <a:r>
              <a:rPr lang="en-US" dirty="0"/>
              <a:t>Between Different Types Of Information</a:t>
            </a:r>
          </a:p>
        </p:txBody>
      </p:sp>
      <p:sp>
        <p:nvSpPr>
          <p:cNvPr id="2887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tabLst>
                <a:tab pos="1254125" algn="l"/>
              </a:tabLst>
            </a:pPr>
            <a:r>
              <a:rPr lang="en-US" altLang="en-US" dirty="0"/>
              <a:t>Example motivation: you may want numerical information to be stored as a string (for built in string functions e.g., check if a string consists only of numbers) but also you want to perform calculations).</a:t>
            </a:r>
          </a:p>
          <a:p>
            <a:pPr eaLnBrk="1" hangingPunct="1">
              <a:tabLst>
                <a:tab pos="1254125" algn="l"/>
              </a:tabLst>
            </a:pPr>
            <a:r>
              <a:rPr lang="en-US" altLang="en-US" dirty="0"/>
              <a:t>Some of the conversion mechanisms (functions) available in Python:</a:t>
            </a:r>
          </a:p>
          <a:p>
            <a:pPr lvl="1" eaLnBrk="1" hangingPunct="1">
              <a:buFont typeface="Times New Roman" panose="02020603050405020304" pitchFamily="18" charset="0"/>
              <a:buNone/>
              <a:tabLst>
                <a:tab pos="1254125" algn="l"/>
              </a:tabLst>
            </a:pPr>
            <a:r>
              <a:rPr lang="en-US" altLang="en-US" b="1" dirty="0"/>
              <a:t>Format</a:t>
            </a:r>
            <a:r>
              <a:rPr lang="en-US" altLang="en-US" dirty="0"/>
              <a:t>:</a:t>
            </a:r>
          </a:p>
          <a:p>
            <a:pPr lvl="2" eaLnBrk="1" hangingPunct="1">
              <a:buFontTx/>
              <a:buNone/>
              <a:tabLst>
                <a:tab pos="1254125" algn="l"/>
              </a:tabLst>
            </a:pPr>
            <a:r>
              <a:rPr lang="en-US" altLang="en-US" sz="1600" b="1" dirty="0" err="1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altLang="en-US" sz="16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alt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altLang="en-US" sz="1600" i="1" dirty="0">
                <a:latin typeface="Consolas" panose="020B0609020204030204" pitchFamily="49" charset="0"/>
                <a:cs typeface="Consolas" panose="020B0609020204030204" pitchFamily="49" charset="0"/>
              </a:rPr>
              <a:t>value to convert</a:t>
            </a:r>
            <a:r>
              <a:rPr lang="en-US" alt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en-US" altLang="en-US" sz="16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r>
              <a:rPr lang="en-US" alt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</a:p>
          <a:p>
            <a:pPr lvl="2" eaLnBrk="1" hangingPunct="1">
              <a:buFontTx/>
              <a:buNone/>
              <a:tabLst>
                <a:tab pos="1254125" algn="l"/>
              </a:tabLst>
            </a:pPr>
            <a:r>
              <a:rPr lang="en-US" altLang="en-US" sz="16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float(</a:t>
            </a:r>
            <a:r>
              <a:rPr lang="en-US" alt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altLang="en-US" sz="1600" i="1" dirty="0">
                <a:latin typeface="Consolas" panose="020B0609020204030204" pitchFamily="49" charset="0"/>
                <a:cs typeface="Consolas" panose="020B0609020204030204" pitchFamily="49" charset="0"/>
              </a:rPr>
              <a:t>value to convert</a:t>
            </a:r>
            <a:r>
              <a:rPr lang="en-US" alt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en-US" altLang="en-US" sz="16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pPr lvl="2" eaLnBrk="1" hangingPunct="1">
              <a:buFontTx/>
              <a:buNone/>
              <a:tabLst>
                <a:tab pos="1254125" algn="l"/>
              </a:tabLst>
            </a:pPr>
            <a:r>
              <a:rPr lang="en-US" altLang="en-US" sz="1600" b="1" dirty="0" err="1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str</a:t>
            </a:r>
            <a:r>
              <a:rPr lang="en-US" altLang="en-US" sz="16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altLang="en-US" sz="1600" i="1" dirty="0">
                <a:latin typeface="Consolas" panose="020B0609020204030204" pitchFamily="49" charset="0"/>
                <a:cs typeface="Consolas" panose="020B0609020204030204" pitchFamily="49" charset="0"/>
              </a:rPr>
              <a:t>&lt;value to convert</a:t>
            </a:r>
            <a:r>
              <a:rPr lang="en-US" alt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en-US" altLang="en-US" sz="16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r>
              <a:rPr lang="en-US" alt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</a:p>
          <a:p>
            <a:pPr lvl="2" eaLnBrk="1" hangingPunct="1">
              <a:buFontTx/>
              <a:buNone/>
              <a:tabLst>
                <a:tab pos="1254125" algn="l"/>
              </a:tabLst>
            </a:pPr>
            <a:endParaRPr lang="en-US" altLang="en-US" dirty="0"/>
          </a:p>
          <a:p>
            <a:pPr lvl="1" eaLnBrk="1" hangingPunct="1">
              <a:buFont typeface="Times New Roman" panose="02020603050405020304" pitchFamily="18" charset="0"/>
              <a:buNone/>
              <a:tabLst>
                <a:tab pos="1254125" algn="l"/>
              </a:tabLst>
            </a:pPr>
            <a:r>
              <a:rPr lang="en-US" altLang="en-US" b="1" dirty="0"/>
              <a:t>Examples</a:t>
            </a:r>
            <a:r>
              <a:rPr lang="en-US" altLang="en-US" dirty="0"/>
              <a:t>:</a:t>
            </a:r>
          </a:p>
          <a:p>
            <a:pPr lvl="1" eaLnBrk="1" hangingPunct="1">
              <a:buFont typeface="Times New Roman" panose="02020603050405020304" pitchFamily="18" charset="0"/>
              <a:buNone/>
              <a:tabLst>
                <a:tab pos="1254125" algn="l"/>
              </a:tabLst>
            </a:pPr>
            <a:r>
              <a:rPr lang="en-US" altLang="en-US" sz="1800" b="1" dirty="0"/>
              <a:t>Name of the full example</a:t>
            </a:r>
            <a:r>
              <a:rPr lang="en-US" altLang="en-US" sz="1800" dirty="0"/>
              <a:t>:</a:t>
            </a:r>
            <a:r>
              <a:rPr lang="en-US" altLang="en-US" sz="1400" dirty="0"/>
              <a:t> </a:t>
            </a:r>
            <a:r>
              <a:rPr lang="en-US" altLang="en-US" sz="1800" dirty="0">
                <a:latin typeface="Consolas" panose="020B0609020204030204" pitchFamily="49" charset="0"/>
              </a:rPr>
              <a:t>9</a:t>
            </a:r>
            <a:r>
              <a:rPr lang="en-US" alt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convert.py</a:t>
            </a:r>
          </a:p>
          <a:p>
            <a:pPr lvl="1" eaLnBrk="1" hangingPunct="1">
              <a:buFont typeface="Times New Roman" panose="02020603050405020304" pitchFamily="18" charset="0"/>
              <a:buNone/>
              <a:tabLst>
                <a:tab pos="1254125" algn="l"/>
              </a:tabLst>
            </a:pPr>
            <a:r>
              <a:rPr lang="en-US" alt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var1 = 10.9</a:t>
            </a:r>
          </a:p>
          <a:p>
            <a:pPr lvl="1" eaLnBrk="1" hangingPunct="1">
              <a:buFont typeface="Times New Roman" panose="02020603050405020304" pitchFamily="18" charset="0"/>
              <a:buNone/>
              <a:tabLst>
                <a:tab pos="1254125" algn="l"/>
              </a:tabLst>
            </a:pPr>
            <a:r>
              <a:rPr lang="en-US" alt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var2 = </a:t>
            </a:r>
            <a:r>
              <a:rPr lang="en-US" altLang="en-US" sz="16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int(</a:t>
            </a:r>
            <a:r>
              <a:rPr lang="en-US" alt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var1</a:t>
            </a:r>
            <a:r>
              <a:rPr lang="en-US" altLang="en-US" sz="16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pPr lvl="1" eaLnBrk="1" hangingPunct="1">
              <a:buFont typeface="Times New Roman" panose="02020603050405020304" pitchFamily="18" charset="0"/>
              <a:buNone/>
              <a:tabLst>
                <a:tab pos="1254125" algn="l"/>
              </a:tabLst>
            </a:pPr>
            <a:r>
              <a:rPr lang="en-US" alt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print(var1,var2)</a:t>
            </a:r>
          </a:p>
        </p:txBody>
      </p:sp>
      <p:pic>
        <p:nvPicPr>
          <p:cNvPr id="61445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5776963"/>
            <a:ext cx="1624012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1" name="Group 10"/>
          <p:cNvGrpSpPr>
            <a:grpSpLocks/>
          </p:cNvGrpSpPr>
          <p:nvPr/>
        </p:nvGrpSpPr>
        <p:grpSpPr bwMode="auto">
          <a:xfrm>
            <a:off x="6019800" y="3124200"/>
            <a:ext cx="3048000" cy="1997075"/>
            <a:chOff x="6019800" y="3138606"/>
            <a:chExt cx="3048000" cy="1997154"/>
          </a:xfrm>
        </p:grpSpPr>
        <p:sp>
          <p:nvSpPr>
            <p:cNvPr id="75783" name="TextBox 2"/>
            <p:cNvSpPr txBox="1">
              <a:spLocks noChangeArrowheads="1"/>
            </p:cNvSpPr>
            <p:nvPr/>
          </p:nvSpPr>
          <p:spPr bwMode="auto">
            <a:xfrm>
              <a:off x="6934200" y="3579852"/>
              <a:ext cx="99060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latin typeface="Consolas" panose="020B0609020204030204" pitchFamily="49" charset="0"/>
                  <a:cs typeface="Consolas" panose="020B0609020204030204" pitchFamily="49" charset="0"/>
                </a:rPr>
                <a:t>(    )</a:t>
              </a:r>
            </a:p>
          </p:txBody>
        </p:sp>
        <p:sp>
          <p:nvSpPr>
            <p:cNvPr id="75784" name="TextBox 3"/>
            <p:cNvSpPr txBox="1">
              <a:spLocks noChangeArrowheads="1"/>
            </p:cNvSpPr>
            <p:nvPr/>
          </p:nvSpPr>
          <p:spPr bwMode="auto">
            <a:xfrm>
              <a:off x="6324600" y="3138606"/>
              <a:ext cx="243840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latin typeface="Consolas" panose="020B0609020204030204" pitchFamily="49" charset="0"/>
                  <a:cs typeface="Consolas" panose="020B0609020204030204" pitchFamily="49" charset="0"/>
                </a:rPr>
                <a:t>Value to convert</a:t>
              </a:r>
            </a:p>
          </p:txBody>
        </p:sp>
        <p:cxnSp>
          <p:nvCxnSpPr>
            <p:cNvPr id="6" name="Straight Arrow Connector 5"/>
            <p:cNvCxnSpPr/>
            <p:nvPr/>
          </p:nvCxnSpPr>
          <p:spPr>
            <a:xfrm>
              <a:off x="7429500" y="3410079"/>
              <a:ext cx="0" cy="396891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5786" name="TextBox 12"/>
            <p:cNvSpPr txBox="1">
              <a:spLocks noChangeArrowheads="1"/>
            </p:cNvSpPr>
            <p:nvPr/>
          </p:nvSpPr>
          <p:spPr bwMode="auto">
            <a:xfrm>
              <a:off x="6311900" y="4766428"/>
              <a:ext cx="243840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latin typeface="Consolas" panose="020B0609020204030204" pitchFamily="49" charset="0"/>
                  <a:cs typeface="Consolas" panose="020B0609020204030204" pitchFamily="49" charset="0"/>
                </a:rPr>
                <a:t>Converted result</a:t>
              </a:r>
            </a:p>
          </p:txBody>
        </p:sp>
        <p:cxnSp>
          <p:nvCxnSpPr>
            <p:cNvPr id="16" name="Straight Arrow Connector 15"/>
            <p:cNvCxnSpPr/>
            <p:nvPr/>
          </p:nvCxnSpPr>
          <p:spPr>
            <a:xfrm>
              <a:off x="7429500" y="4392781"/>
              <a:ext cx="0" cy="396891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" name="Rectangle 1"/>
            <p:cNvSpPr/>
            <p:nvPr/>
          </p:nvSpPr>
          <p:spPr>
            <a:xfrm>
              <a:off x="6019800" y="3878103"/>
              <a:ext cx="3048000" cy="495320"/>
            </a:xfrm>
            <a:prstGeom prst="rect">
              <a:avLst/>
            </a:prstGeom>
            <a:solidFill>
              <a:srgbClr val="FFFF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b="1" dirty="0">
                  <a:solidFill>
                    <a:srgbClr val="FF00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Conversion function</a:t>
              </a: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2438400" y="2957570"/>
            <a:ext cx="3333750" cy="1015173"/>
            <a:chOff x="2438400" y="2957570"/>
            <a:chExt cx="3333750" cy="1015173"/>
          </a:xfrm>
        </p:grpSpPr>
        <p:sp>
          <p:nvSpPr>
            <p:cNvPr id="3" name="Rectangle 2"/>
            <p:cNvSpPr/>
            <p:nvPr/>
          </p:nvSpPr>
          <p:spPr>
            <a:xfrm>
              <a:off x="4171950" y="2957570"/>
              <a:ext cx="1600200" cy="1015173"/>
            </a:xfrm>
            <a:prstGeom prst="rect">
              <a:avLst/>
            </a:prstGeom>
            <a:solidFill>
              <a:srgbClr val="FFFF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Digits right of decimal are removed (truncation - no rounding)</a:t>
              </a:r>
              <a:endParaRPr lang="en-CA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5" name="Straight Connector 4"/>
            <p:cNvCxnSpPr>
              <a:stCxn id="3" idx="1"/>
            </p:cNvCxnSpPr>
            <p:nvPr/>
          </p:nvCxnSpPr>
          <p:spPr bwMode="auto">
            <a:xfrm flipH="1">
              <a:off x="2438400" y="3465157"/>
              <a:ext cx="1733550" cy="469589"/>
            </a:xfrm>
            <a:prstGeom prst="line">
              <a:avLst/>
            </a:prstGeom>
            <a:ln w="38100">
              <a:solidFill>
                <a:srgbClr val="FF0000"/>
              </a:solidFill>
              <a:prstDash val="sysDash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021175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8771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CC"/>
        </a:solidFill>
        <a:ln>
          <a:solidFill>
            <a:schemeClr val="tx1"/>
          </a:solidFill>
        </a:ln>
      </a:spPr>
      <a:bodyPr rtlCol="0" anchor="ctr"/>
      <a:lstStyle>
        <a:defPPr algn="ctr">
          <a:defRPr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 bwMode="auto">
        <a:ln w="38100">
          <a:solidFill>
            <a:srgbClr val="FF0000"/>
          </a:solidFill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 bwMode="auto">
        <a:noFill/>
        <a:ln>
          <a:noFill/>
        </a:ln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a:spPr>
      <a:bodyPr wrap="square" rtlCol="0">
        <a:spAutoFit/>
      </a:bodyPr>
      <a:lstStyle>
        <a:defPPr eaLnBrk="1" hangingPunct="1">
          <a:spcBef>
            <a:spcPct val="0"/>
          </a:spcBef>
          <a:buFontTx/>
          <a:buNone/>
          <a:defRPr sz="1200" b="1" dirty="0" smtClean="0">
            <a:solidFill>
              <a:srgbClr val="FF0000"/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26662</TotalTime>
  <Words>2183</Words>
  <Application>Microsoft Office PowerPoint</Application>
  <PresentationFormat>On-screen Show (4:3)</PresentationFormat>
  <Paragraphs>370</Paragraphs>
  <Slides>31</Slides>
  <Notes>28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7" baseType="lpstr">
      <vt:lpstr>ＭＳ Ｐゴシック</vt:lpstr>
      <vt:lpstr>Arial</vt:lpstr>
      <vt:lpstr>Calibri</vt:lpstr>
      <vt:lpstr>Consolas</vt:lpstr>
      <vt:lpstr>Times New Roman</vt:lpstr>
      <vt:lpstr>Office Theme</vt:lpstr>
      <vt:lpstr>Getting Started With Python Programming: Part 2</vt:lpstr>
      <vt:lpstr>Input</vt:lpstr>
      <vt:lpstr>Variables: Storing Information (If There Is Time)</vt:lpstr>
      <vt:lpstr>Variables: Storing Information (If There Is Time)</vt:lpstr>
      <vt:lpstr>Storing Integer Information (If There Is Time)</vt:lpstr>
      <vt:lpstr>Storing Real Numbers In The Form Of Floating Point  (If There Is Time)</vt:lpstr>
      <vt:lpstr>Storing Character Information (If There Is Time)</vt:lpstr>
      <vt:lpstr>Storing Information: Bottom Line</vt:lpstr>
      <vt:lpstr>Converting Between Different Types Of Information</vt:lpstr>
      <vt:lpstr>Overloaded Operators</vt:lpstr>
      <vt:lpstr>Overloaded Operators (2)</vt:lpstr>
      <vt:lpstr>Converting Between Different Types Of Information (2)</vt:lpstr>
      <vt:lpstr>Converting Types: Extra Practice For Students</vt:lpstr>
      <vt:lpstr>Converting Between Different Types Of Information: Getting Numeric Input</vt:lpstr>
      <vt:lpstr>Converting Between Different Types Of Information: Getting Numeric Input  (2)</vt:lpstr>
      <vt:lpstr>Section Summary: Input, Representations</vt:lpstr>
      <vt:lpstr>By Default Output Is Unformatted</vt:lpstr>
      <vt:lpstr>Formatting Output</vt:lpstr>
      <vt:lpstr>Format Specifiers</vt:lpstr>
      <vt:lpstr>Types Of Information That Can Be Formatted Via Format Specifiers (Placeholders)</vt:lpstr>
      <vt:lpstr>Format Specifiers: Precision &amp; Field Width</vt:lpstr>
      <vt:lpstr>Formatting Effects Using Format Specifiers</vt:lpstr>
      <vt:lpstr>Displaying The Percent Sign1  (If There Is Time)</vt:lpstr>
      <vt:lpstr>One Application Of Format Specifiers</vt:lpstr>
      <vt:lpstr>Section Summary: Formatting Output</vt:lpstr>
      <vt:lpstr>Escape Codes/Characters</vt:lpstr>
      <vt:lpstr>Escape Codes (2)</vt:lpstr>
      <vt:lpstr>Escape Codes: Application</vt:lpstr>
      <vt:lpstr>Section Summary: Escape Codes</vt:lpstr>
      <vt:lpstr>Extra Practice</vt:lpstr>
      <vt:lpstr>After This Section You Should Now Know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Getting Started With Python Programming</dc:title>
  <dc:creator>James Tam</dc:creator>
  <cp:keywords>input;output;formatting output;format specifiers;Escape codes</cp:keywords>
  <cp:lastModifiedBy>James Tam</cp:lastModifiedBy>
  <cp:revision>576</cp:revision>
  <cp:lastPrinted>2021-04-27T22:19:20Z</cp:lastPrinted>
  <dcterms:created xsi:type="dcterms:W3CDTF">2013-08-26T22:54:00Z</dcterms:created>
  <dcterms:modified xsi:type="dcterms:W3CDTF">2022-08-31T04:38:53Z</dcterms:modified>
</cp:coreProperties>
</file>