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67" r:id="rId3"/>
    <p:sldId id="392" r:id="rId4"/>
    <p:sldId id="257" r:id="rId5"/>
    <p:sldId id="341" r:id="rId6"/>
    <p:sldId id="390" r:id="rId7"/>
    <p:sldId id="260" r:id="rId8"/>
    <p:sldId id="422" r:id="rId9"/>
    <p:sldId id="400" r:id="rId10"/>
    <p:sldId id="263" r:id="rId11"/>
    <p:sldId id="264" r:id="rId12"/>
    <p:sldId id="423" r:id="rId13"/>
    <p:sldId id="424" r:id="rId14"/>
    <p:sldId id="425" r:id="rId15"/>
    <p:sldId id="427" r:id="rId16"/>
    <p:sldId id="428" r:id="rId17"/>
    <p:sldId id="429" r:id="rId18"/>
    <p:sldId id="354" r:id="rId19"/>
    <p:sldId id="394" r:id="rId20"/>
    <p:sldId id="388" r:id="rId21"/>
    <p:sldId id="347" r:id="rId22"/>
    <p:sldId id="348" r:id="rId23"/>
    <p:sldId id="349" r:id="rId24"/>
    <p:sldId id="350" r:id="rId25"/>
    <p:sldId id="386" r:id="rId26"/>
    <p:sldId id="351" r:id="rId27"/>
    <p:sldId id="355" r:id="rId28"/>
    <p:sldId id="271" r:id="rId29"/>
    <p:sldId id="383" r:id="rId30"/>
    <p:sldId id="398" r:id="rId31"/>
    <p:sldId id="387" r:id="rId32"/>
    <p:sldId id="402" r:id="rId33"/>
    <p:sldId id="420" r:id="rId34"/>
    <p:sldId id="418" r:id="rId35"/>
    <p:sldId id="419" r:id="rId36"/>
    <p:sldId id="33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367"/>
            <p14:sldId id="392"/>
            <p14:sldId id="257"/>
            <p14:sldId id="341"/>
            <p14:sldId id="390"/>
            <p14:sldId id="260"/>
            <p14:sldId id="422"/>
            <p14:sldId id="400"/>
            <p14:sldId id="263"/>
            <p14:sldId id="264"/>
            <p14:sldId id="423"/>
            <p14:sldId id="424"/>
            <p14:sldId id="425"/>
          </p14:sldIdLst>
        </p14:section>
        <p14:section name="Untitled Section" id="{0F118CBA-8DFE-431D-9710-5BA57D6195AA}">
          <p14:sldIdLst>
            <p14:sldId id="427"/>
            <p14:sldId id="428"/>
            <p14:sldId id="429"/>
            <p14:sldId id="354"/>
            <p14:sldId id="394"/>
            <p14:sldId id="388"/>
            <p14:sldId id="347"/>
            <p14:sldId id="348"/>
            <p14:sldId id="349"/>
            <p14:sldId id="350"/>
            <p14:sldId id="386"/>
            <p14:sldId id="351"/>
            <p14:sldId id="355"/>
            <p14:sldId id="271"/>
            <p14:sldId id="383"/>
            <p14:sldId id="398"/>
            <p14:sldId id="387"/>
            <p14:sldId id="402"/>
            <p14:sldId id="420"/>
            <p14:sldId id="418"/>
            <p14:sldId id="419"/>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4"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6" autoAdjust="0"/>
    <p:restoredTop sz="95646" autoAdjust="0"/>
  </p:normalViewPr>
  <p:slideViewPr>
    <p:cSldViewPr>
      <p:cViewPr varScale="1">
        <p:scale>
          <a:sx n="107" d="100"/>
          <a:sy n="107" d="100"/>
        </p:scale>
        <p:origin x="408"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05T02:26:59.944" idx="4">
    <p:pos x="10" y="10"/>
    <p:text>how to run a program, how to open a previously created program</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8/29/2022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8/29/2022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24</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26</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31</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34</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35</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20</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8/29/2022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8/29/2022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8/29/2022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8/29/2022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8/29/2022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8/29/2022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8/29/2022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8/29/2022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8/29/2022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8/29/2022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ocs.python.org/3/using/mac.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ges.cpsc.ucalgary.ca/~tamj/2021/217P/notes/pdf/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2/217F/#Main_grid:_lecture_&amp;_tutorial_schedule,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dirty="0" smtClean="0"/>
              <a:t>Getting Started With Python Programming: Part I</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23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dirty="0"/>
              <a:t>Tutorial: creating computer programs</a:t>
            </a:r>
          </a:p>
          <a:p>
            <a:pPr eaLnBrk="1" hangingPunct="1">
              <a:buFontTx/>
              <a:buChar char="•"/>
            </a:pPr>
            <a:r>
              <a:rPr lang="en-US" altLang="en-US" dirty="0" smtClean="0"/>
              <a:t>Variables</a:t>
            </a:r>
          </a:p>
          <a:p>
            <a:pPr eaLnBrk="1" hangingPunct="1">
              <a:buFontTx/>
              <a:buChar char="•"/>
            </a:pPr>
            <a:r>
              <a:rPr lang="en-US" altLang="en-US" dirty="0" smtClean="0"/>
              <a:t>Getting information from the user</a:t>
            </a:r>
          </a:p>
          <a:p>
            <a:pPr eaLnBrk="1" hangingPunct="1">
              <a:buFontTx/>
              <a:buChar char="•"/>
            </a:pPr>
            <a:r>
              <a:rPr lang="en-US" altLang="en-US" dirty="0" smtClean="0"/>
              <a:t>Common </a:t>
            </a:r>
            <a:r>
              <a:rPr lang="en-US" altLang="en-US" smtClean="0"/>
              <a:t>mathematical operators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a:t>
            </a:r>
            <a:r>
              <a:rPr lang="en-US" altLang="en-US" sz="1600" dirty="0" err="1">
                <a:latin typeface="Consolas" panose="020B0609020204030204" pitchFamily="49" charset="0"/>
                <a:cs typeface="Consolas" panose="020B0609020204030204" pitchFamily="49" charset="0"/>
              </a:rPr>
              <a:t>hello",end</a:t>
            </a:r>
            <a:r>
              <a:rPr lang="en-US" altLang="en-US" sz="1600" dirty="0">
                <a:latin typeface="Consolas" panose="020B0609020204030204" pitchFamily="49" charset="0"/>
                <a:cs typeface="Consolas" panose="020B0609020204030204" pitchFamily="49" charset="0"/>
              </a:rPr>
              <a:t>="")</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b="1" dirty="0" smtClean="0">
                <a:latin typeface="+mn-lt"/>
                <a:cs typeface="Times New Roman" pitchFamily="18" charset="0"/>
              </a:rPr>
              <a:t>Filename:</a:t>
            </a:r>
            <a:r>
              <a:rPr lang="en-US" altLang="en-US" sz="2000" dirty="0" smtClean="0">
                <a:latin typeface="+mn-lt"/>
                <a:cs typeface="Times New Roman" pitchFamily="18" charset="0"/>
              </a:rPr>
              <a:t> 1</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smtClean="0"/>
              <a:t>Creating</a:t>
            </a:r>
            <a:r>
              <a:rPr lang="en-US" dirty="0" smtClean="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smtClean="0"/>
              <a:t>Step 0: Before writing your program start IDLE (python editor)</a:t>
            </a:r>
          </a:p>
          <a:p>
            <a:pPr lvl="1" eaLnBrk="1" hangingPunct="1">
              <a:tabLst>
                <a:tab pos="1254125" algn="l"/>
              </a:tabLst>
            </a:pPr>
            <a:r>
              <a:rPr lang="en-US" altLang="en-US" dirty="0" smtClean="0"/>
              <a:t>The editor automatically comes installed with your python download so it’s the one that we will officially support.</a:t>
            </a:r>
          </a:p>
          <a:p>
            <a:pPr lvl="1" eaLnBrk="1" hangingPunct="1">
              <a:tabLst>
                <a:tab pos="1254125" algn="l"/>
              </a:tabLst>
            </a:pPr>
            <a:r>
              <a:rPr lang="en-US" altLang="en-US" dirty="0" smtClean="0"/>
              <a:t>You can use other editors but keep in mind </a:t>
            </a:r>
            <a:r>
              <a:rPr lang="en-US" altLang="en-US" b="1" dirty="0" smtClean="0"/>
              <a:t>you may be on your own if you have problems with that editor</a:t>
            </a:r>
            <a:r>
              <a:rPr lang="en-US" altLang="en-US" dirty="0" smtClean="0"/>
              <a:t>!</a:t>
            </a:r>
          </a:p>
          <a:p>
            <a:pPr lvl="2" eaLnBrk="1" hangingPunct="1">
              <a:tabLst>
                <a:tab pos="1254125" algn="l"/>
              </a:tabLst>
            </a:pPr>
            <a:r>
              <a:rPr lang="en-US" altLang="en-US" dirty="0" smtClean="0"/>
              <a:t>Starting IDLE (Windows)</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buNone/>
              <a:tabLst>
                <a:tab pos="1254125" algn="l"/>
              </a:tabLst>
            </a:pPr>
            <a:endParaRPr lang="en-US" altLang="en-US" sz="1200" dirty="0" smtClean="0"/>
          </a:p>
          <a:p>
            <a:pPr marL="400050" lvl="1" indent="0" eaLnBrk="1" hangingPunct="1">
              <a:tabLst>
                <a:tab pos="1254125" algn="l"/>
              </a:tabLst>
            </a:pPr>
            <a:r>
              <a:rPr lang="en-US" altLang="en-US" dirty="0" smtClean="0"/>
              <a:t>Apple resources </a:t>
            </a:r>
            <a:r>
              <a:rPr lang="en-US" altLang="en-US" dirty="0" smtClean="0"/>
              <a:t>for using </a:t>
            </a:r>
            <a:r>
              <a:rPr lang="en-US" altLang="en-US" dirty="0" smtClean="0"/>
              <a:t>IDLE:</a:t>
            </a:r>
          </a:p>
          <a:p>
            <a:pPr marL="571500" lvl="2" indent="0" eaLnBrk="1" hangingPunct="1">
              <a:tabLst>
                <a:tab pos="1254125" algn="l"/>
              </a:tabLst>
            </a:pPr>
            <a:r>
              <a:rPr lang="en-CA" u="sng" dirty="0" smtClean="0">
                <a:hlinkClick r:id="rId3"/>
              </a:rPr>
              <a:t>https</a:t>
            </a:r>
            <a:r>
              <a:rPr lang="en-CA" u="sng" dirty="0">
                <a:hlinkClick r:id="rId3"/>
              </a:rPr>
              <a:t>://www.python.org/download/mac/tcltk</a:t>
            </a:r>
            <a:r>
              <a:rPr lang="en-CA" u="sng" dirty="0" smtClean="0">
                <a:hlinkClick r:id="rId3"/>
              </a:rPr>
              <a:t>/</a:t>
            </a:r>
            <a:endParaRPr lang="en-CA" u="sng" dirty="0" smtClean="0"/>
          </a:p>
          <a:p>
            <a:pPr marL="571500" lvl="2" indent="0" eaLnBrk="1" hangingPunct="1">
              <a:tabLst>
                <a:tab pos="1254125" algn="l"/>
              </a:tabLst>
            </a:pPr>
            <a:r>
              <a:rPr lang="en-CA" dirty="0">
                <a:hlinkClick r:id="rId4"/>
              </a:rPr>
              <a:t>https://</a:t>
            </a:r>
            <a:r>
              <a:rPr lang="en-CA" dirty="0" smtClean="0">
                <a:hlinkClick r:id="rId4"/>
              </a:rPr>
              <a:t>docs.python.org/3/using/mac.html</a:t>
            </a:r>
            <a:endParaRPr lang="en-CA" dirty="0" smtClean="0"/>
          </a:p>
          <a:p>
            <a:pPr marL="571500" lvl="2" indent="0" eaLnBrk="1" hangingPunct="1">
              <a:tabLst>
                <a:tab pos="1254125" algn="l"/>
              </a:tabLst>
            </a:pPr>
            <a:endParaRPr lang="en-CA" dirty="0"/>
          </a:p>
          <a:p>
            <a:pPr marL="400050" lvl="1" indent="0" eaLnBrk="1" hangingPunct="1">
              <a:tabLst>
                <a:tab pos="1254125" algn="l"/>
              </a:tabLst>
            </a:pPr>
            <a:endParaRPr lang="en-US" altLang="en-US" sz="12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3276600"/>
            <a:ext cx="2590800" cy="2131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9555">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9555">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955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a:t>
            </a:r>
            <a:r>
              <a:rPr lang="en-US" dirty="0" smtClean="0"/>
              <a:t>Windows (2)</a:t>
            </a:r>
            <a:endParaRPr lang="en-CA" dirty="0"/>
          </a:p>
        </p:txBody>
      </p:sp>
      <p:sp>
        <p:nvSpPr>
          <p:cNvPr id="3" name="Content Placeholder 2"/>
          <p:cNvSpPr>
            <a:spLocks noGrp="1"/>
          </p:cNvSpPr>
          <p:nvPr>
            <p:ph idx="1"/>
          </p:nvPr>
        </p:nvSpPr>
        <p:spPr/>
        <p:txBody>
          <a:bodyPr/>
          <a:lstStyle/>
          <a:p>
            <a:r>
              <a:rPr lang="en-US" b="1" dirty="0" smtClean="0"/>
              <a:t>Step 1</a:t>
            </a:r>
            <a:r>
              <a:rPr lang="en-US" dirty="0" smtClean="0"/>
              <a:t>: Starting the python program editor from IDLE</a:t>
            </a:r>
            <a:r>
              <a:rPr lang="en-CA" dirty="0" smtClean="0"/>
              <a:t>: </a:t>
            </a:r>
            <a:r>
              <a:rPr lang="en-CA" dirty="0" smtClean="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(3)</a:t>
            </a:r>
            <a:endParaRPr lang="en-CA" dirty="0"/>
          </a:p>
        </p:txBody>
      </p:sp>
      <p:sp>
        <p:nvSpPr>
          <p:cNvPr id="3" name="Content Placeholder 2"/>
          <p:cNvSpPr>
            <a:spLocks noGrp="1"/>
          </p:cNvSpPr>
          <p:nvPr>
            <p:ph idx="1"/>
          </p:nvPr>
        </p:nvSpPr>
        <p:spPr/>
        <p:txBody>
          <a:bodyPr/>
          <a:lstStyle/>
          <a:p>
            <a:r>
              <a:rPr lang="en-US" b="1" dirty="0"/>
              <a:t>Step 2</a:t>
            </a:r>
            <a:r>
              <a:rPr lang="en-US" dirty="0" smtClean="0"/>
              <a:t>: </a:t>
            </a:r>
            <a:r>
              <a:rPr lang="en-US" dirty="0" smtClean="0">
                <a:solidFill>
                  <a:srgbClr val="0000FF"/>
                </a:solidFill>
              </a:rPr>
              <a:t>Type your program </a:t>
            </a:r>
            <a:r>
              <a:rPr lang="en-US" dirty="0" smtClean="0"/>
              <a:t>into the editor window that appears (appears if you completed the previous step correctly)</a:t>
            </a:r>
            <a:r>
              <a:rPr lang="en-CA" dirty="0" smtClean="0"/>
              <a:t>:</a:t>
            </a:r>
          </a:p>
          <a:p>
            <a:endParaRPr lang="en-US" dirty="0"/>
          </a:p>
          <a:p>
            <a:endParaRPr lang="en-US" dirty="0" smtClean="0"/>
          </a:p>
          <a:p>
            <a:endParaRPr lang="en-US" dirty="0"/>
          </a:p>
          <a:p>
            <a:endParaRPr lang="en-US" dirty="0" smtClean="0"/>
          </a:p>
          <a:p>
            <a:r>
              <a:rPr lang="en-US" dirty="0" smtClean="0"/>
              <a:t>(The specifics of </a:t>
            </a:r>
            <a:r>
              <a:rPr lang="en-US" u="sng" dirty="0" smtClean="0"/>
              <a:t>what</a:t>
            </a:r>
            <a:r>
              <a:rPr lang="en-US" dirty="0" smtClean="0"/>
              <a:t> to type into the editor will form the bulk of teaching material for this semester – details are coming soon).</a:t>
            </a:r>
          </a:p>
          <a:p>
            <a:pPr lvl="1"/>
            <a:r>
              <a:rPr lang="en-US" dirty="0" smtClean="0"/>
              <a:t>For now you can just type in what you see in the above image.</a:t>
            </a:r>
            <a:endParaRPr lang="en-CA" dirty="0"/>
          </a:p>
        </p:txBody>
      </p:sp>
      <p:pic>
        <p:nvPicPr>
          <p:cNvPr id="4" name="Picture 3"/>
          <p:cNvPicPr>
            <a:picLocks noChangeAspect="1"/>
          </p:cNvPicPr>
          <p:nvPr/>
        </p:nvPicPr>
        <p:blipFill>
          <a:blip r:embed="rId2"/>
          <a:stretch>
            <a:fillRect/>
          </a:stretch>
        </p:blipFill>
        <p:spPr>
          <a:xfrm>
            <a:off x="762000" y="2057400"/>
            <a:ext cx="2466975" cy="1466850"/>
          </a:xfrm>
          <a:prstGeom prst="rect">
            <a:avLst/>
          </a:prstGeom>
        </p:spPr>
      </p:pic>
      <p:sp>
        <p:nvSpPr>
          <p:cNvPr id="6" name="Freeform 5"/>
          <p:cNvSpPr/>
          <p:nvPr/>
        </p:nvSpPr>
        <p:spPr>
          <a:xfrm>
            <a:off x="541857" y="2567836"/>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(4)</a:t>
            </a:r>
            <a:endParaRPr lang="en-CA" dirty="0"/>
          </a:p>
        </p:txBody>
      </p:sp>
      <p:sp>
        <p:nvSpPr>
          <p:cNvPr id="3" name="Content Placeholder 2"/>
          <p:cNvSpPr>
            <a:spLocks noGrp="1"/>
          </p:cNvSpPr>
          <p:nvPr>
            <p:ph idx="1"/>
          </p:nvPr>
        </p:nvSpPr>
        <p:spPr/>
        <p:txBody>
          <a:bodyPr/>
          <a:lstStyle/>
          <a:p>
            <a:r>
              <a:rPr lang="en-US" b="1" dirty="0"/>
              <a:t>Step 3</a:t>
            </a:r>
            <a:r>
              <a:rPr lang="en-US" dirty="0" smtClean="0"/>
              <a:t>: Name your program</a:t>
            </a:r>
            <a:r>
              <a:rPr lang="en-CA" dirty="0" smtClean="0"/>
              <a:t>: </a:t>
            </a:r>
            <a:r>
              <a:rPr lang="en-CA" dirty="0" smtClean="0">
                <a:latin typeface="Consolas" panose="020B0609020204030204" pitchFamily="49" charset="0"/>
              </a:rPr>
              <a:t>File -&gt; Save</a:t>
            </a:r>
          </a:p>
          <a:p>
            <a:endParaRPr lang="en-CA" dirty="0" smtClean="0"/>
          </a:p>
          <a:p>
            <a:endParaRPr lang="en-US" dirty="0" smtClean="0"/>
          </a:p>
          <a:p>
            <a:endParaRPr lang="en-US" dirty="0"/>
          </a:p>
          <a:p>
            <a:endParaRPr lang="en-US" dirty="0" smtClean="0"/>
          </a:p>
          <a:p>
            <a:endParaRPr lang="en-US" dirty="0"/>
          </a:p>
          <a:p>
            <a:pPr lvl="1"/>
            <a:r>
              <a:rPr lang="en-US" dirty="0" smtClean="0"/>
              <a:t>Using the IDLE editor you can simply save under the default file type.</a:t>
            </a:r>
          </a:p>
          <a:p>
            <a:pPr lvl="2"/>
            <a:r>
              <a:rPr lang="en-US" dirty="0" smtClean="0"/>
              <a:t>(If you use another text editor such as WordPad then you will have to save it as a text file </a:t>
            </a:r>
            <a:r>
              <a:rPr lang="en-US" u="sng" dirty="0" smtClean="0"/>
              <a:t>and</a:t>
            </a:r>
            <a:r>
              <a:rPr lang="en-US" dirty="0" smtClean="0"/>
              <a:t> make sure the filename ends with the right suffix “.</a:t>
            </a:r>
            <a:r>
              <a:rPr lang="en-US" dirty="0" err="1" smtClean="0">
                <a:latin typeface="Consolas" panose="020B0609020204030204" pitchFamily="49" charset="0"/>
              </a:rPr>
              <a:t>py</a:t>
            </a:r>
            <a:r>
              <a:rPr lang="en-US" dirty="0" smtClean="0"/>
              <a:t>”).</a:t>
            </a:r>
          </a:p>
          <a:p>
            <a:pPr lvl="2"/>
            <a:r>
              <a:rPr lang="en-US" dirty="0" smtClean="0"/>
              <a:t>Save the program in a easy to remember location (don’t use the default location – it’s the install location of python and not easy to remember).</a:t>
            </a:r>
          </a:p>
          <a:p>
            <a:pPr lvl="1"/>
            <a:r>
              <a:rPr lang="en-US" b="1" dirty="0" smtClean="0"/>
              <a:t>Standards for naming programs</a:t>
            </a:r>
          </a:p>
          <a:p>
            <a:pPr lvl="2"/>
            <a:r>
              <a:rPr lang="en-US" dirty="0" smtClean="0"/>
              <a:t>Only use alphabetic or numeric characters in the save name </a:t>
            </a:r>
          </a:p>
          <a:p>
            <a:pPr lvl="2"/>
            <a:r>
              <a:rPr lang="en-US" dirty="0" smtClean="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a:t>
            </a:r>
            <a:r>
              <a:rPr lang="en-US" dirty="0" smtClean="0"/>
              <a:t>(5)</a:t>
            </a:r>
            <a:endParaRPr lang="en-CA" dirty="0"/>
          </a:p>
        </p:txBody>
      </p:sp>
      <p:sp>
        <p:nvSpPr>
          <p:cNvPr id="3" name="Content Placeholder 2"/>
          <p:cNvSpPr>
            <a:spLocks noGrp="1"/>
          </p:cNvSpPr>
          <p:nvPr>
            <p:ph idx="1"/>
          </p:nvPr>
        </p:nvSpPr>
        <p:spPr/>
        <p:txBody>
          <a:bodyPr/>
          <a:lstStyle/>
          <a:p>
            <a:r>
              <a:rPr lang="en-US" b="1" dirty="0" smtClean="0">
                <a:solidFill>
                  <a:srgbClr val="FF0000"/>
                </a:solidFill>
              </a:rPr>
              <a:t>Don’t</a:t>
            </a:r>
            <a:r>
              <a:rPr lang="en-US" dirty="0" smtClean="0"/>
              <a:t> try to open or run your program by clicking on it!</a:t>
            </a:r>
          </a:p>
          <a:p>
            <a:pPr lvl="1"/>
            <a:r>
              <a:rPr lang="en-US" dirty="0" smtClean="0"/>
              <a:t>By default Windows will try to run the program in a new popup window and then close the window after the program finishes.</a:t>
            </a:r>
          </a:p>
          <a:p>
            <a:pPr lvl="1"/>
            <a:r>
              <a:rPr lang="en-US" dirty="0" smtClean="0"/>
              <a:t>Typical result: the appears and then almost immediately closes.</a:t>
            </a:r>
          </a:p>
          <a:p>
            <a:pPr lvl="1"/>
            <a:r>
              <a:rPr lang="en-US" dirty="0" smtClean="0"/>
              <a:t>Because the default behavior of files containing python programs is to execute the program the university MS-Exchange email server will block such file attachments.</a:t>
            </a:r>
          </a:p>
          <a:p>
            <a:pPr lvl="2"/>
            <a:r>
              <a:rPr lang="en-US" dirty="0" smtClean="0"/>
              <a:t>Workaround for mailing a python program: rename the file name from </a:t>
            </a:r>
            <a:r>
              <a:rPr lang="en-US" dirty="0" smtClean="0">
                <a:latin typeface="Consolas" panose="020B0609020204030204" pitchFamily="49" charset="0"/>
              </a:rPr>
              <a:t>.</a:t>
            </a:r>
            <a:r>
              <a:rPr lang="en-US" dirty="0" err="1" smtClean="0">
                <a:latin typeface="Consolas" panose="020B0609020204030204" pitchFamily="49" charset="0"/>
              </a:rPr>
              <a:t>py</a:t>
            </a:r>
            <a:r>
              <a:rPr lang="en-US" dirty="0" smtClean="0">
                <a:latin typeface="Consolas" panose="020B0609020204030204" pitchFamily="49" charset="0"/>
              </a:rPr>
              <a:t> </a:t>
            </a:r>
            <a:r>
              <a:rPr lang="en-US" dirty="0" smtClean="0"/>
              <a:t>to .</a:t>
            </a:r>
            <a:r>
              <a:rPr lang="en-US" dirty="0" smtClean="0">
                <a:latin typeface="Consolas" panose="020B0609020204030204" pitchFamily="49" charset="0"/>
              </a:rPr>
              <a:t>txt</a:t>
            </a:r>
            <a:r>
              <a:rPr lang="en-US" dirty="0" smtClean="0"/>
              <a:t> before attaching it.</a:t>
            </a:r>
          </a:p>
          <a:p>
            <a:pPr lvl="3"/>
            <a:r>
              <a:rPr lang="en-US" dirty="0" smtClean="0"/>
              <a:t>How to rename a file in Windows 10</a:t>
            </a:r>
            <a:r>
              <a:rPr lang="en-US" dirty="0"/>
              <a:t>: </a:t>
            </a:r>
            <a:endParaRPr lang="en-US" dirty="0" smtClean="0"/>
          </a:p>
          <a:p>
            <a:pPr lvl="4"/>
            <a:r>
              <a:rPr lang="en-US" dirty="0" smtClean="0">
                <a:hlinkClick r:id="rId2"/>
              </a:rPr>
              <a:t>https</a:t>
            </a:r>
            <a:r>
              <a:rPr lang="en-US" dirty="0">
                <a:hlinkClick r:id="rId2"/>
              </a:rPr>
              <a:t>://www.howtogeek.com/665514/6-ways-to-rename-files-and-folders-in-windows-10</a:t>
            </a:r>
            <a:r>
              <a:rPr lang="en-US" dirty="0" smtClean="0">
                <a:hlinkClick r:id="rId2"/>
              </a:rPr>
              <a:t>/</a:t>
            </a:r>
            <a:endParaRPr lang="en-US" dirty="0" smtClean="0"/>
          </a:p>
          <a:p>
            <a:pPr lvl="3"/>
            <a:r>
              <a:rPr lang="en-US" dirty="0" smtClean="0"/>
              <a:t>(How to view filename extensions in Windows 10):</a:t>
            </a:r>
          </a:p>
          <a:p>
            <a:pPr lvl="4"/>
            <a:r>
              <a:rPr lang="en-CA" dirty="0">
                <a:hlinkClick r:id="rId3"/>
              </a:rPr>
              <a:t>https://www.howtogeek.com/205086/beginner-how-to-make-windows-show-file-extensions</a:t>
            </a:r>
            <a:r>
              <a:rPr lang="en-CA" dirty="0" smtClean="0">
                <a:hlinkClick r:id="rId3"/>
              </a:rPr>
              <a:t>/</a:t>
            </a:r>
            <a:endParaRPr lang="en-CA" dirty="0" smtClean="0"/>
          </a:p>
          <a:p>
            <a:pPr lvl="3"/>
            <a:r>
              <a:rPr lang="en-US" dirty="0" smtClean="0"/>
              <a:t>A MAC resource:</a:t>
            </a:r>
          </a:p>
          <a:p>
            <a:pPr lvl="4"/>
            <a:r>
              <a:rPr lang="en-US" dirty="0" smtClean="0">
                <a:hlinkClick r:id="rId4"/>
              </a:rPr>
              <a:t>https</a:t>
            </a:r>
            <a:r>
              <a:rPr lang="en-US" dirty="0">
                <a:hlinkClick r:id="rId4"/>
              </a:rPr>
              <a:t>://</a:t>
            </a:r>
            <a:r>
              <a:rPr lang="en-US" dirty="0" smtClean="0">
                <a:hlinkClick r:id="rId4"/>
              </a:rPr>
              <a:t>support.apple.com/en-ca/guide/mac-help/mchlp2304/mac</a:t>
            </a:r>
            <a:endParaRPr lang="en-US" dirty="0" smtClean="0"/>
          </a:p>
          <a:p>
            <a:pPr lvl="4"/>
            <a:endParaRPr lang="en-CA" dirty="0"/>
          </a:p>
        </p:txBody>
      </p:sp>
      <p:sp>
        <p:nvSpPr>
          <p:cNvPr id="4" name="TextBox 3"/>
          <p:cNvSpPr txBox="1"/>
          <p:nvPr/>
        </p:nvSpPr>
        <p:spPr bwMode="auto">
          <a:xfrm>
            <a:off x="609600" y="5950803"/>
            <a:ext cx="8153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smtClean="0">
                <a:solidFill>
                  <a:schemeClr val="tx1">
                    <a:lumMod val="95000"/>
                    <a:lumOff val="5000"/>
                  </a:schemeClr>
                </a:solidFill>
                <a:latin typeface="Arial" panose="020B0604020202020204" pitchFamily="34" charset="0"/>
                <a:hlinkClick r:id="rId5" action="ppaction://hlinkfile"/>
              </a:rPr>
              <a:t>Video</a:t>
            </a:r>
            <a:r>
              <a:rPr lang="en-US" sz="1400" dirty="0" smtClean="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a:t>
            </a:r>
            <a:r>
              <a:rPr lang="en-US" sz="1400" dirty="0">
                <a:solidFill>
                  <a:schemeClr val="tx1">
                    <a:lumMod val="95000"/>
                    <a:lumOff val="5000"/>
                  </a:schemeClr>
                </a:solidFill>
                <a:latin typeface="Arial" panose="020B0604020202020204" pitchFamily="34" charset="0"/>
              </a:rPr>
              <a:t>): </a:t>
            </a:r>
            <a:r>
              <a:rPr lang="en-US" sz="1000" dirty="0">
                <a:solidFill>
                  <a:schemeClr val="tx1">
                    <a:lumMod val="95000"/>
                    <a:lumOff val="5000"/>
                  </a:schemeClr>
                </a:solidFill>
                <a:latin typeface="Consolas" panose="020B0609020204030204" pitchFamily="49" charset="0"/>
                <a:hlinkClick r:id="rId6"/>
              </a:rPr>
              <a:t>https://pages.cpsc.ucalgary.ca/~</a:t>
            </a:r>
            <a:r>
              <a:rPr lang="en-US" sz="1000" dirty="0" smtClean="0">
                <a:solidFill>
                  <a:schemeClr val="tx1">
                    <a:lumMod val="95000"/>
                    <a:lumOff val="5000"/>
                  </a:schemeClr>
                </a:solidFill>
                <a:latin typeface="Consolas" panose="020B0609020204030204" pitchFamily="49" charset="0"/>
                <a:hlinkClick r:id="rId6"/>
              </a:rPr>
              <a:t>tamj/resources/python/Clicking_on_a_python_program_annotated.mp4</a:t>
            </a:r>
            <a:endParaRPr lang="en-CA" sz="1000" dirty="0">
              <a:solidFill>
                <a:schemeClr val="tx1">
                  <a:lumMod val="95000"/>
                  <a:lumOff val="5000"/>
                </a:schemeClr>
              </a:solidFill>
              <a:latin typeface="Consolas" panose="020B0609020204030204" pitchFamily="49" charset="0"/>
            </a:endParaRPr>
          </a:p>
          <a:p>
            <a:endParaRPr lang="en-US" sz="1200" dirty="0" smtClean="0">
              <a:solidFill>
                <a:schemeClr val="tx1">
                  <a:lumMod val="95000"/>
                  <a:lumOff val="5000"/>
                </a:schemeClr>
              </a:solidFill>
              <a:latin typeface="Arial" panose="020B0604020202020204" pitchFamily="34" charset="0"/>
            </a:endParaRPr>
          </a:p>
          <a:p>
            <a:endParaRPr lang="en-CA" sz="1200" dirty="0" smtClean="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Naming The File Containing Your Program</a:t>
            </a:r>
            <a:endParaRPr lang="en-CA" dirty="0"/>
          </a:p>
        </p:txBody>
      </p:sp>
      <p:sp>
        <p:nvSpPr>
          <p:cNvPr id="3" name="Content Placeholder 2"/>
          <p:cNvSpPr>
            <a:spLocks noGrp="1"/>
          </p:cNvSpPr>
          <p:nvPr>
            <p:ph idx="1"/>
          </p:nvPr>
        </p:nvSpPr>
        <p:spPr/>
        <p:txBody>
          <a:bodyPr/>
          <a:lstStyle/>
          <a:p>
            <a:r>
              <a:rPr lang="en-US" dirty="0" smtClean="0"/>
              <a:t>As mentioned: no spaces!</a:t>
            </a:r>
          </a:p>
          <a:p>
            <a:pPr lvl="1"/>
            <a:r>
              <a:rPr lang="en-US" dirty="0" smtClean="0"/>
              <a:t>Okay: </a:t>
            </a:r>
            <a:r>
              <a:rPr lang="en-US" dirty="0" smtClean="0">
                <a:latin typeface="Consolas" panose="020B0609020204030204" pitchFamily="49" charset="0"/>
              </a:rPr>
              <a:t>A1.py</a:t>
            </a:r>
            <a:r>
              <a:rPr lang="en-US" dirty="0" smtClean="0"/>
              <a:t>, </a:t>
            </a:r>
            <a:r>
              <a:rPr lang="en-US" dirty="0" smtClean="0">
                <a:latin typeface="Consolas" panose="020B0609020204030204" pitchFamily="49" charset="0"/>
              </a:rPr>
              <a:t>gradeProgram.py</a:t>
            </a:r>
            <a:endParaRPr lang="en-US" dirty="0"/>
          </a:p>
          <a:p>
            <a:pPr lvl="1"/>
            <a:r>
              <a:rPr lang="en-US" dirty="0" smtClean="0"/>
              <a:t>Not Okay: grade program.py</a:t>
            </a:r>
          </a:p>
          <a:p>
            <a:r>
              <a:rPr lang="en-US" dirty="0" smtClean="0"/>
              <a:t>Just stick to using alphabetic characters, numbers may be used but the first character should only be alphabetic</a:t>
            </a:r>
            <a:r>
              <a:rPr lang="en-US" dirty="0" smtClean="0"/>
              <a:t>.</a:t>
            </a:r>
          </a:p>
          <a:p>
            <a:pPr lvl="1"/>
            <a:r>
              <a:rPr lang="en-US" dirty="0"/>
              <a:t>Okay: </a:t>
            </a:r>
            <a:r>
              <a:rPr lang="en-US" dirty="0">
                <a:latin typeface="Consolas" panose="020B0609020204030204" pitchFamily="49" charset="0"/>
              </a:rPr>
              <a:t>A1Tam.py</a:t>
            </a:r>
            <a:r>
              <a:rPr lang="en-US" dirty="0"/>
              <a:t>, </a:t>
            </a:r>
            <a:r>
              <a:rPr lang="en-US" dirty="0">
                <a:latin typeface="Consolas" panose="020B0609020204030204" pitchFamily="49" charset="0"/>
              </a:rPr>
              <a:t>A1Sept12.py</a:t>
            </a:r>
          </a:p>
          <a:p>
            <a:pPr lvl="1"/>
            <a:r>
              <a:rPr lang="en-US" dirty="0"/>
              <a:t>Not Okay: </a:t>
            </a:r>
            <a:r>
              <a:rPr lang="en-US" dirty="0">
                <a:latin typeface="Consolas" panose="020B0609020204030204" pitchFamily="49" charset="0"/>
              </a:rPr>
              <a:t>A1(1).</a:t>
            </a:r>
            <a:r>
              <a:rPr lang="en-US" dirty="0" err="1">
                <a:latin typeface="Consolas" panose="020B0609020204030204" pitchFamily="49" charset="0"/>
              </a:rPr>
              <a:t>py</a:t>
            </a:r>
            <a:r>
              <a:rPr lang="en-US" dirty="0"/>
              <a:t>, </a:t>
            </a:r>
            <a:r>
              <a:rPr lang="en-US" dirty="0" smtClean="0">
                <a:latin typeface="Consolas" panose="020B0609020204030204" pitchFamily="49" charset="0"/>
              </a:rPr>
              <a:t>9-25-2015.py</a:t>
            </a:r>
            <a:endParaRPr lang="en-US" dirty="0" smtClean="0"/>
          </a:p>
          <a:p>
            <a:r>
              <a:rPr lang="en-US" dirty="0" smtClean="0"/>
              <a:t>Assignments will specify the filename that must be used.</a:t>
            </a:r>
            <a:endParaRPr lang="en-US" dirty="0" smtClean="0"/>
          </a:p>
          <a:p>
            <a:pPr lvl="1"/>
            <a:endParaRPr lang="en-CA" dirty="0"/>
          </a:p>
        </p:txBody>
      </p:sp>
    </p:spTree>
    <p:extLst>
      <p:ext uri="{BB962C8B-B14F-4D97-AF65-F5344CB8AC3E}">
        <p14:creationId xmlns:p14="http://schemas.microsoft.com/office/powerpoint/2010/main" val="350690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dirty="0" smtClean="0"/>
              <a:t>You should know exactly what is required to create/run a simple, executable Python program.</a:t>
            </a:r>
          </a:p>
          <a:p>
            <a:pPr lvl="1" eaLnBrk="1" hangingPunct="1"/>
            <a:r>
              <a:rPr lang="en-US" altLang="en-US" dirty="0" smtClean="0"/>
              <a:t>While you may not be able to create a new program from scratch at this point, you should be able to enter/run </a:t>
            </a:r>
            <a:r>
              <a:rPr lang="en-US" altLang="en-US" dirty="0" smtClean="0">
                <a:latin typeface="Consolas" panose="020B0609020204030204" pitchFamily="49" charset="0"/>
                <a:cs typeface="Consolas" panose="020B0609020204030204" pitchFamily="49" charset="0"/>
              </a:rPr>
              <a:t>small.py</a:t>
            </a:r>
            <a:r>
              <a:rPr lang="en-US" altLang="en-US" dirty="0" smtClean="0"/>
              <a:t> yourself.</a:t>
            </a:r>
          </a:p>
          <a:p>
            <a:pPr eaLnBrk="1" hangingPunct="1"/>
            <a:r>
              <a:rPr lang="en-US" altLang="en-US" dirty="0" smtClean="0"/>
              <a:t>You should also become familiar with requirements for naming the file which contains your </a:t>
            </a:r>
            <a:r>
              <a:rPr lang="en-US" altLang="en-US" smtClean="0"/>
              <a:t>python program.</a:t>
            </a: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dirty="0" smtClean="0">
                <a:ea typeface="ＭＳ Ｐゴシック" panose="020B0600070205080204" pitchFamily="34" charset="-128"/>
              </a:rPr>
              <a:t>Set aside a location in memory.</a:t>
            </a:r>
          </a:p>
          <a:p>
            <a:pPr eaLnBrk="1" hangingPunct="1">
              <a:lnSpc>
                <a:spcPct val="90000"/>
              </a:lnSpc>
              <a:spcBef>
                <a:spcPts val="300"/>
              </a:spcBef>
            </a:pPr>
            <a:r>
              <a:rPr lang="en-CA" altLang="en-US"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dirty="0" smtClean="0">
                <a:ea typeface="ＭＳ Ｐゴシック" panose="020B0600070205080204" pitchFamily="34" charset="-128"/>
              </a:rPr>
              <a:t>This location can store one ‘piece’ of information.</a:t>
            </a:r>
          </a:p>
          <a:p>
            <a:pPr lvl="2" eaLnBrk="1" hangingPunct="1">
              <a:spcBef>
                <a:spcPts val="300"/>
              </a:spcBef>
            </a:pPr>
            <a:r>
              <a:rPr lang="en-CA" altLang="en-US" dirty="0" smtClean="0">
                <a:ea typeface="ＭＳ Ｐゴシック" panose="020B0600070205080204" pitchFamily="34" charset="-128"/>
              </a:rPr>
              <a:t>Putting another piece of information at an existing location </a:t>
            </a:r>
            <a:r>
              <a:rPr lang="en-CA" altLang="en-US" i="1" dirty="0" smtClean="0">
                <a:ea typeface="ＭＳ Ｐゴシック" panose="020B0600070205080204" pitchFamily="34" charset="-128"/>
              </a:rPr>
              <a:t>overwrites</a:t>
            </a:r>
            <a:r>
              <a:rPr lang="en-CA" altLang="en-US" dirty="0" smtClean="0">
                <a:ea typeface="ＭＳ Ｐゴシック" panose="020B0600070205080204" pitchFamily="34" charset="-128"/>
              </a:rPr>
              <a:t> previous information.</a:t>
            </a:r>
          </a:p>
          <a:p>
            <a:pPr lvl="1" eaLnBrk="1" hangingPunct="1">
              <a:lnSpc>
                <a:spcPct val="90000"/>
              </a:lnSpc>
              <a:spcBef>
                <a:spcPts val="300"/>
              </a:spcBef>
            </a:pPr>
            <a:r>
              <a:rPr lang="en-CA" altLang="en-US" i="1" dirty="0" smtClean="0">
                <a:ea typeface="ＭＳ Ｐゴシック" panose="020B0600070205080204" pitchFamily="34" charset="-128"/>
              </a:rPr>
              <a:t>At most</a:t>
            </a:r>
            <a:r>
              <a:rPr lang="en-CA" altLang="en-US"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dirty="0" smtClean="0">
                <a:ea typeface="ＭＳ Ｐゴシック" panose="020B0600070205080204" pitchFamily="34" charset="-128"/>
              </a:rPr>
              <a:t>Some types of information which can be stored in variables include: </a:t>
            </a:r>
          </a:p>
          <a:p>
            <a:pPr lvl="1" eaLnBrk="1" hangingPunct="1">
              <a:lnSpc>
                <a:spcPct val="90000"/>
              </a:lnSpc>
              <a:spcBef>
                <a:spcPts val="300"/>
              </a:spcBef>
            </a:pPr>
            <a:r>
              <a:rPr lang="en-CA" altLang="en-US" dirty="0" smtClean="0">
                <a:ea typeface="ＭＳ Ｐゴシック" panose="020B0600070205080204" pitchFamily="34" charset="-128"/>
              </a:rPr>
              <a:t>integer (whole number storage only), </a:t>
            </a:r>
          </a:p>
          <a:p>
            <a:pPr lvl="1" eaLnBrk="1" hangingPunct="1">
              <a:lnSpc>
                <a:spcPct val="90000"/>
              </a:lnSpc>
              <a:spcBef>
                <a:spcPts val="300"/>
              </a:spcBef>
            </a:pPr>
            <a:r>
              <a:rPr lang="en-CA" altLang="en-US" dirty="0" smtClean="0">
                <a:ea typeface="ＭＳ Ｐゴシック" panose="020B0600070205080204" pitchFamily="34" charset="-128"/>
              </a:rPr>
              <a:t>floating point (fractional), </a:t>
            </a:r>
          </a:p>
          <a:p>
            <a:pPr lvl="1" eaLnBrk="1" hangingPunct="1">
              <a:lnSpc>
                <a:spcPct val="90000"/>
              </a:lnSpc>
              <a:spcBef>
                <a:spcPts val="300"/>
              </a:spcBef>
            </a:pPr>
            <a:r>
              <a:rPr lang="en-CA" altLang="en-US" dirty="0" smtClean="0">
                <a:ea typeface="ＭＳ Ｐゴシック" panose="020B0600070205080204" pitchFamily="34" charset="-128"/>
              </a:rPr>
              <a:t>strings (character information - essentially any characters you can type and more)</a:t>
            </a: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19</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‘y’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smtClean="0"/>
              <a:t>What </a:t>
            </a:r>
            <a:r>
              <a:rPr lang="en-CA" altLang="en-US" sz="2000" dirty="0"/>
              <a:t>is the end result? How was this derived (what are the </a:t>
            </a:r>
            <a:r>
              <a:rPr lang="en-CA" altLang="en-US" sz="2000" dirty="0" smtClean="0"/>
              <a:t>intermediate</a:t>
            </a:r>
          </a:p>
          <a:p>
            <a:pPr marL="176213" indent="-176213" eaLnBrk="1" hangingPunct="1">
              <a:buFont typeface="Arial" charset="0"/>
              <a:buChar char="•"/>
              <a:tabLst>
                <a:tab pos="1254125" algn="l"/>
              </a:tabLst>
              <a:defRPr/>
            </a:pPr>
            <a:r>
              <a:rPr lang="en-CA" altLang="en-US" sz="2000" b="1" dirty="0" smtClean="0"/>
              <a:t>Name of the full example</a:t>
            </a:r>
            <a:r>
              <a:rPr lang="en-CA" altLang="en-US" sz="2000" dirty="0" smtClean="0"/>
              <a:t>:</a:t>
            </a:r>
            <a:r>
              <a:rPr lang="en-CA" altLang="en-US" sz="2000" dirty="0">
                <a:latin typeface="Times New Roman" pitchFamily="18" charset="0"/>
              </a:rPr>
              <a:t> </a:t>
            </a:r>
            <a:r>
              <a:rPr lang="en-CA" altLang="en-US" sz="2000" dirty="0" smtClean="0">
                <a:latin typeface="Consolas" panose="020B0609020204030204" pitchFamily="49" charset="0"/>
              </a:rPr>
              <a:t>2</a:t>
            </a:r>
            <a:r>
              <a:rPr lang="en-CA" altLang="en-US" sz="2000" dirty="0" smtClean="0">
                <a:latin typeface="Consolas" pitchFamily="49" charset="0"/>
                <a:cs typeface="Consolas" pitchFamily="49" charset="0"/>
              </a:rPr>
              <a:t>assignment.py</a:t>
            </a:r>
            <a:endParaRPr lang="en-CA" altLang="en-US" sz="2000" dirty="0" smtClean="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tabLst>
                <a:tab pos="1254125" algn="l"/>
              </a:tabLst>
              <a:defRPr/>
            </a:pPr>
            <a:r>
              <a:rPr lang="en-US" altLang="en-US" sz="1800" dirty="0" smtClean="0"/>
              <a:t>Quick tip after using the assignment operator: to show what a variable currently contains put the name of the variable </a:t>
            </a:r>
            <a:r>
              <a:rPr lang="en-US" altLang="en-US" sz="1800" u="sng" dirty="0" smtClean="0"/>
              <a:t>without quotes </a:t>
            </a:r>
            <a:r>
              <a:rPr lang="en-US" altLang="en-US" sz="1800" dirty="0" smtClean="0"/>
              <a:t>inside the round brackets for the print function </a:t>
            </a:r>
            <a:r>
              <a:rPr lang="en-US" altLang="en-US" sz="1800" dirty="0"/>
              <a:t>e.g.,</a:t>
            </a:r>
            <a:endParaRPr lang="en-US" altLang="en-US" sz="1800" dirty="0" smtClean="0"/>
          </a:p>
          <a:p>
            <a:pPr lvl="2" eaLnBrk="1" hangingPunct="1">
              <a:tabLst>
                <a:tab pos="1254125" algn="l"/>
              </a:tabLst>
              <a:defRPr/>
            </a:pPr>
            <a:r>
              <a:rPr lang="en-US" altLang="en-US" sz="1600"/>
              <a:t>n</a:t>
            </a:r>
            <a:r>
              <a:rPr lang="en-US" altLang="en-US" sz="1600" smtClean="0"/>
              <a:t>um = 888 </a:t>
            </a:r>
            <a:endParaRPr lang="en-US" altLang="en-US" sz="1600" dirty="0" smtClean="0"/>
          </a:p>
          <a:p>
            <a:pPr lvl="2" eaLnBrk="1" hangingPunct="1">
              <a:tabLst>
                <a:tab pos="1254125" algn="l"/>
              </a:tabLst>
              <a:defRPr/>
            </a:pPr>
            <a:r>
              <a:rPr lang="en-US" altLang="en-US" sz="1600" dirty="0" smtClean="0">
                <a:latin typeface="Consolas" panose="020B0609020204030204" pitchFamily="49" charset="0"/>
              </a:rPr>
              <a:t>print(num)</a:t>
            </a:r>
            <a:endParaRPr lang="en-CA" altLang="en-US" sz="1600" dirty="0">
              <a:latin typeface="Consolas" panose="020B0609020204030204" pitchFamily="49" charset="0"/>
            </a:endParaRP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dirty="0" smtClean="0"/>
              <a:t>Python requirements: </a:t>
            </a:r>
          </a:p>
          <a:p>
            <a:pPr lvl="1" eaLnBrk="1" hangingPunct="1">
              <a:tabLst>
                <a:tab pos="1254125" algn="l"/>
              </a:tabLst>
            </a:pPr>
            <a:r>
              <a:rPr lang="en-US" altLang="en-US" dirty="0" smtClean="0"/>
              <a:t>Rules built into the Python language for writing a program.</a:t>
            </a:r>
          </a:p>
          <a:p>
            <a:pPr lvl="1" eaLnBrk="1" hangingPunct="1">
              <a:tabLst>
                <a:tab pos="1254125" algn="l"/>
              </a:tabLst>
            </a:pPr>
            <a:r>
              <a:rPr lang="en-US" altLang="en-US" dirty="0" smtClean="0"/>
              <a:t>Somewhat analogous to the grammar of a ‘human’ language.</a:t>
            </a:r>
          </a:p>
          <a:p>
            <a:pPr lvl="1" eaLnBrk="1" hangingPunct="1">
              <a:tabLst>
                <a:tab pos="1254125" algn="l"/>
              </a:tabLst>
            </a:pPr>
            <a:r>
              <a:rPr lang="en-US" altLang="en-US" dirty="0" smtClean="0"/>
              <a:t>If the rules are violated then the typical outcome is the program cannot be translated (nor run).</a:t>
            </a:r>
          </a:p>
          <a:p>
            <a:pPr lvl="2" eaLnBrk="1" hangingPunct="1">
              <a:tabLst>
                <a:tab pos="1254125" algn="l"/>
              </a:tabLst>
            </a:pPr>
            <a:r>
              <a:rPr lang="en-US" altLang="en-US" sz="2000" dirty="0" smtClean="0"/>
              <a:t>A language such as Python may allow for a partial execution (it runs until the error is encountered).</a:t>
            </a:r>
          </a:p>
          <a:p>
            <a:pPr eaLnBrk="1" hangingPunct="1">
              <a:tabLst>
                <a:tab pos="1254125" algn="l"/>
              </a:tabLst>
            </a:pPr>
            <a:r>
              <a:rPr lang="en-US" altLang="en-US" dirty="0" smtClean="0"/>
              <a:t>Style requirements:</a:t>
            </a:r>
          </a:p>
          <a:p>
            <a:pPr lvl="1" eaLnBrk="1" hangingPunct="1">
              <a:tabLst>
                <a:tab pos="1254125" algn="l"/>
              </a:tabLst>
            </a:pPr>
            <a:r>
              <a:rPr lang="en-US" altLang="en-US" dirty="0" smtClean="0"/>
              <a:t>Approaches for producing a well written program.</a:t>
            </a:r>
          </a:p>
          <a:p>
            <a:pPr lvl="1" eaLnBrk="1" hangingPunct="1">
              <a:tabLst>
                <a:tab pos="1254125" algn="l"/>
              </a:tabLst>
            </a:pPr>
            <a:r>
              <a:rPr lang="en-US" altLang="en-US" dirty="0" smtClean="0"/>
              <a:t>(The real life analogy is that something written in a human language may follow the grammar but still be poorly written).</a:t>
            </a:r>
          </a:p>
          <a:p>
            <a:pPr lvl="1" eaLnBrk="1" hangingPunct="1">
              <a:tabLst>
                <a:tab pos="1254125" algn="l"/>
              </a:tabLst>
            </a:pPr>
            <a:r>
              <a:rPr lang="en-US" altLang="en-US" dirty="0" smtClean="0"/>
              <a:t>If style requirements are not followed then the program can still be translated but there may be other problems (not the least of which is a reduced assignment grade -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Some Key Words In Python</a:t>
            </a:r>
            <a:endParaRPr lang="en-US" altLang="en-US" baseline="30000" dirty="0" smtClean="0"/>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		</a:t>
            </a:r>
            <a:r>
              <a:rPr lang="en-US" altLang="en-US" sz="2000" dirty="0" err="1" smtClean="0">
                <a:latin typeface="Consolas" panose="020B0609020204030204" pitchFamily="49" charset="0"/>
                <a:cs typeface="Consolas" panose="020B0609020204030204" pitchFamily="49" charset="0"/>
              </a:rPr>
              <a:t>elif</a:t>
            </a:r>
            <a:r>
              <a:rPr lang="en-US" altLang="en-US" sz="2000" dirty="0" smtClean="0">
                <a:latin typeface="Consolas" panose="020B0609020204030204" pitchFamily="49" charset="0"/>
                <a:cs typeface="Consolas" panose="020B0609020204030204" pitchFamily="49" charset="0"/>
              </a:rPr>
              <a:t>		global		or		with</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class		exec		in		random</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def		for		lambda		try</a:t>
            </a:r>
          </a:p>
        </p:txBody>
      </p:sp>
      <p:cxnSp>
        <p:nvCxnSpPr>
          <p:cNvPr id="4" name="Straight Arrow Connector 3"/>
          <p:cNvCxnSpPr/>
          <p:nvPr/>
        </p:nvCxnSpPr>
        <p:spPr bwMode="auto">
          <a:xfrm>
            <a:off x="1752600" y="4867364"/>
            <a:ext cx="1524000" cy="88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13" y="3886200"/>
            <a:ext cx="2819400" cy="1581329"/>
            <a:chOff x="3313" y="3886200"/>
            <a:chExt cx="2819400" cy="1581329"/>
          </a:xfrm>
        </p:grpSpPr>
        <p:sp>
          <p:nvSpPr>
            <p:cNvPr id="33796" name="Text Box 4"/>
            <p:cNvSpPr txBox="1">
              <a:spLocks noChangeArrowheads="1"/>
            </p:cNvSpPr>
            <p:nvPr/>
          </p:nvSpPr>
          <p:spPr bwMode="auto">
            <a:xfrm>
              <a:off x="3313" y="42672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Consolas" panose="020B0609020204030204" pitchFamily="49" charset="0"/>
                </a:rPr>
                <a:t>print("hi")</a:t>
              </a:r>
            </a:p>
            <a:p>
              <a:pPr eaLnBrk="1" hangingPunct="1">
                <a:spcBef>
                  <a:spcPct val="50000"/>
                </a:spcBef>
                <a:buFontTx/>
                <a:buNone/>
              </a:pPr>
              <a:r>
                <a:rPr lang="en-US" altLang="en-US" sz="1800" b="1" dirty="0">
                  <a:solidFill>
                    <a:srgbClr val="FF0000"/>
                  </a:solidFill>
                  <a:latin typeface="Consolas" panose="020B0609020204030204" pitchFamily="49" charset="0"/>
                </a:rPr>
                <a:t>print = "bye"</a:t>
              </a:r>
            </a:p>
            <a:p>
              <a:pPr eaLnBrk="1" hangingPunct="1">
                <a:spcBef>
                  <a:spcPct val="50000"/>
                </a:spcBef>
                <a:buFontTx/>
                <a:buNone/>
              </a:pPr>
              <a:r>
                <a:rPr lang="en-US" altLang="en-US" sz="1800" dirty="0">
                  <a:latin typeface="Consolas" panose="020B0609020204030204" pitchFamily="49" charset="0"/>
                </a:rPr>
                <a:t>print("hi again")</a:t>
              </a:r>
            </a:p>
          </p:txBody>
        </p:sp>
        <p:sp>
          <p:nvSpPr>
            <p:cNvPr id="5" name="Rectangle 4"/>
            <p:cNvSpPr/>
            <p:nvPr/>
          </p:nvSpPr>
          <p:spPr>
            <a:xfrm>
              <a:off x="72887" y="3886200"/>
              <a:ext cx="2133600" cy="381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instructions</a:t>
              </a:r>
              <a:endParaRPr lang="en-CA" dirty="0" smtClean="0">
                <a:solidFill>
                  <a:schemeClr val="tx1"/>
                </a:solidFill>
              </a:endParaRPr>
            </a:p>
          </p:txBody>
        </p:sp>
      </p:grpSp>
      <p:grpSp>
        <p:nvGrpSpPr>
          <p:cNvPr id="7" name="Group 6"/>
          <p:cNvGrpSpPr/>
          <p:nvPr/>
        </p:nvGrpSpPr>
        <p:grpSpPr>
          <a:xfrm>
            <a:off x="3276600" y="5105400"/>
            <a:ext cx="5562600" cy="1447800"/>
            <a:chOff x="3276600" y="5105400"/>
            <a:chExt cx="5562600" cy="1447800"/>
          </a:xfrm>
        </p:grpSpPr>
        <p:pic>
          <p:nvPicPr>
            <p:cNvPr id="2" name="Picture 1"/>
            <p:cNvPicPr>
              <a:picLocks noChangeAspect="1"/>
            </p:cNvPicPr>
            <p:nvPr/>
          </p:nvPicPr>
          <p:blipFill>
            <a:blip r:embed="rId3"/>
            <a:stretch>
              <a:fillRect/>
            </a:stretch>
          </p:blipFill>
          <p:spPr>
            <a:xfrm>
              <a:off x="3276600" y="5753100"/>
              <a:ext cx="5562600" cy="800100"/>
            </a:xfrm>
            <a:prstGeom prst="rect">
              <a:avLst/>
            </a:prstGeom>
          </p:spPr>
        </p:pic>
        <p:sp>
          <p:nvSpPr>
            <p:cNvPr id="10" name="Rectangle 9"/>
            <p:cNvSpPr/>
            <p:nvPr/>
          </p:nvSpPr>
          <p:spPr>
            <a:xfrm>
              <a:off x="3276600" y="5105400"/>
              <a:ext cx="2133600" cy="55021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Result of running the program</a:t>
              </a:r>
              <a:endParaRPr lang="en-CA"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(the cursor is automatically moved to the next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sz="2000" b="1" dirty="0" smtClean="0">
                <a:latin typeface="+mj-lt"/>
              </a:rPr>
              <a:t>Name of the full example</a:t>
            </a:r>
            <a:r>
              <a:rPr lang="en-US" altLang="en-US" sz="2000" dirty="0" smtClean="0">
                <a:latin typeface="+mj-lt"/>
              </a:rPr>
              <a:t>: </a:t>
            </a:r>
            <a:r>
              <a:rPr lang="en-US" altLang="en-US" sz="2000" dirty="0" smtClean="0">
                <a:latin typeface="Consolas" panose="020B0609020204030204" pitchFamily="49" charset="0"/>
              </a:rPr>
              <a:t>3</a:t>
            </a:r>
            <a:r>
              <a:rPr lang="en-US" altLang="en-US" sz="2000" dirty="0" smtClean="0">
                <a:latin typeface="Consolas" panose="020B0609020204030204" pitchFamily="49" charset="0"/>
                <a:cs typeface="Consolas" panose="020B0609020204030204" pitchFamily="49" charset="0"/>
              </a:rPr>
              <a:t>output.py</a:t>
            </a:r>
            <a:endParaRPr lang="en-US" altLang="en-US" sz="1900" dirty="0" smtClean="0">
              <a:latin typeface="Consolas" panose="020B0609020204030204" pitchFamily="49" charset="0"/>
              <a:cs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b="1" dirty="0" smtClean="0"/>
              <a:t>Name of the full example: </a:t>
            </a:r>
            <a:r>
              <a:rPr lang="en-US" altLang="en-US" dirty="0" smtClean="0">
                <a:latin typeface="Consolas" panose="020B0609020204030204" pitchFamily="49" charset="0"/>
              </a:rPr>
              <a:t>4output.py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b="1" dirty="0" smtClean="0"/>
              <a:t>Take extensive notes</a:t>
            </a:r>
            <a:r>
              <a:rPr lang="en-CA" dirty="0" smtClean="0"/>
              <a:t>: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b="1" dirty="0" smtClean="0"/>
              <a:t>If you have time try writing example programs on your own </a:t>
            </a:r>
            <a:r>
              <a:rPr lang="en-CA" dirty="0" smtClean="0"/>
              <a:t>(without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Name of the full example</a:t>
            </a:r>
            <a:r>
              <a:rPr lang="en-US" altLang="en-US" sz="2200" dirty="0" smtClean="0"/>
              <a:t>: </a:t>
            </a:r>
            <a:r>
              <a:rPr lang="en-US" altLang="en-US" sz="2000" dirty="0" smtClean="0">
                <a:latin typeface="Consolas" panose="020B0609020204030204" pitchFamily="49" charset="0"/>
              </a:rPr>
              <a:t>5</a:t>
            </a:r>
            <a:r>
              <a:rPr lang="en-US" altLang="en-US" sz="2000" dirty="0" smtClean="0">
                <a:latin typeface="Consolas" panose="020B0609020204030204" pitchFamily="49" charset="0"/>
                <a:cs typeface="Consolas" panose="020B0609020204030204" pitchFamily="49" charset="0"/>
              </a:rPr>
              <a:t>output.py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701006" y="1600200"/>
            <a:ext cx="5741987" cy="1882788"/>
            <a:chOff x="1676400" y="1641241"/>
            <a:chExt cx="5741987" cy="1882788"/>
          </a:xfrm>
        </p:grpSpPr>
        <p:sp>
          <p:nvSpPr>
            <p:cNvPr id="38917" name="TextBox 1"/>
            <p:cNvSpPr txBox="1">
              <a:spLocks noChangeArrowheads="1"/>
            </p:cNvSpPr>
            <p:nvPr/>
          </p:nvSpPr>
          <p:spPr bwMode="auto">
            <a:xfrm>
              <a:off x="5029200" y="1641241"/>
              <a:ext cx="2389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1006" y="3646761"/>
            <a:ext cx="5843965" cy="2775749"/>
            <a:chOff x="1574422" y="3725541"/>
            <a:chExt cx="5843965" cy="2775749"/>
          </a:xfrm>
        </p:grpSpPr>
        <p:sp>
          <p:nvSpPr>
            <p:cNvPr id="12" name="TextBox 1"/>
            <p:cNvSpPr txBox="1">
              <a:spLocks noChangeArrowheads="1"/>
            </p:cNvSpPr>
            <p:nvPr/>
          </p:nvSpPr>
          <p:spPr bwMode="auto">
            <a:xfrm>
              <a:off x="5257800" y="4192966"/>
              <a:ext cx="21605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2: </a:t>
              </a:r>
              <a:r>
                <a:rPr lang="en-US" altLang="en-US" sz="1800" b="1" dirty="0">
                  <a:solidFill>
                    <a:srgbClr val="FF0000"/>
                  </a:solidFill>
                </a:rPr>
                <a:t>remove </a:t>
              </a:r>
              <a:r>
                <a:rPr lang="en-US" altLang="en-US" sz="1800" b="1" dirty="0" smtClean="0">
                  <a:solidFill>
                    <a:srgbClr val="FF0000"/>
                  </a:solidFill>
                </a:rPr>
                <a:t>parts: </a:t>
              </a:r>
            </a:p>
            <a:p>
              <a:pPr marL="342900" indent="-342900" eaLnBrk="1" hangingPunct="1">
                <a:spcBef>
                  <a:spcPct val="0"/>
                </a:spcBef>
                <a:buFontTx/>
                <a:buAutoNum type="arabicParenR"/>
              </a:pPr>
              <a:r>
                <a:rPr lang="en-US" altLang="en-US" sz="1800" b="1" dirty="0" smtClean="0">
                  <a:solidFill>
                    <a:srgbClr val="FF0000"/>
                  </a:solidFill>
                </a:rPr>
                <a:t>end=</a:t>
              </a:r>
              <a:r>
                <a:rPr lang="en-US" altLang="en-US" sz="1800" dirty="0">
                  <a:solidFill>
                    <a:srgbClr val="FF0000"/>
                  </a:solidFill>
                  <a:latin typeface="Consolas" panose="020B0609020204030204" pitchFamily="49" charset="0"/>
                  <a:cs typeface="Consolas" panose="020B0609020204030204" pitchFamily="49" charset="0"/>
                </a:rPr>
                <a:t>""</a:t>
              </a:r>
              <a:r>
                <a:rPr lang="en-US" altLang="en-US" sz="1800" b="1" dirty="0" smtClean="0">
                  <a:solidFill>
                    <a:srgbClr val="FF0000"/>
                  </a:solidFill>
                </a:rPr>
                <a:t>   </a:t>
              </a:r>
            </a:p>
            <a:p>
              <a:pPr marL="342900" indent="-342900" eaLnBrk="1" hangingPunct="1">
                <a:spcBef>
                  <a:spcPct val="0"/>
                </a:spcBef>
                <a:buFontTx/>
                <a:buAutoNum type="arabicParenR"/>
              </a:pPr>
              <a:r>
                <a:rPr lang="en-US" altLang="en-US" sz="1800" b="1" dirty="0" smtClean="0">
                  <a:solidFill>
                    <a:srgbClr val="FF0000"/>
                  </a:solidFill>
                </a:rPr>
                <a:t>2) print()</a:t>
              </a:r>
            </a:p>
            <a:p>
              <a:pPr eaLnBrk="1" hangingPunct="1">
                <a:spcBef>
                  <a:spcPct val="0"/>
                </a:spcBef>
                <a:buNone/>
              </a:pPr>
              <a:endParaRPr lang="en-US" altLang="en-US" sz="1800" b="1" dirty="0">
                <a:solidFill>
                  <a:srgbClr val="FF0000"/>
                </a:solidFill>
              </a:endParaRPr>
            </a:p>
            <a:p>
              <a:pPr eaLnBrk="1" hangingPunct="1">
                <a:spcBef>
                  <a:spcPct val="0"/>
                </a:spcBef>
                <a:buNone/>
              </a:pPr>
              <a:r>
                <a:rPr lang="en-US" altLang="en-US" sz="1800" b="1" dirty="0">
                  <a:solidFill>
                    <a:srgbClr val="FF0000"/>
                  </a:solidFill>
                </a:rPr>
                <a:t>S</a:t>
              </a:r>
              <a:r>
                <a:rPr lang="en-US" altLang="en-US" sz="1800" b="1" dirty="0" smtClean="0">
                  <a:solidFill>
                    <a:srgbClr val="FF0000"/>
                  </a:solidFill>
                </a:rPr>
                <a:t>ee </a:t>
              </a:r>
              <a:r>
                <a:rPr lang="en-US" altLang="en-US" sz="1800" b="1" dirty="0">
                  <a:solidFill>
                    <a:srgbClr val="FF0000"/>
                  </a:solidFill>
                </a:rPr>
                <a:t>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574422" y="4192966"/>
              <a:ext cx="3683378"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b="1" dirty="0" smtClean="0"/>
              <a:t>Name of the full example: </a:t>
            </a:r>
            <a:r>
              <a:rPr lang="en-CA" altLang="en-US" sz="2000" dirty="0" smtClean="0">
                <a:latin typeface="Consolas" panose="020B0609020204030204" pitchFamily="49" charset="0"/>
              </a:rPr>
              <a:t>6</a:t>
            </a:r>
            <a:r>
              <a:rPr lang="en-CA" altLang="en-US" sz="2000" dirty="0" smtClean="0">
                <a:latin typeface="Consolas" panose="020B0609020204030204" pitchFamily="49" charset="0"/>
                <a:cs typeface="Consolas" panose="020B0609020204030204" pitchFamily="49" charset="0"/>
              </a:rPr>
              <a:t>formatting.py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2" y="3351213"/>
            <a:ext cx="5030788" cy="3184557"/>
            <a:chOff x="3903662" y="3351213"/>
            <a:chExt cx="5030788" cy="3184920"/>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2" y="6259102"/>
              <a:ext cx="4402137" cy="2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From a CPSC 231 assignment </a:t>
              </a:r>
              <a:r>
                <a:rPr lang="en-US" altLang="en-US" sz="1200" dirty="0" smtClean="0">
                  <a:latin typeface="Arial" panose="020B0604020202020204" pitchFamily="34" charset="0"/>
                </a:rPr>
                <a:t>(image courtesy </a:t>
              </a:r>
              <a:r>
                <a:rPr lang="en-US" altLang="en-US" sz="1200" dirty="0">
                  <a:latin typeface="Arial" panose="020B0604020202020204" pitchFamily="34" charset="0"/>
                </a:rPr>
                <a:t>of James </a:t>
              </a:r>
              <a:r>
                <a:rPr lang="en-US" altLang="en-US" sz="1200" dirty="0" smtClean="0">
                  <a:latin typeface="Arial" panose="020B0604020202020204" pitchFamily="34" charset="0"/>
                </a:rPr>
                <a:t>Tam)</a:t>
              </a:r>
              <a:endParaRPr lang="en-US" altLang="en-US" sz="1200" dirty="0">
                <a:latin typeface="Arial" panose="020B0604020202020204" pitchFamily="34" charset="0"/>
              </a:endParaRP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Output: Python 3 Vs. Python 2</a:t>
            </a:r>
            <a:endParaRPr lang="en-CA" dirty="0"/>
          </a:p>
        </p:txBody>
      </p:sp>
      <p:sp>
        <p:nvSpPr>
          <p:cNvPr id="3" name="Content Placeholder 2"/>
          <p:cNvSpPr>
            <a:spLocks noGrp="1"/>
          </p:cNvSpPr>
          <p:nvPr>
            <p:ph idx="1"/>
          </p:nvPr>
        </p:nvSpPr>
        <p:spPr/>
        <p:txBody>
          <a:bodyPr/>
          <a:lstStyle/>
          <a:p>
            <a:r>
              <a:rPr lang="en-US" dirty="0" smtClean="0"/>
              <a:t>Python 3: to be consistent all functions require brackets to enclose the arguments/function inputs</a:t>
            </a:r>
          </a:p>
          <a:p>
            <a:pPr lvl="1"/>
            <a:r>
              <a:rPr lang="en-US" dirty="0" smtClean="0"/>
              <a:t>E.g. </a:t>
            </a:r>
            <a:r>
              <a:rPr lang="en-US" dirty="0" smtClean="0">
                <a:latin typeface="Consolas" panose="020B0609020204030204" pitchFamily="49" charset="0"/>
              </a:rPr>
              <a:t>print</a:t>
            </a:r>
            <a:r>
              <a:rPr lang="en-US" dirty="0">
                <a:latin typeface="Consolas" panose="020B0609020204030204" pitchFamily="49" charset="0"/>
              </a:rPr>
              <a:t>("Sup?")</a:t>
            </a:r>
            <a:endParaRPr lang="en-US" dirty="0" smtClean="0">
              <a:latin typeface="Consolas" panose="020B0609020204030204" pitchFamily="49" charset="0"/>
            </a:endParaRPr>
          </a:p>
          <a:p>
            <a:r>
              <a:rPr lang="en-US" dirty="0" smtClean="0"/>
              <a:t>Python 2 does not explicitly bracket all functions</a:t>
            </a:r>
          </a:p>
          <a:p>
            <a:pPr lvl="1"/>
            <a:r>
              <a:rPr lang="en-US" dirty="0"/>
              <a:t>E.g. </a:t>
            </a:r>
            <a:r>
              <a:rPr lang="en-US" dirty="0" smtClean="0">
                <a:latin typeface="Consolas" panose="020B0609020204030204" pitchFamily="49" charset="0"/>
              </a:rPr>
              <a:t>print "Sup?"</a:t>
            </a:r>
          </a:p>
          <a:p>
            <a:r>
              <a:rPr lang="en-US" dirty="0" smtClean="0"/>
              <a:t>There are other differences so </a:t>
            </a:r>
            <a:r>
              <a:rPr lang="en-US" b="1" dirty="0" smtClean="0"/>
              <a:t>make sure you are writing programs that follow the Python 3 syntax </a:t>
            </a:r>
            <a:r>
              <a:rPr lang="en-US" dirty="0" smtClean="0"/>
              <a:t>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smtClean="0"/>
              <a:t>Name of the full example: </a:t>
            </a:r>
            <a:r>
              <a:rPr lang="en-US" dirty="0" smtClean="0">
                <a:latin typeface="Consolas" panose="020B0609020204030204" pitchFamily="49" charset="0"/>
              </a:rPr>
              <a:t>7operators.py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728319271"/>
              </p:ext>
            </p:extLst>
          </p:nvPr>
        </p:nvGraphicFramePr>
        <p:xfrm>
          <a:off x="478604" y="1828803"/>
          <a:ext cx="8229600" cy="4952997"/>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xmlns=""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 (real number)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 (remainder)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extLst>
              <p:ext uri="{D42A27DB-BD31-4B8C-83A1-F6EECF244321}">
                <p14:modId xmlns:p14="http://schemas.microsoft.com/office/powerpoint/2010/main" val="3360310896"/>
              </p:ext>
            </p:extLst>
          </p:nvPr>
        </p:nvGraphicFramePr>
        <p:xfrm>
          <a:off x="609600" y="3048000"/>
          <a:ext cx="4343401" cy="3686176"/>
        </p:xfrm>
        <a:graphic>
          <a:graphicData uri="http://schemas.openxmlformats.org/drawingml/2006/table">
            <a:tbl>
              <a:tblPr/>
              <a:tblGrid>
                <a:gridCol w="1248728"/>
                <a:gridCol w="1248728">
                  <a:extLst>
                    <a:ext uri="{9D8B030D-6E8A-4147-A177-3AD203B41FA5}">
                      <a16:colId xmlns:a16="http://schemas.microsoft.com/office/drawing/2014/main" xmlns="" val="20000"/>
                    </a:ext>
                  </a:extLst>
                </a:gridCol>
                <a:gridCol w="1845945">
                  <a:extLst>
                    <a:ext uri="{9D8B030D-6E8A-4147-A177-3AD203B41FA5}">
                      <a16:colId xmlns:a16="http://schemas.microsoft.com/office/drawing/2014/main" xmlns=""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st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2</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nd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3</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rd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4</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5</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smtClean="0"/>
              <a:t>How to create, translate and run Python programs.</a:t>
            </a:r>
          </a:p>
          <a:p>
            <a:pPr eaLnBrk="1" hangingPunct="1">
              <a:tabLst>
                <a:tab pos="1254125" algn="l"/>
              </a:tabLst>
            </a:pPr>
            <a:r>
              <a:rPr lang="en-US" altLang="en-US" dirty="0" smtClean="0"/>
              <a:t>Variables:</a:t>
            </a:r>
          </a:p>
          <a:p>
            <a:pPr lvl="1" eaLnBrk="1" hangingPunct="1">
              <a:tabLst>
                <a:tab pos="1254125" algn="l"/>
              </a:tabLst>
            </a:pPr>
            <a:r>
              <a:rPr lang="en-US" altLang="en-US" dirty="0" smtClean="0"/>
              <a:t>What they are used for</a:t>
            </a:r>
          </a:p>
          <a:p>
            <a:pPr lvl="1" eaLnBrk="1" hangingPunct="1">
              <a:tabLst>
                <a:tab pos="1254125" algn="l"/>
              </a:tabLst>
            </a:pPr>
            <a:r>
              <a:rPr lang="en-US" altLang="en-US" dirty="0" smtClean="0"/>
              <a:t>How to access and change the value of a variable</a:t>
            </a:r>
          </a:p>
          <a:p>
            <a:pPr lvl="1" eaLnBrk="1" hangingPunct="1">
              <a:tabLst>
                <a:tab pos="1254125" algn="l"/>
              </a:tabLst>
            </a:pPr>
            <a:r>
              <a:rPr lang="en-US" altLang="en-US" dirty="0" smtClean="0"/>
              <a:t>Conventions for naming variables</a:t>
            </a:r>
          </a:p>
          <a:p>
            <a:pPr lvl="1" eaLnBrk="1" hangingPunct="1">
              <a:tabLst>
                <a:tab pos="1254125" algn="l"/>
              </a:tabLst>
            </a:pPr>
            <a:r>
              <a:rPr lang="en-US" altLang="en-US" dirty="0" smtClean="0"/>
              <a:t>How information is stored differently with different types of variables, converting between types</a:t>
            </a:r>
          </a:p>
          <a:p>
            <a:pPr eaLnBrk="1" hangingPunct="1">
              <a:lnSpc>
                <a:spcPct val="90000"/>
              </a:lnSpc>
              <a:tabLst>
                <a:tab pos="1254125" algn="l"/>
              </a:tabLst>
            </a:pPr>
            <a:r>
              <a:rPr lang="en-US" altLang="en-US" dirty="0" smtClean="0"/>
              <a:t>Output:</a:t>
            </a:r>
          </a:p>
          <a:p>
            <a:pPr lvl="1" eaLnBrk="1" hangingPunct="1">
              <a:lnSpc>
                <a:spcPct val="90000"/>
              </a:lnSpc>
              <a:tabLst>
                <a:tab pos="1254125" algn="l"/>
              </a:tabLst>
            </a:pPr>
            <a:r>
              <a:rPr lang="en-US" altLang="en-US" dirty="0" smtClean="0"/>
              <a:t>How to display messages that are a constant string or the value stored in a memory location (variable or constant) onscreen with </a:t>
            </a:r>
            <a:r>
              <a:rPr lang="en-US" altLang="en-US" dirty="0"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smtClean="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a:t>
            </a:r>
            <a:r>
              <a:rPr lang="en-US" altLang="en-US" dirty="0" smtClean="0"/>
              <a:t>Python</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smtClean="0"/>
              <a:t>My examples will be written in Python</a:t>
            </a:r>
          </a:p>
          <a:p>
            <a:pPr marL="514350" lvl="1" indent="-171450" eaLnBrk="1" hangingPunct="1">
              <a:lnSpc>
                <a:spcPct val="80000"/>
              </a:lnSpc>
              <a:tabLst>
                <a:tab pos="1254125" algn="l"/>
              </a:tabLst>
            </a:pPr>
            <a:r>
              <a:rPr lang="en-US" altLang="en-US" dirty="0" smtClean="0"/>
              <a:t>Your assignments will be written in Python</a:t>
            </a:r>
          </a:p>
          <a:p>
            <a:pPr eaLnBrk="1" hangingPunct="1">
              <a:lnSpc>
                <a:spcPct val="90000"/>
              </a:lnSpc>
              <a:tabLst>
                <a:tab pos="1254125" algn="l"/>
              </a:tabLst>
            </a:pPr>
            <a:r>
              <a:rPr lang="en-US" altLang="en-US" dirty="0" smtClean="0"/>
              <a:t>Some advantages (from Python dot org)</a:t>
            </a:r>
          </a:p>
          <a:p>
            <a:pPr marL="514350" lvl="1" indent="-171450" eaLnBrk="1" hangingPunct="1">
              <a:lnSpc>
                <a:spcPct val="80000"/>
              </a:lnSpc>
              <a:tabLst>
                <a:tab pos="1254125" algn="l"/>
              </a:tabLst>
            </a:pPr>
            <a:r>
              <a:rPr lang="en-US" altLang="en-US" dirty="0" smtClean="0"/>
              <a:t>Free</a:t>
            </a:r>
          </a:p>
          <a:p>
            <a:pPr marL="514350" lvl="1" indent="-171450" eaLnBrk="1" hangingPunct="1">
              <a:lnSpc>
                <a:spcPct val="80000"/>
              </a:lnSpc>
              <a:tabLst>
                <a:tab pos="1254125" algn="l"/>
              </a:tabLst>
            </a:pPr>
            <a:r>
              <a:rPr lang="en-US" altLang="en-US" dirty="0" smtClean="0"/>
              <a:t>Powerful</a:t>
            </a:r>
          </a:p>
          <a:p>
            <a:pPr marL="514350" lvl="1" indent="-171450" eaLnBrk="1" hangingPunct="1">
              <a:lnSpc>
                <a:spcPct val="80000"/>
              </a:lnSpc>
              <a:tabLst>
                <a:tab pos="1254125" algn="l"/>
              </a:tabLst>
            </a:pPr>
            <a:r>
              <a:rPr lang="en-US" altLang="en-US" dirty="0" smtClean="0"/>
              <a:t>Widely used (Google, NASA, Yahoo, Electronic Arts, some Linux operating system scripts etc.)</a:t>
            </a:r>
          </a:p>
          <a:p>
            <a:pPr eaLnBrk="1" hangingPunct="1">
              <a:lnSpc>
                <a:spcPct val="90000"/>
              </a:lnSpc>
              <a:tabLst>
                <a:tab pos="1254125" algn="l"/>
              </a:tabLst>
            </a:pPr>
            <a:r>
              <a:rPr lang="en-US" altLang="en-US" dirty="0" smtClean="0"/>
              <a:t>Some starting python resources</a:t>
            </a:r>
          </a:p>
          <a:p>
            <a:pPr marL="514350" lvl="1" indent="-171450" eaLnBrk="1" hangingPunct="1">
              <a:lnSpc>
                <a:spcPct val="90000"/>
              </a:lnSpc>
              <a:tabLst>
                <a:tab pos="1254125" algn="l"/>
              </a:tabLst>
            </a:pPr>
            <a:r>
              <a:rPr lang="en-US" altLang="en-US" dirty="0" smtClean="0"/>
              <a:t>Official website: </a:t>
            </a:r>
            <a:r>
              <a:rPr lang="en-US" altLang="en-US" dirty="0" smtClean="0">
                <a:hlinkClick r:id="rId3"/>
              </a:rPr>
              <a:t>http://www.python.org</a:t>
            </a:r>
            <a:endParaRPr lang="en-US" altLang="en-US" dirty="0" smtClean="0"/>
          </a:p>
          <a:p>
            <a:pPr marL="514350" lvl="1" indent="-171450" eaLnBrk="1" hangingPunct="1">
              <a:lnSpc>
                <a:spcPct val="90000"/>
              </a:lnSpc>
              <a:tabLst>
                <a:tab pos="1254125" algn="l"/>
              </a:tabLst>
            </a:pPr>
            <a:r>
              <a:rPr lang="en-US" altLang="en-US" dirty="0" smtClean="0"/>
              <a:t>An overview of the web site: </a:t>
            </a:r>
            <a:r>
              <a:rPr lang="en-US" altLang="en-US" dirty="0" smtClean="0">
                <a:hlinkClick r:id="rId4"/>
              </a:rPr>
              <a:t>https://www.python.org/about/gettingstarted/</a:t>
            </a:r>
            <a:endParaRPr lang="en-US" altLang="en-US" dirty="0" smtClean="0"/>
          </a:p>
          <a:p>
            <a:pPr marL="514350" lvl="1" indent="-171450" eaLnBrk="1" hangingPunct="1">
              <a:lnSpc>
                <a:spcPct val="90000"/>
              </a:lnSpc>
              <a:buFont typeface="Arial" panose="020B0604020202020204" pitchFamily="34" charset="0"/>
              <a:buNone/>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Working From Home (Installing Python): Windows</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smtClean="0"/>
              <a:t>Getting </a:t>
            </a:r>
            <a:r>
              <a:rPr lang="en-US" altLang="en-US" dirty="0"/>
              <a:t>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r>
              <a:rPr lang="en-US" altLang="en-US" dirty="0" smtClean="0">
                <a:hlinkClick r:id="rId2"/>
              </a:rPr>
              <a:t>/</a:t>
            </a: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marL="342900" lvl="1" indent="0" eaLnBrk="1" hangingPunct="1">
              <a:lnSpc>
                <a:spcPct val="80000"/>
              </a:lnSpc>
              <a:buNone/>
              <a:tabLst>
                <a:tab pos="1254125" algn="l"/>
              </a:tabLst>
            </a:pPr>
            <a:endParaRPr lang="en-US" altLang="en-US" dirty="0" smtClean="0"/>
          </a:p>
          <a:p>
            <a:pPr lvl="1" eaLnBrk="1" hangingPunct="1">
              <a:lnSpc>
                <a:spcPct val="80000"/>
              </a:lnSpc>
              <a:tabLst>
                <a:tab pos="1254125" algn="l"/>
              </a:tabLst>
            </a:pPr>
            <a:r>
              <a:rPr lang="en-US" altLang="en-US" dirty="0" smtClean="0"/>
              <a:t>Detailed information:</a:t>
            </a:r>
          </a:p>
          <a:p>
            <a:pPr lvl="2" eaLnBrk="1" hangingPunct="1">
              <a:lnSpc>
                <a:spcPct val="80000"/>
              </a:lnSpc>
              <a:tabLst>
                <a:tab pos="1254125" algn="l"/>
              </a:tabLst>
            </a:pPr>
            <a:r>
              <a:rPr lang="en-US" altLang="en-US" dirty="0">
                <a:hlinkClick r:id="rId3"/>
              </a:rPr>
              <a:t>https://pages.cpsc.ucalgary.ca/~</a:t>
            </a:r>
            <a:r>
              <a:rPr lang="en-US" altLang="en-US" dirty="0" smtClean="0">
                <a:hlinkClick r:id="rId3"/>
              </a:rPr>
              <a:t>tamj/2021/217P/notes/pdf/installing_accessing_python.pdf</a:t>
            </a:r>
            <a:endParaRPr lang="en-US" altLang="en-US" dirty="0" smtClean="0"/>
          </a:p>
          <a:p>
            <a:pPr lvl="2" eaLnBrk="1" hangingPunct="1">
              <a:lnSpc>
                <a:spcPct val="80000"/>
              </a:lnSpc>
              <a:tabLst>
                <a:tab pos="1254125" algn="l"/>
              </a:tabLst>
            </a:pP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grpSp>
        <p:nvGrpSpPr>
          <p:cNvPr id="10" name="Group 9"/>
          <p:cNvGrpSpPr/>
          <p:nvPr/>
        </p:nvGrpSpPr>
        <p:grpSpPr>
          <a:xfrm>
            <a:off x="4079681" y="4038600"/>
            <a:ext cx="3921319" cy="1246367"/>
            <a:chOff x="4079681" y="4267200"/>
            <a:chExt cx="3921319" cy="1246367"/>
          </a:xfrm>
        </p:grpSpPr>
        <p:sp>
          <p:nvSpPr>
            <p:cNvPr id="7" name="Rectangle 6"/>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you check this option!</a:t>
              </a:r>
              <a:endParaRPr lang="en-CA" dirty="0" smtClean="0">
                <a:solidFill>
                  <a:schemeClr val="tx1"/>
                </a:solidFill>
              </a:endParaRPr>
            </a:p>
          </p:txBody>
        </p:sp>
        <p:cxnSp>
          <p:nvCxnSpPr>
            <p:cNvPr id="9" name="Straight Arrow Connector 8"/>
            <p:cNvCxnSpPr>
              <a:stCxn id="7" idx="1"/>
              <a:endCxn id="6" idx="26"/>
            </p:cNvCxnSpPr>
            <p:nvPr/>
          </p:nvCxnSpPr>
          <p:spPr>
            <a:xfrm flipH="1">
              <a:off x="4079681" y="4610100"/>
              <a:ext cx="1711519" cy="903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Then click </a:t>
              </a:r>
              <a:r>
                <a:rPr lang="en-US" smtClean="0">
                  <a:solidFill>
                    <a:schemeClr val="tx1"/>
                  </a:solidFill>
                </a:rPr>
                <a:t>“Install Now”</a:t>
              </a:r>
              <a:endParaRPr lang="en-CA" dirty="0" smtClean="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(Skip the notes on the interactive mode for now – it’s where you don’t save the program which leaves you nothing to submit for assignments).</a:t>
            </a:r>
          </a:p>
          <a:p>
            <a:pPr lvl="1" eaLnBrk="1" hangingPunct="1">
              <a:tabLst>
                <a:tab pos="1254125" algn="l"/>
              </a:tabLst>
            </a:pPr>
            <a:r>
              <a:rPr lang="en-US" altLang="en-US" sz="1800" dirty="0"/>
              <a:t>F</a:t>
            </a:r>
            <a:r>
              <a:rPr lang="en-US" altLang="en-US" sz="1800" dirty="0" smtClean="0"/>
              <a:t>or this course you need to </a:t>
            </a:r>
            <a:r>
              <a:rPr lang="en-US" altLang="en-US" sz="1800" u="sng" dirty="0" smtClean="0"/>
              <a:t>create a python program in a file </a:t>
            </a:r>
            <a:r>
              <a:rPr lang="en-US" altLang="en-US" sz="1800" dirty="0" smtClean="0"/>
              <a:t>and then run the program defined in the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Computer Program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programmer writes the instructions of the program in high level (human can read and understand) language.</a:t>
            </a:r>
          </a:p>
          <a:p>
            <a:pPr lvl="1"/>
            <a:r>
              <a:rPr lang="en-US" dirty="0" smtClean="0"/>
              <a:t>Examples: C, C++, java, python</a:t>
            </a:r>
          </a:p>
          <a:p>
            <a:pPr marL="342900" lvl="1" indent="0">
              <a:buNone/>
            </a:pPr>
            <a:r>
              <a:rPr lang="en-US" dirty="0" smtClean="0"/>
              <a:t/>
            </a:r>
            <a:br>
              <a:rPr lang="en-US" dirty="0" smtClean="0"/>
            </a:br>
            <a:endParaRPr lang="en-US" dirty="0" smtClean="0"/>
          </a:p>
          <a:p>
            <a:pPr lvl="1"/>
            <a:endParaRPr lang="en-US" dirty="0"/>
          </a:p>
          <a:p>
            <a:pPr marL="457200" indent="-457200">
              <a:buFont typeface="+mj-lt"/>
              <a:buAutoNum type="arabicPeriod"/>
            </a:pPr>
            <a:r>
              <a:rPr lang="en-US" dirty="0" smtClean="0"/>
              <a:t>The program must be created and saved using a text editor (e.g. Notepad, WordPad or the editor that comes with python IDLE).</a:t>
            </a:r>
          </a:p>
          <a:p>
            <a:pPr lvl="1"/>
            <a:r>
              <a:rPr lang="en-US" dirty="0" smtClean="0"/>
              <a:t>Don’t use a word processor!</a:t>
            </a:r>
          </a:p>
          <a:p>
            <a:pPr marL="457200" indent="-457200">
              <a:buFont typeface="+mj-lt"/>
              <a:buAutoNum type="arabicPeriod"/>
            </a:pPr>
            <a:r>
              <a:rPr lang="en-US" dirty="0" smtClean="0"/>
              <a:t>The program is then translated into binary/machine</a:t>
            </a:r>
            <a:r>
              <a:rPr lang="en-US" dirty="0"/>
              <a:t> </a:t>
            </a:r>
            <a:r>
              <a:rPr lang="en-US" dirty="0" smtClean="0"/>
              <a:t>language</a:t>
            </a:r>
            <a:r>
              <a:rPr lang="en-CA" dirty="0" smtClean="0"/>
              <a:t> </a:t>
            </a:r>
            <a:r>
              <a:rPr lang="en-US" dirty="0" smtClean="0"/>
              <a:t>(the only form that the computer can understand).</a:t>
            </a:r>
            <a:endParaRPr lang="en-CA" dirty="0"/>
          </a:p>
        </p:txBody>
      </p:sp>
      <p:sp>
        <p:nvSpPr>
          <p:cNvPr id="4" name="Rectangle 10"/>
          <p:cNvSpPr>
            <a:spLocks noChangeArrowheads="1"/>
          </p:cNvSpPr>
          <p:nvPr/>
        </p:nvSpPr>
        <p:spPr bwMode="auto">
          <a:xfrm>
            <a:off x="1143000" y="22860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dirty="0" smtClean="0">
                <a:latin typeface="Consolas" pitchFamily="49" charset="0"/>
              </a:rPr>
              <a:t># Details later this term</a:t>
            </a:r>
          </a:p>
          <a:p>
            <a:pPr eaLnBrk="1" hangingPunct="1">
              <a:defRPr/>
            </a:pPr>
            <a:r>
              <a:rPr lang="en-CA" altLang="en-US" dirty="0" smtClean="0">
                <a:latin typeface="Consolas" pitchFamily="49" charset="0"/>
              </a:rPr>
              <a:t>list = [1,2,’a’]</a:t>
            </a:r>
          </a:p>
          <a:p>
            <a:pPr eaLnBrk="1" hangingPunct="1">
              <a:defRPr/>
            </a:pPr>
            <a:r>
              <a:rPr lang="en-CA" altLang="en-US" dirty="0" smtClean="0">
                <a:latin typeface="Consolas" pitchFamily="49" charset="0"/>
              </a:rPr>
              <a:t>for element in list</a:t>
            </a:r>
          </a:p>
          <a:p>
            <a:pPr eaLnBrk="1" hangingPunct="1">
              <a:defRPr/>
            </a:pPr>
            <a:r>
              <a:rPr lang="en-CA" altLang="en-US" dirty="0" smtClean="0">
                <a:latin typeface="Consolas" pitchFamily="49" charset="0"/>
              </a:rPr>
              <a:t>    print(element)</a:t>
            </a:r>
          </a:p>
        </p:txBody>
      </p:sp>
      <p:sp>
        <p:nvSpPr>
          <p:cNvPr id="5" name="Rectangle 11"/>
          <p:cNvSpPr>
            <a:spLocks noChangeArrowheads="1"/>
          </p:cNvSpPr>
          <p:nvPr/>
        </p:nvSpPr>
        <p:spPr bwMode="auto">
          <a:xfrm>
            <a:off x="1123122" y="5787887"/>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Tree>
    <p:extLst>
      <p:ext uri="{BB962C8B-B14F-4D97-AF65-F5344CB8AC3E}">
        <p14:creationId xmlns:p14="http://schemas.microsoft.com/office/powerpoint/2010/main" val="676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smtClean="0"/>
              <a:t>For this semester you can find them in D2L under: </a:t>
            </a:r>
            <a:r>
              <a:rPr lang="en-US" dirty="0" smtClean="0">
                <a:latin typeface="Consolas" panose="020B0609020204030204" pitchFamily="49" charset="0"/>
              </a:rPr>
              <a:t>Content-&gt;Lectures</a:t>
            </a:r>
          </a:p>
          <a:p>
            <a:r>
              <a:rPr lang="en-US" dirty="0" smtClean="0"/>
              <a:t>Then look under the appropriately named folder which is listed by date and topic.</a:t>
            </a:r>
          </a:p>
          <a:p>
            <a:r>
              <a:rPr lang="en-US" dirty="0" smtClean="0"/>
              <a:t>Alternatively you can find them by looking under the “main grid” of the course website (look for the ‘examples’ link):</a:t>
            </a:r>
          </a:p>
          <a:p>
            <a:pPr lvl="1"/>
            <a:r>
              <a:rPr lang="en-US" dirty="0">
                <a:hlinkClick r:id="rId2"/>
              </a:rPr>
              <a:t>https://pages.cpsc.ucalgary.ca/~</a:t>
            </a:r>
            <a:r>
              <a:rPr lang="en-US" dirty="0" smtClean="0">
                <a:hlinkClick r:id="rId2"/>
              </a:rPr>
              <a:t>tamj/2022/217F/#</a:t>
            </a:r>
            <a:r>
              <a:rPr lang="en-US" dirty="0">
                <a:hlinkClick r:id="rId2"/>
              </a:rPr>
              <a:t>Main_grid:_lecture_&amp;_tutorial_schedule,_</a:t>
            </a:r>
            <a:r>
              <a:rPr lang="en-US" dirty="0" smtClean="0">
                <a:hlinkClick r:id="rId2"/>
              </a:rPr>
              <a:t>assignment_information</a:t>
            </a:r>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30543</TotalTime>
  <Words>2787</Words>
  <Application>Microsoft Office PowerPoint</Application>
  <PresentationFormat>On-screen Show (4:3)</PresentationFormat>
  <Paragraphs>384</Paragraphs>
  <Slides>36</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Consolas</vt:lpstr>
      <vt:lpstr>Times New Roman</vt:lpstr>
      <vt:lpstr>Office Theme</vt:lpstr>
      <vt:lpstr>Getting Started With Python Programming: Part I</vt:lpstr>
      <vt:lpstr>Reminder!</vt:lpstr>
      <vt:lpstr>Tips For Success: Programming Sections</vt:lpstr>
      <vt:lpstr>Python</vt:lpstr>
      <vt:lpstr>Python History</vt:lpstr>
      <vt:lpstr>Working From Home (Installing Python): Windows</vt:lpstr>
      <vt:lpstr>Online Help: Official Python Site</vt:lpstr>
      <vt:lpstr>Creating A Computer Program</vt:lpstr>
      <vt:lpstr>Location Of My Online Examples</vt:lpstr>
      <vt:lpstr>The First Python Program</vt:lpstr>
      <vt:lpstr>Creating/Running Programs: Windows</vt:lpstr>
      <vt:lpstr>Creating/Running Programs: Windows (2)</vt:lpstr>
      <vt:lpstr>Creating/Running Programs: Windows (3)</vt:lpstr>
      <vt:lpstr>Creating/Running Programs: Windows (4)</vt:lpstr>
      <vt:lpstr>Creating/Running Programs: Windows (5)</vt:lpstr>
      <vt:lpstr>Embedded Video (In Case You Can’t See It Via The Link On The Last Screen).</vt:lpstr>
      <vt:lpstr>Requirements For Naming The File Containing Your Program</vt:lpstr>
      <vt:lpstr>Section Summary: Writing A Small “Hello World” Program</vt:lpstr>
      <vt:lpstr>Variables</vt:lpstr>
      <vt:lpstr>The Assignment Operator: =</vt:lpstr>
      <vt:lpstr>Variable Naming Conventions</vt:lpstr>
      <vt:lpstr>Variable Naming Conventions (2)</vt:lpstr>
      <vt:lpstr>Variable Naming Conventions (2)</vt:lpstr>
      <vt:lpstr>Some Key Words In Python</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James Tam</cp:lastModifiedBy>
  <cp:revision>603</cp:revision>
  <dcterms:created xsi:type="dcterms:W3CDTF">2013-08-26T22:54:00Z</dcterms:created>
  <dcterms:modified xsi:type="dcterms:W3CDTF">2022-08-31T04:26:55Z</dcterms:modified>
</cp:coreProperties>
</file>