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65" r:id="rId2"/>
    <p:sldId id="498" r:id="rId3"/>
    <p:sldId id="500" r:id="rId4"/>
    <p:sldId id="487" r:id="rId5"/>
    <p:sldId id="489" r:id="rId6"/>
    <p:sldId id="488" r:id="rId7"/>
    <p:sldId id="490" r:id="rId8"/>
    <p:sldId id="491" r:id="rId9"/>
    <p:sldId id="458" r:id="rId10"/>
    <p:sldId id="492" r:id="rId11"/>
    <p:sldId id="493" r:id="rId12"/>
    <p:sldId id="456" r:id="rId13"/>
    <p:sldId id="423" r:id="rId14"/>
    <p:sldId id="473" r:id="rId15"/>
    <p:sldId id="414" r:id="rId16"/>
    <p:sldId id="415" r:id="rId17"/>
    <p:sldId id="416" r:id="rId18"/>
    <p:sldId id="417" r:id="rId19"/>
    <p:sldId id="418" r:id="rId20"/>
    <p:sldId id="494" r:id="rId21"/>
    <p:sldId id="495" r:id="rId22"/>
    <p:sldId id="419" r:id="rId23"/>
    <p:sldId id="420" r:id="rId24"/>
    <p:sldId id="496" r:id="rId25"/>
    <p:sldId id="402" r:id="rId26"/>
    <p:sldId id="432" r:id="rId27"/>
    <p:sldId id="499" r:id="rId28"/>
    <p:sldId id="451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FFFFCC"/>
    <a:srgbClr val="00E664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61" autoAdjust="0"/>
    <p:restoredTop sz="91267" autoAdjust="0"/>
  </p:normalViewPr>
  <p:slideViewPr>
    <p:cSldViewPr>
      <p:cViewPr varScale="1">
        <p:scale>
          <a:sx n="107" d="100"/>
          <a:sy n="107" d="100"/>
        </p:scale>
        <p:origin x="11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1542" y="-4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D5ABCEED-7380-4148-84EA-26B881B78976}" type="datetimeFigureOut">
              <a:rPr lang="en-US" altLang="en-US"/>
              <a:pPr>
                <a:defRPr/>
              </a:pPr>
              <a:t>10/16/2022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Decomposition/functions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AEAA0C-65DA-4DA6-9403-115FD08BD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483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3B6440-B735-4E86-9CAE-7AD6D51CC159}" type="datetimeFigureOut">
              <a:rPr lang="en-US" altLang="en-US"/>
              <a:pPr>
                <a:defRPr/>
              </a:pPr>
              <a:t>10/16/2022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5DDD8C-F390-4C1E-8889-7F014B60A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3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0" hangingPunct="0"/>
            <a:fld id="{EF01837C-61B1-4FA4-9240-2804EEDCF6AF}" type="slidenum">
              <a:rPr lang="en-US" altLang="en-US" sz="1000" smtClean="0">
                <a:latin typeface="Times New Roman" pitchFamily="18" charset="0"/>
              </a:rPr>
              <a:pPr eaLnBrk="0" hangingPunct="0"/>
              <a:t>1</a:t>
            </a:fld>
            <a:endParaRPr lang="en-US" altLang="en-US" sz="1000" dirty="0" smtClean="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34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Case 1:</a:t>
            </a:r>
          </a:p>
          <a:p>
            <a:r>
              <a:rPr lang="en-US" altLang="en-US" smtClean="0"/>
              <a:t>x,y: needed in fun1, fun3 e.g., get input in fun1 and then display in fun3</a:t>
            </a:r>
          </a:p>
          <a:p>
            <a:r>
              <a:rPr lang="en-US" altLang="en-US" smtClean="0"/>
              <a:t>Must declare in fun2 so you can pass x,y into fun3</a:t>
            </a:r>
          </a:p>
          <a:p>
            <a:endParaRPr lang="en-US" altLang="en-US" smtClean="0"/>
          </a:p>
          <a:p>
            <a:r>
              <a:rPr lang="en-US" altLang="en-US" smtClean="0"/>
              <a:t>Case 2:</a:t>
            </a:r>
          </a:p>
          <a:p>
            <a:r>
              <a:rPr lang="en-US" altLang="en-US" smtClean="0"/>
              <a:t>If x is only used in fun2 then that</a:t>
            </a:r>
            <a:r>
              <a:rPr lang="ja-JP" altLang="en-US" smtClean="0"/>
              <a:t>’</a:t>
            </a:r>
            <a:r>
              <a:rPr lang="en-US" altLang="ja-JP" smtClean="0"/>
              <a:t>s where it should be created</a:t>
            </a:r>
          </a:p>
          <a:p>
            <a:r>
              <a:rPr lang="en-US" altLang="en-US" smtClean="0"/>
              <a:t>If y,z is used only in fun3 then that</a:t>
            </a:r>
            <a:r>
              <a:rPr lang="ja-JP" altLang="en-US" smtClean="0"/>
              <a:t>’</a:t>
            </a:r>
            <a:r>
              <a:rPr lang="en-US" altLang="ja-JP" smtClean="0"/>
              <a:t>s where they should be created</a:t>
            </a:r>
          </a:p>
          <a:p>
            <a:r>
              <a:rPr lang="en-US" altLang="en-US" smtClean="0"/>
              <a:t>Fun1 doesn</a:t>
            </a:r>
            <a:r>
              <a:rPr lang="ja-JP" altLang="en-US" smtClean="0"/>
              <a:t>’</a:t>
            </a:r>
            <a:r>
              <a:rPr lang="en-US" altLang="ja-JP" smtClean="0"/>
              <a:t>t need to access x,y,z so these variables aren</a:t>
            </a:r>
            <a:r>
              <a:rPr lang="ja-JP" altLang="en-US" smtClean="0"/>
              <a:t>’</a:t>
            </a:r>
            <a:r>
              <a:rPr lang="en-US" altLang="ja-JP" smtClean="0"/>
              <a:t>t created here</a:t>
            </a:r>
          </a:p>
          <a:p>
            <a:endParaRPr lang="en-US" alt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fld id="{B93424D9-5C33-44BA-8410-C999EAE6AF4C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681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smtClean="0"/>
              <a:t>Doesn’t work if the start function calls another function but it seems to work if any function other than the start function calls another.</a:t>
            </a:r>
          </a:p>
          <a:p>
            <a:pPr>
              <a:buFontTx/>
              <a:buChar char="•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4743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Function fun is never called so the second message never appears onscreen.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7212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Function fun is never called so the second message never appears onscreen.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4010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300">
                <a:latin typeface="Times New Roman" pitchFamily="18" charset="0"/>
              </a:rPr>
              <a:t>Functions and Procedures in Pascal</a:t>
            </a:r>
          </a:p>
        </p:txBody>
      </p:sp>
      <p:sp>
        <p:nvSpPr>
          <p:cNvPr id="14643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8455282-5915-4FCE-8DA5-EA30FD541731}" type="slidenum">
              <a:rPr lang="en-US" altLang="en-US" sz="1300">
                <a:latin typeface="Times New Roman" pitchFamily="18" charset="0"/>
              </a:rPr>
              <a:pPr algn="r" eaLnBrk="1" hangingPunct="1"/>
              <a:t>25</a:t>
            </a:fld>
            <a:endParaRPr lang="en-US" altLang="en-US" sz="1300">
              <a:latin typeface="Times New Roman" pitchFamily="18" charset="0"/>
            </a:endParaRPr>
          </a:p>
        </p:txBody>
      </p:sp>
      <p:sp>
        <p:nvSpPr>
          <p:cNvPr id="146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30680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3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DBE8AE3-5059-4446-AEA2-611E5F9D44B1}" type="datetimeFigureOut">
              <a:rPr lang="en-US" altLang="en-US"/>
              <a:pPr>
                <a:defRPr/>
              </a:pPr>
              <a:t>10/16/2022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7EDA4D93-942C-41D4-9A0B-729A8FEB2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428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C8A8370-B399-4FE5-A500-C5666209F498}" type="datetimeFigureOut">
              <a:rPr lang="en-US" altLang="en-US"/>
              <a:pPr>
                <a:defRPr/>
              </a:pPr>
              <a:t>10/16/2022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EE222FE-49C1-4801-9CC9-169EF7E7D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6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2037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21B290D-ADF0-4B72-B452-74F90BDDE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472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C440ABE-13C6-4071-BF75-8DC5AC2B5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860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A6FEC9D-1805-4C9A-BC82-C8A62FF4317A}" type="datetimeFigureOut">
              <a:rPr lang="en-US" altLang="en-US"/>
              <a:pPr>
                <a:defRPr/>
              </a:pPr>
              <a:t>10/16/2022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5524B16-E9E0-44FF-92F8-9EFB0667DA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69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DC498C3-BE7E-4EEA-A290-65BD0DFC9AE1}" type="datetimeFigureOut">
              <a:rPr lang="en-US" altLang="en-US"/>
              <a:pPr>
                <a:defRPr/>
              </a:pPr>
              <a:t>10/16/2022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63F399C1-190E-4904-AD6C-5EE2B07A4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48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801BA8B-D695-4186-BE15-FEEF053D3737}" type="datetimeFigureOut">
              <a:rPr lang="en-US" altLang="en-US"/>
              <a:pPr>
                <a:defRPr/>
              </a:pPr>
              <a:t>10/16/2022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DB3DE14F-8DDF-4EC5-B5C9-5F8ADCEEF3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355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7801757-C2B7-4B5F-B927-A98CBA5C6DA0}" type="datetimeFigureOut">
              <a:rPr lang="en-US" altLang="en-US"/>
              <a:pPr>
                <a:defRPr/>
              </a:pPr>
              <a:t>10/16/2022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B2C8B31C-123F-4967-A9D8-8CF8E80F92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92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4FE098D-D121-4E5C-8A33-436C1E052B77}" type="datetimeFigureOut">
              <a:rPr lang="en-US" altLang="en-US"/>
              <a:pPr>
                <a:defRPr/>
              </a:pPr>
              <a:t>10/16/2022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309731D-5C77-4DAE-ACBE-1AE3EA03AA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Functions: Decomposition And Code Reuse, Part 3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2862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n-lt"/>
                <a:cs typeface="Arial" charset="0"/>
              </a:rPr>
              <a:t>Global identifiers, scope and program design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Declaring variables: where in your function/at what level in your </a:t>
            </a:r>
            <a:r>
              <a:rPr lang="en-US" altLang="en-US" sz="2000" dirty="0" smtClean="0">
                <a:latin typeface="+mn-lt"/>
                <a:cs typeface="Arial" charset="0"/>
              </a:rPr>
              <a:t>program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n-lt"/>
                <a:cs typeface="Arial" charset="0"/>
              </a:rPr>
              <a:t>Boolean functions</a:t>
            </a:r>
            <a:endParaRPr lang="en-US" altLang="en-US" sz="2000" dirty="0">
              <a:latin typeface="+mn-lt"/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Breaking long functions into parts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Common errors when defining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Program design and defining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Testing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Benefits &amp; drawbacks of defining functions</a:t>
            </a:r>
            <a:endParaRPr lang="en-US" altLang="en-US" sz="20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Python Globals: ‘Read’ But Not ‘Write’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By default global variables can be accessed globally (read access).</a:t>
            </a:r>
          </a:p>
          <a:p>
            <a:r>
              <a:rPr lang="en-US" altLang="en-US" dirty="0"/>
              <a:t>Attempting to change the value of global variable will only create a new local variable by the same name (no write access to the global, </a:t>
            </a:r>
            <a:r>
              <a:rPr lang="en-US" altLang="en-US" dirty="0" smtClean="0"/>
              <a:t>a local is created).</a:t>
            </a:r>
            <a:endParaRPr lang="en-US" altLang="en-US" dirty="0"/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Prefacing the name of a variable with the keyword ‘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’</a:t>
            </a:r>
            <a:r>
              <a:rPr lang="en-US" altLang="ja-JP" dirty="0"/>
              <a:t> in a function will indicate </a:t>
            </a:r>
            <a:r>
              <a:rPr lang="en-US" altLang="ja-JP" dirty="0" smtClean="0"/>
              <a:t>changes in the function </a:t>
            </a:r>
            <a:r>
              <a:rPr lang="en-US" altLang="ja-JP" dirty="0"/>
              <a:t>will refer to the global variable rather than creating a local one.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>
                <a:latin typeface="Consolas" pitchFamily="49" charset="0"/>
              </a:rPr>
              <a:t>global &lt;</a:t>
            </a:r>
            <a:r>
              <a:rPr lang="en-US" altLang="en-US" i="1" dirty="0">
                <a:latin typeface="Consolas" pitchFamily="49" charset="0"/>
              </a:rPr>
              <a:t>variable name</a:t>
            </a:r>
            <a:r>
              <a:rPr lang="en-US" altLang="en-US" dirty="0">
                <a:latin typeface="Consolas" pitchFamily="49" charset="0"/>
              </a:rPr>
              <a:t>&gt;</a:t>
            </a: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52600" y="3124200"/>
            <a:ext cx="3987800" cy="366712"/>
            <a:chOff x="1752600" y="3607644"/>
            <a:chExt cx="3987800" cy="366713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 flipV="1">
              <a:off x="1752600" y="3754487"/>
              <a:ext cx="2260600" cy="365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013200" y="3607644"/>
              <a:ext cx="172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Global num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209800" y="3668712"/>
            <a:ext cx="3530600" cy="533400"/>
            <a:chOff x="1208" y="2200"/>
            <a:chExt cx="2224" cy="336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>
              <a:off x="1208" y="2328"/>
              <a:ext cx="1136" cy="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344" y="2200"/>
              <a:ext cx="10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Local num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301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Globals: Another Example (‘Write’ Access Via The “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”</a:t>
            </a:r>
            <a:r>
              <a:rPr lang="en-US" altLang="ja-JP" dirty="0"/>
              <a:t> Keyword)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sz="2000" dirty="0">
                <a:latin typeface="Consolas" pitchFamily="49" charset="0"/>
              </a:rPr>
              <a:t>9</a:t>
            </a:r>
            <a:r>
              <a:rPr lang="en-US" altLang="en-US" sz="2000" dirty="0" smtClean="0">
                <a:latin typeface="Consolas" pitchFamily="49" charset="0"/>
              </a:rPr>
              <a:t>modifyingGlobals.py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sz="1600" dirty="0"/>
              <a:t>Learning objective: How global variables can be modified inside functions.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global num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86012" y="3996646"/>
            <a:ext cx="1577975" cy="373063"/>
            <a:chOff x="2921000" y="4645025"/>
            <a:chExt cx="1577975" cy="373063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b="65622"/>
            <a:stretch>
              <a:fillRect/>
            </a:stretch>
          </p:blipFill>
          <p:spPr bwMode="auto">
            <a:xfrm>
              <a:off x="2921000" y="4645025"/>
              <a:ext cx="439738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3355975" y="4648200"/>
              <a:ext cx="1143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349146" y="2023925"/>
            <a:ext cx="5880454" cy="923330"/>
            <a:chOff x="2067528" y="2470257"/>
            <a:chExt cx="5880454" cy="923330"/>
          </a:xfrm>
        </p:grpSpPr>
        <p:cxnSp>
          <p:nvCxnSpPr>
            <p:cNvPr id="8" name="Straight Arrow Connector 7"/>
            <p:cNvCxnSpPr>
              <a:stCxn id="9" idx="1"/>
            </p:cNvCxnSpPr>
            <p:nvPr/>
          </p:nvCxnSpPr>
          <p:spPr>
            <a:xfrm flipH="1">
              <a:off x="2067528" y="2931922"/>
              <a:ext cx="1689454" cy="38860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3"/>
            <p:cNvSpPr txBox="1">
              <a:spLocks noChangeArrowheads="1"/>
            </p:cNvSpPr>
            <p:nvPr/>
          </p:nvSpPr>
          <p:spPr bwMode="auto">
            <a:xfrm>
              <a:off x="3756982" y="2470257"/>
              <a:ext cx="4191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References to the name ‘</a:t>
              </a:r>
              <a:r>
                <a:rPr lang="en-US" altLang="ja-JP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</a:rPr>
                <a:t>’</a:t>
              </a:r>
              <a:r>
                <a:rPr lang="en-US" altLang="ja-JP" sz="1800" b="1" dirty="0">
                  <a:solidFill>
                    <a:srgbClr val="FF0000"/>
                  </a:solidFill>
                </a:rPr>
                <a:t> now affect the global variable, local variable not </a:t>
              </a:r>
              <a:r>
                <a:rPr lang="en-US" altLang="ja-JP" sz="1800" b="1" dirty="0" smtClean="0">
                  <a:solidFill>
                    <a:srgbClr val="FF0000"/>
                  </a:solidFill>
                </a:rPr>
                <a:t>created inside function ‘fun’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86012" y="4711021"/>
            <a:ext cx="4546600" cy="369888"/>
            <a:chOff x="2921000" y="5359400"/>
            <a:chExt cx="4546600" cy="369332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921000" y="5359400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3"/>
            <p:cNvSpPr txBox="1">
              <a:spLocks noChangeArrowheads="1"/>
            </p:cNvSpPr>
            <p:nvPr/>
          </p:nvSpPr>
          <p:spPr bwMode="auto">
            <a:xfrm>
              <a:off x="3371850" y="5359400"/>
              <a:ext cx="40957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still changed after ‘</a:t>
              </a:r>
              <a:r>
                <a:rPr lang="en-US" altLang="ja-JP" sz="1800">
                  <a:solidFill>
                    <a:srgbClr val="FF0000"/>
                  </a:solidFill>
                  <a:latin typeface="Consolas" pitchFamily="49" charset="0"/>
                </a:rPr>
                <a:t>fun()</a:t>
              </a:r>
              <a:r>
                <a:rPr lang="en-US" altLang="en-US" sz="1800">
                  <a:solidFill>
                    <a:srgbClr val="FF0000"/>
                  </a:solidFill>
                </a:rPr>
                <a:t>’</a:t>
              </a:r>
              <a:r>
                <a:rPr lang="en-US" altLang="ja-JP" sz="1800">
                  <a:solidFill>
                    <a:srgbClr val="FF0000"/>
                  </a:solidFill>
                </a:rPr>
                <a:t> is done</a:t>
              </a:r>
              <a:endParaRPr lang="en-US" altLang="en-US" sz="180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386012" y="3034270"/>
            <a:ext cx="2185988" cy="374650"/>
            <a:chOff x="2895600" y="3698875"/>
            <a:chExt cx="2185988" cy="374650"/>
          </a:xfrm>
        </p:grpSpPr>
        <p:pic>
          <p:nvPicPr>
            <p:cNvPr id="14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895600" y="3698875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5"/>
            <p:cNvSpPr txBox="1">
              <a:spLocks noChangeArrowheads="1"/>
            </p:cNvSpPr>
            <p:nvPr/>
          </p:nvSpPr>
          <p:spPr bwMode="auto">
            <a:xfrm>
              <a:off x="3371850" y="3705225"/>
              <a:ext cx="1709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changed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331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Level To Declare Variables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752600"/>
          </a:xfrm>
        </p:spPr>
        <p:txBody>
          <a:bodyPr/>
          <a:lstStyle/>
          <a:p>
            <a:r>
              <a:rPr lang="en-US" altLang="en-US" dirty="0" smtClean="0"/>
              <a:t>Declare your variables as local to a function.</a:t>
            </a:r>
          </a:p>
          <a:p>
            <a:r>
              <a:rPr lang="en-US" altLang="en-US" dirty="0" smtClean="0"/>
              <a:t>When there are multiple levels of functions (a level is formed when one function calls another) then:</a:t>
            </a:r>
          </a:p>
          <a:p>
            <a:pPr lvl="1"/>
            <a:r>
              <a:rPr lang="en-US" altLang="en-US" dirty="0" smtClean="0"/>
              <a:t>A variable should be created at the lowest level possible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3276600"/>
            <a:ext cx="1524000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fun1</a:t>
            </a:r>
          </a:p>
        </p:txBody>
      </p:sp>
      <p:sp>
        <p:nvSpPr>
          <p:cNvPr id="5" name="Rectangle 4"/>
          <p:cNvSpPr/>
          <p:nvPr/>
        </p:nvSpPr>
        <p:spPr>
          <a:xfrm>
            <a:off x="825500" y="5275263"/>
            <a:ext cx="153670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fun2</a:t>
            </a:r>
          </a:p>
        </p:txBody>
      </p:sp>
      <p:cxnSp>
        <p:nvCxnSpPr>
          <p:cNvPr id="6" name="Elbow Connector 5"/>
          <p:cNvCxnSpPr>
            <a:stCxn id="5" idx="0"/>
            <a:endCxn id="4" idx="2"/>
          </p:cNvCxnSpPr>
          <p:nvPr/>
        </p:nvCxnSpPr>
        <p:spPr>
          <a:xfrm rot="5400000" flipH="1" flipV="1">
            <a:off x="1702593" y="4234657"/>
            <a:ext cx="931863" cy="114935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24163" y="5275263"/>
            <a:ext cx="149225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Fun3(x,y)</a:t>
            </a:r>
          </a:p>
        </p:txBody>
      </p:sp>
      <p:cxnSp>
        <p:nvCxnSpPr>
          <p:cNvPr id="8" name="Elbow Connector 7"/>
          <p:cNvCxnSpPr>
            <a:stCxn id="4" idx="2"/>
            <a:endCxn id="7" idx="0"/>
          </p:cNvCxnSpPr>
          <p:nvPr/>
        </p:nvCxnSpPr>
        <p:spPr>
          <a:xfrm rot="16200000" flipH="1">
            <a:off x="2690812" y="4395788"/>
            <a:ext cx="931863" cy="82708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33600" y="3581400"/>
            <a:ext cx="1219200" cy="61118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44813" y="5764213"/>
            <a:ext cx="12192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4413" y="5764213"/>
            <a:ext cx="1219200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 and return x,y</a:t>
            </a:r>
          </a:p>
          <a:p>
            <a:pPr eaLnBrk="1" hangingPunct="1">
              <a:defRPr/>
            </a:pP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245100" y="3276600"/>
            <a:ext cx="3490913" cy="3284538"/>
            <a:chOff x="5245100" y="3276599"/>
            <a:chExt cx="3490913" cy="3284539"/>
          </a:xfrm>
        </p:grpSpPr>
        <p:sp>
          <p:nvSpPr>
            <p:cNvPr id="40" name="Rectangle 39"/>
            <p:cNvSpPr/>
            <p:nvPr/>
          </p:nvSpPr>
          <p:spPr>
            <a:xfrm>
              <a:off x="7243763" y="5275263"/>
              <a:ext cx="1492250" cy="1285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fun3</a:t>
              </a:r>
            </a:p>
          </p:txBody>
        </p:sp>
        <p:grpSp>
          <p:nvGrpSpPr>
            <p:cNvPr id="89104" name="Group 18"/>
            <p:cNvGrpSpPr>
              <a:grpSpLocks/>
            </p:cNvGrpSpPr>
            <p:nvPr/>
          </p:nvGrpSpPr>
          <p:grpSpPr bwMode="auto">
            <a:xfrm>
              <a:off x="5245100" y="3276599"/>
              <a:ext cx="2744788" cy="3284539"/>
              <a:chOff x="5245100" y="3276599"/>
              <a:chExt cx="2744788" cy="3284539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400800" y="3276599"/>
                <a:ext cx="1524000" cy="1066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fun1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245100" y="5275263"/>
                <a:ext cx="1536700" cy="12858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fun2</a:t>
                </a:r>
              </a:p>
            </p:txBody>
          </p:sp>
          <p:cxnSp>
            <p:nvCxnSpPr>
              <p:cNvPr id="39" name="Elbow Connector 38"/>
              <p:cNvCxnSpPr>
                <a:stCxn id="38" idx="0"/>
                <a:endCxn id="37" idx="2"/>
              </p:cNvCxnSpPr>
              <p:nvPr/>
            </p:nvCxnSpPr>
            <p:spPr>
              <a:xfrm rot="5400000" flipH="1" flipV="1">
                <a:off x="6122193" y="4234656"/>
                <a:ext cx="931863" cy="1149350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lbow Connector 40"/>
              <p:cNvCxnSpPr>
                <a:stCxn id="37" idx="2"/>
                <a:endCxn id="40" idx="0"/>
              </p:cNvCxnSpPr>
              <p:nvPr/>
            </p:nvCxnSpPr>
            <p:spPr>
              <a:xfrm rot="16200000" flipH="1">
                <a:off x="7110412" y="4395787"/>
                <a:ext cx="931863" cy="827088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Rectangle 42"/>
          <p:cNvSpPr/>
          <p:nvPr/>
        </p:nvSpPr>
        <p:spPr>
          <a:xfrm>
            <a:off x="7380288" y="5764213"/>
            <a:ext cx="1306512" cy="69373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 y, z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34000" y="5764212"/>
            <a:ext cx="1319213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7" grpId="0" animBg="1"/>
      <p:bldP spid="4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Boolean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Return a Boolean value (true/false):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Asks a question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r>
              <a:rPr lang="en-US" altLang="en-US" dirty="0" smtClean="0"/>
              <a:t>Typically the Boolean function will </a:t>
            </a:r>
            <a:r>
              <a:rPr lang="ja-JP" altLang="en-US" dirty="0" smtClean="0"/>
              <a:t>‘</a:t>
            </a:r>
            <a:r>
              <a:rPr lang="en-US" altLang="ja-JP" dirty="0" smtClean="0"/>
              <a:t>ask the question</a:t>
            </a:r>
            <a:r>
              <a:rPr lang="ja-JP" altLang="en-US" dirty="0" smtClean="0"/>
              <a:t>’</a:t>
            </a:r>
            <a:r>
              <a:rPr lang="en-US" altLang="ja-JP" dirty="0" smtClean="0"/>
              <a:t> about a parameter(s)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Is it true that the string can be converted to a number?</a:t>
            </a:r>
          </a:p>
          <a:p>
            <a:pPr lvl="1"/>
            <a:endParaRPr lang="en-US" altLang="en-US" dirty="0" smtClean="0"/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 = input("Enter age: ")</a:t>
            </a:r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= </a:t>
            </a:r>
            <a:r>
              <a:rPr lang="en-US" altLang="en-US" sz="1600" dirty="0" err="1" smtClean="0">
                <a:latin typeface="Consolas" pitchFamily="49" charset="0"/>
              </a:rPr>
              <a:t>isNum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if (</a:t>
            </a: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!= True):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print("Age must be a numeric value")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else:</a:t>
            </a:r>
          </a:p>
          <a:p>
            <a:pPr lvl="1">
              <a:buFont typeface="Arial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   # OK to convert the string to a number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age = </a:t>
            </a:r>
            <a:r>
              <a:rPr lang="en-US" altLang="en-US" sz="1600" dirty="0" err="1" smtClean="0">
                <a:latin typeface="Consolas" pitchFamily="49" charset="0"/>
              </a:rPr>
              <a:t>int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505200" y="3233738"/>
            <a:ext cx="5181600" cy="1077912"/>
            <a:chOff x="3505200" y="3233291"/>
            <a:chExt cx="5181600" cy="1077675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505200" y="3504693"/>
              <a:ext cx="2743200" cy="4570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190" name="TextBox 5"/>
            <p:cNvSpPr txBox="1">
              <a:spLocks noChangeArrowheads="1"/>
            </p:cNvSpPr>
            <p:nvPr/>
          </p:nvSpPr>
          <p:spPr bwMode="auto">
            <a:xfrm>
              <a:off x="6248400" y="3233291"/>
              <a:ext cx="2438400" cy="1077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# Boolean function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isNum</a:t>
              </a:r>
              <a:r>
                <a:rPr lang="en-US" altLang="en-US" sz="1600" dirty="0">
                  <a:latin typeface="Consolas" pitchFamily="49" charset="0"/>
                </a:rPr>
                <a:t>(</a:t>
              </a:r>
              <a:r>
                <a:rPr lang="en-US" altLang="en-US" sz="1600" dirty="0" err="1">
                  <a:latin typeface="Consolas" pitchFamily="49" charset="0"/>
                </a:rPr>
                <a:t>aString</a:t>
              </a:r>
              <a:r>
                <a:rPr lang="en-US" altLang="en-US" sz="1600" dirty="0">
                  <a:latin typeface="Consolas" pitchFamily="49" charset="0"/>
                </a:rPr>
                <a:t>):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Returns (True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or False)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How To Decompose A Long Function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decompose (break into parts) long functions examine the structure for sections e.g. loops (and their bodies), branches (and their bodies).</a:t>
            </a:r>
          </a:p>
          <a:p>
            <a:r>
              <a:rPr lang="en-US" dirty="0" smtClean="0"/>
              <a:t>Each of these sections may be a candidate to be moved into it’s own separate function body: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3226676"/>
            <a:ext cx="3276600" cy="229388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Before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ef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while(BE1):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if(BE2):</a:t>
            </a:r>
          </a:p>
          <a:p>
            <a:r>
              <a:rPr lang="en-US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 #If body #1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if(BE3):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#If body #2</a:t>
            </a:r>
          </a:p>
          <a:p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4031" y="3226676"/>
            <a:ext cx="3276600" cy="355512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After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def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fun3():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#If body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#2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def fun2():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</a:t>
            </a:r>
            <a:r>
              <a:rPr lang="en-US" dirty="0">
                <a:solidFill>
                  <a:srgbClr val="3366FF"/>
                </a:solidFill>
                <a:latin typeface="Consolas" panose="020B0609020204030204" pitchFamily="49" charset="0"/>
              </a:rPr>
              <a:t>If body #1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def 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while(BE1):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if(BE2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   fun2()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if(BE3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fun3()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09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Functions Should Be Defined Before They Can Be Called!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b="1" dirty="0" smtClean="0">
                <a:latin typeface="Consolas" pitchFamily="49" charset="0"/>
              </a:rPr>
              <a:t>Correct </a:t>
            </a:r>
            <a:r>
              <a:rPr lang="en-US" altLang="en-US" sz="2400" b="1" dirty="0" smtClean="0">
                <a:latin typeface="Consolas" pitchFamily="49" charset="0"/>
                <a:sym typeface="Wingdings" pitchFamily="2" charset="2"/>
              </a:rPr>
              <a:t></a:t>
            </a:r>
            <a:endParaRPr lang="en-US" altLang="en-US" sz="2400" b="1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print("Works")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# Start</a:t>
            </a:r>
            <a:endParaRPr lang="en-US" altLang="en-US" sz="1600" dirty="0" smtClean="0">
              <a:solidFill>
                <a:srgbClr val="3366FF"/>
              </a:solidFill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endParaRPr lang="en-US" altLang="en-US" sz="2000" dirty="0" smtClean="0">
              <a:latin typeface="Consolas" pitchFamily="49" charset="0"/>
            </a:endParaRP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 b="1" dirty="0" smtClean="0"/>
              <a:t>Incorrect </a:t>
            </a:r>
            <a:r>
              <a:rPr lang="en-US" altLang="en-US" sz="2400" b="1" dirty="0" smtClean="0">
                <a:sym typeface="Wingdings" pitchFamily="2" charset="2"/>
              </a:rPr>
              <a:t></a:t>
            </a:r>
            <a:endParaRPr lang="en-US" altLang="en-US" sz="2400" b="1" dirty="0" smtClean="0"/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# Start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print("Doesn't work")</a:t>
            </a:r>
          </a:p>
          <a:p>
            <a:endParaRPr lang="en-US" altLang="en-US" sz="2000" dirty="0" smtClean="0"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71800" y="2038350"/>
            <a:ext cx="1350963" cy="660400"/>
            <a:chOff x="1445" y="1042"/>
            <a:chExt cx="851" cy="416"/>
          </a:xfrm>
        </p:grpSpPr>
        <p:sp>
          <p:nvSpPr>
            <p:cNvPr id="97295" name="AutoShape 6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6" name="Text Box 7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27188" y="3116263"/>
            <a:ext cx="1414462" cy="587375"/>
            <a:chOff x="837" y="1800"/>
            <a:chExt cx="891" cy="370"/>
          </a:xfrm>
        </p:grpSpPr>
        <p:sp>
          <p:nvSpPr>
            <p:cNvPr id="97293" name="AutoShape 9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4" name="Text Box 10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848600" y="2833688"/>
            <a:ext cx="1350963" cy="660400"/>
            <a:chOff x="1445" y="1042"/>
            <a:chExt cx="851" cy="416"/>
          </a:xfrm>
        </p:grpSpPr>
        <p:sp>
          <p:nvSpPr>
            <p:cNvPr id="97291" name="AutoShape 12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2" name="Text Box 13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959475" y="2068513"/>
            <a:ext cx="1414463" cy="587375"/>
            <a:chOff x="837" y="1800"/>
            <a:chExt cx="891" cy="370"/>
          </a:xfrm>
        </p:grpSpPr>
        <p:sp>
          <p:nvSpPr>
            <p:cNvPr id="97289" name="AutoShape 15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0" name="Text Box 16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  <p:bldP spid="13107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Mistake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b="1" dirty="0" smtClean="0">
              <a:solidFill>
                <a:srgbClr val="3366FF"/>
              </a:solidFill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b="1" dirty="0" smtClean="0">
                <a:solidFill>
                  <a:srgbClr val="3366FF"/>
                </a:solidFill>
                <a:latin typeface="Consolas" pitchFamily="49" charset="0"/>
              </a:rPr>
              <a:t># Start of program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print(“Starting the program")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Another Common Mistake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dirty="0" smtClean="0"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b="1" dirty="0">
                <a:solidFill>
                  <a:srgbClr val="3366FF"/>
                </a:solidFill>
                <a:latin typeface="Consolas" pitchFamily="49" charset="0"/>
              </a:rPr>
              <a:t># Start of program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</a:rPr>
              <a:t>print("Program started</a:t>
            </a:r>
            <a:r>
              <a:rPr lang="en-US" altLang="en-US" sz="1800" dirty="0" smtClean="0">
                <a:latin typeface="Consolas" pitchFamily="49" charset="0"/>
              </a:rPr>
              <a:t>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831850" y="3359089"/>
            <a:ext cx="5461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Consolas" pitchFamily="49" charset="0"/>
              </a:rPr>
              <a:t>()</a:t>
            </a:r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 flipH="1" flipV="1">
            <a:off x="1104900" y="3692769"/>
            <a:ext cx="622300" cy="1193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612900" y="4851400"/>
            <a:ext cx="3111500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 smtClean="0">
                <a:solidFill>
                  <a:srgbClr val="FF0000"/>
                </a:solidFill>
                <a:latin typeface="Arial" charset="0"/>
              </a:rPr>
              <a:t>With python the </a:t>
            </a: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missing set of brackets do not produce a </a:t>
            </a:r>
            <a:r>
              <a:rPr lang="en-US" altLang="en-US" sz="1600" b="1" dirty="0" smtClean="0">
                <a:solidFill>
                  <a:srgbClr val="FF0000"/>
                </a:solidFill>
                <a:latin typeface="Arial" charset="0"/>
              </a:rPr>
              <a:t>syntax/translation </a:t>
            </a: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Recall: In Python indentation indicates that statements are part of the body of a function.</a:t>
            </a:r>
          </a:p>
          <a:p>
            <a:r>
              <a:rPr lang="en-US" altLang="en-US" dirty="0" smtClean="0"/>
              <a:t>(In other programming languages the indentation is not a mandatory part of the language but indenting is considered good style because it makes the program easier to read).</a:t>
            </a:r>
          </a:p>
          <a:p>
            <a:r>
              <a:rPr lang="en-US" altLang="en-US" dirty="0" smtClean="0"/>
              <a:t>Forgetting to indent: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print("start</a:t>
            </a:r>
            <a:r>
              <a:rPr lang="en-US" altLang="en-US" sz="1800" dirty="0" smtClean="0">
                <a:latin typeface="Arial" charset="0"/>
              </a:rPr>
              <a:t>"</a:t>
            </a:r>
            <a:r>
              <a:rPr lang="en-US" altLang="en-US" sz="1800" dirty="0" smtClean="0">
                <a:latin typeface="Consolas" pitchFamily="49" charset="0"/>
              </a:rPr>
              <a:t>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 (2)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Inconsistent indentation: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print("first")</a:t>
            </a:r>
          </a:p>
          <a:p>
            <a:pPr lvl="1">
              <a:buFont typeface="Arial" charset="0"/>
              <a:buNone/>
            </a:pPr>
            <a:r>
              <a:rPr lang="en-US" altLang="en-US" sz="1800" b="1" dirty="0" smtClean="0">
                <a:solidFill>
                  <a:srgbClr val="3366FF"/>
                </a:solidFill>
                <a:latin typeface="Consolas" pitchFamily="49" charset="0"/>
              </a:rPr>
              <a:t>    # Error: Unless this is the body of branch or loo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</a:rPr>
              <a:t>p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print("second")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Class Exercise, </a:t>
            </a:r>
            <a:r>
              <a:rPr lang="en-US" dirty="0" smtClean="0"/>
              <a:t>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 ‘</a:t>
            </a:r>
            <a:r>
              <a:rPr lang="en-US" dirty="0" smtClean="0">
                <a:latin typeface="Consolas" panose="020B0609020204030204" pitchFamily="49" charset="0"/>
              </a:rPr>
              <a:t>emphasize</a:t>
            </a:r>
            <a:r>
              <a:rPr lang="en-US" dirty="0" smtClean="0"/>
              <a:t>’ that takes a string as a parameter.</a:t>
            </a:r>
          </a:p>
          <a:p>
            <a:r>
              <a:rPr lang="en-US" dirty="0" smtClean="0"/>
              <a:t>This function returns </a:t>
            </a:r>
            <a:r>
              <a:rPr lang="en-US" dirty="0"/>
              <a:t>a modified version of the </a:t>
            </a:r>
            <a:r>
              <a:rPr lang="en-US" dirty="0" smtClean="0"/>
              <a:t>string:</a:t>
            </a:r>
          </a:p>
          <a:p>
            <a:pPr lvl="1"/>
            <a:r>
              <a:rPr lang="en-US" dirty="0" smtClean="0"/>
              <a:t> !!! </a:t>
            </a:r>
            <a:r>
              <a:rPr lang="en-US" dirty="0"/>
              <a:t>w</a:t>
            </a:r>
            <a:r>
              <a:rPr lang="en-US" dirty="0" smtClean="0"/>
              <a:t>ill be added </a:t>
            </a:r>
            <a:r>
              <a:rPr lang="en-US" dirty="0"/>
              <a:t>onto the </a:t>
            </a:r>
            <a:r>
              <a:rPr lang="en-US" dirty="0" smtClean="0"/>
              <a:t>end (three exclamation marks are added to the end of the existing string).</a:t>
            </a:r>
          </a:p>
          <a:p>
            <a:pPr lvl="1"/>
            <a:r>
              <a:rPr lang="en-US" dirty="0" smtClean="0"/>
              <a:t>Recall: The concatenation operator is the ‘plus’ operator ‘</a:t>
            </a:r>
            <a:r>
              <a:rPr lang="en-US" dirty="0" smtClean="0">
                <a:latin typeface="Consolas" panose="020B0609020204030204" pitchFamily="49" charset="0"/>
              </a:rPr>
              <a:t>+</a:t>
            </a:r>
            <a:r>
              <a:rPr lang="en-US" dirty="0" smtClean="0"/>
              <a:t>’ and it can connect two 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4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639762"/>
          </a:xfrm>
        </p:spPr>
        <p:txBody>
          <a:bodyPr/>
          <a:lstStyle/>
          <a:p>
            <a:r>
              <a:rPr lang="en-US" altLang="en-US" dirty="0" smtClean="0"/>
              <a:t>Creating A Large Document</a:t>
            </a:r>
          </a:p>
        </p:txBody>
      </p:sp>
      <p:sp>
        <p:nvSpPr>
          <p:cNvPr id="10547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086600" cy="5410200"/>
          </a:xfrm>
        </p:spPr>
        <p:txBody>
          <a:bodyPr/>
          <a:lstStyle/>
          <a:p>
            <a:r>
              <a:rPr lang="en-US" altLang="en-US" dirty="0" smtClean="0"/>
              <a:t>Recall: When creating a large document you should plan out the parts before doing any actual writing.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62000" y="2022475"/>
            <a:ext cx="6781800" cy="2185988"/>
            <a:chOff x="890081" y="2158638"/>
            <a:chExt cx="6781800" cy="2186408"/>
          </a:xfrm>
        </p:grpSpPr>
        <p:sp>
          <p:nvSpPr>
            <p:cNvPr id="5" name="TextBox 4"/>
            <p:cNvSpPr txBox="1"/>
            <p:nvPr/>
          </p:nvSpPr>
          <p:spPr>
            <a:xfrm>
              <a:off x="890081" y="2514306"/>
              <a:ext cx="1828800" cy="16005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90394" y="2498428"/>
              <a:ext cx="1828800" cy="18466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2.4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43081" y="2514306"/>
              <a:ext cx="1828800" cy="13543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105483" name="TextBox 9"/>
            <p:cNvSpPr txBox="1">
              <a:spLocks noChangeArrowheads="1"/>
            </p:cNvSpPr>
            <p:nvPr/>
          </p:nvSpPr>
          <p:spPr bwMode="auto">
            <a:xfrm>
              <a:off x="914400" y="2158638"/>
              <a:ext cx="45071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Outline all the parts (no writing)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82638" y="4495800"/>
            <a:ext cx="4506912" cy="1809750"/>
            <a:chOff x="948447" y="4495800"/>
            <a:chExt cx="4507150" cy="1809637"/>
          </a:xfrm>
        </p:grpSpPr>
        <p:sp>
          <p:nvSpPr>
            <p:cNvPr id="105478" name="TextBox 7"/>
            <p:cNvSpPr txBox="1">
              <a:spLocks noChangeArrowheads="1"/>
            </p:cNvSpPr>
            <p:nvPr/>
          </p:nvSpPr>
          <p:spPr bwMode="auto">
            <a:xfrm>
              <a:off x="1066800" y="5197441"/>
              <a:ext cx="1828800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/>
                <a:t>Section 1.1</a:t>
              </a:r>
            </a:p>
            <a:p>
              <a:pPr eaLnBrk="1" hangingPunct="1"/>
              <a:r>
                <a:rPr lang="en-US" altLang="en-US" sz="1600"/>
                <a:t>It all started seven and two score years ago…</a:t>
              </a:r>
            </a:p>
          </p:txBody>
        </p:sp>
        <p:sp>
          <p:nvSpPr>
            <p:cNvPr id="105479" name="TextBox 10"/>
            <p:cNvSpPr txBox="1">
              <a:spLocks noChangeArrowheads="1"/>
            </p:cNvSpPr>
            <p:nvPr/>
          </p:nvSpPr>
          <p:spPr bwMode="auto">
            <a:xfrm>
              <a:off x="948447" y="4495800"/>
              <a:ext cx="450715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After all parts outlined, now commence writing one part at a time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0"/>
            <a:ext cx="1981200" cy="141384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4617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A Large Program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writing a large program you should plan out the parts before doing any actual writing.</a:t>
            </a:r>
          </a:p>
          <a:p>
            <a:endParaRPr lang="en-US" altLang="en-US" smtClean="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62000" y="2022475"/>
            <a:ext cx="8305800" cy="941388"/>
            <a:chOff x="761999" y="2022666"/>
            <a:chExt cx="8305800" cy="940737"/>
          </a:xfrm>
        </p:grpSpPr>
        <p:sp>
          <p:nvSpPr>
            <p:cNvPr id="106505" name="TextBox 26"/>
            <p:cNvSpPr txBox="1">
              <a:spLocks noChangeArrowheads="1"/>
            </p:cNvSpPr>
            <p:nvPr/>
          </p:nvSpPr>
          <p:spPr bwMode="auto">
            <a:xfrm>
              <a:off x="786318" y="2022666"/>
              <a:ext cx="80528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Calculate interest (write empty ‘skeleton’ functions)</a:t>
              </a:r>
            </a:p>
          </p:txBody>
        </p:sp>
        <p:sp>
          <p:nvSpPr>
            <p:cNvPr id="106506" name="TextBox 27"/>
            <p:cNvSpPr txBox="1">
              <a:spLocks noChangeArrowheads="1"/>
            </p:cNvSpPr>
            <p:nvPr/>
          </p:nvSpPr>
          <p:spPr bwMode="auto">
            <a:xfrm>
              <a:off x="761999" y="2378628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7" name="TextBox 28"/>
            <p:cNvSpPr txBox="1">
              <a:spLocks noChangeArrowheads="1"/>
            </p:cNvSpPr>
            <p:nvPr/>
          </p:nvSpPr>
          <p:spPr bwMode="auto">
            <a:xfrm>
              <a:off x="3585891" y="2362846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doCalculations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8" name="TextBox 29"/>
            <p:cNvSpPr txBox="1">
              <a:spLocks noChangeArrowheads="1"/>
            </p:cNvSpPr>
            <p:nvPr/>
          </p:nvSpPr>
          <p:spPr bwMode="auto">
            <a:xfrm>
              <a:off x="6400800" y="2362845"/>
              <a:ext cx="266699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displayResults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5813" y="3429000"/>
            <a:ext cx="6626225" cy="2030413"/>
            <a:chOff x="785813" y="3429000"/>
            <a:chExt cx="6626225" cy="2031026"/>
          </a:xfrm>
        </p:grpSpPr>
        <p:sp>
          <p:nvSpPr>
            <p:cNvPr id="106503" name="TextBox 31"/>
            <p:cNvSpPr txBox="1">
              <a:spLocks noChangeArrowheads="1"/>
            </p:cNvSpPr>
            <p:nvPr/>
          </p:nvSpPr>
          <p:spPr bwMode="auto">
            <a:xfrm>
              <a:off x="785813" y="3429000"/>
              <a:ext cx="6626225" cy="707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All functions outlined, write function bodies one-at-a-time (test before writing next function)</a:t>
              </a:r>
            </a:p>
          </p:txBody>
        </p:sp>
        <p:sp>
          <p:nvSpPr>
            <p:cNvPr id="106504" name="TextBox 33"/>
            <p:cNvSpPr txBox="1">
              <a:spLocks noChangeArrowheads="1"/>
            </p:cNvSpPr>
            <p:nvPr/>
          </p:nvSpPr>
          <p:spPr bwMode="auto">
            <a:xfrm>
              <a:off x="802026" y="4136587"/>
              <a:ext cx="4303374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principle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interest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time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return(</a:t>
              </a:r>
              <a:r>
                <a:rPr lang="en-US" altLang="en-US" sz="1600" dirty="0" err="1">
                  <a:latin typeface="Consolas" pitchFamily="49" charset="0"/>
                </a:rPr>
                <a:t>principle,interest,time</a:t>
              </a:r>
              <a:r>
                <a:rPr lang="en-US" altLang="en-US" sz="1600" dirty="0">
                  <a:latin typeface="Consolas" pitchFamily="49" charset="0"/>
                </a:rPr>
                <a:t>)</a:t>
              </a:r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410200" y="5181600"/>
            <a:ext cx="3706813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Simple test: check inputs</a:t>
            </a: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are properly read as input</a:t>
            </a:r>
            <a:endParaRPr lang="en-US" altLang="en-US" sz="1600" b="1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and </a:t>
            </a: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returned to caller</a:t>
            </a:r>
            <a:endParaRPr lang="en-US" altLang="en-US" sz="1600" b="1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/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 = </a:t>
            </a:r>
            <a:r>
              <a:rPr lang="en-US" altLang="en-US" sz="1600" dirty="0" err="1">
                <a:latin typeface="Consolas" pitchFamily="49" charset="0"/>
              </a:rPr>
              <a:t>getInformation</a:t>
            </a:r>
            <a:r>
              <a:rPr lang="en-US" altLang="en-US" sz="1600" dirty="0">
                <a:latin typeface="Consolas" pitchFamily="49" charset="0"/>
              </a:rPr>
              <a:t>()</a:t>
            </a:r>
          </a:p>
          <a:p>
            <a:pPr eaLnBrk="1" hangingPunct="1"/>
            <a:r>
              <a:rPr lang="en-US" altLang="en-US" sz="1600" dirty="0">
                <a:latin typeface="Consolas" pitchFamily="49" charset="0"/>
              </a:rPr>
              <a:t>print(</a:t>
            </a:r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348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900" smtClean="0"/>
              <a:t>Yet Another Problem: Creating ‘Empty’ Functions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pPr>
              <a:buFontTx/>
              <a:buNone/>
            </a:pPr>
            <a:endParaRPr lang="en-US" altLang="en-US" sz="1800" b="1" dirty="0" smtClean="0">
              <a:solidFill>
                <a:srgbClr val="00B0F0"/>
              </a:solidFill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</a:rPr>
              <a:t>start()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71600" y="2620963"/>
            <a:ext cx="4686300" cy="1069975"/>
            <a:chOff x="672" y="1608"/>
            <a:chExt cx="2952" cy="674"/>
          </a:xfrm>
        </p:grpSpPr>
        <p:sp>
          <p:nvSpPr>
            <p:cNvPr id="102405" name="Line 5"/>
            <p:cNvSpPr>
              <a:spLocks noChangeShapeType="1"/>
            </p:cNvSpPr>
            <p:nvPr/>
          </p:nvSpPr>
          <p:spPr bwMode="auto">
            <a:xfrm flipH="1">
              <a:off x="672" y="1832"/>
              <a:ext cx="1296" cy="3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102406" name="Text Box 6"/>
            <p:cNvSpPr txBox="1">
              <a:spLocks noChangeArrowheads="1"/>
            </p:cNvSpPr>
            <p:nvPr/>
          </p:nvSpPr>
          <p:spPr bwMode="auto">
            <a:xfrm>
              <a:off x="1944" y="1608"/>
              <a:ext cx="1680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Problem:</a:t>
              </a:r>
              <a:r>
                <a:rPr lang="en-US" altLang="en-US" sz="1600">
                  <a:solidFill>
                    <a:srgbClr val="FF0000"/>
                  </a:solidFill>
                  <a:latin typeface="Arial" charset="0"/>
                </a:rPr>
                <a:t> This statement appears to be a part of the body of the function but it is not indented???!!!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600" b="1" dirty="0" smtClean="0">
                <a:solidFill>
                  <a:srgbClr val="00E664"/>
                </a:solidFill>
                <a:ea typeface="MS PGothic" pitchFamily="34" charset="-128"/>
              </a:rPr>
              <a:t>Solution</a:t>
            </a:r>
            <a:r>
              <a:rPr lang="en-US" altLang="en-US" sz="2600" dirty="0" smtClean="0">
                <a:ea typeface="MS PGothic" pitchFamily="34" charset="-128"/>
              </a:rPr>
              <a:t> When Outlining Your Program By Starting With ‘Empty’ Functions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>
              <a:buFontTx/>
              <a:buNone/>
            </a:pPr>
            <a:r>
              <a:rPr lang="en-US" altLang="en-US" sz="1600" b="1" dirty="0" smtClean="0">
                <a:solidFill>
                  <a:srgbClr val="00E664"/>
                </a:solidFill>
                <a:latin typeface="Consolas" pitchFamily="49" charset="0"/>
              </a:rPr>
              <a:t>    print()</a:t>
            </a: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dirty="0" err="1" smtClean="0">
                <a:solidFill>
                  <a:srgbClr val="3366FF"/>
                </a:solidFill>
                <a:latin typeface="Consolas" pitchFamily="49" charset="0"/>
              </a:rPr>
              <a:t>Program’sstart</a:t>
            </a:r>
            <a:endParaRPr lang="en-US" altLang="en-US" sz="1600" dirty="0" smtClean="0">
              <a:solidFill>
                <a:srgbClr val="3366FF"/>
              </a:solidFill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 flipH="1" flipV="1">
            <a:off x="1422400" y="1676400"/>
            <a:ext cx="863600" cy="338038"/>
          </a:xfrm>
          <a:prstGeom prst="line">
            <a:avLst/>
          </a:prstGeom>
          <a:noFill/>
          <a:ln w="25400">
            <a:solidFill>
              <a:srgbClr val="00E664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2209800" y="1676400"/>
            <a:ext cx="2247900" cy="10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E664"/>
                </a:solidFill>
                <a:latin typeface="Arial" charset="0"/>
              </a:rPr>
              <a:t>A function must have at least one </a:t>
            </a:r>
            <a:r>
              <a:rPr lang="en-US" altLang="en-US" sz="1600" b="1" dirty="0" smtClean="0">
                <a:solidFill>
                  <a:srgbClr val="00E664"/>
                </a:solidFill>
                <a:latin typeface="Arial" charset="0"/>
              </a:rPr>
              <a:t>instruction in the body</a:t>
            </a:r>
            <a:endParaRPr lang="en-US" altLang="en-US" sz="1600" b="1" dirty="0">
              <a:solidFill>
                <a:srgbClr val="00E664"/>
              </a:solidFill>
              <a:latin typeface="Arial" charset="0"/>
            </a:endParaRP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5638800" y="1092200"/>
            <a:ext cx="30480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Alternative (writing an empty function: </a:t>
            </a:r>
            <a:r>
              <a:rPr lang="en-US" altLang="en-US" sz="1600" dirty="0" smtClean="0">
                <a:latin typeface="Consolas" pitchFamily="49" charset="0"/>
              </a:rPr>
              <a:t>‘pass’ a python instruction that literally does </a:t>
            </a:r>
            <a:r>
              <a:rPr lang="en-US" altLang="en-US" sz="1600" dirty="0">
                <a:latin typeface="Consolas" pitchFamily="49" charset="0"/>
              </a:rPr>
              <a:t>nothing)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rgbClr val="00E664"/>
                </a:solidFill>
                <a:latin typeface="Consolas" pitchFamily="49" charset="0"/>
              </a:rPr>
              <a:t>    pass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600" dirty="0">
              <a:latin typeface="Consolas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Program’s start</a:t>
            </a:r>
            <a:endParaRPr lang="en-US" altLang="en-US" sz="1600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fun()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Testing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correctness of a function should be verified. (“Does it do what it is supposed to do?”) </a:t>
            </a:r>
          </a:p>
          <a:p>
            <a:r>
              <a:rPr lang="en-US" altLang="en-US" dirty="0"/>
              <a:t>Typically this is done by calling the function, passing in predetermined parameters and checking the result.</a:t>
            </a:r>
          </a:p>
          <a:p>
            <a:r>
              <a:rPr lang="en-US" altLang="en-US" dirty="0"/>
              <a:t>Example: </a:t>
            </a:r>
            <a:r>
              <a:rPr lang="en-US" altLang="en-US" sz="2000" dirty="0" smtClean="0">
                <a:latin typeface="Consolas" pitchFamily="49" charset="0"/>
              </a:rPr>
              <a:t>10absolute_test.py</a:t>
            </a:r>
            <a:endParaRPr lang="en-US" altLang="en-US" sz="2000" dirty="0">
              <a:latin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err="1">
                <a:latin typeface="Consolas" pitchFamily="49" charset="0"/>
              </a:rPr>
              <a:t>def</a:t>
            </a:r>
            <a:r>
              <a:rPr lang="en-US" altLang="en-US" sz="1800" dirty="0">
                <a:latin typeface="Consolas" pitchFamily="49" charset="0"/>
              </a:rPr>
              <a:t> absolute(number):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if (number &lt; 0):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 * -1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else: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return(result)</a:t>
            </a:r>
          </a:p>
          <a:p>
            <a:pPr marL="342900" lvl="1" indent="0">
              <a:buNone/>
            </a:pPr>
            <a:endParaRPr lang="en-US" altLang="en-US" sz="1800" dirty="0">
              <a:latin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b="1" dirty="0">
                <a:solidFill>
                  <a:srgbClr val="3366FF"/>
                </a:solidFill>
                <a:latin typeface="Consolas" pitchFamily="49" charset="0"/>
              </a:rPr>
              <a:t># Test cases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print(absolute(-13))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print(absolute(7))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76600" y="4267200"/>
            <a:ext cx="4343400" cy="1905000"/>
            <a:chOff x="3276600" y="4191000"/>
            <a:chExt cx="4343400" cy="1905000"/>
          </a:xfrm>
        </p:grpSpPr>
        <p:sp>
          <p:nvSpPr>
            <p:cNvPr id="5" name="Rectangle 4"/>
            <p:cNvSpPr/>
            <p:nvPr/>
          </p:nvSpPr>
          <p:spPr>
            <a:xfrm>
              <a:off x="5562600" y="4191000"/>
              <a:ext cx="2057400" cy="1219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Expected results: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cxnSp>
          <p:nvCxnSpPr>
            <p:cNvPr id="6" name="Straight Connector 5"/>
            <p:cNvCxnSpPr>
              <a:stCxn id="5" idx="1"/>
            </p:cNvCxnSpPr>
            <p:nvPr/>
          </p:nvCxnSpPr>
          <p:spPr>
            <a:xfrm flipH="1">
              <a:off x="3276600" y="4800600"/>
              <a:ext cx="2286000" cy="1295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31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Why Employ Problem Decomposition And Modular Design (1)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z="2400" smtClean="0"/>
              <a:t>Drawback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Complexity – understanding and setting up inter-function communication may appear daunting at first.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Tracing the program may appear harder as execution appears to “jump” around between functions.</a:t>
            </a:r>
          </a:p>
          <a:p>
            <a:pPr marL="635000" lvl="1" indent="-177800" eaLnBrk="1" hangingPunct="1">
              <a:lnSpc>
                <a:spcPct val="90000"/>
              </a:lnSpc>
            </a:pPr>
            <a:endParaRPr lang="en-CA" altLang="en-US" sz="2000" smtClean="0"/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These are ‘one time’ costs: once you learn the basic principles of functions with one language then most languages will be similar.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sz="2800" dirty="0" smtClean="0">
                <a:ea typeface="+mj-ea"/>
              </a:rPr>
              <a:t>Why Employ Problem Decomposition And Modular Design (2)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mtClean="0"/>
              <a:t>Benefit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Solution is easier to visualize and create (decompose the problem so only one part of a time must be dealt with).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test the program: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Test one feature/function at a time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(Testing  multiple features increases complexity)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maintain (if functions are independent changes in one function can have a minimal impact on other functions, if the code for a function is used multiple times then updates only have to be made once).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Less redundancy, smaller program size (especially if the function is used many times throughout the program).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Smaller programs size: if the function is called many times rather than repeating the same code, the function need only be defined once and then can be called many times.</a:t>
            </a: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After This Section You Should Now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What is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Consequences of employing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are scoping rules when referring to an identifier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Where variables should be declared in the body of a 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guideline for the level at which variables should be declared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How/when to employ doc string documentation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</a:t>
            </a:r>
            <a:r>
              <a:rPr lang="en-US" altLang="en-US" dirty="0"/>
              <a:t>is a Boolean </a:t>
            </a:r>
            <a:r>
              <a:rPr lang="en-US" altLang="en-US" dirty="0" smtClean="0"/>
              <a:t>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technique for decomposing a long function into smaller functions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Common errors when defining </a:t>
            </a:r>
            <a:r>
              <a:rPr lang="en-US" altLang="en-US" dirty="0" smtClean="0"/>
              <a:t>functions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The basics of testing a function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dirty="0" smtClean="0"/>
              <a:t>benefits </a:t>
            </a:r>
            <a:r>
              <a:rPr lang="en-US" altLang="en-US" dirty="0"/>
              <a:t>&amp; drawbacks of defining functions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Copyright Notification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“Unless otherwise indicated, all images in this presentation are  used with permission from Microsoft.”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Exercise: Solution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</a:t>
            </a:r>
            <a:r>
              <a:rPr lang="en-US" sz="1800" dirty="0" smtClean="0">
                <a:latin typeface="Consolas" panose="020B0609020204030204" pitchFamily="49" charset="0"/>
              </a:rPr>
              <a:t>ef emphasize(aString):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emphasizedString</a:t>
            </a:r>
            <a:r>
              <a:rPr lang="en-US" sz="1800" dirty="0" smtClean="0">
                <a:latin typeface="Consolas" panose="020B0609020204030204" pitchFamily="49" charset="0"/>
              </a:rPr>
              <a:t> = aString </a:t>
            </a:r>
            <a:r>
              <a:rPr lang="en-US" sz="1800" dirty="0">
                <a:latin typeface="Consolas" panose="020B0609020204030204" pitchFamily="49" charset="0"/>
              </a:rPr>
              <a:t>+ </a:t>
            </a:r>
            <a:r>
              <a:rPr lang="en-US" sz="1800" dirty="0" smtClean="0">
                <a:latin typeface="Consolas" panose="020B0609020204030204" pitchFamily="49" charset="0"/>
              </a:rPr>
              <a:t>"!!!"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return(</a:t>
            </a:r>
            <a:r>
              <a:rPr lang="en-US" sz="1800" dirty="0" err="1" smtClean="0">
                <a:latin typeface="Consolas" panose="020B0609020204030204" pitchFamily="49" charset="0"/>
              </a:rPr>
              <a:t>emphasizedString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3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Declaring Variables: Stylistic </a:t>
            </a:r>
            <a:r>
              <a:rPr lang="en-US" altLang="en-US" dirty="0" smtClean="0"/>
              <a:t>Note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200640" y="1143000"/>
            <a:ext cx="4876800" cy="5410200"/>
          </a:xfrm>
        </p:spPr>
        <p:txBody>
          <a:bodyPr/>
          <a:lstStyle/>
          <a:p>
            <a:r>
              <a:rPr lang="en-US" altLang="en-US" dirty="0" smtClean="0"/>
              <a:t>Creating variables all at once at the start of a function.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start():</a:t>
            </a:r>
          </a:p>
          <a:p>
            <a:pPr lvl="1">
              <a:buFontTx/>
              <a:buNone/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 </a:t>
            </a: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   #Variables declared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rate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time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amount = 0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introduction()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principle, rate, time = </a:t>
            </a:r>
            <a:r>
              <a:rPr lang="en-US" altLang="en-US" sz="1600" dirty="0" err="1" smtClean="0">
                <a:latin typeface="Consolas" pitchFamily="49" charset="0"/>
              </a:rPr>
              <a:t>getInputs</a:t>
            </a:r>
            <a:r>
              <a:rPr lang="en-US" altLang="en-US" sz="1600" dirty="0" smtClean="0">
                <a:latin typeface="Consolas" pitchFamily="49" charset="0"/>
              </a:rPr>
              <a:t>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interest, amount =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calculate(principle, rate, time)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display(principle, rate, time,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      interest, amount)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615227" y="2667000"/>
            <a:ext cx="2462213" cy="1371600"/>
            <a:chOff x="3009900" y="2019300"/>
            <a:chExt cx="2461908" cy="1371600"/>
          </a:xfrm>
        </p:grpSpPr>
        <p:sp>
          <p:nvSpPr>
            <p:cNvPr id="4" name="Right Brace 3"/>
            <p:cNvSpPr/>
            <p:nvPr/>
          </p:nvSpPr>
          <p:spPr>
            <a:xfrm>
              <a:off x="3009900" y="2019300"/>
              <a:ext cx="304762" cy="12573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758" name="TextBox 4"/>
            <p:cNvSpPr txBox="1">
              <a:spLocks noChangeArrowheads="1"/>
            </p:cNvSpPr>
            <p:nvPr/>
          </p:nvSpPr>
          <p:spPr bwMode="auto">
            <a:xfrm>
              <a:off x="3300108" y="2133600"/>
              <a:ext cx="2171700" cy="1257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Not syntactically required but a stylistic approach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367684" y="1295400"/>
            <a:ext cx="3471245" cy="42862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smtClean="0">
                <a:solidFill>
                  <a:schemeClr val="tx1"/>
                </a:solidFill>
              </a:rPr>
              <a:t>Origins: many languages (e.g. C, C++, Java, Pascal) require variables to be declared with a specific type before they can be used: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fun ()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4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//Variables declared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Scanner in = null;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int age = 0;</a:t>
            </a:r>
          </a:p>
          <a:p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in = new Scanner(System.in);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age 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in.nextInt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System.out.print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("Age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:");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211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 (Again)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Identifiers (constants or variables) that are declared within the body of a function have a local scope (the function).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 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 # End of function fun</a:t>
            </a:r>
          </a:p>
          <a:p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Identifiers (constants or variables) that are created outside the body of a function have a global scope (the program).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fun1():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fun2():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End of program </a:t>
            </a:r>
          </a:p>
          <a:p>
            <a:endParaRPr lang="en-CA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191000" y="2286000"/>
            <a:ext cx="3949700" cy="685800"/>
            <a:chOff x="2040" y="1272"/>
            <a:chExt cx="2488" cy="432"/>
          </a:xfrm>
        </p:grpSpPr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2040" y="1272"/>
              <a:ext cx="272" cy="432"/>
            </a:xfrm>
            <a:prstGeom prst="rightBrace">
              <a:avLst>
                <a:gd name="adj1" fmla="val 132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296" y="1352"/>
              <a:ext cx="22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function</a:t>
              </a: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819400" y="4394200"/>
            <a:ext cx="4495800" cy="1917700"/>
            <a:chOff x="1175" y="2711"/>
            <a:chExt cx="2832" cy="1208"/>
          </a:xfrm>
        </p:grpSpPr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175" y="2711"/>
              <a:ext cx="272" cy="1208"/>
            </a:xfrm>
            <a:prstGeom prst="rightBrace">
              <a:avLst>
                <a:gd name="adj1" fmla="val 3701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415" y="3196"/>
              <a:ext cx="25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entire program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34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Scope: An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7simple</a:t>
            </a:r>
            <a:r>
              <a:rPr lang="en-US" altLang="en-US" sz="2000" dirty="0" smtClean="0">
                <a:latin typeface="Consolas" pitchFamily="49" charset="0"/>
              </a:rPr>
              <a:t>GlobalExample.py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sz="1600" dirty="0">
                <a:latin typeface="Arial" charset="0"/>
              </a:rPr>
              <a:t>Learning objective: how global variables are accessible throughout a program.</a:t>
            </a:r>
          </a:p>
          <a:p>
            <a:pPr lvl="1"/>
            <a:endParaRPr lang="en-US" altLang="en-US" sz="1600" dirty="0">
              <a:latin typeface="Arial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num1 = 10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print(num1)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print(num2)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num2 = 20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</a:t>
            </a:r>
            <a:r>
              <a:rPr lang="en-US" altLang="en-US" sz="1800" dirty="0" smtClean="0">
                <a:latin typeface="Consolas" pitchFamily="49" charset="0"/>
              </a:rPr>
              <a:t>()</a:t>
            </a: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2743200" y="3048000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2738438" y="4308475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General Characteristics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You can access the contents of global variables anywhere in the program.</a:t>
            </a:r>
          </a:p>
          <a:p>
            <a:pPr lvl="1"/>
            <a:r>
              <a:rPr lang="en-US" altLang="en-US" sz="1800" dirty="0"/>
              <a:t>Python: this can occur even if the ‘</a:t>
            </a:r>
            <a:r>
              <a:rPr lang="en-US" altLang="en-US" sz="1800" dirty="0">
                <a:latin typeface="Consolas" panose="020B0609020204030204" pitchFamily="49" charset="0"/>
              </a:rPr>
              <a:t>global</a:t>
            </a:r>
            <a:r>
              <a:rPr lang="en-US" altLang="en-US" sz="1800" dirty="0"/>
              <a:t>’ keyword is not used.</a:t>
            </a:r>
          </a:p>
          <a:p>
            <a:r>
              <a:rPr lang="en-US" altLang="en-US" sz="2000" dirty="0"/>
              <a:t>In most programming languages you can also modify global variables anywhere as well.</a:t>
            </a:r>
          </a:p>
          <a:p>
            <a:pPr lvl="1"/>
            <a:r>
              <a:rPr lang="en-US" altLang="en-US" sz="1800" dirty="0"/>
              <a:t>This is why the usage of global variables is regarded as bad programming style, they can be accidentally modified anywhere in the program.</a:t>
            </a:r>
          </a:p>
          <a:p>
            <a:pPr lvl="1"/>
            <a:r>
              <a:rPr lang="en-US" altLang="en-US" sz="1800" dirty="0"/>
              <a:t>Changes in one part of the program can introduce unexpected side effects in another part of the program.</a:t>
            </a:r>
          </a:p>
          <a:p>
            <a:pPr lvl="1"/>
            <a:r>
              <a:rPr lang="en-US" altLang="en-US" sz="1800" dirty="0"/>
              <a:t>So unless you have a compelling reason you should NOT be using global variables but instead you should pass variables as parameters/returning values.</a:t>
            </a:r>
          </a:p>
          <a:p>
            <a:pPr lvl="2"/>
            <a:r>
              <a:rPr lang="en-US" altLang="en-US" sz="1600" dirty="0"/>
              <a:t>Unless you are told otherwise using global variables can affect the style component of your assignment grade.</a:t>
            </a:r>
          </a:p>
          <a:p>
            <a:pPr lvl="2"/>
            <a:r>
              <a:rPr lang="en-US" altLang="en-US" sz="1600" dirty="0"/>
              <a:t>Global constants are acceptable and are commonly used.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17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Python Specific Characteristic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latin typeface="Consolas" pitchFamily="49" charset="0"/>
              </a:rPr>
              <a:t>8</a:t>
            </a:r>
            <a:r>
              <a:rPr lang="en-US" altLang="en-US" dirty="0" smtClean="0">
                <a:latin typeface="Consolas" pitchFamily="49" charset="0"/>
              </a:rPr>
              <a:t>globalsVsLocals.py</a:t>
            </a:r>
            <a:endParaRPr lang="en-US" altLang="en-US" dirty="0">
              <a:latin typeface="Consolas" pitchFamily="49" charset="0"/>
            </a:endParaRPr>
          </a:p>
          <a:p>
            <a:pPr lvl="1"/>
            <a:r>
              <a:rPr lang="en-US" altLang="en-US" dirty="0"/>
              <a:t>Learning objective: Relationship between accessing global variables and creating locals.</a:t>
            </a:r>
          </a:p>
          <a:p>
            <a:pPr lvl="1"/>
            <a:endParaRPr lang="en-US" altLang="en-US" dirty="0"/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146153"/>
            <a:ext cx="55562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t="34053" b="40668"/>
          <a:stretch>
            <a:fillRect/>
          </a:stretch>
        </p:blipFill>
        <p:spPr bwMode="auto">
          <a:xfrm>
            <a:off x="2592144" y="3339307"/>
            <a:ext cx="5556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142030" y="414615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860130"/>
            <a:ext cx="5556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3142030" y="486013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124200" y="3276600"/>
            <a:ext cx="285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Local created and displayed</a:t>
            </a:r>
          </a:p>
        </p:txBody>
      </p:sp>
    </p:spTree>
    <p:extLst>
      <p:ext uri="{BB962C8B-B14F-4D97-AF65-F5344CB8AC3E}">
        <p14:creationId xmlns:p14="http://schemas.microsoft.com/office/powerpoint/2010/main" val="31519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Scoping Rules: Globals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altLang="en-US" dirty="0" smtClean="0"/>
              <a:t>When an identifier is referenced (variable or constant) then: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First look in the local scope for the creation of the identifier: if found here then stop looking and use this identifier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If nothing exists at the local level then look globally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8525" y="2933700"/>
            <a:ext cx="5562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def </a:t>
            </a:r>
            <a:r>
              <a:rPr lang="en-US" altLang="en-US" sz="1800" dirty="0" err="1">
                <a:latin typeface="Consolas" pitchFamily="49" charset="0"/>
              </a:rPr>
              <a:t>aFunction</a:t>
            </a:r>
            <a:r>
              <a:rPr lang="en-US" altLang="en-US" sz="1800" dirty="0">
                <a:latin typeface="Consolas" pitchFamily="49" charset="0"/>
              </a:rPr>
              <a:t>():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    print(</a:t>
            </a:r>
            <a:r>
              <a:rPr lang="en-US" altLang="en-US" sz="1800" dirty="0" err="1">
                <a:latin typeface="Consolas" pitchFamily="49" charset="0"/>
              </a:rPr>
              <a:t>num</a:t>
            </a:r>
            <a:r>
              <a:rPr lang="en-US" altLang="en-US" sz="1800" dirty="0">
                <a:latin typeface="Consolas" pitchFamily="49" charset="0"/>
              </a:rPr>
              <a:t>)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2255838" y="5413375"/>
            <a:ext cx="2300287" cy="1406525"/>
            <a:chOff x="2256006" y="5413848"/>
            <a:chExt cx="2300592" cy="1406052"/>
          </a:xfrm>
        </p:grpSpPr>
        <p:sp>
          <p:nvSpPr>
            <p:cNvPr id="86030" name="TextBox 4"/>
            <p:cNvSpPr txBox="1">
              <a:spLocks noChangeArrowheads="1"/>
            </p:cNvSpPr>
            <p:nvPr/>
          </p:nvSpPr>
          <p:spPr bwMode="auto">
            <a:xfrm>
              <a:off x="3032598" y="6134100"/>
              <a:ext cx="15240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FF0000"/>
                  </a:solidFill>
                </a:rPr>
                <a:t>Reference to an identifier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 flipV="1">
              <a:off x="2256006" y="5413848"/>
              <a:ext cx="852600" cy="87283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927100" y="2868613"/>
            <a:ext cx="6181725" cy="1233487"/>
            <a:chOff x="926560" y="2868440"/>
            <a:chExt cx="6182738" cy="1234402"/>
          </a:xfrm>
        </p:grpSpPr>
        <p:sp>
          <p:nvSpPr>
            <p:cNvPr id="86027" name="TextBox 10"/>
            <p:cNvSpPr txBox="1">
              <a:spLocks noChangeArrowheads="1"/>
            </p:cNvSpPr>
            <p:nvPr/>
          </p:nvSpPr>
          <p:spPr bwMode="auto">
            <a:xfrm>
              <a:off x="4556598" y="2868440"/>
              <a:ext cx="2552700" cy="408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 startAt="2"/>
              </a:pPr>
              <a:r>
                <a:rPr lang="en-US" altLang="en-US" sz="1800" b="1">
                  <a:solidFill>
                    <a:srgbClr val="FF0000"/>
                  </a:solidFill>
                </a:rPr>
                <a:t>Check globally</a:t>
              </a:r>
            </a:p>
          </p:txBody>
        </p:sp>
        <p:cxnSp>
          <p:nvCxnSpPr>
            <p:cNvPr id="12" name="Straight Arrow Connector 11"/>
            <p:cNvCxnSpPr>
              <a:stCxn id="86027" idx="1"/>
            </p:cNvCxnSpPr>
            <p:nvPr/>
          </p:nvCxnSpPr>
          <p:spPr>
            <a:xfrm flipH="1">
              <a:off x="2650868" y="3071791"/>
              <a:ext cx="1905312" cy="74191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26560" y="3691375"/>
              <a:ext cx="2815099" cy="411467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1431925" y="3833813"/>
            <a:ext cx="6134100" cy="1317625"/>
            <a:chOff x="1432398" y="3834521"/>
            <a:chExt cx="6134100" cy="1317086"/>
          </a:xfrm>
        </p:grpSpPr>
        <p:sp>
          <p:nvSpPr>
            <p:cNvPr id="86024" name="TextBox 7"/>
            <p:cNvSpPr txBox="1">
              <a:spLocks noChangeArrowheads="1"/>
            </p:cNvSpPr>
            <p:nvPr/>
          </p:nvSpPr>
          <p:spPr bwMode="auto">
            <a:xfrm>
              <a:off x="5013798" y="3834521"/>
              <a:ext cx="2552700" cy="394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33363" indent="-233363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/>
              </a:pPr>
              <a:r>
                <a:rPr lang="en-US" altLang="en-US" sz="1800" b="1">
                  <a:solidFill>
                    <a:srgbClr val="FF0000"/>
                  </a:solidFill>
                </a:rPr>
                <a:t>Check locally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108798" y="4058266"/>
              <a:ext cx="1981200" cy="87435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432398" y="4739026"/>
              <a:ext cx="2814638" cy="412581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t" anchorCtr="0"/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32910</TotalTime>
  <Words>2276</Words>
  <Application>Microsoft Office PowerPoint</Application>
  <PresentationFormat>On-screen Show (4:3)</PresentationFormat>
  <Paragraphs>401</Paragraphs>
  <Slides>28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MS PGothic</vt:lpstr>
      <vt:lpstr>MS PGothic</vt:lpstr>
      <vt:lpstr>Arial</vt:lpstr>
      <vt:lpstr>Calibri</vt:lpstr>
      <vt:lpstr>Consolas</vt:lpstr>
      <vt:lpstr>Times New Roman</vt:lpstr>
      <vt:lpstr>Wingdings</vt:lpstr>
      <vt:lpstr>Office Theme</vt:lpstr>
      <vt:lpstr>Functions: Decomposition And Code Reuse, Part 3</vt:lpstr>
      <vt:lpstr>In Class Exercise, Functions</vt:lpstr>
      <vt:lpstr>In Class Exercise: Solution</vt:lpstr>
      <vt:lpstr>Declaring Variables: Stylistic Note</vt:lpstr>
      <vt:lpstr>Global Scope (Again)</vt:lpstr>
      <vt:lpstr>Global Scope: An Example</vt:lpstr>
      <vt:lpstr>Global Variables: General Characteristics</vt:lpstr>
      <vt:lpstr>Global Variables: Python Specific Characteristic</vt:lpstr>
      <vt:lpstr>Scoping Rules: Globals</vt:lpstr>
      <vt:lpstr>Python Globals: ‘Read’ But Not ‘Write’ Access</vt:lpstr>
      <vt:lpstr>Globals: Another Example (‘Write’ Access Via The “Global” Keyword)</vt:lpstr>
      <vt:lpstr>What Level To Declare Variables</vt:lpstr>
      <vt:lpstr>Boolean Functions</vt:lpstr>
      <vt:lpstr>Example: How To Decompose A Long Function</vt:lpstr>
      <vt:lpstr>Functions Should Be Defined Before They Can Be Called!</vt:lpstr>
      <vt:lpstr>Another Common Mistake</vt:lpstr>
      <vt:lpstr>Another Common Mistake</vt:lpstr>
      <vt:lpstr>Another Common Problem: Indentation</vt:lpstr>
      <vt:lpstr>Another Common Problem: Indentation (2)</vt:lpstr>
      <vt:lpstr>Creating A Large Document</vt:lpstr>
      <vt:lpstr>Creating A Large Program</vt:lpstr>
      <vt:lpstr>Yet Another Problem: Creating ‘Empty’ Functions</vt:lpstr>
      <vt:lpstr>Solution When Outlining Your Program By Starting With ‘Empty’ Functions</vt:lpstr>
      <vt:lpstr>Testing Functions</vt:lpstr>
      <vt:lpstr>Why Employ Problem Decomposition And Modular Design (1)</vt:lpstr>
      <vt:lpstr>Why Employ Problem Decomposition And Modular Design (2)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decomposition using functions</dc:title>
  <dc:creator>James Tam</dc:creator>
  <cp:keywords>functions;decomposition;breaking things down;arguments;return values;scope;local variables;globals;global variables;•	globals;global variables;scope;breaking things down;Boolean functions;common errors when defining functions;testing functions;benefits &amp; drawbacks of defining functions</cp:keywords>
  <cp:lastModifiedBy>James Tam</cp:lastModifiedBy>
  <cp:revision>834</cp:revision>
  <dcterms:created xsi:type="dcterms:W3CDTF">2013-08-26T22:54:00Z</dcterms:created>
  <dcterms:modified xsi:type="dcterms:W3CDTF">2022-10-17T05:09:28Z</dcterms:modified>
</cp:coreProperties>
</file>