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6"/>
  </p:notesMasterIdLst>
  <p:handoutMasterIdLst>
    <p:handoutMasterId r:id="rId47"/>
  </p:handoutMasterIdLst>
  <p:sldIdLst>
    <p:sldId id="671" r:id="rId2"/>
    <p:sldId id="672" r:id="rId3"/>
    <p:sldId id="673" r:id="rId4"/>
    <p:sldId id="794" r:id="rId5"/>
    <p:sldId id="742" r:id="rId6"/>
    <p:sldId id="797" r:id="rId7"/>
    <p:sldId id="798" r:id="rId8"/>
    <p:sldId id="799" r:id="rId9"/>
    <p:sldId id="800" r:id="rId10"/>
    <p:sldId id="783" r:id="rId11"/>
    <p:sldId id="784" r:id="rId12"/>
    <p:sldId id="785" r:id="rId13"/>
    <p:sldId id="796" r:id="rId14"/>
    <p:sldId id="747" r:id="rId15"/>
    <p:sldId id="790" r:id="rId16"/>
    <p:sldId id="791" r:id="rId17"/>
    <p:sldId id="788" r:id="rId18"/>
    <p:sldId id="749" r:id="rId19"/>
    <p:sldId id="789" r:id="rId20"/>
    <p:sldId id="760" r:id="rId21"/>
    <p:sldId id="762" r:id="rId22"/>
    <p:sldId id="763" r:id="rId23"/>
    <p:sldId id="769" r:id="rId24"/>
    <p:sldId id="764" r:id="rId25"/>
    <p:sldId id="793" r:id="rId26"/>
    <p:sldId id="771" r:id="rId27"/>
    <p:sldId id="777" r:id="rId28"/>
    <p:sldId id="776" r:id="rId29"/>
    <p:sldId id="773" r:id="rId30"/>
    <p:sldId id="774" r:id="rId31"/>
    <p:sldId id="795" r:id="rId32"/>
    <p:sldId id="781" r:id="rId33"/>
    <p:sldId id="740" r:id="rId34"/>
    <p:sldId id="707" r:id="rId35"/>
    <p:sldId id="709" r:id="rId36"/>
    <p:sldId id="714" r:id="rId37"/>
    <p:sldId id="716" r:id="rId38"/>
    <p:sldId id="717" r:id="rId39"/>
    <p:sldId id="718" r:id="rId40"/>
    <p:sldId id="719" r:id="rId41"/>
    <p:sldId id="720" r:id="rId42"/>
    <p:sldId id="721" r:id="rId43"/>
    <p:sldId id="722" r:id="rId44"/>
    <p:sldId id="723" r:id="rId45"/>
  </p:sldIdLst>
  <p:sldSz cx="9144000" cy="6858000" type="screen4x3"/>
  <p:notesSz cx="7010400" cy="9296400"/>
  <p:defaultTextStyle>
    <a:defPPr>
      <a:defRPr lang="en-US"/>
    </a:defPPr>
    <a:lvl1pPr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400" kern="1200">
        <a:solidFill>
          <a:schemeClr val="tx1"/>
        </a:solidFill>
        <a:latin typeface="Arial" panose="020B0604020202020204" pitchFamily="34" charset="0"/>
        <a:ea typeface="+mn-ea"/>
        <a:cs typeface="+mn-cs"/>
      </a:defRPr>
    </a:lvl6pPr>
    <a:lvl7pPr marL="2743200" algn="l" defTabSz="914400" rtl="0" eaLnBrk="1" latinLnBrk="0" hangingPunct="1">
      <a:defRPr sz="1400" kern="1200">
        <a:solidFill>
          <a:schemeClr val="tx1"/>
        </a:solidFill>
        <a:latin typeface="Arial" panose="020B0604020202020204" pitchFamily="34" charset="0"/>
        <a:ea typeface="+mn-ea"/>
        <a:cs typeface="+mn-cs"/>
      </a:defRPr>
    </a:lvl7pPr>
    <a:lvl8pPr marL="3200400" algn="l" defTabSz="914400" rtl="0" eaLnBrk="1" latinLnBrk="0" hangingPunct="1">
      <a:defRPr sz="1400" kern="1200">
        <a:solidFill>
          <a:schemeClr val="tx1"/>
        </a:solidFill>
        <a:latin typeface="Arial" panose="020B0604020202020204" pitchFamily="34" charset="0"/>
        <a:ea typeface="+mn-ea"/>
        <a:cs typeface="+mn-cs"/>
      </a:defRPr>
    </a:lvl8pPr>
    <a:lvl9pPr marL="3657600" algn="l" defTabSz="914400" rtl="0" eaLnBrk="1" latinLnBrk="0" hangingPunct="1">
      <a:defRPr sz="1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7">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Tam" initials="JT" lastIdx="6" clrIdx="0">
    <p:extLst>
      <p:ext uri="{19B8F6BF-5375-455C-9EA6-DF929625EA0E}">
        <p15:presenceInfo xmlns:p15="http://schemas.microsoft.com/office/powerpoint/2012/main" userId="James T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6400"/>
    <a:srgbClr val="FFFFFF"/>
    <a:srgbClr val="FFFFCC"/>
    <a:srgbClr val="FCD5B5"/>
    <a:srgbClr val="66FFCC"/>
    <a:srgbClr val="808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98" autoAdjust="0"/>
    <p:restoredTop sz="84568" autoAdjust="0"/>
  </p:normalViewPr>
  <p:slideViewPr>
    <p:cSldViewPr snapToGrid="0">
      <p:cViewPr varScale="1">
        <p:scale>
          <a:sx n="94" d="100"/>
          <a:sy n="94" d="100"/>
        </p:scale>
        <p:origin x="60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2130" y="-1158"/>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Arial" charset="0"/>
              </a:defRPr>
            </a:lvl1pPr>
          </a:lstStyle>
          <a:p>
            <a:pPr>
              <a:defRPr/>
            </a:pPr>
            <a:endParaRPr lang="en-US" dirty="0"/>
          </a:p>
        </p:txBody>
      </p:sp>
      <p:sp>
        <p:nvSpPr>
          <p:cNvPr id="3075"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Arial" charset="0"/>
              </a:defRPr>
            </a:lvl1pPr>
          </a:lstStyle>
          <a:p>
            <a:pPr>
              <a:defRPr/>
            </a:pPr>
            <a:endParaRPr lang="en-US" dirty="0"/>
          </a:p>
        </p:txBody>
      </p:sp>
      <p:sp>
        <p:nvSpPr>
          <p:cNvPr id="3076"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Arial" charset="0"/>
              </a:defRPr>
            </a:lvl1pPr>
          </a:lstStyle>
          <a:p>
            <a:pPr>
              <a:defRPr/>
            </a:pPr>
            <a:r>
              <a:rPr lang="en-US" dirty="0" smtClean="0"/>
              <a:t>Administrative information</a:t>
            </a:r>
            <a:endParaRPr lang="en-US" dirty="0"/>
          </a:p>
        </p:txBody>
      </p:sp>
      <p:sp>
        <p:nvSpPr>
          <p:cNvPr id="3077" name="Rectangle 5"/>
          <p:cNvSpPr>
            <a:spLocks noGrp="1" noChangeArrowheads="1"/>
          </p:cNvSpPr>
          <p:nvPr>
            <p:ph type="sldNum" sz="quarter" idx="3"/>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vl1pPr>
          </a:lstStyle>
          <a:p>
            <a:pPr>
              <a:defRPr/>
            </a:pPr>
            <a:fld id="{EF19BAC0-5D81-4458-B348-9106BB536BFD}" type="slidenum">
              <a:rPr lang="en-US" altLang="en-US"/>
              <a:pPr>
                <a:defRPr/>
              </a:pPr>
              <a:t>‹#›</a:t>
            </a:fld>
            <a:endParaRPr lang="en-US" altLang="en-US" dirty="0"/>
          </a:p>
        </p:txBody>
      </p:sp>
    </p:spTree>
    <p:extLst>
      <p:ext uri="{BB962C8B-B14F-4D97-AF65-F5344CB8AC3E}">
        <p14:creationId xmlns:p14="http://schemas.microsoft.com/office/powerpoint/2010/main" val="24475778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1" name="Rectangle 3"/>
          <p:cNvSpPr>
            <a:spLocks noGrp="1" noChangeArrowheads="1"/>
          </p:cNvSpPr>
          <p:nvPr>
            <p:ph type="dt" idx="1"/>
          </p:nvPr>
        </p:nvSpPr>
        <p:spPr bwMode="auto">
          <a:xfrm>
            <a:off x="3971925" y="0"/>
            <a:ext cx="3038475" cy="463550"/>
          </a:xfrm>
          <a:prstGeom prst="rect">
            <a:avLst/>
          </a:prstGeom>
          <a:noFill/>
          <a:ln w="9525">
            <a:noFill/>
            <a:miter lim="800000"/>
            <a:headEnd/>
            <a:tailEnd/>
          </a:ln>
          <a:effectLst/>
        </p:spPr>
        <p:txBody>
          <a:bodyPr vert="horz" wrap="square" lIns="19084" tIns="0" rIns="19084" bIns="0" numCol="1" anchor="t" anchorCtr="0" compatLnSpc="1">
            <a:prstTxWarp prst="textNoShape">
              <a:avLst/>
            </a:prstTxWarp>
          </a:bodyPr>
          <a:lstStyle>
            <a:lvl1pPr algn="r" defTabSz="952500" eaLnBrk="0" hangingPunct="0">
              <a:defRPr sz="1000" i="1">
                <a:latin typeface="Times New Roman" pitchFamily="18" charset="0"/>
              </a:defRPr>
            </a:lvl1pPr>
          </a:lstStyle>
          <a:p>
            <a:pPr>
              <a:defRPr/>
            </a:pPr>
            <a:endParaRPr lang="en-US" dirty="0"/>
          </a:p>
        </p:txBody>
      </p:sp>
      <p:sp>
        <p:nvSpPr>
          <p:cNvPr id="2052" name="Rectangle 4"/>
          <p:cNvSpPr>
            <a:spLocks noGrp="1" noChangeArrowheads="1"/>
          </p:cNvSpPr>
          <p:nvPr>
            <p:ph type="ftr" sz="quarter" idx="4"/>
          </p:nvPr>
        </p:nvSpPr>
        <p:spPr bwMode="auto">
          <a:xfrm>
            <a:off x="0"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defTabSz="952500" eaLnBrk="0" hangingPunct="0">
              <a:defRPr sz="1000" i="1">
                <a:latin typeface="Times New Roman" pitchFamily="18" charset="0"/>
              </a:defRPr>
            </a:lvl1pPr>
          </a:lstStyle>
          <a:p>
            <a:pPr>
              <a:defRPr/>
            </a:pPr>
            <a:endParaRPr lang="en-US" dirty="0"/>
          </a:p>
        </p:txBody>
      </p:sp>
      <p:sp>
        <p:nvSpPr>
          <p:cNvPr id="2053" name="Rectangle 5"/>
          <p:cNvSpPr>
            <a:spLocks noGrp="1" noChangeArrowheads="1"/>
          </p:cNvSpPr>
          <p:nvPr>
            <p:ph type="sldNum" sz="quarter" idx="5"/>
          </p:nvPr>
        </p:nvSpPr>
        <p:spPr bwMode="auto">
          <a:xfrm>
            <a:off x="3971925" y="8831263"/>
            <a:ext cx="3038475" cy="463550"/>
          </a:xfrm>
          <a:prstGeom prst="rect">
            <a:avLst/>
          </a:prstGeom>
          <a:noFill/>
          <a:ln w="9525">
            <a:noFill/>
            <a:miter lim="800000"/>
            <a:headEnd/>
            <a:tailEnd/>
          </a:ln>
          <a:effectLst/>
        </p:spPr>
        <p:txBody>
          <a:bodyPr vert="horz" wrap="square" lIns="19084" tIns="0" rIns="19084" bIns="0" numCol="1" anchor="b" anchorCtr="0" compatLnSpc="1">
            <a:prstTxWarp prst="textNoShape">
              <a:avLst/>
            </a:prstTxWarp>
          </a:bodyPr>
          <a:lstStyle>
            <a:lvl1pPr algn="r" defTabSz="952500" eaLnBrk="0" hangingPunct="0">
              <a:defRPr sz="1000" i="1">
                <a:latin typeface="Times New Roman" panose="02020603050405020304" pitchFamily="18" charset="0"/>
              </a:defRPr>
            </a:lvl1pPr>
          </a:lstStyle>
          <a:p>
            <a:pPr>
              <a:defRPr/>
            </a:pPr>
            <a:fld id="{A7136E1A-7237-41A7-902F-C3E9C7F14F8E}" type="slidenum">
              <a:rPr lang="en-US" altLang="en-US"/>
              <a:pPr>
                <a:defRPr/>
              </a:pPr>
              <a:t>‹#›</a:t>
            </a:fld>
            <a:endParaRPr lang="en-US" altLang="en-US" dirty="0"/>
          </a:p>
        </p:txBody>
      </p:sp>
      <p:sp>
        <p:nvSpPr>
          <p:cNvPr id="41990" name="Rectangle 6"/>
          <p:cNvSpPr>
            <a:spLocks noChangeArrowheads="1"/>
          </p:cNvSpPr>
          <p:nvPr/>
        </p:nvSpPr>
        <p:spPr bwMode="auto">
          <a:xfrm>
            <a:off x="3136900" y="8853488"/>
            <a:ext cx="735013"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9064" tIns="46123" rIns="89064" bIns="46123">
            <a:spAutoFit/>
          </a:bodyPr>
          <a:lstStyle>
            <a:lvl1pPr defTabSz="901700" eaLnBrk="0" hangingPunct="0">
              <a:defRPr sz="1400">
                <a:solidFill>
                  <a:schemeClr val="tx1"/>
                </a:solidFill>
                <a:latin typeface="Arial" panose="020B0604020202020204" pitchFamily="34" charset="0"/>
              </a:defRPr>
            </a:lvl1pPr>
            <a:lvl2pPr marL="742950" indent="-285750" defTabSz="901700" eaLnBrk="0" hangingPunct="0">
              <a:defRPr sz="1400">
                <a:solidFill>
                  <a:schemeClr val="tx1"/>
                </a:solidFill>
                <a:latin typeface="Arial" panose="020B0604020202020204" pitchFamily="34" charset="0"/>
              </a:defRPr>
            </a:lvl2pPr>
            <a:lvl3pPr marL="1143000" indent="-228600" defTabSz="901700" eaLnBrk="0" hangingPunct="0">
              <a:defRPr sz="1400">
                <a:solidFill>
                  <a:schemeClr val="tx1"/>
                </a:solidFill>
                <a:latin typeface="Arial" panose="020B0604020202020204" pitchFamily="34" charset="0"/>
              </a:defRPr>
            </a:lvl3pPr>
            <a:lvl4pPr marL="1600200" indent="-228600" defTabSz="901700" eaLnBrk="0" hangingPunct="0">
              <a:defRPr sz="1400">
                <a:solidFill>
                  <a:schemeClr val="tx1"/>
                </a:solidFill>
                <a:latin typeface="Arial" panose="020B0604020202020204" pitchFamily="34" charset="0"/>
              </a:defRPr>
            </a:lvl4pPr>
            <a:lvl5pPr marL="2057400" indent="-228600" defTabSz="901700" eaLnBrk="0" hangingPunct="0">
              <a:defRPr sz="1400">
                <a:solidFill>
                  <a:schemeClr val="tx1"/>
                </a:solidFill>
                <a:latin typeface="Arial" panose="020B0604020202020204" pitchFamily="34" charset="0"/>
              </a:defRPr>
            </a:lvl5pPr>
            <a:lvl6pPr marL="2514600" indent="-228600" defTabSz="901700" eaLnBrk="0" fontAlgn="base" hangingPunct="0">
              <a:spcBef>
                <a:spcPct val="0"/>
              </a:spcBef>
              <a:spcAft>
                <a:spcPct val="0"/>
              </a:spcAft>
              <a:defRPr sz="1400">
                <a:solidFill>
                  <a:schemeClr val="tx1"/>
                </a:solidFill>
                <a:latin typeface="Arial" panose="020B0604020202020204" pitchFamily="34" charset="0"/>
              </a:defRPr>
            </a:lvl6pPr>
            <a:lvl7pPr marL="2971800" indent="-228600" defTabSz="901700" eaLnBrk="0" fontAlgn="base" hangingPunct="0">
              <a:spcBef>
                <a:spcPct val="0"/>
              </a:spcBef>
              <a:spcAft>
                <a:spcPct val="0"/>
              </a:spcAft>
              <a:defRPr sz="1400">
                <a:solidFill>
                  <a:schemeClr val="tx1"/>
                </a:solidFill>
                <a:latin typeface="Arial" panose="020B0604020202020204" pitchFamily="34" charset="0"/>
              </a:defRPr>
            </a:lvl7pPr>
            <a:lvl8pPr marL="3429000" indent="-228600" defTabSz="901700" eaLnBrk="0" fontAlgn="base" hangingPunct="0">
              <a:spcBef>
                <a:spcPct val="0"/>
              </a:spcBef>
              <a:spcAft>
                <a:spcPct val="0"/>
              </a:spcAft>
              <a:defRPr sz="1400">
                <a:solidFill>
                  <a:schemeClr val="tx1"/>
                </a:solidFill>
                <a:latin typeface="Arial" panose="020B0604020202020204" pitchFamily="34" charset="0"/>
              </a:defRPr>
            </a:lvl8pPr>
            <a:lvl9pPr marL="3886200" indent="-228600" defTabSz="901700" eaLnBrk="0" fontAlgn="base" hangingPunct="0">
              <a:spcBef>
                <a:spcPct val="0"/>
              </a:spcBef>
              <a:spcAft>
                <a:spcPct val="0"/>
              </a:spcAft>
              <a:defRPr sz="1400">
                <a:solidFill>
                  <a:schemeClr val="tx1"/>
                </a:solidFill>
                <a:latin typeface="Arial" panose="020B0604020202020204" pitchFamily="34" charset="0"/>
              </a:defRPr>
            </a:lvl9pPr>
          </a:lstStyle>
          <a:p>
            <a:pPr algn="ctr">
              <a:lnSpc>
                <a:spcPct val="90000"/>
              </a:lnSpc>
              <a:defRPr/>
            </a:pPr>
            <a:r>
              <a:rPr lang="en-US" altLang="en-US" sz="1200" dirty="0" smtClean="0"/>
              <a:t>Page </a:t>
            </a:r>
            <a:fld id="{FDF66BB9-CA6A-4D81-924B-2FE16A2272BB}" type="slidenum">
              <a:rPr lang="en-US" altLang="en-US" sz="1200" smtClean="0"/>
              <a:pPr algn="ctr">
                <a:lnSpc>
                  <a:spcPct val="90000"/>
                </a:lnSpc>
                <a:defRPr/>
              </a:pPr>
              <a:t>‹#›</a:t>
            </a:fld>
            <a:endParaRPr lang="en-US" altLang="en-US" sz="1200" dirty="0" smtClean="0"/>
          </a:p>
        </p:txBody>
      </p:sp>
      <p:sp>
        <p:nvSpPr>
          <p:cNvPr id="3079" name="Rectangle 7"/>
          <p:cNvSpPr>
            <a:spLocks noGrp="1" noRot="1" noChangeAspect="1" noChangeArrowheads="1" noTextEdit="1"/>
          </p:cNvSpPr>
          <p:nvPr>
            <p:ph type="sldImg" idx="2"/>
          </p:nvPr>
        </p:nvSpPr>
        <p:spPr bwMode="auto">
          <a:xfrm>
            <a:off x="1192213" y="703263"/>
            <a:ext cx="4629150" cy="3471862"/>
          </a:xfrm>
          <a:prstGeom prst="rect">
            <a:avLst/>
          </a:prstGeom>
          <a:noFill/>
          <a:ln w="12699">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Grp="1" noChangeArrowheads="1"/>
          </p:cNvSpPr>
          <p:nvPr>
            <p:ph type="body" sz="quarter" idx="3"/>
          </p:nvPr>
        </p:nvSpPr>
        <p:spPr bwMode="auto">
          <a:xfrm>
            <a:off x="935038" y="4414838"/>
            <a:ext cx="5140325" cy="4183062"/>
          </a:xfrm>
          <a:prstGeom prst="rect">
            <a:avLst/>
          </a:prstGeom>
          <a:noFill/>
          <a:ln w="9525">
            <a:noFill/>
            <a:miter lim="800000"/>
            <a:headEnd/>
            <a:tailEnd/>
          </a:ln>
          <a:effectLst/>
        </p:spPr>
        <p:txBody>
          <a:bodyPr vert="horz" wrap="square" lIns="93836" tIns="47713" rIns="93836" bIns="47713" numCol="1" anchor="t" anchorCtr="0" compatLnSpc="1">
            <a:prstTxWarp prst="textNoShape">
              <a:avLst/>
            </a:prstTxWarp>
          </a:bodyPr>
          <a:lstStyle/>
          <a:p>
            <a:pPr lvl="0"/>
            <a:r>
              <a:rPr lang="en-US" noProof="0" smtClean="0"/>
              <a:t>Body Text</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Tree>
    <p:extLst>
      <p:ext uri="{BB962C8B-B14F-4D97-AF65-F5344CB8AC3E}">
        <p14:creationId xmlns:p14="http://schemas.microsoft.com/office/powerpoint/2010/main" val="4250643489"/>
      </p:ext>
    </p:extLst>
  </p:cSld>
  <p:clrMap bg1="lt1" tx1="dk1" bg2="lt2" tx2="dk2" accent1="accent1" accent2="accent2" accent3="accent3" accent4="accent4" accent5="accent5" accent6="accent6" hlink="hlink" folHlink="folHlink"/>
  <p:notesStyle>
    <a:lvl1pPr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742950" indent="-28575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11430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6002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2057400" indent="-228600" algn="l" defTabSz="949325"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D51B7B31-942B-4F86-A31D-83D06B49416D}" type="slidenum">
              <a:rPr lang="en-US" altLang="en-US" sz="1000" smtClean="0">
                <a:latin typeface="Times New Roman" panose="02020603050405020304" pitchFamily="18" charset="0"/>
              </a:rPr>
              <a:pPr>
                <a:lnSpc>
                  <a:spcPct val="100000"/>
                </a:lnSpc>
                <a:spcBef>
                  <a:spcPct val="0"/>
                </a:spcBef>
              </a:pPr>
              <a:t>1</a:t>
            </a:fld>
            <a:endParaRPr lang="en-US" altLang="en-US" sz="1000" dirty="0" smtClean="0">
              <a:latin typeface="Times New Roman" panose="02020603050405020304" pitchFamily="18" charset="0"/>
            </a:endParaRPr>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Tree>
    <p:extLst>
      <p:ext uri="{BB962C8B-B14F-4D97-AF65-F5344CB8AC3E}">
        <p14:creationId xmlns:p14="http://schemas.microsoft.com/office/powerpoint/2010/main" val="3655573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BCC5D85D-2F09-4EA0-988C-42CF48D97B0A}" type="slidenum">
              <a:rPr lang="en-US" altLang="en-US" sz="1000" smtClean="0">
                <a:latin typeface="Times New Roman" panose="02020603050405020304" pitchFamily="18" charset="0"/>
              </a:rPr>
              <a:pPr>
                <a:lnSpc>
                  <a:spcPct val="100000"/>
                </a:lnSpc>
                <a:spcBef>
                  <a:spcPct val="0"/>
                </a:spcBef>
              </a:pPr>
              <a:t>18</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3670413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CA" altLang="en-US" dirty="0" smtClean="0">
              <a:latin typeface="Arial" panose="020B0604020202020204" pitchFamily="34" charset="0"/>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4BBF71C0-EC68-4465-B872-E830AD1A58B1}" type="slidenum">
              <a:rPr lang="en-US" altLang="en-US" sz="1000" smtClean="0">
                <a:latin typeface="Times New Roman" panose="02020603050405020304" pitchFamily="18" charset="0"/>
              </a:rPr>
              <a:pPr>
                <a:lnSpc>
                  <a:spcPct val="100000"/>
                </a:lnSpc>
                <a:spcBef>
                  <a:spcPct val="0"/>
                </a:spcBef>
              </a:pPr>
              <a:t>20</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42468160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CA" altLang="en-US" dirty="0" smtClean="0">
              <a:latin typeface="Arial" panose="020B0604020202020204" pitchFamily="34" charset="0"/>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5776A9BE-5EA7-4ED9-BC85-4F31E41E273B}" type="slidenum">
              <a:rPr lang="en-US" altLang="en-US" sz="1000" smtClean="0">
                <a:latin typeface="Times New Roman" panose="02020603050405020304" pitchFamily="18" charset="0"/>
              </a:rPr>
              <a:pPr>
                <a:lnSpc>
                  <a:spcPct val="100000"/>
                </a:lnSpc>
                <a:spcBef>
                  <a:spcPct val="0"/>
                </a:spcBef>
              </a:pPr>
              <a:t>21</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26164839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CA" altLang="en-US" dirty="0" smtClean="0">
              <a:latin typeface="Arial" panose="020B0604020202020204" pitchFamily="34" charset="0"/>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5F2710B7-A53D-4B97-9D9D-A1137148D45C}" type="slidenum">
              <a:rPr lang="en-US" altLang="en-US" sz="1000" smtClean="0">
                <a:latin typeface="Times New Roman" panose="02020603050405020304" pitchFamily="18" charset="0"/>
              </a:rPr>
              <a:pPr>
                <a:lnSpc>
                  <a:spcPct val="100000"/>
                </a:lnSpc>
                <a:spcBef>
                  <a:spcPct val="0"/>
                </a:spcBef>
              </a:pPr>
              <a:t>22</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26413566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CA" altLang="en-US" dirty="0" smtClean="0">
              <a:latin typeface="Arial" panose="020B0604020202020204" pitchFamily="34" charset="0"/>
            </a:endParaRPr>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E97488B0-62D8-4DF8-B078-E8B2EB912A38}" type="slidenum">
              <a:rPr lang="en-US" altLang="en-US" sz="1000" smtClean="0">
                <a:latin typeface="Times New Roman" panose="02020603050405020304" pitchFamily="18" charset="0"/>
              </a:rPr>
              <a:pPr>
                <a:lnSpc>
                  <a:spcPct val="100000"/>
                </a:lnSpc>
                <a:spcBef>
                  <a:spcPct val="0"/>
                </a:spcBef>
              </a:pPr>
              <a:t>33</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10174774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US" altLang="en-US" dirty="0" smtClean="0">
                <a:latin typeface="Arial" panose="020B0604020202020204" pitchFamily="34" charset="0"/>
              </a:rPr>
              <a:t>Just like getting a good cardio workout: you will have to puff and sweat</a:t>
            </a:r>
          </a:p>
          <a:p>
            <a:pPr marL="171450" indent="-171450">
              <a:buFontTx/>
              <a:buChar char="•"/>
            </a:pPr>
            <a:r>
              <a:rPr lang="en-US" altLang="en-US" dirty="0" smtClean="0">
                <a:latin typeface="Arial" panose="020B0604020202020204" pitchFamily="34" charset="0"/>
              </a:rPr>
              <a:t>With writing computer programs: you will have to plug away and toil in front of a computer</a:t>
            </a:r>
          </a:p>
          <a:p>
            <a:pPr marL="171450" indent="-171450">
              <a:buFontTx/>
              <a:buChar char="•"/>
            </a:pPr>
            <a:r>
              <a:rPr lang="en-US" altLang="en-US" dirty="0" smtClean="0">
                <a:latin typeface="Arial" panose="020B0604020202020204" pitchFamily="34" charset="0"/>
              </a:rPr>
              <a:t>Finding some problems hard and perhaps a little frustrating is normal</a:t>
            </a:r>
          </a:p>
          <a:p>
            <a:pPr marL="171450" indent="-171450">
              <a:buFontTx/>
              <a:buChar char="•"/>
            </a:pPr>
            <a:r>
              <a:rPr lang="en-US" altLang="en-US" dirty="0" smtClean="0">
                <a:latin typeface="Arial" panose="020B0604020202020204" pitchFamily="34" charset="0"/>
              </a:rPr>
              <a:t>Working at these problems is how you get better</a:t>
            </a:r>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AADE26A2-8289-4F99-B088-42A0133379F4}" type="slidenum">
              <a:rPr lang="en-US" altLang="en-US" sz="1000" smtClean="0">
                <a:latin typeface="Times New Roman" panose="02020603050405020304" pitchFamily="18" charset="0"/>
              </a:rPr>
              <a:pPr>
                <a:lnSpc>
                  <a:spcPct val="100000"/>
                </a:lnSpc>
                <a:spcBef>
                  <a:spcPct val="0"/>
                </a:spcBef>
              </a:pPr>
              <a:t>34</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762896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defRPr/>
            </a:pPr>
            <a:r>
              <a:rPr lang="en-US" altLang="en-US" dirty="0" smtClean="0">
                <a:latin typeface="Arial" panose="020B0604020202020204" pitchFamily="34" charset="0"/>
              </a:rPr>
              <a:t>\</a:t>
            </a: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0FAB3B45-9961-4697-8BD7-E1BE475AC6AD}" type="slidenum">
              <a:rPr lang="en-US" altLang="en-US" sz="1000" smtClean="0">
                <a:latin typeface="Times New Roman" panose="02020603050405020304" pitchFamily="18" charset="0"/>
              </a:rPr>
              <a:pPr>
                <a:lnSpc>
                  <a:spcPct val="100000"/>
                </a:lnSpc>
                <a:spcBef>
                  <a:spcPct val="0"/>
                </a:spcBef>
              </a:pPr>
              <a:t>35</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32422563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5"/>
          <p:cNvSpPr txBox="1">
            <a:spLocks noGrp="1" noChangeArrowheads="1"/>
          </p:cNvSpPr>
          <p:nvPr/>
        </p:nvSpPr>
        <p:spPr bwMode="auto">
          <a:xfrm>
            <a:off x="3971925" y="8831263"/>
            <a:ext cx="30384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9084" tIns="0" rIns="19084" bIns="0" anchor="b"/>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gn="r">
              <a:lnSpc>
                <a:spcPct val="100000"/>
              </a:lnSpc>
              <a:spcBef>
                <a:spcPct val="0"/>
              </a:spcBef>
            </a:pPr>
            <a:fld id="{053E1D13-C3E2-47DF-8BD9-09A74217DB5B}" type="slidenum">
              <a:rPr lang="en-US" altLang="en-US" sz="1000" i="1">
                <a:latin typeface="Times New Roman" panose="02020603050405020304" pitchFamily="18" charset="0"/>
              </a:rPr>
              <a:pPr algn="r">
                <a:lnSpc>
                  <a:spcPct val="100000"/>
                </a:lnSpc>
                <a:spcBef>
                  <a:spcPct val="0"/>
                </a:spcBef>
              </a:pPr>
              <a:t>37</a:t>
            </a:fld>
            <a:endParaRPr lang="en-US" altLang="en-US" sz="1000" i="1" dirty="0">
              <a:latin typeface="Times New Roman" panose="02020603050405020304" pitchFamily="18" charset="0"/>
            </a:endParaRPr>
          </a:p>
        </p:txBody>
      </p:sp>
      <p:sp>
        <p:nvSpPr>
          <p:cNvPr id="56323"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CA" altLang="en-US" dirty="0" smtClean="0">
              <a:latin typeface="Arial" panose="020B0604020202020204" pitchFamily="34" charset="0"/>
            </a:endParaRPr>
          </a:p>
        </p:txBody>
      </p:sp>
    </p:spTree>
    <p:extLst>
      <p:ext uri="{BB962C8B-B14F-4D97-AF65-F5344CB8AC3E}">
        <p14:creationId xmlns:p14="http://schemas.microsoft.com/office/powerpoint/2010/main" val="3171300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CA" altLang="en-US" dirty="0" smtClean="0">
                <a:latin typeface="Arial" panose="020B0604020202020204" pitchFamily="34" charset="0"/>
              </a:rPr>
              <a:t>\</a:t>
            </a:r>
          </a:p>
        </p:txBody>
      </p:sp>
    </p:spTree>
    <p:extLst>
      <p:ext uri="{BB962C8B-B14F-4D97-AF65-F5344CB8AC3E}">
        <p14:creationId xmlns:p14="http://schemas.microsoft.com/office/powerpoint/2010/main" val="21708541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604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B45D53B0-08DA-458D-B8FC-1BCE5E307E6F}" type="slidenum">
              <a:rPr lang="en-US" altLang="en-US" sz="1000" smtClean="0">
                <a:latin typeface="Times New Roman" panose="02020603050405020304" pitchFamily="18" charset="0"/>
              </a:rPr>
              <a:pPr>
                <a:lnSpc>
                  <a:spcPct val="100000"/>
                </a:lnSpc>
                <a:spcBef>
                  <a:spcPct val="0"/>
                </a:spcBef>
              </a:pPr>
              <a:t>39</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2361496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AC5375AF-9958-4D40-834C-C14EBD7CC431}" type="slidenum">
              <a:rPr lang="en-US" altLang="en-US" sz="1000" smtClean="0">
                <a:latin typeface="Times New Roman" panose="02020603050405020304" pitchFamily="18" charset="0"/>
              </a:rPr>
              <a:pPr>
                <a:lnSpc>
                  <a:spcPct val="100000"/>
                </a:lnSpc>
                <a:spcBef>
                  <a:spcPct val="0"/>
                </a:spcBef>
              </a:pPr>
              <a:t>2</a:t>
            </a:fld>
            <a:endParaRPr lang="en-US" altLang="en-US" sz="1000" dirty="0" smtClean="0">
              <a:latin typeface="Times New Roman" panose="02020603050405020304" pitchFamily="18"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Tree>
    <p:extLst>
      <p:ext uri="{BB962C8B-B14F-4D97-AF65-F5344CB8AC3E}">
        <p14:creationId xmlns:p14="http://schemas.microsoft.com/office/powerpoint/2010/main" val="265725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Tree>
    <p:extLst>
      <p:ext uri="{BB962C8B-B14F-4D97-AF65-F5344CB8AC3E}">
        <p14:creationId xmlns:p14="http://schemas.microsoft.com/office/powerpoint/2010/main" val="18628276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79A82247-98B2-465B-9AB2-46106AC9D855}" type="slidenum">
              <a:rPr lang="en-US" altLang="en-US" sz="1000" smtClean="0">
                <a:latin typeface="Times New Roman" panose="02020603050405020304" pitchFamily="18" charset="0"/>
              </a:rPr>
              <a:pPr>
                <a:lnSpc>
                  <a:spcPct val="100000"/>
                </a:lnSpc>
                <a:spcBef>
                  <a:spcPct val="0"/>
                </a:spcBef>
              </a:pPr>
              <a:t>41</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41026080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7116472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742950" lvl="1" indent="0">
              <a:buFontTx/>
              <a:buNone/>
            </a:pPr>
            <a:endParaRPr lang="en-CA" altLang="en-US" dirty="0" smtClean="0">
              <a:latin typeface="Arial" panose="020B0604020202020204" pitchFamily="34" charset="0"/>
            </a:endParaRPr>
          </a:p>
        </p:txBody>
      </p:sp>
    </p:spTree>
    <p:extLst>
      <p:ext uri="{BB962C8B-B14F-4D97-AF65-F5344CB8AC3E}">
        <p14:creationId xmlns:p14="http://schemas.microsoft.com/office/powerpoint/2010/main" val="21498225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Tree>
    <p:extLst>
      <p:ext uri="{BB962C8B-B14F-4D97-AF65-F5344CB8AC3E}">
        <p14:creationId xmlns:p14="http://schemas.microsoft.com/office/powerpoint/2010/main" val="2114217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F5DB1E6F-F6D2-44A1-80A4-E6F7199AABC7}" type="slidenum">
              <a:rPr lang="en-US" altLang="en-US" sz="1000" smtClean="0">
                <a:latin typeface="Times New Roman" panose="02020603050405020304" pitchFamily="18" charset="0"/>
              </a:rPr>
              <a:pPr>
                <a:lnSpc>
                  <a:spcPct val="100000"/>
                </a:lnSpc>
                <a:spcBef>
                  <a:spcPct val="0"/>
                </a:spcBef>
              </a:pPr>
              <a:t>3</a:t>
            </a:fld>
            <a:endParaRPr lang="en-US" altLang="en-US" sz="1000" dirty="0" smtClean="0">
              <a:latin typeface="Times New Roman" panose="02020603050405020304" pitchFamily="18"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Tree>
    <p:extLst>
      <p:ext uri="{BB962C8B-B14F-4D97-AF65-F5344CB8AC3E}">
        <p14:creationId xmlns:p14="http://schemas.microsoft.com/office/powerpoint/2010/main" val="2275118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US" altLang="en-US" dirty="0" smtClean="0">
              <a:latin typeface="Arial" panose="020B0604020202020204" pitchFamily="34" charset="0"/>
            </a:endParaRPr>
          </a:p>
        </p:txBody>
      </p:sp>
      <p:sp>
        <p:nvSpPr>
          <p:cNvPr id="14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E39FBE40-1B88-4F3B-AFFD-1AEEEF32BF12}" type="slidenum">
              <a:rPr lang="en-US" altLang="en-US" sz="1000" smtClean="0">
                <a:latin typeface="Times New Roman" panose="02020603050405020304" pitchFamily="18" charset="0"/>
              </a:rPr>
              <a:pPr>
                <a:lnSpc>
                  <a:spcPct val="100000"/>
                </a:lnSpc>
                <a:spcBef>
                  <a:spcPct val="0"/>
                </a:spcBef>
              </a:pPr>
              <a:t>4</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8888564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lnSpc>
                <a:spcPct val="90000"/>
              </a:lnSpc>
              <a:spcBef>
                <a:spcPct val="40000"/>
              </a:spcBef>
              <a:defRPr sz="1200">
                <a:solidFill>
                  <a:schemeClr val="tx1"/>
                </a:solidFill>
                <a:latin typeface="Arial" panose="020B0604020202020204" pitchFamily="34" charset="0"/>
              </a:defRPr>
            </a:lvl1pPr>
            <a:lvl2pPr marL="741363" indent="-284163" defTabSz="950913">
              <a:lnSpc>
                <a:spcPct val="90000"/>
              </a:lnSpc>
              <a:spcBef>
                <a:spcPct val="40000"/>
              </a:spcBef>
              <a:defRPr sz="1200">
                <a:solidFill>
                  <a:schemeClr val="tx1"/>
                </a:solidFill>
                <a:latin typeface="Arial" panose="020B0604020202020204" pitchFamily="34" charset="0"/>
              </a:defRPr>
            </a:lvl2pPr>
            <a:lvl3pPr marL="1141413" indent="-227013" defTabSz="950913">
              <a:lnSpc>
                <a:spcPct val="90000"/>
              </a:lnSpc>
              <a:spcBef>
                <a:spcPct val="40000"/>
              </a:spcBef>
              <a:defRPr sz="1200">
                <a:solidFill>
                  <a:schemeClr val="tx1"/>
                </a:solidFill>
                <a:latin typeface="Arial" panose="020B0604020202020204" pitchFamily="34" charset="0"/>
              </a:defRPr>
            </a:lvl3pPr>
            <a:lvl4pPr marL="1598613" indent="-227013" defTabSz="950913">
              <a:lnSpc>
                <a:spcPct val="90000"/>
              </a:lnSpc>
              <a:spcBef>
                <a:spcPct val="40000"/>
              </a:spcBef>
              <a:defRPr sz="1200">
                <a:solidFill>
                  <a:schemeClr val="tx1"/>
                </a:solidFill>
                <a:latin typeface="Arial" panose="020B0604020202020204" pitchFamily="34" charset="0"/>
              </a:defRPr>
            </a:lvl4pPr>
            <a:lvl5pPr marL="2055813" indent="-227013" defTabSz="950913">
              <a:lnSpc>
                <a:spcPct val="90000"/>
              </a:lnSpc>
              <a:spcBef>
                <a:spcPct val="40000"/>
              </a:spcBef>
              <a:defRPr sz="1200">
                <a:solidFill>
                  <a:schemeClr val="tx1"/>
                </a:solidFill>
                <a:latin typeface="Arial" panose="020B0604020202020204" pitchFamily="34" charset="0"/>
              </a:defRPr>
            </a:lvl5pPr>
            <a:lvl6pPr marL="2513013" indent="-227013" defTabSz="950913"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0213" indent="-227013" defTabSz="950913"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7413" indent="-227013" defTabSz="950913"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4613" indent="-227013" defTabSz="950913"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0999ABC0-1307-4E34-9814-47C17A23447C}" type="slidenum">
              <a:rPr lang="en-US" altLang="en-US" sz="1000" smtClean="0">
                <a:latin typeface="Times New Roman" panose="02020603050405020304" pitchFamily="18" charset="0"/>
              </a:rPr>
              <a:pPr>
                <a:lnSpc>
                  <a:spcPct val="100000"/>
                </a:lnSpc>
                <a:spcBef>
                  <a:spcPct val="0"/>
                </a:spcBef>
              </a:pPr>
              <a:t>5</a:t>
            </a:fld>
            <a:endParaRPr lang="en-US" altLang="en-US" sz="1000" dirty="0" smtClean="0">
              <a:latin typeface="Times New Roman" panose="02020603050405020304" pitchFamily="18"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dirty="0" smtClean="0">
              <a:latin typeface="Arial" panose="020B0604020202020204" pitchFamily="34" charset="0"/>
            </a:endParaRPr>
          </a:p>
        </p:txBody>
      </p:sp>
    </p:spTree>
    <p:extLst>
      <p:ext uri="{BB962C8B-B14F-4D97-AF65-F5344CB8AC3E}">
        <p14:creationId xmlns:p14="http://schemas.microsoft.com/office/powerpoint/2010/main" val="1476454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altLang="en-US" dirty="0" smtClean="0">
              <a:latin typeface="Arial" panose="020B0604020202020204" pitchFamily="34" charset="0"/>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F0A980DF-4B9A-460F-8F4F-3D4079154653}" type="slidenum">
              <a:rPr lang="en-US" altLang="en-US" sz="1000" smtClean="0">
                <a:latin typeface="Times New Roman" panose="02020603050405020304" pitchFamily="18" charset="0"/>
              </a:rPr>
              <a:pPr>
                <a:lnSpc>
                  <a:spcPct val="100000"/>
                </a:lnSpc>
                <a:spcBef>
                  <a:spcPct val="0"/>
                </a:spcBef>
              </a:pPr>
              <a:t>7</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3528496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a:buFontTx/>
              <a:buNone/>
            </a:pPr>
            <a:endParaRPr lang="en-CA" altLang="en-US" dirty="0" smtClean="0">
              <a:latin typeface="Arial" panose="020B0604020202020204" pitchFamily="34" charset="0"/>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2E6225BB-670E-4E34-A171-4D066F1B2766}" type="slidenum">
              <a:rPr lang="en-US" altLang="en-US" sz="1000" smtClean="0">
                <a:latin typeface="Times New Roman" panose="02020603050405020304" pitchFamily="18" charset="0"/>
              </a:rPr>
              <a:pPr>
                <a:lnSpc>
                  <a:spcPct val="100000"/>
                </a:lnSpc>
                <a:spcBef>
                  <a:spcPct val="0"/>
                </a:spcBef>
              </a:pPr>
              <a:t>14</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2559061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lstStyle/>
          <a:p>
            <a:pPr>
              <a:defRPr/>
            </a:pPr>
            <a:endParaRPr lang="en-CA" dirty="0"/>
          </a:p>
        </p:txBody>
      </p:sp>
      <p:sp>
        <p:nvSpPr>
          <p:cNvPr id="368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B85AF1F7-7B4A-4F64-A9E0-832091A41DE4}" type="slidenum">
              <a:rPr lang="en-US" altLang="en-US" sz="1000" smtClean="0">
                <a:latin typeface="Times New Roman" panose="02020603050405020304" pitchFamily="18" charset="0"/>
              </a:rPr>
              <a:pPr>
                <a:lnSpc>
                  <a:spcPct val="100000"/>
                </a:lnSpc>
                <a:spcBef>
                  <a:spcPct val="0"/>
                </a:spcBef>
              </a:pPr>
              <a:t>16</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3097024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endParaRPr lang="en-CA" altLang="en-US" dirty="0" smtClean="0">
              <a:latin typeface="Arial" panose="020B0604020202020204" pitchFamily="34" charset="0"/>
            </a:endParaRPr>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lnSpc>
                <a:spcPct val="90000"/>
              </a:lnSpc>
              <a:spcBef>
                <a:spcPct val="40000"/>
              </a:spcBef>
              <a:defRPr sz="1200">
                <a:solidFill>
                  <a:schemeClr val="tx1"/>
                </a:solidFill>
                <a:latin typeface="Arial" panose="020B0604020202020204" pitchFamily="34" charset="0"/>
              </a:defRPr>
            </a:lvl1pPr>
            <a:lvl2pPr marL="742950" indent="-285750" defTabSz="952500">
              <a:lnSpc>
                <a:spcPct val="90000"/>
              </a:lnSpc>
              <a:spcBef>
                <a:spcPct val="40000"/>
              </a:spcBef>
              <a:defRPr sz="1200">
                <a:solidFill>
                  <a:schemeClr val="tx1"/>
                </a:solidFill>
                <a:latin typeface="Arial" panose="020B0604020202020204" pitchFamily="34" charset="0"/>
              </a:defRPr>
            </a:lvl2pPr>
            <a:lvl3pPr marL="1143000" indent="-228600" defTabSz="952500">
              <a:lnSpc>
                <a:spcPct val="90000"/>
              </a:lnSpc>
              <a:spcBef>
                <a:spcPct val="40000"/>
              </a:spcBef>
              <a:defRPr sz="1200">
                <a:solidFill>
                  <a:schemeClr val="tx1"/>
                </a:solidFill>
                <a:latin typeface="Arial" panose="020B0604020202020204" pitchFamily="34" charset="0"/>
              </a:defRPr>
            </a:lvl3pPr>
            <a:lvl4pPr marL="1600200" indent="-228600" defTabSz="952500">
              <a:lnSpc>
                <a:spcPct val="90000"/>
              </a:lnSpc>
              <a:spcBef>
                <a:spcPct val="40000"/>
              </a:spcBef>
              <a:defRPr sz="1200">
                <a:solidFill>
                  <a:schemeClr val="tx1"/>
                </a:solidFill>
                <a:latin typeface="Arial" panose="020B0604020202020204" pitchFamily="34" charset="0"/>
              </a:defRPr>
            </a:lvl4pPr>
            <a:lvl5pPr marL="2057400" indent="-228600" defTabSz="952500">
              <a:lnSpc>
                <a:spcPct val="90000"/>
              </a:lnSpc>
              <a:spcBef>
                <a:spcPct val="40000"/>
              </a:spcBef>
              <a:defRPr sz="1200">
                <a:solidFill>
                  <a:schemeClr val="tx1"/>
                </a:solidFill>
                <a:latin typeface="Arial" panose="020B0604020202020204" pitchFamily="34" charset="0"/>
              </a:defRPr>
            </a:lvl5pPr>
            <a:lvl6pPr marL="25146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6pPr>
            <a:lvl7pPr marL="29718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7pPr>
            <a:lvl8pPr marL="34290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8pPr>
            <a:lvl9pPr marL="3886200" indent="-228600" defTabSz="952500" eaLnBrk="0" fontAlgn="base" hangingPunct="0">
              <a:lnSpc>
                <a:spcPct val="90000"/>
              </a:lnSpc>
              <a:spcBef>
                <a:spcPct val="40000"/>
              </a:spcBef>
              <a:spcAft>
                <a:spcPct val="0"/>
              </a:spcAft>
              <a:defRPr sz="1200">
                <a:solidFill>
                  <a:schemeClr val="tx1"/>
                </a:solidFill>
                <a:latin typeface="Arial" panose="020B0604020202020204" pitchFamily="34" charset="0"/>
              </a:defRPr>
            </a:lvl9pPr>
          </a:lstStyle>
          <a:p>
            <a:pPr>
              <a:lnSpc>
                <a:spcPct val="100000"/>
              </a:lnSpc>
              <a:spcBef>
                <a:spcPct val="0"/>
              </a:spcBef>
            </a:pPr>
            <a:fld id="{B294FA8A-86D1-4282-B5FA-70FE0FCA6E6F}" type="slidenum">
              <a:rPr lang="en-US" altLang="en-US" sz="1000" smtClean="0">
                <a:latin typeface="Times New Roman" panose="02020603050405020304" pitchFamily="18" charset="0"/>
              </a:rPr>
              <a:pPr>
                <a:lnSpc>
                  <a:spcPct val="100000"/>
                </a:lnSpc>
                <a:spcBef>
                  <a:spcPct val="0"/>
                </a:spcBef>
              </a:pPr>
              <a:t>17</a:t>
            </a:fld>
            <a:endParaRPr lang="en-US" altLang="en-US" sz="1000" dirty="0" smtClean="0">
              <a:latin typeface="Times New Roman" panose="02020603050405020304" pitchFamily="18" charset="0"/>
            </a:endParaRPr>
          </a:p>
        </p:txBody>
      </p:sp>
    </p:spTree>
    <p:extLst>
      <p:ext uri="{BB962C8B-B14F-4D97-AF65-F5344CB8AC3E}">
        <p14:creationId xmlns:p14="http://schemas.microsoft.com/office/powerpoint/2010/main" val="672536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5" name="Rectangle 4"/>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
        <p:nvSpPr>
          <p:cNvPr id="23555" name="Rectangle 3"/>
          <p:cNvSpPr>
            <a:spLocks noGrp="1" noChangeArrowheads="1"/>
          </p:cNvSpPr>
          <p:nvPr>
            <p:ph type="ctrTitle"/>
          </p:nvPr>
        </p:nvSpPr>
        <p:spPr>
          <a:xfrm>
            <a:off x="685800" y="2286000"/>
            <a:ext cx="7772400" cy="1143000"/>
          </a:xfrm>
        </p:spPr>
        <p:txBody>
          <a:bodyPr/>
          <a:lstStyle>
            <a:lvl1pPr>
              <a:defRPr sz="4800"/>
            </a:lvl1pPr>
          </a:lstStyle>
          <a:p>
            <a:r>
              <a:rPr lang="en-US" dirty="0"/>
              <a:t>Click to edit Master title style</a:t>
            </a:r>
          </a:p>
        </p:txBody>
      </p:sp>
      <p:sp>
        <p:nvSpPr>
          <p:cNvPr id="23556" name="Rectangle 4"/>
          <p:cNvSpPr>
            <a:spLocks noGrp="1" noChangeArrowheads="1"/>
          </p:cNvSpPr>
          <p:nvPr>
            <p:ph type="subTitle" idx="1"/>
          </p:nvPr>
        </p:nvSpPr>
        <p:spPr>
          <a:xfrm>
            <a:off x="1371600" y="3886200"/>
            <a:ext cx="6400800" cy="1752600"/>
          </a:xfrm>
        </p:spPr>
        <p:txBody>
          <a:bodyPr/>
          <a:lstStyle>
            <a:lvl1pPr algn="ctr">
              <a:defRPr sz="3200"/>
            </a:lvl1pPr>
          </a:lstStyle>
          <a:p>
            <a:r>
              <a:rPr lang="en-US" dirty="0"/>
              <a:t>Click to edit Master subtitle style</a:t>
            </a:r>
          </a:p>
        </p:txBody>
      </p:sp>
    </p:spTree>
    <p:extLst>
      <p:ext uri="{BB962C8B-B14F-4D97-AF65-F5344CB8AC3E}">
        <p14:creationId xmlns:p14="http://schemas.microsoft.com/office/powerpoint/2010/main" val="974414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4950" y="303213"/>
            <a:ext cx="2051050" cy="6173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31800" y="303213"/>
            <a:ext cx="6000750" cy="6173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54210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228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713143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22800" y="1108075"/>
            <a:ext cx="4013200" cy="26082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22800" y="3868738"/>
            <a:ext cx="4013200" cy="26082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66757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marL="179388" indent="-179388">
              <a:defRPr/>
            </a:lvl1pPr>
            <a:lvl4pPr marL="914400" indent="-228600">
              <a:buFont typeface="Wingdings" panose="05000000000000000000" pitchFamily="2" charset="2"/>
              <a:buChar char="§"/>
              <a:defRPr/>
            </a:lvl4pPr>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	Fifth level</a:t>
            </a:r>
            <a:endParaRPr lang="en-US" dirty="0"/>
          </a:p>
        </p:txBody>
      </p:sp>
    </p:spTree>
    <p:extLst>
      <p:ext uri="{BB962C8B-B14F-4D97-AF65-F5344CB8AC3E}">
        <p14:creationId xmlns:p14="http://schemas.microsoft.com/office/powerpoint/2010/main" val="1615806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2800" y="1108075"/>
            <a:ext cx="4013200" cy="5368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6652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29584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77502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8407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34517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5127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21806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431800" y="303213"/>
            <a:ext cx="816610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Slide Title</a:t>
            </a:r>
          </a:p>
        </p:txBody>
      </p:sp>
      <p:sp>
        <p:nvSpPr>
          <p:cNvPr id="1027" name="Rectangle 4"/>
          <p:cNvSpPr>
            <a:spLocks noGrp="1" noChangeArrowheads="1"/>
          </p:cNvSpPr>
          <p:nvPr>
            <p:ph type="body" idx="1"/>
          </p:nvPr>
        </p:nvSpPr>
        <p:spPr bwMode="auto">
          <a:xfrm>
            <a:off x="457200" y="1108075"/>
            <a:ext cx="8178800" cy="536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p:txBody>
      </p:sp>
      <p:sp>
        <p:nvSpPr>
          <p:cNvPr id="1028" name="Rectangle 5"/>
          <p:cNvSpPr>
            <a:spLocks noChangeArrowheads="1"/>
          </p:cNvSpPr>
          <p:nvPr/>
        </p:nvSpPr>
        <p:spPr bwMode="auto">
          <a:xfrm>
            <a:off x="241300" y="139700"/>
            <a:ext cx="87757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endParaRPr lang="en-CA" altLang="en-US" dirty="0" smtClean="0"/>
          </a:p>
        </p:txBody>
      </p:sp>
      <p:sp>
        <p:nvSpPr>
          <p:cNvPr id="1029" name="Rectangle 6"/>
          <p:cNvSpPr>
            <a:spLocks noChangeArrowheads="1"/>
          </p:cNvSpPr>
          <p:nvPr/>
        </p:nvSpPr>
        <p:spPr bwMode="auto">
          <a:xfrm>
            <a:off x="8232775" y="6629400"/>
            <a:ext cx="9112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a:defRPr/>
            </a:pPr>
            <a:r>
              <a:rPr lang="en-US" altLang="en-US" sz="900" dirty="0" smtClean="0">
                <a:latin typeface="Times New Roman" pitchFamily="18" charset="0"/>
              </a:rPr>
              <a:t>James Tam</a:t>
            </a:r>
          </a:p>
        </p:txBody>
      </p:sp>
    </p:spTree>
  </p:cSld>
  <p:clrMap bg1="lt1" tx1="dk1" bg2="lt2" tx2="dk2" accent1="accent1" accent2="accent2" accent3="accent3" accent4="accent4" accent5="accent5" accent6="accent6" hlink="hlink" folHlink="folHlink"/>
  <p:sldLayoutIdLst>
    <p:sldLayoutId id="2147484649" r:id="rId1"/>
    <p:sldLayoutId id="2147484638" r:id="rId2"/>
    <p:sldLayoutId id="2147484639" r:id="rId3"/>
    <p:sldLayoutId id="2147484640" r:id="rId4"/>
    <p:sldLayoutId id="2147484641" r:id="rId5"/>
    <p:sldLayoutId id="2147484642" r:id="rId6"/>
    <p:sldLayoutId id="2147484643" r:id="rId7"/>
    <p:sldLayoutId id="2147484644" r:id="rId8"/>
    <p:sldLayoutId id="2147484645" r:id="rId9"/>
    <p:sldLayoutId id="2147484646" r:id="rId10"/>
    <p:sldLayoutId id="2147484647" r:id="rId11"/>
    <p:sldLayoutId id="2147484648" r:id="rId12"/>
  </p:sldLayoutIdLst>
  <p:timing>
    <p:tnLst>
      <p:par>
        <p:cTn id="1" dur="indefinite" restart="never" nodeType="tmRoot"/>
      </p:par>
    </p:tnLst>
  </p:timing>
  <p:txStyles>
    <p:titleStyle>
      <a:lvl1pPr algn="ctr" rtl="0" eaLnBrk="0" fontAlgn="base" hangingPunct="0">
        <a:lnSpc>
          <a:spcPct val="90000"/>
        </a:lnSpc>
        <a:spcBef>
          <a:spcPct val="0"/>
        </a:spcBef>
        <a:spcAft>
          <a:spcPct val="0"/>
        </a:spcAft>
        <a:defRPr sz="3200" b="1" u="sng">
          <a:solidFill>
            <a:schemeClr val="tx2"/>
          </a:solidFill>
          <a:latin typeface="Calibri" panose="020F0502020204030204" pitchFamily="34" charset="0"/>
          <a:ea typeface="+mj-ea"/>
          <a:cs typeface="+mj-cs"/>
        </a:defRPr>
      </a:lvl1pPr>
      <a:lvl2pPr algn="ctr" rtl="0" eaLnBrk="0" fontAlgn="base" hangingPunct="0">
        <a:lnSpc>
          <a:spcPct val="90000"/>
        </a:lnSpc>
        <a:spcBef>
          <a:spcPct val="0"/>
        </a:spcBef>
        <a:spcAft>
          <a:spcPct val="0"/>
        </a:spcAft>
        <a:defRPr sz="3200" b="1" u="sng">
          <a:solidFill>
            <a:schemeClr val="tx2"/>
          </a:solidFill>
          <a:latin typeface="Calibri" pitchFamily="34" charset="0"/>
        </a:defRPr>
      </a:lvl2pPr>
      <a:lvl3pPr algn="ctr" rtl="0" eaLnBrk="0" fontAlgn="base" hangingPunct="0">
        <a:lnSpc>
          <a:spcPct val="90000"/>
        </a:lnSpc>
        <a:spcBef>
          <a:spcPct val="0"/>
        </a:spcBef>
        <a:spcAft>
          <a:spcPct val="0"/>
        </a:spcAft>
        <a:defRPr sz="3200" b="1" u="sng">
          <a:solidFill>
            <a:schemeClr val="tx2"/>
          </a:solidFill>
          <a:latin typeface="Calibri" pitchFamily="34" charset="0"/>
        </a:defRPr>
      </a:lvl3pPr>
      <a:lvl4pPr algn="ctr" rtl="0" eaLnBrk="0" fontAlgn="base" hangingPunct="0">
        <a:lnSpc>
          <a:spcPct val="90000"/>
        </a:lnSpc>
        <a:spcBef>
          <a:spcPct val="0"/>
        </a:spcBef>
        <a:spcAft>
          <a:spcPct val="0"/>
        </a:spcAft>
        <a:defRPr sz="3200" b="1" u="sng">
          <a:solidFill>
            <a:schemeClr val="tx2"/>
          </a:solidFill>
          <a:latin typeface="Calibri" pitchFamily="34" charset="0"/>
        </a:defRPr>
      </a:lvl4pPr>
      <a:lvl5pPr algn="ctr" rtl="0" eaLnBrk="0" fontAlgn="base" hangingPunct="0">
        <a:lnSpc>
          <a:spcPct val="90000"/>
        </a:lnSpc>
        <a:spcBef>
          <a:spcPct val="0"/>
        </a:spcBef>
        <a:spcAft>
          <a:spcPct val="0"/>
        </a:spcAft>
        <a:defRPr sz="3200" b="1" u="sng">
          <a:solidFill>
            <a:schemeClr val="tx2"/>
          </a:solidFill>
          <a:latin typeface="Calibri" pitchFamily="34" charset="0"/>
        </a:defRPr>
      </a:lvl5pPr>
      <a:lvl6pPr marL="457200" algn="ctr" rtl="0" eaLnBrk="0" fontAlgn="base" hangingPunct="0">
        <a:lnSpc>
          <a:spcPct val="90000"/>
        </a:lnSpc>
        <a:spcBef>
          <a:spcPct val="0"/>
        </a:spcBef>
        <a:spcAft>
          <a:spcPct val="0"/>
        </a:spcAft>
        <a:defRPr sz="2800" b="1" u="sng">
          <a:solidFill>
            <a:schemeClr val="tx2"/>
          </a:solidFill>
          <a:latin typeface="Times New Roman" pitchFamily="18" charset="0"/>
        </a:defRPr>
      </a:lvl6pPr>
      <a:lvl7pPr marL="914400" algn="ctr" rtl="0" eaLnBrk="0" fontAlgn="base" hangingPunct="0">
        <a:lnSpc>
          <a:spcPct val="90000"/>
        </a:lnSpc>
        <a:spcBef>
          <a:spcPct val="0"/>
        </a:spcBef>
        <a:spcAft>
          <a:spcPct val="0"/>
        </a:spcAft>
        <a:defRPr sz="2800" b="1" u="sng">
          <a:solidFill>
            <a:schemeClr val="tx2"/>
          </a:solidFill>
          <a:latin typeface="Times New Roman" pitchFamily="18" charset="0"/>
        </a:defRPr>
      </a:lvl7pPr>
      <a:lvl8pPr marL="1371600" algn="ctr" rtl="0" eaLnBrk="0" fontAlgn="base" hangingPunct="0">
        <a:lnSpc>
          <a:spcPct val="90000"/>
        </a:lnSpc>
        <a:spcBef>
          <a:spcPct val="0"/>
        </a:spcBef>
        <a:spcAft>
          <a:spcPct val="0"/>
        </a:spcAft>
        <a:defRPr sz="2800" b="1" u="sng">
          <a:solidFill>
            <a:schemeClr val="tx2"/>
          </a:solidFill>
          <a:latin typeface="Times New Roman" pitchFamily="18" charset="0"/>
        </a:defRPr>
      </a:lvl8pPr>
      <a:lvl9pPr marL="1828800" algn="ctr" rtl="0" eaLnBrk="0" fontAlgn="base" hangingPunct="0">
        <a:lnSpc>
          <a:spcPct val="90000"/>
        </a:lnSpc>
        <a:spcBef>
          <a:spcPct val="0"/>
        </a:spcBef>
        <a:spcAft>
          <a:spcPct val="0"/>
        </a:spcAft>
        <a:defRPr sz="2800" b="1" u="sng">
          <a:solidFill>
            <a:schemeClr val="tx2"/>
          </a:solidFill>
          <a:latin typeface="Times New Roman" pitchFamily="18" charset="0"/>
        </a:defRPr>
      </a:lvl9pPr>
    </p:titleStyle>
    <p:bodyStyle>
      <a:lvl1pPr marL="111125" indent="-111125" algn="l" rtl="0" eaLnBrk="0" fontAlgn="base" hangingPunct="0">
        <a:spcBef>
          <a:spcPct val="30000"/>
        </a:spcBef>
        <a:spcAft>
          <a:spcPct val="0"/>
        </a:spcAft>
        <a:buChar char="•"/>
        <a:defRPr sz="2400">
          <a:solidFill>
            <a:schemeClr val="tx1"/>
          </a:solidFill>
          <a:latin typeface="Calibri" panose="020F0502020204030204" pitchFamily="34" charset="0"/>
          <a:ea typeface="+mn-ea"/>
          <a:cs typeface="+mn-cs"/>
        </a:defRPr>
      </a:lvl1pPr>
      <a:lvl2pPr marL="346075" indent="-120650" algn="l" rtl="0" eaLnBrk="0" fontAlgn="base" hangingPunct="0">
        <a:spcBef>
          <a:spcPct val="10000"/>
        </a:spcBef>
        <a:spcAft>
          <a:spcPct val="0"/>
        </a:spcAft>
        <a:buSzPct val="100000"/>
        <a:buFont typeface="Times New Roman" panose="02020603050405020304" pitchFamily="18" charset="0"/>
        <a:buChar char="-"/>
        <a:defRPr sz="2000">
          <a:solidFill>
            <a:schemeClr val="tx1"/>
          </a:solidFill>
          <a:latin typeface="Calibri" panose="020F0502020204030204" pitchFamily="34" charset="0"/>
        </a:defRPr>
      </a:lvl2pPr>
      <a:lvl3pPr marL="568325" indent="-107950" algn="l" rtl="0" eaLnBrk="0" fontAlgn="base" hangingPunct="0">
        <a:lnSpc>
          <a:spcPct val="90000"/>
        </a:lnSpc>
        <a:spcBef>
          <a:spcPct val="10000"/>
        </a:spcBef>
        <a:spcAft>
          <a:spcPct val="0"/>
        </a:spcAft>
        <a:buSzPct val="100000"/>
        <a:buChar char="•"/>
        <a:defRPr>
          <a:solidFill>
            <a:schemeClr val="tx1"/>
          </a:solidFill>
          <a:latin typeface="Calibri" panose="020F0502020204030204" pitchFamily="34" charset="0"/>
        </a:defRPr>
      </a:lvl3pPr>
      <a:lvl4pPr marL="800100" indent="-114300" algn="l" rtl="0" eaLnBrk="0" fontAlgn="base" hangingPunct="0">
        <a:spcBef>
          <a:spcPct val="10000"/>
        </a:spcBef>
        <a:spcAft>
          <a:spcPct val="0"/>
        </a:spcAft>
        <a:defRPr>
          <a:solidFill>
            <a:schemeClr val="tx1"/>
          </a:solidFill>
          <a:latin typeface="Calibri" panose="020F0502020204030204" pitchFamily="34" charset="0"/>
        </a:defRPr>
      </a:lvl4pPr>
      <a:lvl5pPr marL="1028700" indent="-114300" algn="l" rtl="0" eaLnBrk="0" fontAlgn="base" hangingPunct="0">
        <a:spcBef>
          <a:spcPct val="10000"/>
        </a:spcBef>
        <a:spcAft>
          <a:spcPct val="0"/>
        </a:spcAft>
        <a:defRPr>
          <a:solidFill>
            <a:schemeClr val="tx1"/>
          </a:solidFill>
          <a:latin typeface="Calibri" panose="020F0502020204030204" pitchFamily="34" charset="0"/>
        </a:defRPr>
      </a:lvl5pPr>
      <a:lvl6pPr marL="1485900" indent="-114300" algn="l" rtl="0" eaLnBrk="0" fontAlgn="base" hangingPunct="0">
        <a:spcBef>
          <a:spcPct val="10000"/>
        </a:spcBef>
        <a:spcAft>
          <a:spcPct val="0"/>
        </a:spcAft>
        <a:defRPr>
          <a:solidFill>
            <a:schemeClr val="tx1"/>
          </a:solidFill>
          <a:latin typeface="+mn-lt"/>
        </a:defRPr>
      </a:lvl6pPr>
      <a:lvl7pPr marL="1943100" indent="-114300" algn="l" rtl="0" eaLnBrk="0" fontAlgn="base" hangingPunct="0">
        <a:spcBef>
          <a:spcPct val="10000"/>
        </a:spcBef>
        <a:spcAft>
          <a:spcPct val="0"/>
        </a:spcAft>
        <a:defRPr>
          <a:solidFill>
            <a:schemeClr val="tx1"/>
          </a:solidFill>
          <a:latin typeface="+mn-lt"/>
        </a:defRPr>
      </a:lvl7pPr>
      <a:lvl8pPr marL="2400300" indent="-114300" algn="l" rtl="0" eaLnBrk="0" fontAlgn="base" hangingPunct="0">
        <a:spcBef>
          <a:spcPct val="10000"/>
        </a:spcBef>
        <a:spcAft>
          <a:spcPct val="0"/>
        </a:spcAft>
        <a:defRPr>
          <a:solidFill>
            <a:schemeClr val="tx1"/>
          </a:solidFill>
          <a:latin typeface="+mn-lt"/>
        </a:defRPr>
      </a:lvl8pPr>
      <a:lvl9pPr marL="2857500" indent="-114300" algn="l" rtl="0" eaLnBrk="0" fontAlgn="base" hangingPunct="0">
        <a:spcBef>
          <a:spcPct val="10000"/>
        </a:spcBef>
        <a:spcAft>
          <a:spcPct val="0"/>
        </a:spcAft>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pages.cpsc.ucalgary.ca/~tamj/2022/217F/#Tutorial_information_(teaching_and_help_tutorial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pages.cpsc.ucalgary.ca/~tamj/2022/217F/#Main_grid:_lecture_&amp;_tutorial_schedule,_assignment_informatio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pages.cpsc.ucalgary.ca/~tamj/2022/217F/notes/pdf/installing_accessing_python.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pages.cpsc.ucalgary.ca/~tamj/2022/217F/#Tutorial_information_(teaching_and_help_tutorial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audio" Target="../media/audio1.wav"/><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image" Target="../media/image1.jpeg"/><Relationship Id="rId5" Type="http://schemas.openxmlformats.org/officeDocument/2006/relationships/hyperlink" Target="https://ucalgary.zoom.us/j/92187498221?pwd=M0FkK1dwOGxvQ0ZzYXNaaitWNklPdz09" TargetMode="External"/><Relationship Id="rId4" Type="http://schemas.openxmlformats.org/officeDocument/2006/relationships/hyperlink" Target="mailto:tam@ucalgary.ca"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d2l.ucalgary.ca/"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pages.cpsc.ucalgary.ca/~tamj/resources/Verifying_D2L_Submissions.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tam@ucalgary.ca"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pages.cpsc.ucalgary.ca/~tamj/2022/217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library.ucalgary.ca/research/databases" TargetMode="External"/><Relationship Id="rId5" Type="http://schemas.openxmlformats.org/officeDocument/2006/relationships/hyperlink" Target="http://www.ucalgary.ca/library" TargetMode="External"/><Relationship Id="rId4" Type="http://schemas.openxmlformats.org/officeDocument/2006/relationships/hyperlink" Target="http://pages.cpsc.ucalgary.ca/~tamj/2017/231P/index.html"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pages.cpsc.ucalgary.ca/~tamj/2022/217F/grade_calculator_217.xls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2.wmf"/><Relationship Id="rId5" Type="http://schemas.openxmlformats.org/officeDocument/2006/relationships/image" Target="../media/image11.wmf"/><Relationship Id="rId4" Type="http://schemas.openxmlformats.org/officeDocument/2006/relationships/image" Target="../media/image10.wmf"/></Relationships>
</file>

<file path=ppt/slides/_rels/slide39.xml.rels><?xml version="1.0" encoding="UTF-8" standalone="yes"?>
<Relationships xmlns="http://schemas.openxmlformats.org/package/2006/relationships"><Relationship Id="rId3" Type="http://schemas.openxmlformats.org/officeDocument/2006/relationships/hyperlink" Target="https://pages.cpsc.ucalgary.ca/~tamj/2022/217F/assignments/practice/index.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python.or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support.zoom.us/hc/en-us/articles/115000332726-Waiting-Ro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D5B5"/>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38188" y="2565400"/>
            <a:ext cx="7772400" cy="1143000"/>
          </a:xfrm>
        </p:spPr>
        <p:txBody>
          <a:bodyPr/>
          <a:lstStyle/>
          <a:p>
            <a:r>
              <a:rPr lang="en-US" altLang="en-US" dirty="0" smtClean="0"/>
              <a:t>Introduction To CPSC 217</a:t>
            </a:r>
          </a:p>
        </p:txBody>
      </p:sp>
      <p:sp>
        <p:nvSpPr>
          <p:cNvPr id="5123" name="Text Box 4"/>
          <p:cNvSpPr txBox="1">
            <a:spLocks noChangeArrowheads="1"/>
          </p:cNvSpPr>
          <p:nvPr/>
        </p:nvSpPr>
        <p:spPr bwMode="auto">
          <a:xfrm>
            <a:off x="842963" y="5815013"/>
            <a:ext cx="710088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50000"/>
              </a:spcBef>
              <a:buFontTx/>
              <a:buNone/>
            </a:pPr>
            <a:endParaRPr lang="en-CA" altLang="en-US" sz="1800" baseline="30000" dirty="0">
              <a:latin typeface="Arial" panose="020B0604020202020204" pitchFamily="34" charset="0"/>
            </a:endParaRPr>
          </a:p>
        </p:txBody>
      </p:sp>
      <p:sp>
        <p:nvSpPr>
          <p:cNvPr id="5124" name="Text Box 9"/>
          <p:cNvSpPr txBox="1">
            <a:spLocks noChangeArrowheads="1"/>
          </p:cNvSpPr>
          <p:nvPr/>
        </p:nvSpPr>
        <p:spPr bwMode="auto">
          <a:xfrm>
            <a:off x="1292225" y="3897313"/>
            <a:ext cx="6769100" cy="1816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txBody>
          <a:bodyPr lIns="92075" tIns="46038" rIns="92075" bIns="46038">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marL="457200" indent="-457200" eaLnBrk="1" hangingPunct="1">
              <a:spcBef>
                <a:spcPct val="50000"/>
              </a:spcBef>
            </a:pPr>
            <a:r>
              <a:rPr lang="en-US" altLang="en-US" sz="3200" dirty="0" smtClean="0"/>
              <a:t>Procedural programming using python</a:t>
            </a:r>
          </a:p>
          <a:p>
            <a:pPr marL="457200" indent="-457200" eaLnBrk="1" hangingPunct="1">
              <a:spcBef>
                <a:spcPct val="50000"/>
              </a:spcBef>
            </a:pPr>
            <a:r>
              <a:rPr lang="en-US" altLang="en-US" sz="3200" dirty="0" smtClean="0"/>
              <a:t>Problem solving</a:t>
            </a:r>
            <a:endParaRPr lang="en-US" alt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Lecture Content</a:t>
            </a:r>
            <a:endParaRPr lang="en-CA" dirty="0"/>
          </a:p>
        </p:txBody>
      </p:sp>
      <p:sp>
        <p:nvSpPr>
          <p:cNvPr id="3" name="Content Placeholder 2"/>
          <p:cNvSpPr>
            <a:spLocks noGrp="1"/>
          </p:cNvSpPr>
          <p:nvPr>
            <p:ph idx="1"/>
          </p:nvPr>
        </p:nvSpPr>
        <p:spPr/>
        <p:txBody>
          <a:bodyPr/>
          <a:lstStyle/>
          <a:p>
            <a:r>
              <a:rPr lang="en-US" sz="2000" dirty="0" smtClean="0"/>
              <a:t>You need to attend class (even if it’s virtual)</a:t>
            </a:r>
          </a:p>
          <a:p>
            <a:pPr lvl="1"/>
            <a:r>
              <a:rPr lang="en-US" sz="1600" dirty="0" smtClean="0"/>
              <a:t>Make sure you review the video if you miss class</a:t>
            </a:r>
          </a:p>
          <a:p>
            <a:r>
              <a:rPr lang="en-US" sz="2000" dirty="0" smtClean="0"/>
              <a:t>New programming concepts</a:t>
            </a:r>
          </a:p>
          <a:p>
            <a:pPr lvl="1"/>
            <a:r>
              <a:rPr lang="en-US" sz="1800" dirty="0" smtClean="0"/>
              <a:t>E.g. repetition, functional decomposition…</a:t>
            </a:r>
          </a:p>
          <a:p>
            <a:r>
              <a:rPr lang="en-US" sz="2000" dirty="0" smtClean="0"/>
              <a:t>Filtering concepts: programming languages are extensive, even professional software developers aren’t experts in all parts of a language.</a:t>
            </a:r>
          </a:p>
          <a:p>
            <a:pPr lvl="1"/>
            <a:r>
              <a:rPr lang="en-US" sz="1800" dirty="0" smtClean="0"/>
              <a:t>You will be informed as to what concepts are important for this course</a:t>
            </a:r>
          </a:p>
          <a:p>
            <a:pPr lvl="1"/>
            <a:r>
              <a:rPr lang="en-US" sz="1800" dirty="0"/>
              <a:t>W</a:t>
            </a:r>
            <a:r>
              <a:rPr lang="en-US" sz="1800" dirty="0" smtClean="0"/>
              <a:t>hat parts of the language are important.</a:t>
            </a:r>
          </a:p>
          <a:p>
            <a:pPr lvl="1"/>
            <a:r>
              <a:rPr lang="en-US" sz="1800" dirty="0" smtClean="0"/>
              <a:t>How to do things with language e.g. how to use a random number function as computer simulation.</a:t>
            </a:r>
          </a:p>
          <a:p>
            <a:r>
              <a:rPr lang="en-US" sz="2000" dirty="0" smtClean="0"/>
              <a:t>While “Googling it” can provide links to example programs Google won’t show you all the answers e.g. what’s important for this course.</a:t>
            </a:r>
          </a:p>
          <a:p>
            <a:r>
              <a:rPr lang="en-US" sz="2000" dirty="0" smtClean="0"/>
              <a:t>Beyond this lecture will provide some opportunities to develop your skills e.g. we’ll go over practice problems.</a:t>
            </a:r>
          </a:p>
          <a:p>
            <a:pPr lvl="1"/>
            <a:r>
              <a:rPr lang="en-US" sz="1600" b="1" dirty="0" smtClean="0">
                <a:solidFill>
                  <a:srgbClr val="FF0000"/>
                </a:solidFill>
              </a:rPr>
              <a:t>Working on practice problems is valuable because in computer science you have to develop the ability to complete assignments on your own</a:t>
            </a:r>
            <a:r>
              <a:rPr lang="en-US" sz="1600" dirty="0" smtClean="0"/>
              <a:t>.</a:t>
            </a:r>
          </a:p>
          <a:p>
            <a:pPr lvl="1"/>
            <a:r>
              <a:rPr lang="en-US" sz="1600" dirty="0" smtClean="0"/>
              <a:t>Trying the practice problems will help you develop your skill level for the assignments.</a:t>
            </a:r>
            <a:endParaRPr lang="en-CA" sz="1600" dirty="0"/>
          </a:p>
        </p:txBody>
      </p:sp>
    </p:spTree>
    <p:extLst>
      <p:ext uri="{BB962C8B-B14F-4D97-AF65-F5344CB8AC3E}">
        <p14:creationId xmlns:p14="http://schemas.microsoft.com/office/powerpoint/2010/main" val="350224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Tutorials</a:t>
            </a:r>
            <a:endParaRPr lang="en-CA" dirty="0"/>
          </a:p>
        </p:txBody>
      </p:sp>
      <p:sp>
        <p:nvSpPr>
          <p:cNvPr id="3" name="Content Placeholder 2"/>
          <p:cNvSpPr>
            <a:spLocks noGrp="1"/>
          </p:cNvSpPr>
          <p:nvPr>
            <p:ph idx="1"/>
          </p:nvPr>
        </p:nvSpPr>
        <p:spPr/>
        <p:txBody>
          <a:bodyPr/>
          <a:lstStyle/>
          <a:p>
            <a:r>
              <a:rPr lang="en-US" dirty="0" smtClean="0"/>
              <a:t>There’s two types: teaching and help tutorials</a:t>
            </a:r>
          </a:p>
          <a:p>
            <a:r>
              <a:rPr lang="en-US" dirty="0" smtClean="0"/>
              <a:t>Teaching tutorials:</a:t>
            </a:r>
          </a:p>
          <a:p>
            <a:pPr lvl="1"/>
            <a:r>
              <a:rPr lang="en-US" dirty="0" smtClean="0"/>
              <a:t>Similar to lecture, again you should be attending when they run or at least reviewing the videos afterward.</a:t>
            </a:r>
          </a:p>
          <a:p>
            <a:pPr lvl="2"/>
            <a:r>
              <a:rPr lang="en-US" dirty="0" smtClean="0"/>
              <a:t>Reinforce concepts with a smaller audience size (e.g. it’s easier to ask questions about content) and hearing an alternative explanation for complex concepts can be beneficial.</a:t>
            </a:r>
          </a:p>
          <a:p>
            <a:pPr lvl="2"/>
            <a:r>
              <a:rPr lang="en-US" dirty="0" smtClean="0"/>
              <a:t>The teaching assistants will also go over assignments.</a:t>
            </a:r>
          </a:p>
          <a:p>
            <a:pPr lvl="2"/>
            <a:r>
              <a:rPr lang="en-US" dirty="0" smtClean="0"/>
              <a:t>If there is time they may provide general feedback about assignments afterward (i.e. common problems and mistakes).</a:t>
            </a:r>
          </a:p>
          <a:p>
            <a:pPr lvl="2"/>
            <a:r>
              <a:rPr lang="en-US" dirty="0" smtClean="0"/>
              <a:t>Similar to lecture some hands on work will also occur but it will likely occur more frequently.</a:t>
            </a:r>
          </a:p>
        </p:txBody>
      </p:sp>
    </p:spTree>
    <p:extLst>
      <p:ext uri="{BB962C8B-B14F-4D97-AF65-F5344CB8AC3E}">
        <p14:creationId xmlns:p14="http://schemas.microsoft.com/office/powerpoint/2010/main" val="2730689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Tutorials (2)</a:t>
            </a:r>
            <a:endParaRPr lang="en-CA" dirty="0"/>
          </a:p>
        </p:txBody>
      </p:sp>
      <p:sp>
        <p:nvSpPr>
          <p:cNvPr id="3" name="Content Placeholder 2"/>
          <p:cNvSpPr>
            <a:spLocks noGrp="1"/>
          </p:cNvSpPr>
          <p:nvPr>
            <p:ph idx="1"/>
          </p:nvPr>
        </p:nvSpPr>
        <p:spPr/>
        <p:txBody>
          <a:bodyPr/>
          <a:lstStyle/>
          <a:p>
            <a:r>
              <a:rPr lang="en-US" dirty="0"/>
              <a:t>Help tutorials (CT/Continuous tutorial)</a:t>
            </a:r>
          </a:p>
          <a:p>
            <a:pPr lvl="1"/>
            <a:r>
              <a:rPr lang="en-US" dirty="0"/>
              <a:t>Attendance is optional.</a:t>
            </a:r>
          </a:p>
          <a:p>
            <a:pPr lvl="1"/>
            <a:r>
              <a:rPr lang="en-US" dirty="0"/>
              <a:t>It’s your opportunity to ask questions.</a:t>
            </a:r>
          </a:p>
          <a:p>
            <a:pPr lvl="1"/>
            <a:r>
              <a:rPr lang="en-US" dirty="0"/>
              <a:t>Staffed by the teaching assistants (who teach the </a:t>
            </a:r>
            <a:r>
              <a:rPr lang="en-US" dirty="0" smtClean="0"/>
              <a:t>tutorials):</a:t>
            </a:r>
          </a:p>
          <a:p>
            <a:pPr lvl="1"/>
            <a:r>
              <a:rPr lang="en-US" dirty="0" smtClean="0"/>
              <a:t>Link:</a:t>
            </a:r>
          </a:p>
          <a:p>
            <a:pPr lvl="2"/>
            <a:r>
              <a:rPr lang="en-US" dirty="0">
                <a:hlinkClick r:id="rId2"/>
              </a:rPr>
              <a:t>https://pages.cpsc.ucalgary.ca/~tamj/2022/217F/#Tutorial_information_(teaching_and_help_tutorials</a:t>
            </a:r>
            <a:r>
              <a:rPr lang="en-US" dirty="0" smtClean="0">
                <a:hlinkClick r:id="rId2"/>
              </a:rPr>
              <a:t>)</a:t>
            </a:r>
            <a:endParaRPr lang="en-US" dirty="0"/>
          </a:p>
          <a:p>
            <a:pPr lvl="1"/>
            <a:r>
              <a:rPr lang="en-US" dirty="0" smtClean="0"/>
              <a:t>Outside of the help tutorials you can email them short questions but try to ask longer questions in the CT.</a:t>
            </a:r>
          </a:p>
          <a:p>
            <a:pPr lvl="1"/>
            <a:endParaRPr lang="en-US" dirty="0" smtClean="0"/>
          </a:p>
          <a:p>
            <a:pPr lvl="1"/>
            <a:endParaRPr lang="en-US" dirty="0" smtClean="0"/>
          </a:p>
          <a:p>
            <a:pPr lvl="1"/>
            <a:endParaRPr lang="en-US" dirty="0"/>
          </a:p>
          <a:p>
            <a:pPr lvl="1"/>
            <a:endParaRPr lang="en-US" dirty="0" smtClean="0"/>
          </a:p>
          <a:p>
            <a:pPr lvl="1"/>
            <a:endParaRPr lang="en-US" dirty="0"/>
          </a:p>
          <a:p>
            <a:pPr lvl="1"/>
            <a:endParaRPr lang="en-US" dirty="0" smtClean="0"/>
          </a:p>
          <a:p>
            <a:pPr lvl="1"/>
            <a:endParaRPr lang="en-US" dirty="0" smtClean="0"/>
          </a:p>
          <a:p>
            <a:pPr lvl="1"/>
            <a:endParaRPr lang="en-US" dirty="0" smtClean="0"/>
          </a:p>
          <a:p>
            <a:pPr marL="225425" lvl="1" indent="0">
              <a:buNone/>
            </a:pPr>
            <a:endParaRPr lang="en-US" dirty="0" smtClean="0"/>
          </a:p>
          <a:p>
            <a:endParaRPr lang="en-CA" dirty="0"/>
          </a:p>
          <a:p>
            <a:endParaRPr lang="en-CA" dirty="0"/>
          </a:p>
        </p:txBody>
      </p:sp>
    </p:spTree>
    <p:extLst>
      <p:ext uri="{BB962C8B-B14F-4D97-AF65-F5344CB8AC3E}">
        <p14:creationId xmlns:p14="http://schemas.microsoft.com/office/powerpoint/2010/main" val="160716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D2L Discussion Groups</a:t>
            </a:r>
            <a:endParaRPr lang="en-CA" dirty="0"/>
          </a:p>
        </p:txBody>
      </p:sp>
      <p:sp>
        <p:nvSpPr>
          <p:cNvPr id="3" name="Content Placeholder 2"/>
          <p:cNvSpPr>
            <a:spLocks noGrp="1"/>
          </p:cNvSpPr>
          <p:nvPr>
            <p:ph idx="1"/>
          </p:nvPr>
        </p:nvSpPr>
        <p:spPr/>
        <p:txBody>
          <a:bodyPr/>
          <a:lstStyle/>
          <a:p>
            <a:r>
              <a:rPr lang="en-US" dirty="0" smtClean="0"/>
              <a:t>A place where you can publically ask your questions.</a:t>
            </a:r>
          </a:p>
          <a:p>
            <a:r>
              <a:rPr lang="en-US" dirty="0" smtClean="0"/>
              <a:t>To make it easier to find your answer: Questions will be grouped by category.</a:t>
            </a:r>
          </a:p>
          <a:p>
            <a:r>
              <a:rPr lang="en-US" dirty="0" smtClean="0"/>
              <a:t>Before asking your question try looking through the discussion to see if there is already an answer here.</a:t>
            </a:r>
          </a:p>
          <a:p>
            <a:r>
              <a:rPr lang="en-US" dirty="0" smtClean="0"/>
              <a:t>You can find the discussion group under the main menu bar in D2L under the </a:t>
            </a:r>
            <a:r>
              <a:rPr lang="en-US" dirty="0"/>
              <a:t>heading “</a:t>
            </a:r>
            <a:r>
              <a:rPr lang="en-US" dirty="0">
                <a:latin typeface="Consolas" panose="020B0609020204030204" pitchFamily="49" charset="0"/>
              </a:rPr>
              <a:t>Discussions</a:t>
            </a:r>
            <a:r>
              <a:rPr lang="en-US" dirty="0"/>
              <a:t>”</a:t>
            </a:r>
            <a:endParaRPr lang="en-CA" dirty="0"/>
          </a:p>
        </p:txBody>
      </p:sp>
    </p:spTree>
    <p:extLst>
      <p:ext uri="{BB962C8B-B14F-4D97-AF65-F5344CB8AC3E}">
        <p14:creationId xmlns:p14="http://schemas.microsoft.com/office/powerpoint/2010/main" val="36701729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Evaluation Components</a:t>
            </a:r>
          </a:p>
        </p:txBody>
      </p:sp>
      <p:sp>
        <p:nvSpPr>
          <p:cNvPr id="24579" name="Content Placeholder 2"/>
          <p:cNvSpPr>
            <a:spLocks noGrp="1"/>
          </p:cNvSpPr>
          <p:nvPr>
            <p:ph idx="1"/>
          </p:nvPr>
        </p:nvSpPr>
        <p:spPr/>
        <p:txBody>
          <a:bodyPr/>
          <a:lstStyle/>
          <a:p>
            <a:r>
              <a:rPr lang="en-US" altLang="en-US" dirty="0" smtClean="0"/>
              <a:t>Assignments:</a:t>
            </a:r>
          </a:p>
          <a:p>
            <a:pPr lvl="1"/>
            <a:r>
              <a:rPr lang="en-US" altLang="en-US" dirty="0"/>
              <a:t>3</a:t>
            </a:r>
            <a:r>
              <a:rPr lang="en-US" altLang="en-US" dirty="0" smtClean="0"/>
              <a:t> full assignments: 50% of term grade</a:t>
            </a:r>
          </a:p>
          <a:p>
            <a:pPr lvl="1"/>
            <a:r>
              <a:rPr lang="en-US" altLang="en-US" dirty="0"/>
              <a:t>7</a:t>
            </a:r>
            <a:r>
              <a:rPr lang="en-US" altLang="en-US" dirty="0" smtClean="0"/>
              <a:t> mini assignments (1% each) = </a:t>
            </a:r>
            <a:r>
              <a:rPr lang="en-US" altLang="en-US" dirty="0"/>
              <a:t>7</a:t>
            </a:r>
            <a:r>
              <a:rPr lang="en-US" altLang="en-US" dirty="0" smtClean="0"/>
              <a:t>% of the term grade</a:t>
            </a:r>
          </a:p>
          <a:p>
            <a:r>
              <a:rPr lang="en-US" altLang="en-US" dirty="0" smtClean="0"/>
              <a:t>Examinations:</a:t>
            </a:r>
          </a:p>
          <a:p>
            <a:pPr lvl="1"/>
            <a:r>
              <a:rPr lang="en-US" altLang="en-US" dirty="0" smtClean="0"/>
              <a:t>Midterm: 20% of the term grade</a:t>
            </a:r>
          </a:p>
          <a:p>
            <a:pPr lvl="1"/>
            <a:r>
              <a:rPr lang="en-US" altLang="en-US" dirty="0" smtClean="0"/>
              <a:t>Final exam: 23% of the term grade</a:t>
            </a:r>
          </a:p>
          <a:p>
            <a:r>
              <a:rPr lang="en-US" altLang="en-US" dirty="0" smtClean="0"/>
              <a:t>Information about assignments and </a:t>
            </a:r>
            <a:r>
              <a:rPr lang="en-US" altLang="en-US" dirty="0" smtClean="0"/>
              <a:t>examinations </a:t>
            </a:r>
            <a:r>
              <a:rPr lang="en-US" altLang="en-US" dirty="0" smtClean="0"/>
              <a:t>will be made available here:</a:t>
            </a:r>
          </a:p>
          <a:p>
            <a:pPr lvl="1"/>
            <a:r>
              <a:rPr lang="en-CA" dirty="0" smtClean="0">
                <a:hlinkClick r:id="rId3"/>
              </a:rPr>
              <a:t>https</a:t>
            </a:r>
            <a:r>
              <a:rPr lang="en-CA" dirty="0">
                <a:hlinkClick r:id="rId3"/>
              </a:rPr>
              <a:t>://pages.cpsc.ucalgary.ca/~</a:t>
            </a:r>
            <a:r>
              <a:rPr lang="en-CA" dirty="0" smtClean="0">
                <a:hlinkClick r:id="rId3"/>
              </a:rPr>
              <a:t>tamj/2022/217F/#</a:t>
            </a:r>
            <a:r>
              <a:rPr lang="en-CA" dirty="0">
                <a:hlinkClick r:id="rId3"/>
              </a:rPr>
              <a:t>Main_grid:_lecture_&amp;_tutorial_schedule,_</a:t>
            </a:r>
            <a:r>
              <a:rPr lang="en-CA" dirty="0" smtClean="0">
                <a:hlinkClick r:id="rId3"/>
              </a:rPr>
              <a:t>assignment_information</a:t>
            </a:r>
            <a:endParaRPr lang="en-CA" dirty="0" smtClean="0"/>
          </a:p>
          <a:p>
            <a:pPr lvl="1"/>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57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57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Language</a:t>
            </a:r>
            <a:endParaRPr lang="en-CA" dirty="0"/>
          </a:p>
        </p:txBody>
      </p:sp>
      <p:sp>
        <p:nvSpPr>
          <p:cNvPr id="3" name="Content Placeholder 2"/>
          <p:cNvSpPr>
            <a:spLocks noGrp="1"/>
          </p:cNvSpPr>
          <p:nvPr>
            <p:ph idx="1"/>
          </p:nvPr>
        </p:nvSpPr>
        <p:spPr/>
        <p:txBody>
          <a:bodyPr/>
          <a:lstStyle/>
          <a:p>
            <a:r>
              <a:rPr lang="en-US" altLang="en-US" dirty="0"/>
              <a:t>All evaluation components must be completed by writing a program using Python version 3.x (not version 2.x) and submitting your work to the appropriate D2L Dropbox link.</a:t>
            </a:r>
          </a:p>
          <a:p>
            <a:r>
              <a:rPr lang="en-US" altLang="en-US" dirty="0"/>
              <a:t>You need a computer in order to install and run python.</a:t>
            </a:r>
          </a:p>
          <a:p>
            <a:r>
              <a:rPr lang="en-US" altLang="en-US" dirty="0"/>
              <a:t>Information about installing python and then accessing it on your computer.</a:t>
            </a:r>
          </a:p>
          <a:p>
            <a:pPr lvl="1"/>
            <a:r>
              <a:rPr lang="en-CA" dirty="0">
                <a:hlinkClick r:id="rId2"/>
              </a:rPr>
              <a:t>https://pages.cpsc.ucalgary.ca/~</a:t>
            </a:r>
            <a:r>
              <a:rPr lang="en-CA" dirty="0" smtClean="0">
                <a:hlinkClick r:id="rId2"/>
              </a:rPr>
              <a:t>tamj/2022/217F/notes/pdf/installing_accessing_python.pdf</a:t>
            </a:r>
            <a:endParaRPr lang="en-CA" dirty="0" smtClean="0"/>
          </a:p>
        </p:txBody>
      </p:sp>
    </p:spTree>
    <p:extLst>
      <p:ext uri="{BB962C8B-B14F-4D97-AF65-F5344CB8AC3E}">
        <p14:creationId xmlns:p14="http://schemas.microsoft.com/office/powerpoint/2010/main" val="130232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t>Mini Assignments</a:t>
            </a:r>
          </a:p>
        </p:txBody>
      </p:sp>
      <p:sp>
        <p:nvSpPr>
          <p:cNvPr id="3" name="Content Placeholder 2"/>
          <p:cNvSpPr>
            <a:spLocks noGrp="1"/>
          </p:cNvSpPr>
          <p:nvPr>
            <p:ph idx="1"/>
          </p:nvPr>
        </p:nvSpPr>
        <p:spPr/>
        <p:txBody>
          <a:bodyPr/>
          <a:lstStyle/>
          <a:p>
            <a:r>
              <a:rPr lang="en-US" altLang="en-US" dirty="0" smtClean="0"/>
              <a:t>The focus is learning how to apply the technical concepts (e.g., branches, functions, loops etc.) by writing a small and relatively simple program.</a:t>
            </a:r>
          </a:p>
          <a:p>
            <a:r>
              <a:rPr lang="en-US" altLang="en-US" dirty="0" smtClean="0"/>
              <a:t>Marking will focus on ‘functionality’: getting the program to work</a:t>
            </a:r>
          </a:p>
          <a:p>
            <a:r>
              <a:rPr lang="en-US" altLang="en-US" dirty="0" smtClean="0"/>
              <a:t>Although you shouldn’t ignore other things such as style and documentation these things won’t be graded for the mini-assignments</a:t>
            </a:r>
          </a:p>
        </p:txBody>
      </p:sp>
    </p:spTree>
    <p:extLst>
      <p:ext uri="{BB962C8B-B14F-4D97-AF65-F5344CB8AC3E}">
        <p14:creationId xmlns:p14="http://schemas.microsoft.com/office/powerpoint/2010/main" val="8798112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smtClean="0"/>
              <a:t>Full Assignments</a:t>
            </a:r>
          </a:p>
        </p:txBody>
      </p:sp>
      <p:sp>
        <p:nvSpPr>
          <p:cNvPr id="3" name="Content Placeholder 2"/>
          <p:cNvSpPr>
            <a:spLocks noGrp="1"/>
          </p:cNvSpPr>
          <p:nvPr>
            <p:ph idx="1"/>
          </p:nvPr>
        </p:nvSpPr>
        <p:spPr>
          <a:xfrm>
            <a:off x="457200" y="1108075"/>
            <a:ext cx="8178800" cy="5597525"/>
          </a:xfrm>
        </p:spPr>
        <p:txBody>
          <a:bodyPr/>
          <a:lstStyle/>
          <a:p>
            <a:r>
              <a:rPr lang="en-US" altLang="en-US" dirty="0" smtClean="0"/>
              <a:t>Similar to the mini assignments you will write a computer program</a:t>
            </a:r>
          </a:p>
          <a:p>
            <a:pPr lvl="1"/>
            <a:r>
              <a:rPr lang="en-US" altLang="en-US" dirty="0" smtClean="0"/>
              <a:t>The programs will be larger and more challenging than the mini-assignments (require a ‘tough’ problem to be solved).</a:t>
            </a:r>
          </a:p>
          <a:p>
            <a:r>
              <a:rPr lang="en-US" altLang="en-US" dirty="0" smtClean="0"/>
              <a:t>Marking will not only be based on the functionality of your program (i.e. does it work) but other criteria such as programming style and documentation (additional details will be provided during the semester as each assignment is released).</a:t>
            </a:r>
          </a:p>
          <a:p>
            <a:r>
              <a:rPr lang="en-US" altLang="en-US" dirty="0" smtClean="0"/>
              <a:t>Details</a:t>
            </a:r>
            <a:endParaRPr lang="en-US" altLang="en-US" i="1" dirty="0" smtClean="0"/>
          </a:p>
          <a:p>
            <a:pPr lvl="1"/>
            <a:r>
              <a:rPr lang="en-US" altLang="en-US" dirty="0" smtClean="0"/>
              <a:t>Assignment 1: </a:t>
            </a:r>
            <a:r>
              <a:rPr lang="en-US" altLang="en-US" i="1" dirty="0" smtClean="0"/>
              <a:t>Using branches and repetition in a program</a:t>
            </a:r>
          </a:p>
          <a:p>
            <a:pPr lvl="1"/>
            <a:r>
              <a:rPr lang="en-US" altLang="en-US" dirty="0" smtClean="0"/>
              <a:t>Assignment 2: </a:t>
            </a:r>
            <a:r>
              <a:rPr lang="en-US" altLang="en-US" i="1" dirty="0" smtClean="0"/>
              <a:t>Decomposing a program into functions</a:t>
            </a:r>
          </a:p>
          <a:p>
            <a:pPr lvl="1"/>
            <a:r>
              <a:rPr lang="en-US" altLang="en-US" dirty="0"/>
              <a:t>Assignment 3</a:t>
            </a:r>
            <a:r>
              <a:rPr lang="en-US" altLang="en-US" dirty="0" smtClean="0"/>
              <a:t>: </a:t>
            </a:r>
            <a:r>
              <a:rPr lang="en-US" altLang="en-US" i="1" dirty="0" smtClean="0"/>
              <a:t>A biological simulation using 2D lists, file input and exception handling</a:t>
            </a:r>
          </a:p>
          <a:p>
            <a:pPr lvl="1"/>
            <a:endParaRPr lang="en-US" altLang="en-US" i="1" dirty="0"/>
          </a:p>
          <a:p>
            <a:pPr lvl="1"/>
            <a:endParaRPr lang="en-US" altLang="en-US" i="1" dirty="0" smtClean="0"/>
          </a:p>
        </p:txBody>
      </p:sp>
    </p:spTree>
    <p:extLst>
      <p:ext uri="{BB962C8B-B14F-4D97-AF65-F5344CB8AC3E}">
        <p14:creationId xmlns:p14="http://schemas.microsoft.com/office/powerpoint/2010/main" val="25932371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dirty="0" smtClean="0"/>
              <a:t>Assignments</a:t>
            </a:r>
          </a:p>
        </p:txBody>
      </p:sp>
      <p:sp>
        <p:nvSpPr>
          <p:cNvPr id="3" name="Content Placeholder 2"/>
          <p:cNvSpPr>
            <a:spLocks noGrp="1"/>
          </p:cNvSpPr>
          <p:nvPr>
            <p:ph idx="1"/>
          </p:nvPr>
        </p:nvSpPr>
        <p:spPr/>
        <p:txBody>
          <a:bodyPr/>
          <a:lstStyle/>
          <a:p>
            <a:r>
              <a:rPr lang="en-US" altLang="en-US" dirty="0" smtClean="0"/>
              <a:t>You will create a working and executable computer program.</a:t>
            </a:r>
          </a:p>
          <a:p>
            <a:r>
              <a:rPr lang="en-US" altLang="en-US" dirty="0" smtClean="0"/>
              <a:t>Use a text editor (similar to a word processor minus the fancy formatting capabilities) to create it and you will electronically submit the text file (to D2L) for marking.</a:t>
            </a:r>
          </a:p>
          <a:p>
            <a:r>
              <a:rPr lang="en-US" altLang="en-US" dirty="0" smtClean="0"/>
              <a:t>Although you may be given some time in tutorial to work on your assignments (during the “open tutorial”) mostly you will complete your work on your own time.</a:t>
            </a:r>
          </a:p>
          <a:p>
            <a:pPr lvl="1"/>
            <a:r>
              <a:rPr lang="en-US" altLang="en-US" dirty="0" smtClean="0"/>
              <a:t>Don’t underestimate the time/effort required.</a:t>
            </a:r>
          </a:p>
          <a:p>
            <a:pPr lvl="1"/>
            <a:r>
              <a:rPr lang="en-US" altLang="en-US" dirty="0" smtClean="0"/>
              <a:t>Creating a good working program is harder than it may first appear.</a:t>
            </a:r>
          </a:p>
          <a:p>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Assignments </a:t>
            </a:r>
            <a:r>
              <a:rPr lang="en-US" altLang="en-US" dirty="0" smtClean="0"/>
              <a:t>(2)</a:t>
            </a:r>
            <a:endParaRPr lang="en-CA" dirty="0"/>
          </a:p>
        </p:txBody>
      </p:sp>
      <p:sp>
        <p:nvSpPr>
          <p:cNvPr id="3" name="Content Placeholder 2"/>
          <p:cNvSpPr>
            <a:spLocks noGrp="1"/>
          </p:cNvSpPr>
          <p:nvPr>
            <p:ph idx="1"/>
          </p:nvPr>
        </p:nvSpPr>
        <p:spPr/>
        <p:txBody>
          <a:bodyPr/>
          <a:lstStyle/>
          <a:p>
            <a:r>
              <a:rPr lang="en-US" altLang="en-US" dirty="0"/>
              <a:t>Assignments will be marked by the tutorial instructor who teaches your tutorial section.</a:t>
            </a:r>
          </a:p>
          <a:p>
            <a:pPr lvl="1"/>
            <a:r>
              <a:rPr lang="en-US" altLang="en-US" b="1" dirty="0" smtClean="0">
                <a:solidFill>
                  <a:srgbClr val="FF0000"/>
                </a:solidFill>
              </a:rPr>
              <a:t>That person is the first person to go to if you want to determine your grade or have questions about grading</a:t>
            </a:r>
            <a:r>
              <a:rPr lang="en-US" altLang="en-US" dirty="0" smtClean="0"/>
              <a:t>.</a:t>
            </a:r>
          </a:p>
          <a:p>
            <a:pPr lvl="1"/>
            <a:r>
              <a:rPr lang="en-US" altLang="en-US" dirty="0" smtClean="0"/>
              <a:t>To find TA information for each tutorial:</a:t>
            </a:r>
            <a:endParaRPr lang="en-US" altLang="en-US" dirty="0"/>
          </a:p>
          <a:p>
            <a:pPr lvl="2"/>
            <a:r>
              <a:rPr lang="en-US" dirty="0" smtClean="0"/>
              <a:t>URL:</a:t>
            </a:r>
            <a:endParaRPr lang="en-CA" dirty="0" smtClean="0">
              <a:hlinkClick r:id="rId2"/>
            </a:endParaRPr>
          </a:p>
          <a:p>
            <a:pPr lvl="3"/>
            <a:r>
              <a:rPr lang="en-CA" dirty="0" smtClean="0">
                <a:hlinkClick r:id="rId2"/>
              </a:rPr>
              <a:t>https</a:t>
            </a:r>
            <a:r>
              <a:rPr lang="en-CA" dirty="0">
                <a:hlinkClick r:id="rId2"/>
              </a:rPr>
              <a:t>://pages.cpsc.ucalgary.ca/~tamj/2022/217F/#Tutorial_information_(teaching_and_help_tutorials</a:t>
            </a:r>
            <a:r>
              <a:rPr lang="en-CA" dirty="0" smtClean="0">
                <a:hlinkClick r:id="rId2"/>
              </a:rPr>
              <a:t>)</a:t>
            </a:r>
            <a:endParaRPr lang="en-CA" dirty="0" smtClean="0"/>
          </a:p>
          <a:p>
            <a:pPr lvl="2"/>
            <a:r>
              <a:rPr lang="en-US" dirty="0" smtClean="0"/>
              <a:t>Under the index (top of the course website).</a:t>
            </a:r>
          </a:p>
          <a:p>
            <a:pPr lvl="3"/>
            <a:r>
              <a:rPr lang="en-US" dirty="0" smtClean="0"/>
              <a:t>Click on the “tutorial information” link</a:t>
            </a:r>
            <a:endParaRPr lang="en-CA" dirty="0" smtClean="0"/>
          </a:p>
          <a:p>
            <a:pPr lvl="2"/>
            <a:endParaRPr lang="en-CA" dirty="0" smtClean="0"/>
          </a:p>
          <a:p>
            <a:pPr lvl="2"/>
            <a:endParaRPr lang="en-CA" dirty="0"/>
          </a:p>
        </p:txBody>
      </p:sp>
    </p:spTree>
    <p:extLst>
      <p:ext uri="{BB962C8B-B14F-4D97-AF65-F5344CB8AC3E}">
        <p14:creationId xmlns:p14="http://schemas.microsoft.com/office/powerpoint/2010/main" val="137811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r>
              <a:rPr lang="en-US" altLang="en-US" dirty="0" smtClean="0"/>
              <a:t>Administrative (James Tam)</a:t>
            </a:r>
          </a:p>
        </p:txBody>
      </p:sp>
      <p:sp>
        <p:nvSpPr>
          <p:cNvPr id="7172" name="Rectangle 3"/>
          <p:cNvSpPr>
            <a:spLocks noGrp="1" noChangeArrowheads="1"/>
          </p:cNvSpPr>
          <p:nvPr>
            <p:ph type="body" sz="half" idx="1"/>
          </p:nvPr>
        </p:nvSpPr>
        <p:spPr>
          <a:xfrm>
            <a:off x="457200" y="1108075"/>
            <a:ext cx="6156325" cy="5368925"/>
          </a:xfrm>
        </p:spPr>
        <p:txBody>
          <a:bodyPr/>
          <a:lstStyle/>
          <a:p>
            <a:pPr marL="223838" indent="-223838"/>
            <a:r>
              <a:rPr lang="en-US" altLang="en-US" dirty="0" smtClean="0"/>
              <a:t>Contact Information</a:t>
            </a:r>
          </a:p>
          <a:p>
            <a:pPr marL="568325" lvl="1" indent="-171450"/>
            <a:endParaRPr lang="en-US" altLang="en-US" sz="1800" dirty="0" smtClean="0"/>
          </a:p>
          <a:p>
            <a:pPr marL="568325" lvl="1" indent="-171450"/>
            <a:endParaRPr lang="en-US" altLang="en-US" sz="1800" dirty="0"/>
          </a:p>
          <a:p>
            <a:pPr marL="568325" lvl="1" indent="-171450"/>
            <a:endParaRPr lang="en-US" altLang="en-US" sz="1800" dirty="0" smtClean="0"/>
          </a:p>
          <a:p>
            <a:pPr marL="396875" lvl="1" indent="0">
              <a:buNone/>
            </a:pPr>
            <a:endParaRPr lang="en-US" altLang="en-US" sz="1800" dirty="0" smtClean="0"/>
          </a:p>
          <a:p>
            <a:pPr marL="568325" lvl="1" indent="-171450"/>
            <a:endParaRPr lang="en-US" altLang="en-US" sz="1800" dirty="0"/>
          </a:p>
          <a:p>
            <a:pPr marL="568325" lvl="1" indent="-171450"/>
            <a:endParaRPr lang="en-US" altLang="en-US" sz="1800" dirty="0" smtClean="0"/>
          </a:p>
          <a:p>
            <a:pPr marL="568325" lvl="1" indent="-171450"/>
            <a:r>
              <a:rPr lang="en-US" altLang="en-US" sz="1800" dirty="0" smtClean="0"/>
              <a:t>Email: </a:t>
            </a:r>
            <a:r>
              <a:rPr lang="en-US" altLang="en-US" sz="1800" dirty="0" smtClean="0">
                <a:hlinkClick r:id="rId4"/>
              </a:rPr>
              <a:t>tam@ucalgary.ca</a:t>
            </a:r>
            <a:endParaRPr lang="en-US" altLang="en-US" sz="1800" dirty="0"/>
          </a:p>
          <a:p>
            <a:pPr marL="568325" lvl="1" indent="-171450"/>
            <a:r>
              <a:rPr lang="en-US" altLang="en-US" sz="1800" dirty="0" smtClean="0"/>
              <a:t>Make sure you specify the course name and number in the subject line of the email ‘CPSC 217’ (otherwise I might miss it).</a:t>
            </a:r>
          </a:p>
          <a:p>
            <a:pPr marL="223838" indent="-223838"/>
            <a:r>
              <a:rPr lang="en-US" altLang="en-US" dirty="0" smtClean="0"/>
              <a:t>Office time</a:t>
            </a:r>
          </a:p>
          <a:p>
            <a:pPr marL="568325" lvl="1" indent="-171450"/>
            <a:r>
              <a:rPr lang="en-US" altLang="en-US" sz="1800" dirty="0" smtClean="0"/>
              <a:t>Monday and </a:t>
            </a:r>
            <a:r>
              <a:rPr lang="en-US" altLang="en-US" sz="1800" dirty="0" smtClean="0"/>
              <a:t>Wednesday </a:t>
            </a:r>
            <a:r>
              <a:rPr lang="en-US" altLang="en-US" sz="1800" dirty="0" smtClean="0"/>
              <a:t>from </a:t>
            </a:r>
            <a:r>
              <a:rPr lang="en-US" altLang="en-US" sz="1800" dirty="0" smtClean="0"/>
              <a:t>11:00 </a:t>
            </a:r>
            <a:r>
              <a:rPr lang="en-US" altLang="en-US" sz="1800" dirty="0" smtClean="0"/>
              <a:t>– </a:t>
            </a:r>
            <a:r>
              <a:rPr lang="en-US" altLang="en-US" sz="1800" dirty="0" smtClean="0"/>
              <a:t>11:50 </a:t>
            </a:r>
            <a:r>
              <a:rPr lang="en-US" altLang="en-US" sz="1800" dirty="0"/>
              <a:t>A</a:t>
            </a:r>
            <a:r>
              <a:rPr lang="en-US" altLang="en-US" sz="1800" dirty="0" smtClean="0"/>
              <a:t>M</a:t>
            </a:r>
            <a:endParaRPr lang="en-US" altLang="en-US" sz="1800" dirty="0" smtClean="0"/>
          </a:p>
          <a:p>
            <a:pPr marL="568325" lvl="1" indent="-171450"/>
            <a:r>
              <a:rPr lang="en-CA" sz="1800" dirty="0">
                <a:hlinkClick r:id="rId5"/>
              </a:rPr>
              <a:t>https://</a:t>
            </a:r>
            <a:r>
              <a:rPr lang="en-CA" sz="1800" dirty="0" smtClean="0">
                <a:hlinkClick r:id="rId5"/>
              </a:rPr>
              <a:t>ucalgary.zoom.us/j/92187498221?pwd=M0FkK1dwOGxvQ0ZzYXNaaitWNklPdz09</a:t>
            </a:r>
            <a:r>
              <a:rPr lang="en-CA" sz="1800" dirty="0" smtClean="0"/>
              <a:t> (passcode </a:t>
            </a:r>
            <a:r>
              <a:rPr lang="en-CA" sz="1800" dirty="0"/>
              <a:t>= 'Hope')</a:t>
            </a:r>
            <a:endParaRPr lang="en-US" altLang="en-US" sz="1800" dirty="0" smtClean="0"/>
          </a:p>
          <a:p>
            <a:pPr marL="568325" lvl="1" indent="-171450"/>
            <a:r>
              <a:rPr lang="en-US" altLang="en-US" sz="1800" dirty="0" smtClean="0"/>
              <a:t>Other help resources are available (‘CT’ to be described later).</a:t>
            </a:r>
          </a:p>
        </p:txBody>
      </p:sp>
      <p:pic>
        <p:nvPicPr>
          <p:cNvPr id="7173" name="Picture 4" descr="new lion"/>
          <p:cNvPicPr>
            <a:picLocks noGrp="1" noChangeAspect="1" noChangeArrowheads="1"/>
          </p:cNvPicPr>
          <p:nvPr>
            <p:ph sz="half" idx="2"/>
          </p:nvPr>
        </p:nvPicPr>
        <p:blipFill>
          <a:blip r:embed="rId6">
            <a:extLst>
              <a:ext uri="{28A0092B-C50C-407E-A947-70E740481C1C}">
                <a14:useLocalDpi xmlns:a14="http://schemas.microsoft.com/office/drawing/2010/main" val="0"/>
              </a:ext>
            </a:extLst>
          </a:blip>
          <a:srcRect/>
          <a:stretch>
            <a:fillRect/>
          </a:stretch>
        </p:blipFill>
        <p:spPr>
          <a:xfrm>
            <a:off x="7242969" y="16563"/>
            <a:ext cx="1925638" cy="2498725"/>
          </a:xfrm>
          <a:noFill/>
        </p:spPr>
      </p:pic>
      <p:pic>
        <p:nvPicPr>
          <p:cNvPr id="373765" name="Picture 5" descr="jet-icon8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0190" y="2779074"/>
            <a:ext cx="3556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2"/>
          <p:cNvGrpSpPr>
            <a:grpSpLocks/>
          </p:cNvGrpSpPr>
          <p:nvPr/>
        </p:nvGrpSpPr>
        <p:grpSpPr bwMode="auto">
          <a:xfrm>
            <a:off x="840190" y="1539254"/>
            <a:ext cx="4628930" cy="1234755"/>
            <a:chOff x="-1229405" y="3579325"/>
            <a:chExt cx="4629263" cy="1234755"/>
          </a:xfrm>
        </p:grpSpPr>
        <p:pic>
          <p:nvPicPr>
            <p:cNvPr id="7181" name="Picture 7" descr="office door"/>
            <p:cNvPicPr>
              <a:picLocks noChangeAspect="1" noChangeArrowheads="1"/>
            </p:cNvPicPr>
            <p:nvPr/>
          </p:nvPicPr>
          <p:blipFill>
            <a:blip r:embed="rId8" cstate="print">
              <a:extLst>
                <a:ext uri="{28A0092B-C50C-407E-A947-70E740481C1C}">
                  <a14:useLocalDpi xmlns:a14="http://schemas.microsoft.com/office/drawing/2010/main" val="0"/>
                </a:ext>
              </a:extLst>
            </a:blip>
            <a:srcRect l="8749" r="5208"/>
            <a:stretch>
              <a:fillRect/>
            </a:stretch>
          </p:blipFill>
          <p:spPr bwMode="auto">
            <a:xfrm>
              <a:off x="-1229405" y="3579325"/>
              <a:ext cx="1207749" cy="1234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2" name="AutoShape 8"/>
            <p:cNvSpPr>
              <a:spLocks noChangeArrowheads="1"/>
            </p:cNvSpPr>
            <p:nvPr/>
          </p:nvSpPr>
          <p:spPr bwMode="auto">
            <a:xfrm rot="10800000">
              <a:off x="391000" y="3889733"/>
              <a:ext cx="1179720" cy="464618"/>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3375 w 21600"/>
                <a:gd name="T13" fmla="*/ 3910 h 21600"/>
                <a:gd name="T14" fmla="*/ 20103 w 21600"/>
                <a:gd name="T15" fmla="*/ 17690 h 21600"/>
              </a:gdLst>
              <a:ahLst/>
              <a:cxnLst>
                <a:cxn ang="T8">
                  <a:pos x="T0" y="T1"/>
                </a:cxn>
                <a:cxn ang="T9">
                  <a:pos x="T2" y="T3"/>
                </a:cxn>
                <a:cxn ang="T10">
                  <a:pos x="T4" y="T5"/>
                </a:cxn>
                <a:cxn ang="T11">
                  <a:pos x="T6" y="T7"/>
                </a:cxn>
              </a:cxnLst>
              <a:rect l="T12" t="T13" r="T14" b="T15"/>
              <a:pathLst>
                <a:path w="21600" h="21600">
                  <a:moveTo>
                    <a:pt x="19254" y="0"/>
                  </a:moveTo>
                  <a:lnTo>
                    <a:pt x="19254" y="3910"/>
                  </a:lnTo>
                  <a:lnTo>
                    <a:pt x="3375" y="3910"/>
                  </a:lnTo>
                  <a:lnTo>
                    <a:pt x="3375" y="17690"/>
                  </a:lnTo>
                  <a:lnTo>
                    <a:pt x="19254" y="17690"/>
                  </a:lnTo>
                  <a:lnTo>
                    <a:pt x="19254" y="21600"/>
                  </a:lnTo>
                  <a:lnTo>
                    <a:pt x="21600" y="10800"/>
                  </a:lnTo>
                  <a:lnTo>
                    <a:pt x="19254" y="0"/>
                  </a:lnTo>
                  <a:close/>
                </a:path>
                <a:path w="21600" h="21600">
                  <a:moveTo>
                    <a:pt x="1350" y="3910"/>
                  </a:moveTo>
                  <a:lnTo>
                    <a:pt x="1350" y="17690"/>
                  </a:lnTo>
                  <a:lnTo>
                    <a:pt x="2700" y="17690"/>
                  </a:lnTo>
                  <a:lnTo>
                    <a:pt x="2700" y="3910"/>
                  </a:lnTo>
                  <a:lnTo>
                    <a:pt x="1350" y="3910"/>
                  </a:lnTo>
                  <a:close/>
                </a:path>
                <a:path w="21600" h="21600">
                  <a:moveTo>
                    <a:pt x="0" y="3910"/>
                  </a:moveTo>
                  <a:lnTo>
                    <a:pt x="0" y="17690"/>
                  </a:lnTo>
                  <a:lnTo>
                    <a:pt x="675" y="17690"/>
                  </a:lnTo>
                  <a:lnTo>
                    <a:pt x="675" y="3910"/>
                  </a:lnTo>
                  <a:lnTo>
                    <a:pt x="0" y="3910"/>
                  </a:lnTo>
                  <a:close/>
                </a:path>
              </a:pathLst>
            </a:cu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nchor="ctr">
              <a:spAutoFit/>
            </a:bodyPr>
            <a:lstStyle/>
            <a:p>
              <a:endParaRPr lang="en-CA" dirty="0"/>
            </a:p>
          </p:txBody>
        </p:sp>
        <p:sp>
          <p:nvSpPr>
            <p:cNvPr id="7183" name="Text Box 9"/>
            <p:cNvSpPr txBox="1">
              <a:spLocks noChangeArrowheads="1"/>
            </p:cNvSpPr>
            <p:nvPr/>
          </p:nvSpPr>
          <p:spPr bwMode="auto">
            <a:xfrm>
              <a:off x="1570721" y="3873711"/>
              <a:ext cx="1829137" cy="710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50000"/>
                </a:spcBef>
                <a:buFontTx/>
                <a:buNone/>
              </a:pPr>
              <a:r>
                <a:rPr lang="en-US" altLang="en-US" sz="2000" dirty="0">
                  <a:cs typeface="Calibri" panose="020F0502020204030204" pitchFamily="34" charset="0"/>
                </a:rPr>
                <a:t>My </a:t>
              </a:r>
              <a:r>
                <a:rPr lang="en-US" altLang="en-US" sz="2000" dirty="0" smtClean="0">
                  <a:cs typeface="Calibri" panose="020F0502020204030204" pitchFamily="34" charset="0"/>
                </a:rPr>
                <a:t>regular office</a:t>
              </a:r>
              <a:endParaRPr lang="en-US" altLang="en-US" sz="2000" dirty="0">
                <a:cs typeface="Calibri" panose="020F0502020204030204" pitchFamily="34" charset="0"/>
              </a:endParaRPr>
            </a:p>
          </p:txBody>
        </p:sp>
      </p:grpSp>
      <p:sp>
        <p:nvSpPr>
          <p:cNvPr id="7178" name="TextBox 18"/>
          <p:cNvSpPr txBox="1">
            <a:spLocks noChangeArrowheads="1"/>
          </p:cNvSpPr>
          <p:nvPr/>
        </p:nvSpPr>
        <p:spPr bwMode="auto">
          <a:xfrm>
            <a:off x="8205788" y="5830888"/>
            <a:ext cx="200025"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endParaRPr lang="en-CA" altLang="en-US" sz="1800" dirty="0">
              <a:latin typeface="Arial" panose="020B0604020202020204" pitchFamily="34" charset="0"/>
            </a:endParaRPr>
          </a:p>
        </p:txBody>
      </p:sp>
      <p:sp>
        <p:nvSpPr>
          <p:cNvPr id="11" name="Text Box 9"/>
          <p:cNvSpPr txBox="1">
            <a:spLocks noChangeArrowheads="1"/>
          </p:cNvSpPr>
          <p:nvPr/>
        </p:nvSpPr>
        <p:spPr bwMode="auto">
          <a:xfrm>
            <a:off x="1256703" y="2755728"/>
            <a:ext cx="3297914" cy="402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50000"/>
              </a:spcBef>
              <a:buFontTx/>
              <a:buNone/>
            </a:pPr>
            <a:r>
              <a:rPr lang="en-US" altLang="en-US" sz="2000" dirty="0">
                <a:cs typeface="Calibri" panose="020F0502020204030204" pitchFamily="34" charset="0"/>
              </a:rPr>
              <a:t>My </a:t>
            </a:r>
            <a:r>
              <a:rPr lang="en-US" altLang="en-US" sz="2000" dirty="0" smtClean="0">
                <a:cs typeface="Calibri" panose="020F0502020204030204" pitchFamily="34" charset="0"/>
              </a:rPr>
              <a:t>virtual office (=Zoom)</a:t>
            </a:r>
            <a:endParaRPr lang="en-US" altLang="en-US" sz="2000" dirty="0">
              <a:cs typeface="Calibri" panose="020F0502020204030204" pitchFamily="34" charset="0"/>
            </a:endParaRPr>
          </a:p>
        </p:txBody>
      </p:sp>
      <p:sp>
        <p:nvSpPr>
          <p:cNvPr id="2" name="TextBox 1"/>
          <p:cNvSpPr txBox="1"/>
          <p:nvPr/>
        </p:nvSpPr>
        <p:spPr>
          <a:xfrm>
            <a:off x="4082518" y="2765422"/>
            <a:ext cx="3784389" cy="483240"/>
          </a:xfrm>
          <a:prstGeom prst="rect">
            <a:avLst/>
          </a:prstGeom>
          <a:noFill/>
          <a:ln w="0">
            <a:noFill/>
          </a:ln>
        </p:spPr>
        <p:txBody>
          <a:bodyPr wrap="square" lIns="0" rtlCol="0">
            <a:noAutofit/>
          </a:bodyPr>
          <a:lstStyle/>
          <a:p>
            <a:r>
              <a:rPr lang="en-US" sz="1800" dirty="0" smtClean="0">
                <a:solidFill>
                  <a:srgbClr val="966400"/>
                </a:solidFill>
                <a:latin typeface="Comic Sans MS" panose="030F0702030302020204" pitchFamily="66" charset="0"/>
              </a:rPr>
              <a:t>(This is the </a:t>
            </a:r>
            <a:r>
              <a:rPr lang="en-US" sz="1800" i="1" dirty="0" smtClean="0">
                <a:solidFill>
                  <a:srgbClr val="966400"/>
                </a:solidFill>
                <a:latin typeface="Comic Sans MS" panose="030F0702030302020204" pitchFamily="66" charset="0"/>
              </a:rPr>
              <a:t>Tam</a:t>
            </a:r>
            <a:r>
              <a:rPr lang="en-US" sz="1800" dirty="0" smtClean="0">
                <a:solidFill>
                  <a:srgbClr val="966400"/>
                </a:solidFill>
                <a:latin typeface="Comic Sans MS" panose="030F0702030302020204" pitchFamily="66" charset="0"/>
              </a:rPr>
              <a:t> humor BTW…)</a:t>
            </a:r>
            <a:endParaRPr lang="en-CA" sz="1800" dirty="0" smtClean="0">
              <a:solidFill>
                <a:srgbClr val="966400"/>
              </a:solidFill>
              <a:latin typeface="Comic Sans MS" panose="030F0702030302020204"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mph" presetSubtype="0" fill="hold" nodeType="clickEffect">
                                  <p:stCondLst>
                                    <p:cond delay="0"/>
                                  </p:stCondLst>
                                  <p:childTnLst>
                                    <p:animScale>
                                      <p:cBhvr>
                                        <p:cTn id="6" dur="2000" fill="hold"/>
                                        <p:tgtEl>
                                          <p:spTgt spid="7173"/>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2"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1+#ppt_w/2"/>
                                          </p:val>
                                        </p:tav>
                                        <p:tav tm="100000">
                                          <p:val>
                                            <p:strVal val="#ppt_x"/>
                                          </p:val>
                                        </p:tav>
                                      </p:tavLst>
                                    </p:anim>
                                    <p:anim calcmode="lin" valueType="num">
                                      <p:cBhvr additive="base">
                                        <p:cTn id="16"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2" fill="hold" nodeType="clickEffect">
                                  <p:stCondLst>
                                    <p:cond delay="0"/>
                                  </p:stCondLst>
                                  <p:childTnLst>
                                    <p:set>
                                      <p:cBhvr>
                                        <p:cTn id="20" dur="1" fill="hold">
                                          <p:stCondLst>
                                            <p:cond delay="0"/>
                                          </p:stCondLst>
                                        </p:cTn>
                                        <p:tgtEl>
                                          <p:spTgt spid="373765"/>
                                        </p:tgtEl>
                                        <p:attrNameLst>
                                          <p:attrName>style.visibility</p:attrName>
                                        </p:attrNameLst>
                                      </p:cBhvr>
                                      <p:to>
                                        <p:strVal val="visible"/>
                                      </p:to>
                                    </p:set>
                                    <p:anim calcmode="lin" valueType="num">
                                      <p:cBhvr additive="base">
                                        <p:cTn id="21" dur="2000" fill="hold"/>
                                        <p:tgtEl>
                                          <p:spTgt spid="373765"/>
                                        </p:tgtEl>
                                        <p:attrNameLst>
                                          <p:attrName>ppt_x</p:attrName>
                                        </p:attrNameLst>
                                      </p:cBhvr>
                                      <p:tavLst>
                                        <p:tav tm="0">
                                          <p:val>
                                            <p:strVal val="1+#ppt_w/2"/>
                                          </p:val>
                                        </p:tav>
                                        <p:tav tm="100000">
                                          <p:val>
                                            <p:strVal val="#ppt_x"/>
                                          </p:val>
                                        </p:tav>
                                      </p:tavLst>
                                    </p:anim>
                                    <p:anim calcmode="lin" valueType="num">
                                      <p:cBhvr additive="base">
                                        <p:cTn id="22" dur="2000" fill="hold"/>
                                        <p:tgtEl>
                                          <p:spTgt spid="37376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air1samp.wav"/>
                                        </p:tgtEl>
                                      </p:cMediaNode>
                                    </p:audio>
                                  </p:sub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1+#ppt_w/2"/>
                                          </p:val>
                                        </p:tav>
                                        <p:tav tm="100000">
                                          <p:val>
                                            <p:strVal val="#ppt_x"/>
                                          </p:val>
                                        </p:tav>
                                      </p:tavLst>
                                    </p:anim>
                                    <p:anim calcmode="lin" valueType="num">
                                      <p:cBhvr additive="base">
                                        <p:cTn id="2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randombar(horizontal)">
                                      <p:cBhvr>
                                        <p:cTn id="33" dur="500"/>
                                        <p:tgtEl>
                                          <p:spTgt spid="2"/>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7172">
                                            <p:txEl>
                                              <p:pRg st="7" end="7"/>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7172">
                                            <p:txEl>
                                              <p:pRg st="8" end="8"/>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7172">
                                            <p:txEl>
                                              <p:pRg st="9" end="9"/>
                                            </p:txEl>
                                          </p:spTgt>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7172">
                                            <p:txEl>
                                              <p:pRg st="10" end="10"/>
                                            </p:txEl>
                                          </p:spTgt>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7172">
                                            <p:txEl>
                                              <p:pRg st="11" end="11"/>
                                            </p:txEl>
                                          </p:spTgt>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717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uiExpand="1" build="p"/>
      <p:bldP spid="11" grpId="0"/>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dirty="0"/>
              <a:t>Assignments </a:t>
            </a:r>
            <a:r>
              <a:rPr lang="en-US" altLang="en-US" dirty="0" smtClean="0"/>
              <a:t>(3)</a:t>
            </a:r>
          </a:p>
        </p:txBody>
      </p:sp>
      <p:sp>
        <p:nvSpPr>
          <p:cNvPr id="3" name="Content Placeholder 2"/>
          <p:cNvSpPr>
            <a:spLocks noGrp="1"/>
          </p:cNvSpPr>
          <p:nvPr>
            <p:ph idx="1"/>
          </p:nvPr>
        </p:nvSpPr>
        <p:spPr/>
        <p:txBody>
          <a:bodyPr/>
          <a:lstStyle/>
          <a:p>
            <a:r>
              <a:rPr lang="en-US" altLang="en-US" dirty="0"/>
              <a:t>Test your programs </a:t>
            </a:r>
            <a:r>
              <a:rPr lang="en-US" altLang="en-US" dirty="0" smtClean="0"/>
              <a:t>using Python </a:t>
            </a:r>
            <a:r>
              <a:rPr lang="en-US" altLang="en-US" dirty="0"/>
              <a:t>3.x (not 2.x)</a:t>
            </a:r>
          </a:p>
          <a:p>
            <a:pPr lvl="1"/>
            <a:r>
              <a:rPr lang="en-US" altLang="en-US" b="1" dirty="0" smtClean="0"/>
              <a:t>If your program doesn’t work under these conditions then it will not be marked.</a:t>
            </a:r>
          </a:p>
          <a:p>
            <a:r>
              <a:rPr lang="en-US" altLang="en-US" dirty="0" smtClean="0"/>
              <a:t>Collaboration:</a:t>
            </a:r>
          </a:p>
          <a:p>
            <a:pPr lvl="1"/>
            <a:r>
              <a:rPr lang="en-US" altLang="en-US" dirty="0" smtClean="0"/>
              <a:t>Each student must work on his/her own assignment (no group work is allowed for this class)</a:t>
            </a:r>
          </a:p>
          <a:p>
            <a:pPr lvl="1"/>
            <a:r>
              <a:rPr lang="en-US" altLang="en-US" dirty="0" smtClean="0"/>
              <a:t>Each student must individually submit an assignment</a:t>
            </a:r>
          </a:p>
          <a:p>
            <a:pPr lvl="1"/>
            <a:r>
              <a:rPr lang="en-US" altLang="en-US" dirty="0" smtClean="0"/>
              <a:t>Students must not see each other’s assignment code</a:t>
            </a:r>
          </a:p>
          <a:p>
            <a:pPr lvl="1"/>
            <a:r>
              <a:rPr lang="en-US" altLang="en-US" dirty="0" smtClean="0"/>
              <a:t>Additional details will be provided later during the semester</a:t>
            </a:r>
          </a:p>
          <a:p>
            <a:r>
              <a:rPr lang="en-US" altLang="en-US" dirty="0" smtClean="0"/>
              <a:t>You will electronically submit the file which contains your solution to the assignment via D2L:</a:t>
            </a:r>
          </a:p>
          <a:p>
            <a:pPr lvl="1"/>
            <a:r>
              <a:rPr lang="en-US" altLang="en-US" dirty="0" smtClean="0">
                <a:hlinkClick r:id="rId3"/>
              </a:rPr>
              <a:t>http://d2l.ucalgary.ca/</a:t>
            </a:r>
            <a:endParaRPr lang="en-US" altLang="en-US" dirty="0" smtClean="0"/>
          </a:p>
          <a:p>
            <a:pPr lvl="1"/>
            <a:r>
              <a:rPr lang="en-US" altLang="en-US" dirty="0" smtClean="0"/>
              <a:t>(Find the appropriate course name/number and lecture section)</a:t>
            </a:r>
          </a:p>
          <a:p>
            <a:pPr lvl="1"/>
            <a:endParaRPr lang="en-US" altLang="en-US" dirty="0" smtClean="0"/>
          </a:p>
          <a:p>
            <a:pPr lvl="1"/>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Submitting Assignments</a:t>
            </a:r>
          </a:p>
        </p:txBody>
      </p:sp>
      <p:sp>
        <p:nvSpPr>
          <p:cNvPr id="3" name="Content Placeholder 2"/>
          <p:cNvSpPr>
            <a:spLocks noGrp="1"/>
          </p:cNvSpPr>
          <p:nvPr>
            <p:ph idx="1"/>
          </p:nvPr>
        </p:nvSpPr>
        <p:spPr/>
        <p:txBody>
          <a:bodyPr/>
          <a:lstStyle/>
          <a:p>
            <a:pPr lvl="1"/>
            <a:r>
              <a:rPr lang="en-US" altLang="en-US" b="1" dirty="0" smtClean="0"/>
              <a:t>Bottom line: it is each student’s responsibility to make sure that the correct version of the program was submitted on time.</a:t>
            </a:r>
          </a:p>
          <a:p>
            <a:pPr lvl="2"/>
            <a:r>
              <a:rPr lang="en-US" altLang="en-US" dirty="0"/>
              <a:t>A</a:t>
            </a:r>
            <a:r>
              <a:rPr lang="en-US" altLang="en-US" dirty="0" smtClean="0"/>
              <a:t>lternate submission mechanisms e.g., email, uploads to cloud-based systems such as Google drive, time-stamps, TA memories cannot be used as alternatives if you have not properly submitted into D2L</a:t>
            </a:r>
          </a:p>
          <a:p>
            <a:pPr lvl="2"/>
            <a:r>
              <a:rPr lang="en-US" altLang="en-US" b="1" dirty="0">
                <a:solidFill>
                  <a:srgbClr val="FF0000"/>
                </a:solidFill>
              </a:rPr>
              <a:t>Only files submitted into D2L by the due date is what </a:t>
            </a:r>
            <a:r>
              <a:rPr lang="en-US" altLang="en-US" b="1" dirty="0" smtClean="0">
                <a:solidFill>
                  <a:srgbClr val="FF0000"/>
                </a:solidFill>
              </a:rPr>
              <a:t>will be marked (waived for fall 2022)</a:t>
            </a:r>
          </a:p>
          <a:p>
            <a:pPr lvl="1"/>
            <a:r>
              <a:rPr lang="en-US" altLang="en-US" dirty="0" smtClean="0"/>
              <a:t>Late assignments (waived for fall 2022):</a:t>
            </a:r>
          </a:p>
          <a:p>
            <a:pPr lvl="2"/>
            <a:r>
              <a:rPr lang="en-US" altLang="en-US" dirty="0" smtClean="0"/>
              <a:t>Full assignments: they may be submitted for a progressive per day penalty (see the assignment description).</a:t>
            </a:r>
          </a:p>
          <a:p>
            <a:pPr lvl="2"/>
            <a:r>
              <a:rPr lang="en-US" altLang="en-US" dirty="0" smtClean="0"/>
              <a:t>Mini-assignments: late assignments will not be accepted.</a:t>
            </a:r>
          </a:p>
          <a:p>
            <a:pPr lvl="1"/>
            <a:r>
              <a:rPr lang="en-US" altLang="en-US" dirty="0" smtClean="0"/>
              <a:t>If you are ill then a sworn declaration is required (waived for fall 2022):</a:t>
            </a:r>
          </a:p>
          <a:p>
            <a:pPr lvl="2"/>
            <a:r>
              <a:rPr lang="en-US" altLang="en-US" dirty="0" smtClean="0"/>
              <a:t>Contact your </a:t>
            </a:r>
            <a:r>
              <a:rPr lang="en-US" altLang="en-US" b="1" dirty="0" smtClean="0"/>
              <a:t>course instructor </a:t>
            </a:r>
            <a:r>
              <a:rPr lang="en-US" altLang="en-US" dirty="0" smtClean="0"/>
              <a:t>and not your tutorial instructor to get permission for a late submission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t>JT’s Helpful Hint: Electronically Submitting Work</a:t>
            </a:r>
          </a:p>
        </p:txBody>
      </p:sp>
      <p:sp>
        <p:nvSpPr>
          <p:cNvPr id="3" name="Content Placeholder 2"/>
          <p:cNvSpPr>
            <a:spLocks noGrp="1"/>
          </p:cNvSpPr>
          <p:nvPr>
            <p:ph idx="1"/>
          </p:nvPr>
        </p:nvSpPr>
        <p:spPr/>
        <p:txBody>
          <a:bodyPr/>
          <a:lstStyle/>
          <a:p>
            <a:r>
              <a:rPr lang="en-US" altLang="en-US" dirty="0" smtClean="0"/>
              <a:t>Bad things sometimes happen!</a:t>
            </a:r>
          </a:p>
          <a:p>
            <a:pPr lvl="1"/>
            <a:r>
              <a:rPr lang="en-US" altLang="en-US" dirty="0" smtClean="0"/>
              <a:t>A virus, hardware failure, you screwed up the submission.</a:t>
            </a:r>
          </a:p>
          <a:p>
            <a:r>
              <a:rPr lang="en-US" altLang="en-US" dirty="0" smtClean="0"/>
              <a:t>Rules of thumb for assignment submissions:</a:t>
            </a:r>
          </a:p>
          <a:p>
            <a:pPr lvl="1"/>
            <a:r>
              <a:rPr lang="en-US" altLang="en-US" dirty="0" smtClean="0"/>
              <a:t>Do it early! (Get familiar with the system)</a:t>
            </a:r>
          </a:p>
          <a:p>
            <a:pPr lvl="1"/>
            <a:r>
              <a:rPr lang="en-US" altLang="en-US" dirty="0" smtClean="0"/>
              <a:t>Do it often! (If somehow real disaster strikes and you lose everything at least you will have a partially completed version that your TA can mark).</a:t>
            </a:r>
          </a:p>
          <a:p>
            <a:pPr lvl="1"/>
            <a:r>
              <a:rPr lang="en-US" altLang="en-US" i="1" dirty="0" smtClean="0"/>
              <a:t>Check your work</a:t>
            </a:r>
            <a:r>
              <a:rPr lang="en-US" altLang="en-US" dirty="0" smtClean="0"/>
              <a:t>.</a:t>
            </a:r>
          </a:p>
          <a:p>
            <a:pPr lvl="2"/>
            <a:r>
              <a:rPr lang="en-US" altLang="en-US" dirty="0" smtClean="0"/>
              <a:t>Don’t assume that everything was submitted OK.</a:t>
            </a:r>
          </a:p>
          <a:p>
            <a:pPr lvl="2"/>
            <a:r>
              <a:rPr lang="en-US" altLang="en-US" dirty="0" smtClean="0"/>
              <a:t>Don’t just check file names but at least take a look at the actual file contents (not only to check that the file wasn’t corrupted but also that you submitted the correct version).</a:t>
            </a:r>
          </a:p>
          <a:p>
            <a:pPr lvl="2"/>
            <a:r>
              <a:rPr lang="en-US" altLang="en-US" dirty="0" smtClean="0"/>
              <a:t>Assignment 0 ‘A0’:</a:t>
            </a:r>
          </a:p>
          <a:p>
            <a:pPr lvl="3"/>
            <a:r>
              <a:rPr lang="en-US" altLang="en-US" dirty="0" smtClean="0"/>
              <a:t>An exercise in tutorial where you practice submitting and checking your work</a:t>
            </a:r>
          </a:p>
          <a:p>
            <a:pPr lvl="3"/>
            <a:r>
              <a:rPr lang="en-US" altLang="en-US" dirty="0" smtClean="0"/>
              <a:t>Not directly graded but still important to complete</a:t>
            </a:r>
          </a:p>
          <a:p>
            <a:pPr lvl="2"/>
            <a:endParaRPr lang="en-US" altLang="en-US" dirty="0" smtClean="0"/>
          </a:p>
          <a:p>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How To Verify Submissions In DropBox</a:t>
            </a:r>
            <a:endParaRPr lang="en-CA" dirty="0"/>
          </a:p>
        </p:txBody>
      </p:sp>
      <p:sp>
        <p:nvSpPr>
          <p:cNvPr id="3" name="Content Placeholder 2"/>
          <p:cNvSpPr>
            <a:spLocks noGrp="1"/>
          </p:cNvSpPr>
          <p:nvPr>
            <p:ph idx="1"/>
          </p:nvPr>
        </p:nvSpPr>
        <p:spPr/>
        <p:txBody>
          <a:bodyPr/>
          <a:lstStyle/>
          <a:p>
            <a:r>
              <a:rPr lang="en-CA" dirty="0" smtClean="0"/>
              <a:t>There is a help link provided with each assignment description.</a:t>
            </a:r>
          </a:p>
          <a:p>
            <a:r>
              <a:rPr lang="en-CA" dirty="0" smtClean="0"/>
              <a:t>Teaching Assistants will cover in conjunction with Assignment zero.</a:t>
            </a:r>
          </a:p>
          <a:p>
            <a:pPr lvl="1"/>
            <a:r>
              <a:rPr lang="en-CA" dirty="0" smtClean="0"/>
              <a:t>Not graded but important practice</a:t>
            </a:r>
          </a:p>
          <a:p>
            <a:pPr lvl="1"/>
            <a:r>
              <a:rPr lang="en-US" dirty="0" smtClean="0"/>
              <a:t>Learning objectives:</a:t>
            </a:r>
          </a:p>
          <a:p>
            <a:pPr lvl="2"/>
            <a:r>
              <a:rPr lang="en-US" dirty="0" smtClean="0"/>
              <a:t>How to submit assignments using D2L (most know this).</a:t>
            </a:r>
          </a:p>
          <a:p>
            <a:pPr lvl="2"/>
            <a:r>
              <a:rPr lang="en-US" b="1" dirty="0" smtClean="0"/>
              <a:t>How to properly check if a submission “went through” </a:t>
            </a:r>
            <a:r>
              <a:rPr lang="en-US" dirty="0" smtClean="0"/>
              <a:t>(main learning objective as most students do not do this).</a:t>
            </a:r>
            <a:endParaRPr lang="en-CA" dirty="0" smtClean="0"/>
          </a:p>
          <a:p>
            <a:r>
              <a:rPr lang="en-CA" dirty="0" smtClean="0"/>
              <a:t>Resource file</a:t>
            </a:r>
          </a:p>
          <a:p>
            <a:pPr lvl="1"/>
            <a:r>
              <a:rPr lang="en-CA" sz="1600" dirty="0">
                <a:hlinkClick r:id="rId2"/>
              </a:rPr>
              <a:t>http://pages.cpsc.ucalgary.ca/~</a:t>
            </a:r>
            <a:r>
              <a:rPr lang="en-CA" sz="1600" dirty="0" smtClean="0">
                <a:hlinkClick r:id="rId2"/>
              </a:rPr>
              <a:t>tamj/resources/Verifying_D2L_Submissions.pdf</a:t>
            </a:r>
            <a:endParaRPr lang="en-CA" sz="1600" dirty="0"/>
          </a:p>
        </p:txBody>
      </p:sp>
    </p:spTree>
    <p:extLst>
      <p:ext uri="{BB962C8B-B14F-4D97-AF65-F5344CB8AC3E}">
        <p14:creationId xmlns:p14="http://schemas.microsoft.com/office/powerpoint/2010/main" val="396682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dirty="0" smtClean="0"/>
              <a:t>Backing Up And Submitting Your Work</a:t>
            </a:r>
          </a:p>
        </p:txBody>
      </p:sp>
      <p:sp>
        <p:nvSpPr>
          <p:cNvPr id="3" name="Content Placeholder 2"/>
          <p:cNvSpPr>
            <a:spLocks noGrp="1"/>
          </p:cNvSpPr>
          <p:nvPr>
            <p:ph idx="1"/>
          </p:nvPr>
        </p:nvSpPr>
        <p:spPr/>
        <p:txBody>
          <a:bodyPr/>
          <a:lstStyle/>
          <a:p>
            <a:r>
              <a:rPr lang="en-US" altLang="en-US" dirty="0" smtClean="0"/>
              <a:t>Bottom line: </a:t>
            </a:r>
            <a:r>
              <a:rPr lang="en-US" altLang="en-US" b="1" dirty="0" smtClean="0"/>
              <a:t>it is up to you </a:t>
            </a:r>
            <a:r>
              <a:rPr lang="en-US" altLang="en-US" dirty="0" smtClean="0"/>
              <a:t>to make sure things are done correctly and on time.</a:t>
            </a:r>
          </a:p>
          <a:p>
            <a:r>
              <a:rPr lang="en-US" altLang="en-US" dirty="0" smtClean="0"/>
              <a:t>If you have questions beforehand then do ask (make sure you ask your questions early enough so you can receive an answer before the due time).</a:t>
            </a:r>
          </a:p>
          <a:p>
            <a:r>
              <a:rPr lang="en-US" altLang="en-US" dirty="0" smtClean="0"/>
              <a:t>But don’t wait until after the due date (it’s too late).</a:t>
            </a:r>
          </a:p>
          <a:p>
            <a:pPr lvl="1"/>
            <a:r>
              <a:rPr lang="en-US" altLang="en-US" dirty="0" smtClean="0"/>
              <a:t>If your work isn’t in D2L before the due date then you will be awarded no credit.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Assignments: </a:t>
            </a:r>
            <a:r>
              <a:rPr lang="en-US" dirty="0"/>
              <a:t>Late </a:t>
            </a:r>
            <a:r>
              <a:rPr lang="en-US" dirty="0" smtClean="0"/>
              <a:t>Submissions (Waived For Fall 2022)</a:t>
            </a:r>
            <a:endParaRPr lang="en-US" dirty="0"/>
          </a:p>
        </p:txBody>
      </p:sp>
      <p:sp>
        <p:nvSpPr>
          <p:cNvPr id="3" name="Content Placeholder 2"/>
          <p:cNvSpPr>
            <a:spLocks noGrp="1"/>
          </p:cNvSpPr>
          <p:nvPr>
            <p:ph idx="1"/>
          </p:nvPr>
        </p:nvSpPr>
        <p:spPr/>
        <p:txBody>
          <a:bodyPr/>
          <a:lstStyle/>
          <a:p>
            <a:r>
              <a:rPr lang="en-US" dirty="0" smtClean="0"/>
              <a:t>If you have a legitimate reason for an extension to get in touch with the course instructor (</a:t>
            </a:r>
            <a:r>
              <a:rPr lang="en-US" dirty="0" smtClean="0">
                <a:hlinkClick r:id="rId2"/>
              </a:rPr>
              <a:t>tam@ucalgary.ca</a:t>
            </a:r>
            <a:r>
              <a:rPr lang="en-US" dirty="0" smtClean="0"/>
              <a:t>) </a:t>
            </a:r>
            <a:r>
              <a:rPr lang="en-US" b="1" dirty="0" smtClean="0"/>
              <a:t>before the deadline</a:t>
            </a:r>
            <a:r>
              <a:rPr lang="en-US" dirty="0"/>
              <a:t> </a:t>
            </a:r>
            <a:r>
              <a:rPr lang="en-US" dirty="0" smtClean="0"/>
              <a:t>(don’t wait until after the due time/day).</a:t>
            </a:r>
            <a:endParaRPr lang="en-CA" dirty="0" smtClean="0"/>
          </a:p>
          <a:p>
            <a:r>
              <a:rPr lang="en-CA" b="1" dirty="0" smtClean="0"/>
              <a:t>Full assignments</a:t>
            </a:r>
            <a:r>
              <a:rPr lang="en-CA" dirty="0" smtClean="0"/>
              <a:t>: Late submissions </a:t>
            </a:r>
            <a:r>
              <a:rPr lang="en-CA" dirty="0"/>
              <a:t>without an </a:t>
            </a:r>
            <a:r>
              <a:rPr lang="en-CA" dirty="0" smtClean="0"/>
              <a:t>instructor approved extension </a:t>
            </a:r>
            <a:r>
              <a:rPr lang="en-CA" dirty="0"/>
              <a:t>will have the following penalties applied</a:t>
            </a:r>
            <a:r>
              <a:rPr lang="en-CA" dirty="0" smtClean="0"/>
              <a:t>.</a:t>
            </a:r>
          </a:p>
          <a:p>
            <a:endParaRPr lang="en-US" dirty="0"/>
          </a:p>
          <a:p>
            <a:endParaRPr lang="en-US" dirty="0" smtClean="0"/>
          </a:p>
          <a:p>
            <a:pPr marL="0" indent="0">
              <a:buNone/>
            </a:pPr>
            <a:endParaRPr lang="en-US" dirty="0" smtClean="0"/>
          </a:p>
          <a:p>
            <a:r>
              <a:rPr lang="en-US" b="1" dirty="0" smtClean="0"/>
              <a:t>Mini-assignments</a:t>
            </a:r>
            <a:r>
              <a:rPr lang="en-US" dirty="0" smtClean="0"/>
              <a:t>: </a:t>
            </a:r>
          </a:p>
          <a:p>
            <a:pPr lvl="1"/>
            <a:r>
              <a:rPr lang="en-US" dirty="0" smtClean="0"/>
              <a:t>Up to one day late the penalty is -1.0 GPA</a:t>
            </a:r>
          </a:p>
          <a:p>
            <a:pPr lvl="1"/>
            <a:r>
              <a:rPr lang="en-US" dirty="0" smtClean="0"/>
              <a:t>After that mini-assignments won’t be accepted.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51201817"/>
              </p:ext>
            </p:extLst>
          </p:nvPr>
        </p:nvGraphicFramePr>
        <p:xfrm>
          <a:off x="682171" y="3213417"/>
          <a:ext cx="8077199" cy="115824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xmlns="" val="3349786284"/>
                    </a:ext>
                  </a:extLst>
                </a:gridCol>
                <a:gridCol w="1066800">
                  <a:extLst>
                    <a:ext uri="{9D8B030D-6E8A-4147-A177-3AD203B41FA5}">
                      <a16:colId xmlns:a16="http://schemas.microsoft.com/office/drawing/2014/main" xmlns="" val="2786466245"/>
                    </a:ext>
                  </a:extLst>
                </a:gridCol>
                <a:gridCol w="1219200">
                  <a:extLst>
                    <a:ext uri="{9D8B030D-6E8A-4147-A177-3AD203B41FA5}">
                      <a16:colId xmlns:a16="http://schemas.microsoft.com/office/drawing/2014/main" xmlns="" val="3712776281"/>
                    </a:ext>
                  </a:extLst>
                </a:gridCol>
                <a:gridCol w="1212476">
                  <a:extLst>
                    <a:ext uri="{9D8B030D-6E8A-4147-A177-3AD203B41FA5}">
                      <a16:colId xmlns:a16="http://schemas.microsoft.com/office/drawing/2014/main" xmlns="" val="2953067702"/>
                    </a:ext>
                  </a:extLst>
                </a:gridCol>
                <a:gridCol w="1069041">
                  <a:extLst>
                    <a:ext uri="{9D8B030D-6E8A-4147-A177-3AD203B41FA5}">
                      <a16:colId xmlns:a16="http://schemas.microsoft.com/office/drawing/2014/main" xmlns="" val="3904490243"/>
                    </a:ext>
                  </a:extLst>
                </a:gridCol>
                <a:gridCol w="1069041">
                  <a:extLst>
                    <a:ext uri="{9D8B030D-6E8A-4147-A177-3AD203B41FA5}">
                      <a16:colId xmlns:a16="http://schemas.microsoft.com/office/drawing/2014/main" xmlns="" val="91094938"/>
                    </a:ext>
                  </a:extLst>
                </a:gridCol>
                <a:gridCol w="1069041">
                  <a:extLst>
                    <a:ext uri="{9D8B030D-6E8A-4147-A177-3AD203B41FA5}">
                      <a16:colId xmlns:a16="http://schemas.microsoft.com/office/drawing/2014/main" xmlns="" val="1557565065"/>
                    </a:ext>
                  </a:extLst>
                </a:gridCol>
              </a:tblGrid>
              <a:tr h="813131">
                <a:tc>
                  <a:txBody>
                    <a:bodyPr/>
                    <a:lstStyle/>
                    <a:p>
                      <a:r>
                        <a:rPr lang="en-US" sz="1600" b="1" kern="1200" dirty="0" smtClean="0">
                          <a:solidFill>
                            <a:srgbClr val="FFFFFF"/>
                          </a:solidFill>
                          <a:latin typeface="Arial" panose="020B0604020202020204" pitchFamily="34" charset="0"/>
                          <a:ea typeface="+mn-ea"/>
                          <a:cs typeface="Arial" panose="020B0604020202020204" pitchFamily="34" charset="0"/>
                        </a:rPr>
                        <a:t>Submission received:</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effectLst/>
                          <a:latin typeface="Arial" panose="020B0604020202020204" pitchFamily="34" charset="0"/>
                          <a:ea typeface="+mn-ea"/>
                          <a:cs typeface="Arial" panose="020B0604020202020204" pitchFamily="34" charset="0"/>
                        </a:rPr>
                        <a:t>On time</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effectLst/>
                          <a:latin typeface="Arial" panose="020B0604020202020204" pitchFamily="34" charset="0"/>
                          <a:ea typeface="+mn-ea"/>
                          <a:cs typeface="Arial" panose="020B0604020202020204" pitchFamily="34" charset="0"/>
                        </a:rPr>
                        <a:t>Hours late : &gt;0 and &lt;=24</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latin typeface="Arial" panose="020B0604020202020204" pitchFamily="34" charset="0"/>
                          <a:ea typeface="+mn-ea"/>
                          <a:cs typeface="Arial" panose="020B0604020202020204" pitchFamily="34" charset="0"/>
                        </a:rPr>
                        <a:t>Hours late: </a:t>
                      </a:r>
                      <a:r>
                        <a:rPr lang="en-CA" sz="1600" b="1" kern="1200" dirty="0" smtClean="0">
                          <a:solidFill>
                            <a:srgbClr val="FFFFFF"/>
                          </a:solidFill>
                          <a:effectLst/>
                          <a:latin typeface="Arial" panose="020B0604020202020204" pitchFamily="34" charset="0"/>
                          <a:ea typeface="+mn-ea"/>
                          <a:cs typeface="Arial" panose="020B0604020202020204" pitchFamily="34" charset="0"/>
                        </a:rPr>
                        <a:t>&gt;24 and &lt;=48</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latin typeface="Arial" panose="020B0604020202020204" pitchFamily="34" charset="0"/>
                          <a:ea typeface="+mn-ea"/>
                          <a:cs typeface="Arial" panose="020B0604020202020204" pitchFamily="34" charset="0"/>
                        </a:rPr>
                        <a:t>Hours late: </a:t>
                      </a:r>
                      <a:r>
                        <a:rPr lang="en-CA" sz="1600" b="1" kern="1200" dirty="0" smtClean="0">
                          <a:solidFill>
                            <a:srgbClr val="FFFFFF"/>
                          </a:solidFill>
                          <a:effectLst/>
                          <a:latin typeface="Arial" panose="020B0604020202020204" pitchFamily="34" charset="0"/>
                          <a:ea typeface="+mn-ea"/>
                          <a:cs typeface="Arial" panose="020B0604020202020204" pitchFamily="34" charset="0"/>
                        </a:rPr>
                        <a:t>&gt;48 and &lt;=72</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CA" sz="1600" b="1" kern="1200" dirty="0" smtClean="0">
                          <a:solidFill>
                            <a:srgbClr val="FFFFFF"/>
                          </a:solidFill>
                          <a:latin typeface="Arial" panose="020B0604020202020204" pitchFamily="34" charset="0"/>
                          <a:ea typeface="+mn-ea"/>
                          <a:cs typeface="Arial" panose="020B0604020202020204" pitchFamily="34" charset="0"/>
                        </a:rPr>
                        <a:t>Hours late: </a:t>
                      </a:r>
                      <a:r>
                        <a:rPr lang="en-CA" sz="1600" b="1" kern="1200" dirty="0" smtClean="0">
                          <a:solidFill>
                            <a:srgbClr val="FFFFFF"/>
                          </a:solidFill>
                          <a:effectLst/>
                          <a:latin typeface="Arial" panose="020B0604020202020204" pitchFamily="34" charset="0"/>
                          <a:ea typeface="+mn-ea"/>
                          <a:cs typeface="Arial" panose="020B0604020202020204" pitchFamily="34" charset="0"/>
                        </a:rPr>
                        <a:t>&gt;72 and &lt;=96</a:t>
                      </a:r>
                      <a:endParaRPr lang="en-US" sz="1600" dirty="0">
                        <a:solidFill>
                          <a:srgbClr val="FFFFFF"/>
                        </a:solidFill>
                        <a:latin typeface="Arial" panose="020B0604020202020204" pitchFamily="34" charset="0"/>
                        <a:cs typeface="Arial" panose="020B0604020202020204" pitchFamily="34" charset="0"/>
                      </a:endParaRPr>
                    </a:p>
                  </a:txBody>
                  <a:tcPr/>
                </a:tc>
                <a:tc>
                  <a:txBody>
                    <a:bodyPr/>
                    <a:lstStyle/>
                    <a:p>
                      <a:r>
                        <a:rPr lang="en-US" sz="1600" b="1" kern="1200" dirty="0" smtClean="0">
                          <a:solidFill>
                            <a:srgbClr val="FFFFFF"/>
                          </a:solidFill>
                          <a:latin typeface="Arial" panose="020B0604020202020204" pitchFamily="34" charset="0"/>
                          <a:ea typeface="+mn-ea"/>
                          <a:cs typeface="Arial" panose="020B0604020202020204" pitchFamily="34" charset="0"/>
                        </a:rPr>
                        <a:t>Hours late: &gt;96</a:t>
                      </a:r>
                      <a:endParaRPr lang="en-US" sz="1600" dirty="0">
                        <a:solidFill>
                          <a:srgbClr val="FFFFFF"/>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2790060694"/>
                  </a:ext>
                </a:extLst>
              </a:tr>
              <a:tr h="253669">
                <a:tc>
                  <a:txBody>
                    <a:bodyPr/>
                    <a:lstStyle/>
                    <a:p>
                      <a:r>
                        <a:rPr lang="en-US" sz="1600" dirty="0" smtClean="0">
                          <a:latin typeface="Arial" panose="020B0604020202020204" pitchFamily="34" charset="0"/>
                          <a:cs typeface="Arial" panose="020B0604020202020204" pitchFamily="34" charset="0"/>
                        </a:rPr>
                        <a:t>Penalty:</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None</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-1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-2</a:t>
                      </a:r>
                      <a:r>
                        <a:rPr lang="en-US" sz="1600" baseline="0" dirty="0" smtClean="0">
                          <a:latin typeface="Arial" panose="020B0604020202020204" pitchFamily="34" charset="0"/>
                          <a:cs typeface="Arial" panose="020B0604020202020204" pitchFamily="34" charset="0"/>
                        </a:rPr>
                        <a:t>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-3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-4 GPA</a:t>
                      </a:r>
                      <a:endParaRPr lang="en-US" sz="1600" dirty="0">
                        <a:latin typeface="Arial" panose="020B0604020202020204" pitchFamily="34" charset="0"/>
                        <a:cs typeface="Arial" panose="020B0604020202020204" pitchFamily="34" charset="0"/>
                      </a:endParaRPr>
                    </a:p>
                  </a:txBody>
                  <a:tcPr/>
                </a:tc>
                <a:tc>
                  <a:txBody>
                    <a:bodyPr/>
                    <a:lstStyle/>
                    <a:p>
                      <a:r>
                        <a:rPr lang="en-US" sz="1600" dirty="0" smtClean="0">
                          <a:latin typeface="Arial" panose="020B0604020202020204" pitchFamily="34" charset="0"/>
                          <a:cs typeface="Arial" panose="020B0604020202020204" pitchFamily="34" charset="0"/>
                        </a:rPr>
                        <a:t>No credit</a:t>
                      </a:r>
                      <a:endParaRPr lang="en-US"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3084123432"/>
                  </a:ext>
                </a:extLst>
              </a:tr>
            </a:tbl>
          </a:graphicData>
        </a:graphic>
      </p:graphicFrame>
    </p:spTree>
    <p:extLst>
      <p:ext uri="{BB962C8B-B14F-4D97-AF65-F5344CB8AC3E}">
        <p14:creationId xmlns:p14="http://schemas.microsoft.com/office/powerpoint/2010/main" val="24791589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Grades For Each Component</a:t>
            </a:r>
            <a:endParaRPr lang="en-CA" dirty="0"/>
          </a:p>
        </p:txBody>
      </p:sp>
      <p:sp>
        <p:nvSpPr>
          <p:cNvPr id="3" name="Content Placeholder 2"/>
          <p:cNvSpPr>
            <a:spLocks noGrp="1"/>
          </p:cNvSpPr>
          <p:nvPr>
            <p:ph idx="1"/>
          </p:nvPr>
        </p:nvSpPr>
        <p:spPr/>
        <p:txBody>
          <a:bodyPr/>
          <a:lstStyle/>
          <a:p>
            <a:r>
              <a:rPr lang="en-CA" dirty="0" smtClean="0"/>
              <a:t>The official grading mechanism for this (and most) universities is a letter grade/grade point e.g. A/4.0, A-/3.7 etc.</a:t>
            </a:r>
          </a:p>
          <a:p>
            <a:r>
              <a:rPr lang="en-CA" dirty="0" smtClean="0"/>
              <a:t>Term grades must be stated as a letter grade.</a:t>
            </a:r>
          </a:p>
          <a:p>
            <a:r>
              <a:rPr lang="en-CA" dirty="0" smtClean="0"/>
              <a:t>Component grades (assignment, exam etc.) can either be a letter grade or a raw score (e.g. percentage)</a:t>
            </a:r>
          </a:p>
          <a:p>
            <a:r>
              <a:rPr lang="en-CA" dirty="0" smtClean="0"/>
              <a:t>For this class </a:t>
            </a:r>
          </a:p>
          <a:p>
            <a:pPr lvl="1"/>
            <a:r>
              <a:rPr lang="en-US" altLang="en-US" b="1" dirty="0" smtClean="0"/>
              <a:t>each </a:t>
            </a:r>
            <a:r>
              <a:rPr lang="en-US" altLang="en-US" b="1" dirty="0"/>
              <a:t>major component will be awarded a grade point (and not a </a:t>
            </a:r>
            <a:r>
              <a:rPr lang="en-US" altLang="en-US" b="1" dirty="0" smtClean="0"/>
              <a:t>percentage) e.g. the 2.0 GPA and not 65% will be used to calculate your term grade. </a:t>
            </a:r>
          </a:p>
          <a:p>
            <a:pPr lvl="1"/>
            <a:r>
              <a:rPr lang="en-US" altLang="en-US" dirty="0" smtClean="0"/>
              <a:t>and this is </a:t>
            </a:r>
            <a:r>
              <a:rPr lang="en-US" altLang="en-US" dirty="0"/>
              <a:t>the value used to determine the term grade</a:t>
            </a:r>
            <a:r>
              <a:rPr lang="en-US" altLang="en-US" dirty="0" smtClean="0"/>
              <a:t>.</a:t>
            </a:r>
            <a:endParaRPr lang="en-US" altLang="en-US" dirty="0"/>
          </a:p>
        </p:txBody>
      </p:sp>
    </p:spTree>
    <p:extLst>
      <p:ext uri="{BB962C8B-B14F-4D97-AF65-F5344CB8AC3E}">
        <p14:creationId xmlns:p14="http://schemas.microsoft.com/office/powerpoint/2010/main" val="2708270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iterate type="lt">
                                    <p:tmAbs val="0"/>
                                  </p:iterate>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6" presetClass="emph" presetSubtype="0" fill="hold" nodeType="clickEffect">
                                  <p:stCondLst>
                                    <p:cond delay="0"/>
                                  </p:stCondLst>
                                  <p:iterate type="lt">
                                    <p:tmPct val="0"/>
                                  </p:iterate>
                                  <p:childTnLst>
                                    <p:animScale>
                                      <p:cBhvr>
                                        <p:cTn id="26" dur="2000" fill="hold"/>
                                        <p:tgtEl>
                                          <p:spTgt spid="3">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 Course Components</a:t>
            </a:r>
            <a:endParaRPr lang="en-US" dirty="0"/>
          </a:p>
        </p:txBody>
      </p:sp>
      <p:sp>
        <p:nvSpPr>
          <p:cNvPr id="3" name="Content Placeholder 2"/>
          <p:cNvSpPr>
            <a:spLocks noGrp="1"/>
          </p:cNvSpPr>
          <p:nvPr>
            <p:ph idx="1"/>
          </p:nvPr>
        </p:nvSpPr>
        <p:spPr/>
        <p:txBody>
          <a:bodyPr/>
          <a:lstStyle/>
          <a:p>
            <a:r>
              <a:rPr lang="en-US" dirty="0" smtClean="0"/>
              <a:t>Each course component will have a grading key</a:t>
            </a:r>
          </a:p>
          <a:p>
            <a:r>
              <a:rPr lang="en-US" dirty="0" smtClean="0"/>
              <a:t>Sample from a past assignment (different course)</a:t>
            </a:r>
          </a:p>
          <a:p>
            <a:endParaRPr lang="en-US" dirty="0"/>
          </a:p>
          <a:p>
            <a:endParaRPr lang="en-US" dirty="0" smtClean="0"/>
          </a:p>
          <a:p>
            <a:pPr marL="0" indent="0">
              <a:buNone/>
            </a:pPr>
            <a:endParaRPr lang="en-US" dirty="0"/>
          </a:p>
          <a:p>
            <a:pPr lvl="2"/>
            <a:r>
              <a:rPr lang="en-US" dirty="0"/>
              <a:t> A student who completes only </a:t>
            </a:r>
            <a:r>
              <a:rPr lang="en-US" dirty="0" smtClean="0"/>
              <a:t>Features </a:t>
            </a:r>
            <a:r>
              <a:rPr lang="en-US" dirty="0"/>
              <a:t>#5 – 7 will be awarded an assignment grade point of 0.2 + 0.2 + 1.0 = 1.4 (just over a D+ grade</a:t>
            </a:r>
            <a:r>
              <a:rPr lang="en-US" dirty="0" smtClean="0"/>
              <a:t>)</a:t>
            </a:r>
          </a:p>
          <a:p>
            <a:r>
              <a:rPr lang="en-US" dirty="0" smtClean="0"/>
              <a:t>Examinations will include a lookup table (raw percentage score to grade point). Sample from another course.</a:t>
            </a:r>
          </a:p>
          <a:p>
            <a:endParaRPr lang="en-US" dirty="0"/>
          </a:p>
          <a:p>
            <a:endParaRPr lang="en-US" dirty="0" smtClean="0"/>
          </a:p>
        </p:txBody>
      </p:sp>
      <p:pic>
        <p:nvPicPr>
          <p:cNvPr id="5" name="Picture 4"/>
          <p:cNvPicPr>
            <a:picLocks noChangeAspect="1"/>
          </p:cNvPicPr>
          <p:nvPr/>
        </p:nvPicPr>
        <p:blipFill>
          <a:blip r:embed="rId2"/>
          <a:stretch>
            <a:fillRect/>
          </a:stretch>
        </p:blipFill>
        <p:spPr>
          <a:xfrm>
            <a:off x="679939" y="4911812"/>
            <a:ext cx="2023564" cy="1565188"/>
          </a:xfrm>
          <a:prstGeom prst="rect">
            <a:avLst/>
          </a:prstGeom>
        </p:spPr>
      </p:pic>
      <p:pic>
        <p:nvPicPr>
          <p:cNvPr id="6" name="Picture 5"/>
          <p:cNvPicPr>
            <a:picLocks noChangeAspect="1"/>
          </p:cNvPicPr>
          <p:nvPr/>
        </p:nvPicPr>
        <p:blipFill>
          <a:blip r:embed="rId3"/>
          <a:stretch>
            <a:fillRect/>
          </a:stretch>
        </p:blipFill>
        <p:spPr>
          <a:xfrm>
            <a:off x="1055077" y="2166771"/>
            <a:ext cx="5732585" cy="1194864"/>
          </a:xfrm>
          <a:prstGeom prst="rect">
            <a:avLst/>
          </a:prstGeom>
          <a:ln>
            <a:solidFill>
              <a:schemeClr val="accent1"/>
            </a:solidFill>
          </a:ln>
        </p:spPr>
      </p:pic>
    </p:spTree>
    <p:extLst>
      <p:ext uri="{BB962C8B-B14F-4D97-AF65-F5344CB8AC3E}">
        <p14:creationId xmlns:p14="http://schemas.microsoft.com/office/powerpoint/2010/main" val="168175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Grade Points?</a:t>
            </a:r>
            <a:endParaRPr lang="en-US" dirty="0"/>
          </a:p>
        </p:txBody>
      </p:sp>
      <p:sp>
        <p:nvSpPr>
          <p:cNvPr id="3" name="Content Placeholder 2"/>
          <p:cNvSpPr>
            <a:spLocks noGrp="1"/>
          </p:cNvSpPr>
          <p:nvPr>
            <p:ph idx="1"/>
          </p:nvPr>
        </p:nvSpPr>
        <p:spPr>
          <a:xfrm>
            <a:off x="476794" y="1219200"/>
            <a:ext cx="8229600" cy="5029200"/>
          </a:xfrm>
        </p:spPr>
        <p:txBody>
          <a:bodyPr/>
          <a:lstStyle/>
          <a:p>
            <a:r>
              <a:rPr lang="en-US" dirty="0" smtClean="0"/>
              <a:t>It’s the official university grading system</a:t>
            </a:r>
          </a:p>
          <a:p>
            <a:pPr lvl="1"/>
            <a:r>
              <a:rPr lang="en-US" dirty="0" smtClean="0"/>
              <a:t>Alternatives are possible but require faculty level approval</a:t>
            </a:r>
          </a:p>
          <a:p>
            <a:r>
              <a:rPr lang="en-US" dirty="0"/>
              <a:t>Approval of anything other than a grade point system requires predetermined cutoffs at the start of the term e.g., &gt;= 90% equals ‘A’ etc.</a:t>
            </a:r>
          </a:p>
          <a:p>
            <a:pPr lvl="1"/>
            <a:r>
              <a:rPr lang="en-US" dirty="0"/>
              <a:t>Doesn’t allow for consideration that individual components may be more challenging than others (lower cutoffs</a:t>
            </a:r>
            <a:r>
              <a:rPr lang="en-US" dirty="0" smtClean="0"/>
              <a:t>)</a:t>
            </a:r>
          </a:p>
          <a:p>
            <a:r>
              <a:rPr lang="en-US" dirty="0" smtClean="0"/>
              <a:t>Grade points are more lenient for grades on the lower-middle end of the scale</a:t>
            </a:r>
          </a:p>
          <a:p>
            <a:pPr lvl="1"/>
            <a:r>
              <a:rPr lang="en-US" dirty="0" smtClean="0"/>
              <a:t>Grade points: Getting an “A”/4.0 on the assignment component worth 30% of the term grade yields a minimum term grade of 1.2 (4.0 * 0.3) which equates to a term grade of ‘D’ (possibly higher)</a:t>
            </a:r>
          </a:p>
          <a:p>
            <a:pPr lvl="1"/>
            <a:r>
              <a:rPr lang="en-US" dirty="0" smtClean="0"/>
              <a:t>Percentages: Getting an “A” may roughly work out to 90% or higher (depending on the scale) which works out to a minimum term percent of 27% = 90% score * 30% weight…almost certainly an “F” for the term grade.</a:t>
            </a:r>
          </a:p>
        </p:txBody>
      </p:sp>
    </p:spTree>
    <p:extLst>
      <p:ext uri="{BB962C8B-B14F-4D97-AF65-F5344CB8AC3E}">
        <p14:creationId xmlns:p14="http://schemas.microsoft.com/office/powerpoint/2010/main" val="3707080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Grade Points Are Letter Grades Not Percentages</a:t>
            </a:r>
            <a:endParaRPr lang="en-CA" dirty="0"/>
          </a:p>
        </p:txBody>
      </p:sp>
      <p:sp>
        <p:nvSpPr>
          <p:cNvPr id="3" name="Content Placeholder 2"/>
          <p:cNvSpPr>
            <a:spLocks noGrp="1"/>
          </p:cNvSpPr>
          <p:nvPr>
            <p:ph idx="1"/>
          </p:nvPr>
        </p:nvSpPr>
        <p:spPr/>
        <p:txBody>
          <a:bodyPr/>
          <a:lstStyle/>
          <a:p>
            <a:r>
              <a:rPr lang="en-CA" dirty="0"/>
              <a:t>For examinations the mapping between a raw score and a grade point occurs one way (raw score </a:t>
            </a:r>
            <a:r>
              <a:rPr lang="en-CA" dirty="0" smtClean="0"/>
              <a:t>mapped to </a:t>
            </a:r>
            <a:r>
              <a:rPr lang="en-CA" dirty="0"/>
              <a:t>grade point)</a:t>
            </a:r>
          </a:p>
          <a:p>
            <a:pPr lvl="1"/>
            <a:r>
              <a:rPr lang="en-CA" dirty="0"/>
              <a:t>Example (purely for illustration purposes) 65 – 69% = C/2.0, 70 – 74% = C+/2.3</a:t>
            </a:r>
          </a:p>
          <a:p>
            <a:pPr lvl="1"/>
            <a:r>
              <a:rPr lang="en-CA" dirty="0"/>
              <a:t>But grade points don’t correlate back to percentages </a:t>
            </a:r>
          </a:p>
          <a:p>
            <a:pPr lvl="2"/>
            <a:r>
              <a:rPr lang="en-CA" dirty="0"/>
              <a:t>e.g. I was awarded a 66% on midterm and then I see this is a 2.0 GPA (out of 4.0)</a:t>
            </a:r>
          </a:p>
          <a:p>
            <a:pPr lvl="2"/>
            <a:r>
              <a:rPr lang="en-CA" dirty="0"/>
              <a:t>Does this mean that my percentage ‘went’ from a 66% to a 50%!!!???</a:t>
            </a:r>
          </a:p>
          <a:p>
            <a:pPr lvl="2"/>
            <a:r>
              <a:rPr lang="en-CA" dirty="0"/>
              <a:t>No. </a:t>
            </a:r>
            <a:endParaRPr lang="en-CA" dirty="0" smtClean="0"/>
          </a:p>
          <a:p>
            <a:pPr lvl="3"/>
            <a:r>
              <a:rPr lang="en-CA" dirty="0" smtClean="0"/>
              <a:t>A C/2.0 does not mean that 50% was awarded as a course grade.</a:t>
            </a:r>
            <a:endParaRPr lang="en-CA" dirty="0"/>
          </a:p>
          <a:p>
            <a:pPr lvl="3"/>
            <a:r>
              <a:rPr lang="en-CA" dirty="0"/>
              <a:t>To put this in perspective a passing grade point in this university is a 1.0/D in a course. If a grade point mapped back to a percentage this would mean that anyone getting a 25% or higher would pass any course here</a:t>
            </a:r>
            <a:r>
              <a:rPr lang="en-CA" dirty="0" smtClean="0"/>
              <a:t>.</a:t>
            </a:r>
          </a:p>
          <a:p>
            <a:pPr lvl="1" eaLnBrk="1" fontAlgn="auto" hangingPunct="1">
              <a:spcAft>
                <a:spcPts val="0"/>
              </a:spcAft>
              <a:buFont typeface="Arial" panose="020B0604020202020204" pitchFamily="34" charset="0"/>
              <a:buChar char="•"/>
              <a:defRPr/>
            </a:pPr>
            <a:r>
              <a:rPr lang="en-US" altLang="en-US" dirty="0"/>
              <a:t>The mapping of the midterm to grade point will be posted sometime after the midterm grades have been released.</a:t>
            </a:r>
          </a:p>
          <a:p>
            <a:pPr lvl="1" eaLnBrk="1" fontAlgn="auto" hangingPunct="1">
              <a:spcAft>
                <a:spcPts val="0"/>
              </a:spcAft>
              <a:buFont typeface="Arial" panose="020B0604020202020204" pitchFamily="34" charset="0"/>
              <a:buChar char="•"/>
              <a:defRPr/>
            </a:pPr>
            <a:r>
              <a:rPr lang="en-US" altLang="en-US" dirty="0"/>
              <a:t>The mapping of the final exam to grade point will be posted sometime after the final exam grades have been released.</a:t>
            </a:r>
          </a:p>
          <a:p>
            <a:pPr lvl="3"/>
            <a:endParaRPr lang="en-CA" dirty="0"/>
          </a:p>
          <a:p>
            <a:pPr lvl="1"/>
            <a:endParaRPr lang="en-CA" dirty="0"/>
          </a:p>
          <a:p>
            <a:endParaRPr lang="en-CA" dirty="0"/>
          </a:p>
          <a:p>
            <a:endParaRPr lang="en-CA" dirty="0"/>
          </a:p>
        </p:txBody>
      </p:sp>
    </p:spTree>
    <p:extLst>
      <p:ext uri="{BB962C8B-B14F-4D97-AF65-F5344CB8AC3E}">
        <p14:creationId xmlns:p14="http://schemas.microsoft.com/office/powerpoint/2010/main" val="3708969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smtClean="0"/>
              <a:t>Course Resources</a:t>
            </a:r>
          </a:p>
        </p:txBody>
      </p:sp>
      <p:sp>
        <p:nvSpPr>
          <p:cNvPr id="352259" name="Rectangle 3"/>
          <p:cNvSpPr>
            <a:spLocks noGrp="1" noChangeArrowheads="1"/>
          </p:cNvSpPr>
          <p:nvPr>
            <p:ph type="body" idx="1"/>
          </p:nvPr>
        </p:nvSpPr>
        <p:spPr/>
        <p:txBody>
          <a:bodyPr/>
          <a:lstStyle/>
          <a:p>
            <a:pPr marL="182563" indent="-182563"/>
            <a:r>
              <a:rPr lang="en-US" altLang="en-US" dirty="0" smtClean="0"/>
              <a:t>Required resources:</a:t>
            </a:r>
          </a:p>
          <a:p>
            <a:pPr marL="417513" lvl="1" indent="-182563"/>
            <a:r>
              <a:rPr lang="en-US" altLang="en-US" dirty="0"/>
              <a:t>D2L site (You </a:t>
            </a:r>
            <a:r>
              <a:rPr lang="en-US" altLang="en-US" b="1" dirty="0"/>
              <a:t>must </a:t>
            </a:r>
            <a:r>
              <a:rPr lang="en-US" altLang="en-US" dirty="0"/>
              <a:t>get the notes </a:t>
            </a:r>
            <a:r>
              <a:rPr lang="en-US" altLang="en-US" dirty="0" smtClean="0"/>
              <a:t>from here before </a:t>
            </a:r>
            <a:r>
              <a:rPr lang="en-US" altLang="en-US" dirty="0"/>
              <a:t>lecture</a:t>
            </a:r>
            <a:r>
              <a:rPr lang="en-US" altLang="en-US" dirty="0" smtClean="0"/>
              <a:t>)</a:t>
            </a:r>
          </a:p>
          <a:p>
            <a:pPr marL="639763" lvl="2" indent="-182563"/>
            <a:r>
              <a:rPr lang="en-US" altLang="en-US" dirty="0" smtClean="0"/>
              <a:t>Course website can be reached via D2L (</a:t>
            </a:r>
            <a:r>
              <a:rPr lang="en-US" altLang="en-US" dirty="0" smtClean="0">
                <a:latin typeface="Consolas" panose="020B0609020204030204" pitchFamily="49" charset="0"/>
              </a:rPr>
              <a:t>Content-&gt;Course Information</a:t>
            </a:r>
            <a:r>
              <a:rPr lang="en-US" altLang="en-US" dirty="0" smtClean="0"/>
              <a:t>) or </a:t>
            </a:r>
            <a:r>
              <a:rPr lang="en-CA" dirty="0">
                <a:hlinkClick r:id="rId3"/>
              </a:rPr>
              <a:t>https://pages.cpsc.ucalgary.ca/~</a:t>
            </a:r>
            <a:r>
              <a:rPr lang="en-CA" dirty="0" smtClean="0">
                <a:hlinkClick r:id="rId3"/>
              </a:rPr>
              <a:t>tamj/2022/217F/</a:t>
            </a:r>
            <a:endParaRPr lang="en-CA" dirty="0" smtClean="0"/>
          </a:p>
          <a:p>
            <a:pPr marL="985838" lvl="3" indent="-182563"/>
            <a:r>
              <a:rPr lang="en-CA" dirty="0" smtClean="0"/>
              <a:t> The website includes everything but the lecture videos and may display better than viewing them as another popup from D2L.</a:t>
            </a:r>
          </a:p>
          <a:p>
            <a:pPr marL="250826" indent="-182563"/>
            <a:r>
              <a:rPr lang="en-US" altLang="en-US" dirty="0" smtClean="0">
                <a:hlinkClick r:id="rId4"/>
              </a:rPr>
              <a:t> </a:t>
            </a:r>
            <a:r>
              <a:rPr lang="en-US" altLang="en-US" dirty="0" smtClean="0"/>
              <a:t>Recommended but not required textbook:</a:t>
            </a:r>
          </a:p>
          <a:p>
            <a:pPr marL="417513" lvl="1" indent="-182563"/>
            <a:r>
              <a:rPr lang="en-US" altLang="en-US" dirty="0" smtClean="0"/>
              <a:t>"</a:t>
            </a:r>
            <a:r>
              <a:rPr lang="en-US" altLang="en-US" i="1" dirty="0" smtClean="0"/>
              <a:t>Python for everyone</a:t>
            </a:r>
            <a:r>
              <a:rPr lang="en-US" altLang="en-US" dirty="0"/>
              <a:t>"(Cay S. </a:t>
            </a:r>
            <a:r>
              <a:rPr lang="en-US" altLang="en-US" dirty="0" err="1" smtClean="0"/>
              <a:t>Horstmann</a:t>
            </a:r>
            <a:r>
              <a:rPr lang="en-US" altLang="en-US" dirty="0" smtClean="0"/>
              <a:t>, </a:t>
            </a:r>
            <a:r>
              <a:rPr lang="en-US" altLang="en-US" dirty="0" err="1" smtClean="0"/>
              <a:t>Rance</a:t>
            </a:r>
            <a:r>
              <a:rPr lang="en-US" altLang="en-US" dirty="0" smtClean="0"/>
              <a:t> </a:t>
            </a:r>
            <a:r>
              <a:rPr lang="en-US" altLang="en-US" dirty="0"/>
              <a:t>D. </a:t>
            </a:r>
            <a:r>
              <a:rPr lang="en-US" altLang="en-US" dirty="0" err="1"/>
              <a:t>Necaise</a:t>
            </a:r>
            <a:r>
              <a:rPr lang="en-US" altLang="en-US" dirty="0" smtClean="0"/>
              <a:t>). Wiley</a:t>
            </a:r>
            <a:r>
              <a:rPr lang="en-US" altLang="en-US" i="1" dirty="0" smtClean="0"/>
              <a:t>.</a:t>
            </a:r>
          </a:p>
          <a:p>
            <a:pPr marL="417513" lvl="1" indent="-182563"/>
            <a:r>
              <a:rPr lang="en-US" altLang="en-US" dirty="0" smtClean="0"/>
              <a:t>Alternatively you can access any book licensed by the university (‘for free”) on the library web site: </a:t>
            </a:r>
            <a:endParaRPr lang="en-US" altLang="en-US" dirty="0"/>
          </a:p>
          <a:p>
            <a:pPr marL="639763" lvl="2" indent="-182563"/>
            <a:r>
              <a:rPr lang="en-US" altLang="en-US" dirty="0">
                <a:hlinkClick r:id="rId5"/>
              </a:rPr>
              <a:t>http://</a:t>
            </a:r>
            <a:r>
              <a:rPr lang="en-US" altLang="en-US" dirty="0" smtClean="0">
                <a:hlinkClick r:id="rId5"/>
              </a:rPr>
              <a:t>www.ucalgary.ca/library</a:t>
            </a:r>
            <a:endParaRPr lang="en-US" altLang="en-US" dirty="0" smtClean="0"/>
          </a:p>
          <a:p>
            <a:pPr marL="639763" lvl="2" indent="-182563"/>
            <a:r>
              <a:rPr lang="en-US" altLang="en-US" dirty="0">
                <a:hlinkClick r:id="rId6"/>
              </a:rPr>
              <a:t>https://</a:t>
            </a:r>
            <a:r>
              <a:rPr lang="en-US" altLang="en-US" dirty="0" smtClean="0">
                <a:hlinkClick r:id="rId6"/>
              </a:rPr>
              <a:t>library.ucalgary.ca/research/databases</a:t>
            </a:r>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22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225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5225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225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225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225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2259">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52259">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2259">
                                            <p:txEl>
                                              <p:pRg st="8" end="8"/>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52259">
                                            <p:txEl>
                                              <p:pRg st="0" end="0"/>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352259">
                                            <p:txEl>
                                              <p:pRg st="1" end="1"/>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352259">
                                            <p:txEl>
                                              <p:pRg st="2" end="2"/>
                                            </p:txEl>
                                          </p:spTgt>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352259">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 nodeType="clickEffect">
                                  <p:stCondLst>
                                    <p:cond delay="0"/>
                                  </p:stCondLst>
                                  <p:childTnLst>
                                    <p:set>
                                      <p:cBhvr>
                                        <p:cTn id="44" dur="1" fill="hold">
                                          <p:stCondLst>
                                            <p:cond delay="0"/>
                                          </p:stCondLst>
                                        </p:cTn>
                                        <p:tgtEl>
                                          <p:spTgt spid="352259">
                                            <p:txEl>
                                              <p:pRg st="4" end="4"/>
                                            </p:txEl>
                                          </p:spTgt>
                                        </p:tgtEl>
                                        <p:attrNameLst>
                                          <p:attrName>style.visibility</p:attrName>
                                        </p:attrNameLst>
                                      </p:cBhvr>
                                      <p:to>
                                        <p:strVal val="visible"/>
                                      </p:to>
                                    </p:set>
                                  </p:childTnLst>
                                </p:cTn>
                              </p:par>
                              <p:par>
                                <p:cTn id="45" presetID="1" presetClass="entr" presetSubtype="0" fill="hold" grpId="1" nodeType="withEffect">
                                  <p:stCondLst>
                                    <p:cond delay="0"/>
                                  </p:stCondLst>
                                  <p:childTnLst>
                                    <p:set>
                                      <p:cBhvr>
                                        <p:cTn id="46" dur="1" fill="hold">
                                          <p:stCondLst>
                                            <p:cond delay="0"/>
                                          </p:stCondLst>
                                        </p:cTn>
                                        <p:tgtEl>
                                          <p:spTgt spid="352259">
                                            <p:txEl>
                                              <p:pRg st="5" end="5"/>
                                            </p:txEl>
                                          </p:spTgt>
                                        </p:tgtEl>
                                        <p:attrNameLst>
                                          <p:attrName>style.visibility</p:attrName>
                                        </p:attrNameLst>
                                      </p:cBhvr>
                                      <p:to>
                                        <p:strVal val="visible"/>
                                      </p:to>
                                    </p:set>
                                  </p:childTnLst>
                                </p:cTn>
                              </p:par>
                              <p:par>
                                <p:cTn id="47" presetID="1" presetClass="entr" presetSubtype="0" fill="hold" grpId="1" nodeType="withEffect">
                                  <p:stCondLst>
                                    <p:cond delay="0"/>
                                  </p:stCondLst>
                                  <p:childTnLst>
                                    <p:set>
                                      <p:cBhvr>
                                        <p:cTn id="48" dur="1" fill="hold">
                                          <p:stCondLst>
                                            <p:cond delay="0"/>
                                          </p:stCondLst>
                                        </p:cTn>
                                        <p:tgtEl>
                                          <p:spTgt spid="352259">
                                            <p:txEl>
                                              <p:pRg st="6" end="6"/>
                                            </p:txEl>
                                          </p:spTgt>
                                        </p:tgtEl>
                                        <p:attrNameLst>
                                          <p:attrName>style.visibility</p:attrName>
                                        </p:attrNameLst>
                                      </p:cBhvr>
                                      <p:to>
                                        <p:strVal val="visible"/>
                                      </p:to>
                                    </p:set>
                                  </p:childTnLst>
                                </p:cTn>
                              </p:par>
                              <p:par>
                                <p:cTn id="49" presetID="1" presetClass="entr" presetSubtype="0" fill="hold" grpId="1" nodeType="withEffect">
                                  <p:stCondLst>
                                    <p:cond delay="0"/>
                                  </p:stCondLst>
                                  <p:childTnLst>
                                    <p:set>
                                      <p:cBhvr>
                                        <p:cTn id="50" dur="1" fill="hold">
                                          <p:stCondLst>
                                            <p:cond delay="0"/>
                                          </p:stCondLst>
                                        </p:cTn>
                                        <p:tgtEl>
                                          <p:spTgt spid="352259">
                                            <p:txEl>
                                              <p:pRg st="7" end="7"/>
                                            </p:txEl>
                                          </p:spTgt>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35225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2259" grpId="0" build="p" bldLvl="2"/>
      <p:bldP spid="352259" grpId="1"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Calculating Your Overall Term Grade Point</a:t>
            </a:r>
          </a:p>
        </p:txBody>
      </p:sp>
      <p:sp>
        <p:nvSpPr>
          <p:cNvPr id="3" name="Content Placeholder 2"/>
          <p:cNvSpPr>
            <a:spLocks noGrp="1"/>
          </p:cNvSpPr>
          <p:nvPr>
            <p:ph idx="1"/>
          </p:nvPr>
        </p:nvSpPr>
        <p:spPr>
          <a:xfrm>
            <a:off x="762000" y="1256211"/>
            <a:ext cx="8229600" cy="5029200"/>
          </a:xfrm>
        </p:spPr>
        <p:txBody>
          <a:bodyPr/>
          <a:lstStyle/>
          <a:p>
            <a:pPr>
              <a:defRPr/>
            </a:pPr>
            <a:r>
              <a:rPr lang="en-US" dirty="0" smtClean="0"/>
              <a:t>To determine your weighted term grade point simply </a:t>
            </a:r>
            <a:r>
              <a:rPr lang="en-US" i="1" dirty="0" smtClean="0"/>
              <a:t>multiply each grade point</a:t>
            </a:r>
            <a:r>
              <a:rPr lang="en-US" dirty="0" smtClean="0"/>
              <a:t> by the weight of each component.</a:t>
            </a:r>
          </a:p>
          <a:p>
            <a:pPr lvl="1">
              <a:defRPr/>
            </a:pPr>
            <a:r>
              <a:rPr lang="en-US" b="1" dirty="0" smtClean="0">
                <a:solidFill>
                  <a:srgbClr val="FF0000"/>
                </a:solidFill>
              </a:rPr>
              <a:t>Percentages won’t be used to determine the term grade point/letter</a:t>
            </a:r>
          </a:p>
          <a:p>
            <a:pPr>
              <a:defRPr/>
            </a:pPr>
            <a:r>
              <a:rPr lang="en-US" dirty="0" smtClean="0"/>
              <a:t>Sum the weighted grade points to determine the term grade.</a:t>
            </a:r>
          </a:p>
          <a:p>
            <a:pPr>
              <a:defRPr/>
            </a:pPr>
            <a:r>
              <a:rPr lang="en-US" dirty="0" smtClean="0"/>
              <a:t>Simple and short example (not exactly the same as this term but it should be enough to give you an idea of how to do the specific calculations required this semester):</a:t>
            </a:r>
          </a:p>
          <a:p>
            <a:pPr lvl="2">
              <a:defRPr/>
            </a:pPr>
            <a:r>
              <a:rPr lang="en-US" dirty="0" smtClean="0">
                <a:latin typeface="Consolas" panose="020B0609020204030204" pitchFamily="49" charset="0"/>
                <a:cs typeface="Consolas" panose="020B0609020204030204" pitchFamily="49" charset="0"/>
              </a:rPr>
              <a:t>Assignment 1: weight = </a:t>
            </a:r>
            <a:r>
              <a:rPr lang="en-US" dirty="0" smtClean="0">
                <a:solidFill>
                  <a:schemeClr val="accent5">
                    <a:lumMod val="50000"/>
                  </a:schemeClr>
                </a:solidFill>
                <a:latin typeface="Consolas" panose="020B0609020204030204" pitchFamily="49" charset="0"/>
                <a:cs typeface="Consolas" panose="020B0609020204030204" pitchFamily="49" charset="0"/>
              </a:rPr>
              <a:t>60/100</a:t>
            </a:r>
            <a:r>
              <a:rPr lang="en-US" dirty="0" smtClean="0">
                <a:latin typeface="Consolas" panose="020B0609020204030204" pitchFamily="49" charset="0"/>
                <a:cs typeface="Consolas" panose="020B0609020204030204" pitchFamily="49" charset="0"/>
              </a:rPr>
              <a:t>, example score = </a:t>
            </a:r>
            <a:r>
              <a:rPr lang="en-US" dirty="0" smtClean="0">
                <a:solidFill>
                  <a:srgbClr val="FF0000"/>
                </a:solidFill>
                <a:latin typeface="Consolas" panose="020B0609020204030204" pitchFamily="49" charset="0"/>
                <a:cs typeface="Consolas" panose="020B0609020204030204" pitchFamily="49" charset="0"/>
              </a:rPr>
              <a:t>A</a:t>
            </a:r>
          </a:p>
          <a:p>
            <a:pPr lvl="2">
              <a:defRPr/>
            </a:pPr>
            <a:r>
              <a:rPr lang="en-US" dirty="0">
                <a:latin typeface="Consolas" panose="020B0609020204030204" pitchFamily="49" charset="0"/>
                <a:cs typeface="Consolas" panose="020B0609020204030204" pitchFamily="49" charset="0"/>
              </a:rPr>
              <a:t>Assignment 2</a:t>
            </a:r>
            <a:r>
              <a:rPr lang="en-US" dirty="0" smtClean="0">
                <a:latin typeface="Consolas" panose="020B0609020204030204" pitchFamily="49" charset="0"/>
                <a:cs typeface="Consolas" panose="020B0609020204030204" pitchFamily="49" charset="0"/>
              </a:rPr>
              <a:t>: weight = </a:t>
            </a:r>
            <a:r>
              <a:rPr lang="en-US" dirty="0">
                <a:solidFill>
                  <a:schemeClr val="accent5">
                    <a:lumMod val="50000"/>
                  </a:schemeClr>
                </a:solidFill>
                <a:latin typeface="Consolas" panose="020B0609020204030204" pitchFamily="49" charset="0"/>
                <a:cs typeface="Consolas" panose="020B0609020204030204" pitchFamily="49" charset="0"/>
              </a:rPr>
              <a:t>4</a:t>
            </a:r>
            <a:r>
              <a:rPr lang="en-US" dirty="0" smtClean="0">
                <a:solidFill>
                  <a:schemeClr val="accent5">
                    <a:lumMod val="50000"/>
                  </a:schemeClr>
                </a:solidFill>
                <a:latin typeface="Consolas" panose="020B0609020204030204" pitchFamily="49" charset="0"/>
                <a:cs typeface="Consolas" panose="020B0609020204030204" pitchFamily="49" charset="0"/>
              </a:rPr>
              <a:t>0/100</a:t>
            </a:r>
            <a:r>
              <a:rPr lang="en-US" dirty="0" smtClean="0">
                <a:latin typeface="Consolas" panose="020B0609020204030204" pitchFamily="49" charset="0"/>
                <a:cs typeface="Consolas" panose="020B0609020204030204" pitchFamily="49" charset="0"/>
              </a:rPr>
              <a:t>, example score = </a:t>
            </a:r>
            <a:r>
              <a:rPr lang="en-US" dirty="0" smtClean="0">
                <a:solidFill>
                  <a:srgbClr val="FF0000"/>
                </a:solidFill>
                <a:latin typeface="Consolas" panose="020B0609020204030204" pitchFamily="49" charset="0"/>
                <a:cs typeface="Consolas" panose="020B0609020204030204" pitchFamily="49" charset="0"/>
              </a:rPr>
              <a:t>B+</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Weighted assignment 1: </a:t>
            </a:r>
            <a:r>
              <a:rPr lang="en-US" dirty="0" smtClean="0">
                <a:solidFill>
                  <a:schemeClr val="accent5">
                    <a:lumMod val="50000"/>
                  </a:schemeClr>
                </a:solidFill>
                <a:latin typeface="Consolas" panose="020B0609020204030204" pitchFamily="49" charset="0"/>
                <a:cs typeface="Consolas" panose="020B0609020204030204" pitchFamily="49" charset="0"/>
              </a:rPr>
              <a:t>0.6</a:t>
            </a:r>
            <a:r>
              <a:rPr lang="en-US" dirty="0" smtClean="0">
                <a:latin typeface="Consolas" panose="020B0609020204030204" pitchFamily="49" charset="0"/>
                <a:cs typeface="Consolas" panose="020B0609020204030204" pitchFamily="49" charset="0"/>
              </a:rPr>
              <a:t> * </a:t>
            </a:r>
            <a:r>
              <a:rPr lang="en-US" dirty="0" smtClean="0">
                <a:solidFill>
                  <a:srgbClr val="FF0000"/>
                </a:solidFill>
                <a:latin typeface="Consolas" panose="020B0609020204030204" pitchFamily="49" charset="0"/>
                <a:cs typeface="Consolas" panose="020B0609020204030204" pitchFamily="49" charset="0"/>
              </a:rPr>
              <a:t>4.0</a:t>
            </a:r>
            <a:r>
              <a:rPr lang="en-US" dirty="0" smtClean="0">
                <a:latin typeface="Consolas" panose="020B0609020204030204" pitchFamily="49" charset="0"/>
                <a:cs typeface="Consolas" panose="020B0609020204030204" pitchFamily="49" charset="0"/>
              </a:rPr>
              <a:t> = </a:t>
            </a:r>
            <a:r>
              <a:rPr lang="en-US" b="1" dirty="0" smtClean="0">
                <a:solidFill>
                  <a:schemeClr val="accent2">
                    <a:lumMod val="75000"/>
                  </a:schemeClr>
                </a:solidFill>
                <a:latin typeface="Consolas" panose="020B0609020204030204" pitchFamily="49" charset="0"/>
                <a:cs typeface="Consolas" panose="020B0609020204030204" pitchFamily="49" charset="0"/>
              </a:rPr>
              <a:t>2.4</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Weighted assignment 2: </a:t>
            </a:r>
            <a:r>
              <a:rPr lang="en-US" dirty="0" smtClean="0">
                <a:solidFill>
                  <a:schemeClr val="accent5">
                    <a:lumMod val="50000"/>
                  </a:schemeClr>
                </a:solidFill>
                <a:latin typeface="Consolas" panose="020B0609020204030204" pitchFamily="49" charset="0"/>
                <a:cs typeface="Consolas" panose="020B0609020204030204" pitchFamily="49" charset="0"/>
              </a:rPr>
              <a:t>0.4</a:t>
            </a:r>
            <a:r>
              <a:rPr lang="en-US" dirty="0" smtClean="0">
                <a:latin typeface="Consolas" panose="020B0609020204030204" pitchFamily="49" charset="0"/>
                <a:cs typeface="Consolas" panose="020B0609020204030204" pitchFamily="49" charset="0"/>
              </a:rPr>
              <a:t> * </a:t>
            </a:r>
            <a:r>
              <a:rPr lang="en-US" dirty="0" smtClean="0">
                <a:solidFill>
                  <a:srgbClr val="FF0000"/>
                </a:solidFill>
                <a:latin typeface="Consolas" panose="020B0609020204030204" pitchFamily="49" charset="0"/>
                <a:cs typeface="Consolas" panose="020B0609020204030204" pitchFamily="49" charset="0"/>
              </a:rPr>
              <a:t>3.3</a:t>
            </a:r>
            <a:r>
              <a:rPr lang="en-US" dirty="0" smtClean="0">
                <a:latin typeface="Consolas" panose="020B0609020204030204" pitchFamily="49" charset="0"/>
                <a:cs typeface="Consolas" panose="020B0609020204030204" pitchFamily="49" charset="0"/>
              </a:rPr>
              <a:t> = </a:t>
            </a:r>
            <a:r>
              <a:rPr lang="en-US" b="1" dirty="0" smtClean="0">
                <a:solidFill>
                  <a:schemeClr val="accent2">
                    <a:lumMod val="75000"/>
                  </a:schemeClr>
                </a:solidFill>
                <a:latin typeface="Consolas" panose="020B0609020204030204" pitchFamily="49" charset="0"/>
                <a:cs typeface="Consolas" panose="020B0609020204030204" pitchFamily="49" charset="0"/>
              </a:rPr>
              <a:t>1.32</a:t>
            </a:r>
          </a:p>
          <a:p>
            <a:pPr marL="447675" lvl="2" indent="0">
              <a:buFont typeface="Times New Roman" pitchFamily="18" charset="0"/>
              <a:buNone/>
              <a:defRPr/>
            </a:pPr>
            <a:r>
              <a:rPr lang="en-US" dirty="0" smtClean="0">
                <a:latin typeface="Consolas" panose="020B0609020204030204" pitchFamily="49" charset="0"/>
                <a:cs typeface="Consolas" panose="020B0609020204030204" pitchFamily="49" charset="0"/>
              </a:rPr>
              <a:t>Total term grade point = </a:t>
            </a:r>
            <a:r>
              <a:rPr lang="en-US" b="1" dirty="0" smtClean="0">
                <a:solidFill>
                  <a:schemeClr val="accent2">
                    <a:lumMod val="75000"/>
                  </a:schemeClr>
                </a:solidFill>
                <a:latin typeface="Consolas" panose="020B0609020204030204" pitchFamily="49" charset="0"/>
                <a:cs typeface="Consolas" panose="020B0609020204030204" pitchFamily="49" charset="0"/>
              </a:rPr>
              <a:t>2.4</a:t>
            </a:r>
            <a:r>
              <a:rPr lang="en-US" dirty="0" smtClean="0">
                <a:latin typeface="Consolas" panose="020B0609020204030204" pitchFamily="49" charset="0"/>
                <a:cs typeface="Consolas" panose="020B0609020204030204" pitchFamily="49" charset="0"/>
              </a:rPr>
              <a:t> + </a:t>
            </a:r>
            <a:r>
              <a:rPr lang="en-US" b="1" dirty="0" smtClean="0">
                <a:solidFill>
                  <a:schemeClr val="accent2">
                    <a:lumMod val="75000"/>
                  </a:schemeClr>
                </a:solidFill>
                <a:latin typeface="Consolas" panose="020B0609020204030204" pitchFamily="49" charset="0"/>
                <a:cs typeface="Consolas" panose="020B0609020204030204" pitchFamily="49" charset="0"/>
              </a:rPr>
              <a:t>1.32</a:t>
            </a:r>
            <a:r>
              <a:rPr lang="en-US" dirty="0" smtClean="0">
                <a:latin typeface="Consolas" panose="020B0609020204030204" pitchFamily="49" charset="0"/>
                <a:cs typeface="Consolas" panose="020B0609020204030204" pitchFamily="49" charset="0"/>
              </a:rPr>
              <a:t> = </a:t>
            </a:r>
            <a:r>
              <a:rPr lang="en-US" b="1" dirty="0" smtClean="0">
                <a:solidFill>
                  <a:schemeClr val="accent2">
                    <a:lumMod val="75000"/>
                  </a:schemeClr>
                </a:solidFill>
                <a:latin typeface="Consolas" panose="020B0609020204030204" pitchFamily="49" charset="0"/>
                <a:cs typeface="Consolas" panose="020B0609020204030204" pitchFamily="49" charset="0"/>
              </a:rPr>
              <a:t>3.72</a:t>
            </a:r>
          </a:p>
          <a:p>
            <a:pPr marL="225425" lvl="1" indent="0">
              <a:buNone/>
              <a:defRPr/>
            </a:pPr>
            <a:r>
              <a:rPr lang="en-US" dirty="0"/>
              <a:t>(In this case the term letter is </a:t>
            </a:r>
            <a:r>
              <a:rPr lang="en-US" dirty="0" smtClean="0"/>
              <a:t>A- if the official university cutoffs were used – more on this shortly)</a:t>
            </a:r>
          </a:p>
          <a:p>
            <a:pPr marL="225425" lvl="1" indent="0">
              <a:buNone/>
              <a:defRPr/>
            </a:pPr>
            <a:r>
              <a:rPr lang="en-US" dirty="0" smtClean="0"/>
              <a:t>(The number and weight of graded components will needed by adjusted to compute your actual </a:t>
            </a:r>
            <a:r>
              <a:rPr lang="en-US" smtClean="0"/>
              <a:t>term grade).</a:t>
            </a:r>
            <a:endParaRPr lang="en-US" dirty="0"/>
          </a:p>
          <a:p>
            <a:pPr marL="225425" lvl="1" indent="0">
              <a:buFont typeface="Times New Roman" pitchFamily="18" charset="0"/>
              <a:buNone/>
              <a:defRPr/>
            </a:pPr>
            <a:endParaRPr lang="en-US" dirty="0" smtClean="0"/>
          </a:p>
          <a:p>
            <a:pPr marL="225425" lvl="1" indent="0">
              <a:buFont typeface="Times New Roman" pitchFamily="18" charset="0"/>
              <a:buNone/>
              <a:defRPr/>
            </a:pPr>
            <a:endParaRPr lang="en-US" dirty="0"/>
          </a:p>
          <a:p>
            <a:pPr>
              <a:defRPr/>
            </a:pPr>
            <a:endParaRPr lang="en-US" dirty="0"/>
          </a:p>
        </p:txBody>
      </p:sp>
    </p:spTree>
    <p:extLst>
      <p:ext uri="{BB962C8B-B14F-4D97-AF65-F5344CB8AC3E}">
        <p14:creationId xmlns:p14="http://schemas.microsoft.com/office/powerpoint/2010/main" val="3764445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Calculating Your </a:t>
            </a:r>
            <a:r>
              <a:rPr lang="en-US" altLang="en-US" dirty="0"/>
              <a:t>Overall Term Grade </a:t>
            </a:r>
            <a:r>
              <a:rPr lang="en-US" altLang="en-US" dirty="0" smtClean="0"/>
              <a:t>Point (2)</a:t>
            </a:r>
            <a:endParaRPr lang="en-US" dirty="0"/>
          </a:p>
        </p:txBody>
      </p:sp>
      <p:sp>
        <p:nvSpPr>
          <p:cNvPr id="3" name="Content Placeholder 2"/>
          <p:cNvSpPr>
            <a:spLocks noGrp="1"/>
          </p:cNvSpPr>
          <p:nvPr>
            <p:ph idx="1"/>
          </p:nvPr>
        </p:nvSpPr>
        <p:spPr/>
        <p:txBody>
          <a:bodyPr/>
          <a:lstStyle/>
          <a:p>
            <a:r>
              <a:rPr lang="en-US" dirty="0" smtClean="0"/>
              <a:t>You can use the spreadsheet on the course web page to estimate your term letter grade:</a:t>
            </a:r>
          </a:p>
          <a:p>
            <a:pPr lvl="1"/>
            <a:r>
              <a:rPr lang="en-US" dirty="0">
                <a:hlinkClick r:id="rId2"/>
              </a:rPr>
              <a:t>https://pages.cpsc.ucalgary.ca/~</a:t>
            </a:r>
            <a:r>
              <a:rPr lang="en-US" dirty="0" smtClean="0">
                <a:hlinkClick r:id="rId2"/>
              </a:rPr>
              <a:t>tamj/2022/217F/grade_calculator_217.xlsx</a:t>
            </a:r>
            <a:r>
              <a:rPr lang="en-US" dirty="0" smtClean="0"/>
              <a:t/>
            </a:r>
            <a:br>
              <a:rPr lang="en-US" dirty="0" smtClean="0"/>
            </a:br>
            <a:endParaRPr lang="en-US" dirty="0" smtClean="0"/>
          </a:p>
        </p:txBody>
      </p:sp>
    </p:spTree>
    <p:extLst>
      <p:ext uri="{BB962C8B-B14F-4D97-AF65-F5344CB8AC3E}">
        <p14:creationId xmlns:p14="http://schemas.microsoft.com/office/powerpoint/2010/main" val="333709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54725"/>
            <a:ext cx="8229600" cy="1143000"/>
          </a:xfrm>
        </p:spPr>
        <p:txBody>
          <a:bodyPr/>
          <a:lstStyle/>
          <a:p>
            <a:r>
              <a:rPr lang="en-US" dirty="0" smtClean="0"/>
              <a:t>Contrast The Cut-Offs</a:t>
            </a:r>
            <a:endParaRPr lang="en-US" dirty="0"/>
          </a:p>
        </p:txBody>
      </p:sp>
      <p:sp>
        <p:nvSpPr>
          <p:cNvPr id="3" name="Text Placeholder 2"/>
          <p:cNvSpPr>
            <a:spLocks noGrp="1"/>
          </p:cNvSpPr>
          <p:nvPr>
            <p:ph type="body" idx="1"/>
          </p:nvPr>
        </p:nvSpPr>
        <p:spPr>
          <a:xfrm>
            <a:off x="457201" y="869157"/>
            <a:ext cx="4040188" cy="639762"/>
          </a:xfrm>
        </p:spPr>
        <p:txBody>
          <a:bodyPr/>
          <a:lstStyle/>
          <a:p>
            <a:r>
              <a:rPr lang="en-US" sz="2000" dirty="0" smtClean="0"/>
              <a:t>Official UC cutoffs</a:t>
            </a:r>
            <a:endParaRPr lang="en-US" sz="2000" dirty="0"/>
          </a:p>
        </p:txBody>
      </p:sp>
      <p:sp>
        <p:nvSpPr>
          <p:cNvPr id="5" name="Text Placeholder 4"/>
          <p:cNvSpPr>
            <a:spLocks noGrp="1"/>
          </p:cNvSpPr>
          <p:nvPr>
            <p:ph type="body" sz="quarter" idx="3"/>
          </p:nvPr>
        </p:nvSpPr>
        <p:spPr>
          <a:xfrm>
            <a:off x="4645026" y="869157"/>
            <a:ext cx="4041775" cy="639762"/>
          </a:xfrm>
        </p:spPr>
        <p:txBody>
          <a:bodyPr/>
          <a:lstStyle/>
          <a:p>
            <a:r>
              <a:rPr lang="en-US" sz="2000" dirty="0" smtClean="0"/>
              <a:t>The Tam cutoffs (fall 2022)</a:t>
            </a:r>
            <a:endParaRPr lang="en-US" sz="2000" dirty="0"/>
          </a:p>
        </p:txBody>
      </p:sp>
      <p:pic>
        <p:nvPicPr>
          <p:cNvPr id="7" name="Content Placeholder 6"/>
          <p:cNvPicPr>
            <a:picLocks noGrp="1" noChangeAspect="1"/>
          </p:cNvPicPr>
          <p:nvPr>
            <p:ph sz="half" idx="2"/>
          </p:nvPr>
        </p:nvPicPr>
        <p:blipFill>
          <a:blip r:embed="rId2"/>
          <a:stretch>
            <a:fillRect/>
          </a:stretch>
        </p:blipFill>
        <p:spPr>
          <a:xfrm>
            <a:off x="457201" y="1517626"/>
            <a:ext cx="3102755" cy="3245959"/>
          </a:xfrm>
          <a:prstGeom prst="rect">
            <a:avLst/>
          </a:prstGeom>
        </p:spPr>
      </p:pic>
      <p:sp>
        <p:nvSpPr>
          <p:cNvPr id="9" name="TextBox 8"/>
          <p:cNvSpPr txBox="1"/>
          <p:nvPr/>
        </p:nvSpPr>
        <p:spPr>
          <a:xfrm>
            <a:off x="3189841" y="1785257"/>
            <a:ext cx="740229" cy="3251200"/>
          </a:xfrm>
          <a:prstGeom prst="rect">
            <a:avLst/>
          </a:prstGeom>
          <a:noFill/>
          <a:ln w="0">
            <a:noFill/>
          </a:ln>
        </p:spPr>
        <p:txBody>
          <a:bodyPr wrap="square" lIns="0" rtlCol="0">
            <a:noAutofit/>
          </a:bodyPr>
          <a:lstStyle/>
          <a:p>
            <a:pPr>
              <a:spcBef>
                <a:spcPts val="30"/>
              </a:spcBef>
              <a:spcAft>
                <a:spcPts val="30"/>
              </a:spcAft>
            </a:pPr>
            <a:r>
              <a:rPr lang="en-US" sz="1600" b="1" dirty="0" smtClean="0">
                <a:solidFill>
                  <a:srgbClr val="0070C0"/>
                </a:solidFill>
              </a:rPr>
              <a:t>4</a:t>
            </a:r>
          </a:p>
          <a:p>
            <a:pPr>
              <a:spcBef>
                <a:spcPts val="30"/>
              </a:spcBef>
              <a:spcAft>
                <a:spcPts val="30"/>
              </a:spcAft>
            </a:pPr>
            <a:r>
              <a:rPr lang="en-US" sz="1600" b="1" dirty="0" smtClean="0">
                <a:solidFill>
                  <a:srgbClr val="0070C0"/>
                </a:solidFill>
              </a:rPr>
              <a:t>4</a:t>
            </a:r>
          </a:p>
          <a:p>
            <a:pPr>
              <a:spcBef>
                <a:spcPts val="30"/>
              </a:spcBef>
              <a:spcAft>
                <a:spcPts val="30"/>
              </a:spcAft>
            </a:pPr>
            <a:r>
              <a:rPr lang="en-US" sz="1600" b="1" dirty="0" smtClean="0">
                <a:solidFill>
                  <a:srgbClr val="0070C0"/>
                </a:solidFill>
              </a:rPr>
              <a:t>3.7</a:t>
            </a:r>
          </a:p>
          <a:p>
            <a:pPr>
              <a:spcBef>
                <a:spcPts val="30"/>
              </a:spcBef>
              <a:spcAft>
                <a:spcPts val="30"/>
              </a:spcAft>
            </a:pPr>
            <a:r>
              <a:rPr lang="en-US" sz="1600" b="1" dirty="0" smtClean="0">
                <a:solidFill>
                  <a:srgbClr val="0070C0"/>
                </a:solidFill>
              </a:rPr>
              <a:t>3.3</a:t>
            </a:r>
          </a:p>
          <a:p>
            <a:pPr>
              <a:spcBef>
                <a:spcPts val="30"/>
              </a:spcBef>
              <a:spcAft>
                <a:spcPts val="30"/>
              </a:spcAft>
            </a:pPr>
            <a:r>
              <a:rPr lang="en-US" sz="1600" b="1" dirty="0" smtClean="0">
                <a:solidFill>
                  <a:srgbClr val="0070C0"/>
                </a:solidFill>
              </a:rPr>
              <a:t>3.0</a:t>
            </a:r>
          </a:p>
          <a:p>
            <a:pPr>
              <a:spcBef>
                <a:spcPts val="30"/>
              </a:spcBef>
              <a:spcAft>
                <a:spcPts val="30"/>
              </a:spcAft>
            </a:pPr>
            <a:r>
              <a:rPr lang="en-US" sz="1600" b="1" dirty="0" smtClean="0">
                <a:solidFill>
                  <a:srgbClr val="0070C0"/>
                </a:solidFill>
              </a:rPr>
              <a:t>2.7</a:t>
            </a:r>
          </a:p>
          <a:p>
            <a:pPr>
              <a:spcBef>
                <a:spcPts val="30"/>
              </a:spcBef>
              <a:spcAft>
                <a:spcPts val="30"/>
              </a:spcAft>
            </a:pPr>
            <a:r>
              <a:rPr lang="en-US" sz="1600" b="1" dirty="0" smtClean="0">
                <a:solidFill>
                  <a:srgbClr val="0070C0"/>
                </a:solidFill>
              </a:rPr>
              <a:t>2.3</a:t>
            </a:r>
          </a:p>
          <a:p>
            <a:pPr>
              <a:spcBef>
                <a:spcPts val="30"/>
              </a:spcBef>
              <a:spcAft>
                <a:spcPts val="30"/>
              </a:spcAft>
            </a:pPr>
            <a:r>
              <a:rPr lang="en-US" sz="1600" b="1" dirty="0" smtClean="0">
                <a:solidFill>
                  <a:srgbClr val="0070C0"/>
                </a:solidFill>
              </a:rPr>
              <a:t>2.0</a:t>
            </a:r>
          </a:p>
          <a:p>
            <a:pPr>
              <a:spcBef>
                <a:spcPts val="30"/>
              </a:spcBef>
              <a:spcAft>
                <a:spcPts val="30"/>
              </a:spcAft>
            </a:pPr>
            <a:r>
              <a:rPr lang="en-US" sz="1600" b="1" dirty="0" smtClean="0">
                <a:solidFill>
                  <a:srgbClr val="0070C0"/>
                </a:solidFill>
              </a:rPr>
              <a:t>1.7</a:t>
            </a:r>
          </a:p>
          <a:p>
            <a:pPr>
              <a:spcBef>
                <a:spcPts val="30"/>
              </a:spcBef>
              <a:spcAft>
                <a:spcPts val="30"/>
              </a:spcAft>
            </a:pPr>
            <a:r>
              <a:rPr lang="en-US" sz="1600" b="1" dirty="0" smtClean="0">
                <a:solidFill>
                  <a:srgbClr val="0070C0"/>
                </a:solidFill>
              </a:rPr>
              <a:t>1.3</a:t>
            </a:r>
          </a:p>
          <a:p>
            <a:pPr>
              <a:spcBef>
                <a:spcPts val="30"/>
              </a:spcBef>
              <a:spcAft>
                <a:spcPts val="30"/>
              </a:spcAft>
            </a:pPr>
            <a:r>
              <a:rPr lang="en-US" sz="1600" b="1" dirty="0" smtClean="0">
                <a:solidFill>
                  <a:srgbClr val="0070C0"/>
                </a:solidFill>
              </a:rPr>
              <a:t>1.0</a:t>
            </a:r>
          </a:p>
          <a:p>
            <a:pPr>
              <a:spcBef>
                <a:spcPts val="30"/>
              </a:spcBef>
              <a:spcAft>
                <a:spcPts val="30"/>
              </a:spcAft>
            </a:pPr>
            <a:r>
              <a:rPr lang="en-US" sz="1600" b="1" dirty="0">
                <a:solidFill>
                  <a:srgbClr val="0070C0"/>
                </a:solidFill>
              </a:rPr>
              <a:t>0</a:t>
            </a:r>
            <a:endParaRPr lang="en-US" sz="1600" b="1" dirty="0" smtClean="0">
              <a:solidFill>
                <a:srgbClr val="0070C0"/>
              </a:solidFill>
            </a:endParaRPr>
          </a:p>
          <a:p>
            <a:pPr>
              <a:spcBef>
                <a:spcPts val="30"/>
              </a:spcBef>
              <a:spcAft>
                <a:spcPts val="30"/>
              </a:spcAft>
            </a:pPr>
            <a:endParaRPr lang="en-US" sz="1600" b="1" dirty="0" smtClean="0">
              <a:solidFill>
                <a:srgbClr val="0070C0"/>
              </a:solidFill>
            </a:endParaRPr>
          </a:p>
        </p:txBody>
      </p:sp>
      <p:sp>
        <p:nvSpPr>
          <p:cNvPr id="10" name="Rectangle 9"/>
          <p:cNvSpPr/>
          <p:nvPr/>
        </p:nvSpPr>
        <p:spPr>
          <a:xfrm>
            <a:off x="-812345" y="4762387"/>
            <a:ext cx="9956345" cy="2031325"/>
          </a:xfrm>
          <a:prstGeom prst="rect">
            <a:avLst/>
          </a:prstGeom>
        </p:spPr>
        <p:txBody>
          <a:bodyPr wrap="square">
            <a:spAutoFit/>
          </a:bodyPr>
          <a:lstStyle/>
          <a:p>
            <a:pPr marL="1200150" lvl="2" indent="-285750" fontAlgn="auto">
              <a:spcBef>
                <a:spcPts val="0"/>
              </a:spcBef>
              <a:spcAft>
                <a:spcPts val="0"/>
              </a:spcAft>
              <a:buFont typeface="Arial" panose="020B0604020202020204" pitchFamily="34" charset="0"/>
              <a:buChar char="•"/>
              <a:defRPr/>
            </a:pPr>
            <a:r>
              <a:rPr lang="en-US" altLang="en-US" dirty="0"/>
              <a:t>The cutoffs in the spreadsheet are </a:t>
            </a:r>
            <a:r>
              <a:rPr lang="en-US" altLang="en-US" b="1" dirty="0"/>
              <a:t>significantly more lenient </a:t>
            </a:r>
            <a:r>
              <a:rPr lang="en-US" altLang="en-US" dirty="0"/>
              <a:t>(almost everyone “gets a big break” e.g. instead of 3.7 for an A- it’s 3.5 (midpoint between A-/3.7 and B+/3.3 is the higher letter grade)</a:t>
            </a:r>
          </a:p>
          <a:p>
            <a:pPr marL="1200150" lvl="2" indent="-285750" fontAlgn="auto">
              <a:spcBef>
                <a:spcPts val="0"/>
              </a:spcBef>
              <a:spcAft>
                <a:spcPts val="0"/>
              </a:spcAft>
              <a:buFont typeface="Arial" panose="020B0604020202020204" pitchFamily="34" charset="0"/>
              <a:buChar char="•"/>
              <a:defRPr/>
            </a:pPr>
            <a:r>
              <a:rPr lang="en-US" altLang="en-US" dirty="0"/>
              <a:t>Do not expect a further “rounding up” at the end of the term e.g. 3.4999999999999999999999999999999999999999999999999 is soooooooooooooooooooooooooooooooooooooooooooooooo close to 3.5 can’t you get an “A-</a:t>
            </a:r>
            <a:r>
              <a:rPr lang="en-US" altLang="en-US" dirty="0" smtClean="0"/>
              <a:t>”</a:t>
            </a:r>
          </a:p>
          <a:p>
            <a:pPr marL="1200150" lvl="2" indent="-285750" fontAlgn="auto">
              <a:spcBef>
                <a:spcPts val="0"/>
              </a:spcBef>
              <a:spcAft>
                <a:spcPts val="0"/>
              </a:spcAft>
              <a:buFont typeface="Arial" panose="020B0604020202020204" pitchFamily="34" charset="0"/>
              <a:buChar char="•"/>
              <a:defRPr/>
            </a:pPr>
            <a:r>
              <a:rPr lang="en-US" altLang="en-US" dirty="0" smtClean="0"/>
              <a:t>No or </a:t>
            </a:r>
            <a:r>
              <a:rPr lang="en-US" altLang="en-US" dirty="0"/>
              <a:t>using an Internet </a:t>
            </a:r>
            <a:r>
              <a:rPr lang="en-US" altLang="en-US" dirty="0" smtClean="0"/>
              <a:t>emphasis</a:t>
            </a:r>
          </a:p>
          <a:p>
            <a:pPr marL="1200150" lvl="2" indent="-285750" fontAlgn="auto">
              <a:spcBef>
                <a:spcPts val="0"/>
              </a:spcBef>
              <a:spcAft>
                <a:spcPts val="0"/>
              </a:spcAft>
              <a:buFont typeface="Arial" panose="020B0604020202020204" pitchFamily="34" charset="0"/>
              <a:buChar char="•"/>
              <a:defRPr/>
            </a:pPr>
            <a:r>
              <a:rPr lang="en-US" altLang="en-US" dirty="0" smtClean="0"/>
              <a:t>NOOOOOOOOOOOOOOOOOOOOOOOOOOOOOOOOOOOOOOOOOOOOOOOOOOOOOOOOOOOOOOOOOOOOOOOOOOOOOOOOOOOOOOOOOOOOOOOOO</a:t>
            </a:r>
            <a:r>
              <a:rPr lang="en-US" altLang="en-US" dirty="0"/>
              <a:t>!!!!!!!!!!!!!!!!!!!!!!!!!!!!!!!!!!!!!!!!!!!!!!!!!!!!!!!!!!!!!!!!!!!!!!!!!!!!!!!!!!!!!!!!!!!!!!!!!!!!!!!!!!!!!!!!!!!!!!!!!!!!!</a:t>
            </a:r>
            <a:endParaRPr lang="en-US" dirty="0"/>
          </a:p>
        </p:txBody>
      </p:sp>
      <p:pic>
        <p:nvPicPr>
          <p:cNvPr id="4" name="Picture 3"/>
          <p:cNvPicPr>
            <a:picLocks noChangeAspect="1"/>
          </p:cNvPicPr>
          <p:nvPr/>
        </p:nvPicPr>
        <p:blipFill>
          <a:blip r:embed="rId3"/>
          <a:stretch>
            <a:fillRect/>
          </a:stretch>
        </p:blipFill>
        <p:spPr>
          <a:xfrm>
            <a:off x="4702149" y="1440203"/>
            <a:ext cx="2533650" cy="3390900"/>
          </a:xfrm>
          <a:prstGeom prst="rect">
            <a:avLst/>
          </a:prstGeom>
        </p:spPr>
      </p:pic>
    </p:spTree>
    <p:extLst>
      <p:ext uri="{BB962C8B-B14F-4D97-AF65-F5344CB8AC3E}">
        <p14:creationId xmlns:p14="http://schemas.microsoft.com/office/powerpoint/2010/main" val="19715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9" grpId="0"/>
      <p:bldP spid="10" grpId="0" uiExpand="1" build="p" bldLvl="2"/>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tLang="en-US" dirty="0" smtClean="0"/>
              <a:t>Common Computer Skills Assumed</a:t>
            </a:r>
          </a:p>
        </p:txBody>
      </p:sp>
      <p:sp>
        <p:nvSpPr>
          <p:cNvPr id="48131" name="Content Placeholder 2"/>
          <p:cNvSpPr>
            <a:spLocks noGrp="1"/>
          </p:cNvSpPr>
          <p:nvPr>
            <p:ph idx="1"/>
          </p:nvPr>
        </p:nvSpPr>
        <p:spPr/>
        <p:txBody>
          <a:bodyPr/>
          <a:lstStyle/>
          <a:p>
            <a:r>
              <a:rPr lang="en-US" altLang="en-US" dirty="0" smtClean="0"/>
              <a:t>You know what a computer is!</a:t>
            </a:r>
          </a:p>
          <a:p>
            <a:r>
              <a:rPr lang="en-US" altLang="en-US" dirty="0" smtClean="0"/>
              <a:t>You’ve used a computer in some form (e.g., turn on, turn off, open a file, played a game, gone online etc.)</a:t>
            </a:r>
          </a:p>
          <a:p>
            <a:r>
              <a:rPr lang="en-US" altLang="en-US" dirty="0" smtClean="0"/>
              <a:t>You have experience </a:t>
            </a:r>
            <a:r>
              <a:rPr lang="en-US" altLang="en-US" i="1" dirty="0" smtClean="0"/>
              <a:t>using common applications </a:t>
            </a:r>
            <a:r>
              <a:rPr lang="en-US" altLang="en-US" dirty="0" smtClean="0"/>
              <a:t>(specifically email, web browsers,  text editing using a word processor).</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tLang="en-US" dirty="0" smtClean="0"/>
              <a:t>What This Course Is About</a:t>
            </a:r>
          </a:p>
        </p:txBody>
      </p:sp>
      <p:sp>
        <p:nvSpPr>
          <p:cNvPr id="3" name="Content Placeholder 2"/>
          <p:cNvSpPr>
            <a:spLocks noGrp="1"/>
          </p:cNvSpPr>
          <p:nvPr>
            <p:ph idx="1"/>
          </p:nvPr>
        </p:nvSpPr>
        <p:spPr/>
        <p:txBody>
          <a:bodyPr/>
          <a:lstStyle/>
          <a:p>
            <a:pPr>
              <a:defRPr/>
            </a:pPr>
            <a:r>
              <a:rPr lang="en-US" dirty="0" smtClean="0"/>
              <a:t>Writing/creating computer programs.</a:t>
            </a:r>
          </a:p>
          <a:p>
            <a:pPr marL="114300" indent="-114300">
              <a:defRPr/>
            </a:pPr>
            <a:r>
              <a:rPr lang="en-CA" dirty="0" smtClean="0"/>
              <a:t>But it is </a:t>
            </a:r>
            <a:r>
              <a:rPr lang="en-CA" i="1" dirty="0" smtClean="0"/>
              <a:t>not assumed</a:t>
            </a:r>
            <a:r>
              <a:rPr lang="en-CA" dirty="0" smtClean="0"/>
              <a:t> that you have prior knowledge of Computer Science (or even experience writing programs)</a:t>
            </a:r>
          </a:p>
          <a:p>
            <a:pPr marL="114300" indent="-114300">
              <a:defRPr/>
            </a:pPr>
            <a:r>
              <a:rPr lang="en-CA" dirty="0" smtClean="0"/>
              <a:t>It can be a lot of work.</a:t>
            </a:r>
          </a:p>
          <a:p>
            <a:pPr marL="114300" indent="-114300">
              <a:defRPr/>
            </a:pPr>
            <a:endParaRPr lang="en-CA" dirty="0"/>
          </a:p>
          <a:p>
            <a:pPr marL="114300" indent="-114300">
              <a:defRPr/>
            </a:pPr>
            <a:endParaRPr lang="en-CA" dirty="0" smtClean="0"/>
          </a:p>
          <a:p>
            <a:pPr marL="114300" indent="-114300">
              <a:defRPr/>
            </a:pPr>
            <a:endParaRPr lang="en-CA" dirty="0"/>
          </a:p>
          <a:p>
            <a:pPr marL="114300" indent="-114300">
              <a:defRPr/>
            </a:pPr>
            <a:endParaRPr lang="en-CA" dirty="0" smtClean="0"/>
          </a:p>
          <a:p>
            <a:pPr marL="234950" lvl="1" indent="0">
              <a:buNone/>
              <a:defRPr/>
            </a:pPr>
            <a:endParaRPr lang="en-CA" dirty="0"/>
          </a:p>
          <a:p>
            <a:pPr marL="457200" lvl="1" indent="-222250">
              <a:defRPr/>
            </a:pPr>
            <a:r>
              <a:rPr lang="en-CA" dirty="0" smtClean="0"/>
              <a:t>The course can be completed by students with a normal course load (many already have gotten through it!)</a:t>
            </a:r>
          </a:p>
          <a:p>
            <a:pPr marL="457200" lvl="1" indent="-222250">
              <a:defRPr/>
            </a:pPr>
            <a:r>
              <a:rPr lang="en-CA" dirty="0" smtClean="0"/>
              <a:t>But be cautious if you already have many other commitments</a:t>
            </a:r>
          </a:p>
          <a:p>
            <a:pPr>
              <a:defRPr/>
            </a:pPr>
            <a:endParaRPr lang="en-US" dirty="0" smtClean="0"/>
          </a:p>
        </p:txBody>
      </p:sp>
      <p:grpSp>
        <p:nvGrpSpPr>
          <p:cNvPr id="6" name="Group 5"/>
          <p:cNvGrpSpPr>
            <a:grpSpLocks/>
          </p:cNvGrpSpPr>
          <p:nvPr/>
        </p:nvGrpSpPr>
        <p:grpSpPr bwMode="auto">
          <a:xfrm>
            <a:off x="-60326" y="3043238"/>
            <a:ext cx="3984626" cy="3721584"/>
            <a:chOff x="3673473" y="3363529"/>
            <a:chExt cx="3984625" cy="3721732"/>
          </a:xfrm>
        </p:grpSpPr>
        <p:pic>
          <p:nvPicPr>
            <p:cNvPr id="50182" name="Picture 6" descr="bor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02136" y="3363529"/>
              <a:ext cx="1468438" cy="12004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0183" name="Text Box 7"/>
            <p:cNvSpPr txBox="1">
              <a:spLocks noChangeArrowheads="1"/>
            </p:cNvSpPr>
            <p:nvPr/>
          </p:nvSpPr>
          <p:spPr bwMode="auto">
            <a:xfrm>
              <a:off x="3673473" y="6806050"/>
              <a:ext cx="2197100" cy="27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200" dirty="0">
                  <a:latin typeface="Arial" panose="020B0604020202020204" pitchFamily="34" charset="0"/>
                </a:rPr>
                <a:t>Wav file from “Tam”</a:t>
              </a:r>
            </a:p>
          </p:txBody>
        </p:sp>
        <p:sp>
          <p:nvSpPr>
            <p:cNvPr id="50184" name="TextBox 8"/>
            <p:cNvSpPr txBox="1">
              <a:spLocks noChangeArrowheads="1"/>
            </p:cNvSpPr>
            <p:nvPr/>
          </p:nvSpPr>
          <p:spPr bwMode="auto">
            <a:xfrm>
              <a:off x="4402135" y="4563935"/>
              <a:ext cx="3255963" cy="575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800" dirty="0">
                  <a:latin typeface="Arial" panose="020B0604020202020204" pitchFamily="34" charset="0"/>
                </a:rPr>
                <a:t>Satisfaction coming from solving that tough algorithm!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subTnLst>
                                    <p:audio>
                                      <p:cMediaNode>
                                        <p:cTn display="0" masterRel="sameClick">
                                          <p:stCondLst>
                                            <p:cond evt="begin" delay="0">
                                              <p:tn val="17"/>
                                            </p:cond>
                                          </p:stCondLst>
                                          <p:endCondLst>
                                            <p:cond evt="onStopAudio" delay="0">
                                              <p:tgtEl>
                                                <p:sldTgt/>
                                              </p:tgtEl>
                                            </p:cond>
                                          </p:endCondLst>
                                        </p:cTn>
                                        <p:tgtEl>
                                          <p:sndTgt r:embed="rId3" name="woohoo.wav"/>
                                        </p:tgtEl>
                                      </p:cMediaNode>
                                    </p:audio>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dirty="0" smtClean="0"/>
              <a:t>Actual Practice: Common Interview Questions</a:t>
            </a:r>
          </a:p>
        </p:txBody>
      </p:sp>
      <p:sp>
        <p:nvSpPr>
          <p:cNvPr id="11267" name="Content Placeholder 2"/>
          <p:cNvSpPr>
            <a:spLocks noGrp="1"/>
          </p:cNvSpPr>
          <p:nvPr>
            <p:ph idx="1"/>
          </p:nvPr>
        </p:nvSpPr>
        <p:spPr/>
        <p:txBody>
          <a:bodyPr/>
          <a:lstStyle/>
          <a:p>
            <a:pPr marL="111125" lvl="1" indent="-111125">
              <a:spcBef>
                <a:spcPct val="30000"/>
              </a:spcBef>
              <a:buSzTx/>
              <a:buFontTx/>
              <a:buChar char="•"/>
              <a:defRPr/>
            </a:pPr>
            <a:r>
              <a:rPr lang="en-US" sz="2400" dirty="0" smtClean="0"/>
              <a:t>Besides looking at degrees granted and grades received, some tech companies (e.g., Google) may ask you questions that appear non-technical:</a:t>
            </a:r>
          </a:p>
          <a:p>
            <a:pPr lvl="1">
              <a:defRPr/>
            </a:pPr>
            <a:r>
              <a:rPr lang="en-US" dirty="0" smtClean="0"/>
              <a:t>You’re asked to solve puzzles during the interview.</a:t>
            </a:r>
          </a:p>
          <a:p>
            <a:pPr lvl="1">
              <a:defRPr/>
            </a:pPr>
            <a:endParaRPr lang="en-US" dirty="0"/>
          </a:p>
          <a:p>
            <a:pPr lvl="1">
              <a:defRPr/>
            </a:pPr>
            <a:endParaRPr lang="en-US" dirty="0" smtClean="0"/>
          </a:p>
          <a:p>
            <a:pPr lvl="1">
              <a:defRPr/>
            </a:pPr>
            <a:endParaRPr lang="en-US" dirty="0"/>
          </a:p>
          <a:p>
            <a:pPr lvl="1">
              <a:defRPr/>
            </a:pPr>
            <a:endParaRPr lang="en-US" dirty="0" smtClean="0"/>
          </a:p>
          <a:p>
            <a:pPr lvl="1">
              <a:defRPr/>
            </a:pPr>
            <a:endParaRPr lang="en-US" dirty="0"/>
          </a:p>
          <a:p>
            <a:pPr lvl="1">
              <a:defRPr/>
            </a:pPr>
            <a:endParaRPr lang="en-US" dirty="0" smtClean="0"/>
          </a:p>
          <a:p>
            <a:pPr>
              <a:defRPr/>
            </a:pPr>
            <a:r>
              <a:rPr lang="en-US" dirty="0" smtClean="0"/>
              <a:t>There is a relationship between skill at solving puzzles (“problem solving”) and success in a (technically oriented) industry.</a:t>
            </a:r>
          </a:p>
          <a:p>
            <a:pPr lvl="1">
              <a:defRPr/>
            </a:pPr>
            <a:r>
              <a:rPr lang="en-US" dirty="0" smtClean="0"/>
              <a:t>You will develop these skills writing programs for this class.</a:t>
            </a:r>
          </a:p>
        </p:txBody>
      </p:sp>
      <p:sp>
        <p:nvSpPr>
          <p:cNvPr id="52228" name="Rectangle 1"/>
          <p:cNvSpPr>
            <a:spLocks noChangeArrowheads="1"/>
          </p:cNvSpPr>
          <p:nvPr/>
        </p:nvSpPr>
        <p:spPr bwMode="auto">
          <a:xfrm>
            <a:off x="88900" y="6305550"/>
            <a:ext cx="82423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400" dirty="0">
                <a:latin typeface="Arial" panose="020B0604020202020204" pitchFamily="34" charset="0"/>
              </a:rPr>
              <a:t>Example list of questions</a:t>
            </a:r>
          </a:p>
          <a:p>
            <a:pPr eaLnBrk="1" hangingPunct="1">
              <a:spcBef>
                <a:spcPct val="0"/>
              </a:spcBef>
              <a:buFontTx/>
              <a:buNone/>
            </a:pPr>
            <a:r>
              <a:rPr lang="en-US" altLang="en-US" sz="1400" dirty="0">
                <a:latin typeface="Arial" panose="020B0604020202020204" pitchFamily="34" charset="0"/>
              </a:rPr>
              <a:t>http://www.businessinsider.com/15-google-interview-questions-that-will-make-you-feel-stupid-2009-11</a:t>
            </a:r>
          </a:p>
        </p:txBody>
      </p:sp>
      <p:sp>
        <p:nvSpPr>
          <p:cNvPr id="2" name="Oval 1"/>
          <p:cNvSpPr/>
          <p:nvPr/>
        </p:nvSpPr>
        <p:spPr bwMode="auto">
          <a:xfrm>
            <a:off x="1062892" y="2914894"/>
            <a:ext cx="1582615" cy="1301261"/>
          </a:xfrm>
          <a:prstGeom prst="ellipse">
            <a:avLst/>
          </a:prstGeom>
          <a:solidFill>
            <a:srgbClr val="FFFFFF"/>
          </a:solidFill>
          <a:ln w="38100" cap="flat" cmpd="sng" algn="ctr">
            <a:solidFill>
              <a:schemeClr val="tx1"/>
            </a:solidFill>
            <a:prstDash val="solid"/>
            <a:round/>
            <a:headEnd type="none" w="sm" len="sm"/>
            <a:tailEnd type="none"/>
          </a:ln>
          <a:effectLst/>
        </p:spPr>
        <p:txBody>
          <a:bodyPr rtlCol="0" anchor="t" anchorCtr="0"/>
          <a:lstStyle/>
          <a:p>
            <a:pPr algn="ctr"/>
            <a:r>
              <a:rPr lang="en-US" sz="1600" dirty="0" smtClean="0">
                <a:latin typeface="Comic Sans MS" panose="030F0702030302020204" pitchFamily="66" charset="0"/>
              </a:rPr>
              <a:t>Gulf ball</a:t>
            </a:r>
            <a:endParaRPr lang="en-CA" sz="1600" dirty="0" smtClean="0">
              <a:latin typeface="Comic Sans MS" panose="030F0702030302020204" pitchFamily="66" charset="0"/>
            </a:endParaRPr>
          </a:p>
        </p:txBody>
      </p:sp>
      <p:grpSp>
        <p:nvGrpSpPr>
          <p:cNvPr id="7" name="Group 6"/>
          <p:cNvGrpSpPr/>
          <p:nvPr/>
        </p:nvGrpSpPr>
        <p:grpSpPr>
          <a:xfrm>
            <a:off x="4806463" y="3123345"/>
            <a:ext cx="1770184" cy="876297"/>
            <a:chOff x="4806463" y="3123345"/>
            <a:chExt cx="1770184" cy="876297"/>
          </a:xfrm>
        </p:grpSpPr>
        <p:sp>
          <p:nvSpPr>
            <p:cNvPr id="10" name="Rounded Rectangle 9"/>
            <p:cNvSpPr/>
            <p:nvPr/>
          </p:nvSpPr>
          <p:spPr bwMode="auto">
            <a:xfrm>
              <a:off x="4806463" y="3446951"/>
              <a:ext cx="1770184" cy="351326"/>
            </a:xfrm>
            <a:prstGeom prst="roundRect">
              <a:avLst/>
            </a:prstGeom>
            <a:solidFill>
              <a:srgbClr val="FFFF00"/>
            </a:solidFill>
            <a:ln w="38100" cap="flat" cmpd="sng" algn="ctr">
              <a:solidFill>
                <a:schemeClr val="tx1"/>
              </a:solidFill>
              <a:prstDash val="solid"/>
              <a:round/>
              <a:headEnd type="none" w="sm" len="sm"/>
              <a:tailEnd type="none"/>
            </a:ln>
            <a:effectLst/>
          </p:spPr>
          <p:txBody>
            <a:bodyPr rtlCol="0" anchor="t" anchorCtr="0"/>
            <a:lstStyle/>
            <a:p>
              <a:pPr algn="ctr"/>
              <a:endParaRPr lang="en-CA" sz="1600" dirty="0" smtClean="0"/>
            </a:p>
          </p:txBody>
        </p:sp>
        <p:sp>
          <p:nvSpPr>
            <p:cNvPr id="4" name="Rounded Rectangle 3"/>
            <p:cNvSpPr/>
            <p:nvPr/>
          </p:nvSpPr>
          <p:spPr bwMode="auto">
            <a:xfrm>
              <a:off x="5216770" y="3123345"/>
              <a:ext cx="1359877" cy="440469"/>
            </a:xfrm>
            <a:prstGeom prst="roundRect">
              <a:avLst/>
            </a:prstGeom>
            <a:solidFill>
              <a:srgbClr val="FFFF00"/>
            </a:solidFill>
            <a:ln w="38100" cap="flat" cmpd="sng" algn="ctr">
              <a:solidFill>
                <a:schemeClr val="tx1"/>
              </a:solidFill>
              <a:prstDash val="solid"/>
              <a:round/>
              <a:headEnd type="none" w="sm" len="sm"/>
              <a:tailEnd type="none"/>
            </a:ln>
            <a:effectLst/>
          </p:spPr>
          <p:txBody>
            <a:bodyPr rtlCol="0" anchor="t" anchorCtr="0"/>
            <a:lstStyle/>
            <a:p>
              <a:pPr algn="ctr"/>
              <a:r>
                <a:rPr lang="en-US" sz="1600" dirty="0" smtClean="0"/>
                <a:t>School bus</a:t>
              </a:r>
              <a:endParaRPr lang="en-CA" sz="1600" dirty="0" smtClean="0"/>
            </a:p>
          </p:txBody>
        </p:sp>
        <p:sp>
          <p:nvSpPr>
            <p:cNvPr id="5" name="Oval 4"/>
            <p:cNvSpPr/>
            <p:nvPr/>
          </p:nvSpPr>
          <p:spPr bwMode="auto">
            <a:xfrm>
              <a:off x="5029200" y="3705712"/>
              <a:ext cx="375139" cy="281354"/>
            </a:xfrm>
            <a:prstGeom prst="ellipse">
              <a:avLst/>
            </a:prstGeom>
            <a:solidFill>
              <a:schemeClr val="tx1"/>
            </a:solidFill>
            <a:ln w="38100" cap="flat" cmpd="sng" algn="ctr">
              <a:solidFill>
                <a:schemeClr val="tx1"/>
              </a:solidFill>
              <a:prstDash val="solid"/>
              <a:round/>
              <a:headEnd type="none" w="sm" len="sm"/>
              <a:tailEnd type="none"/>
            </a:ln>
            <a:effectLst/>
          </p:spPr>
          <p:txBody>
            <a:bodyPr rtlCol="0" anchor="t" anchorCtr="0"/>
            <a:lstStyle/>
            <a:p>
              <a:pPr algn="ctr"/>
              <a:endParaRPr lang="en-CA" sz="1600" dirty="0" smtClean="0"/>
            </a:p>
          </p:txBody>
        </p:sp>
        <p:sp>
          <p:nvSpPr>
            <p:cNvPr id="12" name="Oval 11"/>
            <p:cNvSpPr/>
            <p:nvPr/>
          </p:nvSpPr>
          <p:spPr bwMode="auto">
            <a:xfrm>
              <a:off x="6058876" y="3718288"/>
              <a:ext cx="375139" cy="281354"/>
            </a:xfrm>
            <a:prstGeom prst="ellipse">
              <a:avLst/>
            </a:prstGeom>
            <a:solidFill>
              <a:schemeClr val="tx1"/>
            </a:solidFill>
            <a:ln w="38100" cap="flat" cmpd="sng" algn="ctr">
              <a:solidFill>
                <a:schemeClr val="tx1"/>
              </a:solidFill>
              <a:prstDash val="solid"/>
              <a:round/>
              <a:headEnd type="none" w="sm" len="sm"/>
              <a:tailEnd type="none"/>
            </a:ln>
            <a:effectLst/>
          </p:spPr>
          <p:txBody>
            <a:bodyPr rtlCol="0" anchor="t" anchorCtr="0"/>
            <a:lstStyle/>
            <a:p>
              <a:pPr algn="ctr"/>
              <a:endParaRPr lang="en-CA" sz="1600" dirty="0" smtClean="0"/>
            </a:p>
          </p:txBody>
        </p:sp>
        <p:sp>
          <p:nvSpPr>
            <p:cNvPr id="6" name="Freeform 5"/>
            <p:cNvSpPr/>
            <p:nvPr/>
          </p:nvSpPr>
          <p:spPr bwMode="auto">
            <a:xfrm>
              <a:off x="4865077" y="3188677"/>
              <a:ext cx="351692" cy="250866"/>
            </a:xfrm>
            <a:custGeom>
              <a:avLst/>
              <a:gdLst>
                <a:gd name="connsiteX0" fmla="*/ 351692 w 351692"/>
                <a:gd name="connsiteY0" fmla="*/ 0 h 250866"/>
                <a:gd name="connsiteX1" fmla="*/ 351692 w 351692"/>
                <a:gd name="connsiteY1" fmla="*/ 0 h 250866"/>
                <a:gd name="connsiteX2" fmla="*/ 35169 w 351692"/>
                <a:gd name="connsiteY2" fmla="*/ 152400 h 250866"/>
                <a:gd name="connsiteX3" fmla="*/ 11723 w 351692"/>
                <a:gd name="connsiteY3" fmla="*/ 187569 h 250866"/>
                <a:gd name="connsiteX4" fmla="*/ 0 w 351692"/>
                <a:gd name="connsiteY4" fmla="*/ 222738 h 250866"/>
                <a:gd name="connsiteX5" fmla="*/ 269631 w 351692"/>
                <a:gd name="connsiteY5" fmla="*/ 246185 h 250866"/>
                <a:gd name="connsiteX6" fmla="*/ 328246 w 351692"/>
                <a:gd name="connsiteY6" fmla="*/ 222738 h 250866"/>
                <a:gd name="connsiteX7" fmla="*/ 351692 w 351692"/>
                <a:gd name="connsiteY7" fmla="*/ 0 h 250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1692" h="250866">
                  <a:moveTo>
                    <a:pt x="351692" y="0"/>
                  </a:moveTo>
                  <a:lnTo>
                    <a:pt x="351692" y="0"/>
                  </a:lnTo>
                  <a:cubicBezTo>
                    <a:pt x="222472" y="53842"/>
                    <a:pt x="114858" y="56773"/>
                    <a:pt x="35169" y="152400"/>
                  </a:cubicBezTo>
                  <a:cubicBezTo>
                    <a:pt x="26149" y="163224"/>
                    <a:pt x="18024" y="174967"/>
                    <a:pt x="11723" y="187569"/>
                  </a:cubicBezTo>
                  <a:cubicBezTo>
                    <a:pt x="6197" y="198622"/>
                    <a:pt x="3908" y="211015"/>
                    <a:pt x="0" y="222738"/>
                  </a:cubicBezTo>
                  <a:cubicBezTo>
                    <a:pt x="100009" y="256074"/>
                    <a:pt x="82327" y="253677"/>
                    <a:pt x="269631" y="246185"/>
                  </a:cubicBezTo>
                  <a:cubicBezTo>
                    <a:pt x="290658" y="245344"/>
                    <a:pt x="308708" y="230554"/>
                    <a:pt x="328246" y="222738"/>
                  </a:cubicBezTo>
                  <a:cubicBezTo>
                    <a:pt x="362212" y="120840"/>
                    <a:pt x="347784" y="37123"/>
                    <a:pt x="351692" y="0"/>
                  </a:cubicBezTo>
                  <a:close/>
                </a:path>
              </a:pathLst>
            </a:custGeom>
            <a:noFill/>
            <a:ln w="38100" cap="flat" cmpd="sng" algn="ctr">
              <a:solidFill>
                <a:schemeClr val="tx1"/>
              </a:solidFill>
              <a:prstDash val="solid"/>
              <a:round/>
              <a:headEnd type="none" w="sm" len="sm"/>
              <a:tailEnd type="none"/>
            </a:ln>
            <a:effectLst/>
          </p:spPr>
          <p:txBody>
            <a:bodyPr rtlCol="0" anchor="t" anchorCtr="0"/>
            <a:lstStyle/>
            <a:p>
              <a:pPr algn="ctr"/>
              <a:endParaRPr lang="en-CA" sz="1600" dirty="0" smtClean="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wipe(down)">
                                      <p:cBhvr>
                                        <p:cTn id="13" dur="580">
                                          <p:stCondLst>
                                            <p:cond delay="0"/>
                                          </p:stCondLst>
                                        </p:cTn>
                                        <p:tgtEl>
                                          <p:spTgt spid="2"/>
                                        </p:tgtEl>
                                      </p:cBhvr>
                                    </p:animEffect>
                                    <p:anim calcmode="lin" valueType="num">
                                      <p:cBhvr>
                                        <p:cTn id="14"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9" dur="26">
                                          <p:stCondLst>
                                            <p:cond delay="650"/>
                                          </p:stCondLst>
                                        </p:cTn>
                                        <p:tgtEl>
                                          <p:spTgt spid="2"/>
                                        </p:tgtEl>
                                      </p:cBhvr>
                                      <p:to x="100000" y="60000"/>
                                    </p:animScale>
                                    <p:animScale>
                                      <p:cBhvr>
                                        <p:cTn id="20" dur="166" decel="50000">
                                          <p:stCondLst>
                                            <p:cond delay="676"/>
                                          </p:stCondLst>
                                        </p:cTn>
                                        <p:tgtEl>
                                          <p:spTgt spid="2"/>
                                        </p:tgtEl>
                                      </p:cBhvr>
                                      <p:to x="100000" y="100000"/>
                                    </p:animScale>
                                    <p:animScale>
                                      <p:cBhvr>
                                        <p:cTn id="21" dur="26">
                                          <p:stCondLst>
                                            <p:cond delay="1312"/>
                                          </p:stCondLst>
                                        </p:cTn>
                                        <p:tgtEl>
                                          <p:spTgt spid="2"/>
                                        </p:tgtEl>
                                      </p:cBhvr>
                                      <p:to x="100000" y="80000"/>
                                    </p:animScale>
                                    <p:animScale>
                                      <p:cBhvr>
                                        <p:cTn id="22" dur="166" decel="50000">
                                          <p:stCondLst>
                                            <p:cond delay="1338"/>
                                          </p:stCondLst>
                                        </p:cTn>
                                        <p:tgtEl>
                                          <p:spTgt spid="2"/>
                                        </p:tgtEl>
                                      </p:cBhvr>
                                      <p:to x="100000" y="100000"/>
                                    </p:animScale>
                                    <p:animScale>
                                      <p:cBhvr>
                                        <p:cTn id="23" dur="26">
                                          <p:stCondLst>
                                            <p:cond delay="1642"/>
                                          </p:stCondLst>
                                        </p:cTn>
                                        <p:tgtEl>
                                          <p:spTgt spid="2"/>
                                        </p:tgtEl>
                                      </p:cBhvr>
                                      <p:to x="100000" y="90000"/>
                                    </p:animScale>
                                    <p:animScale>
                                      <p:cBhvr>
                                        <p:cTn id="24" dur="166" decel="50000">
                                          <p:stCondLst>
                                            <p:cond delay="1668"/>
                                          </p:stCondLst>
                                        </p:cTn>
                                        <p:tgtEl>
                                          <p:spTgt spid="2"/>
                                        </p:tgtEl>
                                      </p:cBhvr>
                                      <p:to x="100000" y="100000"/>
                                    </p:animScale>
                                    <p:animScale>
                                      <p:cBhvr>
                                        <p:cTn id="25" dur="26">
                                          <p:stCondLst>
                                            <p:cond delay="1808"/>
                                          </p:stCondLst>
                                        </p:cTn>
                                        <p:tgtEl>
                                          <p:spTgt spid="2"/>
                                        </p:tgtEl>
                                      </p:cBhvr>
                                      <p:to x="100000" y="95000"/>
                                    </p:animScale>
                                    <p:animScale>
                                      <p:cBhvr>
                                        <p:cTn id="26" dur="166" decel="50000">
                                          <p:stCondLst>
                                            <p:cond delay="1834"/>
                                          </p:stCondLst>
                                        </p:cTn>
                                        <p:tgtEl>
                                          <p:spTgt spid="2"/>
                                        </p:tgtEl>
                                      </p:cBhvr>
                                      <p:to x="100000" y="100000"/>
                                    </p:animScale>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267">
                                            <p:txEl>
                                              <p:pRg st="8" end="8"/>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26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idx="4294967295"/>
          </p:nvPr>
        </p:nvSpPr>
        <p:spPr/>
        <p:txBody>
          <a:bodyPr/>
          <a:lstStyle/>
          <a:p>
            <a:r>
              <a:rPr lang="en-US" altLang="en-US" dirty="0" smtClean="0"/>
              <a:t>Course Goals</a:t>
            </a:r>
            <a:endParaRPr lang="en-CA" altLang="en-US" dirty="0" smtClean="0"/>
          </a:p>
        </p:txBody>
      </p:sp>
      <p:sp>
        <p:nvSpPr>
          <p:cNvPr id="3" name="Content Placeholder 2"/>
          <p:cNvSpPr>
            <a:spLocks noGrp="1"/>
          </p:cNvSpPr>
          <p:nvPr>
            <p:ph idx="4294967295"/>
          </p:nvPr>
        </p:nvSpPr>
        <p:spPr/>
        <p:txBody>
          <a:bodyPr/>
          <a:lstStyle/>
          <a:p>
            <a:r>
              <a:rPr lang="en-CA" altLang="en-US" dirty="0" smtClean="0"/>
              <a:t>Know the basic structure of a computer program (rules for laying out a program and how the basic constructs such as repetition and branching work)</a:t>
            </a:r>
          </a:p>
          <a:p>
            <a:pPr lvl="1"/>
            <a:r>
              <a:rPr lang="en-CA" altLang="en-US" dirty="0" smtClean="0"/>
              <a:t>If you don’t know and understand these concepts then your program won’t work at all and you can’t proceed to the next goals.</a:t>
            </a:r>
          </a:p>
          <a:p>
            <a:r>
              <a:rPr lang="en-CA" altLang="en-US" dirty="0" smtClean="0"/>
              <a:t>Develop basic problem solving and analysis skills.</a:t>
            </a:r>
          </a:p>
          <a:p>
            <a:pPr lvl="1"/>
            <a:r>
              <a:rPr lang="en-CA" altLang="en-US" dirty="0" smtClean="0"/>
              <a:t>As mentioned this is a skill that you will need to develop for “the real world”</a:t>
            </a:r>
          </a:p>
          <a:p>
            <a:r>
              <a:rPr lang="en-CA" altLang="en-US" dirty="0" smtClean="0"/>
              <a:t>Learn good design principles.</a:t>
            </a:r>
          </a:p>
          <a:p>
            <a:pPr lvl="1"/>
            <a:r>
              <a:rPr lang="en-US" altLang="en-US" dirty="0" smtClean="0"/>
              <a:t>For example you may know how to get a program to run across the Internet but you may not know how to write a fun game that people will want to play on Facebook™.</a:t>
            </a:r>
          </a:p>
          <a:p>
            <a:pPr lvl="1"/>
            <a:r>
              <a:rPr lang="en-US" altLang="en-US" dirty="0" smtClean="0"/>
              <a:t>“</a:t>
            </a:r>
            <a:r>
              <a:rPr lang="en-US" altLang="en-US" sz="1800" i="1" dirty="0" smtClean="0">
                <a:latin typeface="Arial" panose="020B0604020202020204" pitchFamily="34" charset="0"/>
                <a:cs typeface="Arial" panose="020B0604020202020204" pitchFamily="34" charset="0"/>
              </a:rPr>
              <a:t>This *%$#! App really sucks!</a:t>
            </a:r>
            <a:r>
              <a:rPr lang="en-US" altLang="en-US"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p:txBody>
          <a:bodyPr/>
          <a:lstStyle/>
          <a:p>
            <a:r>
              <a:rPr lang="en-US" altLang="en-US" dirty="0" smtClean="0"/>
              <a:t>How To Succeed</a:t>
            </a:r>
          </a:p>
        </p:txBody>
      </p:sp>
      <p:sp>
        <p:nvSpPr>
          <p:cNvPr id="55299" name="Rectangle 3"/>
          <p:cNvSpPr>
            <a:spLocks noGrp="1" noChangeArrowheads="1"/>
          </p:cNvSpPr>
          <p:nvPr>
            <p:ph type="body" idx="4294967295"/>
          </p:nvPr>
        </p:nvSpPr>
        <p:spPr/>
        <p:txBody>
          <a:bodyPr/>
          <a:lstStyle/>
          <a:p>
            <a:r>
              <a:rPr lang="en-US" altLang="en-US" dirty="0" smtClean="0"/>
              <a:t>How did successful people become successful?</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dirty="0" smtClean="0"/>
              <a:t>How To Succeed In This Course</a:t>
            </a:r>
          </a:p>
        </p:txBody>
      </p:sp>
      <p:sp>
        <p:nvSpPr>
          <p:cNvPr id="39939" name="Rectangle 3"/>
          <p:cNvSpPr>
            <a:spLocks noGrp="1" noChangeArrowheads="1"/>
          </p:cNvSpPr>
          <p:nvPr>
            <p:ph type="body" idx="1"/>
          </p:nvPr>
        </p:nvSpPr>
        <p:spPr/>
        <p:txBody>
          <a:bodyPr/>
          <a:lstStyle/>
          <a:p>
            <a:pPr marL="342900" indent="-342900">
              <a:buFontTx/>
              <a:buAutoNum type="arabicPeriod"/>
              <a:defRPr/>
            </a:pPr>
            <a:r>
              <a:rPr lang="en-US" altLang="en-US" dirty="0" smtClean="0"/>
              <a:t>Practice things yourself (not by getting the answer from someone/someplace else).</a:t>
            </a:r>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514350" lvl="1" indent="0">
              <a:buFont typeface="Times New Roman" panose="02020603050405020304" pitchFamily="18" charset="0"/>
              <a:buNone/>
              <a:defRPr/>
            </a:pPr>
            <a:endParaRPr lang="en-US" altLang="en-US" dirty="0" smtClean="0"/>
          </a:p>
          <a:p>
            <a:pPr marL="685800" lvl="1" indent="-171450">
              <a:defRPr/>
            </a:pPr>
            <a:r>
              <a:rPr lang="en-US" altLang="en-US" dirty="0" smtClean="0"/>
              <a:t>How Computer Science works: You get better by doing things for yourself (this is a ‘hands-on’ field of study and work).</a:t>
            </a:r>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a:p>
            <a:pPr marL="685800" lvl="1" indent="-171450">
              <a:defRPr/>
            </a:pPr>
            <a:endParaRPr lang="en-US" altLang="en-US" dirty="0" smtClean="0"/>
          </a:p>
        </p:txBody>
      </p:sp>
      <p:sp>
        <p:nvSpPr>
          <p:cNvPr id="57362" name="TextBox 1"/>
          <p:cNvSpPr txBox="1">
            <a:spLocks noChangeArrowheads="1"/>
          </p:cNvSpPr>
          <p:nvPr/>
        </p:nvSpPr>
        <p:spPr bwMode="auto">
          <a:xfrm>
            <a:off x="1274763" y="5121275"/>
            <a:ext cx="3857625" cy="583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Similar to getting fit: you can’t just watch</a:t>
            </a:r>
          </a:p>
        </p:txBody>
      </p:sp>
      <p:sp>
        <p:nvSpPr>
          <p:cNvPr id="57359" name="TextBox 9"/>
          <p:cNvSpPr txBox="1">
            <a:spLocks noChangeArrowheads="1"/>
          </p:cNvSpPr>
          <p:nvPr/>
        </p:nvSpPr>
        <p:spPr bwMode="auto">
          <a:xfrm>
            <a:off x="5862640" y="5091115"/>
            <a:ext cx="2762249" cy="583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You have to do it yourself</a:t>
            </a:r>
          </a:p>
        </p:txBody>
      </p:sp>
      <p:grpSp>
        <p:nvGrpSpPr>
          <p:cNvPr id="2" name="Group 1"/>
          <p:cNvGrpSpPr>
            <a:grpSpLocks/>
          </p:cNvGrpSpPr>
          <p:nvPr/>
        </p:nvGrpSpPr>
        <p:grpSpPr bwMode="auto">
          <a:xfrm>
            <a:off x="893763" y="1914525"/>
            <a:ext cx="3259137" cy="1760538"/>
            <a:chOff x="894357" y="1914525"/>
            <a:chExt cx="3258543" cy="1760485"/>
          </a:xfrm>
        </p:grpSpPr>
        <p:pic>
          <p:nvPicPr>
            <p:cNvPr id="57356" name="Picture 8" descr="C:\Users\TEMP.PC\AppData\Local\Microsoft\Windows\Temporary Internet Files\Content.IE5\SI0826NH\MC90029914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94357" y="2751394"/>
              <a:ext cx="1826057" cy="923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7" name="TextBox 1"/>
            <p:cNvSpPr txBox="1">
              <a:spLocks noChangeArrowheads="1"/>
            </p:cNvSpPr>
            <p:nvPr/>
          </p:nvSpPr>
          <p:spPr bwMode="auto">
            <a:xfrm>
              <a:off x="914400" y="1914525"/>
              <a:ext cx="3238500" cy="1171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Providing solutions to assignments may be popular among students but useless for learning</a:t>
              </a:r>
            </a:p>
          </p:txBody>
        </p:sp>
      </p:grpSp>
      <p:grpSp>
        <p:nvGrpSpPr>
          <p:cNvPr id="6" name="Group 5"/>
          <p:cNvGrpSpPr>
            <a:grpSpLocks/>
          </p:cNvGrpSpPr>
          <p:nvPr/>
        </p:nvGrpSpPr>
        <p:grpSpPr bwMode="auto">
          <a:xfrm>
            <a:off x="5065713" y="1914525"/>
            <a:ext cx="3849687" cy="1919288"/>
            <a:chOff x="5065712" y="1914525"/>
            <a:chExt cx="3849688" cy="1919148"/>
          </a:xfrm>
        </p:grpSpPr>
        <p:pic>
          <p:nvPicPr>
            <p:cNvPr id="57352" name="Picture 2" descr="C:\Users\TEMP.PC\AppData\Local\Microsoft\Windows\Temporary Internet Files\Content.IE5\LGQ31H4R\MC900153890[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89034" y="2849216"/>
              <a:ext cx="978271" cy="984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3" name="Picture 5" descr="C:\Users\TEMP.PC\AppData\Local\Microsoft\Windows\Temporary Internet Files\Content.IE5\UOG9WER0\MC900099183[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20141" y="2849216"/>
              <a:ext cx="724205" cy="800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354" name="Picture 6" descr="C:\Users\TEMP.PC\AppData\Local\Microsoft\Windows\Temporary Internet Files\Content.IE5\LGQ31H4R\MC900099486[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147806" y="2847252"/>
              <a:ext cx="715415" cy="908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5" name="TextBox 15"/>
            <p:cNvSpPr txBox="1">
              <a:spLocks noChangeArrowheads="1"/>
            </p:cNvSpPr>
            <p:nvPr/>
          </p:nvSpPr>
          <p:spPr bwMode="auto">
            <a:xfrm>
              <a:off x="5065712" y="1914525"/>
              <a:ext cx="3849688" cy="979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What’s needed is for me to teach you the skills to solve any reasonable size problem</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9">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736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73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bldLvl="3"/>
      <p:bldP spid="57362" grpId="0"/>
      <p:bldP spid="5735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ltLang="en-US" dirty="0" smtClean="0"/>
              <a:t>How To Succeed In This Course (2)</a:t>
            </a:r>
          </a:p>
        </p:txBody>
      </p:sp>
      <p:sp>
        <p:nvSpPr>
          <p:cNvPr id="3" name="Content Placeholder 2"/>
          <p:cNvSpPr>
            <a:spLocks noGrp="1"/>
          </p:cNvSpPr>
          <p:nvPr>
            <p:ph idx="1"/>
          </p:nvPr>
        </p:nvSpPr>
        <p:spPr/>
        <p:txBody>
          <a:bodyPr/>
          <a:lstStyle/>
          <a:p>
            <a:pPr marL="685800" lvl="1" indent="-171450"/>
            <a:r>
              <a:rPr lang="en-US" altLang="en-US" dirty="0" smtClean="0"/>
              <a:t>Write lots programs.</a:t>
            </a:r>
          </a:p>
          <a:p>
            <a:pPr marL="1028700" lvl="2" indent="-114300"/>
            <a:r>
              <a:rPr lang="en-US" altLang="en-US" dirty="0" smtClean="0"/>
              <a:t>At the </a:t>
            </a:r>
            <a:r>
              <a:rPr lang="en-US" altLang="en-US" i="1" dirty="0" smtClean="0"/>
              <a:t>very least</a:t>
            </a:r>
            <a:r>
              <a:rPr lang="en-US" altLang="en-US" dirty="0" smtClean="0"/>
              <a:t> attempt every assignment.</a:t>
            </a:r>
          </a:p>
          <a:p>
            <a:pPr marL="1028700" lvl="2" indent="-114300"/>
            <a:r>
              <a:rPr lang="en-US" altLang="en-US" dirty="0" smtClean="0"/>
              <a:t>Try to do some additional practice work (some examples will be given in class, some practice assignments will be available on the course web page).</a:t>
            </a:r>
          </a:p>
          <a:p>
            <a:pPr marL="1028700" lvl="2" indent="-114300"/>
            <a:r>
              <a:rPr lang="en-US" altLang="en-US" dirty="0" smtClean="0"/>
              <a:t>Write lots of little ‘test’ programs to help you understand and apply the concepts being taught.</a:t>
            </a:r>
          </a:p>
          <a:p>
            <a:pPr marL="1028700" lvl="2" indent="-114300"/>
            <a:endParaRPr lang="en-US" altLang="en-US" dirty="0" smtClean="0"/>
          </a:p>
          <a:p>
            <a:pPr marL="1028700" lvl="2" indent="-114300"/>
            <a:endParaRPr lang="en-US" altLang="en-US" dirty="0" smtClean="0"/>
          </a:p>
          <a:p>
            <a:pPr marL="914400" lvl="2" indent="0">
              <a:buNone/>
            </a:pPr>
            <a:endParaRPr lang="en-US" altLang="en-US" dirty="0" smtClean="0"/>
          </a:p>
          <a:p>
            <a:pPr marL="685800" lvl="1" indent="-171450"/>
            <a:r>
              <a:rPr lang="en-US" altLang="en-US" dirty="0" smtClean="0"/>
              <a:t>Trace lots of code (computer programs)</a:t>
            </a:r>
          </a:p>
          <a:p>
            <a:pPr marL="1028700" lvl="2" indent="-114300"/>
            <a:r>
              <a:rPr lang="en-US" altLang="en-US" dirty="0" smtClean="0"/>
              <a:t>Involves reading through programs that other people have written, and executing it ‘by hand’ in order to understand how and why it works </a:t>
            </a:r>
          </a:p>
          <a:p>
            <a:pPr marL="1028700" lvl="2" indent="-114300"/>
            <a:r>
              <a:rPr lang="en-US" altLang="en-US" dirty="0" smtClean="0"/>
              <a:t>This is an essential skill.</a:t>
            </a:r>
          </a:p>
          <a:p>
            <a:pPr marL="1028700" lvl="2" indent="-114300"/>
            <a:r>
              <a:rPr lang="en-US" altLang="en-US" dirty="0" smtClean="0"/>
              <a:t>Relying on just running the program and observing the results won’t always work (errors?)</a:t>
            </a:r>
          </a:p>
          <a:p>
            <a:pPr lvl="1"/>
            <a:r>
              <a:rPr lang="en-US" altLang="en-US" dirty="0" smtClean="0"/>
              <a:t>Extra practice problems for the course:</a:t>
            </a:r>
          </a:p>
          <a:p>
            <a:pPr lvl="2"/>
            <a:r>
              <a:rPr lang="en-CA" dirty="0">
                <a:hlinkClick r:id="rId3"/>
              </a:rPr>
              <a:t>https://pages.cpsc.ucalgary.ca/~</a:t>
            </a:r>
            <a:r>
              <a:rPr lang="en-CA" dirty="0" smtClean="0">
                <a:hlinkClick r:id="rId3"/>
              </a:rPr>
              <a:t>tamj/2022/217F/assignments/practice/index.html</a:t>
            </a:r>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31800" y="165100"/>
            <a:ext cx="8166100" cy="850900"/>
          </a:xfrm>
        </p:spPr>
        <p:txBody>
          <a:bodyPr/>
          <a:lstStyle/>
          <a:p>
            <a:r>
              <a:rPr lang="en-US" altLang="en-US" dirty="0" smtClean="0"/>
              <a:t>Your Engagement Level ---&gt; Your Learning</a:t>
            </a:r>
          </a:p>
        </p:txBody>
      </p:sp>
      <p:sp>
        <p:nvSpPr>
          <p:cNvPr id="13315" name="TextBox 3"/>
          <p:cNvSpPr txBox="1">
            <a:spLocks noChangeArrowheads="1"/>
          </p:cNvSpPr>
          <p:nvPr/>
        </p:nvSpPr>
        <p:spPr bwMode="auto">
          <a:xfrm>
            <a:off x="5146675" y="279400"/>
            <a:ext cx="2349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2000" dirty="0">
                <a:latin typeface="Arial" panose="020B0604020202020204" pitchFamily="34" charset="0"/>
              </a:rPr>
              <a:t>+</a:t>
            </a:r>
          </a:p>
        </p:txBody>
      </p:sp>
      <p:grpSp>
        <p:nvGrpSpPr>
          <p:cNvPr id="4" name="Group 3"/>
          <p:cNvGrpSpPr/>
          <p:nvPr/>
        </p:nvGrpSpPr>
        <p:grpSpPr>
          <a:xfrm>
            <a:off x="488317" y="4052645"/>
            <a:ext cx="1481870" cy="1115955"/>
            <a:chOff x="488317" y="4052645"/>
            <a:chExt cx="1481870" cy="1115955"/>
          </a:xfrm>
        </p:grpSpPr>
        <p:sp>
          <p:nvSpPr>
            <p:cNvPr id="35" name="TextBox 34"/>
            <p:cNvSpPr txBox="1"/>
            <p:nvPr/>
          </p:nvSpPr>
          <p:spPr>
            <a:xfrm>
              <a:off x="488317" y="4052645"/>
              <a:ext cx="1481870" cy="1115955"/>
            </a:xfrm>
            <a:prstGeom prst="rect">
              <a:avLst/>
            </a:prstGeom>
            <a:noFill/>
            <a:ln w="0">
              <a:noFill/>
            </a:ln>
          </p:spPr>
          <p:txBody>
            <a:bodyPr wrap="square" lIns="0" rtlCol="0">
              <a:noAutofit/>
            </a:bodyPr>
            <a:lstStyle/>
            <a:p>
              <a:r>
                <a:rPr lang="en-US" sz="1800" dirty="0" smtClean="0">
                  <a:latin typeface="Comic Sans MS" panose="030F0702030302020204" pitchFamily="66" charset="0"/>
                </a:rPr>
                <a:t>Taking </a:t>
              </a:r>
            </a:p>
            <a:p>
              <a:r>
                <a:rPr lang="en-US" sz="1800" dirty="0">
                  <a:latin typeface="Comic Sans MS" panose="030F0702030302020204" pitchFamily="66" charset="0"/>
                </a:rPr>
                <a:t>n</a:t>
              </a:r>
              <a:r>
                <a:rPr lang="en-US" sz="1800" dirty="0" smtClean="0">
                  <a:latin typeface="Comic Sans MS" panose="030F0702030302020204" pitchFamily="66" charset="0"/>
                </a:rPr>
                <a:t>otes,</a:t>
              </a:r>
            </a:p>
            <a:p>
              <a:r>
                <a:rPr lang="en-US" sz="1800" dirty="0" smtClean="0">
                  <a:latin typeface="Comic Sans MS" panose="030F0702030302020204" pitchFamily="66" charset="0"/>
                </a:rPr>
                <a:t>Asking questions</a:t>
              </a:r>
              <a:endParaRPr lang="en-CA" sz="1800" dirty="0" smtClean="0">
                <a:latin typeface="Comic Sans MS" panose="030F0702030302020204" pitchFamily="66" charset="0"/>
              </a:endParaRPr>
            </a:p>
          </p:txBody>
        </p:sp>
        <p:grpSp>
          <p:nvGrpSpPr>
            <p:cNvPr id="39" name="Group 38"/>
            <p:cNvGrpSpPr>
              <a:grpSpLocks/>
            </p:cNvGrpSpPr>
            <p:nvPr/>
          </p:nvGrpSpPr>
          <p:grpSpPr bwMode="auto">
            <a:xfrm>
              <a:off x="1593217" y="4372341"/>
              <a:ext cx="218123" cy="749612"/>
              <a:chOff x="1592867" y="4372834"/>
              <a:chExt cx="218163" cy="749707"/>
            </a:xfrm>
          </p:grpSpPr>
          <p:sp>
            <p:nvSpPr>
              <p:cNvPr id="13334" name="Rectangle 26"/>
              <p:cNvSpPr>
                <a:spLocks noChangeArrowheads="1"/>
              </p:cNvSpPr>
              <p:nvPr/>
            </p:nvSpPr>
            <p:spPr bwMode="auto">
              <a:xfrm>
                <a:off x="1592867" y="4372834"/>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35" name="Rectangle 27"/>
              <p:cNvSpPr>
                <a:spLocks noChangeArrowheads="1"/>
              </p:cNvSpPr>
              <p:nvPr/>
            </p:nvSpPr>
            <p:spPr bwMode="auto">
              <a:xfrm>
                <a:off x="1624764" y="4875012"/>
                <a:ext cx="186266" cy="215781"/>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grpSp>
      <p:grpSp>
        <p:nvGrpSpPr>
          <p:cNvPr id="7" name="Group 6"/>
          <p:cNvGrpSpPr/>
          <p:nvPr/>
        </p:nvGrpSpPr>
        <p:grpSpPr>
          <a:xfrm>
            <a:off x="6455061" y="1568537"/>
            <a:ext cx="1564861" cy="1233091"/>
            <a:chOff x="6315361" y="1733452"/>
            <a:chExt cx="1564861" cy="1233091"/>
          </a:xfrm>
        </p:grpSpPr>
        <p:grpSp>
          <p:nvGrpSpPr>
            <p:cNvPr id="13340" name="Group 14"/>
            <p:cNvGrpSpPr>
              <a:grpSpLocks/>
            </p:cNvGrpSpPr>
            <p:nvPr/>
          </p:nvGrpSpPr>
          <p:grpSpPr bwMode="auto">
            <a:xfrm>
              <a:off x="6867078" y="1733452"/>
              <a:ext cx="1013144" cy="1067108"/>
              <a:chOff x="6722752" y="1733144"/>
              <a:chExt cx="1013614" cy="1067207"/>
            </a:xfrm>
          </p:grpSpPr>
          <p:sp>
            <p:nvSpPr>
              <p:cNvPr id="13342" name="TextBox 9"/>
              <p:cNvSpPr txBox="1">
                <a:spLocks noChangeArrowheads="1"/>
              </p:cNvSpPr>
              <p:nvPr/>
            </p:nvSpPr>
            <p:spPr bwMode="auto">
              <a:xfrm>
                <a:off x="6722752" y="1733144"/>
                <a:ext cx="1013614"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txBody>
              <a:bodyPr lIns="0"/>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eaLnBrk="1" hangingPunct="1">
                  <a:spcBef>
                    <a:spcPct val="0"/>
                  </a:spcBef>
                  <a:buFontTx/>
                  <a:buNone/>
                </a:pPr>
                <a:r>
                  <a:rPr lang="en-US" altLang="en-US" sz="1600" dirty="0">
                    <a:latin typeface="Arial" panose="020B0604020202020204" pitchFamily="34" charset="0"/>
                  </a:rPr>
                  <a:t>Learning</a:t>
                </a:r>
              </a:p>
            </p:txBody>
          </p:sp>
          <p:sp>
            <p:nvSpPr>
              <p:cNvPr id="13343" name="Rectangle 10"/>
              <p:cNvSpPr>
                <a:spLocks noChangeArrowheads="1"/>
              </p:cNvSpPr>
              <p:nvPr/>
            </p:nvSpPr>
            <p:spPr bwMode="auto">
              <a:xfrm>
                <a:off x="6760852" y="2050644"/>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sp>
          <p:nvSpPr>
            <p:cNvPr id="2" name="TextBox 1"/>
            <p:cNvSpPr txBox="1"/>
            <p:nvPr/>
          </p:nvSpPr>
          <p:spPr>
            <a:xfrm>
              <a:off x="6315361" y="2560597"/>
              <a:ext cx="707908" cy="405946"/>
            </a:xfrm>
            <a:prstGeom prst="rect">
              <a:avLst/>
            </a:prstGeom>
            <a:noFill/>
            <a:ln w="0">
              <a:noFill/>
            </a:ln>
          </p:spPr>
          <p:txBody>
            <a:bodyPr wrap="square" lIns="0" rtlCol="0">
              <a:noAutofit/>
            </a:bodyPr>
            <a:lstStyle/>
            <a:p>
              <a:r>
                <a:rPr lang="en-US" sz="1800" dirty="0" smtClean="0">
                  <a:latin typeface="Comic Sans MS" panose="030F0702030302020204" pitchFamily="66" charset="0"/>
                </a:rPr>
                <a:t>ZZZ</a:t>
              </a:r>
              <a:endParaRPr lang="en-CA" sz="1800" dirty="0" smtClean="0">
                <a:latin typeface="Comic Sans MS" panose="030F0702030302020204" pitchFamily="66" charset="0"/>
              </a:endParaRPr>
            </a:p>
          </p:txBody>
        </p:sp>
      </p:grpSp>
      <p:grpSp>
        <p:nvGrpSpPr>
          <p:cNvPr id="8" name="Group 7"/>
          <p:cNvGrpSpPr/>
          <p:nvPr/>
        </p:nvGrpSpPr>
        <p:grpSpPr>
          <a:xfrm>
            <a:off x="3899755" y="2800350"/>
            <a:ext cx="1481870" cy="947181"/>
            <a:chOff x="3899755" y="2800350"/>
            <a:chExt cx="1481870" cy="947181"/>
          </a:xfrm>
        </p:grpSpPr>
        <p:sp>
          <p:nvSpPr>
            <p:cNvPr id="33" name="TextBox 32"/>
            <p:cNvSpPr txBox="1"/>
            <p:nvPr/>
          </p:nvSpPr>
          <p:spPr>
            <a:xfrm>
              <a:off x="3899755" y="3025014"/>
              <a:ext cx="1481870" cy="722517"/>
            </a:xfrm>
            <a:prstGeom prst="rect">
              <a:avLst/>
            </a:prstGeom>
            <a:noFill/>
            <a:ln w="0">
              <a:noFill/>
            </a:ln>
          </p:spPr>
          <p:txBody>
            <a:bodyPr wrap="square" lIns="0" rtlCol="0">
              <a:noAutofit/>
            </a:bodyPr>
            <a:lstStyle/>
            <a:p>
              <a:r>
                <a:rPr lang="en-US" sz="1800" dirty="0" smtClean="0">
                  <a:latin typeface="Comic Sans MS" panose="030F0702030302020204" pitchFamily="66" charset="0"/>
                </a:rPr>
                <a:t>Just listening</a:t>
              </a:r>
              <a:endParaRPr lang="en-CA" sz="1800" dirty="0" smtClean="0">
                <a:latin typeface="Comic Sans MS" panose="030F0702030302020204" pitchFamily="66" charset="0"/>
              </a:endParaRPr>
            </a:p>
          </p:txBody>
        </p:sp>
        <p:grpSp>
          <p:nvGrpSpPr>
            <p:cNvPr id="18" name="Group 17"/>
            <p:cNvGrpSpPr>
              <a:grpSpLocks/>
            </p:cNvGrpSpPr>
            <p:nvPr/>
          </p:nvGrpSpPr>
          <p:grpSpPr bwMode="auto">
            <a:xfrm>
              <a:off x="4904631" y="2800350"/>
              <a:ext cx="218231" cy="749928"/>
              <a:chOff x="5013452" y="2773940"/>
              <a:chExt cx="218163" cy="749707"/>
            </a:xfrm>
          </p:grpSpPr>
          <p:sp>
            <p:nvSpPr>
              <p:cNvPr id="13337" name="Rectangle 13"/>
              <p:cNvSpPr>
                <a:spLocks noChangeArrowheads="1"/>
              </p:cNvSpPr>
              <p:nvPr/>
            </p:nvSpPr>
            <p:spPr bwMode="auto">
              <a:xfrm>
                <a:off x="5013452" y="2773940"/>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38" name="Rectangle 11"/>
              <p:cNvSpPr>
                <a:spLocks noChangeArrowheads="1"/>
              </p:cNvSpPr>
              <p:nvPr/>
            </p:nvSpPr>
            <p:spPr bwMode="auto">
              <a:xfrm>
                <a:off x="5045349" y="3455143"/>
                <a:ext cx="154398" cy="68504"/>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grpSp>
      <p:grpSp>
        <p:nvGrpSpPr>
          <p:cNvPr id="5" name="Group 4"/>
          <p:cNvGrpSpPr/>
          <p:nvPr/>
        </p:nvGrpSpPr>
        <p:grpSpPr>
          <a:xfrm>
            <a:off x="3899755" y="4403757"/>
            <a:ext cx="1481870" cy="929382"/>
            <a:chOff x="3977200" y="4413982"/>
            <a:chExt cx="1481870" cy="929382"/>
          </a:xfrm>
        </p:grpSpPr>
        <p:sp>
          <p:nvSpPr>
            <p:cNvPr id="34" name="TextBox 33"/>
            <p:cNvSpPr txBox="1"/>
            <p:nvPr/>
          </p:nvSpPr>
          <p:spPr>
            <a:xfrm>
              <a:off x="3977200" y="4620847"/>
              <a:ext cx="1481870" cy="722517"/>
            </a:xfrm>
            <a:prstGeom prst="rect">
              <a:avLst/>
            </a:prstGeom>
            <a:noFill/>
            <a:ln w="0">
              <a:noFill/>
            </a:ln>
          </p:spPr>
          <p:txBody>
            <a:bodyPr wrap="square" lIns="0" rtlCol="0">
              <a:noAutofit/>
            </a:bodyPr>
            <a:lstStyle/>
            <a:p>
              <a:r>
                <a:rPr lang="en-US" sz="1800" dirty="0" smtClean="0">
                  <a:latin typeface="Comic Sans MS" panose="030F0702030302020204" pitchFamily="66" charset="0"/>
                </a:rPr>
                <a:t>Taking </a:t>
              </a:r>
            </a:p>
            <a:p>
              <a:r>
                <a:rPr lang="en-US" sz="1800" dirty="0" smtClean="0">
                  <a:latin typeface="Comic Sans MS" panose="030F0702030302020204" pitchFamily="66" charset="0"/>
                </a:rPr>
                <a:t>notes</a:t>
              </a:r>
              <a:endParaRPr lang="en-CA" sz="1800" dirty="0" smtClean="0">
                <a:latin typeface="Comic Sans MS" panose="030F0702030302020204" pitchFamily="66" charset="0"/>
              </a:endParaRPr>
            </a:p>
          </p:txBody>
        </p:sp>
        <p:grpSp>
          <p:nvGrpSpPr>
            <p:cNvPr id="38" name="Group 37"/>
            <p:cNvGrpSpPr>
              <a:grpSpLocks/>
            </p:cNvGrpSpPr>
            <p:nvPr/>
          </p:nvGrpSpPr>
          <p:grpSpPr bwMode="auto">
            <a:xfrm>
              <a:off x="4827494" y="4413982"/>
              <a:ext cx="218088" cy="749212"/>
              <a:chOff x="3559747" y="4397559"/>
              <a:chExt cx="218163" cy="749707"/>
            </a:xfrm>
          </p:grpSpPr>
          <p:sp>
            <p:nvSpPr>
              <p:cNvPr id="13329" name="Rectangle 48"/>
              <p:cNvSpPr>
                <a:spLocks noChangeArrowheads="1"/>
              </p:cNvSpPr>
              <p:nvPr/>
            </p:nvSpPr>
            <p:spPr bwMode="auto">
              <a:xfrm>
                <a:off x="3591644" y="4988223"/>
                <a:ext cx="154656" cy="127294"/>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28" name="Rectangle 47"/>
              <p:cNvSpPr>
                <a:spLocks noChangeArrowheads="1"/>
              </p:cNvSpPr>
              <p:nvPr/>
            </p:nvSpPr>
            <p:spPr bwMode="auto">
              <a:xfrm>
                <a:off x="3559747" y="4397559"/>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grpSp>
      <p:grpSp>
        <p:nvGrpSpPr>
          <p:cNvPr id="6" name="Group 5"/>
          <p:cNvGrpSpPr/>
          <p:nvPr/>
        </p:nvGrpSpPr>
        <p:grpSpPr>
          <a:xfrm>
            <a:off x="3903932" y="5851469"/>
            <a:ext cx="1904511" cy="1000680"/>
            <a:chOff x="3903932" y="5851469"/>
            <a:chExt cx="1904511" cy="1000680"/>
          </a:xfrm>
        </p:grpSpPr>
        <p:grpSp>
          <p:nvGrpSpPr>
            <p:cNvPr id="40" name="Group 39"/>
            <p:cNvGrpSpPr>
              <a:grpSpLocks/>
            </p:cNvGrpSpPr>
            <p:nvPr/>
          </p:nvGrpSpPr>
          <p:grpSpPr bwMode="auto">
            <a:xfrm>
              <a:off x="5590280" y="5951254"/>
              <a:ext cx="218163" cy="749142"/>
              <a:chOff x="4865766" y="6019467"/>
              <a:chExt cx="218163" cy="749707"/>
            </a:xfrm>
          </p:grpSpPr>
          <p:sp>
            <p:nvSpPr>
              <p:cNvPr id="13323" name="Rectangle 49"/>
              <p:cNvSpPr>
                <a:spLocks noChangeArrowheads="1"/>
              </p:cNvSpPr>
              <p:nvPr/>
            </p:nvSpPr>
            <p:spPr bwMode="auto">
              <a:xfrm>
                <a:off x="4865766" y="6019467"/>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24" name="Rectangle 50"/>
              <p:cNvSpPr>
                <a:spLocks noChangeArrowheads="1"/>
              </p:cNvSpPr>
              <p:nvPr/>
            </p:nvSpPr>
            <p:spPr bwMode="auto">
              <a:xfrm>
                <a:off x="4897663" y="6244194"/>
                <a:ext cx="148558" cy="493232"/>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sp>
          <p:nvSpPr>
            <p:cNvPr id="36" name="TextBox 35"/>
            <p:cNvSpPr txBox="1"/>
            <p:nvPr/>
          </p:nvSpPr>
          <p:spPr>
            <a:xfrm>
              <a:off x="3903932" y="5851469"/>
              <a:ext cx="1904511" cy="1000680"/>
            </a:xfrm>
            <a:prstGeom prst="rect">
              <a:avLst/>
            </a:prstGeom>
            <a:noFill/>
            <a:ln w="0">
              <a:noFill/>
            </a:ln>
          </p:spPr>
          <p:txBody>
            <a:bodyPr wrap="square" lIns="0" rtlCol="0">
              <a:noAutofit/>
            </a:bodyPr>
            <a:lstStyle/>
            <a:p>
              <a:r>
                <a:rPr lang="en-US" sz="1800" dirty="0" smtClean="0">
                  <a:latin typeface="Comic Sans MS" panose="030F0702030302020204" pitchFamily="66" charset="0"/>
                </a:rPr>
                <a:t>Writing a few computer programs</a:t>
              </a:r>
              <a:endParaRPr lang="en-CA" sz="1800" dirty="0" smtClean="0">
                <a:latin typeface="Comic Sans MS" panose="030F0702030302020204" pitchFamily="66" charset="0"/>
              </a:endParaRPr>
            </a:p>
          </p:txBody>
        </p:sp>
      </p:grpSp>
      <p:grpSp>
        <p:nvGrpSpPr>
          <p:cNvPr id="9" name="Group 8"/>
          <p:cNvGrpSpPr/>
          <p:nvPr/>
        </p:nvGrpSpPr>
        <p:grpSpPr>
          <a:xfrm>
            <a:off x="488317" y="5873321"/>
            <a:ext cx="2003630" cy="830503"/>
            <a:chOff x="488317" y="5873321"/>
            <a:chExt cx="2003630" cy="830503"/>
          </a:xfrm>
        </p:grpSpPr>
        <p:grpSp>
          <p:nvGrpSpPr>
            <p:cNvPr id="41" name="Group 40"/>
            <p:cNvGrpSpPr>
              <a:grpSpLocks/>
            </p:cNvGrpSpPr>
            <p:nvPr/>
          </p:nvGrpSpPr>
          <p:grpSpPr bwMode="auto">
            <a:xfrm>
              <a:off x="2077348" y="5954280"/>
              <a:ext cx="218172" cy="749544"/>
              <a:chOff x="1861199" y="6059403"/>
              <a:chExt cx="218163" cy="749707"/>
            </a:xfrm>
          </p:grpSpPr>
          <p:sp>
            <p:nvSpPr>
              <p:cNvPr id="13331" name="Rectangle 45"/>
              <p:cNvSpPr>
                <a:spLocks noChangeArrowheads="1"/>
              </p:cNvSpPr>
              <p:nvPr/>
            </p:nvSpPr>
            <p:spPr bwMode="auto">
              <a:xfrm>
                <a:off x="1861199" y="6059403"/>
                <a:ext cx="218163" cy="749707"/>
              </a:xfrm>
              <a:prstGeom prst="rect">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sp>
            <p:nvSpPr>
              <p:cNvPr id="13332" name="Rectangle 46"/>
              <p:cNvSpPr>
                <a:spLocks noChangeArrowheads="1"/>
              </p:cNvSpPr>
              <p:nvPr/>
            </p:nvSpPr>
            <p:spPr bwMode="auto">
              <a:xfrm>
                <a:off x="1893159" y="6122983"/>
                <a:ext cx="148558" cy="668071"/>
              </a:xfrm>
              <a:prstGeom prst="rect">
                <a:avLst/>
              </a:prstGeom>
              <a:solidFill>
                <a:srgbClr val="FF0000"/>
              </a:solidFill>
              <a:ln w="38100" algn="ctr">
                <a:solidFill>
                  <a:srgbClr val="FF0000"/>
                </a:solidFill>
                <a:round/>
                <a:headEnd type="none" w="sm" len="sm"/>
                <a:tailEnd/>
              </a:ln>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sp>
          <p:nvSpPr>
            <p:cNvPr id="37" name="TextBox 36"/>
            <p:cNvSpPr txBox="1"/>
            <p:nvPr/>
          </p:nvSpPr>
          <p:spPr>
            <a:xfrm>
              <a:off x="488317" y="5873321"/>
              <a:ext cx="2003630" cy="540774"/>
            </a:xfrm>
            <a:prstGeom prst="rect">
              <a:avLst/>
            </a:prstGeom>
            <a:noFill/>
            <a:ln w="0">
              <a:noFill/>
            </a:ln>
          </p:spPr>
          <p:txBody>
            <a:bodyPr wrap="square" lIns="0" rtlCol="0">
              <a:noAutofit/>
            </a:bodyPr>
            <a:lstStyle/>
            <a:p>
              <a:r>
                <a:rPr lang="en-US" sz="1800" dirty="0" smtClean="0">
                  <a:latin typeface="Comic Sans MS" panose="030F0702030302020204" pitchFamily="66" charset="0"/>
                </a:rPr>
                <a:t>Writing many computer programs</a:t>
              </a:r>
              <a:endParaRPr lang="en-CA" sz="1800" dirty="0" smtClean="0">
                <a:latin typeface="Comic Sans MS" panose="030F0702030302020204" pitchFamily="66" charset="0"/>
              </a:endParaRPr>
            </a:p>
          </p:txBody>
        </p:sp>
      </p:grpSp>
    </p:spTree>
    <p:extLst>
      <p:ext uri="{BB962C8B-B14F-4D97-AF65-F5344CB8AC3E}">
        <p14:creationId xmlns:p14="http://schemas.microsoft.com/office/powerpoint/2010/main" val="407999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randombar(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randombar(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randombar(horizont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dirty="0" smtClean="0"/>
              <a:t>How To Succeed In This Course (3)</a:t>
            </a:r>
          </a:p>
        </p:txBody>
      </p:sp>
      <p:sp>
        <p:nvSpPr>
          <p:cNvPr id="41987" name="Rectangle 3"/>
          <p:cNvSpPr>
            <a:spLocks noGrp="1" noChangeArrowheads="1"/>
          </p:cNvSpPr>
          <p:nvPr>
            <p:ph type="body" idx="1"/>
          </p:nvPr>
        </p:nvSpPr>
        <p:spPr/>
        <p:txBody>
          <a:bodyPr/>
          <a:lstStyle/>
          <a:p>
            <a:pPr marL="457200" indent="-457200">
              <a:buFontTx/>
              <a:buAutoNum type="arabicPeriod" startAt="2"/>
            </a:pPr>
            <a:r>
              <a:rPr lang="en-US" altLang="en-US" dirty="0" smtClean="0"/>
              <a:t>Make sure that you keep up with the material</a:t>
            </a:r>
          </a:p>
          <a:p>
            <a:pPr marL="606425" lvl="1" indent="-381000"/>
            <a:r>
              <a:rPr lang="en-US" altLang="en-US" dirty="0" smtClean="0"/>
              <a:t>Many of the concepts taught later depend upon your knowledge of earlier concepts.</a:t>
            </a:r>
          </a:p>
          <a:p>
            <a:pPr marL="606425" lvl="1" indent="-381000"/>
            <a:r>
              <a:rPr lang="en-US" altLang="en-US" dirty="0" smtClean="0"/>
              <a:t>Don’t let yourself fall behind!</a:t>
            </a:r>
          </a:p>
          <a:p>
            <a:pPr marL="606425" lvl="1" indent="-381000"/>
            <a:r>
              <a:rPr lang="en-US" altLang="en-US" i="1" dirty="0" smtClean="0"/>
              <a:t>At least</a:t>
            </a:r>
            <a:r>
              <a:rPr lang="en-US" altLang="en-US" dirty="0" smtClean="0"/>
              <a:t> attempt all assignments!</a:t>
            </a:r>
          </a:p>
        </p:txBody>
      </p:sp>
      <p:grpSp>
        <p:nvGrpSpPr>
          <p:cNvPr id="42001" name="Group 17"/>
          <p:cNvGrpSpPr>
            <a:grpSpLocks/>
          </p:cNvGrpSpPr>
          <p:nvPr/>
        </p:nvGrpSpPr>
        <p:grpSpPr bwMode="auto">
          <a:xfrm>
            <a:off x="762000" y="3027363"/>
            <a:ext cx="7531100" cy="3051175"/>
            <a:chOff x="480" y="1907"/>
            <a:chExt cx="4744" cy="1922"/>
          </a:xfrm>
        </p:grpSpPr>
        <p:sp>
          <p:nvSpPr>
            <p:cNvPr id="61449" name="AutoShape 5"/>
            <p:cNvSpPr>
              <a:spLocks noChangeArrowheads="1"/>
            </p:cNvSpPr>
            <p:nvPr/>
          </p:nvSpPr>
          <p:spPr bwMode="auto">
            <a:xfrm>
              <a:off x="480" y="1907"/>
              <a:ext cx="4744" cy="1907"/>
            </a:xfrm>
            <a:prstGeom prst="triangle">
              <a:avLst>
                <a:gd name="adj" fmla="val 50000"/>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3600" tIns="46800" rIns="93600" bIns="46800" anchor="b"/>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a:spcBef>
                  <a:spcPct val="0"/>
                </a:spcBef>
                <a:buFontTx/>
                <a:buNone/>
              </a:pPr>
              <a:endParaRPr lang="en-CA" altLang="en-US" sz="1600" dirty="0">
                <a:latin typeface="Arial" panose="020B0604020202020204" pitchFamily="34" charset="0"/>
              </a:endParaRPr>
            </a:p>
          </p:txBody>
        </p:sp>
        <p:sp>
          <p:nvSpPr>
            <p:cNvPr id="61450" name="Text Box 6"/>
            <p:cNvSpPr txBox="1">
              <a:spLocks noChangeArrowheads="1"/>
            </p:cNvSpPr>
            <p:nvPr/>
          </p:nvSpPr>
          <p:spPr bwMode="auto">
            <a:xfrm>
              <a:off x="1944" y="3330"/>
              <a:ext cx="1728"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800" dirty="0">
                  <a:latin typeface="Consolas" panose="020B0609020204030204" pitchFamily="49" charset="0"/>
                  <a:cs typeface="Consolas" panose="020B0609020204030204" pitchFamily="49" charset="0"/>
                </a:rPr>
                <a:t>Decisions/branching</a:t>
              </a:r>
            </a:p>
          </p:txBody>
        </p:sp>
        <p:sp>
          <p:nvSpPr>
            <p:cNvPr id="61451" name="Text Box 7"/>
            <p:cNvSpPr txBox="1">
              <a:spLocks noChangeArrowheads="1"/>
            </p:cNvSpPr>
            <p:nvPr/>
          </p:nvSpPr>
          <p:spPr bwMode="auto">
            <a:xfrm>
              <a:off x="2008" y="2717"/>
              <a:ext cx="1664"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600" dirty="0">
                  <a:latin typeface="Arial" panose="020B0604020202020204" pitchFamily="34" charset="0"/>
                </a:rPr>
                <a:t>Problem </a:t>
              </a:r>
              <a:r>
                <a:rPr lang="en-US" altLang="en-US" sz="1800" dirty="0">
                  <a:latin typeface="Consolas" panose="020B0609020204030204" pitchFamily="49" charset="0"/>
                  <a:cs typeface="Consolas" panose="020B0609020204030204" pitchFamily="49" charset="0"/>
                </a:rPr>
                <a:t>decomposition</a:t>
              </a:r>
            </a:p>
          </p:txBody>
        </p:sp>
        <p:sp>
          <p:nvSpPr>
            <p:cNvPr id="61452" name="Text Box 8"/>
            <p:cNvSpPr txBox="1">
              <a:spLocks noChangeArrowheads="1"/>
            </p:cNvSpPr>
            <p:nvPr/>
          </p:nvSpPr>
          <p:spPr bwMode="auto">
            <a:xfrm>
              <a:off x="2136" y="3017"/>
              <a:ext cx="1472"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800" dirty="0">
                  <a:latin typeface="Consolas" panose="020B0609020204030204" pitchFamily="49" charset="0"/>
                  <a:cs typeface="Consolas" panose="020B0609020204030204" pitchFamily="49" charset="0"/>
                </a:rPr>
                <a:t>Loops/repetition</a:t>
              </a:r>
            </a:p>
          </p:txBody>
        </p:sp>
        <p:sp>
          <p:nvSpPr>
            <p:cNvPr id="61453" name="Line 10"/>
            <p:cNvSpPr>
              <a:spLocks noChangeShapeType="1"/>
            </p:cNvSpPr>
            <p:nvPr/>
          </p:nvSpPr>
          <p:spPr bwMode="auto">
            <a:xfrm flipV="1">
              <a:off x="816" y="3543"/>
              <a:ext cx="4048"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p>
              <a:endParaRPr lang="en-CA" dirty="0"/>
            </a:p>
          </p:txBody>
        </p:sp>
        <p:sp>
          <p:nvSpPr>
            <p:cNvPr id="61454" name="Line 11"/>
            <p:cNvSpPr>
              <a:spLocks noChangeShapeType="1"/>
            </p:cNvSpPr>
            <p:nvPr/>
          </p:nvSpPr>
          <p:spPr bwMode="auto">
            <a:xfrm flipV="1">
              <a:off x="1168" y="3252"/>
              <a:ext cx="3352"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p>
              <a:endParaRPr lang="en-CA" dirty="0"/>
            </a:p>
          </p:txBody>
        </p:sp>
        <p:sp>
          <p:nvSpPr>
            <p:cNvPr id="61455" name="Text Box 12"/>
            <p:cNvSpPr txBox="1">
              <a:spLocks noChangeArrowheads="1"/>
            </p:cNvSpPr>
            <p:nvPr/>
          </p:nvSpPr>
          <p:spPr bwMode="auto">
            <a:xfrm>
              <a:off x="2792" y="2311"/>
              <a:ext cx="184"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2000" b="1" dirty="0">
                  <a:latin typeface="Arial" panose="020B0604020202020204" pitchFamily="34" charset="0"/>
                </a:rPr>
                <a:t>:</a:t>
              </a:r>
            </a:p>
          </p:txBody>
        </p:sp>
        <p:sp>
          <p:nvSpPr>
            <p:cNvPr id="61456" name="Text Box 14"/>
            <p:cNvSpPr txBox="1">
              <a:spLocks noChangeArrowheads="1"/>
            </p:cNvSpPr>
            <p:nvPr/>
          </p:nvSpPr>
          <p:spPr bwMode="auto">
            <a:xfrm>
              <a:off x="1848" y="3595"/>
              <a:ext cx="2328" cy="2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spcBef>
                  <a:spcPct val="50000"/>
                </a:spcBef>
                <a:buFontTx/>
                <a:buNone/>
              </a:pPr>
              <a:r>
                <a:rPr lang="en-US" altLang="en-US" sz="1800" dirty="0">
                  <a:latin typeface="Consolas" panose="020B0609020204030204" pitchFamily="49" charset="0"/>
                  <a:cs typeface="Consolas" panose="020B0609020204030204" pitchFamily="49" charset="0"/>
                </a:rPr>
                <a:t>Introduction to programming</a:t>
              </a:r>
            </a:p>
          </p:txBody>
        </p:sp>
        <p:sp>
          <p:nvSpPr>
            <p:cNvPr id="61457" name="Line 15"/>
            <p:cNvSpPr>
              <a:spLocks noChangeShapeType="1"/>
            </p:cNvSpPr>
            <p:nvPr/>
          </p:nvSpPr>
          <p:spPr bwMode="auto">
            <a:xfrm>
              <a:off x="1544" y="2967"/>
              <a:ext cx="2632" cy="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p>
              <a:endParaRPr lang="en-CA" dirty="0"/>
            </a:p>
          </p:txBody>
        </p:sp>
        <p:sp>
          <p:nvSpPr>
            <p:cNvPr id="61458" name="Line 16"/>
            <p:cNvSpPr>
              <a:spLocks noChangeShapeType="1"/>
            </p:cNvSpPr>
            <p:nvPr/>
          </p:nvSpPr>
          <p:spPr bwMode="auto">
            <a:xfrm>
              <a:off x="1944" y="2639"/>
              <a:ext cx="179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600" tIns="46800" rIns="93600" bIns="46800">
              <a:spAutoFit/>
            </a:bodyPr>
            <a:lstStyle/>
            <a:p>
              <a:endParaRPr lang="en-CA" dirty="0"/>
            </a:p>
          </p:txBody>
        </p:sp>
      </p:grpSp>
      <p:grpSp>
        <p:nvGrpSpPr>
          <p:cNvPr id="7" name="Group 6"/>
          <p:cNvGrpSpPr>
            <a:grpSpLocks/>
          </p:cNvGrpSpPr>
          <p:nvPr/>
        </p:nvGrpSpPr>
        <p:grpSpPr bwMode="auto">
          <a:xfrm>
            <a:off x="7004050" y="2286000"/>
            <a:ext cx="1835150" cy="2876550"/>
            <a:chOff x="7004050" y="2286000"/>
            <a:chExt cx="1835150" cy="2876550"/>
          </a:xfrm>
        </p:grpSpPr>
        <p:sp>
          <p:nvSpPr>
            <p:cNvPr id="61446" name="Rounded Rectangle 1"/>
            <p:cNvSpPr>
              <a:spLocks noChangeArrowheads="1"/>
            </p:cNvSpPr>
            <p:nvPr/>
          </p:nvSpPr>
          <p:spPr bwMode="auto">
            <a:xfrm>
              <a:off x="7175500" y="2536825"/>
              <a:ext cx="1663700" cy="1919288"/>
            </a:xfrm>
            <a:prstGeom prst="roundRect">
              <a:avLst>
                <a:gd name="adj" fmla="val 16667"/>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r>
                <a:rPr lang="en-US" altLang="en-US" sz="1600" b="1" dirty="0">
                  <a:solidFill>
                    <a:srgbClr val="FF0000"/>
                  </a:solidFill>
                  <a:latin typeface="Arial" panose="020B0604020202020204" pitchFamily="34" charset="0"/>
                </a:rPr>
                <a:t>Rule of thumb: don’t fall behind more than 1 </a:t>
              </a:r>
              <a:r>
                <a:rPr lang="en-US" altLang="en-US" sz="1600" b="1" dirty="0" smtClean="0">
                  <a:solidFill>
                    <a:srgbClr val="FF0000"/>
                  </a:solidFill>
                  <a:latin typeface="Arial" panose="020B0604020202020204" pitchFamily="34" charset="0"/>
                </a:rPr>
                <a:t>week (1 lecture for spring)</a:t>
              </a:r>
              <a:endParaRPr lang="en-US" altLang="en-US" sz="1600" b="1" dirty="0">
                <a:solidFill>
                  <a:srgbClr val="FF0000"/>
                </a:solidFill>
                <a:latin typeface="Arial" panose="020B0604020202020204" pitchFamily="34" charset="0"/>
              </a:endParaRPr>
            </a:p>
          </p:txBody>
        </p:sp>
        <p:cxnSp>
          <p:nvCxnSpPr>
            <p:cNvPr id="61447" name="Straight Connector 3"/>
            <p:cNvCxnSpPr>
              <a:cxnSpLocks noChangeShapeType="1"/>
              <a:endCxn id="61454" idx="1"/>
            </p:cNvCxnSpPr>
            <p:nvPr/>
          </p:nvCxnSpPr>
          <p:spPr bwMode="auto">
            <a:xfrm>
              <a:off x="7175500" y="2536825"/>
              <a:ext cx="0" cy="2625725"/>
            </a:xfrm>
            <a:prstGeom prst="line">
              <a:avLst/>
            </a:prstGeom>
            <a:noFill/>
            <a:ln w="38100" algn="ctr">
              <a:solidFill>
                <a:schemeClr val="tx1"/>
              </a:solidFill>
              <a:round/>
              <a:headEnd type="none" w="sm" len="sm"/>
              <a:tailEnd/>
            </a:ln>
            <a:extLst>
              <a:ext uri="{909E8E84-426E-40DD-AFC4-6F175D3DCCD1}">
                <a14:hiddenFill xmlns:a14="http://schemas.microsoft.com/office/drawing/2010/main">
                  <a:noFill/>
                </a14:hiddenFill>
              </a:ext>
            </a:extLst>
          </p:spPr>
        </p:cxnSp>
        <p:sp>
          <p:nvSpPr>
            <p:cNvPr id="61448" name="Oval 5"/>
            <p:cNvSpPr>
              <a:spLocks noChangeArrowheads="1"/>
            </p:cNvSpPr>
            <p:nvPr/>
          </p:nvSpPr>
          <p:spPr bwMode="auto">
            <a:xfrm>
              <a:off x="7004050" y="2286000"/>
              <a:ext cx="342900" cy="250825"/>
            </a:xfrm>
            <a:prstGeom prst="ellipse">
              <a:avLst/>
            </a:prstGeom>
            <a:noFill/>
            <a:ln w="38100" algn="ctr">
              <a:solidFill>
                <a:schemeClr val="tx1"/>
              </a:solidFill>
              <a:round/>
              <a:headEnd type="none" w="sm" len="sm"/>
              <a:tailEnd/>
            </a:ln>
            <a:extLst>
              <a:ext uri="{909E8E84-426E-40DD-AFC4-6F175D3DCCD1}">
                <a14:hiddenFill xmlns:a14="http://schemas.microsoft.com/office/drawing/2010/main">
                  <a:solidFill>
                    <a:srgbClr val="FFFFFF"/>
                  </a:solidFill>
                </a14:hiddenFill>
              </a:ext>
            </a:extLst>
          </p:spPr>
          <p:txBody>
            <a:bodyPr/>
            <a:lstStyle>
              <a:lvl1pPr>
                <a:spcBef>
                  <a:spcPct val="30000"/>
                </a:spcBef>
                <a:buChar char="•"/>
                <a:defRPr sz="2400">
                  <a:solidFill>
                    <a:schemeClr val="tx1"/>
                  </a:solidFill>
                  <a:latin typeface="Calibri" panose="020F0502020204030204" pitchFamily="34" charset="0"/>
                </a:defRPr>
              </a:lvl1pPr>
              <a:lvl2pPr marL="742950" indent="-285750">
                <a:spcBef>
                  <a:spcPct val="10000"/>
                </a:spcBef>
                <a:buSzPct val="100000"/>
                <a:buFont typeface="Times New Roman" panose="02020603050405020304" pitchFamily="18" charset="0"/>
                <a:buChar char="-"/>
                <a:defRPr sz="2000">
                  <a:solidFill>
                    <a:schemeClr val="tx1"/>
                  </a:solidFill>
                  <a:latin typeface="Calibri" panose="020F0502020204030204" pitchFamily="34" charset="0"/>
                </a:defRPr>
              </a:lvl2pPr>
              <a:lvl3pPr marL="1143000" indent="-228600">
                <a:lnSpc>
                  <a:spcPct val="90000"/>
                </a:lnSpc>
                <a:spcBef>
                  <a:spcPct val="10000"/>
                </a:spcBef>
                <a:buSzPct val="100000"/>
                <a:buChar char="•"/>
                <a:defRPr>
                  <a:solidFill>
                    <a:schemeClr val="tx1"/>
                  </a:solidFill>
                  <a:latin typeface="Calibri" panose="020F0502020204030204" pitchFamily="34" charset="0"/>
                </a:defRPr>
              </a:lvl3pPr>
              <a:lvl4pPr marL="1600200" indent="-228600">
                <a:spcBef>
                  <a:spcPct val="10000"/>
                </a:spcBef>
                <a:defRPr>
                  <a:solidFill>
                    <a:schemeClr val="tx1"/>
                  </a:solidFill>
                  <a:latin typeface="Calibri" panose="020F0502020204030204" pitchFamily="34" charset="0"/>
                </a:defRPr>
              </a:lvl4pPr>
              <a:lvl5pPr marL="2057400" indent="-228600">
                <a:spcBef>
                  <a:spcPct val="10000"/>
                </a:spcBef>
                <a:defRPr>
                  <a:solidFill>
                    <a:schemeClr val="tx1"/>
                  </a:solidFill>
                  <a:latin typeface="Calibri" panose="020F0502020204030204" pitchFamily="34" charset="0"/>
                </a:defRPr>
              </a:lvl5pPr>
              <a:lvl6pPr marL="2514600" indent="-228600" eaLnBrk="0" fontAlgn="base" hangingPunct="0">
                <a:spcBef>
                  <a:spcPct val="10000"/>
                </a:spcBef>
                <a:spcAft>
                  <a:spcPct val="0"/>
                </a:spcAft>
                <a:defRPr>
                  <a:solidFill>
                    <a:schemeClr val="tx1"/>
                  </a:solidFill>
                  <a:latin typeface="Calibri" panose="020F0502020204030204" pitchFamily="34" charset="0"/>
                </a:defRPr>
              </a:lvl6pPr>
              <a:lvl7pPr marL="2971800" indent="-228600" eaLnBrk="0" fontAlgn="base" hangingPunct="0">
                <a:spcBef>
                  <a:spcPct val="10000"/>
                </a:spcBef>
                <a:spcAft>
                  <a:spcPct val="0"/>
                </a:spcAft>
                <a:defRPr>
                  <a:solidFill>
                    <a:schemeClr val="tx1"/>
                  </a:solidFill>
                  <a:latin typeface="Calibri" panose="020F0502020204030204" pitchFamily="34" charset="0"/>
                </a:defRPr>
              </a:lvl7pPr>
              <a:lvl8pPr marL="3429000" indent="-228600" eaLnBrk="0" fontAlgn="base" hangingPunct="0">
                <a:spcBef>
                  <a:spcPct val="10000"/>
                </a:spcBef>
                <a:spcAft>
                  <a:spcPct val="0"/>
                </a:spcAft>
                <a:defRPr>
                  <a:solidFill>
                    <a:schemeClr val="tx1"/>
                  </a:solidFill>
                  <a:latin typeface="Calibri" panose="020F0502020204030204" pitchFamily="34" charset="0"/>
                </a:defRPr>
              </a:lvl8pPr>
              <a:lvl9pPr marL="3886200" indent="-228600" eaLnBrk="0" fontAlgn="base" hangingPunct="0">
                <a:spcBef>
                  <a:spcPct val="10000"/>
                </a:spcBef>
                <a:spcAft>
                  <a:spcPct val="0"/>
                </a:spcAft>
                <a:defRPr>
                  <a:solidFill>
                    <a:schemeClr val="tx1"/>
                  </a:solidFill>
                  <a:latin typeface="Calibri" panose="020F0502020204030204" pitchFamily="34" charset="0"/>
                </a:defRPr>
              </a:lvl9pPr>
            </a:lstStyle>
            <a:p>
              <a:pPr algn="ctr" eaLnBrk="1" hangingPunct="1">
                <a:spcBef>
                  <a:spcPct val="0"/>
                </a:spcBef>
                <a:buFontTx/>
                <a:buNone/>
              </a:pPr>
              <a:endParaRPr lang="en-US" altLang="en-US" sz="1600" dirty="0">
                <a:latin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19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9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9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4200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bldLvl="2"/>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p:txBody>
          <a:bodyPr/>
          <a:lstStyle/>
          <a:p>
            <a:r>
              <a:rPr lang="en-US" altLang="en-US" dirty="0" smtClean="0"/>
              <a:t>How To Succeed In This Course (4)</a:t>
            </a:r>
          </a:p>
        </p:txBody>
      </p:sp>
      <p:sp>
        <p:nvSpPr>
          <p:cNvPr id="3" name="Content Placeholder 2"/>
          <p:cNvSpPr>
            <a:spLocks noGrp="1"/>
          </p:cNvSpPr>
          <p:nvPr>
            <p:ph idx="1"/>
          </p:nvPr>
        </p:nvSpPr>
        <p:spPr/>
        <p:txBody>
          <a:bodyPr/>
          <a:lstStyle/>
          <a:p>
            <a:pPr lvl="1"/>
            <a:r>
              <a:rPr lang="en-US" altLang="en-US" dirty="0" smtClean="0"/>
              <a:t>If you find concepts unclear trying to research the answer on your own can be beneficial (because this is a ‘hands on’ field).</a:t>
            </a:r>
          </a:p>
          <a:p>
            <a:pPr lvl="2"/>
            <a:r>
              <a:rPr lang="en-US" altLang="en-US" dirty="0" smtClean="0"/>
              <a:t>Read alternate explanations of the concepts covered in class in the text book (or other textbooks: remember that electronic books accessible through the library-Safari are ‘free’).</a:t>
            </a:r>
          </a:p>
          <a:p>
            <a:pPr lvl="2"/>
            <a:r>
              <a:rPr lang="en-US" altLang="en-US" dirty="0" smtClean="0"/>
              <a:t>Looking at online resources:</a:t>
            </a:r>
          </a:p>
          <a:p>
            <a:pPr lvl="3"/>
            <a:r>
              <a:rPr lang="en-US" altLang="en-US" dirty="0" smtClean="0"/>
              <a:t>Remember academic resources online just like other online information may not always be a good source.</a:t>
            </a:r>
          </a:p>
          <a:p>
            <a:pPr lvl="3"/>
            <a:r>
              <a:rPr lang="en-US" altLang="en-US" dirty="0" smtClean="0"/>
              <a:t>Start with more reputable sources </a:t>
            </a:r>
          </a:p>
          <a:p>
            <a:pPr marL="1200150" lvl="4" indent="-285750">
              <a:buFont typeface="Arial" panose="020B0604020202020204" pitchFamily="34" charset="0"/>
              <a:buChar char="•"/>
            </a:pPr>
            <a:r>
              <a:rPr lang="en-US" altLang="en-US" dirty="0" smtClean="0">
                <a:hlinkClick r:id="rId3"/>
              </a:rPr>
              <a:t>https://library.ucalgary.ca/</a:t>
            </a:r>
          </a:p>
          <a:p>
            <a:pPr marL="1200150" lvl="4" indent="-285750">
              <a:buFont typeface="Arial" panose="020B0604020202020204" pitchFamily="34" charset="0"/>
              <a:buChar char="•"/>
            </a:pPr>
            <a:r>
              <a:rPr lang="en-US" altLang="en-US" dirty="0" smtClean="0">
                <a:hlinkClick r:id="rId3"/>
              </a:rPr>
              <a:t>https://library.ucalgary.ca/research/databases</a:t>
            </a:r>
          </a:p>
          <a:p>
            <a:pPr marL="1200150" lvl="4" indent="-285750">
              <a:buFont typeface="Arial" panose="020B0604020202020204" pitchFamily="34" charset="0"/>
              <a:buChar char="•"/>
            </a:pPr>
            <a:r>
              <a:rPr lang="en-US" altLang="en-US" dirty="0" smtClean="0">
                <a:hlinkClick r:id="rId3"/>
              </a:rPr>
              <a:t>www.python.org</a:t>
            </a:r>
            <a:endParaRPr lang="en-US" altLang="en-US" dirty="0" smtClean="0"/>
          </a:p>
          <a:p>
            <a:pPr lvl="1"/>
            <a:r>
              <a:rPr lang="en-US" altLang="en-US" dirty="0" smtClean="0"/>
              <a:t>Addendum to the previous point #2 and a point raised earlier “ask questions”.</a:t>
            </a:r>
          </a:p>
          <a:p>
            <a:pPr lvl="2"/>
            <a:r>
              <a:rPr lang="en-US" altLang="en-US" dirty="0" smtClean="0"/>
              <a:t>If you are still unclear on concepts then make sure that you ask for help.</a:t>
            </a:r>
          </a:p>
          <a:p>
            <a:pPr lvl="2"/>
            <a:r>
              <a:rPr lang="en-US" altLang="en-US" dirty="0" smtClean="0"/>
              <a:t>Don’t wait too long (more than a few days) to do this because latter concepts may strongly depend on your understanding of earlier concepts..</a:t>
            </a:r>
          </a:p>
          <a:p>
            <a:pPr lvl="2"/>
            <a:endParaRPr lang="en-US" altLang="en-US" dirty="0" smtClean="0"/>
          </a:p>
          <a:p>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en-US" dirty="0" smtClean="0"/>
              <a:t>How To Succeed In This Course (5)</a:t>
            </a:r>
          </a:p>
        </p:txBody>
      </p:sp>
      <p:sp>
        <p:nvSpPr>
          <p:cNvPr id="44035" name="Rectangle 3"/>
          <p:cNvSpPr>
            <a:spLocks noGrp="1" noChangeArrowheads="1"/>
          </p:cNvSpPr>
          <p:nvPr>
            <p:ph type="body" idx="1"/>
          </p:nvPr>
        </p:nvSpPr>
        <p:spPr/>
        <p:txBody>
          <a:bodyPr/>
          <a:lstStyle/>
          <a:p>
            <a:pPr marL="342900" indent="-342900">
              <a:buFontTx/>
              <a:buAutoNum type="arabicPeriod" startAt="3"/>
              <a:defRPr/>
            </a:pPr>
            <a:r>
              <a:rPr lang="en-US" dirty="0" smtClean="0"/>
              <a:t>Look at the material before coming to lecture so you have a rough idea of what I will be talking about that day:</a:t>
            </a:r>
          </a:p>
          <a:p>
            <a:pPr marL="977900" lvl="1" indent="-292100">
              <a:buFontTx/>
              <a:buAutoNum type="alphaLcParenR"/>
              <a:defRPr/>
            </a:pPr>
            <a:r>
              <a:rPr lang="en-US" dirty="0" smtClean="0"/>
              <a:t>Read the slides</a:t>
            </a:r>
          </a:p>
          <a:p>
            <a:pPr marL="977900" lvl="1" indent="-292100">
              <a:buFontTx/>
              <a:buAutoNum type="alphaLcParenR"/>
              <a:defRPr/>
            </a:pPr>
            <a:r>
              <a:rPr lang="en-US" dirty="0" smtClean="0"/>
              <a:t>Look through the textbook(s)</a:t>
            </a:r>
          </a:p>
          <a:p>
            <a:pPr marL="977900" lvl="1" indent="-292100">
              <a:buFontTx/>
              <a:buAutoNum type="alphaLcParenR"/>
              <a:defRPr/>
            </a:pPr>
            <a:endParaRPr lang="en-US" dirty="0"/>
          </a:p>
          <a:p>
            <a:pPr marL="0" indent="0">
              <a:buFontTx/>
              <a:buNone/>
              <a:defRPr/>
            </a:pPr>
            <a:r>
              <a:rPr lang="en-US" dirty="0" smtClean="0"/>
              <a:t>When we get to more complicated programs that appear to ‘jump around’ in how they execute (“</a:t>
            </a:r>
            <a:r>
              <a:rPr lang="en-US" sz="2000" dirty="0" smtClean="0">
                <a:latin typeface="Arial" pitchFamily="34" charset="0"/>
                <a:cs typeface="Arial" pitchFamily="34" charset="0"/>
              </a:rPr>
              <a:t>section: problem decomposition/functions</a:t>
            </a:r>
            <a:r>
              <a:rPr lang="en-US" dirty="0" smtClean="0"/>
              <a:t>”) just having an idea of the scope and components of the program beforehand can be useful when I cover it in class.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403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403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en-US" dirty="0" smtClean="0"/>
              <a:t>How To Succeed In This Course (6)</a:t>
            </a:r>
          </a:p>
        </p:txBody>
      </p:sp>
      <p:sp>
        <p:nvSpPr>
          <p:cNvPr id="46083" name="Rectangle 3"/>
          <p:cNvSpPr>
            <a:spLocks noGrp="1" noChangeArrowheads="1"/>
          </p:cNvSpPr>
          <p:nvPr>
            <p:ph type="body" idx="1"/>
          </p:nvPr>
        </p:nvSpPr>
        <p:spPr/>
        <p:txBody>
          <a:bodyPr/>
          <a:lstStyle/>
          <a:p>
            <a:pPr marL="457200" indent="-457200">
              <a:buFontTx/>
              <a:buAutoNum type="arabicPeriod" startAt="4"/>
            </a:pPr>
            <a:r>
              <a:rPr lang="en-US" altLang="en-US" dirty="0" smtClean="0"/>
              <a:t>Start working on things as early as possible:</a:t>
            </a:r>
          </a:p>
          <a:p>
            <a:pPr marL="606425" lvl="1" indent="-381000"/>
            <a:r>
              <a:rPr lang="en-US" altLang="en-US" dirty="0" smtClean="0"/>
              <a:t>Don't cram the material just before the exam, instead you should be studying the concepts as you learn them throughout the term.</a:t>
            </a:r>
          </a:p>
          <a:p>
            <a:pPr marL="606425" lvl="1" indent="-381000"/>
            <a:r>
              <a:rPr lang="en-US" altLang="en-US" dirty="0" smtClean="0"/>
              <a:t>It’s important to work through and understand concepts *before* you start (full) assignments. </a:t>
            </a:r>
          </a:p>
          <a:p>
            <a:pPr marL="606425" lvl="1" indent="-381000"/>
            <a:r>
              <a:rPr lang="en-US" altLang="en-US" dirty="0" smtClean="0"/>
              <a:t>If you try to learn a new concept </a:t>
            </a:r>
            <a:r>
              <a:rPr lang="en-US" altLang="en-US" i="1" dirty="0" smtClean="0"/>
              <a:t>and</a:t>
            </a:r>
            <a:r>
              <a:rPr lang="en-US" altLang="en-US" dirty="0" smtClean="0"/>
              <a:t> work out a solution for the assignment at the same time then you may become overwhelmed.</a:t>
            </a:r>
          </a:p>
          <a:p>
            <a:pPr marL="606425" lvl="1" indent="-381000"/>
            <a:r>
              <a:rPr lang="en-US" altLang="en-US" dirty="0" smtClean="0"/>
              <a:t>Don’t start assignments the night (or day!) that they are due, they may take more time than you first thought (start as soon as possible).</a:t>
            </a:r>
          </a:p>
          <a:p>
            <a:pPr marL="606425" lvl="1" indent="-381000"/>
            <a:r>
              <a:rPr lang="en-US" altLang="en-US" dirty="0" smtClean="0"/>
              <a:t>Some assignments may require the application of multiple concepts, not all the concepts have to be completely covered before you start working on an assignment.</a:t>
            </a:r>
          </a:p>
          <a:p>
            <a:pPr marL="828675" lvl="2" indent="-381000"/>
            <a:r>
              <a:rPr lang="en-US" altLang="en-US" dirty="0" smtClean="0"/>
              <a:t>Start working based on what’s currently been covered (this will teach you how to decompose a program and work on it a part at a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608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608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608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608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bldLvl="2"/>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en-US" dirty="0" smtClean="0"/>
              <a:t>How To Succeed In This Course: A Summary</a:t>
            </a:r>
          </a:p>
        </p:txBody>
      </p:sp>
      <p:sp>
        <p:nvSpPr>
          <p:cNvPr id="69635" name="Rectangle 3"/>
          <p:cNvSpPr>
            <a:spLocks noGrp="1" noChangeArrowheads="1"/>
          </p:cNvSpPr>
          <p:nvPr>
            <p:ph type="body" idx="1"/>
          </p:nvPr>
        </p:nvSpPr>
        <p:spPr/>
        <p:txBody>
          <a:bodyPr/>
          <a:lstStyle/>
          <a:p>
            <a:pPr marL="457200" indent="-457200">
              <a:buFontTx/>
              <a:buAutoNum type="arabicPeriod"/>
            </a:pPr>
            <a:r>
              <a:rPr lang="en-US" altLang="en-US" dirty="0" smtClean="0"/>
              <a:t>Practice things yourself</a:t>
            </a:r>
          </a:p>
          <a:p>
            <a:pPr marL="457200" indent="-457200">
              <a:buFontTx/>
              <a:buAutoNum type="arabicPeriod"/>
            </a:pPr>
            <a:r>
              <a:rPr lang="en-US" altLang="en-US" dirty="0" smtClean="0"/>
              <a:t>Make sure that you keep up with the material</a:t>
            </a:r>
          </a:p>
          <a:p>
            <a:pPr marL="457200" indent="-457200">
              <a:buFontTx/>
              <a:buAutoNum type="arabicPeriod"/>
            </a:pPr>
            <a:r>
              <a:rPr lang="en-US" altLang="en-US" dirty="0" smtClean="0"/>
              <a:t>Look at the material before coming to lecture </a:t>
            </a:r>
          </a:p>
          <a:p>
            <a:pPr marL="457200" indent="-457200">
              <a:buFontTx/>
              <a:buAutoNum type="arabicPeriod"/>
            </a:pPr>
            <a:r>
              <a:rPr lang="en-US" altLang="en-US" dirty="0" smtClean="0"/>
              <a:t>Start working on things early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dirty="0" smtClean="0"/>
              <a:t>Lecture: How To Use The Course Resources</a:t>
            </a:r>
          </a:p>
        </p:txBody>
      </p:sp>
      <p:sp>
        <p:nvSpPr>
          <p:cNvPr id="6147" name="Rectangle 3"/>
          <p:cNvSpPr>
            <a:spLocks noGrp="1" noChangeArrowheads="1"/>
          </p:cNvSpPr>
          <p:nvPr>
            <p:ph type="body" sz="half" idx="1"/>
          </p:nvPr>
        </p:nvSpPr>
        <p:spPr>
          <a:xfrm>
            <a:off x="457200" y="1108075"/>
            <a:ext cx="8169275" cy="5368925"/>
          </a:xfrm>
        </p:spPr>
        <p:txBody>
          <a:bodyPr/>
          <a:lstStyle/>
          <a:p>
            <a:pPr>
              <a:spcBef>
                <a:spcPct val="50000"/>
              </a:spcBef>
            </a:pPr>
            <a:r>
              <a:rPr lang="en-CA" altLang="en-US" dirty="0"/>
              <a:t>They are provided to support and supplement this class.</a:t>
            </a:r>
          </a:p>
          <a:p>
            <a:pPr lvl="1">
              <a:spcBef>
                <a:spcPts val="600"/>
              </a:spcBef>
            </a:pPr>
            <a:r>
              <a:rPr lang="en-CA" altLang="en-US" dirty="0"/>
              <a:t>The notes outline the topics to be covered </a:t>
            </a:r>
          </a:p>
          <a:p>
            <a:pPr lvl="1">
              <a:spcBef>
                <a:spcPts val="600"/>
              </a:spcBef>
            </a:pPr>
            <a:r>
              <a:rPr lang="en-CA" altLang="en-US" i="1" u="sng" dirty="0"/>
              <a:t>At a minimum </a:t>
            </a:r>
            <a:r>
              <a:rPr lang="en-CA" altLang="en-US" dirty="0"/>
              <a:t>look through the notes to see the important topics.</a:t>
            </a:r>
          </a:p>
          <a:p>
            <a:pPr lvl="1">
              <a:spcBef>
                <a:spcPts val="600"/>
              </a:spcBef>
            </a:pPr>
            <a:r>
              <a:rPr lang="en-CA" altLang="en-US" dirty="0"/>
              <a:t>However the notes are just an outline and just looking at them without coming to class isn’t sufficient to do well</a:t>
            </a:r>
          </a:p>
          <a:p>
            <a:pPr lvl="1">
              <a:spcBef>
                <a:spcPts val="600"/>
              </a:spcBef>
            </a:pPr>
            <a:r>
              <a:rPr lang="en-CA" altLang="en-US" dirty="0"/>
              <a:t>You will get additional details (e.g., explanations) during lecture time</a:t>
            </a:r>
          </a:p>
          <a:p>
            <a:pPr lvl="2">
              <a:spcBef>
                <a:spcPts val="600"/>
              </a:spcBef>
            </a:pPr>
            <a:r>
              <a:rPr lang="en-CA" altLang="en-US" dirty="0"/>
              <a:t>Take notes!</a:t>
            </a:r>
          </a:p>
          <a:p>
            <a:pPr lvl="2">
              <a:spcBef>
                <a:spcPts val="600"/>
              </a:spcBef>
            </a:pPr>
            <a:r>
              <a:rPr lang="en-CA" altLang="en-US" dirty="0"/>
              <a:t>If you miss a lecture then get a copy of the in-class notes from another student (who takes detailed notes)</a:t>
            </a: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147">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147">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Title 25"/>
          <p:cNvSpPr>
            <a:spLocks noGrp="1"/>
          </p:cNvSpPr>
          <p:nvPr>
            <p:ph type="title"/>
          </p:nvPr>
        </p:nvSpPr>
        <p:spPr/>
        <p:txBody>
          <a:bodyPr/>
          <a:lstStyle/>
          <a:p>
            <a:r>
              <a:rPr lang="en-US" altLang="en-US" dirty="0" smtClean="0"/>
              <a:t>Tam’s “House Rules”</a:t>
            </a:r>
          </a:p>
        </p:txBody>
      </p:sp>
      <p:sp>
        <p:nvSpPr>
          <p:cNvPr id="27" name="Content Placeholder 26"/>
          <p:cNvSpPr>
            <a:spLocks noGrp="1"/>
          </p:cNvSpPr>
          <p:nvPr>
            <p:ph idx="1"/>
          </p:nvPr>
        </p:nvSpPr>
        <p:spPr/>
        <p:txBody>
          <a:bodyPr/>
          <a:lstStyle/>
          <a:p>
            <a:pPr>
              <a:defRPr/>
            </a:pPr>
            <a:r>
              <a:rPr lang="en-US" altLang="en-US" dirty="0" smtClean="0"/>
              <a:t>I will endeavor to keep the lecture within the prescribed time </a:t>
            </a:r>
            <a:r>
              <a:rPr lang="en-US" altLang="en-US" dirty="0" smtClean="0"/>
              <a:t>boundaries</a:t>
            </a:r>
            <a:endParaRPr lang="en-US" altLang="en-US" dirty="0" smtClean="0"/>
          </a:p>
          <a:p>
            <a:pPr>
              <a:defRPr/>
            </a:pPr>
            <a:r>
              <a:rPr lang="en-US" altLang="en-US" dirty="0" smtClean="0"/>
              <a:t>You won’t pack up and end before time is up</a:t>
            </a:r>
          </a:p>
          <a:p>
            <a:pPr>
              <a:defRPr/>
            </a:pPr>
            <a:endParaRPr lang="en-US" altLang="en-US" dirty="0" smtClean="0"/>
          </a:p>
        </p:txBody>
      </p:sp>
    </p:spTree>
    <p:extLst>
      <p:ext uri="{BB962C8B-B14F-4D97-AF65-F5344CB8AC3E}">
        <p14:creationId xmlns:p14="http://schemas.microsoft.com/office/powerpoint/2010/main" val="1284801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Tam’s “House Rules”</a:t>
            </a:r>
          </a:p>
        </p:txBody>
      </p:sp>
      <p:sp>
        <p:nvSpPr>
          <p:cNvPr id="3" name="Content Placeholder 2"/>
          <p:cNvSpPr>
            <a:spLocks noGrp="1"/>
          </p:cNvSpPr>
          <p:nvPr>
            <p:ph idx="1"/>
          </p:nvPr>
        </p:nvSpPr>
        <p:spPr/>
        <p:txBody>
          <a:bodyPr rtlCol="0">
            <a:normAutofit/>
          </a:bodyPr>
          <a:lstStyle/>
          <a:p>
            <a:pPr fontAlgn="auto">
              <a:spcAft>
                <a:spcPts val="0"/>
              </a:spcAft>
              <a:buFont typeface="Arial" panose="020B0604020202020204" pitchFamily="34" charset="0"/>
              <a:buChar char="•"/>
              <a:defRPr/>
            </a:pPr>
            <a:r>
              <a:rPr lang="en-US" dirty="0" smtClean="0"/>
              <a:t>No recordings/captures without permission during class </a:t>
            </a:r>
            <a:r>
              <a:rPr lang="en-US" dirty="0" smtClean="0"/>
              <a:t>please</a:t>
            </a:r>
            <a:endParaRPr lang="en-US" dirty="0" smtClean="0"/>
          </a:p>
          <a:p>
            <a:pPr fontAlgn="auto">
              <a:spcAft>
                <a:spcPts val="0"/>
              </a:spcAft>
              <a:buFont typeface="Arial" panose="020B0604020202020204" pitchFamily="34" charset="0"/>
              <a:buChar char="•"/>
              <a:defRPr/>
            </a:pPr>
            <a:r>
              <a:rPr lang="en-US" dirty="0" smtClean="0"/>
              <a:t>(Recall that learning tends to increase with additional levels of engagement).</a:t>
            </a:r>
          </a:p>
        </p:txBody>
      </p:sp>
    </p:spTree>
    <p:extLst>
      <p:ext uri="{BB962C8B-B14F-4D97-AF65-F5344CB8AC3E}">
        <p14:creationId xmlns:p14="http://schemas.microsoft.com/office/powerpoint/2010/main" val="9657361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1"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bldLvl="3"/>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Tam’s “House Rules”</a:t>
            </a:r>
            <a:endParaRPr lang="en-US" dirty="0"/>
          </a:p>
        </p:txBody>
      </p:sp>
      <p:sp>
        <p:nvSpPr>
          <p:cNvPr id="3" name="Content Placeholder 2"/>
          <p:cNvSpPr>
            <a:spLocks noGrp="1"/>
          </p:cNvSpPr>
          <p:nvPr>
            <p:ph idx="1"/>
          </p:nvPr>
        </p:nvSpPr>
        <p:spPr/>
        <p:txBody>
          <a:bodyPr/>
          <a:lstStyle/>
          <a:p>
            <a:r>
              <a:rPr lang="en-US" dirty="0" smtClean="0"/>
              <a:t>Quiet whispering is OK</a:t>
            </a:r>
            <a:r>
              <a:rPr lang="en-US" dirty="0" smtClean="0"/>
              <a:t>…</a:t>
            </a:r>
            <a:endParaRPr lang="en-US" dirty="0" smtClean="0"/>
          </a:p>
          <a:p>
            <a:pPr marL="0" indent="0">
              <a:buNone/>
            </a:pPr>
            <a:r>
              <a:rPr lang="en-US" dirty="0" smtClean="0"/>
              <a:t>…but make sure if it is *quiet*. If it’s loud enough for me to hear then it’s likely that others are being disturbed by the noise as well.</a:t>
            </a:r>
            <a:endParaRPr lang="en-US" dirty="0"/>
          </a:p>
        </p:txBody>
      </p:sp>
    </p:spTree>
    <p:extLst>
      <p:ext uri="{BB962C8B-B14F-4D97-AF65-F5344CB8AC3E}">
        <p14:creationId xmlns:p14="http://schemas.microsoft.com/office/powerpoint/2010/main" val="61275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Tam’s House Rules (Remote Learning)</a:t>
            </a:r>
            <a:endParaRPr lang="en-CA" dirty="0"/>
          </a:p>
        </p:txBody>
      </p:sp>
      <p:sp>
        <p:nvSpPr>
          <p:cNvPr id="3" name="Content Placeholder 2"/>
          <p:cNvSpPr>
            <a:spLocks noGrp="1"/>
          </p:cNvSpPr>
          <p:nvPr>
            <p:ph idx="1"/>
          </p:nvPr>
        </p:nvSpPr>
        <p:spPr/>
        <p:txBody>
          <a:bodyPr/>
          <a:lstStyle/>
          <a:p>
            <a:r>
              <a:rPr lang="en-US" dirty="0" smtClean="0"/>
              <a:t>Some of the common sense rules and social norms that apply for face-to-face to learning also apply to the online version e.g. turn taking.</a:t>
            </a:r>
          </a:p>
          <a:p>
            <a:r>
              <a:rPr lang="en-US" dirty="0" smtClean="0"/>
              <a:t>Please do ask questions!</a:t>
            </a:r>
          </a:p>
          <a:p>
            <a:r>
              <a:rPr lang="en-US" dirty="0" smtClean="0"/>
              <a:t>But when you have a question use the “raise your hand” feature in Zoom: </a:t>
            </a:r>
            <a:r>
              <a:rPr lang="en-US" dirty="0" smtClean="0">
                <a:latin typeface="Consolas" panose="020B0609020204030204" pitchFamily="49" charset="0"/>
              </a:rPr>
              <a:t>Reactions -&gt; Raise hand</a:t>
            </a:r>
          </a:p>
          <a:p>
            <a:pPr lvl="1"/>
            <a:r>
              <a:rPr lang="en-US" dirty="0" smtClean="0"/>
              <a:t>Of course you shouldn’t just turn on your microphone and start talking.</a:t>
            </a:r>
          </a:p>
          <a:p>
            <a:pPr lvl="1"/>
            <a:r>
              <a:rPr lang="en-US" dirty="0" smtClean="0"/>
              <a:t>Avoid using the text chat (unless you don’t have working mic.)</a:t>
            </a:r>
          </a:p>
          <a:p>
            <a:pPr lvl="2"/>
            <a:r>
              <a:rPr lang="en-US" dirty="0" smtClean="0"/>
              <a:t>Text chat messages go to me (use it after you raise your hand but your audio input device isn’t working).</a:t>
            </a:r>
          </a:p>
          <a:p>
            <a:pPr lvl="1"/>
            <a:r>
              <a:rPr lang="en-US" dirty="0" smtClean="0"/>
              <a:t>Virtual office time: similar to a physical office, I will help one person at a time (the rest come into a virtual waiting room).</a:t>
            </a:r>
          </a:p>
          <a:p>
            <a:pPr lvl="2"/>
            <a:r>
              <a:rPr lang="en-CA" dirty="0">
                <a:hlinkClick r:id="rId2"/>
              </a:rPr>
              <a:t>https://</a:t>
            </a:r>
            <a:r>
              <a:rPr lang="en-CA" dirty="0" smtClean="0">
                <a:hlinkClick r:id="rId2"/>
              </a:rPr>
              <a:t>support.zoom.us/hc/en-us/articles/115000332726-Waiting-Room</a:t>
            </a:r>
            <a:endParaRPr lang="en-CA" dirty="0" smtClean="0"/>
          </a:p>
          <a:p>
            <a:pPr lvl="2"/>
            <a:r>
              <a:rPr lang="en-US" dirty="0" smtClean="0"/>
              <a:t>For remotely run help tutorials: The </a:t>
            </a:r>
            <a:r>
              <a:rPr lang="en-US" dirty="0" smtClean="0"/>
              <a:t>TAs will likely employ a </a:t>
            </a:r>
            <a:r>
              <a:rPr lang="en-US" dirty="0" smtClean="0"/>
              <a:t>Zoom waiting room.</a:t>
            </a:r>
            <a:endParaRPr lang="en-CA" dirty="0"/>
          </a:p>
        </p:txBody>
      </p:sp>
    </p:spTree>
    <p:extLst>
      <p:ext uri="{BB962C8B-B14F-4D97-AF65-F5344CB8AC3E}">
        <p14:creationId xmlns:p14="http://schemas.microsoft.com/office/powerpoint/2010/main" val="1207957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evaluation_intro">
  <a:themeElements>
    <a:clrScheme name="">
      <a:dk1>
        <a:srgbClr val="000000"/>
      </a:dk1>
      <a:lt1>
        <a:srgbClr val="33CCFF"/>
      </a:lt1>
      <a:dk2>
        <a:srgbClr val="000000"/>
      </a:dk2>
      <a:lt2>
        <a:srgbClr val="919191"/>
      </a:lt2>
      <a:accent1>
        <a:srgbClr val="618FFD"/>
      </a:accent1>
      <a:accent2>
        <a:srgbClr val="00AE00"/>
      </a:accent2>
      <a:accent3>
        <a:srgbClr val="ADE2FF"/>
      </a:accent3>
      <a:accent4>
        <a:srgbClr val="000000"/>
      </a:accent4>
      <a:accent5>
        <a:srgbClr val="B7C6FE"/>
      </a:accent5>
      <a:accent6>
        <a:srgbClr val="009D00"/>
      </a:accent6>
      <a:hlink>
        <a:srgbClr val="FC0128"/>
      </a:hlink>
      <a:folHlink>
        <a:srgbClr val="CECECE"/>
      </a:folHlink>
    </a:clrScheme>
    <a:fontScheme name="evaluation_intro">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chemeClr val="tx1"/>
          </a:solidFill>
          <a:prstDash val="solid"/>
          <a:round/>
          <a:headEnd type="none" w="sm" len="sm"/>
          <a:tailEnd type="none"/>
        </a:ln>
        <a:effectLst/>
      </a:spPr>
      <a:bodyPr rtlCol="0" anchor="t" anchorCtr="0"/>
      <a:lstStyle>
        <a:defPPr algn="ctr">
          <a:defRPr sz="1600" dirty="0" smtClean="0"/>
        </a:defPPr>
      </a:lstStyle>
    </a:spDef>
    <a:lnDef>
      <a:spPr bwMode="auto">
        <a:noFill/>
        <a:ln w="38100" cap="flat" cmpd="sng" algn="ctr">
          <a:solidFill>
            <a:schemeClr val="tx1"/>
          </a:solidFill>
          <a:prstDash val="solid"/>
          <a:round/>
          <a:headEnd type="none" w="sm" len="sm"/>
          <a:tailEnd type="none"/>
        </a:ln>
        <a:effectLst/>
      </a:spPr>
      <a:bodyPr/>
      <a:lstStyle/>
    </a:lnDef>
    <a:txDef>
      <a:spPr>
        <a:noFill/>
        <a:ln w="0">
          <a:noFill/>
        </a:ln>
      </a:spPr>
      <a:bodyPr wrap="square" lIns="0" rtlCol="0">
        <a:noAutofit/>
      </a:bodyPr>
      <a:lstStyle>
        <a:defPPr>
          <a:defRPr sz="1800" dirty="0" smtClean="0"/>
        </a:defPPr>
      </a:lstStyle>
    </a:txDef>
  </a:objectDefaults>
  <a:extraClrSchemeLst>
    <a:extraClrScheme>
      <a:clrScheme name="evaluation_intro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valuation_intro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evaluation_intro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valuation_intro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valuation_intro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valuation_intro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evaluation_intro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D:\@Courses\CPSC_481\PRESENT\evaluation_intro.ppt</Template>
  <TotalTime>31936</TotalTime>
  <Pages>8</Pages>
  <Words>4222</Words>
  <Application>Microsoft Office PowerPoint</Application>
  <PresentationFormat>On-screen Show (4:3)</PresentationFormat>
  <Paragraphs>433</Paragraphs>
  <Slides>44</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44</vt:i4>
      </vt:variant>
    </vt:vector>
  </HeadingPairs>
  <TitlesOfParts>
    <vt:vector size="51" baseType="lpstr">
      <vt:lpstr>Arial</vt:lpstr>
      <vt:lpstr>Calibri</vt:lpstr>
      <vt:lpstr>Comic Sans MS</vt:lpstr>
      <vt:lpstr>Consolas</vt:lpstr>
      <vt:lpstr>Times New Roman</vt:lpstr>
      <vt:lpstr>Wingdings</vt:lpstr>
      <vt:lpstr>evaluation_intro</vt:lpstr>
      <vt:lpstr>Introduction To CPSC 217</vt:lpstr>
      <vt:lpstr>Administrative (James Tam)</vt:lpstr>
      <vt:lpstr>Course Resources</vt:lpstr>
      <vt:lpstr>Your Engagement Level ---&gt; Your Learning</vt:lpstr>
      <vt:lpstr>Lecture: How To Use The Course Resources</vt:lpstr>
      <vt:lpstr>Tam’s “House Rules”</vt:lpstr>
      <vt:lpstr>Tam’s “House Rules”</vt:lpstr>
      <vt:lpstr>Tam’s “House Rules”</vt:lpstr>
      <vt:lpstr>Tam’s House Rules (Remote Learning)</vt:lpstr>
      <vt:lpstr>Lecture Content</vt:lpstr>
      <vt:lpstr>Tutorials</vt:lpstr>
      <vt:lpstr>Tutorials (2)</vt:lpstr>
      <vt:lpstr>D2L Discussion Groups</vt:lpstr>
      <vt:lpstr>Evaluation Components</vt:lpstr>
      <vt:lpstr>Programming Language</vt:lpstr>
      <vt:lpstr>Mini Assignments</vt:lpstr>
      <vt:lpstr>Full Assignments</vt:lpstr>
      <vt:lpstr>Assignments</vt:lpstr>
      <vt:lpstr>Assignments (2)</vt:lpstr>
      <vt:lpstr>Assignments (3)</vt:lpstr>
      <vt:lpstr>Submitting Assignments</vt:lpstr>
      <vt:lpstr>JT’s Helpful Hint: Electronically Submitting Work</vt:lpstr>
      <vt:lpstr>How To Verify Submissions In DropBox</vt:lpstr>
      <vt:lpstr>Backing Up And Submitting Your Work</vt:lpstr>
      <vt:lpstr>Assignments: Late Submissions (Waived For Fall 2022)</vt:lpstr>
      <vt:lpstr>Grades For Each Component</vt:lpstr>
      <vt:lpstr>Grading: Course Components</vt:lpstr>
      <vt:lpstr>Why Grade Points?</vt:lpstr>
      <vt:lpstr>Grade Points Are Letter Grades Not Percentages</vt:lpstr>
      <vt:lpstr>Calculating Your Overall Term Grade Point</vt:lpstr>
      <vt:lpstr>Calculating Your Overall Term Grade Point (2)</vt:lpstr>
      <vt:lpstr>Contrast The Cut-Offs</vt:lpstr>
      <vt:lpstr>Common Computer Skills Assumed</vt:lpstr>
      <vt:lpstr>What This Course Is About</vt:lpstr>
      <vt:lpstr>Actual Practice: Common Interview Questions</vt:lpstr>
      <vt:lpstr>Course Goals</vt:lpstr>
      <vt:lpstr>How To Succeed</vt:lpstr>
      <vt:lpstr>How To Succeed In This Course</vt:lpstr>
      <vt:lpstr>How To Succeed In This Course (2)</vt:lpstr>
      <vt:lpstr>How To Succeed In This Course (3)</vt:lpstr>
      <vt:lpstr>How To Succeed In This Course (4)</vt:lpstr>
      <vt:lpstr>How To Succeed In This Course (5)</vt:lpstr>
      <vt:lpstr>How To Succeed In This Course (6)</vt:lpstr>
      <vt:lpstr>How To Succeed In This Course: A Summary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information</dc:title>
  <dc:creator>James Tam</dc:creator>
  <cp:keywords>Lecture;tutorial;grading;assignments</cp:keywords>
  <cp:lastModifiedBy>James Tam</cp:lastModifiedBy>
  <cp:revision>3237</cp:revision>
  <cp:lastPrinted>1998-08-16T21:06:56Z</cp:lastPrinted>
  <dcterms:created xsi:type="dcterms:W3CDTF">1995-08-18T10:27:02Z</dcterms:created>
  <dcterms:modified xsi:type="dcterms:W3CDTF">2022-08-30T04:07:08Z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1</vt:i4>
  </property>
  <property fmtid="{D5CDD505-2E9C-101B-9397-08002B2CF9AE}" pid="7" name="MailAddress">
    <vt:lpwstr>saul@cpsc.ucalgary.ca</vt:lpwstr>
  </property>
  <property fmtid="{D5CDD505-2E9C-101B-9397-08002B2CF9AE}" pid="8" name="HomePage">
    <vt:lpwstr>http://www.cpsc.ucalgary.ca/~saul</vt:lpwstr>
  </property>
  <property fmtid="{D5CDD505-2E9C-101B-9397-08002B2CF9AE}" pid="9" name="Other">
    <vt:lpwstr>Saul Greenberg, _x000d_
Department of Computer Science, _x000d_
University of Calgary,  _x000d_
Calgary, Alberta CANADA_x000d_
T2N 1N4</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false</vt:bool>
  </property>
  <property fmtid="{D5CDD505-2E9C-101B-9397-08002B2CF9AE}" pid="13" name="BackColor">
    <vt:i4>16777215</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D:\@www\grouplab\saul\481\topics</vt:lpwstr>
  </property>
</Properties>
</file>