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38" r:id="rId3"/>
    <p:sldId id="439" r:id="rId4"/>
    <p:sldId id="440" r:id="rId5"/>
    <p:sldId id="441" r:id="rId6"/>
    <p:sldId id="442" r:id="rId7"/>
    <p:sldId id="489" r:id="rId8"/>
    <p:sldId id="528" r:id="rId9"/>
    <p:sldId id="529" r:id="rId10"/>
    <p:sldId id="490" r:id="rId11"/>
    <p:sldId id="491" r:id="rId12"/>
    <p:sldId id="497" r:id="rId13"/>
    <p:sldId id="492" r:id="rId14"/>
    <p:sldId id="496" r:id="rId15"/>
    <p:sldId id="317" r:id="rId16"/>
    <p:sldId id="31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3" autoAdjust="0"/>
    <p:restoredTop sz="79177" autoAdjust="0"/>
  </p:normalViewPr>
  <p:slideViewPr>
    <p:cSldViewPr>
      <p:cViewPr varScale="1">
        <p:scale>
          <a:sx n="76" d="100"/>
          <a:sy n="76" d="100"/>
        </p:scale>
        <p:origin x="108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06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8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48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71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07DC1-B81C-4D21-ADE3-780B9EB177D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962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10/30/2022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</a:t>
            </a:r>
            <a:r>
              <a:rPr lang="en-US" altLang="en-US" sz="4800" dirty="0"/>
              <a:t>Types</a:t>
            </a:r>
            <a:r>
              <a:rPr lang="en-US" altLang="en-US" sz="4800" dirty="0" smtClean="0"/>
              <a:t>, </a:t>
            </a:r>
            <a:r>
              <a:rPr lang="en-US" altLang="en-US" sz="4800" dirty="0"/>
              <a:t>Lists Part </a:t>
            </a:r>
            <a:r>
              <a:rPr lang="en-US" altLang="en-US" sz="4800" dirty="0" smtClean="0"/>
              <a:t>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724150"/>
          </a:xfrm>
        </p:spPr>
        <p:txBody>
          <a:bodyPr/>
          <a:lstStyle/>
          <a:p>
            <a:pPr lvl="0"/>
            <a:r>
              <a:rPr lang="en-CA" sz="2400" dirty="0" smtClean="0"/>
              <a:t>When </a:t>
            </a:r>
            <a:r>
              <a:rPr lang="en-CA" sz="2400" dirty="0"/>
              <a:t>to use multi-dimensional lists</a:t>
            </a:r>
          </a:p>
          <a:p>
            <a:pPr lvl="0"/>
            <a:r>
              <a:rPr lang="en-US" sz="2400" dirty="0"/>
              <a:t>Creating 2D lists </a:t>
            </a:r>
            <a:endParaRPr lang="en-US" sz="2400" dirty="0" smtClean="0"/>
          </a:p>
          <a:p>
            <a:pPr lvl="0"/>
            <a:r>
              <a:rPr lang="en-US" sz="2400" dirty="0" smtClean="0"/>
              <a:t>How </a:t>
            </a:r>
            <a:r>
              <a:rPr lang="en-US" sz="2400" dirty="0"/>
              <a:t>to access a 2D list and its parts</a:t>
            </a:r>
            <a:endParaRPr lang="en-CA" sz="2400" dirty="0"/>
          </a:p>
          <a:p>
            <a:pPr lvl="0"/>
            <a:r>
              <a:rPr lang="en-US" sz="2400" dirty="0"/>
              <a:t>Basic 2D list operations: display, accessing parts, copying the </a:t>
            </a:r>
            <a:r>
              <a:rPr lang="en-US" sz="2400" dirty="0" smtClean="0"/>
              <a:t>list</a:t>
            </a:r>
          </a:p>
          <a:p>
            <a:r>
              <a:rPr lang="en-US" sz="2400" dirty="0"/>
              <a:t>Other composites: strings and tuples</a:t>
            </a:r>
            <a:endParaRPr lang="en-CA" sz="2400" dirty="0"/>
          </a:p>
          <a:p>
            <a:pPr lvl="0"/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A variable that appears to be a list is really a reference to a list.</a:t>
            </a:r>
          </a:p>
          <a:p>
            <a:pPr lvl="1"/>
            <a:r>
              <a:rPr lang="en-US" dirty="0" smtClean="0"/>
              <a:t>Recall: the reference and the list are two separate memory locations!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matrix = [ [0, 0, 0],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[3, 3, 3]]</a:t>
            </a:r>
          </a:p>
          <a:p>
            <a:pPr lvl="1"/>
            <a:r>
              <a:rPr lang="en-US" dirty="0" smtClean="0"/>
              <a:t>Wrong way to ‘copy’ a 2D list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aList1 = aList2 </a:t>
            </a:r>
            <a:r>
              <a:rPr lang="en-US" dirty="0" smtClean="0"/>
              <a:t>(Why is this wrong? Hint: recall what is stored in 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  aList1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Consolas" panose="020B0609020204030204" pitchFamily="49" charset="0"/>
              </a:rPr>
              <a:t>aList1)</a:t>
            </a:r>
            <a:endParaRPr lang="en-US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96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example program:</a:t>
            </a:r>
            <a:r>
              <a:rPr lang="en-US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3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copyingListsBothWays.py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wrong 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aGrid1 = </a:t>
            </a:r>
            <a:r>
              <a:rPr lang="en-CA" sz="1800" dirty="0">
                <a:latin typeface="Consolas" panose="020B0609020204030204" pitchFamily="49" charset="0"/>
              </a:rPr>
              <a:t>create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aGrid2 =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aGrid1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aGrid1[3][3] = </a:t>
            </a:r>
            <a:r>
              <a:rPr lang="en-CA" sz="1800" dirty="0" smtClean="0">
                <a:latin typeface="Consolas" panose="020B0609020204030204" pitchFamily="49" charset="0"/>
              </a:rPr>
              <a:t>"!</a:t>
            </a:r>
            <a:r>
              <a:rPr lang="en-US" sz="1800" dirty="0" smtClean="0">
                <a:latin typeface="Consolas" panose="020B0609020204030204" pitchFamily="49" charset="0"/>
              </a:rPr>
              <a:t>"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print("First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680633"/>
            <a:ext cx="4301067" cy="2133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FYI: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create():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[["*","*","*","*"],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["*","*","*","*"]]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return(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/>
          <a:lstStyle/>
          <a:p>
            <a:r>
              <a:rPr lang="en-US" b="1" dirty="0" smtClean="0"/>
              <a:t>Shallow copy</a:t>
            </a:r>
            <a:r>
              <a:rPr lang="en-US" dirty="0" smtClean="0"/>
              <a:t>: copies what’s stored in the reference (location of a list).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Deep copy</a:t>
            </a:r>
            <a:r>
              <a:rPr lang="en-US" dirty="0" smtClean="0"/>
              <a:t>: copies the data from one list to another.</a:t>
            </a:r>
          </a:p>
          <a:p>
            <a:pPr lvl="1"/>
            <a:r>
              <a:rPr lang="en-US" dirty="0" smtClean="0"/>
              <a:t>Create a new list e.g. aList2 = [0]*3</a:t>
            </a:r>
          </a:p>
          <a:p>
            <a:pPr lvl="1"/>
            <a:r>
              <a:rPr lang="en-US" dirty="0" smtClean="0"/>
              <a:t>Copy each piece of data (list elements) from one list to another e.g. </a:t>
            </a:r>
            <a:r>
              <a:rPr lang="en-US" dirty="0" smtClean="0">
                <a:latin typeface="Consolas" panose="020B0609020204030204" pitchFamily="49" charset="0"/>
              </a:rPr>
              <a:t>aList2[0] = aList1[0]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2209800" cy="838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Code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aList1 </a:t>
            </a:r>
            <a:r>
              <a:rPr lang="en-US" sz="1600" dirty="0" smtClean="0">
                <a:latin typeface="Consolas" panose="020B0609020204030204" pitchFamily="49" charset="0"/>
              </a:rPr>
              <a:t>= [1,2,3]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aList2 =aList1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33425" y="2883069"/>
            <a:ext cx="2886075" cy="440323"/>
            <a:chOff x="733425" y="2883069"/>
            <a:chExt cx="2886075" cy="440323"/>
          </a:xfrm>
        </p:grpSpPr>
        <p:sp>
          <p:nvSpPr>
            <p:cNvPr id="6" name="Rectangle 5"/>
            <p:cNvSpPr/>
            <p:nvPr/>
          </p:nvSpPr>
          <p:spPr>
            <a:xfrm>
              <a:off x="733425" y="288306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5500" y="288306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515152" y="305234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62000" y="3103231"/>
            <a:ext cx="1333500" cy="571246"/>
            <a:chOff x="762000" y="3103231"/>
            <a:chExt cx="1333500" cy="571246"/>
          </a:xfrm>
        </p:grpSpPr>
        <p:sp>
          <p:nvSpPr>
            <p:cNvPr id="7" name="Rectangle 6"/>
            <p:cNvSpPr/>
            <p:nvPr/>
          </p:nvSpPr>
          <p:spPr>
            <a:xfrm>
              <a:off x="762000" y="3335923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1619927" y="3103231"/>
              <a:ext cx="475573" cy="401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90600" y="5638800"/>
            <a:ext cx="2886075" cy="440323"/>
            <a:chOff x="990600" y="5638800"/>
            <a:chExt cx="2886075" cy="440323"/>
          </a:xfrm>
        </p:grpSpPr>
        <p:sp>
          <p:nvSpPr>
            <p:cNvPr id="13" name="Rectangle 12"/>
            <p:cNvSpPr/>
            <p:nvPr/>
          </p:nvSpPr>
          <p:spPr>
            <a:xfrm>
              <a:off x="990600" y="5638800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2675" y="5638800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772327" y="5808077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81075" y="6405979"/>
            <a:ext cx="2886075" cy="440323"/>
            <a:chOff x="981075" y="6405979"/>
            <a:chExt cx="2886075" cy="440323"/>
          </a:xfrm>
        </p:grpSpPr>
        <p:sp>
          <p:nvSpPr>
            <p:cNvPr id="16" name="Rectangle 15"/>
            <p:cNvSpPr/>
            <p:nvPr/>
          </p:nvSpPr>
          <p:spPr>
            <a:xfrm>
              <a:off x="981075" y="640597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43150" y="640597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[0, </a:t>
              </a:r>
              <a:r>
                <a:rPr lang="en-US" dirty="0"/>
                <a:t>0</a:t>
              </a:r>
              <a:r>
                <a:rPr lang="en-US" dirty="0" smtClean="0"/>
                <a:t>, </a:t>
              </a:r>
              <a:r>
                <a:rPr lang="en-US" dirty="0"/>
                <a:t>0</a:t>
              </a:r>
              <a:r>
                <a:rPr lang="en-US" dirty="0" smtClean="0"/>
                <a:t>]</a:t>
              </a:r>
              <a:endParaRPr lang="en-CA" dirty="0" smtClean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62802" y="657525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2183130" y="5955030"/>
            <a:ext cx="297467" cy="606031"/>
          </a:xfrm>
          <a:custGeom>
            <a:avLst/>
            <a:gdLst>
              <a:gd name="connsiteX0" fmla="*/ 297180 w 297467"/>
              <a:gd name="connsiteY0" fmla="*/ 0 h 606031"/>
              <a:gd name="connsiteX1" fmla="*/ 160020 w 297467"/>
              <a:gd name="connsiteY1" fmla="*/ 22860 h 606031"/>
              <a:gd name="connsiteX2" fmla="*/ 80010 w 297467"/>
              <a:gd name="connsiteY2" fmla="*/ 68580 h 606031"/>
              <a:gd name="connsiteX3" fmla="*/ 45720 w 297467"/>
              <a:gd name="connsiteY3" fmla="*/ 148590 h 606031"/>
              <a:gd name="connsiteX4" fmla="*/ 22860 w 297467"/>
              <a:gd name="connsiteY4" fmla="*/ 182880 h 606031"/>
              <a:gd name="connsiteX5" fmla="*/ 0 w 297467"/>
              <a:gd name="connsiteY5" fmla="*/ 251460 h 606031"/>
              <a:gd name="connsiteX6" fmla="*/ 11430 w 297467"/>
              <a:gd name="connsiteY6" fmla="*/ 342900 h 606031"/>
              <a:gd name="connsiteX7" fmla="*/ 34290 w 297467"/>
              <a:gd name="connsiteY7" fmla="*/ 377190 h 606031"/>
              <a:gd name="connsiteX8" fmla="*/ 102870 w 297467"/>
              <a:gd name="connsiteY8" fmla="*/ 434340 h 606031"/>
              <a:gd name="connsiteX9" fmla="*/ 160020 w 297467"/>
              <a:gd name="connsiteY9" fmla="*/ 480060 h 606031"/>
              <a:gd name="connsiteX10" fmla="*/ 194310 w 297467"/>
              <a:gd name="connsiteY10" fmla="*/ 514350 h 606031"/>
              <a:gd name="connsiteX11" fmla="*/ 228600 w 297467"/>
              <a:gd name="connsiteY11" fmla="*/ 525780 h 606031"/>
              <a:gd name="connsiteX12" fmla="*/ 262890 w 297467"/>
              <a:gd name="connsiteY12" fmla="*/ 548640 h 606031"/>
              <a:gd name="connsiteX13" fmla="*/ 274320 w 297467"/>
              <a:gd name="connsiteY13" fmla="*/ 514350 h 606031"/>
              <a:gd name="connsiteX14" fmla="*/ 297180 w 297467"/>
              <a:gd name="connsiteY14" fmla="*/ 548640 h 606031"/>
              <a:gd name="connsiteX15" fmla="*/ 262890 w 297467"/>
              <a:gd name="connsiteY15" fmla="*/ 582930 h 606031"/>
              <a:gd name="connsiteX16" fmla="*/ 171450 w 297467"/>
              <a:gd name="connsiteY16" fmla="*/ 605790 h 6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7467" h="606031">
                <a:moveTo>
                  <a:pt x="297180" y="0"/>
                </a:moveTo>
                <a:cubicBezTo>
                  <a:pt x="279059" y="2589"/>
                  <a:pt x="185090" y="14503"/>
                  <a:pt x="160020" y="22860"/>
                </a:cubicBezTo>
                <a:cubicBezTo>
                  <a:pt x="131017" y="32528"/>
                  <a:pt x="105094" y="51857"/>
                  <a:pt x="80010" y="68580"/>
                </a:cubicBezTo>
                <a:cubicBezTo>
                  <a:pt x="67187" y="107050"/>
                  <a:pt x="68319" y="109043"/>
                  <a:pt x="45720" y="148590"/>
                </a:cubicBezTo>
                <a:cubicBezTo>
                  <a:pt x="38904" y="160517"/>
                  <a:pt x="28439" y="170327"/>
                  <a:pt x="22860" y="182880"/>
                </a:cubicBezTo>
                <a:cubicBezTo>
                  <a:pt x="13073" y="204900"/>
                  <a:pt x="0" y="251460"/>
                  <a:pt x="0" y="251460"/>
                </a:cubicBezTo>
                <a:cubicBezTo>
                  <a:pt x="3810" y="281940"/>
                  <a:pt x="3348" y="313265"/>
                  <a:pt x="11430" y="342900"/>
                </a:cubicBezTo>
                <a:cubicBezTo>
                  <a:pt x="15044" y="356153"/>
                  <a:pt x="25496" y="366637"/>
                  <a:pt x="34290" y="377190"/>
                </a:cubicBezTo>
                <a:cubicBezTo>
                  <a:pt x="61792" y="410193"/>
                  <a:pt x="69154" y="411863"/>
                  <a:pt x="102870" y="434340"/>
                </a:cubicBezTo>
                <a:cubicBezTo>
                  <a:pt x="153995" y="511028"/>
                  <a:pt x="93769" y="435893"/>
                  <a:pt x="160020" y="480060"/>
                </a:cubicBezTo>
                <a:cubicBezTo>
                  <a:pt x="173470" y="489026"/>
                  <a:pt x="180860" y="505384"/>
                  <a:pt x="194310" y="514350"/>
                </a:cubicBezTo>
                <a:cubicBezTo>
                  <a:pt x="204335" y="521033"/>
                  <a:pt x="217824" y="520392"/>
                  <a:pt x="228600" y="525780"/>
                </a:cubicBezTo>
                <a:cubicBezTo>
                  <a:pt x="240887" y="531923"/>
                  <a:pt x="251460" y="541020"/>
                  <a:pt x="262890" y="548640"/>
                </a:cubicBezTo>
                <a:cubicBezTo>
                  <a:pt x="266700" y="537210"/>
                  <a:pt x="262272" y="514350"/>
                  <a:pt x="274320" y="514350"/>
                </a:cubicBezTo>
                <a:cubicBezTo>
                  <a:pt x="288057" y="514350"/>
                  <a:pt x="299438" y="535090"/>
                  <a:pt x="297180" y="548640"/>
                </a:cubicBezTo>
                <a:cubicBezTo>
                  <a:pt x="294523" y="564585"/>
                  <a:pt x="276597" y="574363"/>
                  <a:pt x="262890" y="582930"/>
                </a:cubicBezTo>
                <a:cubicBezTo>
                  <a:pt x="219522" y="610035"/>
                  <a:pt x="212668" y="605790"/>
                  <a:pt x="171450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2708629" y="5989320"/>
            <a:ext cx="194591" cy="548640"/>
          </a:xfrm>
          <a:custGeom>
            <a:avLst/>
            <a:gdLst>
              <a:gd name="connsiteX0" fmla="*/ 114581 w 194591"/>
              <a:gd name="connsiteY0" fmla="*/ 0 h 548640"/>
              <a:gd name="connsiteX1" fmla="*/ 103151 w 194591"/>
              <a:gd name="connsiteY1" fmla="*/ 388620 h 548640"/>
              <a:gd name="connsiteX2" fmla="*/ 91721 w 194591"/>
              <a:gd name="connsiteY2" fmla="*/ 434340 h 548640"/>
              <a:gd name="connsiteX3" fmla="*/ 80291 w 194591"/>
              <a:gd name="connsiteY3" fmla="*/ 548640 h 548640"/>
              <a:gd name="connsiteX4" fmla="*/ 34571 w 194591"/>
              <a:gd name="connsiteY4" fmla="*/ 502920 h 548640"/>
              <a:gd name="connsiteX5" fmla="*/ 281 w 194591"/>
              <a:gd name="connsiteY5" fmla="*/ 480060 h 548640"/>
              <a:gd name="connsiteX6" fmla="*/ 46001 w 194591"/>
              <a:gd name="connsiteY6" fmla="*/ 548640 h 548640"/>
              <a:gd name="connsiteX7" fmla="*/ 80291 w 194591"/>
              <a:gd name="connsiteY7" fmla="*/ 537210 h 548640"/>
              <a:gd name="connsiteX8" fmla="*/ 183161 w 194591"/>
              <a:gd name="connsiteY8" fmla="*/ 514350 h 548640"/>
              <a:gd name="connsiteX9" fmla="*/ 194591 w 194591"/>
              <a:gd name="connsiteY9" fmla="*/ 50292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91" h="548640">
                <a:moveTo>
                  <a:pt x="114581" y="0"/>
                </a:moveTo>
                <a:cubicBezTo>
                  <a:pt x="110771" y="129540"/>
                  <a:pt x="109962" y="259203"/>
                  <a:pt x="103151" y="388620"/>
                </a:cubicBezTo>
                <a:cubicBezTo>
                  <a:pt x="102325" y="404307"/>
                  <a:pt x="93943" y="418789"/>
                  <a:pt x="91721" y="434340"/>
                </a:cubicBezTo>
                <a:cubicBezTo>
                  <a:pt x="86306" y="472245"/>
                  <a:pt x="84101" y="510540"/>
                  <a:pt x="80291" y="548640"/>
                </a:cubicBezTo>
                <a:cubicBezTo>
                  <a:pt x="65051" y="533400"/>
                  <a:pt x="50935" y="516946"/>
                  <a:pt x="34571" y="502920"/>
                </a:cubicBezTo>
                <a:cubicBezTo>
                  <a:pt x="24141" y="493980"/>
                  <a:pt x="-3051" y="466733"/>
                  <a:pt x="281" y="480060"/>
                </a:cubicBezTo>
                <a:cubicBezTo>
                  <a:pt x="6944" y="506714"/>
                  <a:pt x="46001" y="548640"/>
                  <a:pt x="46001" y="548640"/>
                </a:cubicBezTo>
                <a:cubicBezTo>
                  <a:pt x="57431" y="544830"/>
                  <a:pt x="68530" y="539824"/>
                  <a:pt x="80291" y="537210"/>
                </a:cubicBezTo>
                <a:cubicBezTo>
                  <a:pt x="111899" y="530186"/>
                  <a:pt x="152284" y="529788"/>
                  <a:pt x="183161" y="514350"/>
                </a:cubicBezTo>
                <a:cubicBezTo>
                  <a:pt x="187980" y="511940"/>
                  <a:pt x="190781" y="506730"/>
                  <a:pt x="194591" y="50292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3039092" y="5932170"/>
            <a:ext cx="321328" cy="608210"/>
          </a:xfrm>
          <a:custGeom>
            <a:avLst/>
            <a:gdLst>
              <a:gd name="connsiteX0" fmla="*/ 1288 w 321328"/>
              <a:gd name="connsiteY0" fmla="*/ 0 h 608210"/>
              <a:gd name="connsiteX1" fmla="*/ 115588 w 321328"/>
              <a:gd name="connsiteY1" fmla="*/ 22860 h 608210"/>
              <a:gd name="connsiteX2" fmla="*/ 241318 w 321328"/>
              <a:gd name="connsiteY2" fmla="*/ 91440 h 608210"/>
              <a:gd name="connsiteX3" fmla="*/ 275608 w 321328"/>
              <a:gd name="connsiteY3" fmla="*/ 125730 h 608210"/>
              <a:gd name="connsiteX4" fmla="*/ 287038 w 321328"/>
              <a:gd name="connsiteY4" fmla="*/ 160020 h 608210"/>
              <a:gd name="connsiteX5" fmla="*/ 298468 w 321328"/>
              <a:gd name="connsiteY5" fmla="*/ 205740 h 608210"/>
              <a:gd name="connsiteX6" fmla="*/ 321328 w 321328"/>
              <a:gd name="connsiteY6" fmla="*/ 251460 h 608210"/>
              <a:gd name="connsiteX7" fmla="*/ 298468 w 321328"/>
              <a:gd name="connsiteY7" fmla="*/ 331470 h 608210"/>
              <a:gd name="connsiteX8" fmla="*/ 229888 w 321328"/>
              <a:gd name="connsiteY8" fmla="*/ 377190 h 608210"/>
              <a:gd name="connsiteX9" fmla="*/ 195598 w 321328"/>
              <a:gd name="connsiteY9" fmla="*/ 411480 h 608210"/>
              <a:gd name="connsiteX10" fmla="*/ 161308 w 321328"/>
              <a:gd name="connsiteY10" fmla="*/ 422910 h 608210"/>
              <a:gd name="connsiteX11" fmla="*/ 81298 w 321328"/>
              <a:gd name="connsiteY11" fmla="*/ 480060 h 608210"/>
              <a:gd name="connsiteX12" fmla="*/ 47008 w 321328"/>
              <a:gd name="connsiteY12" fmla="*/ 491490 h 608210"/>
              <a:gd name="connsiteX13" fmla="*/ 24148 w 321328"/>
              <a:gd name="connsiteY13" fmla="*/ 560070 h 608210"/>
              <a:gd name="connsiteX14" fmla="*/ 12718 w 321328"/>
              <a:gd name="connsiteY14" fmla="*/ 537210 h 608210"/>
              <a:gd name="connsiteX15" fmla="*/ 1288 w 321328"/>
              <a:gd name="connsiteY15" fmla="*/ 571500 h 608210"/>
              <a:gd name="connsiteX16" fmla="*/ 127018 w 321328"/>
              <a:gd name="connsiteY16" fmla="*/ 605790 h 60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328" h="608210">
                <a:moveTo>
                  <a:pt x="1288" y="0"/>
                </a:moveTo>
                <a:cubicBezTo>
                  <a:pt x="18284" y="2833"/>
                  <a:pt x="92854" y="13387"/>
                  <a:pt x="115588" y="22860"/>
                </a:cubicBezTo>
                <a:cubicBezTo>
                  <a:pt x="136409" y="31535"/>
                  <a:pt x="212094" y="67087"/>
                  <a:pt x="241318" y="91440"/>
                </a:cubicBezTo>
                <a:cubicBezTo>
                  <a:pt x="253736" y="101788"/>
                  <a:pt x="264178" y="114300"/>
                  <a:pt x="275608" y="125730"/>
                </a:cubicBezTo>
                <a:cubicBezTo>
                  <a:pt x="279418" y="137160"/>
                  <a:pt x="283728" y="148435"/>
                  <a:pt x="287038" y="160020"/>
                </a:cubicBezTo>
                <a:cubicBezTo>
                  <a:pt x="291354" y="175125"/>
                  <a:pt x="292952" y="191031"/>
                  <a:pt x="298468" y="205740"/>
                </a:cubicBezTo>
                <a:cubicBezTo>
                  <a:pt x="304451" y="221694"/>
                  <a:pt x="313708" y="236220"/>
                  <a:pt x="321328" y="251460"/>
                </a:cubicBezTo>
                <a:cubicBezTo>
                  <a:pt x="321229" y="251855"/>
                  <a:pt x="303934" y="326004"/>
                  <a:pt x="298468" y="331470"/>
                </a:cubicBezTo>
                <a:cubicBezTo>
                  <a:pt x="279041" y="350897"/>
                  <a:pt x="249315" y="357763"/>
                  <a:pt x="229888" y="377190"/>
                </a:cubicBezTo>
                <a:cubicBezTo>
                  <a:pt x="218458" y="388620"/>
                  <a:pt x="209048" y="402514"/>
                  <a:pt x="195598" y="411480"/>
                </a:cubicBezTo>
                <a:cubicBezTo>
                  <a:pt x="185573" y="418163"/>
                  <a:pt x="172738" y="419100"/>
                  <a:pt x="161308" y="422910"/>
                </a:cubicBezTo>
                <a:cubicBezTo>
                  <a:pt x="150953" y="430676"/>
                  <a:pt x="98012" y="471703"/>
                  <a:pt x="81298" y="480060"/>
                </a:cubicBezTo>
                <a:cubicBezTo>
                  <a:pt x="70522" y="485448"/>
                  <a:pt x="58438" y="487680"/>
                  <a:pt x="47008" y="491490"/>
                </a:cubicBezTo>
                <a:cubicBezTo>
                  <a:pt x="39388" y="514350"/>
                  <a:pt x="31768" y="582930"/>
                  <a:pt x="24148" y="560070"/>
                </a:cubicBezTo>
                <a:cubicBezTo>
                  <a:pt x="-3680" y="476587"/>
                  <a:pt x="-4556" y="468113"/>
                  <a:pt x="12718" y="537210"/>
                </a:cubicBezTo>
                <a:cubicBezTo>
                  <a:pt x="8908" y="548640"/>
                  <a:pt x="-4100" y="560724"/>
                  <a:pt x="1288" y="571500"/>
                </a:cubicBezTo>
                <a:cubicBezTo>
                  <a:pt x="26434" y="621792"/>
                  <a:pt x="86632" y="605790"/>
                  <a:pt x="127018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4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uiExpand="1" build="p" bldLvl="2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Copying Lists</a:t>
            </a:r>
            <a:r>
              <a:rPr lang="en-US" dirty="0"/>
              <a:t>: </a:t>
            </a:r>
            <a:r>
              <a:rPr lang="en-US" dirty="0" smtClean="0"/>
              <a:t>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92D050"/>
                </a:solidFill>
                <a:cs typeface="Consolas" panose="020B0609020204030204" pitchFamily="49" charset="0"/>
              </a:rPr>
              <a:t>right </a:t>
            </a:r>
            <a:r>
              <a:rPr lang="en-US" b="1" dirty="0">
                <a:solidFill>
                  <a:srgbClr val="92D050"/>
                </a:solidFill>
                <a:cs typeface="Consolas" panose="020B0609020204030204" pitchFamily="49" charset="0"/>
              </a:rPr>
              <a:t>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aGrid1 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aGrid2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copy(aGrid1,aGrid2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copy(aGrid1,aGrid2)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aGrid1[0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][0] = "?"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#These statements prove there’s two lists</a:t>
            </a:r>
            <a:endParaRPr lang="en-US" sz="18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aGrid1[3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][3] = "?"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032760" y="2567110"/>
            <a:ext cx="60960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lvl="1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copy(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destination,source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r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for c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destination[r][c] = source[r][c]</a:t>
            </a:r>
          </a:p>
        </p:txBody>
      </p:sp>
    </p:spTree>
    <p:extLst>
      <p:ext uri="{BB962C8B-B14F-4D97-AF65-F5344CB8AC3E}">
        <p14:creationId xmlns:p14="http://schemas.microsoft.com/office/powerpoint/2010/main" val="9035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Write The Code Yourself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class you should not </a:t>
            </a:r>
            <a:r>
              <a:rPr lang="en-US" dirty="0" smtClean="0"/>
              <a:t>use some else’s pre-created list </a:t>
            </a:r>
            <a:r>
              <a:rPr lang="en-US" dirty="0">
                <a:latin typeface="Consolas" panose="020B0609020204030204" pitchFamily="49" charset="0"/>
              </a:rPr>
              <a:t>copy</a:t>
            </a:r>
            <a:r>
              <a:rPr lang="en-US" dirty="0"/>
              <a:t> </a:t>
            </a:r>
            <a:r>
              <a:rPr lang="en-US" dirty="0" smtClean="0"/>
              <a:t>method (e.g. those defined when you “</a:t>
            </a:r>
            <a:r>
              <a:rPr lang="en-US" dirty="0" smtClean="0">
                <a:latin typeface="Consolas" panose="020B0609020204030204" pitchFamily="49" charset="0"/>
              </a:rPr>
              <a:t>import copy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Not </a:t>
            </a:r>
            <a:r>
              <a:rPr lang="en-US" dirty="0"/>
              <a:t>all programming languages have this capability (you will need to know how to do it yourself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Writing </a:t>
            </a:r>
            <a:r>
              <a:rPr lang="en-US" dirty="0"/>
              <a:t>the code yourself will provide you with extra </a:t>
            </a:r>
            <a:r>
              <a:rPr lang="en-US" dirty="0" smtClean="0"/>
              <a:t>practice and help you become more familiar with list (in other languages ‘array’) operations.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33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 numerical list: implement some common mathematical functions (e.g., average, min, max, mode – last one is challenging).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element, finding the smallest and largest element).</a:t>
            </a:r>
          </a:p>
          <a:p>
            <a:pPr lvl="2"/>
            <a:r>
              <a:rPr lang="en-US" altLang="en-US" sz="1800" dirty="0" smtClean="0">
                <a:cs typeface="Times New Roman" panose="02020603050405020304" pitchFamily="18" charset="0"/>
              </a:rPr>
              <a:t>In order to develop your programming skills you should write the code yourself rather than using predefined python methods such as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append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min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max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etc.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Sub-Section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</a:t>
            </a:r>
            <a:r>
              <a:rPr lang="en-US" altLang="en-US" sz="2400" dirty="0"/>
              <a:t>to create a 2D list: fixed size and </a:t>
            </a:r>
            <a:r>
              <a:rPr lang="en-US" altLang="en-US" sz="2400" dirty="0" smtClean="0"/>
              <a:t>a variable sized list by using the repetition operator.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access a 2D list: the whole list, rows in the list and individual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</a:t>
            </a:r>
            <a:r>
              <a:rPr lang="en-US" altLang="en-US" sz="2400" dirty="0"/>
              <a:t>to properly copy the contents of a 2D list into another 2D list as well as a common mistake when copying lists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dirty="0" smtClean="0"/>
              <a:t>It’s determined by the data – the number of categories of information determines the number of dimensions to use.</a:t>
            </a:r>
          </a:p>
          <a:p>
            <a:r>
              <a:rPr lang="en-US" altLang="en-US" sz="2000" dirty="0" smtClean="0"/>
              <a:t>  Examples:</a:t>
            </a:r>
          </a:p>
          <a:p>
            <a:r>
              <a:rPr lang="en-US" altLang="en-US" sz="2000" dirty="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Each cell contains the grade for a student i.e., </a:t>
            </a:r>
            <a:r>
              <a:rPr lang="en-US" altLang="en-US" sz="1800" dirty="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There is one dimension that specifies which student’s grades are being accessed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r>
              <a:rPr lang="en-US" altLang="en-US" sz="2000" dirty="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Expanded grades program (table: grades for multiple lectures)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Again there is </a:t>
            </a:r>
            <a:r>
              <a:rPr lang="en-US" altLang="en-US" sz="1800" i="1" dirty="0" smtClean="0"/>
              <a:t>one dimension</a:t>
            </a:r>
            <a:r>
              <a:rPr lang="en-US" altLang="en-US" sz="1800" dirty="0" smtClean="0"/>
              <a:t>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 </a:t>
            </a:r>
            <a:r>
              <a:rPr lang="en-US" altLang="en-US" sz="1800" i="1" dirty="0" smtClean="0"/>
              <a:t>other dimension</a:t>
            </a:r>
            <a:r>
              <a:rPr lang="en-US" altLang="en-US" sz="1800" dirty="0" smtClean="0"/>
              <a:t>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6477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dirty="0" smtClean="0"/>
              <a:t>(2D list continued)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64813"/>
              </p:ext>
            </p:extLst>
          </p:nvPr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dirty="0" smtClean="0"/>
              <a:t>(2D list continued)</a:t>
            </a:r>
          </a:p>
          <a:p>
            <a:r>
              <a:rPr lang="en-US" altLang="en-US" sz="1800" dirty="0" smtClean="0"/>
              <a:t>Notice that each row is merely a 1D list</a:t>
            </a:r>
          </a:p>
          <a:p>
            <a:r>
              <a:rPr lang="en-US" altLang="en-US" sz="1800" dirty="0" smtClean="0"/>
              <a:t>(A 2D list is a list containing rows of 1D lists)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9674"/>
              </p:ext>
            </p:extLst>
          </p:nvPr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10060"/>
              </p:ext>
            </p:extLst>
          </p:nvPr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77417"/>
              </p:ext>
            </p:extLst>
          </p:nvPr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9641"/>
              </p:ext>
            </p:extLst>
          </p:nvPr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60555"/>
              </p:ext>
            </p:extLst>
          </p:nvPr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65463"/>
            <a:chOff x="480" y="1728"/>
            <a:chExt cx="192" cy="1931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754314"/>
            <a:ext cx="4876800" cy="617538"/>
            <a:chOff x="768" y="1531"/>
            <a:chExt cx="3072" cy="389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1704" y="1531"/>
              <a:ext cx="14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Columns (e.g. grades)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115052" y="3676650"/>
            <a:ext cx="1503363" cy="3048000"/>
            <a:chOff x="3936" y="2112"/>
            <a:chExt cx="947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59" y="2762"/>
              <a:ext cx="6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Rows (e.g. lecture section)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 dirty="0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 dirty="0">
                <a:latin typeface="Arial" panose="020B0604020202020204" pitchFamily="34" charset="0"/>
              </a:rPr>
              <a:t>Important</a:t>
            </a:r>
            <a:r>
              <a:rPr lang="en-CA" altLang="en-US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List elements are specified in the order of </a:t>
            </a:r>
            <a:r>
              <a:rPr lang="en-CA" altLang="en-US" sz="1600" dirty="0">
                <a:latin typeface="Consolas" panose="020B0609020204030204" pitchFamily="49" charset="0"/>
              </a:rPr>
              <a:t>[row] [column]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Specifying only a single </a:t>
            </a:r>
            <a:r>
              <a:rPr lang="en-CA" altLang="en-US" sz="1600" dirty="0" smtClean="0">
                <a:latin typeface="Arial" panose="020B0604020202020204" pitchFamily="34" charset="0"/>
              </a:rPr>
              <a:t>set of brackets </a:t>
            </a:r>
            <a:r>
              <a:rPr lang="en-CA" altLang="en-US" sz="1600" dirty="0">
                <a:latin typeface="Arial" panose="020B0604020202020204" pitchFamily="34" charset="0"/>
              </a:rPr>
              <a:t>specifies the </a:t>
            </a:r>
            <a:r>
              <a:rPr lang="en-CA" altLang="en-US" sz="1600" dirty="0" smtClean="0">
                <a:latin typeface="Arial" panose="020B0604020202020204" pitchFamily="34" charset="0"/>
              </a:rPr>
              <a:t>row </a:t>
            </a:r>
          </a:p>
        </p:txBody>
      </p:sp>
    </p:spTree>
    <p:extLst>
      <p:ext uri="{BB962C8B-B14F-4D97-AF65-F5344CB8AC3E}">
        <p14:creationId xmlns:p14="http://schemas.microsoft.com/office/powerpoint/2010/main" val="39488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 (Fixed Size During Creation)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 = [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		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 ]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9140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373380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/>
              <a:t>Name of the example program</a:t>
            </a:r>
            <a:r>
              <a:rPr lang="en-US" altLang="en-US" sz="2400" dirty="0"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Consolas" panose="020B0609020204030204" pitchFamily="49" charset="0"/>
              </a:rPr>
              <a:t>1display2DList.py</a:t>
            </a:r>
          </a:p>
          <a:p>
            <a:pPr>
              <a:buFontTx/>
              <a:buNone/>
            </a:pPr>
            <a:r>
              <a:rPr lang="en-US" altLang="en-US" sz="2000" dirty="0"/>
              <a:t>	Learning: creating, displaying a fixed size 2D </a:t>
            </a:r>
            <a:r>
              <a:rPr lang="en-US" altLang="en-US" sz="2000" dirty="0" smtClean="0"/>
              <a:t>list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table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</a:t>
            </a:r>
            <a:r>
              <a:rPr lang="en-US" altLang="en-US" sz="1800" dirty="0">
                <a:latin typeface="Consolas" panose="020B0609020204030204" pitchFamily="49" charset="0"/>
              </a:rPr>
              <a:t>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])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#Each call to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>
                <a:latin typeface="Consolas" panose="020B0609020204030204" pitchFamily="49" charset="0"/>
              </a:rPr>
              <a:t>print(table[r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print(table[2</a:t>
            </a:r>
            <a:r>
              <a:rPr lang="en-US" altLang="en-US" sz="1800" dirty="0" smtClean="0">
                <a:latin typeface="Consolas" panose="020B0609020204030204" pitchFamily="49" charset="0"/>
              </a:rPr>
              <a:t>][0])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12822"/>
          </a:xfrm>
        </p:spPr>
        <p:txBody>
          <a:bodyPr/>
          <a:lstStyle/>
          <a:p>
            <a:r>
              <a:rPr lang="en-US" altLang="en-US" sz="2800" dirty="0" smtClean="0"/>
              <a:t>Creating And Initializing A Multi-Dimensional List In Python (2): </a:t>
            </a:r>
            <a:r>
              <a:rPr lang="en-US" altLang="en-US" sz="2800" dirty="0"/>
              <a:t>Fixed Size During Creation</a:t>
            </a:r>
            <a:endParaRPr lang="en-US" altLang="en-US" sz="2800" dirty="0" smtClean="0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19538" y="2105025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19538" y="2638425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19538" y="3095625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919538" y="3552825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72299" y="4498181"/>
            <a:ext cx="1704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tabLst>
                <a:tab pos="180975" algn="l"/>
                <a:tab pos="36195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</a:rPr>
              <a:t>0	1	2 </a:t>
            </a:r>
            <a:r>
              <a:rPr lang="en-US" altLang="en-US" sz="1600" dirty="0">
                <a:latin typeface="Consolas" panose="020B0609020204030204" pitchFamily="49" charset="0"/>
              </a:rPr>
              <a:t>(col)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859662"/>
            <a:ext cx="2454774" cy="5866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tabLst>
                <a:tab pos="542925" algn="l"/>
                <a:tab pos="1073150" algn="l"/>
              </a:tabLst>
            </a:pPr>
            <a:r>
              <a:rPr lang="en-US" sz="1400" dirty="0" smtClean="0">
                <a:latin typeface="Consolas" panose="020B0609020204030204" pitchFamily="49" charset="0"/>
              </a:rPr>
              <a:t>c=0	c=1	c=2</a:t>
            </a:r>
            <a:endParaRPr lang="en-CA" sz="1400" dirty="0" smtClean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6624" y="5742201"/>
            <a:ext cx="3273175" cy="3823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a list element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693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Lists: Levels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</a:t>
            </a:r>
            <a:r>
              <a:rPr lang="fr-FR" sz="1800" dirty="0">
                <a:latin typeface="Consolas" panose="020B0609020204030204" pitchFamily="49" charset="0"/>
              </a:rPr>
              <a:t>0,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</a:t>
            </a:r>
            <a:r>
              <a:rPr lang="fr-FR" sz="1800" dirty="0" smtClean="0">
                <a:latin typeface="Consolas" panose="020B0609020204030204" pitchFamily="49" charset="0"/>
              </a:rPr>
              <a:t>]]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(table</a:t>
            </a:r>
            <a:r>
              <a:rPr lang="fr-FR" sz="1800" dirty="0">
                <a:latin typeface="Consolas" panose="020B0609020204030204" pitchFamily="49" charset="0"/>
              </a:rPr>
              <a:t>) 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Entire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#First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(table[3</a:t>
            </a:r>
            <a:r>
              <a:rPr lang="fr-FR" sz="1800" dirty="0" smtClean="0">
                <a:latin typeface="Consolas" panose="020B0609020204030204" pitchFamily="49" charset="0"/>
              </a:rPr>
              <a:t>][1])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#4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, 2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nd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column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</a:t>
            </a:r>
            <a:r>
              <a:rPr lang="fr-FR" sz="1800" dirty="0" smtClean="0">
                <a:latin typeface="Consolas" panose="020B0609020204030204" pitchFamily="49" charset="0"/>
              </a:rPr>
              <a:t>][0][0])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[["</a:t>
            </a:r>
            <a:r>
              <a:rPr lang="fr-FR" sz="1800" dirty="0" err="1">
                <a:latin typeface="Consolas" panose="020B0609020204030204" pitchFamily="49" charset="0"/>
              </a:rPr>
              <a:t>a","b</a:t>
            </a:r>
            <a:r>
              <a:rPr lang="fr-FR" sz="1800" dirty="0">
                <a:latin typeface="Consolas" panose="020B0609020204030204" pitchFamily="49" charset="0"/>
              </a:rPr>
              <a:t>"],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3]]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(table[0][0][0</a:t>
            </a:r>
            <a:r>
              <a:rPr lang="fr-FR" sz="1800" dirty="0" smtClean="0">
                <a:latin typeface="Consolas" panose="020B0609020204030204" pitchFamily="49" charset="0"/>
              </a:rPr>
              <a:t>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8498"/>
          <a:stretch/>
        </p:blipFill>
        <p:spPr>
          <a:xfrm>
            <a:off x="3352800" y="2163646"/>
            <a:ext cx="5943600" cy="31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769" r="75641" b="37826"/>
          <a:stretch/>
        </p:blipFill>
        <p:spPr>
          <a:xfrm>
            <a:off x="4313129" y="2735227"/>
            <a:ext cx="1371600" cy="294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7692" r="94872" b="11538"/>
          <a:stretch/>
        </p:blipFill>
        <p:spPr>
          <a:xfrm>
            <a:off x="5867400" y="3079181"/>
            <a:ext cx="3048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550" y="3738007"/>
            <a:ext cx="4845050" cy="30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2D Lists Via The Repetition Operator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dirty="0"/>
              <a:t>Name of the example program</a:t>
            </a:r>
            <a:r>
              <a:rPr lang="en-US" altLang="en-US" sz="2800" dirty="0">
                <a:latin typeface="Times New Roman" panose="02020603050405020304" pitchFamily="18" charset="0"/>
              </a:rPr>
              <a:t>: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Consolas" panose="020B0609020204030204" pitchFamily="49" charset="0"/>
              </a:rPr>
              <a:t>2creatingListViaRepetition.py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    Learning</a:t>
            </a:r>
            <a:r>
              <a:rPr lang="en-US" altLang="en-US" dirty="0"/>
              <a:t>: </a:t>
            </a:r>
            <a:r>
              <a:rPr lang="en-US" altLang="en-US" dirty="0" smtClean="0"/>
              <a:t>creating a variable sized 2D list using the repetition operator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MAX_COLUMNS = 5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MAX_ROWS = 3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ELEMENT = </a:t>
            </a:r>
            <a:r>
              <a:rPr lang="en-US" altLang="en-US" sz="1800" dirty="0" smtClean="0">
                <a:latin typeface="Consolas" panose="020B0609020204030204" pitchFamily="49" charset="0"/>
              </a:rPr>
              <a:t>"*"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aList</a:t>
            </a:r>
            <a:r>
              <a:rPr lang="en-US" altLang="en-US" sz="1800" dirty="0">
                <a:latin typeface="Consolas" panose="020B0609020204030204" pitchFamily="49" charset="0"/>
              </a:rPr>
              <a:t> = []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r = 0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while (r &lt; MAX_ROWS):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tempList</a:t>
            </a:r>
            <a:r>
              <a:rPr lang="en-US" altLang="en-US" sz="1800" dirty="0">
                <a:latin typeface="Consolas" panose="020B0609020204030204" pitchFamily="49" charset="0"/>
              </a:rPr>
              <a:t> = [ELEMENT] * MAX_COLUMNS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aList.append</a:t>
            </a:r>
            <a:r>
              <a:rPr lang="en-US" altLang="en-US" sz="1800" dirty="0">
                <a:latin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</a:rPr>
              <a:t>tempList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r = r + 1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45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Overflowing 2D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 named constants</a:t>
            </a:r>
          </a:p>
          <a:p>
            <a:r>
              <a:rPr lang="en-US" dirty="0" smtClean="0"/>
              <a:t>Recall that the previous example declared 2 named constants.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MAX_COLUMNS = 5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MAX_ROWS = </a:t>
            </a:r>
            <a:r>
              <a:rPr lang="en-US" altLang="en-US" sz="1800" dirty="0" smtClean="0">
                <a:latin typeface="Consolas" panose="020B0609020204030204" pitchFamily="49" charset="0"/>
              </a:rPr>
              <a:t>3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dirty="0" smtClean="0"/>
              <a:t>Control access to list elements using these constants.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r = 0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while (r &lt; MAX_ROWS):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c = 0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(c &lt; MAX_COLUMNS):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print(</a:t>
            </a:r>
            <a:r>
              <a:rPr 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sz="1800" dirty="0" smtClean="0">
                <a:latin typeface="Consolas" panose="020B0609020204030204" pitchFamily="49" charset="0"/>
              </a:rPr>
              <a:t>[r</a:t>
            </a:r>
            <a:r>
              <a:rPr lang="en-US" sz="1800" dirty="0">
                <a:latin typeface="Consolas" panose="020B0609020204030204" pitchFamily="49" charset="0"/>
              </a:rPr>
              <a:t>][c], end = "")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c = c + 1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print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 = r + 1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69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47247</TotalTime>
  <Words>1271</Words>
  <Application>Microsoft Office PowerPoint</Application>
  <PresentationFormat>On-screen Show (4:3)</PresentationFormat>
  <Paragraphs>248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Consolas</vt:lpstr>
      <vt:lpstr>Times New Roman</vt:lpstr>
      <vt:lpstr>Office Theme</vt:lpstr>
      <vt:lpstr>Composite Types, Lists Part 2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 During Creation)</vt:lpstr>
      <vt:lpstr>Creating And Initializing A Multi-Dimensional List In Python (2): Fixed Size During Creation</vt:lpstr>
      <vt:lpstr>2D Lists: Levels Of Access</vt:lpstr>
      <vt:lpstr>Creating 2D Lists Via The Repetition Operator</vt:lpstr>
      <vt:lpstr>How To Avoid Overflowing 2D Lists</vt:lpstr>
      <vt:lpstr>Copying Lists</vt:lpstr>
      <vt:lpstr>Copying Lists: Example</vt:lpstr>
      <vt:lpstr>New Terminology</vt:lpstr>
      <vt:lpstr>Copying Lists: Example (2)</vt:lpstr>
      <vt:lpstr>Copying Lists: Write The Code Yourself</vt:lpstr>
      <vt:lpstr>Extra Practice</vt:lpstr>
      <vt:lpstr>After This Sub-Section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James Tam</cp:lastModifiedBy>
  <cp:revision>1112</cp:revision>
  <dcterms:created xsi:type="dcterms:W3CDTF">2013-08-26T22:54:00Z</dcterms:created>
  <dcterms:modified xsi:type="dcterms:W3CDTF">2022-10-31T05:58:41Z</dcterms:modified>
</cp:coreProperties>
</file>