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38" r:id="rId3"/>
    <p:sldId id="439" r:id="rId4"/>
    <p:sldId id="440" r:id="rId5"/>
    <p:sldId id="441" r:id="rId6"/>
    <p:sldId id="442" r:id="rId7"/>
    <p:sldId id="489" r:id="rId8"/>
    <p:sldId id="528" r:id="rId9"/>
    <p:sldId id="529" r:id="rId10"/>
    <p:sldId id="490" r:id="rId11"/>
    <p:sldId id="491" r:id="rId12"/>
    <p:sldId id="497" r:id="rId13"/>
    <p:sldId id="492" r:id="rId14"/>
    <p:sldId id="496" r:id="rId15"/>
    <p:sldId id="317" r:id="rId16"/>
    <p:sldId id="319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2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Microsoft account" initials="Ma" lastIdx="2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0000FF"/>
    <a:srgbClr val="FFFFCC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73" autoAdjust="0"/>
    <p:restoredTop sz="79177" autoAdjust="0"/>
  </p:normalViewPr>
  <p:slideViewPr>
    <p:cSldViewPr>
      <p:cViewPr varScale="1">
        <p:scale>
          <a:sx n="76" d="100"/>
          <a:sy n="76" d="100"/>
        </p:scale>
        <p:origin x="108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992" y="6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5B8B9B-0C26-4D86-A0FE-7B93EAAD00B2}" type="datetimeFigureOut">
              <a:rPr lang="en-US" altLang="en-US"/>
              <a:pPr>
                <a:defRPr/>
              </a:pPr>
              <a:t>10/30/2022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Composites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2FDBF98-69C5-43FF-9BE5-27043F2F2D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25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1A3AF35-F6C0-47B8-B40D-C87CB370B061}" type="datetimeFigureOut">
              <a:rPr lang="en-US" altLang="en-US"/>
              <a:pPr>
                <a:defRPr/>
              </a:pPr>
              <a:t>10/30/2022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B807DC1-B81C-4D21-ADE3-780B9EB177D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02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502B341-2BFF-42A3-A493-E292D9FD015E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2890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2062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582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1489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7710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07DC1-B81C-4D21-ADE3-780B9EB177DE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962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7612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B52B28F-4DFB-4EFE-A5FF-4B62CBDE4A93}" type="slidenum">
              <a:rPr lang="en-US" altLang="en-US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0650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A8EB95-6C25-42BE-AA42-10DA4FA59631}" type="datetimeFigureOut">
              <a:rPr lang="en-US" altLang="en-US"/>
              <a:pPr>
                <a:defRPr/>
              </a:pPr>
              <a:t>10/30/2022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2F89589-0382-4EA8-8535-E07A6C5C19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58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71839E3-4D83-423D-882F-9A1F8C1D70B8}" type="datetimeFigureOut">
              <a:rPr lang="en-US" altLang="en-US"/>
              <a:pPr>
                <a:defRPr/>
              </a:pPr>
              <a:t>10/30/2022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D37A4787-0093-4DD3-B6AE-6FADB0825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558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831AFFC-1724-4D13-A56E-91268526F7AC}" type="datetimeFigureOut">
              <a:rPr lang="en-US" altLang="en-US"/>
              <a:pPr>
                <a:defRPr/>
              </a:pPr>
              <a:t>10/30/2022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778D64B0-D250-4434-86CE-B39C6B87422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4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332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8ECFF7D-C0AD-4EE1-B09C-58E132AD5648}" type="datetimeFigureOut">
              <a:rPr lang="en-US" altLang="en-US"/>
              <a:pPr>
                <a:defRPr/>
              </a:pPr>
              <a:t>10/30/2022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35C2E0A-73CD-4B82-9025-DC880F364EE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4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838476-CF3E-4DD1-BEE2-F1557AB553C5}" type="datetimeFigureOut">
              <a:rPr lang="en-US" altLang="en-US"/>
              <a:pPr>
                <a:defRPr/>
              </a:pPr>
              <a:t>10/30/2022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4A0287F-F0C6-4C62-B596-52B821C953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6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D56B97F-B9B2-479E-ABD3-270144D923AA}" type="datetimeFigureOut">
              <a:rPr lang="en-US" altLang="en-US"/>
              <a:pPr>
                <a:defRPr/>
              </a:pPr>
              <a:t>10/30/2022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2B519202-1C70-4D33-954D-E2E8F9893AF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02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0EB20A3-C4A2-43E3-ABA6-FF2B70190B8F}" type="datetimeFigureOut">
              <a:rPr lang="en-US" altLang="en-US"/>
              <a:pPr>
                <a:defRPr/>
              </a:pPr>
              <a:t>10/30/2022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B5D0C400-DD6B-4EC9-A941-02EBCF3E97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D3C734C-F020-41BA-A42E-2382FBE96F2A}" type="datetimeFigureOut">
              <a:rPr lang="en-US" altLang="en-US"/>
              <a:pPr>
                <a:defRPr/>
              </a:pPr>
              <a:t>10/30/2022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918FE5B8-65D5-4358-B85A-BAEDED7030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54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A8943C6-22D4-4DE3-B77E-9A7FE3FC9889}" type="datetimeFigureOut">
              <a:rPr lang="en-US" altLang="en-US"/>
              <a:pPr>
                <a:defRPr/>
              </a:pPr>
              <a:t>10/30/2022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6B84F58D-8813-4F50-8719-D266C0AB93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40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2130DA7-C0F6-4946-AE60-2A2CC8C619A8}" type="datetimeFigureOut">
              <a:rPr lang="en-US" altLang="en-US"/>
              <a:pPr>
                <a:defRPr/>
              </a:pPr>
              <a:t>10/30/2022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21E3873-7126-4341-9943-44429F7F1F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243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Composite </a:t>
            </a:r>
            <a:r>
              <a:rPr lang="en-US" altLang="en-US" sz="4800" dirty="0"/>
              <a:t>Types</a:t>
            </a:r>
            <a:r>
              <a:rPr lang="en-US" altLang="en-US" sz="4800" dirty="0" smtClean="0"/>
              <a:t>, </a:t>
            </a:r>
            <a:r>
              <a:rPr lang="en-US" altLang="en-US" sz="4800" dirty="0"/>
              <a:t>Lists Part </a:t>
            </a:r>
            <a:r>
              <a:rPr lang="en-US" altLang="en-US" sz="4800" dirty="0" smtClean="0"/>
              <a:t>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29050"/>
            <a:ext cx="6734175" cy="2724150"/>
          </a:xfrm>
        </p:spPr>
        <p:txBody>
          <a:bodyPr/>
          <a:lstStyle/>
          <a:p>
            <a:pPr lvl="0"/>
            <a:r>
              <a:rPr lang="en-CA" sz="2400" dirty="0" smtClean="0"/>
              <a:t>When </a:t>
            </a:r>
            <a:r>
              <a:rPr lang="en-CA" sz="2400" dirty="0"/>
              <a:t>to use multi-dimensional lists</a:t>
            </a:r>
          </a:p>
          <a:p>
            <a:pPr lvl="0"/>
            <a:r>
              <a:rPr lang="en-US" sz="2400" dirty="0"/>
              <a:t>Creating 2D lists </a:t>
            </a:r>
            <a:endParaRPr lang="en-US" sz="2400" dirty="0" smtClean="0"/>
          </a:p>
          <a:p>
            <a:pPr lvl="0"/>
            <a:r>
              <a:rPr lang="en-US" sz="2400" dirty="0" smtClean="0"/>
              <a:t>How </a:t>
            </a:r>
            <a:r>
              <a:rPr lang="en-US" sz="2400" dirty="0"/>
              <a:t>to access a 2D list and its parts</a:t>
            </a:r>
            <a:endParaRPr lang="en-CA" sz="2400" dirty="0"/>
          </a:p>
          <a:p>
            <a:pPr lvl="0"/>
            <a:r>
              <a:rPr lang="en-US" sz="2400" dirty="0"/>
              <a:t>Basic 2D list operations: display, accessing parts, copying the </a:t>
            </a:r>
            <a:r>
              <a:rPr lang="en-US" sz="2400" dirty="0" smtClean="0"/>
              <a:t>list</a:t>
            </a:r>
          </a:p>
          <a:p>
            <a:r>
              <a:rPr lang="en-US" sz="2400" dirty="0"/>
              <a:t>Other composites: strings and tuples</a:t>
            </a:r>
            <a:endParaRPr lang="en-CA" sz="2400" dirty="0"/>
          </a:p>
          <a:p>
            <a:pPr lvl="0"/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Lists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Important: A variable that appears to be a list is really a reference to a list.</a:t>
            </a:r>
          </a:p>
          <a:p>
            <a:pPr lvl="1"/>
            <a:r>
              <a:rPr lang="en-US" dirty="0" smtClean="0"/>
              <a:t>Recall: the reference and the list are two separate memory locations!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matrix = [ [0, 0, 0],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           [1, 1, 1],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           [2, 2, 2],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           [3, 3, 3]]</a:t>
            </a:r>
          </a:p>
          <a:p>
            <a:pPr lvl="1"/>
            <a:r>
              <a:rPr lang="en-US" dirty="0" smtClean="0"/>
              <a:t>Wrong way to ‘copy’ a 2D list</a:t>
            </a: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aList1 = aList2 </a:t>
            </a:r>
            <a:r>
              <a:rPr lang="en-US" dirty="0" smtClean="0"/>
              <a:t>(Why is this wrong? Hint: recall what is stored in 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            aList1</a:t>
            </a:r>
            <a:r>
              <a:rPr lang="en-US" dirty="0" smtClean="0">
                <a:latin typeface="+mj-lt"/>
              </a:rPr>
              <a:t> and </a:t>
            </a:r>
            <a:r>
              <a:rPr lang="en-US" dirty="0" smtClean="0">
                <a:latin typeface="Consolas" panose="020B0609020204030204" pitchFamily="49" charset="0"/>
              </a:rPr>
              <a:t>aList1)</a:t>
            </a:r>
            <a:endParaRPr lang="en-US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963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Lists: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Name of the example program:</a:t>
            </a:r>
            <a:r>
              <a:rPr lang="en-US" dirty="0"/>
              <a:t> </a:t>
            </a:r>
            <a:r>
              <a:rPr lang="en-US" sz="2000" dirty="0">
                <a:latin typeface="Consolas" panose="020B0609020204030204" pitchFamily="49" charset="0"/>
              </a:rPr>
              <a:t>3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copyingListsBothWays.py</a:t>
            </a: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cs typeface="Consolas" panose="020B0609020204030204" pitchFamily="49" charset="0"/>
              </a:rPr>
              <a:t>This is the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wrong way</a:t>
            </a:r>
            <a:r>
              <a:rPr lang="en-US" dirty="0" smtClean="0">
                <a:cs typeface="Consolas" panose="020B0609020204030204" pitchFamily="49" charset="0"/>
              </a:rPr>
              <a:t>.</a:t>
            </a:r>
          </a:p>
          <a:p>
            <a:endParaRPr lang="en-US" dirty="0" smtClean="0"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aGrid1 = </a:t>
            </a:r>
            <a:r>
              <a:rPr lang="en-CA" sz="1800" dirty="0">
                <a:latin typeface="Consolas" panose="020B0609020204030204" pitchFamily="49" charset="0"/>
              </a:rPr>
              <a:t>create</a:t>
            </a:r>
            <a:r>
              <a:rPr lang="en-CA" sz="1800" dirty="0" smtClean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aGrid2 =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aGrid1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aGrid1[3][3] = </a:t>
            </a:r>
            <a:r>
              <a:rPr lang="en-CA" sz="1800" dirty="0" smtClean="0">
                <a:latin typeface="Consolas" panose="020B0609020204030204" pitchFamily="49" charset="0"/>
              </a:rPr>
              <a:t>"!</a:t>
            </a:r>
            <a:r>
              <a:rPr lang="en-US" sz="1800" dirty="0" smtClean="0">
                <a:latin typeface="Consolas" panose="020B0609020204030204" pitchFamily="49" charset="0"/>
              </a:rPr>
              <a:t>"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print("First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display(aGrid1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</a:rPr>
              <a:t>("Second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display(aGrid2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5800" y="1680633"/>
            <a:ext cx="4301067" cy="21336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FYI: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def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create():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aGrid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= [["*","*","*","*"],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 ["*","*","*","*"],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 ["*","*","*","*"],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 ["*","*","*","*"]]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return(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aGrid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)</a:t>
            </a:r>
            <a:endParaRPr lang="en-CA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2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495800"/>
          </a:xfrm>
        </p:spPr>
        <p:txBody>
          <a:bodyPr/>
          <a:lstStyle/>
          <a:p>
            <a:r>
              <a:rPr lang="en-US" b="1" dirty="0" smtClean="0"/>
              <a:t>Shallow copy</a:t>
            </a:r>
            <a:r>
              <a:rPr lang="en-US" dirty="0" smtClean="0"/>
              <a:t>: copies what’s stored in the reference (location of a list).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Deep copy</a:t>
            </a:r>
            <a:r>
              <a:rPr lang="en-US" dirty="0" smtClean="0"/>
              <a:t>: copies the data from one list to another.</a:t>
            </a:r>
          </a:p>
          <a:p>
            <a:pPr lvl="1"/>
            <a:r>
              <a:rPr lang="en-US" dirty="0" smtClean="0"/>
              <a:t>Create a new list e.g. aList2 = [0]*3</a:t>
            </a:r>
          </a:p>
          <a:p>
            <a:pPr lvl="1"/>
            <a:r>
              <a:rPr lang="en-US" dirty="0" smtClean="0"/>
              <a:t>Copy each piece of data (list elements) from one list to another e.g. </a:t>
            </a:r>
            <a:r>
              <a:rPr lang="en-US" dirty="0" smtClean="0">
                <a:latin typeface="Consolas" panose="020B0609020204030204" pitchFamily="49" charset="0"/>
              </a:rPr>
              <a:t>aList2[0] = aList1[0]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Terminology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905000"/>
            <a:ext cx="2209800" cy="8382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/>
              <a:t>Code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aList1 </a:t>
            </a:r>
            <a:r>
              <a:rPr lang="en-US" sz="1600" dirty="0" smtClean="0">
                <a:latin typeface="Consolas" panose="020B0609020204030204" pitchFamily="49" charset="0"/>
              </a:rPr>
              <a:t>= [1,2,3]</a:t>
            </a:r>
          </a:p>
          <a:p>
            <a:r>
              <a:rPr lang="en-US" sz="1600" dirty="0" smtClean="0">
                <a:latin typeface="Consolas" panose="020B0609020204030204" pitchFamily="49" charset="0"/>
              </a:rPr>
              <a:t>aList2 =aList1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33425" y="2883069"/>
            <a:ext cx="2886075" cy="440323"/>
            <a:chOff x="733425" y="2883069"/>
            <a:chExt cx="2886075" cy="440323"/>
          </a:xfrm>
        </p:grpSpPr>
        <p:sp>
          <p:nvSpPr>
            <p:cNvPr id="6" name="Rectangle 5"/>
            <p:cNvSpPr/>
            <p:nvPr/>
          </p:nvSpPr>
          <p:spPr>
            <a:xfrm>
              <a:off x="733425" y="2883069"/>
              <a:ext cx="8579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aList1</a:t>
              </a:r>
              <a:endParaRPr lang="en-CA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95500" y="2883069"/>
              <a:ext cx="1524000" cy="4403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/>
                <a:t>[1, 2, 3]</a:t>
              </a:r>
              <a:endParaRPr lang="en-CA" dirty="0" smtClean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515152" y="3052346"/>
              <a:ext cx="618448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62000" y="3103231"/>
            <a:ext cx="1333500" cy="571246"/>
            <a:chOff x="762000" y="3103231"/>
            <a:chExt cx="1333500" cy="571246"/>
          </a:xfrm>
        </p:grpSpPr>
        <p:sp>
          <p:nvSpPr>
            <p:cNvPr id="7" name="Rectangle 6"/>
            <p:cNvSpPr/>
            <p:nvPr/>
          </p:nvSpPr>
          <p:spPr>
            <a:xfrm>
              <a:off x="762000" y="3335923"/>
              <a:ext cx="8579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</a:rPr>
                <a:t>aList2</a:t>
              </a:r>
              <a:endParaRPr lang="en-CA" sz="1600" dirty="0"/>
            </a:p>
          </p:txBody>
        </p:sp>
        <p:cxnSp>
          <p:nvCxnSpPr>
            <p:cNvPr id="12" name="Straight Arrow Connector 11"/>
            <p:cNvCxnSpPr>
              <a:stCxn id="7" idx="3"/>
              <a:endCxn id="8" idx="1"/>
            </p:cNvCxnSpPr>
            <p:nvPr/>
          </p:nvCxnSpPr>
          <p:spPr>
            <a:xfrm flipV="1">
              <a:off x="1619927" y="3103231"/>
              <a:ext cx="475573" cy="401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990600" y="5638800"/>
            <a:ext cx="2886075" cy="440323"/>
            <a:chOff x="990600" y="5638800"/>
            <a:chExt cx="2886075" cy="440323"/>
          </a:xfrm>
        </p:grpSpPr>
        <p:sp>
          <p:nvSpPr>
            <p:cNvPr id="13" name="Rectangle 12"/>
            <p:cNvSpPr/>
            <p:nvPr/>
          </p:nvSpPr>
          <p:spPr>
            <a:xfrm>
              <a:off x="990600" y="5638800"/>
              <a:ext cx="8579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aList1</a:t>
              </a:r>
              <a:endParaRPr lang="en-CA" sz="16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52675" y="5638800"/>
              <a:ext cx="1524000" cy="4403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/>
                <a:t>[1, 2, 3]</a:t>
              </a:r>
              <a:endParaRPr lang="en-CA" dirty="0" smtClean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1772327" y="5808077"/>
              <a:ext cx="618448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981075" y="6405979"/>
            <a:ext cx="2886075" cy="440323"/>
            <a:chOff x="981075" y="6405979"/>
            <a:chExt cx="2886075" cy="440323"/>
          </a:xfrm>
        </p:grpSpPr>
        <p:sp>
          <p:nvSpPr>
            <p:cNvPr id="16" name="Rectangle 15"/>
            <p:cNvSpPr/>
            <p:nvPr/>
          </p:nvSpPr>
          <p:spPr>
            <a:xfrm>
              <a:off x="981075" y="6405979"/>
              <a:ext cx="8579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</a:rPr>
                <a:t>aList2</a:t>
              </a:r>
              <a:endParaRPr lang="en-CA" sz="16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43150" y="6405979"/>
              <a:ext cx="1524000" cy="4403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/>
                <a:t>[0, </a:t>
              </a:r>
              <a:r>
                <a:rPr lang="en-US" dirty="0"/>
                <a:t>0</a:t>
              </a:r>
              <a:r>
                <a:rPr lang="en-US" dirty="0" smtClean="0"/>
                <a:t>, </a:t>
              </a:r>
              <a:r>
                <a:rPr lang="en-US" dirty="0"/>
                <a:t>0</a:t>
              </a:r>
              <a:r>
                <a:rPr lang="en-US" dirty="0" smtClean="0"/>
                <a:t>]</a:t>
              </a:r>
              <a:endParaRPr lang="en-CA" dirty="0" smtClean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762802" y="6575256"/>
              <a:ext cx="618448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Freeform 23"/>
          <p:cNvSpPr/>
          <p:nvPr/>
        </p:nvSpPr>
        <p:spPr>
          <a:xfrm>
            <a:off x="2183130" y="5955030"/>
            <a:ext cx="297467" cy="606031"/>
          </a:xfrm>
          <a:custGeom>
            <a:avLst/>
            <a:gdLst>
              <a:gd name="connsiteX0" fmla="*/ 297180 w 297467"/>
              <a:gd name="connsiteY0" fmla="*/ 0 h 606031"/>
              <a:gd name="connsiteX1" fmla="*/ 160020 w 297467"/>
              <a:gd name="connsiteY1" fmla="*/ 22860 h 606031"/>
              <a:gd name="connsiteX2" fmla="*/ 80010 w 297467"/>
              <a:gd name="connsiteY2" fmla="*/ 68580 h 606031"/>
              <a:gd name="connsiteX3" fmla="*/ 45720 w 297467"/>
              <a:gd name="connsiteY3" fmla="*/ 148590 h 606031"/>
              <a:gd name="connsiteX4" fmla="*/ 22860 w 297467"/>
              <a:gd name="connsiteY4" fmla="*/ 182880 h 606031"/>
              <a:gd name="connsiteX5" fmla="*/ 0 w 297467"/>
              <a:gd name="connsiteY5" fmla="*/ 251460 h 606031"/>
              <a:gd name="connsiteX6" fmla="*/ 11430 w 297467"/>
              <a:gd name="connsiteY6" fmla="*/ 342900 h 606031"/>
              <a:gd name="connsiteX7" fmla="*/ 34290 w 297467"/>
              <a:gd name="connsiteY7" fmla="*/ 377190 h 606031"/>
              <a:gd name="connsiteX8" fmla="*/ 102870 w 297467"/>
              <a:gd name="connsiteY8" fmla="*/ 434340 h 606031"/>
              <a:gd name="connsiteX9" fmla="*/ 160020 w 297467"/>
              <a:gd name="connsiteY9" fmla="*/ 480060 h 606031"/>
              <a:gd name="connsiteX10" fmla="*/ 194310 w 297467"/>
              <a:gd name="connsiteY10" fmla="*/ 514350 h 606031"/>
              <a:gd name="connsiteX11" fmla="*/ 228600 w 297467"/>
              <a:gd name="connsiteY11" fmla="*/ 525780 h 606031"/>
              <a:gd name="connsiteX12" fmla="*/ 262890 w 297467"/>
              <a:gd name="connsiteY12" fmla="*/ 548640 h 606031"/>
              <a:gd name="connsiteX13" fmla="*/ 274320 w 297467"/>
              <a:gd name="connsiteY13" fmla="*/ 514350 h 606031"/>
              <a:gd name="connsiteX14" fmla="*/ 297180 w 297467"/>
              <a:gd name="connsiteY14" fmla="*/ 548640 h 606031"/>
              <a:gd name="connsiteX15" fmla="*/ 262890 w 297467"/>
              <a:gd name="connsiteY15" fmla="*/ 582930 h 606031"/>
              <a:gd name="connsiteX16" fmla="*/ 171450 w 297467"/>
              <a:gd name="connsiteY16" fmla="*/ 605790 h 60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97467" h="606031">
                <a:moveTo>
                  <a:pt x="297180" y="0"/>
                </a:moveTo>
                <a:cubicBezTo>
                  <a:pt x="279059" y="2589"/>
                  <a:pt x="185090" y="14503"/>
                  <a:pt x="160020" y="22860"/>
                </a:cubicBezTo>
                <a:cubicBezTo>
                  <a:pt x="131017" y="32528"/>
                  <a:pt x="105094" y="51857"/>
                  <a:pt x="80010" y="68580"/>
                </a:cubicBezTo>
                <a:cubicBezTo>
                  <a:pt x="67187" y="107050"/>
                  <a:pt x="68319" y="109043"/>
                  <a:pt x="45720" y="148590"/>
                </a:cubicBezTo>
                <a:cubicBezTo>
                  <a:pt x="38904" y="160517"/>
                  <a:pt x="28439" y="170327"/>
                  <a:pt x="22860" y="182880"/>
                </a:cubicBezTo>
                <a:cubicBezTo>
                  <a:pt x="13073" y="204900"/>
                  <a:pt x="0" y="251460"/>
                  <a:pt x="0" y="251460"/>
                </a:cubicBezTo>
                <a:cubicBezTo>
                  <a:pt x="3810" y="281940"/>
                  <a:pt x="3348" y="313265"/>
                  <a:pt x="11430" y="342900"/>
                </a:cubicBezTo>
                <a:cubicBezTo>
                  <a:pt x="15044" y="356153"/>
                  <a:pt x="25496" y="366637"/>
                  <a:pt x="34290" y="377190"/>
                </a:cubicBezTo>
                <a:cubicBezTo>
                  <a:pt x="61792" y="410193"/>
                  <a:pt x="69154" y="411863"/>
                  <a:pt x="102870" y="434340"/>
                </a:cubicBezTo>
                <a:cubicBezTo>
                  <a:pt x="153995" y="511028"/>
                  <a:pt x="93769" y="435893"/>
                  <a:pt x="160020" y="480060"/>
                </a:cubicBezTo>
                <a:cubicBezTo>
                  <a:pt x="173470" y="489026"/>
                  <a:pt x="180860" y="505384"/>
                  <a:pt x="194310" y="514350"/>
                </a:cubicBezTo>
                <a:cubicBezTo>
                  <a:pt x="204335" y="521033"/>
                  <a:pt x="217824" y="520392"/>
                  <a:pt x="228600" y="525780"/>
                </a:cubicBezTo>
                <a:cubicBezTo>
                  <a:pt x="240887" y="531923"/>
                  <a:pt x="251460" y="541020"/>
                  <a:pt x="262890" y="548640"/>
                </a:cubicBezTo>
                <a:cubicBezTo>
                  <a:pt x="266700" y="537210"/>
                  <a:pt x="262272" y="514350"/>
                  <a:pt x="274320" y="514350"/>
                </a:cubicBezTo>
                <a:cubicBezTo>
                  <a:pt x="288057" y="514350"/>
                  <a:pt x="299438" y="535090"/>
                  <a:pt x="297180" y="548640"/>
                </a:cubicBezTo>
                <a:cubicBezTo>
                  <a:pt x="294523" y="564585"/>
                  <a:pt x="276597" y="574363"/>
                  <a:pt x="262890" y="582930"/>
                </a:cubicBezTo>
                <a:cubicBezTo>
                  <a:pt x="219522" y="610035"/>
                  <a:pt x="212668" y="605790"/>
                  <a:pt x="171450" y="605790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Freeform 24"/>
          <p:cNvSpPr/>
          <p:nvPr/>
        </p:nvSpPr>
        <p:spPr>
          <a:xfrm>
            <a:off x="2708629" y="5989320"/>
            <a:ext cx="194591" cy="548640"/>
          </a:xfrm>
          <a:custGeom>
            <a:avLst/>
            <a:gdLst>
              <a:gd name="connsiteX0" fmla="*/ 114581 w 194591"/>
              <a:gd name="connsiteY0" fmla="*/ 0 h 548640"/>
              <a:gd name="connsiteX1" fmla="*/ 103151 w 194591"/>
              <a:gd name="connsiteY1" fmla="*/ 388620 h 548640"/>
              <a:gd name="connsiteX2" fmla="*/ 91721 w 194591"/>
              <a:gd name="connsiteY2" fmla="*/ 434340 h 548640"/>
              <a:gd name="connsiteX3" fmla="*/ 80291 w 194591"/>
              <a:gd name="connsiteY3" fmla="*/ 548640 h 548640"/>
              <a:gd name="connsiteX4" fmla="*/ 34571 w 194591"/>
              <a:gd name="connsiteY4" fmla="*/ 502920 h 548640"/>
              <a:gd name="connsiteX5" fmla="*/ 281 w 194591"/>
              <a:gd name="connsiteY5" fmla="*/ 480060 h 548640"/>
              <a:gd name="connsiteX6" fmla="*/ 46001 w 194591"/>
              <a:gd name="connsiteY6" fmla="*/ 548640 h 548640"/>
              <a:gd name="connsiteX7" fmla="*/ 80291 w 194591"/>
              <a:gd name="connsiteY7" fmla="*/ 537210 h 548640"/>
              <a:gd name="connsiteX8" fmla="*/ 183161 w 194591"/>
              <a:gd name="connsiteY8" fmla="*/ 514350 h 548640"/>
              <a:gd name="connsiteX9" fmla="*/ 194591 w 194591"/>
              <a:gd name="connsiteY9" fmla="*/ 50292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4591" h="548640">
                <a:moveTo>
                  <a:pt x="114581" y="0"/>
                </a:moveTo>
                <a:cubicBezTo>
                  <a:pt x="110771" y="129540"/>
                  <a:pt x="109962" y="259203"/>
                  <a:pt x="103151" y="388620"/>
                </a:cubicBezTo>
                <a:cubicBezTo>
                  <a:pt x="102325" y="404307"/>
                  <a:pt x="93943" y="418789"/>
                  <a:pt x="91721" y="434340"/>
                </a:cubicBezTo>
                <a:cubicBezTo>
                  <a:pt x="86306" y="472245"/>
                  <a:pt x="84101" y="510540"/>
                  <a:pt x="80291" y="548640"/>
                </a:cubicBezTo>
                <a:cubicBezTo>
                  <a:pt x="65051" y="533400"/>
                  <a:pt x="50935" y="516946"/>
                  <a:pt x="34571" y="502920"/>
                </a:cubicBezTo>
                <a:cubicBezTo>
                  <a:pt x="24141" y="493980"/>
                  <a:pt x="-3051" y="466733"/>
                  <a:pt x="281" y="480060"/>
                </a:cubicBezTo>
                <a:cubicBezTo>
                  <a:pt x="6944" y="506714"/>
                  <a:pt x="46001" y="548640"/>
                  <a:pt x="46001" y="548640"/>
                </a:cubicBezTo>
                <a:cubicBezTo>
                  <a:pt x="57431" y="544830"/>
                  <a:pt x="68530" y="539824"/>
                  <a:pt x="80291" y="537210"/>
                </a:cubicBezTo>
                <a:cubicBezTo>
                  <a:pt x="111899" y="530186"/>
                  <a:pt x="152284" y="529788"/>
                  <a:pt x="183161" y="514350"/>
                </a:cubicBezTo>
                <a:cubicBezTo>
                  <a:pt x="187980" y="511940"/>
                  <a:pt x="190781" y="506730"/>
                  <a:pt x="194591" y="502920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reeform 25"/>
          <p:cNvSpPr/>
          <p:nvPr/>
        </p:nvSpPr>
        <p:spPr>
          <a:xfrm>
            <a:off x="3039092" y="5932170"/>
            <a:ext cx="321328" cy="608210"/>
          </a:xfrm>
          <a:custGeom>
            <a:avLst/>
            <a:gdLst>
              <a:gd name="connsiteX0" fmla="*/ 1288 w 321328"/>
              <a:gd name="connsiteY0" fmla="*/ 0 h 608210"/>
              <a:gd name="connsiteX1" fmla="*/ 115588 w 321328"/>
              <a:gd name="connsiteY1" fmla="*/ 22860 h 608210"/>
              <a:gd name="connsiteX2" fmla="*/ 241318 w 321328"/>
              <a:gd name="connsiteY2" fmla="*/ 91440 h 608210"/>
              <a:gd name="connsiteX3" fmla="*/ 275608 w 321328"/>
              <a:gd name="connsiteY3" fmla="*/ 125730 h 608210"/>
              <a:gd name="connsiteX4" fmla="*/ 287038 w 321328"/>
              <a:gd name="connsiteY4" fmla="*/ 160020 h 608210"/>
              <a:gd name="connsiteX5" fmla="*/ 298468 w 321328"/>
              <a:gd name="connsiteY5" fmla="*/ 205740 h 608210"/>
              <a:gd name="connsiteX6" fmla="*/ 321328 w 321328"/>
              <a:gd name="connsiteY6" fmla="*/ 251460 h 608210"/>
              <a:gd name="connsiteX7" fmla="*/ 298468 w 321328"/>
              <a:gd name="connsiteY7" fmla="*/ 331470 h 608210"/>
              <a:gd name="connsiteX8" fmla="*/ 229888 w 321328"/>
              <a:gd name="connsiteY8" fmla="*/ 377190 h 608210"/>
              <a:gd name="connsiteX9" fmla="*/ 195598 w 321328"/>
              <a:gd name="connsiteY9" fmla="*/ 411480 h 608210"/>
              <a:gd name="connsiteX10" fmla="*/ 161308 w 321328"/>
              <a:gd name="connsiteY10" fmla="*/ 422910 h 608210"/>
              <a:gd name="connsiteX11" fmla="*/ 81298 w 321328"/>
              <a:gd name="connsiteY11" fmla="*/ 480060 h 608210"/>
              <a:gd name="connsiteX12" fmla="*/ 47008 w 321328"/>
              <a:gd name="connsiteY12" fmla="*/ 491490 h 608210"/>
              <a:gd name="connsiteX13" fmla="*/ 24148 w 321328"/>
              <a:gd name="connsiteY13" fmla="*/ 560070 h 608210"/>
              <a:gd name="connsiteX14" fmla="*/ 12718 w 321328"/>
              <a:gd name="connsiteY14" fmla="*/ 537210 h 608210"/>
              <a:gd name="connsiteX15" fmla="*/ 1288 w 321328"/>
              <a:gd name="connsiteY15" fmla="*/ 571500 h 608210"/>
              <a:gd name="connsiteX16" fmla="*/ 127018 w 321328"/>
              <a:gd name="connsiteY16" fmla="*/ 605790 h 60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1328" h="608210">
                <a:moveTo>
                  <a:pt x="1288" y="0"/>
                </a:moveTo>
                <a:cubicBezTo>
                  <a:pt x="18284" y="2833"/>
                  <a:pt x="92854" y="13387"/>
                  <a:pt x="115588" y="22860"/>
                </a:cubicBezTo>
                <a:cubicBezTo>
                  <a:pt x="136409" y="31535"/>
                  <a:pt x="212094" y="67087"/>
                  <a:pt x="241318" y="91440"/>
                </a:cubicBezTo>
                <a:cubicBezTo>
                  <a:pt x="253736" y="101788"/>
                  <a:pt x="264178" y="114300"/>
                  <a:pt x="275608" y="125730"/>
                </a:cubicBezTo>
                <a:cubicBezTo>
                  <a:pt x="279418" y="137160"/>
                  <a:pt x="283728" y="148435"/>
                  <a:pt x="287038" y="160020"/>
                </a:cubicBezTo>
                <a:cubicBezTo>
                  <a:pt x="291354" y="175125"/>
                  <a:pt x="292952" y="191031"/>
                  <a:pt x="298468" y="205740"/>
                </a:cubicBezTo>
                <a:cubicBezTo>
                  <a:pt x="304451" y="221694"/>
                  <a:pt x="313708" y="236220"/>
                  <a:pt x="321328" y="251460"/>
                </a:cubicBezTo>
                <a:cubicBezTo>
                  <a:pt x="321229" y="251855"/>
                  <a:pt x="303934" y="326004"/>
                  <a:pt x="298468" y="331470"/>
                </a:cubicBezTo>
                <a:cubicBezTo>
                  <a:pt x="279041" y="350897"/>
                  <a:pt x="249315" y="357763"/>
                  <a:pt x="229888" y="377190"/>
                </a:cubicBezTo>
                <a:cubicBezTo>
                  <a:pt x="218458" y="388620"/>
                  <a:pt x="209048" y="402514"/>
                  <a:pt x="195598" y="411480"/>
                </a:cubicBezTo>
                <a:cubicBezTo>
                  <a:pt x="185573" y="418163"/>
                  <a:pt x="172738" y="419100"/>
                  <a:pt x="161308" y="422910"/>
                </a:cubicBezTo>
                <a:cubicBezTo>
                  <a:pt x="150953" y="430676"/>
                  <a:pt x="98012" y="471703"/>
                  <a:pt x="81298" y="480060"/>
                </a:cubicBezTo>
                <a:cubicBezTo>
                  <a:pt x="70522" y="485448"/>
                  <a:pt x="58438" y="487680"/>
                  <a:pt x="47008" y="491490"/>
                </a:cubicBezTo>
                <a:cubicBezTo>
                  <a:pt x="39388" y="514350"/>
                  <a:pt x="31768" y="582930"/>
                  <a:pt x="24148" y="560070"/>
                </a:cubicBezTo>
                <a:cubicBezTo>
                  <a:pt x="-3680" y="476587"/>
                  <a:pt x="-4556" y="468113"/>
                  <a:pt x="12718" y="537210"/>
                </a:cubicBezTo>
                <a:cubicBezTo>
                  <a:pt x="8908" y="548640"/>
                  <a:pt x="-4100" y="560724"/>
                  <a:pt x="1288" y="571500"/>
                </a:cubicBezTo>
                <a:cubicBezTo>
                  <a:pt x="26434" y="621792"/>
                  <a:pt x="86632" y="605790"/>
                  <a:pt x="127018" y="605790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541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4" grpId="0" uiExpand="1" build="p" bldLvl="2"/>
      <p:bldP spid="24" grpId="0" animBg="1"/>
      <p:bldP spid="25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Copying Lists</a:t>
            </a:r>
            <a:r>
              <a:rPr lang="en-US" dirty="0"/>
              <a:t>: </a:t>
            </a:r>
            <a:r>
              <a:rPr lang="en-US" dirty="0" smtClean="0"/>
              <a:t>Example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onsolas" panose="020B0609020204030204" pitchFamily="49" charset="0"/>
              </a:rPr>
              <a:t>This is the </a:t>
            </a:r>
            <a:r>
              <a:rPr lang="en-US" b="1" dirty="0" smtClean="0">
                <a:solidFill>
                  <a:srgbClr val="92D050"/>
                </a:solidFill>
                <a:cs typeface="Consolas" panose="020B0609020204030204" pitchFamily="49" charset="0"/>
              </a:rPr>
              <a:t>right </a:t>
            </a:r>
            <a:r>
              <a:rPr lang="en-US" b="1" dirty="0">
                <a:solidFill>
                  <a:srgbClr val="92D050"/>
                </a:solidFill>
                <a:cs typeface="Consolas" panose="020B0609020204030204" pitchFamily="49" charset="0"/>
              </a:rPr>
              <a:t>way</a:t>
            </a:r>
            <a:r>
              <a:rPr lang="en-US" dirty="0" smtClean="0">
                <a:cs typeface="Consolas" panose="020B0609020204030204" pitchFamily="49" charset="0"/>
              </a:rPr>
              <a:t>.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aGrid1 = create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aGrid2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create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copy(aGrid1,aGrid2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copy(aGrid1,aGrid2)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aGrid1[0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][0] = "?" </a:t>
            </a: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#These statements prove there’s two lists</a:t>
            </a:r>
            <a:endParaRPr lang="en-US" sz="1800" b="1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aGrid1[3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][3] = "?" 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("First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display(aGrid1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("Second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display(aGrid2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3032760" y="2567110"/>
            <a:ext cx="6096000" cy="1295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lvl="1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 copy(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destination,source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for r in range (0,SIZE,1):</a:t>
            </a:r>
          </a:p>
          <a:p>
            <a:pPr marL="342900" lvl="1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for c in range (0,SIZE,1):</a:t>
            </a:r>
          </a:p>
          <a:p>
            <a:pPr marL="342900" lvl="1" indent="0">
              <a:buNone/>
            </a:pPr>
            <a:r>
              <a:rPr lang="en-US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destination[r][c] = source[r][c]</a:t>
            </a:r>
          </a:p>
        </p:txBody>
      </p:sp>
    </p:spTree>
    <p:extLst>
      <p:ext uri="{BB962C8B-B14F-4D97-AF65-F5344CB8AC3E}">
        <p14:creationId xmlns:p14="http://schemas.microsoft.com/office/powerpoint/2010/main" val="90352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Lists: Write The Code Yourself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class you should not </a:t>
            </a:r>
            <a:r>
              <a:rPr lang="en-US" dirty="0" smtClean="0"/>
              <a:t>use some else’s pre-created list </a:t>
            </a:r>
            <a:r>
              <a:rPr lang="en-US" dirty="0">
                <a:latin typeface="Consolas" panose="020B0609020204030204" pitchFamily="49" charset="0"/>
              </a:rPr>
              <a:t>copy</a:t>
            </a:r>
            <a:r>
              <a:rPr lang="en-US" dirty="0"/>
              <a:t> </a:t>
            </a:r>
            <a:r>
              <a:rPr lang="en-US" dirty="0" smtClean="0"/>
              <a:t>method (e.g. those defined when you “</a:t>
            </a:r>
            <a:r>
              <a:rPr lang="en-US" dirty="0" smtClean="0">
                <a:latin typeface="Consolas" panose="020B0609020204030204" pitchFamily="49" charset="0"/>
              </a:rPr>
              <a:t>import copy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Not </a:t>
            </a:r>
            <a:r>
              <a:rPr lang="en-US" dirty="0"/>
              <a:t>all programming languages have this capability (you will need to know how to do it yourself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Writing </a:t>
            </a:r>
            <a:r>
              <a:rPr lang="en-US" dirty="0"/>
              <a:t>the code yourself will provide you with extra </a:t>
            </a:r>
            <a:r>
              <a:rPr lang="en-US" dirty="0" smtClean="0"/>
              <a:t>practice and help you become more familiar with list (in other languages ‘array’) operations.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2337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Extra Practice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dirty="0" smtClean="0">
                <a:cs typeface="Times New Roman" panose="02020603050405020304" pitchFamily="18" charset="0"/>
              </a:rPr>
              <a:t>List operations:</a:t>
            </a:r>
          </a:p>
          <a:p>
            <a:pPr lvl="1"/>
            <a:r>
              <a:rPr lang="en-US" altLang="en-US" sz="2000" dirty="0" smtClean="0">
                <a:cs typeface="Times New Roman" panose="02020603050405020304" pitchFamily="18" charset="0"/>
              </a:rPr>
              <a:t>For a numerical list: implement some common mathematical functions (e.g., average, min, max, mode – last one is challenging).</a:t>
            </a:r>
          </a:p>
          <a:p>
            <a:pPr lvl="1"/>
            <a:r>
              <a:rPr lang="en-US" altLang="en-US" sz="2000" dirty="0" smtClean="0">
                <a:cs typeface="Times New Roman" panose="02020603050405020304" pitchFamily="18" charset="0"/>
              </a:rPr>
              <a:t>For any type of list: implement common list operations (e.g., displaying all elements one at a time, inserting elements at the end of the list, insert elements in order, searching for elements, removing an element, finding the smallest and largest element).</a:t>
            </a:r>
          </a:p>
          <a:p>
            <a:pPr lvl="2"/>
            <a:r>
              <a:rPr lang="en-US" altLang="en-US" sz="1800" dirty="0" smtClean="0">
                <a:cs typeface="Times New Roman" panose="02020603050405020304" pitchFamily="18" charset="0"/>
              </a:rPr>
              <a:t>In order to develop your programming skills you should write the code yourself rather than using predefined python methods such as </a:t>
            </a:r>
            <a:r>
              <a:rPr lang="en-US" altLang="en-US" sz="1800" dirty="0" smtClean="0">
                <a:latin typeface="Consolas" panose="020B0609020204030204" pitchFamily="49" charset="0"/>
                <a:cs typeface="Times New Roman" panose="02020603050405020304" pitchFamily="18" charset="0"/>
              </a:rPr>
              <a:t>append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, </a:t>
            </a:r>
            <a:r>
              <a:rPr lang="en-US" altLang="en-US" sz="1800" dirty="0" smtClean="0">
                <a:latin typeface="Consolas" panose="020B0609020204030204" pitchFamily="49" charset="0"/>
                <a:cs typeface="Times New Roman" panose="02020603050405020304" pitchFamily="18" charset="0"/>
              </a:rPr>
              <a:t>min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, </a:t>
            </a:r>
            <a:r>
              <a:rPr lang="en-US" altLang="en-US" sz="1800" dirty="0" smtClean="0">
                <a:latin typeface="Consolas" panose="020B0609020204030204" pitchFamily="49" charset="0"/>
                <a:cs typeface="Times New Roman" panose="02020603050405020304" pitchFamily="18" charset="0"/>
              </a:rPr>
              <a:t>max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 etc.</a:t>
            </a: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After This Sub-Section You Should Now Know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When to use lists of different dimensions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Basic operations on a 2D list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How </a:t>
            </a:r>
            <a:r>
              <a:rPr lang="en-US" altLang="en-US" sz="2400" dirty="0"/>
              <a:t>to create a 2D list: fixed size and </a:t>
            </a:r>
            <a:r>
              <a:rPr lang="en-US" altLang="en-US" sz="2400" dirty="0" smtClean="0"/>
              <a:t>a variable sized list by using the repetition operator.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How to access a 2D list: the whole list, rows in the list and individual elements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How </a:t>
            </a:r>
            <a:r>
              <a:rPr lang="en-US" altLang="en-US" sz="2400" dirty="0"/>
              <a:t>to properly copy the contents of a 2D list into another 2D list as well as a common mistake when copying lists</a:t>
            </a:r>
            <a:endParaRPr lang="en-US" altLang="en-US" sz="2400" dirty="0" smtClean="0"/>
          </a:p>
          <a:p>
            <a:pPr>
              <a:lnSpc>
                <a:spcPct val="90000"/>
              </a:lnSpc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To Use Lists Of Different Dimensions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8018463" cy="5368925"/>
          </a:xfrm>
        </p:spPr>
        <p:txBody>
          <a:bodyPr/>
          <a:lstStyle/>
          <a:p>
            <a:r>
              <a:rPr lang="en-US" altLang="en-US" sz="2000" dirty="0" smtClean="0"/>
              <a:t>It’s determined by the data – the number of categories of information determines the number of dimensions to use.</a:t>
            </a:r>
          </a:p>
          <a:p>
            <a:r>
              <a:rPr lang="en-US" altLang="en-US" sz="2000" dirty="0" smtClean="0"/>
              <a:t>  Examples:</a:t>
            </a:r>
          </a:p>
          <a:p>
            <a:r>
              <a:rPr lang="en-US" altLang="en-US" sz="2000" dirty="0" smtClean="0"/>
              <a:t>(1D list)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Tracking grades for a class (previous example)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Each cell contains the grade for a student i.e., </a:t>
            </a:r>
            <a:r>
              <a:rPr lang="en-US" altLang="en-US" sz="1800" dirty="0" smtClean="0">
                <a:latin typeface="Consolas" panose="020B0609020204030204" pitchFamily="49" charset="0"/>
              </a:rPr>
              <a:t>grades[i]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There is one dimension that specifies which student’s grades are being accessed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r>
              <a:rPr lang="en-US" altLang="en-US" sz="2000" dirty="0" smtClean="0"/>
              <a:t>(2D list)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Expanded grades program (table: grades for multiple lectures)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Again there is </a:t>
            </a:r>
            <a:r>
              <a:rPr lang="en-US" altLang="en-US" sz="1800" i="1" dirty="0" smtClean="0"/>
              <a:t>one dimension</a:t>
            </a:r>
            <a:r>
              <a:rPr lang="en-US" altLang="en-US" sz="1800" dirty="0" smtClean="0"/>
              <a:t> that specifies which student’s grades are being accessed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The </a:t>
            </a:r>
            <a:r>
              <a:rPr lang="en-US" altLang="en-US" sz="1800" i="1" dirty="0" smtClean="0"/>
              <a:t>other dimension</a:t>
            </a:r>
            <a:r>
              <a:rPr lang="en-US" altLang="en-US" sz="1800" dirty="0" smtClean="0"/>
              <a:t> can be used to specify the lecture section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73150" y="3733800"/>
            <a:ext cx="3810000" cy="838200"/>
            <a:chOff x="4504" y="1120"/>
            <a:chExt cx="2400" cy="528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>
              <a:off x="4504" y="136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59398" name="Text Box 6"/>
            <p:cNvSpPr txBox="1">
              <a:spLocks noChangeArrowheads="1"/>
            </p:cNvSpPr>
            <p:nvPr/>
          </p:nvSpPr>
          <p:spPr bwMode="auto">
            <a:xfrm>
              <a:off x="4504" y="1120"/>
              <a:ext cx="2016" cy="15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US" altLang="en-US" sz="1600" b="1" dirty="0" smtClean="0">
                  <a:latin typeface="+mn-lt"/>
                  <a:ea typeface="+mn-ea"/>
                  <a:cs typeface="Arial" charset="0"/>
                </a:rPr>
                <a:t>One dimension (which student)</a:t>
              </a:r>
            </a:p>
          </p:txBody>
        </p:sp>
        <p:sp>
          <p:nvSpPr>
            <p:cNvPr id="92167" name="Rectangle 7"/>
            <p:cNvSpPr>
              <a:spLocks noChangeArrowheads="1"/>
            </p:cNvSpPr>
            <p:nvPr/>
          </p:nvSpPr>
          <p:spPr bwMode="auto">
            <a:xfrm>
              <a:off x="666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68" name="Rectangle 8"/>
            <p:cNvSpPr>
              <a:spLocks noChangeArrowheads="1"/>
            </p:cNvSpPr>
            <p:nvPr/>
          </p:nvSpPr>
          <p:spPr bwMode="auto">
            <a:xfrm>
              <a:off x="642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69" name="Rectangle 9"/>
            <p:cNvSpPr>
              <a:spLocks noChangeArrowheads="1"/>
            </p:cNvSpPr>
            <p:nvPr/>
          </p:nvSpPr>
          <p:spPr bwMode="auto">
            <a:xfrm>
              <a:off x="618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0" name="Rectangle 10"/>
            <p:cNvSpPr>
              <a:spLocks noChangeArrowheads="1"/>
            </p:cNvSpPr>
            <p:nvPr/>
          </p:nvSpPr>
          <p:spPr bwMode="auto">
            <a:xfrm>
              <a:off x="594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1" name="Rectangle 11"/>
            <p:cNvSpPr>
              <a:spLocks noChangeArrowheads="1"/>
            </p:cNvSpPr>
            <p:nvPr/>
          </p:nvSpPr>
          <p:spPr bwMode="auto">
            <a:xfrm>
              <a:off x="570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2" name="Rectangle 12"/>
            <p:cNvSpPr>
              <a:spLocks noChangeArrowheads="1"/>
            </p:cNvSpPr>
            <p:nvPr/>
          </p:nvSpPr>
          <p:spPr bwMode="auto">
            <a:xfrm>
              <a:off x="546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3" name="Rectangle 13"/>
            <p:cNvSpPr>
              <a:spLocks noChangeArrowheads="1"/>
            </p:cNvSpPr>
            <p:nvPr/>
          </p:nvSpPr>
          <p:spPr bwMode="auto">
            <a:xfrm>
              <a:off x="522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4" name="Rectangle 14"/>
            <p:cNvSpPr>
              <a:spLocks noChangeArrowheads="1"/>
            </p:cNvSpPr>
            <p:nvPr/>
          </p:nvSpPr>
          <p:spPr bwMode="auto">
            <a:xfrm>
              <a:off x="498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5" name="Rectangle 15"/>
            <p:cNvSpPr>
              <a:spLocks noChangeArrowheads="1"/>
            </p:cNvSpPr>
            <p:nvPr/>
          </p:nvSpPr>
          <p:spPr bwMode="auto">
            <a:xfrm>
              <a:off x="474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6" name="Rectangle 16"/>
            <p:cNvSpPr>
              <a:spLocks noChangeArrowheads="1"/>
            </p:cNvSpPr>
            <p:nvPr/>
          </p:nvSpPr>
          <p:spPr bwMode="auto">
            <a:xfrm>
              <a:off x="450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7" name="Line 17"/>
            <p:cNvSpPr>
              <a:spLocks noChangeShapeType="1"/>
            </p:cNvSpPr>
            <p:nvPr/>
          </p:nvSpPr>
          <p:spPr bwMode="auto">
            <a:xfrm>
              <a:off x="4504" y="1408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78" name="Line 18"/>
            <p:cNvSpPr>
              <a:spLocks noChangeShapeType="1"/>
            </p:cNvSpPr>
            <p:nvPr/>
          </p:nvSpPr>
          <p:spPr bwMode="auto">
            <a:xfrm>
              <a:off x="4504" y="1648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79" name="Line 19"/>
            <p:cNvSpPr>
              <a:spLocks noChangeShapeType="1"/>
            </p:cNvSpPr>
            <p:nvPr/>
          </p:nvSpPr>
          <p:spPr bwMode="auto">
            <a:xfrm>
              <a:off x="4504" y="140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0" name="Line 20"/>
            <p:cNvSpPr>
              <a:spLocks noChangeShapeType="1"/>
            </p:cNvSpPr>
            <p:nvPr/>
          </p:nvSpPr>
          <p:spPr bwMode="auto">
            <a:xfrm>
              <a:off x="474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1" name="Line 21"/>
            <p:cNvSpPr>
              <a:spLocks noChangeShapeType="1"/>
            </p:cNvSpPr>
            <p:nvPr/>
          </p:nvSpPr>
          <p:spPr bwMode="auto">
            <a:xfrm>
              <a:off x="498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2" name="Line 22"/>
            <p:cNvSpPr>
              <a:spLocks noChangeShapeType="1"/>
            </p:cNvSpPr>
            <p:nvPr/>
          </p:nvSpPr>
          <p:spPr bwMode="auto">
            <a:xfrm>
              <a:off x="522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3" name="Line 23"/>
            <p:cNvSpPr>
              <a:spLocks noChangeShapeType="1"/>
            </p:cNvSpPr>
            <p:nvPr/>
          </p:nvSpPr>
          <p:spPr bwMode="auto">
            <a:xfrm>
              <a:off x="546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4" name="Line 24"/>
            <p:cNvSpPr>
              <a:spLocks noChangeShapeType="1"/>
            </p:cNvSpPr>
            <p:nvPr/>
          </p:nvSpPr>
          <p:spPr bwMode="auto">
            <a:xfrm>
              <a:off x="570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5" name="Line 25"/>
            <p:cNvSpPr>
              <a:spLocks noChangeShapeType="1"/>
            </p:cNvSpPr>
            <p:nvPr/>
          </p:nvSpPr>
          <p:spPr bwMode="auto">
            <a:xfrm>
              <a:off x="594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6" name="Line 26"/>
            <p:cNvSpPr>
              <a:spLocks noChangeShapeType="1"/>
            </p:cNvSpPr>
            <p:nvPr/>
          </p:nvSpPr>
          <p:spPr bwMode="auto">
            <a:xfrm>
              <a:off x="618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7" name="Line 27"/>
            <p:cNvSpPr>
              <a:spLocks noChangeShapeType="1"/>
            </p:cNvSpPr>
            <p:nvPr/>
          </p:nvSpPr>
          <p:spPr bwMode="auto">
            <a:xfrm>
              <a:off x="642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8" name="Line 28"/>
            <p:cNvSpPr>
              <a:spLocks noChangeShapeType="1"/>
            </p:cNvSpPr>
            <p:nvPr/>
          </p:nvSpPr>
          <p:spPr bwMode="auto">
            <a:xfrm>
              <a:off x="666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9" name="Line 29"/>
            <p:cNvSpPr>
              <a:spLocks noChangeShapeType="1"/>
            </p:cNvSpPr>
            <p:nvPr/>
          </p:nvSpPr>
          <p:spPr bwMode="auto">
            <a:xfrm>
              <a:off x="6904" y="140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64776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89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To Use Lists Of Different Dimensions (2)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7200"/>
          </a:xfrm>
        </p:spPr>
        <p:txBody>
          <a:bodyPr/>
          <a:lstStyle/>
          <a:p>
            <a:r>
              <a:rPr lang="en-US" altLang="en-US" sz="2000" dirty="0" smtClean="0"/>
              <a:t>(2D list continued)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38213" y="2225675"/>
            <a:ext cx="2971800" cy="381000"/>
            <a:chOff x="1104" y="1040"/>
            <a:chExt cx="1872" cy="240"/>
          </a:xfrm>
        </p:grpSpPr>
        <p:sp>
          <p:nvSpPr>
            <p:cNvPr id="93248" name="Line 5"/>
            <p:cNvSpPr>
              <a:spLocks noChangeShapeType="1"/>
            </p:cNvSpPr>
            <p:nvPr/>
          </p:nvSpPr>
          <p:spPr bwMode="auto">
            <a:xfrm>
              <a:off x="1104" y="1280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93249" name="Text Box 6"/>
            <p:cNvSpPr txBox="1">
              <a:spLocks noChangeArrowheads="1"/>
            </p:cNvSpPr>
            <p:nvPr/>
          </p:nvSpPr>
          <p:spPr bwMode="auto">
            <a:xfrm>
              <a:off x="1488" y="1040"/>
              <a:ext cx="5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Arial" panose="020B0604020202020204" pitchFamily="34" charset="0"/>
                </a:rPr>
                <a:t>Student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113" y="2606675"/>
            <a:ext cx="927100" cy="685800"/>
            <a:chOff x="520" y="1280"/>
            <a:chExt cx="584" cy="432"/>
          </a:xfrm>
        </p:grpSpPr>
        <p:sp>
          <p:nvSpPr>
            <p:cNvPr id="93246" name="Line 8"/>
            <p:cNvSpPr>
              <a:spLocks noChangeShapeType="1"/>
            </p:cNvSpPr>
            <p:nvPr/>
          </p:nvSpPr>
          <p:spPr bwMode="auto">
            <a:xfrm>
              <a:off x="1104" y="128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93247" name="Text Box 9"/>
            <p:cNvSpPr txBox="1">
              <a:spLocks noChangeArrowheads="1"/>
            </p:cNvSpPr>
            <p:nvPr/>
          </p:nvSpPr>
          <p:spPr bwMode="auto">
            <a:xfrm>
              <a:off x="520" y="1280"/>
              <a:ext cx="53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Arial" panose="020B0604020202020204" pitchFamily="34" charset="0"/>
                </a:rPr>
                <a:t>Lecture section</a:t>
              </a:r>
            </a:p>
          </p:txBody>
        </p:sp>
      </p:grpSp>
      <p:graphicFrame>
        <p:nvGraphicFramePr>
          <p:cNvPr id="807946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564813"/>
              </p:ext>
            </p:extLst>
          </p:nvPr>
        </p:nvGraphicFramePr>
        <p:xfrm>
          <a:off x="1090613" y="2759075"/>
          <a:ext cx="5029200" cy="3763965"/>
        </p:xfrm>
        <a:graphic>
          <a:graphicData uri="http://schemas.openxmlformats.org/drawingml/2006/table">
            <a:tbl>
              <a:tblPr/>
              <a:tblGrid>
                <a:gridCol w="10048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First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Second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Third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5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7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9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4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L05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2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   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: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24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L0N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46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To Use Lists Of Different Dimensions (3)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1800" dirty="0" smtClean="0"/>
              <a:t>(2D list continued)</a:t>
            </a:r>
          </a:p>
          <a:p>
            <a:r>
              <a:rPr lang="en-US" altLang="en-US" sz="1800" dirty="0" smtClean="0"/>
              <a:t>Notice that each row is merely a 1D list</a:t>
            </a:r>
          </a:p>
          <a:p>
            <a:r>
              <a:rPr lang="en-US" altLang="en-US" sz="1800" dirty="0" smtClean="0"/>
              <a:t>(A 2D list is a list containing rows of 1D lists)</a:t>
            </a: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80998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859674"/>
              </p:ext>
            </p:extLst>
          </p:nvPr>
        </p:nvGraphicFramePr>
        <p:xfrm>
          <a:off x="977900" y="4057650"/>
          <a:ext cx="5029200" cy="434975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L02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10002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810060"/>
              </p:ext>
            </p:extLst>
          </p:nvPr>
        </p:nvGraphicFramePr>
        <p:xfrm>
          <a:off x="981075" y="6367463"/>
          <a:ext cx="5029200" cy="3810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L07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10016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777417"/>
              </p:ext>
            </p:extLst>
          </p:nvPr>
        </p:nvGraphicFramePr>
        <p:xfrm>
          <a:off x="977900" y="3600450"/>
          <a:ext cx="5029200" cy="4318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L01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10030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59641"/>
              </p:ext>
            </p:extLst>
          </p:nvPr>
        </p:nvGraphicFramePr>
        <p:xfrm>
          <a:off x="977900" y="4514850"/>
          <a:ext cx="5029200" cy="434975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L03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10044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960555"/>
              </p:ext>
            </p:extLst>
          </p:nvPr>
        </p:nvGraphicFramePr>
        <p:xfrm>
          <a:off x="977900" y="4972050"/>
          <a:ext cx="5029200" cy="4572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L04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4282" name="Text Box 74"/>
          <p:cNvSpPr txBox="1">
            <a:spLocks noChangeArrowheads="1"/>
          </p:cNvSpPr>
          <p:nvPr/>
        </p:nvSpPr>
        <p:spPr bwMode="auto">
          <a:xfrm>
            <a:off x="23495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[0]</a:t>
            </a:r>
          </a:p>
        </p:txBody>
      </p:sp>
      <p:sp>
        <p:nvSpPr>
          <p:cNvPr id="94283" name="Text Box 75"/>
          <p:cNvSpPr txBox="1">
            <a:spLocks noChangeArrowheads="1"/>
          </p:cNvSpPr>
          <p:nvPr/>
        </p:nvSpPr>
        <p:spPr bwMode="auto">
          <a:xfrm>
            <a:off x="33401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[1]</a:t>
            </a:r>
          </a:p>
        </p:txBody>
      </p:sp>
      <p:sp>
        <p:nvSpPr>
          <p:cNvPr id="94284" name="Text Box 76"/>
          <p:cNvSpPr txBox="1">
            <a:spLocks noChangeArrowheads="1"/>
          </p:cNvSpPr>
          <p:nvPr/>
        </p:nvSpPr>
        <p:spPr bwMode="auto">
          <a:xfrm>
            <a:off x="43307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</a:p>
        </p:txBody>
      </p:sp>
      <p:sp>
        <p:nvSpPr>
          <p:cNvPr id="94285" name="Text Box 77"/>
          <p:cNvSpPr txBox="1">
            <a:spLocks noChangeArrowheads="1"/>
          </p:cNvSpPr>
          <p:nvPr/>
        </p:nvSpPr>
        <p:spPr bwMode="auto">
          <a:xfrm>
            <a:off x="53975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[3]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596900" y="3600450"/>
            <a:ext cx="304800" cy="3065463"/>
            <a:chOff x="480" y="1728"/>
            <a:chExt cx="192" cy="1931"/>
          </a:xfrm>
        </p:grpSpPr>
        <p:sp>
          <p:nvSpPr>
            <p:cNvPr id="94328" name="Text Box 79"/>
            <p:cNvSpPr txBox="1">
              <a:spLocks noChangeArrowheads="1"/>
            </p:cNvSpPr>
            <p:nvPr/>
          </p:nvSpPr>
          <p:spPr bwMode="auto">
            <a:xfrm>
              <a:off x="480" y="1728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[0]</a:t>
              </a:r>
            </a:p>
          </p:txBody>
        </p:sp>
        <p:sp>
          <p:nvSpPr>
            <p:cNvPr id="94329" name="Text Box 80"/>
            <p:cNvSpPr txBox="1">
              <a:spLocks noChangeArrowheads="1"/>
            </p:cNvSpPr>
            <p:nvPr/>
          </p:nvSpPr>
          <p:spPr bwMode="auto">
            <a:xfrm>
              <a:off x="480" y="2016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[1]</a:t>
              </a:r>
            </a:p>
          </p:txBody>
        </p:sp>
        <p:sp>
          <p:nvSpPr>
            <p:cNvPr id="94330" name="Text Box 81"/>
            <p:cNvSpPr txBox="1">
              <a:spLocks noChangeArrowheads="1"/>
            </p:cNvSpPr>
            <p:nvPr/>
          </p:nvSpPr>
          <p:spPr bwMode="auto">
            <a:xfrm>
              <a:off x="480" y="230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[2]</a:t>
              </a:r>
            </a:p>
          </p:txBody>
        </p:sp>
        <p:sp>
          <p:nvSpPr>
            <p:cNvPr id="94331" name="Text Box 82"/>
            <p:cNvSpPr txBox="1">
              <a:spLocks noChangeArrowheads="1"/>
            </p:cNvSpPr>
            <p:nvPr/>
          </p:nvSpPr>
          <p:spPr bwMode="auto">
            <a:xfrm>
              <a:off x="480" y="2592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[3]</a:t>
              </a:r>
            </a:p>
          </p:txBody>
        </p:sp>
        <p:sp>
          <p:nvSpPr>
            <p:cNvPr id="94332" name="Text Box 83"/>
            <p:cNvSpPr txBox="1">
              <a:spLocks noChangeArrowheads="1"/>
            </p:cNvSpPr>
            <p:nvPr/>
          </p:nvSpPr>
          <p:spPr bwMode="auto">
            <a:xfrm>
              <a:off x="480" y="2928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[4]</a:t>
              </a:r>
            </a:p>
          </p:txBody>
        </p:sp>
        <p:sp>
          <p:nvSpPr>
            <p:cNvPr id="94333" name="Text Box 84"/>
            <p:cNvSpPr txBox="1">
              <a:spLocks noChangeArrowheads="1"/>
            </p:cNvSpPr>
            <p:nvPr/>
          </p:nvSpPr>
          <p:spPr bwMode="auto">
            <a:xfrm>
              <a:off x="480" y="3216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[5]</a:t>
              </a:r>
            </a:p>
          </p:txBody>
        </p:sp>
        <p:sp>
          <p:nvSpPr>
            <p:cNvPr id="94334" name="Text Box 85"/>
            <p:cNvSpPr txBox="1">
              <a:spLocks noChangeArrowheads="1"/>
            </p:cNvSpPr>
            <p:nvPr/>
          </p:nvSpPr>
          <p:spPr bwMode="auto">
            <a:xfrm>
              <a:off x="480" y="350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[6]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1054100" y="2754314"/>
            <a:ext cx="4876800" cy="617538"/>
            <a:chOff x="768" y="1531"/>
            <a:chExt cx="3072" cy="389"/>
          </a:xfrm>
        </p:grpSpPr>
        <p:sp>
          <p:nvSpPr>
            <p:cNvPr id="94326" name="AutoShape 87"/>
            <p:cNvSpPr>
              <a:spLocks/>
            </p:cNvSpPr>
            <p:nvPr/>
          </p:nvSpPr>
          <p:spPr bwMode="auto">
            <a:xfrm rot="-5400000">
              <a:off x="2184" y="264"/>
              <a:ext cx="240" cy="3072"/>
            </a:xfrm>
            <a:prstGeom prst="rightBrace">
              <a:avLst>
                <a:gd name="adj1" fmla="val 106667"/>
                <a:gd name="adj2" fmla="val 491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4327" name="Text Box 88"/>
            <p:cNvSpPr txBox="1">
              <a:spLocks noChangeArrowheads="1"/>
            </p:cNvSpPr>
            <p:nvPr/>
          </p:nvSpPr>
          <p:spPr bwMode="auto">
            <a:xfrm>
              <a:off x="1704" y="1531"/>
              <a:ext cx="144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Columns (e.g. grades)</a:t>
              </a:r>
              <a:endPara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6115052" y="3676650"/>
            <a:ext cx="1503363" cy="3048000"/>
            <a:chOff x="3936" y="2112"/>
            <a:chExt cx="947" cy="1920"/>
          </a:xfrm>
        </p:grpSpPr>
        <p:sp>
          <p:nvSpPr>
            <p:cNvPr id="94324" name="AutoShape 90"/>
            <p:cNvSpPr>
              <a:spLocks/>
            </p:cNvSpPr>
            <p:nvPr/>
          </p:nvSpPr>
          <p:spPr bwMode="auto">
            <a:xfrm>
              <a:off x="3936" y="2112"/>
              <a:ext cx="288" cy="1920"/>
            </a:xfrm>
            <a:prstGeom prst="rightBrace">
              <a:avLst>
                <a:gd name="adj1" fmla="val 55556"/>
                <a:gd name="adj2" fmla="val 5041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4325" name="Text Box 91"/>
            <p:cNvSpPr txBox="1">
              <a:spLocks noChangeArrowheads="1"/>
            </p:cNvSpPr>
            <p:nvPr/>
          </p:nvSpPr>
          <p:spPr bwMode="auto">
            <a:xfrm>
              <a:off x="4259" y="2762"/>
              <a:ext cx="624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Rows (e.g. lecture section)</a:t>
              </a:r>
              <a:endPara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77900" y="5886450"/>
            <a:ext cx="5030788" cy="457200"/>
            <a:chOff x="720" y="3504"/>
            <a:chExt cx="3169" cy="288"/>
          </a:xfrm>
        </p:grpSpPr>
        <p:grpSp>
          <p:nvGrpSpPr>
            <p:cNvPr id="94309" name="Group 93"/>
            <p:cNvGrpSpPr>
              <a:grpSpLocks/>
            </p:cNvGrpSpPr>
            <p:nvPr/>
          </p:nvGrpSpPr>
          <p:grpSpPr bwMode="auto">
            <a:xfrm>
              <a:off x="720" y="3504"/>
              <a:ext cx="3169" cy="288"/>
              <a:chOff x="720" y="3168"/>
              <a:chExt cx="3169" cy="288"/>
            </a:xfrm>
          </p:grpSpPr>
          <p:sp>
            <p:nvSpPr>
              <p:cNvPr id="94311" name="Rectangle 94"/>
              <p:cNvSpPr>
                <a:spLocks noChangeArrowheads="1"/>
              </p:cNvSpPr>
              <p:nvPr/>
            </p:nvSpPr>
            <p:spPr bwMode="auto">
              <a:xfrm>
                <a:off x="3255" y="3168"/>
                <a:ext cx="63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2" name="Rectangle 95"/>
              <p:cNvSpPr>
                <a:spLocks noChangeArrowheads="1"/>
              </p:cNvSpPr>
              <p:nvPr/>
            </p:nvSpPr>
            <p:spPr bwMode="auto">
              <a:xfrm>
                <a:off x="2620" y="316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3" name="Rectangle 96"/>
              <p:cNvSpPr>
                <a:spLocks noChangeArrowheads="1"/>
              </p:cNvSpPr>
              <p:nvPr/>
            </p:nvSpPr>
            <p:spPr bwMode="auto">
              <a:xfrm>
                <a:off x="1988" y="3168"/>
                <a:ext cx="6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4" name="Rectangle 97"/>
              <p:cNvSpPr>
                <a:spLocks noChangeArrowheads="1"/>
              </p:cNvSpPr>
              <p:nvPr/>
            </p:nvSpPr>
            <p:spPr bwMode="auto">
              <a:xfrm>
                <a:off x="1353" y="316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5" name="Rectangle 98"/>
              <p:cNvSpPr>
                <a:spLocks noChangeArrowheads="1"/>
              </p:cNvSpPr>
              <p:nvPr/>
            </p:nvSpPr>
            <p:spPr bwMode="auto">
              <a:xfrm>
                <a:off x="720" y="3216"/>
                <a:ext cx="6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</a:pPr>
                <a:r>
                  <a:rPr lang="en-US" altLang="en-US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L06</a:t>
                </a:r>
              </a:p>
            </p:txBody>
          </p:sp>
          <p:sp>
            <p:nvSpPr>
              <p:cNvPr id="94316" name="Line 99"/>
              <p:cNvSpPr>
                <a:spLocks noChangeShapeType="1"/>
              </p:cNvSpPr>
              <p:nvPr/>
            </p:nvSpPr>
            <p:spPr bwMode="auto">
              <a:xfrm>
                <a:off x="720" y="3168"/>
                <a:ext cx="31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17" name="Line 100"/>
              <p:cNvSpPr>
                <a:spLocks noChangeShapeType="1"/>
              </p:cNvSpPr>
              <p:nvPr/>
            </p:nvSpPr>
            <p:spPr bwMode="auto">
              <a:xfrm>
                <a:off x="720" y="3456"/>
                <a:ext cx="31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18" name="Line 101"/>
              <p:cNvSpPr>
                <a:spLocks noChangeShapeType="1"/>
              </p:cNvSpPr>
              <p:nvPr/>
            </p:nvSpPr>
            <p:spPr bwMode="auto">
              <a:xfrm>
                <a:off x="720" y="3168"/>
                <a:ext cx="1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19" name="Line 102"/>
              <p:cNvSpPr>
                <a:spLocks noChangeShapeType="1"/>
              </p:cNvSpPr>
              <p:nvPr/>
            </p:nvSpPr>
            <p:spPr bwMode="auto">
              <a:xfrm>
                <a:off x="1353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0" name="Line 103"/>
              <p:cNvSpPr>
                <a:spLocks noChangeShapeType="1"/>
              </p:cNvSpPr>
              <p:nvPr/>
            </p:nvSpPr>
            <p:spPr bwMode="auto">
              <a:xfrm>
                <a:off x="1988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1" name="Line 104"/>
              <p:cNvSpPr>
                <a:spLocks noChangeShapeType="1"/>
              </p:cNvSpPr>
              <p:nvPr/>
            </p:nvSpPr>
            <p:spPr bwMode="auto">
              <a:xfrm>
                <a:off x="2620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2" name="Line 105"/>
              <p:cNvSpPr>
                <a:spLocks noChangeShapeType="1"/>
              </p:cNvSpPr>
              <p:nvPr/>
            </p:nvSpPr>
            <p:spPr bwMode="auto">
              <a:xfrm>
                <a:off x="3888" y="3168"/>
                <a:ext cx="1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3" name="Line 106"/>
              <p:cNvSpPr>
                <a:spLocks noChangeShapeType="1"/>
              </p:cNvSpPr>
              <p:nvPr/>
            </p:nvSpPr>
            <p:spPr bwMode="auto">
              <a:xfrm>
                <a:off x="3255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CA" dirty="0"/>
              </a:p>
            </p:txBody>
          </p:sp>
        </p:grpSp>
        <p:sp>
          <p:nvSpPr>
            <p:cNvPr id="94310" name="Line 107"/>
            <p:cNvSpPr>
              <a:spLocks noChangeShapeType="1"/>
            </p:cNvSpPr>
            <p:nvPr/>
          </p:nvSpPr>
          <p:spPr bwMode="auto">
            <a:xfrm>
              <a:off x="720" y="3792"/>
              <a:ext cx="31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</p:grpSp>
      <p:grpSp>
        <p:nvGrpSpPr>
          <p:cNvPr id="7" name="Group 108"/>
          <p:cNvGrpSpPr>
            <a:grpSpLocks/>
          </p:cNvGrpSpPr>
          <p:nvPr/>
        </p:nvGrpSpPr>
        <p:grpSpPr bwMode="auto">
          <a:xfrm>
            <a:off x="977900" y="5429250"/>
            <a:ext cx="5030788" cy="457200"/>
            <a:chOff x="720" y="3216"/>
            <a:chExt cx="3169" cy="288"/>
          </a:xfrm>
        </p:grpSpPr>
        <p:grpSp>
          <p:nvGrpSpPr>
            <p:cNvPr id="94292" name="Group 109"/>
            <p:cNvGrpSpPr>
              <a:grpSpLocks/>
            </p:cNvGrpSpPr>
            <p:nvPr/>
          </p:nvGrpSpPr>
          <p:grpSpPr bwMode="auto">
            <a:xfrm>
              <a:off x="720" y="3216"/>
              <a:ext cx="3169" cy="288"/>
              <a:chOff x="720" y="3216"/>
              <a:chExt cx="3169" cy="288"/>
            </a:xfrm>
          </p:grpSpPr>
          <p:grpSp>
            <p:nvGrpSpPr>
              <p:cNvPr id="94294" name="Group 110"/>
              <p:cNvGrpSpPr>
                <a:grpSpLocks/>
              </p:cNvGrpSpPr>
              <p:nvPr/>
            </p:nvGrpSpPr>
            <p:grpSpPr bwMode="auto">
              <a:xfrm>
                <a:off x="720" y="3216"/>
                <a:ext cx="3169" cy="288"/>
                <a:chOff x="720" y="2880"/>
                <a:chExt cx="3169" cy="288"/>
              </a:xfrm>
            </p:grpSpPr>
            <p:sp>
              <p:nvSpPr>
                <p:cNvPr id="94296" name="Rectangle 111"/>
                <p:cNvSpPr>
                  <a:spLocks noChangeArrowheads="1"/>
                </p:cNvSpPr>
                <p:nvPr/>
              </p:nvSpPr>
              <p:spPr bwMode="auto">
                <a:xfrm>
                  <a:off x="3255" y="2880"/>
                  <a:ext cx="633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7" name="Rectangle 112"/>
                <p:cNvSpPr>
                  <a:spLocks noChangeArrowheads="1"/>
                </p:cNvSpPr>
                <p:nvPr/>
              </p:nvSpPr>
              <p:spPr bwMode="auto">
                <a:xfrm>
                  <a:off x="2620" y="2880"/>
                  <a:ext cx="635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8" name="Rectangle 113"/>
                <p:cNvSpPr>
                  <a:spLocks noChangeArrowheads="1"/>
                </p:cNvSpPr>
                <p:nvPr/>
              </p:nvSpPr>
              <p:spPr bwMode="auto">
                <a:xfrm>
                  <a:off x="1988" y="2880"/>
                  <a:ext cx="632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9" name="Rectangle 114"/>
                <p:cNvSpPr>
                  <a:spLocks noChangeArrowheads="1"/>
                </p:cNvSpPr>
                <p:nvPr/>
              </p:nvSpPr>
              <p:spPr bwMode="auto">
                <a:xfrm>
                  <a:off x="1344" y="2880"/>
                  <a:ext cx="644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US" altLang="en-US" dirty="0">
                    <a:latin typeface="Times New Roman" panose="02020603050405020304" pitchFamily="18" charset="0"/>
                  </a:endParaRPr>
                </a:p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US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300" name="Rectangle 115"/>
                <p:cNvSpPr>
                  <a:spLocks noChangeArrowheads="1"/>
                </p:cNvSpPr>
                <p:nvPr/>
              </p:nvSpPr>
              <p:spPr bwMode="auto">
                <a:xfrm>
                  <a:off x="720" y="2880"/>
                  <a:ext cx="624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 altLang="en-US" sz="16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L05</a:t>
                  </a:r>
                </a:p>
              </p:txBody>
            </p:sp>
            <p:sp>
              <p:nvSpPr>
                <p:cNvPr id="94301" name="Line 116"/>
                <p:cNvSpPr>
                  <a:spLocks noChangeShapeType="1"/>
                </p:cNvSpPr>
                <p:nvPr/>
              </p:nvSpPr>
              <p:spPr bwMode="auto">
                <a:xfrm>
                  <a:off x="720" y="2880"/>
                  <a:ext cx="316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2" name="Line 117"/>
                <p:cNvSpPr>
                  <a:spLocks noChangeShapeType="1"/>
                </p:cNvSpPr>
                <p:nvPr/>
              </p:nvSpPr>
              <p:spPr bwMode="auto">
                <a:xfrm>
                  <a:off x="720" y="3168"/>
                  <a:ext cx="316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3" name="Line 118"/>
                <p:cNvSpPr>
                  <a:spLocks noChangeShapeType="1"/>
                </p:cNvSpPr>
                <p:nvPr/>
              </p:nvSpPr>
              <p:spPr bwMode="auto">
                <a:xfrm>
                  <a:off x="720" y="2880"/>
                  <a:ext cx="1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4" name="Line 119"/>
                <p:cNvSpPr>
                  <a:spLocks noChangeShapeType="1"/>
                </p:cNvSpPr>
                <p:nvPr/>
              </p:nvSpPr>
              <p:spPr bwMode="auto">
                <a:xfrm>
                  <a:off x="1344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5" name="Line 120"/>
                <p:cNvSpPr>
                  <a:spLocks noChangeShapeType="1"/>
                </p:cNvSpPr>
                <p:nvPr/>
              </p:nvSpPr>
              <p:spPr bwMode="auto">
                <a:xfrm>
                  <a:off x="1988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6" name="Line 121"/>
                <p:cNvSpPr>
                  <a:spLocks noChangeShapeType="1"/>
                </p:cNvSpPr>
                <p:nvPr/>
              </p:nvSpPr>
              <p:spPr bwMode="auto">
                <a:xfrm>
                  <a:off x="2620" y="2880"/>
                  <a:ext cx="2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7" name="Line 122"/>
                <p:cNvSpPr>
                  <a:spLocks noChangeShapeType="1"/>
                </p:cNvSpPr>
                <p:nvPr/>
              </p:nvSpPr>
              <p:spPr bwMode="auto">
                <a:xfrm>
                  <a:off x="3888" y="2880"/>
                  <a:ext cx="1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8" name="Line 123"/>
                <p:cNvSpPr>
                  <a:spLocks noChangeShapeType="1"/>
                </p:cNvSpPr>
                <p:nvPr/>
              </p:nvSpPr>
              <p:spPr bwMode="auto">
                <a:xfrm>
                  <a:off x="3255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CA" dirty="0"/>
                </a:p>
              </p:txBody>
            </p:sp>
          </p:grpSp>
          <p:sp>
            <p:nvSpPr>
              <p:cNvPr id="94295" name="Line 124"/>
              <p:cNvSpPr>
                <a:spLocks noChangeShapeType="1"/>
              </p:cNvSpPr>
              <p:nvPr/>
            </p:nvSpPr>
            <p:spPr bwMode="auto">
              <a:xfrm>
                <a:off x="720" y="3216"/>
                <a:ext cx="316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CA" dirty="0"/>
              </a:p>
            </p:txBody>
          </p:sp>
        </p:grpSp>
        <p:sp>
          <p:nvSpPr>
            <p:cNvPr id="94293" name="Line 125"/>
            <p:cNvSpPr>
              <a:spLocks noChangeShapeType="1"/>
            </p:cNvSpPr>
            <p:nvPr/>
          </p:nvSpPr>
          <p:spPr bwMode="auto">
            <a:xfrm>
              <a:off x="720" y="3504"/>
              <a:ext cx="31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</p:grpSp>
      <p:sp>
        <p:nvSpPr>
          <p:cNvPr id="810110" name="Text Box 126"/>
          <p:cNvSpPr txBox="1">
            <a:spLocks noChangeArrowheads="1"/>
          </p:cNvSpPr>
          <p:nvPr/>
        </p:nvSpPr>
        <p:spPr bwMode="auto">
          <a:xfrm>
            <a:off x="6172200" y="1435100"/>
            <a:ext cx="25908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b="1" dirty="0">
                <a:latin typeface="Arial" panose="020B0604020202020204" pitchFamily="34" charset="0"/>
              </a:rPr>
              <a:t>Important</a:t>
            </a:r>
            <a:r>
              <a:rPr lang="en-CA" altLang="en-US" dirty="0">
                <a:latin typeface="Arial" panose="020B0604020202020204" pitchFamily="34" charset="0"/>
              </a:rPr>
              <a:t>: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CA" altLang="en-US" sz="1600" dirty="0">
                <a:latin typeface="Arial" panose="020B0604020202020204" pitchFamily="34" charset="0"/>
              </a:rPr>
              <a:t>List elements are specified in the order of </a:t>
            </a:r>
            <a:r>
              <a:rPr lang="en-CA" altLang="en-US" sz="1600" dirty="0">
                <a:latin typeface="Consolas" panose="020B0609020204030204" pitchFamily="49" charset="0"/>
              </a:rPr>
              <a:t>[row] [column]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CA" altLang="en-US" sz="1600" dirty="0">
                <a:latin typeface="Arial" panose="020B0604020202020204" pitchFamily="34" charset="0"/>
              </a:rPr>
              <a:t>Specifying only a single </a:t>
            </a:r>
            <a:r>
              <a:rPr lang="en-CA" altLang="en-US" sz="1600" dirty="0" smtClean="0">
                <a:latin typeface="Arial" panose="020B0604020202020204" pitchFamily="34" charset="0"/>
              </a:rPr>
              <a:t>set of brackets </a:t>
            </a:r>
            <a:r>
              <a:rPr lang="en-CA" altLang="en-US" sz="1600" dirty="0">
                <a:latin typeface="Arial" panose="020B0604020202020204" pitchFamily="34" charset="0"/>
              </a:rPr>
              <a:t>specifies the </a:t>
            </a:r>
            <a:r>
              <a:rPr lang="en-CA" altLang="en-US" sz="1600" dirty="0" smtClean="0">
                <a:latin typeface="Arial" panose="020B0604020202020204" pitchFamily="34" charset="0"/>
              </a:rPr>
              <a:t>row </a:t>
            </a:r>
          </a:p>
        </p:txBody>
      </p:sp>
    </p:spTree>
    <p:extLst>
      <p:ext uri="{BB962C8B-B14F-4D97-AF65-F5344CB8AC3E}">
        <p14:creationId xmlns:p14="http://schemas.microsoft.com/office/powerpoint/2010/main" val="394889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10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01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And Initializing A Multi-Dimensional List In Python (Fixed Size During Creation)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7086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General structure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list_name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 = [ [&lt;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&gt;],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                [&lt;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&gt;],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			               :	:	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			               :	:	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		             [&lt;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&gt;] ]</a:t>
            </a:r>
          </a:p>
          <a:p>
            <a:pPr>
              <a:buFontTx/>
              <a:buNone/>
            </a:pPr>
            <a:endParaRPr lang="en-US" altLang="en-US" sz="1800" dirty="0" smtClean="0"/>
          </a:p>
          <a:p>
            <a:pPr>
              <a:buFontTx/>
              <a:buNone/>
            </a:pPr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Times New Roman" panose="02020603050405020304" pitchFamily="18" charset="0"/>
              </a:rPr>
              <a:t>    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391400" y="1981200"/>
            <a:ext cx="1485900" cy="1536700"/>
            <a:chOff x="3952" y="1016"/>
            <a:chExt cx="936" cy="968"/>
          </a:xfrm>
        </p:grpSpPr>
        <p:sp>
          <p:nvSpPr>
            <p:cNvPr id="95240" name="AutoShape 5"/>
            <p:cNvSpPr>
              <a:spLocks/>
            </p:cNvSpPr>
            <p:nvPr/>
          </p:nvSpPr>
          <p:spPr bwMode="auto">
            <a:xfrm>
              <a:off x="3952" y="1016"/>
              <a:ext cx="304" cy="968"/>
            </a:xfrm>
            <a:prstGeom prst="rightBrace">
              <a:avLst>
                <a:gd name="adj1" fmla="val 26535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5241" name="Text Box 6"/>
            <p:cNvSpPr txBox="1">
              <a:spLocks noChangeArrowheads="1"/>
            </p:cNvSpPr>
            <p:nvPr/>
          </p:nvSpPr>
          <p:spPr bwMode="auto">
            <a:xfrm>
              <a:off x="4144" y="1384"/>
              <a:ext cx="7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Rows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200400" y="3733800"/>
            <a:ext cx="3505200" cy="781050"/>
            <a:chOff x="1628" y="2148"/>
            <a:chExt cx="2208" cy="492"/>
          </a:xfrm>
        </p:grpSpPr>
        <p:sp>
          <p:nvSpPr>
            <p:cNvPr id="95238" name="AutoShape 8"/>
            <p:cNvSpPr>
              <a:spLocks/>
            </p:cNvSpPr>
            <p:nvPr/>
          </p:nvSpPr>
          <p:spPr bwMode="auto">
            <a:xfrm rot="5400000">
              <a:off x="2580" y="1196"/>
              <a:ext cx="304" cy="2208"/>
            </a:xfrm>
            <a:prstGeom prst="rightBrace">
              <a:avLst>
                <a:gd name="adj1" fmla="val 60526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5239" name="Text Box 9"/>
            <p:cNvSpPr txBox="1">
              <a:spLocks noChangeArrowheads="1"/>
            </p:cNvSpPr>
            <p:nvPr/>
          </p:nvSpPr>
          <p:spPr bwMode="auto">
            <a:xfrm>
              <a:off x="2352" y="2448"/>
              <a:ext cx="7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Columns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462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dirty="0"/>
              <a:t>Name of the example program</a:t>
            </a:r>
            <a:r>
              <a:rPr lang="en-US" altLang="en-US" sz="2400" dirty="0">
                <a:latin typeface="Times New Roman" panose="02020603050405020304" pitchFamily="18" charset="0"/>
              </a:rPr>
              <a:t>: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Consolas" panose="020B0609020204030204" pitchFamily="49" charset="0"/>
              </a:rPr>
              <a:t>1display2DList.py</a:t>
            </a:r>
          </a:p>
          <a:p>
            <a:pPr>
              <a:buFontTx/>
              <a:buNone/>
            </a:pPr>
            <a:r>
              <a:rPr lang="en-US" altLang="en-US" sz="2000" dirty="0"/>
              <a:t>	Learning: creating, displaying a fixed size 2D </a:t>
            </a:r>
            <a:r>
              <a:rPr lang="en-US" altLang="en-US" sz="2000" dirty="0" smtClean="0"/>
              <a:t>list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table </a:t>
            </a:r>
            <a:r>
              <a:rPr lang="en-US" altLang="en-US" sz="1800" dirty="0" smtClean="0">
                <a:latin typeface="Consolas" panose="020B0609020204030204" pitchFamily="49" charset="0"/>
              </a:rPr>
              <a:t>= [ [0, 0, 0],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[1, 1, 1],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[2, 2, 2],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[3, 3, 3]]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for r in range (0, 4, 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 </a:t>
            </a:r>
            <a:r>
              <a:rPr lang="en-US" altLang="en-US" sz="1800" dirty="0">
                <a:latin typeface="Consolas" panose="020B0609020204030204" pitchFamily="49" charset="0"/>
              </a:rPr>
              <a:t>(table[r</a:t>
            </a:r>
            <a:r>
              <a:rPr lang="en-US" altLang="en-US" sz="1800" dirty="0" smtClean="0">
                <a:latin typeface="Consolas" panose="020B0609020204030204" pitchFamily="49" charset="0"/>
              </a:rPr>
              <a:t>]) 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#Each call to print displays a 1D list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for r in range (0,4,1):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for c in range (0,3,1):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</a:t>
            </a:r>
            <a:r>
              <a:rPr lang="en-US" altLang="en-US" sz="1800" dirty="0">
                <a:latin typeface="Consolas" panose="020B0609020204030204" pitchFamily="49" charset="0"/>
              </a:rPr>
              <a:t>print(table[r</a:t>
            </a:r>
            <a:r>
              <a:rPr lang="en-US" altLang="en-US" sz="1800" dirty="0" smtClean="0">
                <a:latin typeface="Consolas" panose="020B0609020204030204" pitchFamily="49" charset="0"/>
              </a:rPr>
              <a:t>][c], end="")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print(table[2</a:t>
            </a:r>
            <a:r>
              <a:rPr lang="en-US" altLang="en-US" sz="1800" dirty="0" smtClean="0">
                <a:latin typeface="Consolas" panose="020B0609020204030204" pitchFamily="49" charset="0"/>
              </a:rPr>
              <a:t>][0])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#Displays 2 not 0</a:t>
            </a:r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812822"/>
          </a:xfrm>
        </p:spPr>
        <p:txBody>
          <a:bodyPr/>
          <a:lstStyle/>
          <a:p>
            <a:r>
              <a:rPr lang="en-US" altLang="en-US" sz="2800" dirty="0" smtClean="0"/>
              <a:t>Creating And Initializing A Multi-Dimensional List In Python (2): </a:t>
            </a:r>
            <a:r>
              <a:rPr lang="en-US" altLang="en-US" sz="2800" dirty="0"/>
              <a:t>Fixed Size During Creation</a:t>
            </a:r>
            <a:endParaRPr lang="en-US" altLang="en-US" sz="2800" dirty="0" smtClean="0"/>
          </a:p>
        </p:txBody>
      </p:sp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03" b="14635"/>
          <a:stretch>
            <a:fillRect/>
          </a:stretch>
        </p:blipFill>
        <p:spPr bwMode="auto">
          <a:xfrm>
            <a:off x="7010400" y="4829175"/>
            <a:ext cx="16906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919538" y="2105025"/>
            <a:ext cx="2376488" cy="381000"/>
            <a:chOff x="2688" y="1440"/>
            <a:chExt cx="1497" cy="240"/>
          </a:xfrm>
        </p:grpSpPr>
        <p:pic>
          <p:nvPicPr>
            <p:cNvPr id="96278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7805"/>
            <a:stretch>
              <a:fillRect/>
            </a:stretch>
          </p:blipFill>
          <p:spPr bwMode="auto">
            <a:xfrm>
              <a:off x="3120" y="1440"/>
              <a:ext cx="106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9" name="Rectangle 10"/>
            <p:cNvSpPr>
              <a:spLocks noChangeArrowheads="1"/>
            </p:cNvSpPr>
            <p:nvPr/>
          </p:nvSpPr>
          <p:spPr bwMode="auto">
            <a:xfrm>
              <a:off x="2688" y="1440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0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919538" y="2638425"/>
            <a:ext cx="2376488" cy="381000"/>
            <a:chOff x="2688" y="1776"/>
            <a:chExt cx="1497" cy="240"/>
          </a:xfrm>
        </p:grpSpPr>
        <p:pic>
          <p:nvPicPr>
            <p:cNvPr id="96276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756" b="78049"/>
            <a:stretch>
              <a:fillRect/>
            </a:stretch>
          </p:blipFill>
          <p:spPr bwMode="auto">
            <a:xfrm>
              <a:off x="3120" y="1776"/>
              <a:ext cx="106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7" name="Rectangle 11"/>
            <p:cNvSpPr>
              <a:spLocks noChangeArrowheads="1"/>
            </p:cNvSpPr>
            <p:nvPr/>
          </p:nvSpPr>
          <p:spPr bwMode="auto">
            <a:xfrm>
              <a:off x="2688" y="1776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1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919538" y="3095625"/>
            <a:ext cx="2376488" cy="381000"/>
            <a:chOff x="2688" y="2064"/>
            <a:chExt cx="1497" cy="240"/>
          </a:xfrm>
        </p:grpSpPr>
        <p:pic>
          <p:nvPicPr>
            <p:cNvPr id="96274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951" b="68292"/>
            <a:stretch>
              <a:fillRect/>
            </a:stretch>
          </p:blipFill>
          <p:spPr bwMode="auto">
            <a:xfrm>
              <a:off x="3120" y="2064"/>
              <a:ext cx="106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5" name="Rectangle 12"/>
            <p:cNvSpPr>
              <a:spLocks noChangeArrowheads="1"/>
            </p:cNvSpPr>
            <p:nvPr/>
          </p:nvSpPr>
          <p:spPr bwMode="auto">
            <a:xfrm>
              <a:off x="2688" y="2064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2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3919538" y="3552825"/>
            <a:ext cx="2362200" cy="381000"/>
            <a:chOff x="2688" y="2352"/>
            <a:chExt cx="1488" cy="240"/>
          </a:xfrm>
        </p:grpSpPr>
        <p:pic>
          <p:nvPicPr>
            <p:cNvPr id="96272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708" r="845" b="56097"/>
            <a:stretch>
              <a:fillRect/>
            </a:stretch>
          </p:blipFill>
          <p:spPr bwMode="auto">
            <a:xfrm>
              <a:off x="3120" y="2352"/>
              <a:ext cx="105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3" name="Rectangle 13"/>
            <p:cNvSpPr>
              <a:spLocks noChangeArrowheads="1"/>
            </p:cNvSpPr>
            <p:nvPr/>
          </p:nvSpPr>
          <p:spPr bwMode="auto">
            <a:xfrm>
              <a:off x="2688" y="2352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3</a:t>
              </a:r>
            </a:p>
          </p:txBody>
        </p:sp>
      </p:grpSp>
      <p:pic>
        <p:nvPicPr>
          <p:cNvPr id="72722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65" r="9468" b="4460"/>
          <a:stretch>
            <a:fillRect/>
          </a:stretch>
        </p:blipFill>
        <p:spPr bwMode="auto">
          <a:xfrm>
            <a:off x="7000875" y="6357938"/>
            <a:ext cx="1676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286500" y="4829175"/>
            <a:ext cx="68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r = 0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6286500" y="5124450"/>
            <a:ext cx="762000" cy="1000125"/>
            <a:chOff x="6286500" y="5125165"/>
            <a:chExt cx="762000" cy="999410"/>
          </a:xfrm>
        </p:grpSpPr>
        <p:sp>
          <p:nvSpPr>
            <p:cNvPr id="96269" name="Rectangle 2"/>
            <p:cNvSpPr>
              <a:spLocks noChangeArrowheads="1"/>
            </p:cNvSpPr>
            <p:nvPr/>
          </p:nvSpPr>
          <p:spPr bwMode="auto">
            <a:xfrm>
              <a:off x="6296026" y="5125165"/>
              <a:ext cx="74294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r = 1</a:t>
              </a:r>
            </a:p>
          </p:txBody>
        </p:sp>
        <p:sp>
          <p:nvSpPr>
            <p:cNvPr id="96270" name="TextBox 3"/>
            <p:cNvSpPr txBox="1">
              <a:spLocks noChangeArrowheads="1"/>
            </p:cNvSpPr>
            <p:nvPr/>
          </p:nvSpPr>
          <p:spPr bwMode="auto">
            <a:xfrm>
              <a:off x="6296026" y="5476875"/>
              <a:ext cx="7477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r = 2</a:t>
              </a:r>
            </a:p>
          </p:txBody>
        </p:sp>
        <p:sp>
          <p:nvSpPr>
            <p:cNvPr id="96271" name="TextBox 4"/>
            <p:cNvSpPr txBox="1">
              <a:spLocks noChangeArrowheads="1"/>
            </p:cNvSpPr>
            <p:nvPr/>
          </p:nvSpPr>
          <p:spPr bwMode="auto">
            <a:xfrm>
              <a:off x="6286500" y="5816798"/>
              <a:ext cx="7620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r = 3</a:t>
              </a:r>
            </a:p>
          </p:txBody>
        </p: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972299" y="4498181"/>
            <a:ext cx="17049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tabLst>
                <a:tab pos="180975" algn="l"/>
                <a:tab pos="361950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</a:rPr>
              <a:t>0	1	2 </a:t>
            </a:r>
            <a:r>
              <a:rPr lang="en-US" altLang="en-US" sz="1600" dirty="0">
                <a:latin typeface="Consolas" panose="020B0609020204030204" pitchFamily="49" charset="0"/>
              </a:rPr>
              <a:t>(col)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4400" y="1859662"/>
            <a:ext cx="2454774" cy="5866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tabLst>
                <a:tab pos="542925" algn="l"/>
                <a:tab pos="1073150" algn="l"/>
              </a:tabLst>
            </a:pPr>
            <a:r>
              <a:rPr lang="en-US" sz="1400" dirty="0" smtClean="0">
                <a:latin typeface="Consolas" panose="020B0609020204030204" pitchFamily="49" charset="0"/>
              </a:rPr>
              <a:t>c=0	c=1	c=2</a:t>
            </a:r>
            <a:endParaRPr lang="en-CA" sz="1400" dirty="0" smtClean="0">
              <a:latin typeface="Consolas" panose="020B060902020403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6624" y="5742201"/>
            <a:ext cx="3273175" cy="3823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#Displays a list element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36936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Lists: Levels Of Access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table = </a:t>
            </a:r>
            <a:r>
              <a:rPr lang="fr-FR" sz="1800" dirty="0" smtClean="0">
                <a:latin typeface="Consolas" panose="020B0609020204030204" pitchFamily="49" charset="0"/>
              </a:rPr>
              <a:t>[ [</a:t>
            </a:r>
            <a:r>
              <a:rPr lang="fr-FR" sz="1800" dirty="0">
                <a:latin typeface="Consolas" panose="020B0609020204030204" pitchFamily="49" charset="0"/>
              </a:rPr>
              <a:t>0, 0, 0],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1, 1, 1],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2, 2, 2],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3, 3, 3</a:t>
            </a:r>
            <a:r>
              <a:rPr lang="fr-FR" sz="1800" dirty="0" smtClean="0">
                <a:latin typeface="Consolas" panose="020B0609020204030204" pitchFamily="49" charset="0"/>
              </a:rPr>
              <a:t>]]</a:t>
            </a: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 smtClean="0">
                <a:latin typeface="Consolas" panose="020B0609020204030204" pitchFamily="49" charset="0"/>
              </a:rPr>
              <a:t>print</a:t>
            </a:r>
            <a:r>
              <a:rPr lang="fr-FR" sz="1800" dirty="0" smtClean="0">
                <a:latin typeface="Consolas" panose="020B0609020204030204" pitchFamily="49" charset="0"/>
              </a:rPr>
              <a:t>(table</a:t>
            </a:r>
            <a:r>
              <a:rPr lang="fr-FR" sz="1800" dirty="0">
                <a:latin typeface="Consolas" panose="020B0609020204030204" pitchFamily="49" charset="0"/>
              </a:rPr>
              <a:t>) 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Entire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list</a:t>
            </a: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(table[0])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#First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row</a:t>
            </a: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(table[3</a:t>
            </a:r>
            <a:r>
              <a:rPr lang="fr-FR" sz="1800" dirty="0" smtClean="0">
                <a:latin typeface="Consolas" panose="020B0609020204030204" pitchFamily="49" charset="0"/>
              </a:rPr>
              <a:t>][1])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#4</a:t>
            </a:r>
            <a:r>
              <a:rPr lang="fr-FR" sz="1800" b="1" baseline="300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th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row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, 2</a:t>
            </a:r>
            <a:r>
              <a:rPr lang="fr-FR" sz="1800" b="1" baseline="300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nd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column</a:t>
            </a: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(table[0</a:t>
            </a:r>
            <a:r>
              <a:rPr lang="fr-FR" sz="1800" dirty="0" smtClean="0">
                <a:latin typeface="Consolas" panose="020B0609020204030204" pitchFamily="49" charset="0"/>
              </a:rPr>
              <a:t>][0][0])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What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does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do?</a:t>
            </a:r>
          </a:p>
          <a:p>
            <a:pPr marL="342900" lvl="1" indent="0">
              <a:buNone/>
            </a:pP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fr-FR" sz="1800" b="1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table = </a:t>
            </a:r>
            <a:r>
              <a:rPr lang="fr-FR" sz="1800" dirty="0" smtClean="0">
                <a:latin typeface="Consolas" panose="020B0609020204030204" pitchFamily="49" charset="0"/>
              </a:rPr>
              <a:t>[ [["</a:t>
            </a:r>
            <a:r>
              <a:rPr lang="fr-FR" sz="1800" dirty="0" err="1">
                <a:latin typeface="Consolas" panose="020B0609020204030204" pitchFamily="49" charset="0"/>
              </a:rPr>
              <a:t>a","b</a:t>
            </a:r>
            <a:r>
              <a:rPr lang="fr-FR" sz="1800" dirty="0">
                <a:latin typeface="Consolas" panose="020B0609020204030204" pitchFamily="49" charset="0"/>
              </a:rPr>
              <a:t>"], 0, 0],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1, 1, 1],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2, 2, 2],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3, 3, 3]]</a:t>
            </a:r>
          </a:p>
          <a:p>
            <a:pPr marL="342900" lvl="1" indent="0">
              <a:buNone/>
            </a:pP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(table[0][0][0</a:t>
            </a:r>
            <a:r>
              <a:rPr lang="fr-FR" sz="1800" dirty="0" smtClean="0">
                <a:latin typeface="Consolas" panose="020B0609020204030204" pitchFamily="49" charset="0"/>
              </a:rPr>
              <a:t>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Now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what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does</a:t>
            </a:r>
            <a:r>
              <a:rPr lang="fr-F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fr-F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do?</a:t>
            </a:r>
          </a:p>
          <a:p>
            <a:pPr marL="342900" lvl="1" indent="0">
              <a:buNone/>
            </a:pPr>
            <a:endParaRPr lang="fr-FR" sz="1800" dirty="0">
              <a:latin typeface="Consolas" panose="020B06090202040302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68498"/>
          <a:stretch/>
        </p:blipFill>
        <p:spPr>
          <a:xfrm>
            <a:off x="3352800" y="2163646"/>
            <a:ext cx="5943600" cy="3120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30769" r="75641" b="37826"/>
          <a:stretch/>
        </p:blipFill>
        <p:spPr>
          <a:xfrm>
            <a:off x="4313129" y="2735227"/>
            <a:ext cx="1371600" cy="2947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57692" r="94872" b="11538"/>
          <a:stretch/>
        </p:blipFill>
        <p:spPr>
          <a:xfrm>
            <a:off x="5867400" y="3079181"/>
            <a:ext cx="304800" cy="304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6550" y="3738007"/>
            <a:ext cx="4845050" cy="30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1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2D Lists Via The Repetition Operator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b="1" dirty="0"/>
              <a:t>Name of the example program</a:t>
            </a:r>
            <a:r>
              <a:rPr lang="en-US" altLang="en-US" sz="2800" dirty="0">
                <a:latin typeface="Times New Roman" panose="02020603050405020304" pitchFamily="18" charset="0"/>
              </a:rPr>
              <a:t>: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latin typeface="Consolas" panose="020B0609020204030204" pitchFamily="49" charset="0"/>
              </a:rPr>
              <a:t>2creatingListViaRepetition.py</a:t>
            </a:r>
            <a:r>
              <a:rPr lang="en-US" altLang="en-US" dirty="0"/>
              <a:t>	</a:t>
            </a:r>
            <a:endParaRPr lang="en-US" altLang="en-US" dirty="0" smtClean="0"/>
          </a:p>
          <a:p>
            <a:pPr>
              <a:buFontTx/>
              <a:buNone/>
            </a:pPr>
            <a:r>
              <a:rPr lang="en-US" altLang="en-US" dirty="0" smtClean="0"/>
              <a:t>    Learning</a:t>
            </a:r>
            <a:r>
              <a:rPr lang="en-US" altLang="en-US" dirty="0"/>
              <a:t>: </a:t>
            </a:r>
            <a:r>
              <a:rPr lang="en-US" altLang="en-US" dirty="0" smtClean="0"/>
              <a:t>creating a variable sized 2D list using the repetition operator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MAX_COLUMNS = 5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MAX_ROWS = 3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ELEMENT = </a:t>
            </a:r>
            <a:r>
              <a:rPr lang="en-US" altLang="en-US" sz="1800" dirty="0" smtClean="0">
                <a:latin typeface="Consolas" panose="020B0609020204030204" pitchFamily="49" charset="0"/>
              </a:rPr>
              <a:t>"*"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aList</a:t>
            </a:r>
            <a:r>
              <a:rPr lang="en-US" altLang="en-US" sz="1800" dirty="0">
                <a:latin typeface="Consolas" panose="020B0609020204030204" pitchFamily="49" charset="0"/>
              </a:rPr>
              <a:t> = []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r = 0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while (r &lt; MAX_ROWS):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</a:t>
            </a:r>
            <a:r>
              <a:rPr lang="en-US" altLang="en-US" sz="1800" dirty="0" err="1">
                <a:latin typeface="Consolas" panose="020B0609020204030204" pitchFamily="49" charset="0"/>
              </a:rPr>
              <a:t>tempList</a:t>
            </a:r>
            <a:r>
              <a:rPr lang="en-US" altLang="en-US" sz="1800" dirty="0">
                <a:latin typeface="Consolas" panose="020B0609020204030204" pitchFamily="49" charset="0"/>
              </a:rPr>
              <a:t> = [ELEMENT] * MAX_COLUMNS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</a:t>
            </a:r>
            <a:r>
              <a:rPr lang="en-US" altLang="en-US" sz="1800" dirty="0" err="1">
                <a:latin typeface="Consolas" panose="020B0609020204030204" pitchFamily="49" charset="0"/>
              </a:rPr>
              <a:t>aList.append</a:t>
            </a:r>
            <a:r>
              <a:rPr lang="en-US" altLang="en-US" sz="1800" dirty="0">
                <a:latin typeface="Consolas" panose="020B0609020204030204" pitchFamily="49" charset="0"/>
              </a:rPr>
              <a:t>(</a:t>
            </a:r>
            <a:r>
              <a:rPr lang="en-US" altLang="en-US" sz="1800" dirty="0" err="1">
                <a:latin typeface="Consolas" panose="020B0609020204030204" pitchFamily="49" charset="0"/>
              </a:rPr>
              <a:t>tempList</a:t>
            </a:r>
            <a:r>
              <a:rPr lang="en-US" altLang="en-US" sz="1800" dirty="0">
                <a:latin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r = r + 1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9456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Avoid Overflowing 2D Lists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 named constants</a:t>
            </a:r>
          </a:p>
          <a:p>
            <a:r>
              <a:rPr lang="en-US" dirty="0" smtClean="0"/>
              <a:t>Recall that the previous example declared 2 named constants.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MAX_COLUMNS = 5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MAX_ROWS = </a:t>
            </a:r>
            <a:r>
              <a:rPr lang="en-US" altLang="en-US" sz="1800" dirty="0" smtClean="0">
                <a:latin typeface="Consolas" panose="020B0609020204030204" pitchFamily="49" charset="0"/>
              </a:rPr>
              <a:t>3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r>
              <a:rPr lang="en-US" dirty="0" smtClean="0"/>
              <a:t>Control access to list elements using these constants.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r = 0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while (r &lt; MAX_ROWS):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 = 0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while (c &lt; MAX_COLUMNS):</a:t>
            </a:r>
          </a:p>
          <a:p>
            <a:pPr marL="0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print(</a:t>
            </a:r>
            <a:r>
              <a:rPr lang="en-US" sz="1800" dirty="0" err="1" smtClean="0">
                <a:latin typeface="Consolas" panose="020B0609020204030204" pitchFamily="49" charset="0"/>
              </a:rPr>
              <a:t>aList</a:t>
            </a:r>
            <a:r>
              <a:rPr lang="en-US" sz="1800" dirty="0" smtClean="0">
                <a:latin typeface="Consolas" panose="020B0609020204030204" pitchFamily="49" charset="0"/>
              </a:rPr>
              <a:t>[r</a:t>
            </a:r>
            <a:r>
              <a:rPr lang="en-US" sz="1800" dirty="0">
                <a:latin typeface="Consolas" panose="020B0609020204030204" pitchFamily="49" charset="0"/>
              </a:rPr>
              <a:t>][c], end = "")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c = c + 1</a:t>
            </a:r>
          </a:p>
          <a:p>
            <a:pPr marL="0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print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r = r + 1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4697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47247</TotalTime>
  <Words>1271</Words>
  <Application>Microsoft Office PowerPoint</Application>
  <PresentationFormat>On-screen Show (4:3)</PresentationFormat>
  <Paragraphs>248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MS PGothic</vt:lpstr>
      <vt:lpstr>MS PGothic</vt:lpstr>
      <vt:lpstr>Arial</vt:lpstr>
      <vt:lpstr>Calibri</vt:lpstr>
      <vt:lpstr>Consolas</vt:lpstr>
      <vt:lpstr>Times New Roman</vt:lpstr>
      <vt:lpstr>Office Theme</vt:lpstr>
      <vt:lpstr>Composite Types, Lists Part 2</vt:lpstr>
      <vt:lpstr>When To Use Lists Of Different Dimensions</vt:lpstr>
      <vt:lpstr>When To Use Lists Of Different Dimensions (2)</vt:lpstr>
      <vt:lpstr>When To Use Lists Of Different Dimensions (3)</vt:lpstr>
      <vt:lpstr>Creating And Initializing A Multi-Dimensional List In Python (Fixed Size During Creation)</vt:lpstr>
      <vt:lpstr>Creating And Initializing A Multi-Dimensional List In Python (2): Fixed Size During Creation</vt:lpstr>
      <vt:lpstr>2D Lists: Levels Of Access</vt:lpstr>
      <vt:lpstr>Creating 2D Lists Via The Repetition Operator</vt:lpstr>
      <vt:lpstr>How To Avoid Overflowing 2D Lists</vt:lpstr>
      <vt:lpstr>Copying Lists</vt:lpstr>
      <vt:lpstr>Copying Lists: Example</vt:lpstr>
      <vt:lpstr>New Terminology</vt:lpstr>
      <vt:lpstr>Copying Lists: Example (2)</vt:lpstr>
      <vt:lpstr>Copying Lists: Write The Code Yourself</vt:lpstr>
      <vt:lpstr>Extra Practice</vt:lpstr>
      <vt:lpstr>After This Sub-Section 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Composites: lists</dc:title>
  <dc:creator>James Tam</dc:creator>
  <cp:keywords>2D lists;Avoiding the overflow of lists;Two-dimensional lists;Multi D lists;Copying lists;Deep copy,Shallow copy</cp:keywords>
  <cp:lastModifiedBy>James Tam</cp:lastModifiedBy>
  <cp:revision>1112</cp:revision>
  <dcterms:created xsi:type="dcterms:W3CDTF">2013-08-26T22:54:00Z</dcterms:created>
  <dcterms:modified xsi:type="dcterms:W3CDTF">2022-10-31T05:58:41Z</dcterms:modified>
</cp:coreProperties>
</file>