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345" r:id="rId2"/>
    <p:sldId id="496" r:id="rId3"/>
    <p:sldId id="499" r:id="rId4"/>
    <p:sldId id="436" r:id="rId5"/>
    <p:sldId id="495" r:id="rId6"/>
    <p:sldId id="444" r:id="rId7"/>
    <p:sldId id="445" r:id="rId8"/>
    <p:sldId id="446" r:id="rId9"/>
    <p:sldId id="447" r:id="rId10"/>
    <p:sldId id="448" r:id="rId11"/>
    <p:sldId id="449" r:id="rId12"/>
    <p:sldId id="450" r:id="rId13"/>
    <p:sldId id="453" r:id="rId14"/>
    <p:sldId id="451" r:id="rId15"/>
    <p:sldId id="452" r:id="rId16"/>
    <p:sldId id="455" r:id="rId17"/>
    <p:sldId id="500" r:id="rId18"/>
    <p:sldId id="464" r:id="rId19"/>
    <p:sldId id="465" r:id="rId20"/>
    <p:sldId id="466" r:id="rId21"/>
    <p:sldId id="501" r:id="rId22"/>
    <p:sldId id="502" r:id="rId23"/>
    <p:sldId id="503" r:id="rId24"/>
    <p:sldId id="506" r:id="rId25"/>
    <p:sldId id="505" r:id="rId26"/>
    <p:sldId id="467" r:id="rId27"/>
    <p:sldId id="468" r:id="rId28"/>
    <p:sldId id="469" r:id="rId29"/>
    <p:sldId id="470" r:id="rId30"/>
    <p:sldId id="471" r:id="rId31"/>
    <p:sldId id="507" r:id="rId32"/>
    <p:sldId id="508" r:id="rId33"/>
    <p:sldId id="509" r:id="rId34"/>
    <p:sldId id="510" r:id="rId35"/>
    <p:sldId id="511" r:id="rId36"/>
    <p:sldId id="512" r:id="rId37"/>
    <p:sldId id="513" r:id="rId38"/>
    <p:sldId id="497" r:id="rId39"/>
    <p:sldId id="498"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521415D9-36F7-43E2-AB2F-B90AF26B5E84}">
      <p14:sectionLst xmlns:p14="http://schemas.microsoft.com/office/powerpoint/2010/main">
        <p14:section name="Default Section" id="{7CA7B79D-645B-4F7F-B897-291FC32D7EEB}">
          <p14:sldIdLst>
            <p14:sldId id="345"/>
            <p14:sldId id="496"/>
            <p14:sldId id="499"/>
            <p14:sldId id="436"/>
            <p14:sldId id="495"/>
            <p14:sldId id="444"/>
            <p14:sldId id="445"/>
            <p14:sldId id="446"/>
            <p14:sldId id="447"/>
            <p14:sldId id="448"/>
            <p14:sldId id="449"/>
            <p14:sldId id="450"/>
            <p14:sldId id="453"/>
            <p14:sldId id="451"/>
            <p14:sldId id="452"/>
            <p14:sldId id="455"/>
            <p14:sldId id="500"/>
            <p14:sldId id="464"/>
            <p14:sldId id="465"/>
            <p14:sldId id="466"/>
            <p14:sldId id="501"/>
            <p14:sldId id="502"/>
            <p14:sldId id="503"/>
            <p14:sldId id="506"/>
            <p14:sldId id="505"/>
            <p14:sldId id="467"/>
            <p14:sldId id="468"/>
            <p14:sldId id="469"/>
            <p14:sldId id="470"/>
            <p14:sldId id="471"/>
            <p14:sldId id="507"/>
            <p14:sldId id="508"/>
            <p14:sldId id="509"/>
            <p14:sldId id="510"/>
            <p14:sldId id="511"/>
            <p14:sldId id="512"/>
            <p14:sldId id="513"/>
            <p14:sldId id="497"/>
            <p14:sldId id="49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Tam" initials="JT"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CC"/>
    <a:srgbClr val="666633"/>
    <a:srgbClr val="00FF03"/>
    <a:srgbClr val="33FF33"/>
    <a:srgbClr val="4A7EBB"/>
    <a:srgbClr val="01FF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70" autoAdjust="0"/>
    <p:restoredTop sz="90777" autoAdjust="0"/>
  </p:normalViewPr>
  <p:slideViewPr>
    <p:cSldViewPr>
      <p:cViewPr varScale="1">
        <p:scale>
          <a:sx n="98" d="100"/>
          <a:sy n="98" d="100"/>
        </p:scale>
        <p:origin x="189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0" d="100"/>
          <a:sy n="70" d="100"/>
        </p:scale>
        <p:origin x="1698" y="5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8F5F55-D563-4ECD-A54E-CB0576638D2A}" type="datetimeFigureOut">
              <a:rPr lang="en-US"/>
              <a:pPr>
                <a:defRPr/>
              </a:pPr>
              <a:t>3/25/2022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dirty="0"/>
              <a:t>VBA program writing </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CB07625-2B3F-429B-81FA-E1271FD8F1A2}" type="slidenum">
              <a:rPr lang="en-US"/>
              <a:pPr>
                <a:defRPr/>
              </a:pPr>
              <a:t>‹#›</a:t>
            </a:fld>
            <a:endParaRPr lang="en-US" dirty="0"/>
          </a:p>
        </p:txBody>
      </p:sp>
    </p:spTree>
    <p:extLst>
      <p:ext uri="{BB962C8B-B14F-4D97-AF65-F5344CB8AC3E}">
        <p14:creationId xmlns:p14="http://schemas.microsoft.com/office/powerpoint/2010/main" val="341167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3D3AB2D-9B2F-44A8-A39C-161117D20690}" type="datetimeFigureOut">
              <a:rPr lang="en-US"/>
              <a:pPr>
                <a:defRPr/>
              </a:pPr>
              <a:t>3/25/2022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B4E02C4-9896-428F-9970-3367E6A4601D}" type="slidenum">
              <a:rPr lang="en-US"/>
              <a:pPr>
                <a:defRPr/>
              </a:pPr>
              <a:t>‹#›</a:t>
            </a:fld>
            <a:endParaRPr lang="en-US" dirty="0"/>
          </a:p>
        </p:txBody>
      </p:sp>
    </p:spTree>
    <p:extLst>
      <p:ext uri="{BB962C8B-B14F-4D97-AF65-F5344CB8AC3E}">
        <p14:creationId xmlns:p14="http://schemas.microsoft.com/office/powerpoint/2010/main" val="14290703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9B4E02C4-9896-428F-9970-3367E6A4601D}" type="slidenum">
              <a:rPr lang="en-US" smtClean="0"/>
              <a:pPr>
                <a:defRPr/>
              </a:pPr>
              <a:t>1</a:t>
            </a:fld>
            <a:endParaRPr lang="en-US" dirty="0"/>
          </a:p>
        </p:txBody>
      </p:sp>
    </p:spTree>
    <p:extLst>
      <p:ext uri="{BB962C8B-B14F-4D97-AF65-F5344CB8AC3E}">
        <p14:creationId xmlns:p14="http://schemas.microsoft.com/office/powerpoint/2010/main" val="2825139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C2E759F-4072-4BFB-B27A-D6F21B6E9FD4}" type="datetimeFigureOut">
              <a:rPr lang="en-US"/>
              <a:pPr>
                <a:defRPr/>
              </a:pPr>
              <a:t>3/25/2022</a:t>
            </a:fld>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E6DA8A3-4D99-442E-B427-E62712AFE535}" type="slidenum">
              <a:rPr lang="en-US"/>
              <a:pPr>
                <a:defRPr/>
              </a:pPr>
              <a:t>‹#›</a:t>
            </a:fld>
            <a:endParaRPr lang="en-US" dirty="0"/>
          </a:p>
        </p:txBody>
      </p:sp>
    </p:spTree>
    <p:extLst>
      <p:ext uri="{BB962C8B-B14F-4D97-AF65-F5344CB8AC3E}">
        <p14:creationId xmlns:p14="http://schemas.microsoft.com/office/powerpoint/2010/main" val="174531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575B726-F111-4CCD-93ED-7A80565E52CB}" type="datetimeFigureOut">
              <a:rPr lang="en-US"/>
              <a:pPr>
                <a:defRPr/>
              </a:pPr>
              <a:t>3/25/2022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987EA2C-5101-4EFF-9EC5-E785960973D7}" type="slidenum">
              <a:rPr lang="en-US"/>
              <a:pPr>
                <a:defRPr/>
              </a:pPr>
              <a:t>‹#›</a:t>
            </a:fld>
            <a:endParaRPr lang="en-US" dirty="0"/>
          </a:p>
        </p:txBody>
      </p:sp>
    </p:spTree>
    <p:extLst>
      <p:ext uri="{BB962C8B-B14F-4D97-AF65-F5344CB8AC3E}">
        <p14:creationId xmlns:p14="http://schemas.microsoft.com/office/powerpoint/2010/main" val="344181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3854EE7-F009-4335-B6A3-EBA92AA66B12}" type="datetimeFigureOut">
              <a:rPr lang="en-US"/>
              <a:pPr>
                <a:defRPr/>
              </a:pPr>
              <a:t>3/25/2022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C8B70FF-9A41-4090-AA79-9B7A7E5CC8FD}" type="slidenum">
              <a:rPr lang="en-US"/>
              <a:pPr>
                <a:defRPr/>
              </a:pPr>
              <a:t>‹#›</a:t>
            </a:fld>
            <a:endParaRPr lang="en-US" dirty="0"/>
          </a:p>
        </p:txBody>
      </p:sp>
    </p:spTree>
    <p:extLst>
      <p:ext uri="{BB962C8B-B14F-4D97-AF65-F5344CB8AC3E}">
        <p14:creationId xmlns:p14="http://schemas.microsoft.com/office/powerpoint/2010/main" val="3619192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8711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T Default content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lvl1pPr>
              <a:defRPr sz="3200"/>
            </a:lvl1pPr>
          </a:lstStyle>
          <a:p>
            <a:r>
              <a:rPr lang="en-US" dirty="0"/>
              <a:t>Click to edit Master title style</a:t>
            </a:r>
          </a:p>
        </p:txBody>
      </p:sp>
      <p:sp>
        <p:nvSpPr>
          <p:cNvPr id="3" name="Content Placeholder 2"/>
          <p:cNvSpPr>
            <a:spLocks noGrp="1"/>
          </p:cNvSpPr>
          <p:nvPr>
            <p:ph idx="1"/>
          </p:nvPr>
        </p:nvSpPr>
        <p:spPr>
          <a:xfrm>
            <a:off x="457200" y="1447800"/>
            <a:ext cx="8229600" cy="5029200"/>
          </a:xfrm>
        </p:spPr>
        <p:txBody>
          <a:bodyPr/>
          <a:lstStyle>
            <a:lvl1pPr marL="234950" indent="-234950">
              <a:defRPr sz="2400"/>
            </a:lvl1pPr>
            <a:lvl2pPr marL="457200" indent="-222250">
              <a:defRPr sz="2000"/>
            </a:lvl2pPr>
            <a:lvl3pPr marL="574675" indent="-117475">
              <a:defRPr sz="1800"/>
            </a:lvl3pPr>
            <a:lvl4pPr marL="796925" indent="-104775">
              <a:defRPr sz="16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Box 1"/>
          <p:cNvSpPr txBox="1"/>
          <p:nvPr userDrawn="1"/>
        </p:nvSpPr>
        <p:spPr>
          <a:xfrm>
            <a:off x="-8641" y="6567100"/>
            <a:ext cx="3124200" cy="276999"/>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r>
              <a:rPr lang="en-CA" sz="1200" dirty="0"/>
              <a:t>VBA</a:t>
            </a:r>
            <a:r>
              <a:rPr lang="en-CA" sz="1200" baseline="0" dirty="0"/>
              <a:t> tutorial notes by James Tam</a:t>
            </a:r>
            <a:endParaRPr lang="en-CA" sz="1200" dirty="0"/>
          </a:p>
        </p:txBody>
      </p:sp>
    </p:spTree>
    <p:extLst>
      <p:ext uri="{BB962C8B-B14F-4D97-AF65-F5344CB8AC3E}">
        <p14:creationId xmlns:p14="http://schemas.microsoft.com/office/powerpoint/2010/main" val="2717570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FCCB139-380D-4534-91A4-ADF6145E05ED}" type="datetimeFigureOut">
              <a:rPr lang="en-US"/>
              <a:pPr>
                <a:defRPr/>
              </a:pPr>
              <a:t>3/25/2022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5C64F80-319D-403A-8D96-089B24B4C470}" type="slidenum">
              <a:rPr lang="en-US"/>
              <a:pPr>
                <a:defRPr/>
              </a:pPr>
              <a:t>‹#›</a:t>
            </a:fld>
            <a:endParaRPr lang="en-US" dirty="0"/>
          </a:p>
        </p:txBody>
      </p:sp>
    </p:spTree>
    <p:extLst>
      <p:ext uri="{BB962C8B-B14F-4D97-AF65-F5344CB8AC3E}">
        <p14:creationId xmlns:p14="http://schemas.microsoft.com/office/powerpoint/2010/main" val="72572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lvl1pPr>
              <a:defRPr sz="3200"/>
            </a:lvl1pPr>
          </a:lstStyle>
          <a:p>
            <a:r>
              <a:rPr lang="en-US" dirty="0"/>
              <a:t>Click to edit Master title style</a:t>
            </a:r>
          </a:p>
        </p:txBody>
      </p:sp>
      <p:sp>
        <p:nvSpPr>
          <p:cNvPr id="3" name="Content Placeholder 2"/>
          <p:cNvSpPr>
            <a:spLocks noGrp="1"/>
          </p:cNvSpPr>
          <p:nvPr>
            <p:ph sz="half" idx="1"/>
          </p:nvPr>
        </p:nvSpPr>
        <p:spPr>
          <a:xfrm>
            <a:off x="4572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Content Placeholder 2"/>
          <p:cNvSpPr>
            <a:spLocks noGrp="1"/>
          </p:cNvSpPr>
          <p:nvPr>
            <p:ph sz="half" idx="10"/>
          </p:nvPr>
        </p:nvSpPr>
        <p:spPr>
          <a:xfrm>
            <a:off x="47244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30408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757CFE7-1502-4140-B567-DADD2AE6AB9A}" type="datetimeFigureOut">
              <a:rPr lang="en-US"/>
              <a:pPr>
                <a:defRPr/>
              </a:pPr>
              <a:t>3/25/2022</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2AA62E8-8E50-45E3-829D-A7DD03C5D566}" type="slidenum">
              <a:rPr lang="en-US"/>
              <a:pPr>
                <a:defRPr/>
              </a:pPr>
              <a:t>‹#›</a:t>
            </a:fld>
            <a:endParaRPr lang="en-US" dirty="0"/>
          </a:p>
        </p:txBody>
      </p:sp>
    </p:spTree>
    <p:extLst>
      <p:ext uri="{BB962C8B-B14F-4D97-AF65-F5344CB8AC3E}">
        <p14:creationId xmlns:p14="http://schemas.microsoft.com/office/powerpoint/2010/main" val="1902561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0E8D219-40AC-4219-9BA5-E507B4BD3CC6}" type="datetimeFigureOut">
              <a:rPr lang="en-US"/>
              <a:pPr>
                <a:defRPr/>
              </a:pPr>
              <a:t>3/25/2022</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4C60446-AB74-482B-94FF-0452AC1673C5}" type="slidenum">
              <a:rPr lang="en-US"/>
              <a:pPr>
                <a:defRPr/>
              </a:pPr>
              <a:t>‹#›</a:t>
            </a:fld>
            <a:endParaRPr lang="en-US" dirty="0"/>
          </a:p>
        </p:txBody>
      </p:sp>
    </p:spTree>
    <p:extLst>
      <p:ext uri="{BB962C8B-B14F-4D97-AF65-F5344CB8AC3E}">
        <p14:creationId xmlns:p14="http://schemas.microsoft.com/office/powerpoint/2010/main" val="102899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DEA38E2-7CEB-4353-825D-8594AB0D3952}" type="datetimeFigureOut">
              <a:rPr lang="en-US"/>
              <a:pPr>
                <a:defRPr/>
              </a:pPr>
              <a:t>3/25/2022</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F6EC17F-EC8E-4E68-9CBB-1841F8F6D456}" type="slidenum">
              <a:rPr lang="en-US"/>
              <a:pPr>
                <a:defRPr/>
              </a:pPr>
              <a:t>‹#›</a:t>
            </a:fld>
            <a:endParaRPr lang="en-US" dirty="0"/>
          </a:p>
        </p:txBody>
      </p:sp>
    </p:spTree>
    <p:extLst>
      <p:ext uri="{BB962C8B-B14F-4D97-AF65-F5344CB8AC3E}">
        <p14:creationId xmlns:p14="http://schemas.microsoft.com/office/powerpoint/2010/main" val="140791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D061546-5421-4572-805D-18520E3AD78E}" type="datetimeFigureOut">
              <a:rPr lang="en-US"/>
              <a:pPr>
                <a:defRPr/>
              </a:pPr>
              <a:t>3/25/2022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D5179AA-C6E2-44EE-91AC-04B943046916}" type="slidenum">
              <a:rPr lang="en-US"/>
              <a:pPr>
                <a:defRPr/>
              </a:pPr>
              <a:t>‹#›</a:t>
            </a:fld>
            <a:endParaRPr lang="en-US" dirty="0"/>
          </a:p>
        </p:txBody>
      </p:sp>
    </p:spTree>
    <p:extLst>
      <p:ext uri="{BB962C8B-B14F-4D97-AF65-F5344CB8AC3E}">
        <p14:creationId xmlns:p14="http://schemas.microsoft.com/office/powerpoint/2010/main" val="155296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4A17A0-B459-4E22-88A0-7D3A99A920A9}" type="datetimeFigureOut">
              <a:rPr lang="en-US"/>
              <a:pPr>
                <a:defRPr/>
              </a:pPr>
              <a:t>3/25/2022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6910DBF-A6D8-49A1-A62B-88D9F0E11816}" type="slidenum">
              <a:rPr lang="en-US"/>
              <a:pPr>
                <a:defRPr/>
              </a:pPr>
              <a:t>‹#›</a:t>
            </a:fld>
            <a:endParaRPr lang="en-US" dirty="0"/>
          </a:p>
        </p:txBody>
      </p:sp>
    </p:spTree>
    <p:extLst>
      <p:ext uri="{BB962C8B-B14F-4D97-AF65-F5344CB8AC3E}">
        <p14:creationId xmlns:p14="http://schemas.microsoft.com/office/powerpoint/2010/main" val="2824647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822960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 name="Text Placeholder 2"/>
          <p:cNvSpPr>
            <a:spLocks noGrp="1"/>
          </p:cNvSpPr>
          <p:nvPr>
            <p:ph type="body" idx="1"/>
          </p:nvPr>
        </p:nvSpPr>
        <p:spPr bwMode="auto">
          <a:xfrm>
            <a:off x="457200" y="15240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Tree>
  </p:cSld>
  <p:clrMap bg1="lt1" tx1="dk1" bg2="lt2" tx2="dk2" accent1="accent1" accent2="accent2" accent3="accent3" accent4="accent4" accent5="accent5" accent6="accent6" hlink="hlink" folHlink="folHlink"/>
  <p:sldLayoutIdLst>
    <p:sldLayoutId id="2147483741" r:id="rId1"/>
    <p:sldLayoutId id="2147483737" r:id="rId2"/>
    <p:sldLayoutId id="2147483742" r:id="rId3"/>
    <p:sldLayoutId id="2147483738" r:id="rId4"/>
    <p:sldLayoutId id="2147483743" r:id="rId5"/>
    <p:sldLayoutId id="2147483744" r:id="rId6"/>
    <p:sldLayoutId id="2147483745" r:id="rId7"/>
    <p:sldLayoutId id="2147483746" r:id="rId8"/>
    <p:sldLayoutId id="2147483747" r:id="rId9"/>
    <p:sldLayoutId id="2147483748" r:id="rId10"/>
    <p:sldLayoutId id="2147483749" r:id="rId11"/>
    <p:sldLayoutId id="2147483740"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3200">
          <a:solidFill>
            <a:schemeClr val="tx1"/>
          </a:solidFill>
          <a:latin typeface="Calibri" pitchFamily="34" charset="0"/>
        </a:defRPr>
      </a:lvl6pPr>
      <a:lvl7pPr marL="914400" algn="ctr" rtl="0" fontAlgn="base">
        <a:spcBef>
          <a:spcPct val="0"/>
        </a:spcBef>
        <a:spcAft>
          <a:spcPct val="0"/>
        </a:spcAft>
        <a:defRPr sz="3200">
          <a:solidFill>
            <a:schemeClr val="tx1"/>
          </a:solidFill>
          <a:latin typeface="Calibri" pitchFamily="34" charset="0"/>
        </a:defRPr>
      </a:lvl7pPr>
      <a:lvl8pPr marL="1371600" algn="ctr" rtl="0" fontAlgn="base">
        <a:spcBef>
          <a:spcPct val="0"/>
        </a:spcBef>
        <a:spcAft>
          <a:spcPct val="0"/>
        </a:spcAft>
        <a:defRPr sz="3200">
          <a:solidFill>
            <a:schemeClr val="tx1"/>
          </a:solidFill>
          <a:latin typeface="Calibri" pitchFamily="34" charset="0"/>
        </a:defRPr>
      </a:lvl8pPr>
      <a:lvl9pPr marL="1828800" algn="ctr" rtl="0" fontAlgn="base">
        <a:spcBef>
          <a:spcPct val="0"/>
        </a:spcBef>
        <a:spcAft>
          <a:spcPct val="0"/>
        </a:spcAft>
        <a:defRPr sz="32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396875" indent="-168275"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685800" indent="-168275"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974725" indent="-169863"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pages.cpsc.ucalgary.ca/~tamj/2022/203W/assignments/workbook_exercise5/WB_EX5.mp4"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VBA: Tutorial Week </a:t>
            </a:r>
            <a:r>
              <a:rPr lang="en-US" dirty="0" smtClean="0"/>
              <a:t>5</a:t>
            </a:r>
            <a:endParaRPr lang="en-US" dirty="0"/>
          </a:p>
        </p:txBody>
      </p:sp>
      <p:sp>
        <p:nvSpPr>
          <p:cNvPr id="4" name="Rectangle 3"/>
          <p:cNvSpPr/>
          <p:nvPr/>
        </p:nvSpPr>
        <p:spPr>
          <a:xfrm>
            <a:off x="381000" y="6248400"/>
            <a:ext cx="7467600" cy="369332"/>
          </a:xfrm>
          <a:prstGeom prst="rect">
            <a:avLst/>
          </a:prstGeom>
        </p:spPr>
        <p:txBody>
          <a:bodyPr wrap="square">
            <a:spAutoFit/>
          </a:bodyPr>
          <a:lstStyle/>
          <a:p>
            <a:r>
              <a:rPr lang="en-US" dirty="0"/>
              <a:t>Official resource for MS-Office products: https://support.office.com</a:t>
            </a:r>
            <a:endParaRPr lang="en-CA" dirty="0"/>
          </a:p>
        </p:txBody>
      </p:sp>
      <p:sp>
        <p:nvSpPr>
          <p:cNvPr id="5" name="Subtitle 2"/>
          <p:cNvSpPr>
            <a:spLocks noGrp="1"/>
          </p:cNvSpPr>
          <p:nvPr>
            <p:ph type="subTitle" idx="1"/>
          </p:nvPr>
        </p:nvSpPr>
        <p:spPr>
          <a:xfrm>
            <a:off x="1371600" y="3886200"/>
            <a:ext cx="6400800" cy="2209800"/>
          </a:xfrm>
        </p:spPr>
        <p:txBody>
          <a:bodyPr/>
          <a:lstStyle/>
          <a:p>
            <a:pPr marL="342900" indent="-342900" algn="l">
              <a:buFont typeface="Arial" panose="020B0604020202020204" pitchFamily="34" charset="0"/>
              <a:buChar char="•"/>
            </a:pPr>
            <a:r>
              <a:rPr lang="en-US" sz="1600" dirty="0" smtClean="0"/>
              <a:t>Branching</a:t>
            </a:r>
            <a:r>
              <a:rPr lang="en-US" sz="1600" dirty="0"/>
              <a:t>, looping and the </a:t>
            </a:r>
            <a:r>
              <a:rPr lang="en-US" sz="1600" dirty="0">
                <a:latin typeface="Consolas" panose="020B0609020204030204" pitchFamily="49" charset="0"/>
              </a:rPr>
              <a:t>InlineShapes</a:t>
            </a:r>
            <a:r>
              <a:rPr lang="en-US" sz="1600" dirty="0"/>
              <a:t> collection</a:t>
            </a:r>
          </a:p>
          <a:p>
            <a:pPr marL="342900" indent="-342900" algn="l">
              <a:buFont typeface="Arial" panose="020B0604020202020204" pitchFamily="34" charset="0"/>
              <a:buChar char="•"/>
            </a:pPr>
            <a:r>
              <a:rPr lang="en-US" sz="1600" dirty="0" smtClean="0">
                <a:latin typeface="Calibri" panose="020F0502020204030204" pitchFamily="34" charset="0"/>
                <a:cs typeface="Calibri" panose="020F0502020204030204" pitchFamily="34" charset="0"/>
              </a:rPr>
              <a:t>Option </a:t>
            </a:r>
            <a:r>
              <a:rPr lang="en-US" sz="1600" dirty="0">
                <a:latin typeface="Calibri" panose="020F0502020204030204" pitchFamily="34" charset="0"/>
                <a:cs typeface="Calibri" panose="020F0502020204030204" pitchFamily="34" charset="0"/>
              </a:rPr>
              <a:t>Explicit</a:t>
            </a:r>
          </a:p>
          <a:p>
            <a:pPr marL="342900" indent="-342900" algn="l">
              <a:buFont typeface="Arial" panose="020B0604020202020204" pitchFamily="34" charset="0"/>
              <a:buChar char="•"/>
            </a:pPr>
            <a:r>
              <a:rPr lang="en-US" sz="1600" dirty="0">
                <a:latin typeface="Calibri" panose="020F0502020204030204" pitchFamily="34" charset="0"/>
                <a:cs typeface="Calibri" panose="020F0502020204030204" pitchFamily="34" charset="0"/>
              </a:rPr>
              <a:t>Using the VBA </a:t>
            </a:r>
            <a:r>
              <a:rPr lang="en-US" sz="1600" dirty="0" smtClean="0">
                <a:latin typeface="Calibri" panose="020F0502020204030204" pitchFamily="34" charset="0"/>
                <a:cs typeface="Calibri" panose="020F0502020204030204" pitchFamily="34" charset="0"/>
              </a:rPr>
              <a:t>debugger</a:t>
            </a:r>
          </a:p>
          <a:p>
            <a:pPr marL="342900" indent="-342900" algn="l">
              <a:buFont typeface="Arial" panose="020B0604020202020204" pitchFamily="34" charset="0"/>
              <a:buChar char="•"/>
            </a:pPr>
            <a:r>
              <a:rPr lang="en-US" sz="1600" dirty="0" smtClean="0">
                <a:latin typeface="Calibri" panose="020F0502020204030204" pitchFamily="34" charset="0"/>
                <a:cs typeface="Calibri" panose="020F0502020204030204" pitchFamily="34" charset="0"/>
              </a:rPr>
              <a:t>Requirements for Workbook Exercise #5</a:t>
            </a:r>
            <a:endParaRPr lang="en-US" sz="1600" dirty="0">
              <a:latin typeface="Calibri" panose="020F0502020204030204" pitchFamily="34" charset="0"/>
              <a:cs typeface="Calibri" panose="020F0502020204030204" pitchFamily="34" charset="0"/>
            </a:endParaRPr>
          </a:p>
          <a:p>
            <a:pPr marL="342900" indent="-342900" algn="l">
              <a:buFont typeface="Arial" panose="020B0604020202020204" pitchFamily="34" charset="0"/>
              <a:buChar char="•"/>
            </a:pPr>
            <a:endParaRPr lang="en-US" sz="1600" dirty="0"/>
          </a:p>
        </p:txBody>
      </p:sp>
    </p:spTree>
    <p:extLst>
      <p:ext uri="{BB962C8B-B14F-4D97-AF65-F5344CB8AC3E}">
        <p14:creationId xmlns:p14="http://schemas.microsoft.com/office/powerpoint/2010/main" val="165918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Exercise 1</a:t>
            </a:r>
            <a:endParaRPr lang="en-CA" dirty="0"/>
          </a:p>
        </p:txBody>
      </p:sp>
      <p:sp>
        <p:nvSpPr>
          <p:cNvPr id="3" name="Content Placeholder 2"/>
          <p:cNvSpPr>
            <a:spLocks noGrp="1"/>
          </p:cNvSpPr>
          <p:nvPr>
            <p:ph idx="1"/>
          </p:nvPr>
        </p:nvSpPr>
        <p:spPr/>
        <p:txBody>
          <a:bodyPr/>
          <a:lstStyle/>
          <a:p>
            <a:r>
              <a:rPr lang="en-US" dirty="0"/>
              <a:t>Write a program that will prompt the user for a positive integer value (1 or greater).</a:t>
            </a:r>
          </a:p>
          <a:p>
            <a:r>
              <a:rPr lang="en-US" dirty="0"/>
              <a:t>The program will then double the size of the item # of the </a:t>
            </a:r>
            <a:r>
              <a:rPr lang="en-US" dirty="0">
                <a:latin typeface="Consolas" panose="020B0609020204030204" pitchFamily="49" charset="0"/>
              </a:rPr>
              <a:t>Inline Shape </a:t>
            </a:r>
            <a:r>
              <a:rPr lang="en-US" dirty="0"/>
              <a:t>in the currently active document.</a:t>
            </a:r>
          </a:p>
          <a:p>
            <a:r>
              <a:rPr lang="en-US" b="1" dirty="0"/>
              <a:t>Name of the document containing the solution</a:t>
            </a:r>
            <a:r>
              <a:rPr lang="en-US" dirty="0"/>
              <a:t>: </a:t>
            </a:r>
            <a:r>
              <a:rPr lang="en-US" dirty="0" smtClean="0">
                <a:latin typeface="Consolas" panose="020B0609020204030204" pitchFamily="49" charset="0"/>
              </a:rPr>
              <a:t>1_enlarge_A_pic_solution</a:t>
            </a:r>
            <a:endParaRPr lang="en-US" dirty="0">
              <a:latin typeface="Consolas" panose="020B0609020204030204" pitchFamily="49" charset="0"/>
            </a:endParaRPr>
          </a:p>
        </p:txBody>
      </p:sp>
    </p:spTree>
    <p:extLst>
      <p:ext uri="{BB962C8B-B14F-4D97-AF65-F5344CB8AC3E}">
        <p14:creationId xmlns:p14="http://schemas.microsoft.com/office/powerpoint/2010/main" val="3561090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Exercise </a:t>
            </a:r>
            <a:r>
              <a:rPr lang="en-US" dirty="0" smtClean="0"/>
              <a:t>4</a:t>
            </a:r>
            <a:endParaRPr lang="en-CA" dirty="0"/>
          </a:p>
        </p:txBody>
      </p:sp>
      <p:sp>
        <p:nvSpPr>
          <p:cNvPr id="3" name="Content Placeholder 2"/>
          <p:cNvSpPr>
            <a:spLocks noGrp="1"/>
          </p:cNvSpPr>
          <p:nvPr>
            <p:ph idx="1"/>
          </p:nvPr>
        </p:nvSpPr>
        <p:spPr/>
        <p:txBody>
          <a:bodyPr/>
          <a:lstStyle/>
          <a:p>
            <a:r>
              <a:rPr lang="en-US" dirty="0"/>
              <a:t>Modify the solution to the previous exercise so that the program error checks the user’s input.</a:t>
            </a:r>
          </a:p>
          <a:p>
            <a:r>
              <a:rPr lang="en-US" dirty="0"/>
              <a:t>If the value enter by the user is less than 1 or it exceeds the current number of In line shapes in the document:</a:t>
            </a:r>
          </a:p>
          <a:p>
            <a:pPr lvl="1"/>
            <a:r>
              <a:rPr lang="en-US" dirty="0"/>
              <a:t>The program will display an error message specifying the correct range of values that can be entered (it needs to be based on the actual number of shapes in the currently active document).</a:t>
            </a:r>
          </a:p>
          <a:p>
            <a:pPr lvl="1"/>
            <a:r>
              <a:rPr lang="en-US" dirty="0"/>
              <a:t>The program will repeat the prompt until a value within the correct range has been entered.</a:t>
            </a:r>
          </a:p>
          <a:p>
            <a:r>
              <a:rPr lang="en-US" b="1" dirty="0"/>
              <a:t>Name of the document containing the solution</a:t>
            </a:r>
            <a:r>
              <a:rPr lang="en-US" dirty="0"/>
              <a:t>: </a:t>
            </a:r>
            <a:r>
              <a:rPr lang="en-US" dirty="0" smtClean="0">
                <a:latin typeface="Consolas" panose="020B0609020204030204" pitchFamily="49" charset="0"/>
              </a:rPr>
              <a:t>2_enlarge_A_pic_solutionV2</a:t>
            </a:r>
            <a:endParaRPr lang="en-US" dirty="0">
              <a:latin typeface="Consolas" panose="020B0609020204030204" pitchFamily="49" charset="0"/>
            </a:endParaRPr>
          </a:p>
        </p:txBody>
      </p:sp>
    </p:spTree>
    <p:extLst>
      <p:ext uri="{BB962C8B-B14F-4D97-AF65-F5344CB8AC3E}">
        <p14:creationId xmlns:p14="http://schemas.microsoft.com/office/powerpoint/2010/main" val="1323786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Occurrences Of A Word</a:t>
            </a:r>
            <a:endParaRPr lang="en-CA" dirty="0"/>
          </a:p>
        </p:txBody>
      </p:sp>
      <p:sp>
        <p:nvSpPr>
          <p:cNvPr id="3" name="Content Placeholder 2"/>
          <p:cNvSpPr>
            <a:spLocks noGrp="1"/>
          </p:cNvSpPr>
          <p:nvPr>
            <p:ph idx="1"/>
          </p:nvPr>
        </p:nvSpPr>
        <p:spPr/>
        <p:txBody>
          <a:bodyPr/>
          <a:lstStyle/>
          <a:p>
            <a:r>
              <a:rPr lang="en-US" dirty="0"/>
              <a:t>It’s an application of the ‘</a:t>
            </a:r>
            <a:r>
              <a:rPr lang="en-US" dirty="0">
                <a:latin typeface="Consolas" panose="020B0609020204030204" pitchFamily="49" charset="0"/>
              </a:rPr>
              <a:t>Find</a:t>
            </a:r>
            <a:r>
              <a:rPr lang="en-US" dirty="0"/>
              <a:t>’ method of the </a:t>
            </a:r>
            <a:r>
              <a:rPr lang="en-US" dirty="0">
                <a:latin typeface="Consolas" panose="020B0609020204030204" pitchFamily="49" charset="0"/>
              </a:rPr>
              <a:t>ActiveDocument</a:t>
            </a:r>
            <a:r>
              <a:rPr lang="en-US" dirty="0"/>
              <a:t> object combined with looping. </a:t>
            </a:r>
          </a:p>
          <a:p>
            <a:r>
              <a:rPr lang="en-US" dirty="0"/>
              <a:t>Why count occurrences: </a:t>
            </a:r>
          </a:p>
          <a:p>
            <a:pPr lvl="1"/>
            <a:r>
              <a:rPr lang="en-US" dirty="0"/>
              <a:t>Evaluating resumes by matching skills sought vs. skills listed by the applicant.</a:t>
            </a:r>
          </a:p>
          <a:p>
            <a:pPr lvl="1"/>
            <a:r>
              <a:rPr lang="en-US" dirty="0"/>
              <a:t>Ranking the relevance of a paper vs. a search topic by the number of times that the topic is mentioned.</a:t>
            </a:r>
          </a:p>
          <a:p>
            <a:pPr lvl="2"/>
            <a:r>
              <a:rPr lang="en-US" dirty="0"/>
              <a:t>Word frequency may be one criteria employed when websites rank search results according to relevance</a:t>
            </a:r>
          </a:p>
        </p:txBody>
      </p:sp>
    </p:spTree>
    <p:extLst>
      <p:ext uri="{BB962C8B-B14F-4D97-AF65-F5344CB8AC3E}">
        <p14:creationId xmlns:p14="http://schemas.microsoft.com/office/powerpoint/2010/main" val="444710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Checking Occurrences</a:t>
            </a:r>
            <a:endParaRPr lang="en-CA" dirty="0"/>
          </a:p>
        </p:txBody>
      </p:sp>
      <p:sp>
        <p:nvSpPr>
          <p:cNvPr id="3" name="Content Placeholder 2"/>
          <p:cNvSpPr>
            <a:spLocks noGrp="1"/>
          </p:cNvSpPr>
          <p:nvPr>
            <p:ph idx="1"/>
          </p:nvPr>
        </p:nvSpPr>
        <p:spPr/>
        <p:txBody>
          <a:bodyPr/>
          <a:lstStyle/>
          <a:p>
            <a:r>
              <a:rPr lang="en-US" b="1" dirty="0"/>
              <a:t>Word document containing the macro</a:t>
            </a:r>
            <a:r>
              <a:rPr lang="en-US" dirty="0"/>
              <a:t> (actually it checks if word is or isn’t found rather than doing an actual count but a small modification will allow a count to be performed):</a:t>
            </a:r>
          </a:p>
          <a:p>
            <a:r>
              <a:rPr lang="en-CA" dirty="0" smtClean="0">
                <a:latin typeface="Consolas" panose="020B0609020204030204" pitchFamily="49" charset="0"/>
              </a:rPr>
              <a:t>2_determine_if_word_occurs</a:t>
            </a:r>
            <a:endParaRPr lang="en-CA" dirty="0"/>
          </a:p>
          <a:p>
            <a:pPr marL="234950" lvl="1" indent="0">
              <a:buNone/>
            </a:pPr>
            <a:r>
              <a:rPr lang="en-US" sz="1600" dirty="0">
                <a:latin typeface="Consolas" panose="020B0609020204030204" pitchFamily="49" charset="0"/>
              </a:rPr>
              <a:t>Sub </a:t>
            </a:r>
            <a:r>
              <a:rPr lang="en-US" sz="1600" dirty="0" err="1">
                <a:latin typeface="Consolas" panose="020B0609020204030204" pitchFamily="49" charset="0"/>
              </a:rPr>
              <a:t>checkingOccurence</a:t>
            </a:r>
            <a:r>
              <a:rPr lang="en-US" sz="1600" dirty="0">
                <a:latin typeface="Consolas" panose="020B0609020204030204" pitchFamily="49" charset="0"/>
              </a:rPr>
              <a:t>()</a:t>
            </a:r>
          </a:p>
          <a:p>
            <a:pPr marL="234950" lvl="1" indent="0">
              <a:buNone/>
            </a:pPr>
            <a:r>
              <a:rPr lang="en-US" sz="1600" dirty="0">
                <a:latin typeface="Consolas" panose="020B0609020204030204" pitchFamily="49" charset="0"/>
              </a:rPr>
              <a:t>    Dim occurs As Boolean</a:t>
            </a:r>
          </a:p>
          <a:p>
            <a:pPr marL="234950" lvl="1" indent="0">
              <a:buNone/>
            </a:pPr>
            <a:r>
              <a:rPr lang="en-US" sz="1600" dirty="0">
                <a:latin typeface="Consolas" panose="020B0609020204030204" pitchFamily="49" charset="0"/>
              </a:rPr>
              <a:t>    Dim </a:t>
            </a:r>
            <a:r>
              <a:rPr lang="en-US" sz="1600" dirty="0" err="1">
                <a:latin typeface="Consolas" panose="020B0609020204030204" pitchFamily="49" charset="0"/>
              </a:rPr>
              <a:t>searchWord</a:t>
            </a:r>
            <a:r>
              <a:rPr lang="en-US" sz="1600" dirty="0">
                <a:latin typeface="Consolas" panose="020B0609020204030204" pitchFamily="49" charset="0"/>
              </a:rPr>
              <a:t> As String</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searchWord</a:t>
            </a:r>
            <a:r>
              <a:rPr lang="en-US" sz="1600" dirty="0">
                <a:latin typeface="Consolas" panose="020B0609020204030204" pitchFamily="49" charset="0"/>
              </a:rPr>
              <a:t> = InputBox("Word to search for")</a:t>
            </a:r>
          </a:p>
          <a:p>
            <a:pPr marL="234950" lvl="1" indent="0">
              <a:buNone/>
            </a:pPr>
            <a:r>
              <a:rPr lang="en-US" sz="1600" dirty="0">
                <a:latin typeface="Consolas" panose="020B0609020204030204" pitchFamily="49" charset="0"/>
              </a:rPr>
              <a:t>    occurs = False </a:t>
            </a:r>
          </a:p>
          <a:p>
            <a:pPr marL="234950" lvl="1" indent="0">
              <a:buNone/>
            </a:pPr>
            <a:r>
              <a:rPr lang="en-US" sz="1600" b="1" dirty="0">
                <a:solidFill>
                  <a:srgbClr val="FF0000"/>
                </a:solidFill>
                <a:latin typeface="Consolas" panose="020B0609020204030204" pitchFamily="49" charset="0"/>
              </a:rPr>
              <a:t>    </a:t>
            </a:r>
            <a:r>
              <a:rPr lang="en-US" sz="1600" dirty="0">
                <a:latin typeface="Consolas" panose="020B0609020204030204" pitchFamily="49" charset="0"/>
              </a:rPr>
              <a:t>With </a:t>
            </a:r>
            <a:r>
              <a:rPr lang="en-US" sz="1600" dirty="0" err="1">
                <a:latin typeface="Consolas" panose="020B0609020204030204" pitchFamily="49" charset="0"/>
              </a:rPr>
              <a:t>ActiveDocument.Content.Find</a:t>
            </a:r>
            <a:endParaRPr lang="en-US" sz="1600" dirty="0">
              <a:latin typeface="Consolas" panose="020B0609020204030204" pitchFamily="49" charset="0"/>
            </a:endParaRPr>
          </a:p>
          <a:p>
            <a:pPr marL="234950" lvl="1" indent="0">
              <a:buNone/>
            </a:pPr>
            <a:r>
              <a:rPr lang="en-US" sz="1600" dirty="0">
                <a:latin typeface="Consolas" panose="020B0609020204030204" pitchFamily="49" charset="0"/>
              </a:rPr>
              <a:t>        Do While .Execute(</a:t>
            </a:r>
            <a:r>
              <a:rPr lang="en-US" sz="1600" dirty="0" err="1">
                <a:latin typeface="Consolas" panose="020B0609020204030204" pitchFamily="49" charset="0"/>
              </a:rPr>
              <a:t>FindText</a:t>
            </a:r>
            <a:r>
              <a:rPr lang="en-US" sz="1600" dirty="0">
                <a:latin typeface="Consolas" panose="020B0609020204030204" pitchFamily="49" charset="0"/>
              </a:rPr>
              <a:t>:=</a:t>
            </a:r>
            <a:r>
              <a:rPr lang="en-US" sz="1600" dirty="0" err="1">
                <a:latin typeface="Consolas" panose="020B0609020204030204" pitchFamily="49" charset="0"/>
              </a:rPr>
              <a:t>searchWord</a:t>
            </a:r>
            <a:r>
              <a:rPr lang="en-US" sz="1600" dirty="0">
                <a:latin typeface="Consolas" panose="020B0609020204030204" pitchFamily="49" charset="0"/>
              </a:rPr>
              <a:t>, Forward:=True, _</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MatchWholeWord</a:t>
            </a:r>
            <a:r>
              <a:rPr lang="en-US" sz="1600" dirty="0">
                <a:latin typeface="Consolas" panose="020B0609020204030204" pitchFamily="49" charset="0"/>
              </a:rPr>
              <a:t>:=True) = True</a:t>
            </a:r>
          </a:p>
          <a:p>
            <a:pPr marL="234950" lvl="1" indent="0">
              <a:buNone/>
            </a:pPr>
            <a:r>
              <a:rPr lang="en-US" sz="1600" dirty="0">
                <a:latin typeface="Consolas" panose="020B0609020204030204" pitchFamily="49" charset="0"/>
              </a:rPr>
              <a:t>            occurs = True 'Word was found change state</a:t>
            </a:r>
          </a:p>
          <a:p>
            <a:pPr marL="234950" lvl="1" indent="0">
              <a:buNone/>
            </a:pPr>
            <a:r>
              <a:rPr lang="en-US" sz="1600" dirty="0">
                <a:latin typeface="Consolas" panose="020B0609020204030204" pitchFamily="49" charset="0"/>
              </a:rPr>
              <a:t>        Loop</a:t>
            </a:r>
          </a:p>
          <a:p>
            <a:pPr marL="234950" lvl="1" indent="0">
              <a:buNone/>
            </a:pPr>
            <a:r>
              <a:rPr lang="en-US" sz="1600" dirty="0">
                <a:latin typeface="Consolas" panose="020B0609020204030204" pitchFamily="49" charset="0"/>
              </a:rPr>
              <a:t>    End With</a:t>
            </a:r>
            <a:endParaRPr lang="en-CA" sz="1600" dirty="0">
              <a:latin typeface="Consolas" panose="020B0609020204030204" pitchFamily="49" charset="0"/>
            </a:endParaRPr>
          </a:p>
        </p:txBody>
      </p:sp>
    </p:spTree>
    <p:extLst>
      <p:ext uri="{BB962C8B-B14F-4D97-AF65-F5344CB8AC3E}">
        <p14:creationId xmlns:p14="http://schemas.microsoft.com/office/powerpoint/2010/main" val="3805709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274638"/>
            <a:ext cx="4419600" cy="944562"/>
          </a:xfrm>
        </p:spPr>
        <p:txBody>
          <a:bodyPr/>
          <a:lstStyle/>
          <a:p>
            <a:r>
              <a:rPr lang="en-US" dirty="0"/>
              <a:t>Checking Occurrences</a:t>
            </a:r>
            <a:endParaRPr lang="en-CA" dirty="0"/>
          </a:p>
        </p:txBody>
      </p:sp>
      <p:sp>
        <p:nvSpPr>
          <p:cNvPr id="3" name="Content Placeholder 2"/>
          <p:cNvSpPr>
            <a:spLocks noGrp="1"/>
          </p:cNvSpPr>
          <p:nvPr>
            <p:ph idx="1"/>
          </p:nvPr>
        </p:nvSpPr>
        <p:spPr/>
        <p:txBody>
          <a:bodyPr/>
          <a:lstStyle/>
          <a:p>
            <a:r>
              <a:rPr lang="en-US" b="1" dirty="0"/>
              <a:t>Word document containing the macro</a:t>
            </a:r>
            <a:r>
              <a:rPr lang="en-US" dirty="0"/>
              <a:t> (actually it checks if word is or isn’t found rather than doing an actual count but a small modification will allow a count to be performed):</a:t>
            </a:r>
          </a:p>
          <a:p>
            <a:r>
              <a:rPr lang="en-CA" dirty="0" smtClean="0">
                <a:latin typeface="Consolas" panose="020B0609020204030204" pitchFamily="49" charset="0"/>
              </a:rPr>
              <a:t>2_determine_if_word_occurs</a:t>
            </a:r>
            <a:endParaRPr lang="en-CA" dirty="0"/>
          </a:p>
          <a:p>
            <a:pPr marL="234950" lvl="1" indent="0">
              <a:buNone/>
            </a:pPr>
            <a:r>
              <a:rPr lang="en-US" sz="1600" dirty="0">
                <a:latin typeface="Consolas" panose="020B0609020204030204" pitchFamily="49" charset="0"/>
              </a:rPr>
              <a:t>Sub </a:t>
            </a:r>
            <a:r>
              <a:rPr lang="en-US" sz="1600" dirty="0" err="1">
                <a:latin typeface="Consolas" panose="020B0609020204030204" pitchFamily="49" charset="0"/>
              </a:rPr>
              <a:t>checkingOccurence</a:t>
            </a:r>
            <a:r>
              <a:rPr lang="en-US" sz="1600" dirty="0">
                <a:latin typeface="Consolas" panose="020B0609020204030204" pitchFamily="49" charset="0"/>
              </a:rPr>
              <a:t>()</a:t>
            </a:r>
          </a:p>
          <a:p>
            <a:pPr marL="234950" lvl="1" indent="0">
              <a:buNone/>
            </a:pPr>
            <a:r>
              <a:rPr lang="en-US" sz="1600" dirty="0">
                <a:latin typeface="Consolas" panose="020B0609020204030204" pitchFamily="49" charset="0"/>
              </a:rPr>
              <a:t>    Dim occurs As Boolean</a:t>
            </a:r>
          </a:p>
          <a:p>
            <a:pPr marL="234950" lvl="1" indent="0">
              <a:buNone/>
            </a:pPr>
            <a:r>
              <a:rPr lang="en-US" sz="1600" dirty="0">
                <a:latin typeface="Consolas" panose="020B0609020204030204" pitchFamily="49" charset="0"/>
              </a:rPr>
              <a:t>    Dim </a:t>
            </a:r>
            <a:r>
              <a:rPr lang="en-US" sz="1600" dirty="0" err="1">
                <a:latin typeface="Consolas" panose="020B0609020204030204" pitchFamily="49" charset="0"/>
              </a:rPr>
              <a:t>searchWord</a:t>
            </a:r>
            <a:r>
              <a:rPr lang="en-US" sz="1600" dirty="0">
                <a:latin typeface="Consolas" panose="020B0609020204030204" pitchFamily="49" charset="0"/>
              </a:rPr>
              <a:t> As String</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searchWord</a:t>
            </a:r>
            <a:r>
              <a:rPr lang="en-US" sz="1600" dirty="0">
                <a:latin typeface="Consolas" panose="020B0609020204030204" pitchFamily="49" charset="0"/>
              </a:rPr>
              <a:t> = InputBox("Word to search for")</a:t>
            </a:r>
          </a:p>
          <a:p>
            <a:pPr marL="234950" lvl="1" indent="0">
              <a:buNone/>
            </a:pPr>
            <a:r>
              <a:rPr lang="en-US" sz="1600" dirty="0">
                <a:latin typeface="Consolas" panose="020B0609020204030204" pitchFamily="49" charset="0"/>
              </a:rPr>
              <a:t>    occurs = False </a:t>
            </a:r>
          </a:p>
          <a:p>
            <a:pPr marL="234950" lvl="1" indent="0">
              <a:buNone/>
            </a:pPr>
            <a:r>
              <a:rPr lang="en-US" sz="1600" dirty="0">
                <a:latin typeface="Consolas" panose="020B0609020204030204" pitchFamily="49" charset="0"/>
              </a:rPr>
              <a:t>    With </a:t>
            </a:r>
            <a:r>
              <a:rPr lang="en-US" sz="1600" dirty="0" err="1">
                <a:latin typeface="Consolas" panose="020B0609020204030204" pitchFamily="49" charset="0"/>
              </a:rPr>
              <a:t>ActiveDocument.Content.Find</a:t>
            </a:r>
            <a:endParaRPr lang="en-US" sz="1600" dirty="0">
              <a:latin typeface="Consolas" panose="020B0609020204030204" pitchFamily="49" charset="0"/>
            </a:endParaRPr>
          </a:p>
          <a:p>
            <a:pPr marL="234950" lvl="1" indent="0">
              <a:buNone/>
            </a:pPr>
            <a:r>
              <a:rPr lang="en-US" sz="1600" dirty="0">
                <a:latin typeface="Consolas" panose="020B0609020204030204" pitchFamily="49" charset="0"/>
              </a:rPr>
              <a:t>        Do While .Execute(</a:t>
            </a:r>
            <a:r>
              <a:rPr lang="en-US" sz="1600" dirty="0" err="1">
                <a:latin typeface="Consolas" panose="020B0609020204030204" pitchFamily="49" charset="0"/>
              </a:rPr>
              <a:t>FindText</a:t>
            </a:r>
            <a:r>
              <a:rPr lang="en-US" sz="1600" dirty="0">
                <a:latin typeface="Consolas" panose="020B0609020204030204" pitchFamily="49" charset="0"/>
              </a:rPr>
              <a:t>:=</a:t>
            </a:r>
            <a:r>
              <a:rPr lang="en-US" sz="1600" dirty="0" err="1">
                <a:latin typeface="Consolas" panose="020B0609020204030204" pitchFamily="49" charset="0"/>
              </a:rPr>
              <a:t>searchWord</a:t>
            </a:r>
            <a:r>
              <a:rPr lang="en-US" sz="1600" dirty="0">
                <a:latin typeface="Consolas" panose="020B0609020204030204" pitchFamily="49" charset="0"/>
              </a:rPr>
              <a:t>, Forward:=True, _</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MatchWholeWord</a:t>
            </a:r>
            <a:r>
              <a:rPr lang="en-US" sz="1600" dirty="0">
                <a:latin typeface="Consolas" panose="020B0609020204030204" pitchFamily="49" charset="0"/>
              </a:rPr>
              <a:t>:=True) = True</a:t>
            </a:r>
          </a:p>
          <a:p>
            <a:pPr marL="234950" lvl="1" indent="0">
              <a:buNone/>
            </a:pPr>
            <a:r>
              <a:rPr lang="en-US" sz="1600" dirty="0">
                <a:latin typeface="Consolas" panose="020B0609020204030204" pitchFamily="49" charset="0"/>
              </a:rPr>
              <a:t>            occurs = True </a:t>
            </a:r>
          </a:p>
          <a:p>
            <a:pPr marL="234950" lvl="1" indent="0">
              <a:buNone/>
            </a:pPr>
            <a:r>
              <a:rPr lang="en-US" sz="1600" dirty="0">
                <a:latin typeface="Consolas" panose="020B0609020204030204" pitchFamily="49" charset="0"/>
              </a:rPr>
              <a:t>        Loop</a:t>
            </a:r>
          </a:p>
          <a:p>
            <a:pPr marL="234950" lvl="1" indent="0">
              <a:buNone/>
            </a:pPr>
            <a:r>
              <a:rPr lang="en-US" sz="1600" dirty="0">
                <a:latin typeface="Consolas" panose="020B0609020204030204" pitchFamily="49" charset="0"/>
              </a:rPr>
              <a:t>    End With</a:t>
            </a:r>
            <a:endParaRPr lang="en-CA" sz="1600" dirty="0">
              <a:latin typeface="Consolas" panose="020B0609020204030204" pitchFamily="49" charset="0"/>
            </a:endParaRPr>
          </a:p>
        </p:txBody>
      </p:sp>
      <p:sp>
        <p:nvSpPr>
          <p:cNvPr id="4" name="Rectangle 3"/>
          <p:cNvSpPr/>
          <p:nvPr/>
        </p:nvSpPr>
        <p:spPr>
          <a:xfrm>
            <a:off x="7086600" y="267018"/>
            <a:ext cx="1828800" cy="1323439"/>
          </a:xfrm>
          <a:prstGeom prst="rect">
            <a:avLst/>
          </a:prstGeom>
        </p:spPr>
        <p:txBody>
          <a:bodyPr wrap="square">
            <a:spAutoFit/>
          </a:bodyPr>
          <a:lstStyle/>
          <a:p>
            <a:pPr marL="234950" lvl="1" indent="0">
              <a:buNone/>
            </a:pPr>
            <a:r>
              <a:rPr lang="en-US" sz="1600" b="1" dirty="0">
                <a:solidFill>
                  <a:srgbClr val="FF0000"/>
                </a:solidFill>
                <a:latin typeface="Arial" panose="020B0604020202020204" pitchFamily="34" charset="0"/>
                <a:cs typeface="Arial" panose="020B0604020202020204" pitchFamily="34" charset="0"/>
              </a:rPr>
              <a:t>Search not started, assume Word not in document</a:t>
            </a:r>
          </a:p>
        </p:txBody>
      </p:sp>
      <p:cxnSp>
        <p:nvCxnSpPr>
          <p:cNvPr id="6" name="Straight Arrow Connector 5"/>
          <p:cNvCxnSpPr/>
          <p:nvPr/>
        </p:nvCxnSpPr>
        <p:spPr>
          <a:xfrm flipH="1">
            <a:off x="2819400" y="838200"/>
            <a:ext cx="4648200" cy="35052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858000" y="3019961"/>
            <a:ext cx="1828800" cy="584775"/>
          </a:xfrm>
          <a:prstGeom prst="rect">
            <a:avLst/>
          </a:prstGeom>
        </p:spPr>
        <p:txBody>
          <a:bodyPr wrap="square">
            <a:spAutoFit/>
          </a:bodyPr>
          <a:lstStyle/>
          <a:p>
            <a:pPr marL="234950" lvl="1" indent="0">
              <a:buNone/>
            </a:pPr>
            <a:r>
              <a:rPr lang="en-US" sz="1600" b="1" dirty="0">
                <a:solidFill>
                  <a:srgbClr val="FF0000"/>
                </a:solidFill>
                <a:latin typeface="Arial" panose="020B0604020202020204" pitchFamily="34" charset="0"/>
                <a:cs typeface="Arial" panose="020B0604020202020204" pitchFamily="34" charset="0"/>
              </a:rPr>
              <a:t>Word to find in document</a:t>
            </a:r>
          </a:p>
        </p:txBody>
      </p:sp>
      <p:cxnSp>
        <p:nvCxnSpPr>
          <p:cNvPr id="8" name="Straight Arrow Connector 7"/>
          <p:cNvCxnSpPr/>
          <p:nvPr/>
        </p:nvCxnSpPr>
        <p:spPr>
          <a:xfrm flipH="1">
            <a:off x="5334000" y="3591143"/>
            <a:ext cx="1905000" cy="131581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72915" y="-37911"/>
            <a:ext cx="3200400" cy="1569660"/>
          </a:xfrm>
          <a:prstGeom prst="rect">
            <a:avLst/>
          </a:prstGeom>
        </p:spPr>
        <p:txBody>
          <a:bodyPr wrap="square">
            <a:spAutoFit/>
          </a:bodyPr>
          <a:lstStyle/>
          <a:p>
            <a:pPr marL="520700" lvl="1" indent="-285750">
              <a:buFont typeface="Arial" panose="020B0604020202020204" pitchFamily="34" charset="0"/>
              <a:buChar char="•"/>
            </a:pPr>
            <a:r>
              <a:rPr lang="en-US" sz="1600" b="1" dirty="0">
                <a:solidFill>
                  <a:srgbClr val="FF0000"/>
                </a:solidFill>
                <a:latin typeface="Arial" panose="020B0604020202020204" pitchFamily="34" charset="0"/>
                <a:cs typeface="Arial" panose="020B0604020202020204" pitchFamily="34" charset="0"/>
              </a:rPr>
              <a:t>True: search for exact word</a:t>
            </a:r>
          </a:p>
          <a:p>
            <a:pPr marL="520700" lvl="1" indent="-285750">
              <a:buFont typeface="Arial" panose="020B0604020202020204" pitchFamily="34" charset="0"/>
              <a:buChar char="•"/>
            </a:pPr>
            <a:r>
              <a:rPr lang="en-US" sz="1600" b="1" dirty="0">
                <a:solidFill>
                  <a:srgbClr val="FF0000"/>
                </a:solidFill>
                <a:latin typeface="Arial" panose="020B0604020202020204" pitchFamily="34" charset="0"/>
                <a:cs typeface="Arial" panose="020B0604020202020204" pitchFamily="34" charset="0"/>
              </a:rPr>
              <a:t>False: partial match counted e.g. when looking for ‘the’ words like ‘there’ are counted </a:t>
            </a:r>
          </a:p>
        </p:txBody>
      </p:sp>
      <p:cxnSp>
        <p:nvCxnSpPr>
          <p:cNvPr id="11" name="Straight Arrow Connector 10"/>
          <p:cNvCxnSpPr/>
          <p:nvPr/>
        </p:nvCxnSpPr>
        <p:spPr>
          <a:xfrm>
            <a:off x="1524000" y="1447800"/>
            <a:ext cx="1295400" cy="38100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6248400" y="5534561"/>
            <a:ext cx="3200400" cy="1323439"/>
          </a:xfrm>
          <a:prstGeom prst="rect">
            <a:avLst/>
          </a:prstGeom>
        </p:spPr>
        <p:txBody>
          <a:bodyPr wrap="square">
            <a:spAutoFit/>
          </a:bodyPr>
          <a:lstStyle/>
          <a:p>
            <a:r>
              <a:rPr lang="en-US" sz="1600" b="1" dirty="0">
                <a:solidFill>
                  <a:srgbClr val="FF0000"/>
                </a:solidFill>
                <a:latin typeface="Arial" panose="020B0604020202020204" pitchFamily="34" charset="0"/>
                <a:cs typeface="Arial" panose="020B0604020202020204" pitchFamily="34" charset="0"/>
              </a:rPr>
              <a:t>Body of Do-While entered when a match occurs (in this case can set variable to indicate that it’s true that word was found)</a:t>
            </a:r>
            <a:endParaRPr lang="en-CA" sz="1600" b="1" dirty="0">
              <a:solidFill>
                <a:srgbClr val="FF0000"/>
              </a:solidFill>
              <a:latin typeface="Arial" panose="020B0604020202020204" pitchFamily="34" charset="0"/>
              <a:cs typeface="Arial" panose="020B0604020202020204" pitchFamily="34" charset="0"/>
            </a:endParaRPr>
          </a:p>
        </p:txBody>
      </p:sp>
      <p:cxnSp>
        <p:nvCxnSpPr>
          <p:cNvPr id="15" name="Straight Arrow Connector 14"/>
          <p:cNvCxnSpPr/>
          <p:nvPr/>
        </p:nvCxnSpPr>
        <p:spPr>
          <a:xfrm flipH="1" flipV="1">
            <a:off x="3581400" y="5541937"/>
            <a:ext cx="2667000" cy="65434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9613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Checking Occurrences</a:t>
            </a:r>
            <a:endParaRPr lang="en-CA" dirty="0"/>
          </a:p>
        </p:txBody>
      </p:sp>
      <p:sp>
        <p:nvSpPr>
          <p:cNvPr id="3" name="Content Placeholder 2"/>
          <p:cNvSpPr>
            <a:spLocks noGrp="1"/>
          </p:cNvSpPr>
          <p:nvPr>
            <p:ph idx="1"/>
          </p:nvPr>
        </p:nvSpPr>
        <p:spPr/>
        <p:txBody>
          <a:bodyPr/>
          <a:lstStyle/>
          <a:p>
            <a:pPr marL="355600" indent="-342900"/>
            <a:r>
              <a:rPr lang="en-US" dirty="0"/>
              <a:t>Once the search is complete display the results of the search</a:t>
            </a:r>
          </a:p>
          <a:p>
            <a:pPr marL="355600" indent="-342900"/>
            <a:endParaRPr lang="en-US" sz="1600" dirty="0">
              <a:latin typeface="Consolas" panose="020B0609020204030204" pitchFamily="49" charset="0"/>
            </a:endParaRPr>
          </a:p>
          <a:p>
            <a:pPr marL="234950" lvl="1" indent="0">
              <a:buNone/>
            </a:pPr>
            <a:r>
              <a:rPr lang="en-US" sz="1600" dirty="0">
                <a:latin typeface="Consolas" panose="020B0609020204030204" pitchFamily="49" charset="0"/>
              </a:rPr>
              <a:t>    If (occurs = True) Then</a:t>
            </a:r>
          </a:p>
          <a:p>
            <a:pPr marL="234950" lvl="1" indent="0">
              <a:buNone/>
            </a:pPr>
            <a:r>
              <a:rPr lang="en-US" sz="1600" dirty="0">
                <a:latin typeface="Consolas" panose="020B0609020204030204" pitchFamily="49" charset="0"/>
              </a:rPr>
              <a:t>        MsgBox ("'" &amp; </a:t>
            </a:r>
            <a:r>
              <a:rPr lang="en-US" sz="1600" dirty="0" err="1">
                <a:latin typeface="Consolas" panose="020B0609020204030204" pitchFamily="49" charset="0"/>
              </a:rPr>
              <a:t>searchWord</a:t>
            </a:r>
            <a:r>
              <a:rPr lang="en-US" sz="1600" dirty="0">
                <a:latin typeface="Consolas" panose="020B0609020204030204" pitchFamily="49" charset="0"/>
              </a:rPr>
              <a:t> &amp; "'" &amp; " was found")</a:t>
            </a:r>
          </a:p>
          <a:p>
            <a:pPr marL="234950" lvl="1" indent="0">
              <a:buNone/>
            </a:pPr>
            <a:r>
              <a:rPr lang="en-US" sz="1600" dirty="0">
                <a:latin typeface="Consolas" panose="020B0609020204030204" pitchFamily="49" charset="0"/>
              </a:rPr>
              <a:t>    Else</a:t>
            </a:r>
          </a:p>
          <a:p>
            <a:pPr marL="234950" lvl="1" indent="0">
              <a:buNone/>
            </a:pPr>
            <a:r>
              <a:rPr lang="en-US" sz="1600" dirty="0">
                <a:latin typeface="Consolas" panose="020B0609020204030204" pitchFamily="49" charset="0"/>
              </a:rPr>
              <a:t>        MsgBox ("'" &amp; </a:t>
            </a:r>
            <a:r>
              <a:rPr lang="en-US" sz="1600" dirty="0" err="1">
                <a:latin typeface="Consolas" panose="020B0609020204030204" pitchFamily="49" charset="0"/>
              </a:rPr>
              <a:t>searchWord</a:t>
            </a:r>
            <a:r>
              <a:rPr lang="en-US" sz="1600" dirty="0">
                <a:latin typeface="Consolas" panose="020B0609020204030204" pitchFamily="49" charset="0"/>
              </a:rPr>
              <a:t> &amp; "'" &amp; " could not be found")</a:t>
            </a:r>
          </a:p>
          <a:p>
            <a:pPr marL="234950" lvl="1" indent="0">
              <a:buNone/>
            </a:pPr>
            <a:r>
              <a:rPr lang="en-US" sz="1600" dirty="0">
                <a:latin typeface="Consolas" panose="020B0609020204030204" pitchFamily="49" charset="0"/>
              </a:rPr>
              <a:t>    End If</a:t>
            </a:r>
          </a:p>
          <a:p>
            <a:pPr marL="234950" lvl="1" indent="0">
              <a:buNone/>
            </a:pPr>
            <a:r>
              <a:rPr lang="en-US" sz="1600" dirty="0">
                <a:latin typeface="Consolas" panose="020B0609020204030204" pitchFamily="49" charset="0"/>
              </a:rPr>
              <a:t>End Sub</a:t>
            </a:r>
            <a:endParaRPr lang="en-CA" sz="1600" dirty="0">
              <a:latin typeface="Consolas" panose="020B0609020204030204" pitchFamily="49" charset="0"/>
            </a:endParaRPr>
          </a:p>
          <a:p>
            <a:pPr marL="234950" lvl="1" indent="0">
              <a:buNone/>
            </a:pPr>
            <a:endParaRPr lang="en-CA" sz="1600" dirty="0">
              <a:latin typeface="Consolas" panose="020B0609020204030204" pitchFamily="49" charset="0"/>
            </a:endParaRPr>
          </a:p>
        </p:txBody>
      </p:sp>
    </p:spTree>
    <p:extLst>
      <p:ext uri="{BB962C8B-B14F-4D97-AF65-F5344CB8AC3E}">
        <p14:creationId xmlns:p14="http://schemas.microsoft.com/office/powerpoint/2010/main" val="1018144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Exercise 3</a:t>
            </a:r>
            <a:endParaRPr lang="en-CA" dirty="0"/>
          </a:p>
        </p:txBody>
      </p:sp>
      <p:sp>
        <p:nvSpPr>
          <p:cNvPr id="3" name="Content Placeholder 2"/>
          <p:cNvSpPr>
            <a:spLocks noGrp="1"/>
          </p:cNvSpPr>
          <p:nvPr>
            <p:ph idx="1"/>
          </p:nvPr>
        </p:nvSpPr>
        <p:spPr/>
        <p:txBody>
          <a:bodyPr/>
          <a:lstStyle/>
          <a:p>
            <a:r>
              <a:rPr lang="en-US" dirty="0"/>
              <a:t>Modify the previous program. Instead of determining if the search word was or was not found have your program count the number of occurrences.</a:t>
            </a:r>
          </a:p>
          <a:p>
            <a:pPr lvl="1"/>
            <a:r>
              <a:rPr lang="en-US" dirty="0"/>
              <a:t>A word should be counted if it’s a partial match e.g. when search for ‘the’ the words ‘the’, ‘their’, ‘they’re’ and ‘there’ should all be counted.</a:t>
            </a:r>
          </a:p>
          <a:p>
            <a:r>
              <a:rPr lang="en-US" dirty="0"/>
              <a:t>After the search is complete the number of occurrences should be displayed in a popup</a:t>
            </a:r>
          </a:p>
          <a:p>
            <a:r>
              <a:rPr lang="en-US" b="1" dirty="0"/>
              <a:t>Name of the document containing the solution</a:t>
            </a:r>
            <a:r>
              <a:rPr lang="en-US" dirty="0"/>
              <a:t>: </a:t>
            </a:r>
            <a:r>
              <a:rPr lang="en-US" dirty="0" smtClean="0">
                <a:latin typeface="Consolas" panose="020B0609020204030204" pitchFamily="49" charset="0"/>
              </a:rPr>
              <a:t>3_count_occurences.docm</a:t>
            </a:r>
          </a:p>
          <a:p>
            <a:r>
              <a:rPr lang="en-US" dirty="0" smtClean="0">
                <a:latin typeface="Calibri" panose="020F0502020204030204" pitchFamily="34" charset="0"/>
                <a:cs typeface="Calibri" panose="020F0502020204030204" pitchFamily="34" charset="0"/>
              </a:rPr>
              <a:t>Example </a:t>
            </a:r>
            <a:r>
              <a:rPr lang="en-US" dirty="0">
                <a:latin typeface="Calibri" panose="020F0502020204030204" pitchFamily="34" charset="0"/>
                <a:cs typeface="Calibri" panose="020F0502020204030204" pitchFamily="34" charset="0"/>
              </a:rPr>
              <a:t>data used to test the correctness of your solution.</a:t>
            </a:r>
          </a:p>
          <a:p>
            <a:pPr lvl="1"/>
            <a:r>
              <a:rPr lang="en-US" dirty="0">
                <a:latin typeface="Calibri" panose="020F0502020204030204" pitchFamily="34" charset="0"/>
                <a:cs typeface="Calibri" panose="020F0502020204030204" pitchFamily="34" charset="0"/>
              </a:rPr>
              <a:t>Search for ‘the’, count should be 2</a:t>
            </a:r>
          </a:p>
          <a:p>
            <a:pPr lvl="1"/>
            <a:r>
              <a:rPr lang="en-US" dirty="0">
                <a:latin typeface="Calibri" panose="020F0502020204030204" pitchFamily="34" charset="0"/>
                <a:cs typeface="Calibri" panose="020F0502020204030204" pitchFamily="34" charset="0"/>
              </a:rPr>
              <a:t>Search for ‘at’, count should be 2</a:t>
            </a:r>
          </a:p>
          <a:p>
            <a:pPr lvl="1"/>
            <a:r>
              <a:rPr lang="en-US" dirty="0">
                <a:latin typeface="Calibri" panose="020F0502020204030204" pitchFamily="34" charset="0"/>
                <a:cs typeface="Calibri" panose="020F0502020204030204" pitchFamily="34" charset="0"/>
              </a:rPr>
              <a:t>Search for ‘t’, count should be 4</a:t>
            </a:r>
          </a:p>
          <a:p>
            <a:pPr lvl="1"/>
            <a:endParaRPr lang="en-US" dirty="0">
              <a:latin typeface="Consolas" panose="020B0609020204030204" pitchFamily="49" charset="0"/>
            </a:endParaRPr>
          </a:p>
        </p:txBody>
      </p:sp>
    </p:spTree>
    <p:extLst>
      <p:ext uri="{BB962C8B-B14F-4D97-AF65-F5344CB8AC3E}">
        <p14:creationId xmlns:p14="http://schemas.microsoft.com/office/powerpoint/2010/main" val="1438833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3: Solution</a:t>
            </a:r>
            <a:endParaRPr lang="en-CA" dirty="0"/>
          </a:p>
        </p:txBody>
      </p:sp>
      <p:sp>
        <p:nvSpPr>
          <p:cNvPr id="3" name="Content Placeholder 2"/>
          <p:cNvSpPr>
            <a:spLocks noGrp="1"/>
          </p:cNvSpPr>
          <p:nvPr>
            <p:ph idx="1"/>
          </p:nvPr>
        </p:nvSpPr>
        <p:spPr/>
        <p:txBody>
          <a:bodyPr/>
          <a:lstStyle/>
          <a:p>
            <a:pPr marL="222250" lvl="1" indent="0">
              <a:buNone/>
            </a:pPr>
            <a:r>
              <a:rPr lang="en-US" sz="1800" dirty="0">
                <a:latin typeface="Consolas" panose="020B0609020204030204" pitchFamily="49" charset="0"/>
              </a:rPr>
              <a:t>Sub </a:t>
            </a:r>
            <a:r>
              <a:rPr lang="en-US" sz="1800" dirty="0" err="1">
                <a:latin typeface="Consolas" panose="020B0609020204030204" pitchFamily="49" charset="0"/>
              </a:rPr>
              <a:t>countingOccurence</a:t>
            </a:r>
            <a:r>
              <a:rPr lang="en-US" sz="1800" dirty="0">
                <a:latin typeface="Consolas" panose="020B0609020204030204" pitchFamily="49" charset="0"/>
              </a:rPr>
              <a:t>()</a:t>
            </a:r>
          </a:p>
          <a:p>
            <a:pPr marL="222250" lvl="1" indent="0">
              <a:buNone/>
            </a:pPr>
            <a:r>
              <a:rPr lang="en-US" sz="1800" dirty="0">
                <a:latin typeface="Consolas" panose="020B0609020204030204" pitchFamily="49" charset="0"/>
              </a:rPr>
              <a:t>    Dim occurrences As Long</a:t>
            </a:r>
          </a:p>
          <a:p>
            <a:pPr marL="222250" lvl="1" indent="0">
              <a:buNone/>
            </a:pPr>
            <a:r>
              <a:rPr lang="en-US" sz="1800" dirty="0">
                <a:latin typeface="Consolas" panose="020B0609020204030204" pitchFamily="49" charset="0"/>
              </a:rPr>
              <a:t>    Dim </a:t>
            </a:r>
            <a:r>
              <a:rPr lang="en-US" sz="1800" dirty="0" err="1">
                <a:latin typeface="Consolas" panose="020B0609020204030204" pitchFamily="49" charset="0"/>
              </a:rPr>
              <a:t>searchWord</a:t>
            </a:r>
            <a:r>
              <a:rPr lang="en-US" sz="1800" dirty="0">
                <a:latin typeface="Consolas" panose="020B0609020204030204" pitchFamily="49" charset="0"/>
              </a:rPr>
              <a:t> As String</a:t>
            </a:r>
          </a:p>
          <a:p>
            <a:pPr marL="222250" lvl="1" indent="0">
              <a:buNone/>
            </a:pPr>
            <a:r>
              <a:rPr lang="en-US" sz="1800" dirty="0">
                <a:latin typeface="Consolas" panose="020B0609020204030204" pitchFamily="49" charset="0"/>
              </a:rPr>
              <a:t>    </a:t>
            </a:r>
            <a:r>
              <a:rPr lang="en-US" sz="1800" dirty="0" err="1">
                <a:latin typeface="Consolas" panose="020B0609020204030204" pitchFamily="49" charset="0"/>
              </a:rPr>
              <a:t>searchWord</a:t>
            </a:r>
            <a:r>
              <a:rPr lang="en-US" sz="1800" dirty="0">
                <a:latin typeface="Consolas" panose="020B0609020204030204" pitchFamily="49" charset="0"/>
              </a:rPr>
              <a:t> = InputBox("Word to search for")</a:t>
            </a:r>
          </a:p>
          <a:p>
            <a:pPr marL="222250" lvl="1" indent="0">
              <a:buNone/>
            </a:pPr>
            <a:r>
              <a:rPr lang="en-US" sz="1800" dirty="0">
                <a:latin typeface="Consolas" panose="020B0609020204030204" pitchFamily="49" charset="0"/>
              </a:rPr>
              <a:t>    occurrences = </a:t>
            </a:r>
            <a:r>
              <a:rPr lang="en-US" sz="1800" dirty="0" smtClean="0">
                <a:latin typeface="Consolas" panose="020B0609020204030204" pitchFamily="49" charset="0"/>
              </a:rPr>
              <a:t>0</a:t>
            </a:r>
            <a:endParaRPr lang="en-US" sz="1800" dirty="0">
              <a:latin typeface="Consolas" panose="020B0609020204030204" pitchFamily="49" charset="0"/>
            </a:endParaRPr>
          </a:p>
          <a:p>
            <a:pPr marL="222250" lvl="1" indent="0">
              <a:buNone/>
            </a:pPr>
            <a:r>
              <a:rPr lang="en-US" sz="1800" dirty="0" smtClean="0">
                <a:latin typeface="Consolas" panose="020B0609020204030204" pitchFamily="49" charset="0"/>
              </a:rPr>
              <a:t>    With </a:t>
            </a:r>
            <a:r>
              <a:rPr lang="en-US" sz="1800" dirty="0">
                <a:latin typeface="Consolas" panose="020B0609020204030204" pitchFamily="49" charset="0"/>
              </a:rPr>
              <a:t>ActiveDocument.Content.Find</a:t>
            </a:r>
          </a:p>
          <a:p>
            <a:pPr marL="222250" lvl="1" indent="0">
              <a:buNone/>
            </a:pPr>
            <a:r>
              <a:rPr lang="en-US" sz="1800" dirty="0">
                <a:latin typeface="Consolas" panose="020B0609020204030204" pitchFamily="49" charset="0"/>
              </a:rPr>
              <a:t>        Do While .Execute(</a:t>
            </a:r>
            <a:r>
              <a:rPr lang="en-US" sz="1800" dirty="0" err="1">
                <a:latin typeface="Consolas" panose="020B0609020204030204" pitchFamily="49" charset="0"/>
              </a:rPr>
              <a:t>FindText</a:t>
            </a:r>
            <a:r>
              <a:rPr lang="en-US" sz="1800" dirty="0">
                <a:latin typeface="Consolas" panose="020B0609020204030204" pitchFamily="49" charset="0"/>
              </a:rPr>
              <a:t>:=</a:t>
            </a:r>
            <a:r>
              <a:rPr lang="en-US" sz="1800" dirty="0" err="1">
                <a:latin typeface="Consolas" panose="020B0609020204030204" pitchFamily="49" charset="0"/>
              </a:rPr>
              <a:t>searchWord</a:t>
            </a:r>
            <a:r>
              <a:rPr lang="en-US" sz="1800" dirty="0">
                <a:latin typeface="Consolas" panose="020B0609020204030204" pitchFamily="49" charset="0"/>
              </a:rPr>
              <a:t>, Forward:=True, </a:t>
            </a:r>
            <a:endParaRPr lang="en-US" sz="1800" dirty="0" smtClean="0">
              <a:latin typeface="Consolas" panose="020B0609020204030204" pitchFamily="49" charset="0"/>
            </a:endParaRPr>
          </a:p>
          <a:p>
            <a:pPr marL="222250" lvl="1" indent="0">
              <a:buNone/>
            </a:pPr>
            <a:r>
              <a:rPr lang="en-US" sz="1800" dirty="0">
                <a:latin typeface="Consolas" panose="020B0609020204030204" pitchFamily="49" charset="0"/>
              </a:rPr>
              <a:t> </a:t>
            </a:r>
            <a:r>
              <a:rPr lang="en-US" sz="1800" dirty="0" smtClean="0">
                <a:latin typeface="Consolas" panose="020B0609020204030204" pitchFamily="49" charset="0"/>
              </a:rPr>
              <a:t>         _ </a:t>
            </a:r>
            <a:r>
              <a:rPr lang="en-US" sz="1800" dirty="0" err="1" smtClean="0">
                <a:latin typeface="Consolas" panose="020B0609020204030204" pitchFamily="49" charset="0"/>
              </a:rPr>
              <a:t>MatchWholeWord</a:t>
            </a:r>
            <a:r>
              <a:rPr lang="en-US" sz="1800" dirty="0">
                <a:latin typeface="Consolas" panose="020B0609020204030204" pitchFamily="49" charset="0"/>
              </a:rPr>
              <a:t>:=False) = True</a:t>
            </a:r>
          </a:p>
          <a:p>
            <a:pPr marL="222250" lvl="1" indent="0">
              <a:buNone/>
            </a:pPr>
            <a:r>
              <a:rPr lang="en-US" sz="1800" dirty="0">
                <a:latin typeface="Consolas" panose="020B0609020204030204" pitchFamily="49" charset="0"/>
              </a:rPr>
              <a:t>            occurrences = occurrences + 1 </a:t>
            </a:r>
            <a:endParaRPr lang="en-US" sz="1800" dirty="0" smtClean="0">
              <a:latin typeface="Consolas" panose="020B0609020204030204" pitchFamily="49" charset="0"/>
            </a:endParaRPr>
          </a:p>
          <a:p>
            <a:pPr marL="222250" lvl="1" indent="0">
              <a:buNone/>
            </a:pPr>
            <a:r>
              <a:rPr lang="en-US" sz="1800" dirty="0">
                <a:latin typeface="Consolas" panose="020B0609020204030204" pitchFamily="49" charset="0"/>
              </a:rPr>
              <a:t> </a:t>
            </a:r>
            <a:r>
              <a:rPr lang="en-US" sz="1800" dirty="0" smtClean="0">
                <a:latin typeface="Consolas" panose="020B0609020204030204" pitchFamily="49" charset="0"/>
              </a:rPr>
              <a:t>       Loop</a:t>
            </a:r>
            <a:endParaRPr lang="en-US" sz="1800" dirty="0">
              <a:latin typeface="Consolas" panose="020B0609020204030204" pitchFamily="49" charset="0"/>
            </a:endParaRPr>
          </a:p>
          <a:p>
            <a:pPr marL="222250" lvl="1" indent="0">
              <a:buNone/>
            </a:pPr>
            <a:r>
              <a:rPr lang="en-US" sz="1800" dirty="0">
                <a:latin typeface="Consolas" panose="020B0609020204030204" pitchFamily="49" charset="0"/>
              </a:rPr>
              <a:t>    End With</a:t>
            </a:r>
          </a:p>
          <a:p>
            <a:pPr marL="222250" lvl="1" indent="0">
              <a:buNone/>
            </a:pPr>
            <a:r>
              <a:rPr lang="en-US" sz="1800" dirty="0">
                <a:latin typeface="Consolas" panose="020B0609020204030204" pitchFamily="49" charset="0"/>
              </a:rPr>
              <a:t>    MsgBox ("'" &amp; </a:t>
            </a:r>
            <a:r>
              <a:rPr lang="en-US" sz="1800" dirty="0" err="1">
                <a:latin typeface="Consolas" panose="020B0609020204030204" pitchFamily="49" charset="0"/>
              </a:rPr>
              <a:t>searchWord</a:t>
            </a:r>
            <a:r>
              <a:rPr lang="en-US" sz="1800" dirty="0">
                <a:latin typeface="Consolas" panose="020B0609020204030204" pitchFamily="49" charset="0"/>
              </a:rPr>
              <a:t> &amp; "'" &amp; " was found " &amp; </a:t>
            </a:r>
            <a:endParaRPr lang="en-US" sz="1800" dirty="0" smtClean="0">
              <a:latin typeface="Consolas" panose="020B0609020204030204" pitchFamily="49" charset="0"/>
            </a:endParaRPr>
          </a:p>
          <a:p>
            <a:pPr marL="222250" lvl="1" indent="0">
              <a:buNone/>
            </a:pPr>
            <a:r>
              <a:rPr lang="en-US" sz="1800" dirty="0">
                <a:latin typeface="Consolas" panose="020B0609020204030204" pitchFamily="49" charset="0"/>
              </a:rPr>
              <a:t> </a:t>
            </a:r>
            <a:r>
              <a:rPr lang="en-US" sz="1800" dirty="0" smtClean="0">
                <a:latin typeface="Consolas" panose="020B0609020204030204" pitchFamily="49" charset="0"/>
              </a:rPr>
              <a:t>     occurrences </a:t>
            </a:r>
            <a:r>
              <a:rPr lang="en-US" sz="1800" dirty="0">
                <a:latin typeface="Consolas" panose="020B0609020204030204" pitchFamily="49" charset="0"/>
              </a:rPr>
              <a:t>&amp; " times</a:t>
            </a:r>
            <a:r>
              <a:rPr lang="en-US" sz="1800" dirty="0" smtClean="0">
                <a:latin typeface="Consolas" panose="020B0609020204030204" pitchFamily="49" charset="0"/>
              </a:rPr>
              <a:t>.")</a:t>
            </a:r>
            <a:endParaRPr lang="en-US" sz="1800" dirty="0">
              <a:latin typeface="Consolas" panose="020B0609020204030204" pitchFamily="49" charset="0"/>
            </a:endParaRPr>
          </a:p>
          <a:p>
            <a:pPr marL="222250" lvl="1" indent="0">
              <a:buNone/>
            </a:pPr>
            <a:r>
              <a:rPr lang="en-US" sz="1800" dirty="0">
                <a:latin typeface="Consolas" panose="020B0609020204030204" pitchFamily="49" charset="0"/>
              </a:rPr>
              <a:t>End Sub</a:t>
            </a:r>
            <a:endParaRPr lang="en-CA" sz="1800" dirty="0">
              <a:latin typeface="Consolas" panose="020B0609020204030204" pitchFamily="49" charset="0"/>
            </a:endParaRPr>
          </a:p>
        </p:txBody>
      </p:sp>
    </p:spTree>
    <p:extLst>
      <p:ext uri="{BB962C8B-B14F-4D97-AF65-F5344CB8AC3E}">
        <p14:creationId xmlns:p14="http://schemas.microsoft.com/office/powerpoint/2010/main" val="40300738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 Explicit Used</a:t>
            </a:r>
          </a:p>
        </p:txBody>
      </p:sp>
      <p:sp>
        <p:nvSpPr>
          <p:cNvPr id="3" name="Content Placeholder 2"/>
          <p:cNvSpPr>
            <a:spLocks noGrp="1"/>
          </p:cNvSpPr>
          <p:nvPr>
            <p:ph idx="1"/>
          </p:nvPr>
        </p:nvSpPr>
        <p:spPr>
          <a:xfrm>
            <a:off x="457201" y="1447800"/>
            <a:ext cx="5486400" cy="5029200"/>
          </a:xfrm>
        </p:spPr>
        <p:txBody>
          <a:bodyPr/>
          <a:lstStyle/>
          <a:p>
            <a:r>
              <a:rPr lang="en-US" dirty="0"/>
              <a:t>Including ‘Option Explicit’ requires that variables must be created via ‘Dim’ variable declaration</a:t>
            </a:r>
          </a:p>
          <a:p>
            <a:pPr lvl="1"/>
            <a:r>
              <a:rPr lang="en-US" dirty="0"/>
              <a:t>E.g. </a:t>
            </a:r>
            <a:r>
              <a:rPr lang="en-US" dirty="0">
                <a:latin typeface="Consolas" panose="020B0609020204030204" pitchFamily="49" charset="0"/>
              </a:rPr>
              <a:t>Dim </a:t>
            </a:r>
            <a:r>
              <a:rPr lang="en-US" dirty="0" err="1">
                <a:latin typeface="Consolas" panose="020B0609020204030204" pitchFamily="49" charset="0"/>
              </a:rPr>
              <a:t>tamMoney</a:t>
            </a:r>
            <a:r>
              <a:rPr lang="en-US" dirty="0">
                <a:latin typeface="Consolas" panose="020B0609020204030204" pitchFamily="49" charset="0"/>
              </a:rPr>
              <a:t> As Long</a:t>
            </a:r>
          </a:p>
          <a:p>
            <a:r>
              <a:rPr lang="en-US" dirty="0"/>
              <a:t>After creating/declaring the variable the memory location can be used by assigning a value into that location.</a:t>
            </a:r>
          </a:p>
          <a:p>
            <a:pPr lvl="1"/>
            <a:r>
              <a:rPr lang="en-US" dirty="0"/>
              <a:t>E.g. </a:t>
            </a:r>
            <a:r>
              <a:rPr lang="en-US" dirty="0" err="1">
                <a:latin typeface="Consolas" panose="020B0609020204030204" pitchFamily="49" charset="0"/>
              </a:rPr>
              <a:t>tamMoney</a:t>
            </a:r>
            <a:r>
              <a:rPr lang="en-US" dirty="0">
                <a:latin typeface="Consolas" panose="020B0609020204030204" pitchFamily="49" charset="0"/>
              </a:rPr>
              <a:t> = 1</a:t>
            </a:r>
          </a:p>
          <a:p>
            <a:r>
              <a:rPr lang="en-US" dirty="0"/>
              <a:t>Advantage: helps catch bugs</a:t>
            </a:r>
          </a:p>
          <a:p>
            <a:pPr lvl="1"/>
            <a:r>
              <a:rPr lang="en-US" dirty="0"/>
              <a:t>If you type in the wrong variable name if you use Option Explicit then VBA may tell you exactly where the error lies.</a:t>
            </a:r>
          </a:p>
        </p:txBody>
      </p:sp>
      <p:grpSp>
        <p:nvGrpSpPr>
          <p:cNvPr id="5" name="Group 4"/>
          <p:cNvGrpSpPr/>
          <p:nvPr/>
        </p:nvGrpSpPr>
        <p:grpSpPr>
          <a:xfrm>
            <a:off x="6005023" y="1750283"/>
            <a:ext cx="1534079" cy="1335984"/>
            <a:chOff x="4876799" y="3083616"/>
            <a:chExt cx="1534079" cy="1335984"/>
          </a:xfrm>
        </p:grpSpPr>
        <p:pic>
          <p:nvPicPr>
            <p:cNvPr id="6" name="Picture 2" descr="C:\Users\tamj\AppData\Local\Microsoft\Windows\Temporary Internet Files\Content.IE5\628WU349\COLOURBOX599216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799" y="3400697"/>
              <a:ext cx="1534079" cy="101890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5039277" y="3795848"/>
              <a:ext cx="904321" cy="395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876799" y="3083616"/>
              <a:ext cx="1295400" cy="369332"/>
            </a:xfrm>
            <a:prstGeom prst="rect">
              <a:avLst/>
            </a:prstGeom>
            <a:noFill/>
          </p:spPr>
          <p:txBody>
            <a:bodyPr wrap="square" lIns="0" rtlCol="0">
              <a:spAutoFit/>
            </a:bodyPr>
            <a:lstStyle/>
            <a:p>
              <a:r>
                <a:rPr lang="en-US" dirty="0" err="1">
                  <a:latin typeface="Arial" panose="020B0604020202020204" pitchFamily="34" charset="0"/>
                  <a:cs typeface="Arial" panose="020B0604020202020204" pitchFamily="34" charset="0"/>
                </a:rPr>
                <a:t>tamMoney</a:t>
              </a:r>
              <a:endParaRPr lang="en-US" dirty="0">
                <a:latin typeface="Arial" panose="020B0604020202020204" pitchFamily="34" charset="0"/>
                <a:cs typeface="Arial" panose="020B0604020202020204" pitchFamily="34" charset="0"/>
              </a:endParaRPr>
            </a:p>
          </p:txBody>
        </p:sp>
      </p:grpSp>
      <p:sp>
        <p:nvSpPr>
          <p:cNvPr id="13" name="TextBox 12"/>
          <p:cNvSpPr txBox="1"/>
          <p:nvPr/>
        </p:nvSpPr>
        <p:spPr>
          <a:xfrm>
            <a:off x="6482414" y="2462515"/>
            <a:ext cx="619679" cy="369332"/>
          </a:xfrm>
          <a:prstGeom prst="rect">
            <a:avLst/>
          </a:prstGeom>
          <a:noFill/>
        </p:spPr>
        <p:txBody>
          <a:bodyPr wrap="square" rtlCol="0">
            <a:spAutoFit/>
          </a:bodyPr>
          <a:lstStyle/>
          <a:p>
            <a:r>
              <a:rPr lang="en-US" b="1" dirty="0">
                <a:solidFill>
                  <a:schemeClr val="bg1"/>
                </a:solidFill>
              </a:rPr>
              <a:t>1</a:t>
            </a:r>
          </a:p>
        </p:txBody>
      </p:sp>
      <p:pic>
        <p:nvPicPr>
          <p:cNvPr id="4" name="Picture 3"/>
          <p:cNvPicPr>
            <a:picLocks noChangeAspect="1"/>
          </p:cNvPicPr>
          <p:nvPr/>
        </p:nvPicPr>
        <p:blipFill>
          <a:blip r:embed="rId3"/>
          <a:stretch>
            <a:fillRect/>
          </a:stretch>
        </p:blipFill>
        <p:spPr>
          <a:xfrm>
            <a:off x="5562600" y="4870149"/>
            <a:ext cx="3572005" cy="1949751"/>
          </a:xfrm>
          <a:prstGeom prst="rect">
            <a:avLst/>
          </a:prstGeom>
        </p:spPr>
      </p:pic>
    </p:spTree>
    <p:extLst>
      <p:ext uri="{BB962C8B-B14F-4D97-AF65-F5344CB8AC3E}">
        <p14:creationId xmlns:p14="http://schemas.microsoft.com/office/powerpoint/2010/main" val="421102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randombar(horizontal)">
                                      <p:cBhvr>
                                        <p:cTn id="3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1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943600" cy="944562"/>
          </a:xfrm>
        </p:spPr>
        <p:txBody>
          <a:bodyPr/>
          <a:lstStyle/>
          <a:p>
            <a:r>
              <a:rPr lang="en-US" dirty="0"/>
              <a:t>Example: Option Explicit Used</a:t>
            </a:r>
          </a:p>
        </p:txBody>
      </p:sp>
      <p:sp>
        <p:nvSpPr>
          <p:cNvPr id="3" name="Content Placeholder 2"/>
          <p:cNvSpPr>
            <a:spLocks noGrp="1"/>
          </p:cNvSpPr>
          <p:nvPr>
            <p:ph idx="1"/>
          </p:nvPr>
        </p:nvSpPr>
        <p:spPr/>
        <p:txBody>
          <a:bodyPr/>
          <a:lstStyle/>
          <a:p>
            <a:r>
              <a:rPr lang="en-US" b="1" dirty="0"/>
              <a:t>Example: </a:t>
            </a:r>
            <a:r>
              <a:rPr lang="en-US" dirty="0">
                <a:latin typeface="Consolas" panose="020B0609020204030204" pitchFamily="49" charset="0"/>
              </a:rPr>
              <a:t>3</a:t>
            </a:r>
            <a:r>
              <a:rPr lang="en-US" dirty="0" smtClean="0">
                <a:latin typeface="Consolas" panose="020B0609020204030204" pitchFamily="49" charset="0"/>
              </a:rPr>
              <a:t>A_optionExplicitUsed.docm</a:t>
            </a:r>
            <a:endParaRPr lang="en-US" dirty="0">
              <a:latin typeface="Consolas" panose="020B0609020204030204" pitchFamily="49" charset="0"/>
            </a:endParaRPr>
          </a:p>
          <a:p>
            <a:endParaRPr lang="en-US"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762000" y="1981200"/>
            <a:ext cx="7620000" cy="4191000"/>
          </a:xfrm>
          <a:prstGeom prst="rect">
            <a:avLst/>
          </a:prstGeom>
        </p:spPr>
      </p:pic>
      <p:sp>
        <p:nvSpPr>
          <p:cNvPr id="5" name="Rectangle 4"/>
          <p:cNvSpPr/>
          <p:nvPr/>
        </p:nvSpPr>
        <p:spPr>
          <a:xfrm>
            <a:off x="6553200" y="0"/>
            <a:ext cx="2590800" cy="1219200"/>
          </a:xfrm>
          <a:prstGeom prst="rect">
            <a:avLst/>
          </a:prstGeom>
          <a:solidFill>
            <a:schemeClr val="tx2">
              <a:lumMod val="75000"/>
            </a:schemeClr>
          </a:solidFill>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en-US" b="1" dirty="0">
                <a:solidFill>
                  <a:schemeClr val="bg1"/>
                </a:solidFill>
              </a:rPr>
              <a:t>VBA will automatically catch the error and point out the location</a:t>
            </a:r>
          </a:p>
        </p:txBody>
      </p:sp>
      <p:cxnSp>
        <p:nvCxnSpPr>
          <p:cNvPr id="7" name="Straight Arrow Connector 6"/>
          <p:cNvCxnSpPr>
            <a:stCxn id="5" idx="2"/>
          </p:cNvCxnSpPr>
          <p:nvPr/>
        </p:nvCxnSpPr>
        <p:spPr>
          <a:xfrm flipH="1">
            <a:off x="2667000" y="1219200"/>
            <a:ext cx="5181600" cy="37338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3937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Tutorial: Monday Or Tuesday</a:t>
            </a:r>
            <a:endParaRPr lang="en-CA" dirty="0"/>
          </a:p>
        </p:txBody>
      </p:sp>
    </p:spTree>
    <p:extLst>
      <p:ext uri="{BB962C8B-B14F-4D97-AF65-F5344CB8AC3E}">
        <p14:creationId xmlns:p14="http://schemas.microsoft.com/office/powerpoint/2010/main" val="3462987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943600" cy="944562"/>
          </a:xfrm>
        </p:spPr>
        <p:txBody>
          <a:bodyPr/>
          <a:lstStyle/>
          <a:p>
            <a:r>
              <a:rPr lang="en-US" dirty="0"/>
              <a:t>Example: Option Explicit Not Used</a:t>
            </a:r>
          </a:p>
        </p:txBody>
      </p:sp>
      <p:sp>
        <p:nvSpPr>
          <p:cNvPr id="3" name="Content Placeholder 2"/>
          <p:cNvSpPr>
            <a:spLocks noGrp="1"/>
          </p:cNvSpPr>
          <p:nvPr>
            <p:ph idx="1"/>
          </p:nvPr>
        </p:nvSpPr>
        <p:spPr/>
        <p:txBody>
          <a:bodyPr/>
          <a:lstStyle/>
          <a:p>
            <a:r>
              <a:rPr lang="en-US" b="1" dirty="0"/>
              <a:t>Example: </a:t>
            </a:r>
            <a:r>
              <a:rPr lang="en-US" dirty="0">
                <a:latin typeface="Consolas" panose="020B0609020204030204" pitchFamily="49" charset="0"/>
              </a:rPr>
              <a:t>3</a:t>
            </a:r>
            <a:r>
              <a:rPr lang="en-US" dirty="0" smtClean="0">
                <a:latin typeface="Consolas" panose="020B0609020204030204" pitchFamily="49" charset="0"/>
              </a:rPr>
              <a:t>B_optionExplicitNotUsed.docm</a:t>
            </a:r>
            <a:endParaRPr lang="en-US" dirty="0">
              <a:latin typeface="Consolas" panose="020B0609020204030204" pitchFamily="49" charset="0"/>
            </a:endParaRPr>
          </a:p>
          <a:p>
            <a:pPr marL="234950" lvl="1" indent="0">
              <a:buNone/>
            </a:pPr>
            <a:r>
              <a:rPr lang="en-CA" sz="1800" dirty="0">
                <a:latin typeface="Consolas" panose="020B0609020204030204" pitchFamily="49" charset="0"/>
              </a:rPr>
              <a:t>Sub lotteryProgram2()</a:t>
            </a:r>
          </a:p>
          <a:p>
            <a:pPr marL="234950" lvl="1" indent="0">
              <a:buNone/>
            </a:pPr>
            <a:r>
              <a:rPr lang="en-CA" sz="1800" dirty="0">
                <a:latin typeface="Consolas" panose="020B0609020204030204" pitchFamily="49" charset="0"/>
              </a:rPr>
              <a:t>    Dim </a:t>
            </a:r>
            <a:r>
              <a:rPr lang="en-CA" sz="1800" dirty="0" err="1">
                <a:latin typeface="Consolas" panose="020B0609020204030204" pitchFamily="49" charset="0"/>
              </a:rPr>
              <a:t>tamMoney</a:t>
            </a:r>
            <a:r>
              <a:rPr lang="en-CA" sz="1800" dirty="0">
                <a:latin typeface="Consolas" panose="020B0609020204030204" pitchFamily="49" charset="0"/>
              </a:rPr>
              <a:t> As Long</a:t>
            </a:r>
          </a:p>
          <a:p>
            <a:pPr marL="234950" lvl="1" indent="0">
              <a:buNone/>
            </a:pPr>
            <a:r>
              <a:rPr lang="en-CA" sz="1800" dirty="0">
                <a:latin typeface="Consolas" panose="020B0609020204030204" pitchFamily="49" charset="0"/>
              </a:rPr>
              <a:t>    Dim </a:t>
            </a:r>
            <a:r>
              <a:rPr lang="en-CA" sz="1800" dirty="0" err="1">
                <a:latin typeface="Consolas" panose="020B0609020204030204" pitchFamily="49" charset="0"/>
              </a:rPr>
              <a:t>dieRoll</a:t>
            </a:r>
            <a:r>
              <a:rPr lang="en-CA" sz="1800" dirty="0">
                <a:latin typeface="Consolas" panose="020B0609020204030204" pitchFamily="49" charset="0"/>
              </a:rPr>
              <a:t> As Long</a:t>
            </a:r>
          </a:p>
          <a:p>
            <a:pPr marL="234950" lvl="1" indent="0">
              <a:buNone/>
            </a:pPr>
            <a:r>
              <a:rPr lang="en-CA" sz="1800" dirty="0">
                <a:latin typeface="Consolas" panose="020B0609020204030204" pitchFamily="49" charset="0"/>
              </a:rPr>
              <a:t>    </a:t>
            </a:r>
            <a:r>
              <a:rPr lang="en-CA" sz="1800" dirty="0" err="1">
                <a:latin typeface="Consolas" panose="020B0609020204030204" pitchFamily="49" charset="0"/>
              </a:rPr>
              <a:t>tamMoney</a:t>
            </a:r>
            <a:r>
              <a:rPr lang="en-CA" sz="1800" dirty="0">
                <a:latin typeface="Consolas" panose="020B0609020204030204" pitchFamily="49" charset="0"/>
              </a:rPr>
              <a:t> = 1</a:t>
            </a:r>
          </a:p>
          <a:p>
            <a:pPr marL="234950" lvl="1" indent="0">
              <a:buNone/>
            </a:pPr>
            <a:r>
              <a:rPr lang="en-CA" sz="1800" dirty="0">
                <a:latin typeface="Consolas" panose="020B0609020204030204" pitchFamily="49" charset="0"/>
              </a:rPr>
              <a:t>   </a:t>
            </a:r>
            <a:r>
              <a:rPr lang="en-CA" sz="1800" dirty="0" err="1">
                <a:latin typeface="Consolas" panose="020B0609020204030204" pitchFamily="49" charset="0"/>
              </a:rPr>
              <a:t>dieRoll</a:t>
            </a:r>
            <a:r>
              <a:rPr lang="en-CA" sz="1800" dirty="0">
                <a:latin typeface="Consolas" panose="020B0609020204030204" pitchFamily="49" charset="0"/>
              </a:rPr>
              <a:t> = </a:t>
            </a:r>
            <a:r>
              <a:rPr lang="en-CA" sz="1800" dirty="0" err="1">
                <a:latin typeface="Consolas" panose="020B0609020204030204" pitchFamily="49" charset="0"/>
              </a:rPr>
              <a:t>CInt</a:t>
            </a:r>
            <a:r>
              <a:rPr lang="en-CA" sz="1800" dirty="0">
                <a:latin typeface="Consolas" panose="020B0609020204030204" pitchFamily="49" charset="0"/>
              </a:rPr>
              <a:t>(</a:t>
            </a:r>
            <a:r>
              <a:rPr lang="en-CA" sz="1800" dirty="0" err="1">
                <a:latin typeface="Consolas" panose="020B0609020204030204" pitchFamily="49" charset="0"/>
              </a:rPr>
              <a:t>Int</a:t>
            </a:r>
            <a:r>
              <a:rPr lang="en-CA" sz="1800" dirty="0">
                <a:latin typeface="Consolas" panose="020B0609020204030204" pitchFamily="49" charset="0"/>
              </a:rPr>
              <a:t>((6 * </a:t>
            </a:r>
            <a:r>
              <a:rPr lang="en-CA" sz="1800" dirty="0" err="1">
                <a:latin typeface="Consolas" panose="020B0609020204030204" pitchFamily="49" charset="0"/>
              </a:rPr>
              <a:t>Rnd</a:t>
            </a:r>
            <a:r>
              <a:rPr lang="en-CA" sz="1800" dirty="0">
                <a:latin typeface="Consolas" panose="020B0609020204030204" pitchFamily="49" charset="0"/>
              </a:rPr>
              <a:t>()) + 1))</a:t>
            </a:r>
          </a:p>
          <a:p>
            <a:pPr marL="234950" lvl="1" indent="0">
              <a:buNone/>
            </a:pPr>
            <a:r>
              <a:rPr lang="en-CA" sz="1800" dirty="0">
                <a:latin typeface="Consolas" panose="020B0609020204030204" pitchFamily="49" charset="0"/>
              </a:rPr>
              <a:t>   If (</a:t>
            </a:r>
            <a:r>
              <a:rPr lang="en-CA" sz="1800" dirty="0" err="1">
                <a:latin typeface="Consolas" panose="020B0609020204030204" pitchFamily="49" charset="0"/>
              </a:rPr>
              <a:t>dieRoll</a:t>
            </a:r>
            <a:r>
              <a:rPr lang="en-CA" sz="1800" dirty="0">
                <a:latin typeface="Consolas" panose="020B0609020204030204" pitchFamily="49" charset="0"/>
              </a:rPr>
              <a:t> &gt;= 1) And (</a:t>
            </a:r>
            <a:r>
              <a:rPr lang="en-CA" sz="1800" dirty="0" err="1">
                <a:latin typeface="Consolas" panose="020B0609020204030204" pitchFamily="49" charset="0"/>
              </a:rPr>
              <a:t>dieRoll</a:t>
            </a:r>
            <a:r>
              <a:rPr lang="en-CA" sz="1800" dirty="0">
                <a:latin typeface="Consolas" panose="020B0609020204030204" pitchFamily="49" charset="0"/>
              </a:rPr>
              <a:t> &lt;= 4) Then</a:t>
            </a:r>
          </a:p>
          <a:p>
            <a:pPr marL="234950" lvl="1" indent="0">
              <a:buNone/>
            </a:pPr>
            <a:r>
              <a:rPr lang="en-CA" sz="1800" dirty="0">
                <a:latin typeface="Consolas" panose="020B0609020204030204" pitchFamily="49" charset="0"/>
              </a:rPr>
              <a:t>       </a:t>
            </a:r>
            <a:r>
              <a:rPr lang="en-CA" sz="1800" dirty="0" err="1">
                <a:latin typeface="Consolas" panose="020B0609020204030204" pitchFamily="49" charset="0"/>
              </a:rPr>
              <a:t>tamMooney</a:t>
            </a:r>
            <a:r>
              <a:rPr lang="en-CA" sz="1800" dirty="0">
                <a:latin typeface="Consolas" panose="020B0609020204030204" pitchFamily="49" charset="0"/>
              </a:rPr>
              <a:t> = 1000000</a:t>
            </a:r>
          </a:p>
          <a:p>
            <a:pPr marL="234950" lvl="1" indent="0">
              <a:buNone/>
            </a:pPr>
            <a:r>
              <a:rPr lang="en-CA" sz="1800" dirty="0">
                <a:latin typeface="Consolas" panose="020B0609020204030204" pitchFamily="49" charset="0"/>
              </a:rPr>
              <a:t>    End If </a:t>
            </a:r>
          </a:p>
          <a:p>
            <a:pPr marL="234950" lvl="1" indent="0">
              <a:buNone/>
            </a:pPr>
            <a:r>
              <a:rPr lang="en-CA" sz="1800" dirty="0">
                <a:latin typeface="Consolas" panose="020B0609020204030204" pitchFamily="49" charset="0"/>
              </a:rPr>
              <a:t>    MsgBox ("Tam's income $" &amp; </a:t>
            </a:r>
            <a:r>
              <a:rPr lang="en-CA" sz="1800" dirty="0" err="1">
                <a:latin typeface="Consolas" panose="020B0609020204030204" pitchFamily="49" charset="0"/>
              </a:rPr>
              <a:t>tamMoney</a:t>
            </a:r>
            <a:r>
              <a:rPr lang="en-CA" sz="1800" dirty="0">
                <a:latin typeface="Consolas" panose="020B0609020204030204" pitchFamily="49" charset="0"/>
              </a:rPr>
              <a:t>)</a:t>
            </a:r>
          </a:p>
          <a:p>
            <a:pPr marL="234950" lvl="1" indent="0">
              <a:buNone/>
            </a:pPr>
            <a:r>
              <a:rPr lang="en-CA" sz="1800" dirty="0">
                <a:latin typeface="Consolas" panose="020B0609020204030204" pitchFamily="49" charset="0"/>
              </a:rPr>
              <a:t>End Sub</a:t>
            </a:r>
            <a:endParaRPr lang="en-US" sz="1800" dirty="0">
              <a:latin typeface="Consolas" panose="020B0609020204030204" pitchFamily="49" charset="0"/>
            </a:endParaRPr>
          </a:p>
        </p:txBody>
      </p:sp>
      <p:sp>
        <p:nvSpPr>
          <p:cNvPr id="5" name="Rectangle 4"/>
          <p:cNvSpPr/>
          <p:nvPr/>
        </p:nvSpPr>
        <p:spPr>
          <a:xfrm>
            <a:off x="5334000" y="1828800"/>
            <a:ext cx="2895600" cy="710852"/>
          </a:xfrm>
          <a:prstGeom prst="rect">
            <a:avLst/>
          </a:prstGeom>
          <a:solidFill>
            <a:schemeClr val="tx2">
              <a:lumMod val="75000"/>
            </a:schemeClr>
          </a:solidFill>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en-US" b="1" dirty="0">
                <a:solidFill>
                  <a:schemeClr val="bg1"/>
                </a:solidFill>
              </a:rPr>
              <a:t>The program erroneously set the wrong variable!</a:t>
            </a:r>
          </a:p>
        </p:txBody>
      </p:sp>
      <p:cxnSp>
        <p:nvCxnSpPr>
          <p:cNvPr id="7" name="Straight Arrow Connector 6"/>
          <p:cNvCxnSpPr>
            <a:stCxn id="5" idx="2"/>
          </p:cNvCxnSpPr>
          <p:nvPr/>
        </p:nvCxnSpPr>
        <p:spPr>
          <a:xfrm flipH="1">
            <a:off x="4038600" y="2539652"/>
            <a:ext cx="2743200" cy="149894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a:stretch>
            <a:fillRect/>
          </a:stretch>
        </p:blipFill>
        <p:spPr>
          <a:xfrm>
            <a:off x="7358911" y="4914900"/>
            <a:ext cx="1428750" cy="1485900"/>
          </a:xfrm>
          <a:prstGeom prst="rect">
            <a:avLst/>
          </a:prstGeom>
        </p:spPr>
      </p:pic>
      <p:sp>
        <p:nvSpPr>
          <p:cNvPr id="11" name="Rectangle 10"/>
          <p:cNvSpPr/>
          <p:nvPr/>
        </p:nvSpPr>
        <p:spPr>
          <a:xfrm>
            <a:off x="3429000" y="5130452"/>
            <a:ext cx="2514600" cy="1346548"/>
          </a:xfrm>
          <a:prstGeom prst="rect">
            <a:avLst/>
          </a:prstGeom>
          <a:solidFill>
            <a:schemeClr val="tx2">
              <a:lumMod val="75000"/>
            </a:schemeClr>
          </a:solidFill>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en-US" b="1" dirty="0">
                <a:solidFill>
                  <a:schemeClr val="bg1"/>
                </a:solidFill>
              </a:rPr>
              <a:t>Tam didn’t get the “big bucks” </a:t>
            </a:r>
            <a:r>
              <a:rPr lang="en-US" b="1" dirty="0">
                <a:solidFill>
                  <a:schemeClr val="bg1"/>
                </a:solidFill>
                <a:sym typeface="Wingdings" panose="05000000000000000000" pitchFamily="2" charset="2"/>
              </a:rPr>
              <a:t></a:t>
            </a:r>
          </a:p>
          <a:p>
            <a:r>
              <a:rPr lang="en-US" b="1" dirty="0">
                <a:solidFill>
                  <a:schemeClr val="bg1"/>
                </a:solidFill>
                <a:sym typeface="Wingdings" panose="05000000000000000000" pitchFamily="2" charset="2"/>
              </a:rPr>
              <a:t>Errors like this can be hard to catch/fix in all but smallest programs</a:t>
            </a:r>
            <a:endParaRPr lang="en-US" b="1" dirty="0">
              <a:solidFill>
                <a:schemeClr val="bg1"/>
              </a:solidFill>
            </a:endParaRPr>
          </a:p>
        </p:txBody>
      </p:sp>
      <p:cxnSp>
        <p:nvCxnSpPr>
          <p:cNvPr id="12" name="Straight Arrow Connector 11"/>
          <p:cNvCxnSpPr>
            <a:stCxn id="11" idx="3"/>
          </p:cNvCxnSpPr>
          <p:nvPr/>
        </p:nvCxnSpPr>
        <p:spPr>
          <a:xfrm flipV="1">
            <a:off x="5943600" y="5562600"/>
            <a:ext cx="1618142" cy="24112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1818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More Complex But Practical Example</a:t>
            </a:r>
            <a:endParaRPr lang="en-CA" dirty="0"/>
          </a:p>
        </p:txBody>
      </p:sp>
      <p:sp>
        <p:nvSpPr>
          <p:cNvPr id="3" name="Content Placeholder 2"/>
          <p:cNvSpPr>
            <a:spLocks noGrp="1"/>
          </p:cNvSpPr>
          <p:nvPr>
            <p:ph idx="1"/>
          </p:nvPr>
        </p:nvSpPr>
        <p:spPr/>
        <p:txBody>
          <a:bodyPr/>
          <a:lstStyle/>
          <a:p>
            <a:r>
              <a:rPr lang="en-US" sz="2000" b="1" dirty="0"/>
              <a:t>Example: </a:t>
            </a:r>
            <a:r>
              <a:rPr lang="en-US" sz="2000" dirty="0" smtClean="0">
                <a:latin typeface="Consolas" panose="020B0609020204030204" pitchFamily="49" charset="0"/>
              </a:rPr>
              <a:t>4_set_fill_color_for_all_documents_in_a_folder.docm</a:t>
            </a:r>
          </a:p>
          <a:p>
            <a:pPr marL="234950" lvl="1" indent="0">
              <a:buNone/>
            </a:pPr>
            <a:r>
              <a:rPr lang="en-US" dirty="0" smtClean="0"/>
              <a:t>(The file name describes exact what this program does).</a:t>
            </a:r>
          </a:p>
          <a:p>
            <a:pPr marL="234950" lvl="1" indent="0">
              <a:buNone/>
            </a:pPr>
            <a:endParaRPr lang="en-US" sz="1800" dirty="0">
              <a:latin typeface="Consolas" panose="020B0609020204030204" pitchFamily="49" charset="0"/>
            </a:endParaRPr>
          </a:p>
          <a:p>
            <a:pPr marL="234950" lvl="1" indent="0">
              <a:buNone/>
            </a:pPr>
            <a:r>
              <a:rPr lang="en-US" sz="1800" dirty="0">
                <a:latin typeface="Consolas" panose="020B0609020204030204" pitchFamily="49" charset="0"/>
              </a:rPr>
              <a:t>Sub </a:t>
            </a:r>
            <a:r>
              <a:rPr lang="en-US" sz="1800" dirty="0" err="1">
                <a:latin typeface="Consolas" panose="020B0609020204030204" pitchFamily="49" charset="0"/>
              </a:rPr>
              <a:t>setFillAllFolderDocuments</a:t>
            </a:r>
            <a:r>
              <a:rPr lang="en-US" sz="1800" dirty="0">
                <a:latin typeface="Consolas" panose="020B0609020204030204" pitchFamily="49" charset="0"/>
              </a:rPr>
              <a:t>()</a:t>
            </a: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Const </a:t>
            </a:r>
            <a:r>
              <a:rPr lang="en-US" sz="1800" dirty="0">
                <a:latin typeface="Consolas" panose="020B0609020204030204" pitchFamily="49" charset="0"/>
              </a:rPr>
              <a:t>ERROR_MESSAGE As String = "No shapes in document to </a:t>
            </a:r>
            <a:endParaRPr lang="en-US" sz="1800" dirty="0" smtClean="0">
              <a:latin typeface="Consolas" panose="020B0609020204030204" pitchFamily="49" charset="0"/>
            </a:endParaRP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fill</a:t>
            </a:r>
            <a:r>
              <a:rPr lang="en-US" sz="1800" dirty="0">
                <a:latin typeface="Consolas" panose="020B0609020204030204" pitchFamily="49" charset="0"/>
              </a:rPr>
              <a:t>"</a:t>
            </a:r>
          </a:p>
          <a:p>
            <a:pPr marL="234950" lvl="1" indent="0">
              <a:buNone/>
            </a:pPr>
            <a:r>
              <a:rPr lang="en-US" sz="1800" dirty="0">
                <a:latin typeface="Consolas" panose="020B0609020204030204" pitchFamily="49" charset="0"/>
              </a:rPr>
              <a:t>    Dim location As String</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currentDocumentName</a:t>
            </a:r>
            <a:r>
              <a:rPr lang="en-US" sz="1800" dirty="0">
                <a:latin typeface="Consolas" panose="020B0609020204030204" pitchFamily="49" charset="0"/>
              </a:rPr>
              <a:t> As String</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fullname</a:t>
            </a:r>
            <a:r>
              <a:rPr lang="en-US" sz="1800" dirty="0">
                <a:latin typeface="Consolas" panose="020B0609020204030204" pitchFamily="49" charset="0"/>
              </a:rPr>
              <a:t> As String</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currentShape</a:t>
            </a:r>
            <a:r>
              <a:rPr lang="en-US" sz="1800" dirty="0">
                <a:latin typeface="Consolas" panose="020B0609020204030204" pitchFamily="49" charset="0"/>
              </a:rPr>
              <a:t> As Long</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numShapes</a:t>
            </a:r>
            <a:r>
              <a:rPr lang="en-US" sz="1800" dirty="0">
                <a:latin typeface="Consolas" panose="020B0609020204030204" pitchFamily="49" charset="0"/>
              </a:rPr>
              <a:t> As Long</a:t>
            </a:r>
          </a:p>
          <a:p>
            <a:pPr marL="234950" lvl="1" indent="0">
              <a:buNone/>
            </a:pPr>
            <a:r>
              <a:rPr lang="en-US" sz="1800" dirty="0">
                <a:latin typeface="Consolas" panose="020B0609020204030204" pitchFamily="49" charset="0"/>
              </a:rPr>
              <a:t>    location = ""</a:t>
            </a:r>
          </a:p>
          <a:p>
            <a:pPr marL="234950" lvl="1" indent="0">
              <a:buNone/>
            </a:pPr>
            <a:r>
              <a:rPr lang="en-US" sz="1800" dirty="0">
                <a:latin typeface="Consolas" panose="020B0609020204030204" pitchFamily="49" charset="0"/>
              </a:rPr>
              <a:t>    </a:t>
            </a:r>
            <a:r>
              <a:rPr lang="en-US" sz="1800" dirty="0" err="1">
                <a:latin typeface="Consolas" panose="020B0609020204030204" pitchFamily="49" charset="0"/>
              </a:rPr>
              <a:t>currentDocumentName</a:t>
            </a:r>
            <a:r>
              <a:rPr lang="en-US" sz="1800" dirty="0">
                <a:latin typeface="Consolas" panose="020B0609020204030204" pitchFamily="49" charset="0"/>
              </a:rPr>
              <a:t> = ""</a:t>
            </a:r>
          </a:p>
          <a:p>
            <a:endParaRPr lang="en-CA" dirty="0"/>
          </a:p>
        </p:txBody>
      </p:sp>
    </p:spTree>
    <p:extLst>
      <p:ext uri="{BB962C8B-B14F-4D97-AF65-F5344CB8AC3E}">
        <p14:creationId xmlns:p14="http://schemas.microsoft.com/office/powerpoint/2010/main" val="2654591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More Complex But Practical </a:t>
            </a:r>
            <a:r>
              <a:rPr lang="en-US" dirty="0" smtClean="0"/>
              <a:t>Example (2)</a:t>
            </a:r>
            <a:endParaRPr lang="en-CA" dirty="0"/>
          </a:p>
        </p:txBody>
      </p:sp>
      <p:sp>
        <p:nvSpPr>
          <p:cNvPr id="3" name="Content Placeholder 2"/>
          <p:cNvSpPr>
            <a:spLocks noGrp="1"/>
          </p:cNvSpPr>
          <p:nvPr>
            <p:ph idx="1"/>
          </p:nvPr>
        </p:nvSpPr>
        <p:spPr/>
        <p:txBody>
          <a:bodyPr/>
          <a:lstStyle/>
          <a:p>
            <a:pPr marL="234950" lvl="1" indent="0">
              <a:buNone/>
            </a:pPr>
            <a:r>
              <a:rPr lang="en-US" sz="1800" dirty="0">
                <a:solidFill>
                  <a:srgbClr val="FF0000"/>
                </a:solidFill>
                <a:latin typeface="Consolas" panose="020B0609020204030204" pitchFamily="49" charset="0"/>
              </a:rPr>
              <a:t> </a:t>
            </a:r>
            <a:r>
              <a:rPr lang="en-US" sz="1800" dirty="0" smtClean="0">
                <a:solidFill>
                  <a:srgbClr val="FF0000"/>
                </a:solidFill>
                <a:latin typeface="Consolas" panose="020B0609020204030204" pitchFamily="49" charset="0"/>
              </a:rPr>
              <a:t>   'Check </a:t>
            </a:r>
            <a:r>
              <a:rPr lang="en-US" sz="1800" dirty="0">
                <a:solidFill>
                  <a:srgbClr val="FF0000"/>
                </a:solidFill>
                <a:latin typeface="Consolas" panose="020B0609020204030204" pitchFamily="49" charset="0"/>
              </a:rPr>
              <a:t>if user didn't enter any location</a:t>
            </a:r>
          </a:p>
          <a:p>
            <a:pPr marL="234950" lvl="1" indent="0">
              <a:buNone/>
            </a:pPr>
            <a:r>
              <a:rPr lang="en-US" sz="1800" dirty="0">
                <a:latin typeface="Consolas" panose="020B0609020204030204" pitchFamily="49" charset="0"/>
              </a:rPr>
              <a:t>    Do While (location = "")</a:t>
            </a:r>
          </a:p>
          <a:p>
            <a:pPr marL="234950" lvl="1" indent="0">
              <a:buNone/>
            </a:pPr>
            <a:r>
              <a:rPr lang="en-US" sz="1800" dirty="0">
                <a:latin typeface="Consolas" panose="020B0609020204030204" pitchFamily="49" charset="0"/>
              </a:rPr>
              <a:t>        location = InputBox("Enter path to Word documents " &amp; </a:t>
            </a:r>
            <a:endParaRPr lang="en-US" sz="1800" dirty="0" smtClean="0">
              <a:latin typeface="Consolas" panose="020B0609020204030204" pitchFamily="49" charset="0"/>
            </a:endParaRP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_ "(</a:t>
            </a:r>
            <a:r>
              <a:rPr lang="en-US" sz="1800" dirty="0">
                <a:latin typeface="Consolas" panose="020B0609020204030204" pitchFamily="49" charset="0"/>
              </a:rPr>
              <a:t>e.g. C:\temp): ")</a:t>
            </a:r>
          </a:p>
          <a:p>
            <a:pPr marL="234950" lvl="1" indent="0">
              <a:buNone/>
            </a:pPr>
            <a:r>
              <a:rPr lang="en-US" sz="1800" dirty="0">
                <a:latin typeface="Consolas" panose="020B0609020204030204" pitchFamily="49" charset="0"/>
              </a:rPr>
              <a:t>        If (location = "") Then</a:t>
            </a:r>
          </a:p>
          <a:p>
            <a:pPr marL="234950" lvl="1" indent="0">
              <a:buNone/>
            </a:pPr>
            <a:r>
              <a:rPr lang="en-US" sz="1800" dirty="0">
                <a:latin typeface="Consolas" panose="020B0609020204030204" pitchFamily="49" charset="0"/>
              </a:rPr>
              <a:t>            MsgBox ("You entered '" &amp; location &amp; _</a:t>
            </a:r>
          </a:p>
          <a:p>
            <a:pPr marL="234950" lvl="1" indent="0">
              <a:buNone/>
            </a:pPr>
            <a:r>
              <a:rPr lang="en-US" sz="1800" dirty="0">
                <a:latin typeface="Consolas" panose="020B0609020204030204" pitchFamily="49" charset="0"/>
              </a:rPr>
              <a:t>                "', don't enter an empty location")</a:t>
            </a:r>
          </a:p>
          <a:p>
            <a:pPr marL="234950" lvl="1" indent="0">
              <a:buNone/>
            </a:pPr>
            <a:r>
              <a:rPr lang="en-US" sz="1800" dirty="0">
                <a:latin typeface="Consolas" panose="020B0609020204030204" pitchFamily="49" charset="0"/>
              </a:rPr>
              <a:t>        End If</a:t>
            </a:r>
          </a:p>
          <a:p>
            <a:pPr marL="234950" lvl="1" indent="0">
              <a:buNone/>
            </a:pPr>
            <a:r>
              <a:rPr lang="en-US" sz="1800" dirty="0">
                <a:latin typeface="Consolas" panose="020B0609020204030204" pitchFamily="49" charset="0"/>
              </a:rPr>
              <a:t>    Loop</a:t>
            </a:r>
            <a:endParaRPr lang="en-CA" sz="1800" dirty="0">
              <a:latin typeface="Consolas" panose="020B0609020204030204" pitchFamily="49" charset="0"/>
            </a:endParaRPr>
          </a:p>
        </p:txBody>
      </p:sp>
    </p:spTree>
    <p:extLst>
      <p:ext uri="{BB962C8B-B14F-4D97-AF65-F5344CB8AC3E}">
        <p14:creationId xmlns:p14="http://schemas.microsoft.com/office/powerpoint/2010/main" val="2026612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More Complex But Practical </a:t>
            </a:r>
            <a:r>
              <a:rPr lang="en-US" dirty="0" smtClean="0"/>
              <a:t>Example (3)</a:t>
            </a:r>
            <a:endParaRPr lang="en-CA" dirty="0"/>
          </a:p>
        </p:txBody>
      </p:sp>
      <p:sp>
        <p:nvSpPr>
          <p:cNvPr id="3" name="Content Placeholder 2"/>
          <p:cNvSpPr>
            <a:spLocks noGrp="1"/>
          </p:cNvSpPr>
          <p:nvPr>
            <p:ph idx="1"/>
          </p:nvPr>
        </p:nvSpPr>
        <p:spPr/>
        <p:txBody>
          <a:bodyPr/>
          <a:lstStyle/>
          <a:p>
            <a:pPr marL="234950" lvl="1" indent="0">
              <a:buNone/>
            </a:pPr>
            <a:r>
              <a:rPr lang="en-US" sz="1600" dirty="0">
                <a:solidFill>
                  <a:srgbClr val="FF0000"/>
                </a:solidFill>
                <a:latin typeface="Consolas" panose="020B0609020204030204" pitchFamily="49" charset="0"/>
              </a:rPr>
              <a:t> </a:t>
            </a:r>
            <a:r>
              <a:rPr lang="en-US" sz="1600" dirty="0" smtClean="0">
                <a:solidFill>
                  <a:srgbClr val="FF0000"/>
                </a:solidFill>
                <a:latin typeface="Consolas" panose="020B0609020204030204" pitchFamily="49" charset="0"/>
              </a:rPr>
              <a:t>   'Separator </a:t>
            </a:r>
            <a:r>
              <a:rPr lang="en-US" sz="1600" dirty="0">
                <a:solidFill>
                  <a:srgbClr val="FF0000"/>
                </a:solidFill>
                <a:latin typeface="Consolas" panose="020B0609020204030204" pitchFamily="49" charset="0"/>
              </a:rPr>
              <a:t>between last containing folder and filename</a:t>
            </a:r>
          </a:p>
          <a:p>
            <a:pPr marL="234950" lvl="1" indent="0">
              <a:buNone/>
            </a:pPr>
            <a:r>
              <a:rPr lang="en-US" sz="1600" dirty="0">
                <a:latin typeface="Consolas" panose="020B0609020204030204" pitchFamily="49" charset="0"/>
              </a:rPr>
              <a:t>    location = location &amp; "\"</a:t>
            </a:r>
          </a:p>
          <a:p>
            <a:pPr marL="234950" lvl="1" indent="0">
              <a:buNone/>
            </a:pPr>
            <a:r>
              <a:rPr lang="en-US" sz="1600" dirty="0">
                <a:solidFill>
                  <a:srgbClr val="FF0000"/>
                </a:solidFill>
                <a:latin typeface="Consolas" panose="020B0609020204030204" pitchFamily="49" charset="0"/>
              </a:rPr>
              <a:t>    </a:t>
            </a:r>
          </a:p>
          <a:p>
            <a:pPr marL="234950" lvl="1" indent="0">
              <a:buNone/>
            </a:pPr>
            <a:r>
              <a:rPr lang="en-US" sz="1600" dirty="0">
                <a:solidFill>
                  <a:srgbClr val="FF0000"/>
                </a:solidFill>
                <a:latin typeface="Consolas" panose="020B0609020204030204" pitchFamily="49" charset="0"/>
              </a:rPr>
              <a:t>    'Only consider and open Word (2003 or 2007+) documents</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currentDocumentName</a:t>
            </a:r>
            <a:r>
              <a:rPr lang="en-US" sz="1600" dirty="0">
                <a:latin typeface="Consolas" panose="020B0609020204030204" pitchFamily="49" charset="0"/>
              </a:rPr>
              <a:t> = </a:t>
            </a:r>
            <a:r>
              <a:rPr lang="en-US" sz="1600" dirty="0" smtClean="0">
                <a:latin typeface="Consolas" panose="020B0609020204030204" pitchFamily="49" charset="0"/>
              </a:rPr>
              <a:t>Dir(location &amp; "*.doc*")</a:t>
            </a:r>
          </a:p>
          <a:p>
            <a:pPr marL="234950" lvl="1" indent="0">
              <a:buNone/>
            </a:pPr>
            <a:r>
              <a:rPr lang="en-US" sz="1600" dirty="0" smtClean="0">
                <a:solidFill>
                  <a:srgbClr val="FF0000"/>
                </a:solidFill>
                <a:latin typeface="Consolas" panose="020B0609020204030204" pitchFamily="49" charset="0"/>
              </a:rPr>
              <a:t>    </a:t>
            </a:r>
            <a:endParaRPr lang="en-US" sz="1600" dirty="0">
              <a:solidFill>
                <a:srgbClr val="FF0000"/>
              </a:solidFill>
              <a:latin typeface="Consolas" panose="020B0609020204030204" pitchFamily="49" charset="0"/>
            </a:endParaRPr>
          </a:p>
          <a:p>
            <a:pPr marL="234950" lvl="1" indent="0">
              <a:buNone/>
            </a:pPr>
            <a:r>
              <a:rPr lang="en-US" sz="1600" dirty="0">
                <a:solidFill>
                  <a:srgbClr val="FF0000"/>
                </a:solidFill>
                <a:latin typeface="Consolas" panose="020B0609020204030204" pitchFamily="49" charset="0"/>
              </a:rPr>
              <a:t>    'Check if program is unable to find Word documents in location</a:t>
            </a:r>
          </a:p>
          <a:p>
            <a:pPr marL="234950" lvl="1" indent="0">
              <a:buNone/>
            </a:pPr>
            <a:r>
              <a:rPr lang="en-US" sz="1600" dirty="0">
                <a:latin typeface="Consolas" panose="020B0609020204030204" pitchFamily="49" charset="0"/>
              </a:rPr>
              <a:t>    If (</a:t>
            </a:r>
            <a:r>
              <a:rPr lang="en-US" sz="1600" dirty="0" err="1">
                <a:latin typeface="Consolas" panose="020B0609020204030204" pitchFamily="49" charset="0"/>
              </a:rPr>
              <a:t>currentDocumentName</a:t>
            </a:r>
            <a:r>
              <a:rPr lang="en-US" sz="1600" dirty="0">
                <a:latin typeface="Consolas" panose="020B0609020204030204" pitchFamily="49" charset="0"/>
              </a:rPr>
              <a:t> = "") Then</a:t>
            </a:r>
          </a:p>
          <a:p>
            <a:pPr marL="234950" lvl="1" indent="0">
              <a:buNone/>
            </a:pPr>
            <a:r>
              <a:rPr lang="en-US" sz="1600" dirty="0">
                <a:latin typeface="Consolas" panose="020B0609020204030204" pitchFamily="49" charset="0"/>
              </a:rPr>
              <a:t>        MsgBox ("Unable to </a:t>
            </a:r>
            <a:r>
              <a:rPr lang="en-US" sz="1600" dirty="0" err="1">
                <a:latin typeface="Consolas" panose="020B0609020204030204" pitchFamily="49" charset="0"/>
              </a:rPr>
              <a:t>retreive</a:t>
            </a:r>
            <a:r>
              <a:rPr lang="en-US" sz="1600" dirty="0">
                <a:latin typeface="Consolas" panose="020B0609020204030204" pitchFamily="49" charset="0"/>
              </a:rPr>
              <a:t> any docs in the " &amp; _</a:t>
            </a:r>
          </a:p>
          <a:p>
            <a:pPr marL="234950" lvl="1" indent="0">
              <a:buNone/>
            </a:pPr>
            <a:r>
              <a:rPr lang="en-US" sz="1600" dirty="0">
                <a:latin typeface="Consolas" panose="020B0609020204030204" pitchFamily="49" charset="0"/>
              </a:rPr>
              <a:t>          "specified location</a:t>
            </a:r>
            <a:r>
              <a:rPr lang="en-US" sz="1600" dirty="0" smtClean="0">
                <a:latin typeface="Consolas" panose="020B0609020204030204" pitchFamily="49" charset="0"/>
              </a:rPr>
              <a:t>")</a:t>
            </a:r>
            <a:endParaRPr lang="en-US" sz="1600" dirty="0">
              <a:latin typeface="Consolas" panose="020B0609020204030204" pitchFamily="49" charset="0"/>
            </a:endParaRPr>
          </a:p>
        </p:txBody>
      </p:sp>
    </p:spTree>
    <p:extLst>
      <p:ext uri="{BB962C8B-B14F-4D97-AF65-F5344CB8AC3E}">
        <p14:creationId xmlns:p14="http://schemas.microsoft.com/office/powerpoint/2010/main" val="8336315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More Complex But Practical </a:t>
            </a:r>
            <a:r>
              <a:rPr lang="en-US" dirty="0" smtClean="0"/>
              <a:t>Example (4)</a:t>
            </a:r>
            <a:endParaRPr lang="en-CA" dirty="0"/>
          </a:p>
        </p:txBody>
      </p:sp>
      <p:sp>
        <p:nvSpPr>
          <p:cNvPr id="3" name="Content Placeholder 2"/>
          <p:cNvSpPr>
            <a:spLocks noGrp="1"/>
          </p:cNvSpPr>
          <p:nvPr>
            <p:ph idx="1"/>
          </p:nvPr>
        </p:nvSpPr>
        <p:spPr/>
        <p:txBody>
          <a:bodyPr/>
          <a:lstStyle/>
          <a:p>
            <a:pPr marL="234950" lvl="1" indent="0">
              <a:buNone/>
            </a:pPr>
            <a:r>
              <a:rPr lang="en-US" sz="1600" dirty="0">
                <a:solidFill>
                  <a:srgbClr val="FF0000"/>
                </a:solidFill>
                <a:latin typeface="Consolas" panose="020B0609020204030204" pitchFamily="49" charset="0"/>
              </a:rPr>
              <a:t> </a:t>
            </a:r>
            <a:r>
              <a:rPr lang="en-US" sz="1600" dirty="0" smtClean="0">
                <a:solidFill>
                  <a:srgbClr val="FF0000"/>
                </a:solidFill>
                <a:latin typeface="Consolas" panose="020B0609020204030204" pitchFamily="49" charset="0"/>
              </a:rPr>
              <a:t>   'Folder contains at least </a:t>
            </a:r>
            <a:r>
              <a:rPr lang="en-US" sz="1600" dirty="0">
                <a:solidFill>
                  <a:srgbClr val="FF0000"/>
                </a:solidFill>
                <a:latin typeface="Consolas" panose="020B0609020204030204" pitchFamily="49" charset="0"/>
              </a:rPr>
              <a:t>one Word </a:t>
            </a:r>
            <a:r>
              <a:rPr lang="en-US" sz="1600" dirty="0" smtClean="0">
                <a:solidFill>
                  <a:srgbClr val="FF0000"/>
                </a:solidFill>
                <a:latin typeface="Consolas" panose="020B0609020204030204" pitchFamily="49" charset="0"/>
              </a:rPr>
              <a:t>document</a:t>
            </a:r>
          </a:p>
          <a:p>
            <a:pPr marL="234950" lvl="1" indent="0">
              <a:buNone/>
            </a:pPr>
            <a:r>
              <a:rPr lang="en-US" sz="1600" dirty="0">
                <a:latin typeface="Consolas" panose="020B0609020204030204" pitchFamily="49" charset="0"/>
              </a:rPr>
              <a:t>     Else</a:t>
            </a:r>
          </a:p>
          <a:p>
            <a:pPr marL="234950" lvl="1" indent="0">
              <a:buNone/>
            </a:pPr>
            <a:r>
              <a:rPr lang="en-US" sz="1600" dirty="0">
                <a:solidFill>
                  <a:srgbClr val="FF0000"/>
                </a:solidFill>
                <a:latin typeface="Consolas" panose="020B0609020204030204" pitchFamily="49" charset="0"/>
              </a:rPr>
              <a:t>        'Loop executes so long as there is another Word document</a:t>
            </a:r>
          </a:p>
          <a:p>
            <a:pPr marL="234950" lvl="1" indent="0">
              <a:buNone/>
            </a:pPr>
            <a:r>
              <a:rPr lang="en-US" sz="1600" dirty="0">
                <a:solidFill>
                  <a:srgbClr val="FF0000"/>
                </a:solidFill>
                <a:latin typeface="Consolas" panose="020B0609020204030204" pitchFamily="49" charset="0"/>
              </a:rPr>
              <a:t>        'that hasn't already been accessed</a:t>
            </a:r>
          </a:p>
          <a:p>
            <a:pPr marL="234950" lvl="1" indent="0">
              <a:buNone/>
            </a:pPr>
            <a:r>
              <a:rPr lang="en-US" sz="1600" dirty="0">
                <a:latin typeface="Consolas" panose="020B0609020204030204" pitchFamily="49" charset="0"/>
              </a:rPr>
              <a:t>        Do While (</a:t>
            </a:r>
            <a:r>
              <a:rPr lang="en-US" sz="1600" dirty="0" err="1">
                <a:latin typeface="Consolas" panose="020B0609020204030204" pitchFamily="49" charset="0"/>
              </a:rPr>
              <a:t>currentDocumentName</a:t>
            </a:r>
            <a:r>
              <a:rPr lang="en-US" sz="1600" dirty="0">
                <a:latin typeface="Consolas" panose="020B0609020204030204" pitchFamily="49" charset="0"/>
              </a:rPr>
              <a:t> &lt;&gt; "")</a:t>
            </a:r>
          </a:p>
          <a:p>
            <a:pPr marL="234950" lvl="1" indent="0">
              <a:buNone/>
            </a:pPr>
            <a:r>
              <a:rPr lang="en-US" sz="1600" dirty="0" smtClean="0">
                <a:latin typeface="Consolas" panose="020B0609020204030204" pitchFamily="49" charset="0"/>
              </a:rPr>
              <a:t>            </a:t>
            </a:r>
            <a:r>
              <a:rPr lang="en-US" sz="1600" dirty="0" err="1" smtClean="0">
                <a:latin typeface="Consolas" panose="020B0609020204030204" pitchFamily="49" charset="0"/>
              </a:rPr>
              <a:t>fullname</a:t>
            </a:r>
            <a:r>
              <a:rPr lang="en-US" sz="1600" dirty="0" smtClean="0">
                <a:latin typeface="Consolas" panose="020B0609020204030204" pitchFamily="49" charset="0"/>
              </a:rPr>
              <a:t> </a:t>
            </a:r>
            <a:r>
              <a:rPr lang="en-US" sz="1600" dirty="0">
                <a:latin typeface="Consolas" panose="020B0609020204030204" pitchFamily="49" charset="0"/>
              </a:rPr>
              <a:t>= location &amp; </a:t>
            </a:r>
            <a:r>
              <a:rPr lang="en-US" sz="1600" dirty="0" err="1">
                <a:latin typeface="Consolas" panose="020B0609020204030204" pitchFamily="49" charset="0"/>
              </a:rPr>
              <a:t>currentDocumentName</a:t>
            </a:r>
            <a:endParaRPr lang="en-US" sz="1600" dirty="0">
              <a:latin typeface="Consolas" panose="020B0609020204030204" pitchFamily="49" charset="0"/>
            </a:endParaRPr>
          </a:p>
          <a:p>
            <a:pPr marL="234950" lvl="1" indent="0">
              <a:buNone/>
            </a:pPr>
            <a:r>
              <a:rPr lang="en-US" sz="1600" dirty="0">
                <a:latin typeface="Consolas" panose="020B0609020204030204" pitchFamily="49" charset="0"/>
              </a:rPr>
              <a:t>            Documents.Open (</a:t>
            </a:r>
            <a:r>
              <a:rPr lang="en-US" sz="1600" dirty="0" err="1">
                <a:latin typeface="Consolas" panose="020B0609020204030204" pitchFamily="49" charset="0"/>
              </a:rPr>
              <a:t>fullname</a:t>
            </a:r>
            <a:r>
              <a:rPr lang="en-US" sz="1600" dirty="0">
                <a:latin typeface="Consolas" panose="020B0609020204030204" pitchFamily="49" charset="0"/>
              </a:rPr>
              <a:t>)</a:t>
            </a:r>
          </a:p>
          <a:p>
            <a:pPr marL="234950" lvl="1" indent="0">
              <a:buNone/>
            </a:pPr>
            <a:r>
              <a:rPr lang="en-US" sz="1600" dirty="0">
                <a:latin typeface="Consolas" panose="020B0609020204030204" pitchFamily="49" charset="0"/>
              </a:rPr>
              <a:t>  </a:t>
            </a:r>
            <a:r>
              <a:rPr lang="en-US" sz="1600" dirty="0" smtClean="0">
                <a:latin typeface="Consolas" panose="020B0609020204030204" pitchFamily="49" charset="0"/>
              </a:rPr>
              <a:t>          </a:t>
            </a:r>
            <a:r>
              <a:rPr lang="en-US" sz="1600" dirty="0" err="1" smtClean="0">
                <a:latin typeface="Consolas" panose="020B0609020204030204" pitchFamily="49" charset="0"/>
              </a:rPr>
              <a:t>numShapes</a:t>
            </a:r>
            <a:r>
              <a:rPr lang="en-US" sz="1600" dirty="0" smtClean="0">
                <a:latin typeface="Consolas" panose="020B0609020204030204" pitchFamily="49" charset="0"/>
              </a:rPr>
              <a:t> </a:t>
            </a:r>
            <a:r>
              <a:rPr lang="en-US" sz="1600" dirty="0">
                <a:latin typeface="Consolas" panose="020B0609020204030204" pitchFamily="49" charset="0"/>
              </a:rPr>
              <a:t>= ActiveDocument.Shapes.Count</a:t>
            </a:r>
            <a:r>
              <a:rPr lang="en-US" sz="1600" dirty="0" smtClean="0">
                <a:latin typeface="Consolas" panose="020B0609020204030204" pitchFamily="49" charset="0"/>
              </a:rPr>
              <a:t>   </a:t>
            </a:r>
          </a:p>
          <a:p>
            <a:pPr marL="234950" lvl="1" indent="0">
              <a:buNone/>
            </a:pPr>
            <a:r>
              <a:rPr lang="en-US" sz="1600" dirty="0" smtClean="0">
                <a:latin typeface="Consolas" panose="020B0609020204030204" pitchFamily="49" charset="0"/>
              </a:rPr>
              <a:t>    </a:t>
            </a:r>
            <a:endParaRPr lang="en-US" sz="1600" dirty="0">
              <a:latin typeface="Consolas" panose="020B0609020204030204" pitchFamily="49" charset="0"/>
            </a:endParaRPr>
          </a:p>
          <a:p>
            <a:pPr marL="234950" lvl="1" indent="0">
              <a:buNone/>
            </a:pPr>
            <a:r>
              <a:rPr lang="en-US" sz="1600" dirty="0">
                <a:solidFill>
                  <a:srgbClr val="FF0000"/>
                </a:solidFill>
                <a:latin typeface="Consolas" panose="020B0609020204030204" pitchFamily="49" charset="0"/>
              </a:rPr>
              <a:t>            '</a:t>
            </a:r>
            <a:r>
              <a:rPr lang="en-US" sz="1600" dirty="0" smtClean="0">
                <a:solidFill>
                  <a:srgbClr val="FF0000"/>
                </a:solidFill>
                <a:latin typeface="Consolas" panose="020B0609020204030204" pitchFamily="49" charset="0"/>
              </a:rPr>
              <a:t>No </a:t>
            </a:r>
            <a:r>
              <a:rPr lang="en-US" sz="1600" dirty="0">
                <a:solidFill>
                  <a:srgbClr val="FF0000"/>
                </a:solidFill>
                <a:latin typeface="Consolas" panose="020B0609020204030204" pitchFamily="49" charset="0"/>
              </a:rPr>
              <a:t>shapes </a:t>
            </a:r>
            <a:r>
              <a:rPr lang="en-US" sz="1600" dirty="0" smtClean="0">
                <a:solidFill>
                  <a:srgbClr val="FF0000"/>
                </a:solidFill>
                <a:latin typeface="Consolas" panose="020B0609020204030204" pitchFamily="49" charset="0"/>
              </a:rPr>
              <a:t>write error </a:t>
            </a:r>
            <a:r>
              <a:rPr lang="en-US" sz="1600" dirty="0">
                <a:solidFill>
                  <a:srgbClr val="FF0000"/>
                </a:solidFill>
                <a:latin typeface="Consolas" panose="020B0609020204030204" pitchFamily="49" charset="0"/>
              </a:rPr>
              <a:t>message</a:t>
            </a:r>
          </a:p>
          <a:p>
            <a:pPr marL="234950" lvl="1" indent="0">
              <a:buNone/>
            </a:pPr>
            <a:r>
              <a:rPr lang="en-US" sz="1600" dirty="0" smtClean="0">
                <a:latin typeface="Consolas" panose="020B0609020204030204" pitchFamily="49" charset="0"/>
              </a:rPr>
              <a:t>            If </a:t>
            </a:r>
            <a:r>
              <a:rPr lang="en-US" sz="1600" dirty="0">
                <a:latin typeface="Consolas" panose="020B0609020204030204" pitchFamily="49" charset="0"/>
              </a:rPr>
              <a:t>(</a:t>
            </a:r>
            <a:r>
              <a:rPr lang="en-US" sz="1600" dirty="0" err="1">
                <a:latin typeface="Consolas" panose="020B0609020204030204" pitchFamily="49" charset="0"/>
              </a:rPr>
              <a:t>numShapes</a:t>
            </a:r>
            <a:r>
              <a:rPr lang="en-US" sz="1600" dirty="0">
                <a:latin typeface="Consolas" panose="020B0609020204030204" pitchFamily="49" charset="0"/>
              </a:rPr>
              <a:t> = 0) Then</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Selection.Font.Bold</a:t>
            </a:r>
            <a:r>
              <a:rPr lang="en-US" sz="1600" dirty="0">
                <a:latin typeface="Consolas" panose="020B0609020204030204" pitchFamily="49" charset="0"/>
              </a:rPr>
              <a:t> = True</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Selection.Font.ColorIndex</a:t>
            </a:r>
            <a:r>
              <a:rPr lang="en-US" sz="1600" dirty="0">
                <a:latin typeface="Consolas" panose="020B0609020204030204" pitchFamily="49" charset="0"/>
              </a:rPr>
              <a:t> = </a:t>
            </a:r>
            <a:r>
              <a:rPr lang="en-US" sz="1600" dirty="0" err="1">
                <a:latin typeface="Consolas" panose="020B0609020204030204" pitchFamily="49" charset="0"/>
              </a:rPr>
              <a:t>wdRed</a:t>
            </a:r>
            <a:endParaRPr lang="en-US" sz="1600" dirty="0">
              <a:latin typeface="Consolas" panose="020B0609020204030204" pitchFamily="49" charset="0"/>
            </a:endParaRP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Selection.Font.Size</a:t>
            </a:r>
            <a:r>
              <a:rPr lang="en-US" sz="1600" dirty="0">
                <a:latin typeface="Consolas" panose="020B0609020204030204" pitchFamily="49" charset="0"/>
              </a:rPr>
              <a:t> = 24</a:t>
            </a:r>
          </a:p>
          <a:p>
            <a:pPr marL="234950" lvl="1" indent="0">
              <a:buNone/>
            </a:pPr>
            <a:r>
              <a:rPr lang="en-US" sz="1600" dirty="0">
                <a:latin typeface="Consolas" panose="020B0609020204030204" pitchFamily="49" charset="0"/>
              </a:rPr>
              <a:t>                Selection.TypeText (ERROR_MESSAGE</a:t>
            </a:r>
            <a:r>
              <a:rPr lang="en-US" sz="1600" dirty="0" smtClean="0">
                <a:latin typeface="Consolas" panose="020B0609020204030204" pitchFamily="49" charset="0"/>
              </a:rPr>
              <a:t>)</a:t>
            </a:r>
            <a:endParaRPr lang="en-US" sz="1600" dirty="0">
              <a:latin typeface="Consolas" panose="020B0609020204030204" pitchFamily="49" charset="0"/>
            </a:endParaRPr>
          </a:p>
        </p:txBody>
      </p:sp>
    </p:spTree>
    <p:extLst>
      <p:ext uri="{BB962C8B-B14F-4D97-AF65-F5344CB8AC3E}">
        <p14:creationId xmlns:p14="http://schemas.microsoft.com/office/powerpoint/2010/main" val="32270404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More Complex But Practical </a:t>
            </a:r>
            <a:r>
              <a:rPr lang="en-US" dirty="0" smtClean="0"/>
              <a:t>Example (5)</a:t>
            </a:r>
            <a:endParaRPr lang="en-CA" dirty="0"/>
          </a:p>
        </p:txBody>
      </p:sp>
      <p:sp>
        <p:nvSpPr>
          <p:cNvPr id="3" name="Content Placeholder 2"/>
          <p:cNvSpPr>
            <a:spLocks noGrp="1"/>
          </p:cNvSpPr>
          <p:nvPr>
            <p:ph idx="1"/>
          </p:nvPr>
        </p:nvSpPr>
        <p:spPr/>
        <p:txBody>
          <a:bodyPr/>
          <a:lstStyle/>
          <a:p>
            <a:pPr marL="234950" lvl="1" indent="0">
              <a:buNone/>
            </a:pPr>
            <a:r>
              <a:rPr lang="en-US" sz="1600" dirty="0">
                <a:solidFill>
                  <a:srgbClr val="FF0000"/>
                </a:solidFill>
                <a:latin typeface="Consolas" panose="020B0609020204030204" pitchFamily="49" charset="0"/>
              </a:rPr>
              <a:t> </a:t>
            </a:r>
            <a:r>
              <a:rPr lang="en-US" sz="1600" dirty="0" smtClean="0">
                <a:solidFill>
                  <a:srgbClr val="FF0000"/>
                </a:solidFill>
                <a:latin typeface="Consolas" panose="020B0609020204030204" pitchFamily="49" charset="0"/>
              </a:rPr>
              <a:t>       'Document has shapes</a:t>
            </a:r>
          </a:p>
          <a:p>
            <a:pPr marL="234950" lvl="1" indent="0">
              <a:buNone/>
            </a:pPr>
            <a:r>
              <a:rPr lang="en-US" sz="1600" dirty="0" smtClean="0">
                <a:latin typeface="Consolas" panose="020B0609020204030204" pitchFamily="49" charset="0"/>
              </a:rPr>
              <a:t>        Else</a:t>
            </a:r>
            <a:endParaRPr lang="en-US" sz="1600" dirty="0">
              <a:latin typeface="Consolas" panose="020B0609020204030204" pitchFamily="49" charset="0"/>
            </a:endParaRPr>
          </a:p>
          <a:p>
            <a:pPr marL="234950" lvl="1" indent="0">
              <a:buNone/>
            </a:pPr>
            <a:r>
              <a:rPr lang="en-US" sz="1600" dirty="0" smtClean="0">
                <a:solidFill>
                  <a:srgbClr val="FF0000"/>
                </a:solidFill>
                <a:latin typeface="Consolas" panose="020B0609020204030204" pitchFamily="49" charset="0"/>
              </a:rPr>
              <a:t>            'Starting </a:t>
            </a:r>
            <a:r>
              <a:rPr lang="en-US" sz="1600" dirty="0">
                <a:solidFill>
                  <a:srgbClr val="FF0000"/>
                </a:solidFill>
                <a:latin typeface="Consolas" panose="020B0609020204030204" pitchFamily="49" charset="0"/>
              </a:rPr>
              <a:t>with first shape so long as there's another </a:t>
            </a:r>
            <a:endParaRPr lang="en-US" sz="1600" dirty="0" smtClean="0">
              <a:solidFill>
                <a:srgbClr val="FF0000"/>
              </a:solidFill>
              <a:latin typeface="Consolas" panose="020B0609020204030204" pitchFamily="49" charset="0"/>
            </a:endParaRPr>
          </a:p>
          <a:p>
            <a:pPr marL="234950" lvl="1" indent="0">
              <a:buNone/>
            </a:pPr>
            <a:r>
              <a:rPr lang="en-US" sz="1600" dirty="0">
                <a:solidFill>
                  <a:srgbClr val="FF0000"/>
                </a:solidFill>
                <a:latin typeface="Consolas" panose="020B0609020204030204" pitchFamily="49" charset="0"/>
              </a:rPr>
              <a:t> </a:t>
            </a:r>
            <a:r>
              <a:rPr lang="en-US" sz="1600" dirty="0" smtClean="0">
                <a:solidFill>
                  <a:srgbClr val="FF0000"/>
                </a:solidFill>
                <a:latin typeface="Consolas" panose="020B0609020204030204" pitchFamily="49" charset="0"/>
              </a:rPr>
              <a:t>           </a:t>
            </a:r>
            <a:r>
              <a:rPr lang="en-US" sz="1600" dirty="0">
                <a:solidFill>
                  <a:srgbClr val="FF0000"/>
                </a:solidFill>
                <a:latin typeface="Consolas" panose="020B0609020204030204" pitchFamily="49" charset="0"/>
              </a:rPr>
              <a:t>'</a:t>
            </a:r>
            <a:r>
              <a:rPr lang="en-US" sz="1600" dirty="0" smtClean="0">
                <a:solidFill>
                  <a:srgbClr val="FF0000"/>
                </a:solidFill>
                <a:latin typeface="Consolas" panose="020B0609020204030204" pitchFamily="49" charset="0"/>
              </a:rPr>
              <a:t>shape in document </a:t>
            </a:r>
            <a:r>
              <a:rPr lang="en-US" sz="1600" dirty="0">
                <a:solidFill>
                  <a:srgbClr val="FF0000"/>
                </a:solidFill>
                <a:latin typeface="Consolas" panose="020B0609020204030204" pitchFamily="49" charset="0"/>
              </a:rPr>
              <a:t>repeat </a:t>
            </a:r>
            <a:r>
              <a:rPr lang="en-US" sz="1600" dirty="0" smtClean="0">
                <a:solidFill>
                  <a:srgbClr val="FF0000"/>
                </a:solidFill>
                <a:latin typeface="Consolas" panose="020B0609020204030204" pitchFamily="49" charset="0"/>
              </a:rPr>
              <a:t>loop</a:t>
            </a:r>
            <a:endParaRPr lang="en-US" sz="1600" dirty="0">
              <a:solidFill>
                <a:srgbClr val="FF0000"/>
              </a:solidFill>
              <a:latin typeface="Consolas" panose="020B0609020204030204" pitchFamily="49" charset="0"/>
            </a:endParaRPr>
          </a:p>
          <a:p>
            <a:pPr marL="234950" lvl="1" indent="0">
              <a:buNone/>
            </a:pPr>
            <a:r>
              <a:rPr lang="en-US" sz="1600" dirty="0" smtClean="0">
                <a:latin typeface="Consolas" panose="020B0609020204030204" pitchFamily="49" charset="0"/>
              </a:rPr>
              <a:t>            </a:t>
            </a:r>
            <a:r>
              <a:rPr lang="en-US" sz="1600" dirty="0" err="1" smtClean="0">
                <a:latin typeface="Consolas" panose="020B0609020204030204" pitchFamily="49" charset="0"/>
              </a:rPr>
              <a:t>currentShape</a:t>
            </a:r>
            <a:r>
              <a:rPr lang="en-US" sz="1600" dirty="0" smtClean="0">
                <a:latin typeface="Consolas" panose="020B0609020204030204" pitchFamily="49" charset="0"/>
              </a:rPr>
              <a:t> </a:t>
            </a:r>
            <a:r>
              <a:rPr lang="en-US" sz="1600" dirty="0">
                <a:latin typeface="Consolas" panose="020B0609020204030204" pitchFamily="49" charset="0"/>
              </a:rPr>
              <a:t>= 1</a:t>
            </a:r>
          </a:p>
          <a:p>
            <a:pPr marL="234950" lvl="1" indent="0">
              <a:buNone/>
            </a:pPr>
            <a:r>
              <a:rPr lang="en-US" sz="1600" dirty="0">
                <a:latin typeface="Consolas" panose="020B0609020204030204" pitchFamily="49" charset="0"/>
              </a:rPr>
              <a:t>            </a:t>
            </a:r>
            <a:r>
              <a:rPr lang="en-US" sz="1600" dirty="0" smtClean="0">
                <a:latin typeface="Consolas" panose="020B0609020204030204" pitchFamily="49" charset="0"/>
              </a:rPr>
              <a:t>Do </a:t>
            </a:r>
            <a:r>
              <a:rPr lang="en-US" sz="1600" dirty="0">
                <a:latin typeface="Consolas" panose="020B0609020204030204" pitchFamily="49" charset="0"/>
              </a:rPr>
              <a:t>While (</a:t>
            </a:r>
            <a:r>
              <a:rPr lang="en-US" sz="1600" dirty="0" err="1">
                <a:latin typeface="Consolas" panose="020B0609020204030204" pitchFamily="49" charset="0"/>
              </a:rPr>
              <a:t>currentShape</a:t>
            </a:r>
            <a:r>
              <a:rPr lang="en-US" sz="1600" dirty="0">
                <a:latin typeface="Consolas" panose="020B0609020204030204" pitchFamily="49" charset="0"/>
              </a:rPr>
              <a:t> &lt;= </a:t>
            </a:r>
            <a:r>
              <a:rPr lang="en-US" sz="1600" dirty="0" err="1">
                <a:latin typeface="Consolas" panose="020B0609020204030204" pitchFamily="49" charset="0"/>
              </a:rPr>
              <a:t>numShapes</a:t>
            </a:r>
            <a:r>
              <a:rPr lang="en-US" sz="1600" dirty="0">
                <a:latin typeface="Consolas" panose="020B0609020204030204" pitchFamily="49" charset="0"/>
              </a:rPr>
              <a:t>)</a:t>
            </a:r>
          </a:p>
          <a:p>
            <a:pPr marL="234950" lvl="1" indent="0">
              <a:buNone/>
            </a:pPr>
            <a:r>
              <a:rPr lang="en-US" sz="1600" dirty="0">
                <a:latin typeface="Consolas" panose="020B0609020204030204" pitchFamily="49" charset="0"/>
              </a:rPr>
              <a:t>            </a:t>
            </a:r>
            <a:r>
              <a:rPr lang="en-US" sz="1600" dirty="0" smtClean="0">
                <a:latin typeface="Consolas" panose="020B0609020204030204" pitchFamily="49" charset="0"/>
              </a:rPr>
              <a:t>    </a:t>
            </a:r>
            <a:r>
              <a:rPr lang="en-US" sz="1600" dirty="0">
                <a:latin typeface="Consolas" panose="020B0609020204030204" pitchFamily="49" charset="0"/>
              </a:rPr>
              <a:t>ActiveDocument.Shapes(</a:t>
            </a:r>
            <a:r>
              <a:rPr lang="en-US" sz="1600" dirty="0" err="1">
                <a:latin typeface="Consolas" panose="020B0609020204030204" pitchFamily="49" charset="0"/>
              </a:rPr>
              <a:t>currentShape</a:t>
            </a:r>
            <a:r>
              <a:rPr lang="en-US" sz="1600" dirty="0">
                <a:latin typeface="Consolas" panose="020B0609020204030204" pitchFamily="49" charset="0"/>
              </a:rPr>
              <a:t>).Fill.ForeColor </a:t>
            </a:r>
            <a:r>
              <a:rPr lang="en-US" sz="1600" dirty="0" smtClean="0">
                <a:latin typeface="Consolas" panose="020B0609020204030204" pitchFamily="49" charset="0"/>
              </a:rPr>
              <a:t>=</a:t>
            </a:r>
          </a:p>
          <a:p>
            <a:pPr marL="234950" lvl="1" indent="0">
              <a:buNone/>
            </a:pPr>
            <a:r>
              <a:rPr lang="en-US" sz="1600" dirty="0">
                <a:latin typeface="Consolas" panose="020B0609020204030204" pitchFamily="49" charset="0"/>
              </a:rPr>
              <a:t> </a:t>
            </a:r>
            <a:r>
              <a:rPr lang="en-US" sz="1600" dirty="0" smtClean="0">
                <a:latin typeface="Consolas" panose="020B0609020204030204" pitchFamily="49" charset="0"/>
              </a:rPr>
              <a:t>                  </a:t>
            </a:r>
            <a:r>
              <a:rPr lang="en-US" sz="1600" dirty="0">
                <a:latin typeface="Consolas" panose="020B0609020204030204" pitchFamily="49" charset="0"/>
              </a:rPr>
              <a:t>vbRed</a:t>
            </a:r>
          </a:p>
          <a:p>
            <a:pPr marL="234950" lvl="1" indent="0">
              <a:buNone/>
            </a:pPr>
            <a:r>
              <a:rPr lang="en-US" sz="1600" dirty="0">
                <a:solidFill>
                  <a:srgbClr val="FF0000"/>
                </a:solidFill>
                <a:latin typeface="Consolas" panose="020B0609020204030204" pitchFamily="49" charset="0"/>
              </a:rPr>
              <a:t>                    'Move onto next shape</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currentShape</a:t>
            </a:r>
            <a:r>
              <a:rPr lang="en-US" sz="1600" dirty="0">
                <a:latin typeface="Consolas" panose="020B0609020204030204" pitchFamily="49" charset="0"/>
              </a:rPr>
              <a:t> = </a:t>
            </a:r>
            <a:r>
              <a:rPr lang="en-US" sz="1600" dirty="0" err="1">
                <a:latin typeface="Consolas" panose="020B0609020204030204" pitchFamily="49" charset="0"/>
              </a:rPr>
              <a:t>currentShape</a:t>
            </a:r>
            <a:r>
              <a:rPr lang="en-US" sz="1600" dirty="0">
                <a:latin typeface="Consolas" panose="020B0609020204030204" pitchFamily="49" charset="0"/>
              </a:rPr>
              <a:t> + 1</a:t>
            </a:r>
          </a:p>
          <a:p>
            <a:pPr marL="234950" lvl="1" indent="0">
              <a:buNone/>
            </a:pPr>
            <a:r>
              <a:rPr lang="en-US" sz="1600" dirty="0">
                <a:latin typeface="Consolas" panose="020B0609020204030204" pitchFamily="49" charset="0"/>
              </a:rPr>
              <a:t>                Loop </a:t>
            </a:r>
            <a:r>
              <a:rPr lang="en-US" sz="1600" dirty="0">
                <a:solidFill>
                  <a:srgbClr val="FF0000"/>
                </a:solidFill>
                <a:latin typeface="Consolas" panose="020B0609020204030204" pitchFamily="49" charset="0"/>
              </a:rPr>
              <a:t>'Goes through each shape in current doc</a:t>
            </a:r>
          </a:p>
          <a:p>
            <a:pPr marL="234950" lvl="1" indent="0">
              <a:buNone/>
            </a:pPr>
            <a:r>
              <a:rPr lang="en-US" sz="1600" dirty="0">
                <a:solidFill>
                  <a:srgbClr val="FF0000"/>
                </a:solidFill>
                <a:latin typeface="Consolas" panose="020B0609020204030204" pitchFamily="49" charset="0"/>
              </a:rPr>
              <a:t>            </a:t>
            </a:r>
            <a:r>
              <a:rPr lang="en-US" sz="1600" dirty="0">
                <a:latin typeface="Consolas" panose="020B0609020204030204" pitchFamily="49" charset="0"/>
              </a:rPr>
              <a:t>End If </a:t>
            </a:r>
            <a:r>
              <a:rPr lang="en-US" sz="1600" dirty="0">
                <a:solidFill>
                  <a:srgbClr val="FF0000"/>
                </a:solidFill>
                <a:latin typeface="Consolas" panose="020B0609020204030204" pitchFamily="49" charset="0"/>
              </a:rPr>
              <a:t>'Checks if any shapes in current </a:t>
            </a:r>
            <a:r>
              <a:rPr lang="en-US" sz="1600" dirty="0" smtClean="0">
                <a:solidFill>
                  <a:srgbClr val="FF0000"/>
                </a:solidFill>
                <a:latin typeface="Consolas" panose="020B0609020204030204" pitchFamily="49" charset="0"/>
              </a:rPr>
              <a:t>doc</a:t>
            </a:r>
            <a:endParaRPr lang="en-US" sz="1600" dirty="0">
              <a:solidFill>
                <a:srgbClr val="FF0000"/>
              </a:solidFill>
              <a:latin typeface="Consolas" panose="020B0609020204030204" pitchFamily="49" charset="0"/>
            </a:endParaRPr>
          </a:p>
          <a:p>
            <a:pPr marL="234950" lvl="1" indent="0">
              <a:buNone/>
            </a:pPr>
            <a:r>
              <a:rPr lang="en-US" sz="1600" dirty="0">
                <a:solidFill>
                  <a:srgbClr val="FF0000"/>
                </a:solidFill>
                <a:latin typeface="Consolas" panose="020B0609020204030204" pitchFamily="49" charset="0"/>
              </a:rPr>
              <a:t>            'Automatically save and close document, move onto next </a:t>
            </a:r>
            <a:r>
              <a:rPr lang="en-US" sz="1600" dirty="0" smtClean="0">
                <a:solidFill>
                  <a:srgbClr val="FF0000"/>
                </a:solidFill>
                <a:latin typeface="Consolas" panose="020B0609020204030204" pitchFamily="49" charset="0"/>
              </a:rPr>
              <a:t>         </a:t>
            </a:r>
          </a:p>
          <a:p>
            <a:pPr marL="234950" lvl="1" indent="0">
              <a:buNone/>
            </a:pPr>
            <a:r>
              <a:rPr lang="en-US" sz="1600" dirty="0">
                <a:latin typeface="Consolas" panose="020B0609020204030204" pitchFamily="49" charset="0"/>
              </a:rPr>
              <a:t> </a:t>
            </a:r>
            <a:r>
              <a:rPr lang="en-US" sz="1600" dirty="0" smtClean="0">
                <a:latin typeface="Consolas" panose="020B0609020204030204" pitchFamily="49" charset="0"/>
              </a:rPr>
              <a:t>           </a:t>
            </a:r>
            <a:r>
              <a:rPr lang="en-US" sz="1600" dirty="0" err="1" smtClean="0">
                <a:latin typeface="Consolas" panose="020B0609020204030204" pitchFamily="49" charset="0"/>
              </a:rPr>
              <a:t>ActiveDocument.Close</a:t>
            </a:r>
            <a:r>
              <a:rPr lang="en-US" sz="1600" dirty="0" smtClean="0">
                <a:latin typeface="Consolas" panose="020B0609020204030204" pitchFamily="49" charset="0"/>
              </a:rPr>
              <a:t> </a:t>
            </a:r>
            <a:r>
              <a:rPr lang="en-US" sz="1600" dirty="0">
                <a:latin typeface="Consolas" panose="020B0609020204030204" pitchFamily="49" charset="0"/>
              </a:rPr>
              <a:t>(</a:t>
            </a:r>
            <a:r>
              <a:rPr lang="en-US" sz="1600" dirty="0" err="1">
                <a:latin typeface="Consolas" panose="020B0609020204030204" pitchFamily="49" charset="0"/>
              </a:rPr>
              <a:t>wdSaveChanges</a:t>
            </a:r>
            <a:r>
              <a:rPr lang="en-US" sz="1600" dirty="0">
                <a:latin typeface="Consolas" panose="020B0609020204030204" pitchFamily="49" charset="0"/>
              </a:rPr>
              <a:t>)</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currentDocumentName</a:t>
            </a:r>
            <a:r>
              <a:rPr lang="en-US" sz="1600" dirty="0">
                <a:latin typeface="Consolas" panose="020B0609020204030204" pitchFamily="49" charset="0"/>
              </a:rPr>
              <a:t> = Dir</a:t>
            </a:r>
          </a:p>
          <a:p>
            <a:pPr marL="234950" lvl="1" indent="0">
              <a:buNone/>
            </a:pPr>
            <a:r>
              <a:rPr lang="en-US" sz="1600" dirty="0">
                <a:latin typeface="Consolas" panose="020B0609020204030204" pitchFamily="49" charset="0"/>
              </a:rPr>
              <a:t>        Loop </a:t>
            </a:r>
            <a:r>
              <a:rPr lang="en-US" sz="1600" dirty="0">
                <a:solidFill>
                  <a:srgbClr val="FF0000"/>
                </a:solidFill>
                <a:latin typeface="Consolas" panose="020B0609020204030204" pitchFamily="49" charset="0"/>
              </a:rPr>
              <a:t>'Goes through each Word doc</a:t>
            </a:r>
          </a:p>
          <a:p>
            <a:pPr marL="234950" lvl="1" indent="0">
              <a:buNone/>
            </a:pPr>
            <a:r>
              <a:rPr lang="en-US" sz="1600" dirty="0">
                <a:latin typeface="Consolas" panose="020B0609020204030204" pitchFamily="49" charset="0"/>
              </a:rPr>
              <a:t>    End If </a:t>
            </a:r>
            <a:r>
              <a:rPr lang="en-US" sz="1600" dirty="0">
                <a:solidFill>
                  <a:srgbClr val="FF0000"/>
                </a:solidFill>
                <a:latin typeface="Consolas" panose="020B0609020204030204" pitchFamily="49" charset="0"/>
              </a:rPr>
              <a:t>'Checks if any Word docs in folder</a:t>
            </a:r>
            <a:endParaRPr lang="en-CA" sz="1600" dirty="0">
              <a:solidFill>
                <a:srgbClr val="FF0000"/>
              </a:solidFill>
              <a:latin typeface="Consolas" panose="020B0609020204030204" pitchFamily="49" charset="0"/>
            </a:endParaRPr>
          </a:p>
        </p:txBody>
      </p:sp>
    </p:spTree>
    <p:extLst>
      <p:ext uri="{BB962C8B-B14F-4D97-AF65-F5344CB8AC3E}">
        <p14:creationId xmlns:p14="http://schemas.microsoft.com/office/powerpoint/2010/main" val="511964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VBA Debugger</a:t>
            </a:r>
          </a:p>
        </p:txBody>
      </p:sp>
      <p:sp>
        <p:nvSpPr>
          <p:cNvPr id="3" name="Content Placeholder 2"/>
          <p:cNvSpPr>
            <a:spLocks noGrp="1"/>
          </p:cNvSpPr>
          <p:nvPr>
            <p:ph idx="1"/>
          </p:nvPr>
        </p:nvSpPr>
        <p:spPr/>
        <p:txBody>
          <a:bodyPr/>
          <a:lstStyle/>
          <a:p>
            <a:r>
              <a:rPr lang="en-US" dirty="0"/>
              <a:t>Debuggers can be used to help find errors in your program</a:t>
            </a:r>
          </a:p>
          <a:p>
            <a:r>
              <a:rPr lang="en-US" dirty="0"/>
              <a:t>Setting up breakpoints</a:t>
            </a:r>
          </a:p>
          <a:p>
            <a:pPr marL="742950" lvl="1" indent="-285750"/>
            <a:r>
              <a:rPr lang="en-US" dirty="0"/>
              <a:t>Points in the program that will ‘pause’ until you proceed to the next step</a:t>
            </a:r>
          </a:p>
          <a:p>
            <a:pPr marL="742950" lvl="1" indent="-285750"/>
            <a:r>
              <a:rPr lang="en-US" dirty="0"/>
              <a:t>Useful in different situations</a:t>
            </a:r>
          </a:p>
          <a:p>
            <a:pPr marL="1143000" lvl="2" indent="-228600"/>
            <a:r>
              <a:rPr lang="en-US" dirty="0"/>
              <a:t>The program ‘crashes’ but you don’t know where it is occurring</a:t>
            </a:r>
          </a:p>
          <a:p>
            <a:pPr marL="1317625" lvl="3" indent="-228600"/>
            <a:r>
              <a:rPr lang="en-US" dirty="0"/>
              <a:t>Pause before the crash</a:t>
            </a:r>
          </a:p>
          <a:p>
            <a:pPr marL="1143000" lvl="2" indent="-228600"/>
            <a:r>
              <a:rPr lang="en-US" dirty="0"/>
              <a:t>An incorrect result is produced but where is the calculation wrong</a:t>
            </a:r>
          </a:p>
          <a:p>
            <a:r>
              <a:rPr lang="en-US" dirty="0"/>
              <a:t>Set up breakpoints</a:t>
            </a:r>
          </a:p>
          <a:p>
            <a:pPr marL="742950" lvl="1" indent="-285750"/>
            <a:r>
              <a:rPr lang="en-US" dirty="0"/>
              <a:t>Click in the left margin</a:t>
            </a:r>
          </a:p>
          <a:p>
            <a:endParaRPr lang="en-US" dirty="0"/>
          </a:p>
        </p:txBody>
      </p:sp>
      <p:pic>
        <p:nvPicPr>
          <p:cNvPr id="4"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5495"/>
          <a:stretch/>
        </p:blipFill>
        <p:spPr bwMode="auto">
          <a:xfrm>
            <a:off x="4419600" y="4419600"/>
            <a:ext cx="3943350" cy="18723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Down Arrow 4"/>
          <p:cNvSpPr/>
          <p:nvPr/>
        </p:nvSpPr>
        <p:spPr>
          <a:xfrm rot="7488384">
            <a:off x="4700124" y="5289084"/>
            <a:ext cx="329310" cy="484220"/>
          </a:xfrm>
          <a:prstGeom prst="downArrow">
            <a:avLst/>
          </a:prstGeom>
          <a:solidFill>
            <a:schemeClr val="bg1"/>
          </a:solidFill>
          <a:ln w="381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schemeClr val="bg1"/>
              </a:solidFill>
            </a:endParaRPr>
          </a:p>
        </p:txBody>
      </p:sp>
    </p:spTree>
    <p:extLst>
      <p:ext uri="{BB962C8B-B14F-4D97-AF65-F5344CB8AC3E}">
        <p14:creationId xmlns:p14="http://schemas.microsoft.com/office/powerpoint/2010/main" val="2031955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2"/>
          <p:cNvSpPr>
            <a:spLocks noGrp="1"/>
          </p:cNvSpPr>
          <p:nvPr>
            <p:ph type="title" idx="4294967295"/>
          </p:nvPr>
        </p:nvSpPr>
        <p:spPr/>
        <p:txBody>
          <a:bodyPr/>
          <a:lstStyle/>
          <a:p>
            <a:r>
              <a:rPr lang="en-US" dirty="0"/>
              <a:t>The VBA Debugger (2)</a:t>
            </a:r>
            <a:endParaRPr lang="en-CA" dirty="0"/>
          </a:p>
        </p:txBody>
      </p:sp>
      <p:sp>
        <p:nvSpPr>
          <p:cNvPr id="116739" name="Rectangle 3"/>
          <p:cNvSpPr>
            <a:spLocks noGrp="1"/>
          </p:cNvSpPr>
          <p:nvPr>
            <p:ph type="body" idx="4294967295"/>
          </p:nvPr>
        </p:nvSpPr>
        <p:spPr/>
        <p:txBody>
          <a:bodyPr/>
          <a:lstStyle/>
          <a:p>
            <a:r>
              <a:rPr lang="en-US" dirty="0"/>
              <a:t>Multiple breakpoints</a:t>
            </a:r>
          </a:p>
          <a:p>
            <a:endParaRPr lang="en-US" dirty="0"/>
          </a:p>
          <a:p>
            <a:endParaRPr lang="en-US" dirty="0"/>
          </a:p>
          <a:p>
            <a:endParaRPr lang="en-US" dirty="0"/>
          </a:p>
          <a:p>
            <a:endParaRPr lang="en-US" dirty="0"/>
          </a:p>
          <a:p>
            <a:r>
              <a:rPr lang="en-US" dirty="0"/>
              <a:t>Program pauses when breakpoints are reached</a:t>
            </a:r>
          </a:p>
          <a:p>
            <a:pPr lvl="1"/>
            <a:r>
              <a:rPr lang="en-US" dirty="0"/>
              <a:t>The contents of variables can be displayed at that point in the program </a:t>
            </a:r>
          </a:p>
          <a:p>
            <a:endParaRPr lang="en-CA" dirty="0"/>
          </a:p>
        </p:txBody>
      </p:sp>
      <p:pic>
        <p:nvPicPr>
          <p:cNvPr id="116740" name="Picture 4"/>
          <p:cNvPicPr>
            <a:picLocks noChangeAspect="1" noChangeArrowheads="1"/>
          </p:cNvPicPr>
          <p:nvPr/>
        </p:nvPicPr>
        <p:blipFill>
          <a:blip r:embed="rId2"/>
          <a:srcRect t="11128" b="18370"/>
          <a:stretch>
            <a:fillRect/>
          </a:stretch>
        </p:blipFill>
        <p:spPr bwMode="auto">
          <a:xfrm>
            <a:off x="800100" y="2088016"/>
            <a:ext cx="3733800" cy="1447800"/>
          </a:xfrm>
          <a:prstGeom prst="rect">
            <a:avLst/>
          </a:prstGeom>
          <a:noFill/>
          <a:ln w="12700">
            <a:solidFill>
              <a:schemeClr val="tx1"/>
            </a:solidFill>
            <a:miter lim="800000"/>
            <a:headEnd/>
            <a:tailEnd/>
          </a:ln>
        </p:spPr>
      </p:pic>
      <p:pic>
        <p:nvPicPr>
          <p:cNvPr id="116743" name="Picture 7"/>
          <p:cNvPicPr>
            <a:picLocks noChangeAspect="1" noChangeArrowheads="1"/>
          </p:cNvPicPr>
          <p:nvPr/>
        </p:nvPicPr>
        <p:blipFill>
          <a:blip r:embed="rId3"/>
          <a:srcRect l="1003" t="1369" r="2106"/>
          <a:stretch>
            <a:fillRect/>
          </a:stretch>
        </p:blipFill>
        <p:spPr bwMode="auto">
          <a:xfrm>
            <a:off x="1066800" y="4471988"/>
            <a:ext cx="3200400" cy="2386012"/>
          </a:xfrm>
          <a:prstGeom prst="rect">
            <a:avLst/>
          </a:prstGeom>
          <a:noFill/>
          <a:ln w="12700">
            <a:solidFill>
              <a:schemeClr val="tx1"/>
            </a:solidFill>
            <a:miter lim="800000"/>
            <a:headEnd/>
            <a:tailEnd/>
          </a:ln>
          <a:effectLst/>
        </p:spPr>
      </p:pic>
      <p:pic>
        <p:nvPicPr>
          <p:cNvPr id="116744" name="Picture 8"/>
          <p:cNvPicPr>
            <a:picLocks noChangeAspect="1" noChangeArrowheads="1"/>
          </p:cNvPicPr>
          <p:nvPr/>
        </p:nvPicPr>
        <p:blipFill>
          <a:blip r:embed="rId4"/>
          <a:srcRect b="1930"/>
          <a:stretch>
            <a:fillRect/>
          </a:stretch>
        </p:blipFill>
        <p:spPr bwMode="auto">
          <a:xfrm>
            <a:off x="4876800" y="4419600"/>
            <a:ext cx="3276600" cy="2366963"/>
          </a:xfrm>
          <a:prstGeom prst="rect">
            <a:avLst/>
          </a:prstGeom>
          <a:noFill/>
          <a:ln w="12700">
            <a:solidFill>
              <a:schemeClr val="tx1"/>
            </a:solidFill>
            <a:miter lim="800000"/>
            <a:headEnd/>
            <a:tailEnd/>
          </a:ln>
          <a:effectLst/>
        </p:spPr>
      </p:pic>
      <p:pic>
        <p:nvPicPr>
          <p:cNvPr id="40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5385" y="914400"/>
            <a:ext cx="3486150" cy="1419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3985" y="2185987"/>
            <a:ext cx="3476625" cy="1409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0536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67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67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673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673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67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4098"/>
                                        </p:tgtEl>
                                        <p:attrNameLst>
                                          <p:attrName>style.visibility</p:attrName>
                                        </p:attrNameLst>
                                      </p:cBhvr>
                                      <p:to>
                                        <p:strVal val="visible"/>
                                      </p:to>
                                    </p:set>
                                    <p:animEffect transition="in" filter="randombar(horizontal)">
                                      <p:cBhvr>
                                        <p:cTn id="27" dur="500"/>
                                        <p:tgtEl>
                                          <p:spTgt spid="4098"/>
                                        </p:tgtEl>
                                      </p:cBhvr>
                                    </p:animEffect>
                                  </p:childTnLst>
                                  <p:subTnLst>
                                    <p:set>
                                      <p:cBhvr override="childStyle">
                                        <p:cTn dur="1" fill="hold" display="0" masterRel="nextClick" afterEffect="1"/>
                                        <p:tgtEl>
                                          <p:spTgt spid="4098"/>
                                        </p:tgtEl>
                                        <p:attrNameLst>
                                          <p:attrName>style.visibility</p:attrName>
                                        </p:attrNameLst>
                                      </p:cBhvr>
                                      <p:to>
                                        <p:strVal val="hidden"/>
                                      </p:to>
                                    </p:set>
                                  </p:sub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4099"/>
                                        </p:tgtEl>
                                        <p:attrNameLst>
                                          <p:attrName>style.visibility</p:attrName>
                                        </p:attrNameLst>
                                      </p:cBhvr>
                                      <p:to>
                                        <p:strVal val="visible"/>
                                      </p:to>
                                    </p:set>
                                    <p:animEffect transition="in" filter="randombar(horizontal)">
                                      <p:cBhvr>
                                        <p:cTn id="32" dur="500"/>
                                        <p:tgtEl>
                                          <p:spTgt spid="4099"/>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167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bldLvl="3" autoUpdateAnimBg="0"/>
      <p:bldP spid="11674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VBA Debugger (3)</a:t>
            </a:r>
          </a:p>
        </p:txBody>
      </p:sp>
      <p:sp>
        <p:nvSpPr>
          <p:cNvPr id="3" name="Content Placeholder 2"/>
          <p:cNvSpPr>
            <a:spLocks noGrp="1"/>
          </p:cNvSpPr>
          <p:nvPr>
            <p:ph idx="1"/>
          </p:nvPr>
        </p:nvSpPr>
        <p:spPr/>
        <p:txBody>
          <a:bodyPr/>
          <a:lstStyle/>
          <a:p>
            <a:r>
              <a:rPr lang="en-US" dirty="0"/>
              <a:t>Combining breakpoints and viewing variables.</a:t>
            </a:r>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762000" y="1920874"/>
            <a:ext cx="7086600" cy="4556125"/>
          </a:xfrm>
          <a:prstGeom prst="rect">
            <a:avLst/>
          </a:prstGeom>
        </p:spPr>
      </p:pic>
    </p:spTree>
    <p:extLst>
      <p:ext uri="{BB962C8B-B14F-4D97-AF65-F5344CB8AC3E}">
        <p14:creationId xmlns:p14="http://schemas.microsoft.com/office/powerpoint/2010/main" val="28359584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To Run With The Debugger</a:t>
            </a:r>
          </a:p>
        </p:txBody>
      </p:sp>
      <p:sp>
        <p:nvSpPr>
          <p:cNvPr id="3" name="Content Placeholder 2"/>
          <p:cNvSpPr>
            <a:spLocks noGrp="1"/>
          </p:cNvSpPr>
          <p:nvPr>
            <p:ph idx="1"/>
          </p:nvPr>
        </p:nvSpPr>
        <p:spPr/>
        <p:txBody>
          <a:bodyPr/>
          <a:lstStyle/>
          <a:p>
            <a:r>
              <a:rPr lang="en-US" b="1" dirty="0"/>
              <a:t>Example: </a:t>
            </a:r>
            <a:r>
              <a:rPr lang="en-US" dirty="0" smtClean="0">
                <a:latin typeface="Consolas" panose="020B0609020204030204" pitchFamily="49" charset="0"/>
              </a:rPr>
              <a:t>5_debuggerExample.docm</a:t>
            </a:r>
            <a:endParaRPr lang="en-US" dirty="0">
              <a:latin typeface="Consolas" panose="020B0609020204030204" pitchFamily="49" charset="0"/>
            </a:endParaRPr>
          </a:p>
          <a:p>
            <a:pPr lvl="1"/>
            <a:r>
              <a:rPr lang="en-US" dirty="0">
                <a:latin typeface="Consolas" panose="020B0609020204030204" pitchFamily="49" charset="0"/>
              </a:rPr>
              <a:t>Sub: DebuggingExample1</a:t>
            </a:r>
            <a:r>
              <a:rPr lang="en-US" dirty="0"/>
              <a:t/>
            </a:r>
            <a:br>
              <a:rPr lang="en-US" dirty="0"/>
            </a:br>
            <a:endParaRPr lang="en-US" dirty="0"/>
          </a:p>
        </p:txBody>
      </p:sp>
      <p:pic>
        <p:nvPicPr>
          <p:cNvPr id="4" name="Picture 3"/>
          <p:cNvPicPr>
            <a:picLocks noChangeAspect="1"/>
          </p:cNvPicPr>
          <p:nvPr/>
        </p:nvPicPr>
        <p:blipFill rotWithShape="1">
          <a:blip r:embed="rId2"/>
          <a:srcRect l="49920" t="21246" r="19833" b="51605"/>
          <a:stretch/>
        </p:blipFill>
        <p:spPr>
          <a:xfrm>
            <a:off x="990599" y="2362200"/>
            <a:ext cx="5297557" cy="2971800"/>
          </a:xfrm>
          <a:prstGeom prst="rect">
            <a:avLst/>
          </a:prstGeom>
        </p:spPr>
      </p:pic>
      <p:sp>
        <p:nvSpPr>
          <p:cNvPr id="5" name="Rectangle 4"/>
          <p:cNvSpPr/>
          <p:nvPr/>
        </p:nvSpPr>
        <p:spPr>
          <a:xfrm>
            <a:off x="6019800" y="1410222"/>
            <a:ext cx="3124200" cy="1752600"/>
          </a:xfrm>
          <a:prstGeom prst="rect">
            <a:avLst/>
          </a:prstGeom>
          <a:solidFill>
            <a:schemeClr val="tx2">
              <a:lumMod val="75000"/>
            </a:schemeClr>
          </a:solidFill>
          <a:ln w="381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b="1" dirty="0">
                <a:solidFill>
                  <a:schemeClr val="bg1"/>
                </a:solidFill>
              </a:rPr>
              <a:t>Set up a breakpoint and trace through the program step-by-step while viewing the contents of the loop control during each iteration of the loop</a:t>
            </a:r>
          </a:p>
        </p:txBody>
      </p:sp>
    </p:spTree>
    <p:extLst>
      <p:ext uri="{BB962C8B-B14F-4D97-AF65-F5344CB8AC3E}">
        <p14:creationId xmlns:p14="http://schemas.microsoft.com/office/powerpoint/2010/main" val="3490052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FYI For The Tutorial Instructor/TA</a:t>
            </a:r>
            <a:endParaRPr lang="en-CA" dirty="0"/>
          </a:p>
        </p:txBody>
      </p:sp>
      <p:sp>
        <p:nvSpPr>
          <p:cNvPr id="3" name="Content Placeholder 2"/>
          <p:cNvSpPr>
            <a:spLocks noGrp="1"/>
          </p:cNvSpPr>
          <p:nvPr>
            <p:ph idx="1"/>
          </p:nvPr>
        </p:nvSpPr>
        <p:spPr/>
        <p:txBody>
          <a:bodyPr/>
          <a:lstStyle/>
          <a:p>
            <a:r>
              <a:rPr lang="en-US" dirty="0" smtClean="0"/>
              <a:t>Since you will be playing a video with a voice narration make sure that you have enabled the “Share sound” option if you are using Zoom.</a:t>
            </a:r>
          </a:p>
          <a:p>
            <a:pPr lvl="1"/>
            <a:r>
              <a:rPr lang="en-US" dirty="0" smtClean="0"/>
              <a:t>You might want to use the pulldown (triangle) to ensure that audio is set to ‘stereo’ rather than ‘mono’.</a:t>
            </a:r>
            <a:endParaRPr lang="en-C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3276600"/>
            <a:ext cx="6096000" cy="2798164"/>
          </a:xfrm>
          <a:prstGeom prst="rect">
            <a:avLst/>
          </a:prstGeom>
        </p:spPr>
      </p:pic>
    </p:spTree>
    <p:extLst>
      <p:ext uri="{BB962C8B-B14F-4D97-AF65-F5344CB8AC3E}">
        <p14:creationId xmlns:p14="http://schemas.microsoft.com/office/powerpoint/2010/main" val="42098997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To Run With The Debugger (2)</a:t>
            </a:r>
          </a:p>
        </p:txBody>
      </p:sp>
      <p:sp>
        <p:nvSpPr>
          <p:cNvPr id="3" name="Content Placeholder 2"/>
          <p:cNvSpPr>
            <a:spLocks noGrp="1"/>
          </p:cNvSpPr>
          <p:nvPr>
            <p:ph idx="1"/>
          </p:nvPr>
        </p:nvSpPr>
        <p:spPr/>
        <p:txBody>
          <a:bodyPr/>
          <a:lstStyle/>
          <a:p>
            <a:r>
              <a:rPr lang="en-US" b="1" dirty="0"/>
              <a:t>Example (</a:t>
            </a:r>
            <a:r>
              <a:rPr lang="en-US" b="1" dirty="0" err="1"/>
              <a:t>cont</a:t>
            </a:r>
            <a:r>
              <a:rPr lang="en-US" b="1" dirty="0"/>
              <a:t>’): </a:t>
            </a:r>
            <a:r>
              <a:rPr lang="en-US" dirty="0" smtClean="0">
                <a:latin typeface="Consolas" panose="020B0609020204030204" pitchFamily="49" charset="0"/>
              </a:rPr>
              <a:t>5_debuggerExample.docm</a:t>
            </a:r>
            <a:endParaRPr lang="en-US" dirty="0">
              <a:latin typeface="Consolas" panose="020B0609020204030204" pitchFamily="49" charset="0"/>
            </a:endParaRPr>
          </a:p>
          <a:p>
            <a:pPr lvl="1"/>
            <a:r>
              <a:rPr lang="en-US" dirty="0">
                <a:latin typeface="Consolas" panose="020B0609020204030204" pitchFamily="49" charset="0"/>
              </a:rPr>
              <a:t>Sub: DebuggingExample2</a:t>
            </a:r>
            <a:r>
              <a:rPr lang="en-US" dirty="0"/>
              <a:t/>
            </a:r>
            <a:br>
              <a:rPr lang="en-US" dirty="0"/>
            </a:br>
            <a:endParaRPr lang="en-US" dirty="0"/>
          </a:p>
        </p:txBody>
      </p:sp>
      <p:pic>
        <p:nvPicPr>
          <p:cNvPr id="7" name="Picture 6"/>
          <p:cNvPicPr>
            <a:picLocks noChangeAspect="1"/>
          </p:cNvPicPr>
          <p:nvPr/>
        </p:nvPicPr>
        <p:blipFill>
          <a:blip r:embed="rId2"/>
          <a:stretch>
            <a:fillRect/>
          </a:stretch>
        </p:blipFill>
        <p:spPr>
          <a:xfrm>
            <a:off x="766763" y="2286522"/>
            <a:ext cx="5429284" cy="4571478"/>
          </a:xfrm>
          <a:prstGeom prst="rect">
            <a:avLst/>
          </a:prstGeom>
        </p:spPr>
      </p:pic>
      <p:sp>
        <p:nvSpPr>
          <p:cNvPr id="5" name="Rectangle 4"/>
          <p:cNvSpPr/>
          <p:nvPr/>
        </p:nvSpPr>
        <p:spPr>
          <a:xfrm>
            <a:off x="6505609" y="990600"/>
            <a:ext cx="2814637" cy="3124200"/>
          </a:xfrm>
          <a:prstGeom prst="rect">
            <a:avLst/>
          </a:prstGeom>
          <a:solidFill>
            <a:schemeClr val="tx2">
              <a:lumMod val="75000"/>
            </a:schemeClr>
          </a:solidFill>
          <a:ln w="381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b="1" dirty="0">
                <a:solidFill>
                  <a:schemeClr val="bg1"/>
                </a:solidFill>
              </a:rPr>
              <a:t>Program randomly assigns value into x, y, z (1 – 100)</a:t>
            </a:r>
          </a:p>
          <a:p>
            <a:r>
              <a:rPr lang="en-US" b="1" dirty="0">
                <a:solidFill>
                  <a:schemeClr val="bg1"/>
                </a:solidFill>
              </a:rPr>
              <a:t>Set up multiple breakpoints and mouse over variables at the breakpoints to view their contents.</a:t>
            </a:r>
          </a:p>
          <a:p>
            <a:pPr marL="285750" indent="-285750">
              <a:buFont typeface="Arial" panose="020B0604020202020204" pitchFamily="34" charset="0"/>
              <a:buChar char="•"/>
            </a:pPr>
            <a:r>
              <a:rPr lang="en-US" b="1" dirty="0">
                <a:solidFill>
                  <a:schemeClr val="bg1"/>
                </a:solidFill>
              </a:rPr>
              <a:t>This time x = 71, y = 54, z = 1</a:t>
            </a:r>
          </a:p>
          <a:p>
            <a:pPr marL="285750" indent="-285750">
              <a:buFont typeface="Arial" panose="020B0604020202020204" pitchFamily="34" charset="0"/>
              <a:buChar char="•"/>
            </a:pPr>
            <a:r>
              <a:rPr lang="en-US" b="1" dirty="0">
                <a:solidFill>
                  <a:schemeClr val="bg1"/>
                </a:solidFill>
              </a:rPr>
              <a:t>Which branches execute</a:t>
            </a:r>
          </a:p>
          <a:p>
            <a:pPr marL="285750" indent="-285750">
              <a:buFont typeface="Arial" panose="020B0604020202020204" pitchFamily="34" charset="0"/>
              <a:buChar char="•"/>
            </a:pPr>
            <a:r>
              <a:rPr lang="en-US" b="1" dirty="0">
                <a:solidFill>
                  <a:schemeClr val="bg1"/>
                </a:solidFill>
              </a:rPr>
              <a:t>What values will be assigned to the string ‘s’</a:t>
            </a:r>
          </a:p>
        </p:txBody>
      </p:sp>
    </p:spTree>
    <p:extLst>
      <p:ext uri="{BB962C8B-B14F-4D97-AF65-F5344CB8AC3E}">
        <p14:creationId xmlns:p14="http://schemas.microsoft.com/office/powerpoint/2010/main" val="74335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Workbook Exercise #5: First Feature</a:t>
            </a:r>
            <a:endParaRPr lang="en-CA" dirty="0"/>
          </a:p>
        </p:txBody>
      </p:sp>
      <p:sp>
        <p:nvSpPr>
          <p:cNvPr id="3" name="Content Placeholder 2"/>
          <p:cNvSpPr>
            <a:spLocks noGrp="1"/>
          </p:cNvSpPr>
          <p:nvPr>
            <p:ph idx="1"/>
          </p:nvPr>
        </p:nvSpPr>
        <p:spPr/>
        <p:txBody>
          <a:bodyPr/>
          <a:lstStyle/>
          <a:p>
            <a:r>
              <a:rPr lang="en-US" dirty="0"/>
              <a:t>Writes the hard-coded text "Total yearly visitors=" to cell E1 using the Cells or Range object.</a:t>
            </a:r>
            <a:endParaRPr lang="en-C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362200"/>
            <a:ext cx="2724148" cy="838200"/>
          </a:xfrm>
          <a:prstGeom prst="rect">
            <a:avLst/>
          </a:prstGeom>
        </p:spPr>
      </p:pic>
    </p:spTree>
    <p:extLst>
      <p:ext uri="{BB962C8B-B14F-4D97-AF65-F5344CB8AC3E}">
        <p14:creationId xmlns:p14="http://schemas.microsoft.com/office/powerpoint/2010/main" val="39351238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Workbook Exercise #5</a:t>
            </a:r>
            <a:r>
              <a:rPr lang="en-US" smtClean="0"/>
              <a:t>: Second </a:t>
            </a:r>
            <a:r>
              <a:rPr lang="en-US" dirty="0" smtClean="0"/>
              <a:t>Feature</a:t>
            </a:r>
            <a:endParaRPr lang="en-CA" dirty="0"/>
          </a:p>
        </p:txBody>
      </p:sp>
      <p:sp>
        <p:nvSpPr>
          <p:cNvPr id="3" name="Content Placeholder 2"/>
          <p:cNvSpPr>
            <a:spLocks noGrp="1"/>
          </p:cNvSpPr>
          <p:nvPr>
            <p:ph idx="1"/>
          </p:nvPr>
        </p:nvSpPr>
        <p:spPr/>
        <p:txBody>
          <a:bodyPr/>
          <a:lstStyle/>
          <a:p>
            <a:r>
              <a:rPr lang="en-US" dirty="0" smtClean="0"/>
              <a:t>Correctly </a:t>
            </a:r>
            <a:r>
              <a:rPr lang="en-US" dirty="0"/>
              <a:t>writes the total number yearly visits to Cell </a:t>
            </a:r>
            <a:r>
              <a:rPr lang="en-US" dirty="0" smtClean="0"/>
              <a:t>F1</a:t>
            </a:r>
          </a:p>
          <a:p>
            <a:pPr lvl="1"/>
            <a:r>
              <a:rPr lang="en-US" dirty="0" smtClean="0"/>
              <a:t>Requires </a:t>
            </a:r>
            <a:r>
              <a:rPr lang="en-US" dirty="0"/>
              <a:t>Feature 3A to be correct for credit to be </a:t>
            </a:r>
            <a:r>
              <a:rPr lang="en-US" dirty="0" smtClean="0"/>
              <a:t>awarded because a loop is required step through the rows in order to perform the tally.</a:t>
            </a:r>
            <a:endParaRPr lang="en-CA"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2667000"/>
            <a:ext cx="3725597" cy="1066800"/>
          </a:xfrm>
          <a:prstGeom prst="rect">
            <a:avLst/>
          </a:prstGeom>
        </p:spPr>
      </p:pic>
    </p:spTree>
    <p:extLst>
      <p:ext uri="{BB962C8B-B14F-4D97-AF65-F5344CB8AC3E}">
        <p14:creationId xmlns:p14="http://schemas.microsoft.com/office/powerpoint/2010/main" val="24317878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Workbook Exercise #5</a:t>
            </a:r>
            <a:r>
              <a:rPr lang="en-US" smtClean="0"/>
              <a:t>: Second </a:t>
            </a:r>
            <a:r>
              <a:rPr lang="en-US" dirty="0" smtClean="0"/>
              <a:t>Feature</a:t>
            </a:r>
            <a:endParaRPr lang="en-CA" dirty="0"/>
          </a:p>
        </p:txBody>
      </p:sp>
      <p:sp>
        <p:nvSpPr>
          <p:cNvPr id="3" name="Content Placeholder 2"/>
          <p:cNvSpPr>
            <a:spLocks noGrp="1"/>
          </p:cNvSpPr>
          <p:nvPr>
            <p:ph idx="1"/>
          </p:nvPr>
        </p:nvSpPr>
        <p:spPr/>
        <p:txBody>
          <a:bodyPr/>
          <a:lstStyle/>
          <a:p>
            <a:r>
              <a:rPr lang="en-US" dirty="0" smtClean="0"/>
              <a:t>Correctly </a:t>
            </a:r>
            <a:r>
              <a:rPr lang="en-US" dirty="0"/>
              <a:t>writes the total number yearly visits to Cell </a:t>
            </a:r>
            <a:r>
              <a:rPr lang="en-US" dirty="0" smtClean="0"/>
              <a:t>F1</a:t>
            </a:r>
          </a:p>
          <a:p>
            <a:pPr lvl="1"/>
            <a:r>
              <a:rPr lang="en-US" dirty="0" smtClean="0"/>
              <a:t>Requires </a:t>
            </a:r>
            <a:r>
              <a:rPr lang="en-US" dirty="0"/>
              <a:t>Feature 3A to be correct for credit to be </a:t>
            </a:r>
            <a:r>
              <a:rPr lang="en-US" dirty="0" smtClean="0"/>
              <a:t>awarded because a loop is required step through the rows in order to perform the tally.</a:t>
            </a:r>
            <a:endParaRPr lang="en-CA"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2667000"/>
            <a:ext cx="3725597" cy="1066800"/>
          </a:xfrm>
          <a:prstGeom prst="rect">
            <a:avLst/>
          </a:prstGeom>
        </p:spPr>
      </p:pic>
    </p:spTree>
    <p:extLst>
      <p:ext uri="{BB962C8B-B14F-4D97-AF65-F5344CB8AC3E}">
        <p14:creationId xmlns:p14="http://schemas.microsoft.com/office/powerpoint/2010/main" val="32746021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Workbook Exercise #5:Third Feature</a:t>
            </a:r>
            <a:endParaRPr lang="en-CA" dirty="0"/>
          </a:p>
        </p:txBody>
      </p:sp>
      <p:sp>
        <p:nvSpPr>
          <p:cNvPr id="3" name="Content Placeholder 2"/>
          <p:cNvSpPr>
            <a:spLocks noGrp="1"/>
          </p:cNvSpPr>
          <p:nvPr>
            <p:ph idx="1"/>
          </p:nvPr>
        </p:nvSpPr>
        <p:spPr/>
        <p:txBody>
          <a:bodyPr/>
          <a:lstStyle/>
          <a:p>
            <a:r>
              <a:rPr lang="en-US" dirty="0"/>
              <a:t>Correctly counts the total number of visitors for each month and displays the count using a </a:t>
            </a:r>
            <a:r>
              <a:rPr lang="en-US" dirty="0" smtClean="0">
                <a:latin typeface="Consolas" panose="020B0609020204030204" pitchFamily="49" charset="0"/>
              </a:rPr>
              <a:t>MsgBox</a:t>
            </a:r>
            <a:r>
              <a:rPr lang="en-US" dirty="0" smtClean="0"/>
              <a:t>.</a:t>
            </a:r>
          </a:p>
          <a:p>
            <a:pPr lvl="1"/>
            <a:r>
              <a:rPr lang="en-US" dirty="0" smtClean="0"/>
              <a:t>Example with the ‘2018’ worksheet active</a:t>
            </a:r>
          </a:p>
          <a:p>
            <a:pPr lvl="1"/>
            <a:endParaRPr lang="en-US" dirty="0"/>
          </a:p>
          <a:p>
            <a:pPr lvl="1"/>
            <a:endParaRPr lang="en-US" dirty="0" smtClean="0"/>
          </a:p>
          <a:p>
            <a:pPr lvl="1"/>
            <a:endParaRPr lang="en-US" dirty="0"/>
          </a:p>
          <a:p>
            <a:pPr lvl="1"/>
            <a:endParaRPr lang="en-US" dirty="0" smtClean="0"/>
          </a:p>
          <a:p>
            <a:pPr lvl="1"/>
            <a:r>
              <a:rPr lang="en-US" b="1" dirty="0" smtClean="0"/>
              <a:t>Feature 3A</a:t>
            </a:r>
            <a:r>
              <a:rPr lang="en-US" dirty="0" smtClean="0"/>
              <a:t>: Uses a loop to step through each non-empty row in the worksheet.</a:t>
            </a:r>
            <a:endParaRPr lang="en-C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2719057"/>
            <a:ext cx="1505160" cy="1219370"/>
          </a:xfrm>
          <a:prstGeom prst="rect">
            <a:avLst/>
          </a:prstGeom>
        </p:spPr>
      </p:pic>
      <p:sp>
        <p:nvSpPr>
          <p:cNvPr id="9" name="Down Arrow 8"/>
          <p:cNvSpPr/>
          <p:nvPr/>
        </p:nvSpPr>
        <p:spPr>
          <a:xfrm rot="5400000">
            <a:off x="7608062" y="5010150"/>
            <a:ext cx="166688" cy="366712"/>
          </a:xfrm>
          <a:prstGeom prst="downArrow">
            <a:avLst/>
          </a:pr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CA" dirty="0" smtClean="0"/>
          </a:p>
        </p:txBody>
      </p:sp>
      <p:sp>
        <p:nvSpPr>
          <p:cNvPr id="10" name="Down Arrow 9"/>
          <p:cNvSpPr/>
          <p:nvPr/>
        </p:nvSpPr>
        <p:spPr>
          <a:xfrm rot="5400000">
            <a:off x="7608062" y="5224462"/>
            <a:ext cx="166688" cy="366712"/>
          </a:xfrm>
          <a:prstGeom prst="downArrow">
            <a:avLst/>
          </a:pr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CA" dirty="0" smtClean="0"/>
          </a:p>
        </p:txBody>
      </p:sp>
      <p:sp>
        <p:nvSpPr>
          <p:cNvPr id="11" name="Down Arrow 10"/>
          <p:cNvSpPr/>
          <p:nvPr/>
        </p:nvSpPr>
        <p:spPr>
          <a:xfrm rot="5400000">
            <a:off x="7608062" y="5418815"/>
            <a:ext cx="166688" cy="366712"/>
          </a:xfrm>
          <a:prstGeom prst="downArrow">
            <a:avLst/>
          </a:pr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CA" dirty="0" smtClean="0"/>
          </a:p>
        </p:txBody>
      </p:sp>
      <p:sp>
        <p:nvSpPr>
          <p:cNvPr id="12" name="TextBox 11"/>
          <p:cNvSpPr txBox="1"/>
          <p:nvPr/>
        </p:nvSpPr>
        <p:spPr>
          <a:xfrm>
            <a:off x="7859351" y="5055006"/>
            <a:ext cx="990600" cy="276999"/>
          </a:xfrm>
          <a:prstGeom prst="rect">
            <a:avLst/>
          </a:prstGeom>
          <a:noFill/>
        </p:spPr>
        <p:txBody>
          <a:bodyPr wrap="square" rtlCol="0">
            <a:spAutoFit/>
          </a:bodyPr>
          <a:lstStyle/>
          <a:p>
            <a:r>
              <a:rPr lang="en-US" sz="1200" smtClean="0">
                <a:latin typeface="Consolas" panose="020B0609020204030204" pitchFamily="49" charset="0"/>
              </a:rPr>
              <a:t>Not empty</a:t>
            </a:r>
            <a:endParaRPr lang="en-CA" sz="1200">
              <a:latin typeface="Consolas" panose="020B0609020204030204" pitchFamily="49" charset="0"/>
            </a:endParaRPr>
          </a:p>
        </p:txBody>
      </p:sp>
      <p:pic>
        <p:nvPicPr>
          <p:cNvPr id="13" name="Picture 12"/>
          <p:cNvPicPr>
            <a:picLocks noChangeAspect="1"/>
          </p:cNvPicPr>
          <p:nvPr/>
        </p:nvPicPr>
        <p:blipFill>
          <a:blip r:embed="rId3"/>
          <a:stretch>
            <a:fillRect/>
          </a:stretch>
        </p:blipFill>
        <p:spPr>
          <a:xfrm>
            <a:off x="2459800" y="4648200"/>
            <a:ext cx="4981575" cy="1257300"/>
          </a:xfrm>
          <a:prstGeom prst="rect">
            <a:avLst/>
          </a:prstGeom>
        </p:spPr>
      </p:pic>
      <p:sp>
        <p:nvSpPr>
          <p:cNvPr id="14" name="TextBox 13"/>
          <p:cNvSpPr txBox="1"/>
          <p:nvPr/>
        </p:nvSpPr>
        <p:spPr>
          <a:xfrm>
            <a:off x="7874763" y="5266028"/>
            <a:ext cx="990600" cy="276999"/>
          </a:xfrm>
          <a:prstGeom prst="rect">
            <a:avLst/>
          </a:prstGeom>
          <a:noFill/>
        </p:spPr>
        <p:txBody>
          <a:bodyPr wrap="square" rtlCol="0">
            <a:spAutoFit/>
          </a:bodyPr>
          <a:lstStyle/>
          <a:p>
            <a:r>
              <a:rPr lang="en-US" sz="1200" smtClean="0">
                <a:latin typeface="Consolas" panose="020B0609020204030204" pitchFamily="49" charset="0"/>
              </a:rPr>
              <a:t>Not empty</a:t>
            </a:r>
            <a:endParaRPr lang="en-CA" sz="1200">
              <a:latin typeface="Consolas" panose="020B0609020204030204" pitchFamily="49" charset="0"/>
            </a:endParaRPr>
          </a:p>
        </p:txBody>
      </p:sp>
      <p:sp>
        <p:nvSpPr>
          <p:cNvPr id="15" name="TextBox 14"/>
          <p:cNvSpPr txBox="1"/>
          <p:nvPr/>
        </p:nvSpPr>
        <p:spPr>
          <a:xfrm>
            <a:off x="7874763" y="5487517"/>
            <a:ext cx="990600" cy="276999"/>
          </a:xfrm>
          <a:prstGeom prst="rect">
            <a:avLst/>
          </a:prstGeom>
          <a:noFill/>
        </p:spPr>
        <p:txBody>
          <a:bodyPr wrap="square" rtlCol="0">
            <a:spAutoFit/>
          </a:bodyPr>
          <a:lstStyle/>
          <a:p>
            <a:r>
              <a:rPr lang="en-US" sz="1200" smtClean="0">
                <a:latin typeface="Consolas" panose="020B0609020204030204" pitchFamily="49" charset="0"/>
              </a:rPr>
              <a:t>Not empty</a:t>
            </a:r>
            <a:endParaRPr lang="en-CA" sz="1200">
              <a:latin typeface="Consolas" panose="020B0609020204030204" pitchFamily="49" charset="0"/>
            </a:endParaRPr>
          </a:p>
        </p:txBody>
      </p:sp>
      <p:sp>
        <p:nvSpPr>
          <p:cNvPr id="16" name="Down Arrow 15"/>
          <p:cNvSpPr/>
          <p:nvPr/>
        </p:nvSpPr>
        <p:spPr>
          <a:xfrm rot="16200000">
            <a:off x="2193100" y="5566546"/>
            <a:ext cx="166688" cy="366712"/>
          </a:xfrm>
          <a:prstGeom prst="downArrow">
            <a:avLst/>
          </a:pr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CA" dirty="0" smtClean="0"/>
          </a:p>
        </p:txBody>
      </p:sp>
      <p:sp>
        <p:nvSpPr>
          <p:cNvPr id="17" name="TextBox 16"/>
          <p:cNvSpPr txBox="1"/>
          <p:nvPr/>
        </p:nvSpPr>
        <p:spPr>
          <a:xfrm>
            <a:off x="1505160" y="5598640"/>
            <a:ext cx="990600" cy="276999"/>
          </a:xfrm>
          <a:prstGeom prst="rect">
            <a:avLst/>
          </a:prstGeom>
          <a:noFill/>
        </p:spPr>
        <p:txBody>
          <a:bodyPr wrap="square" rtlCol="0">
            <a:spAutoFit/>
          </a:bodyPr>
          <a:lstStyle/>
          <a:p>
            <a:r>
              <a:rPr lang="en-US" sz="1200">
                <a:latin typeface="Consolas" panose="020B0609020204030204" pitchFamily="49" charset="0"/>
              </a:rPr>
              <a:t>E</a:t>
            </a:r>
            <a:r>
              <a:rPr lang="en-US" sz="1200" smtClean="0">
                <a:latin typeface="Consolas" panose="020B0609020204030204" pitchFamily="49" charset="0"/>
              </a:rPr>
              <a:t>mpty</a:t>
            </a:r>
            <a:endParaRPr lang="en-CA" sz="1200">
              <a:latin typeface="Consolas" panose="020B0609020204030204" pitchFamily="49" charset="0"/>
            </a:endParaRPr>
          </a:p>
        </p:txBody>
      </p:sp>
    </p:spTree>
    <p:extLst>
      <p:ext uri="{BB962C8B-B14F-4D97-AF65-F5344CB8AC3E}">
        <p14:creationId xmlns:p14="http://schemas.microsoft.com/office/powerpoint/2010/main" val="8539730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Workbook Exercise #5:Third </a:t>
            </a:r>
            <a:r>
              <a:rPr lang="en-US" smtClean="0"/>
              <a:t>Feature (2)</a:t>
            </a:r>
            <a:endParaRPr lang="en-CA"/>
          </a:p>
        </p:txBody>
      </p:sp>
      <p:sp>
        <p:nvSpPr>
          <p:cNvPr id="3" name="Content Placeholder 2"/>
          <p:cNvSpPr>
            <a:spLocks noGrp="1"/>
          </p:cNvSpPr>
          <p:nvPr>
            <p:ph idx="1"/>
          </p:nvPr>
        </p:nvSpPr>
        <p:spPr/>
        <p:txBody>
          <a:bodyPr/>
          <a:lstStyle/>
          <a:p>
            <a:r>
              <a:rPr lang="en-US" b="1" dirty="0"/>
              <a:t>Feature </a:t>
            </a:r>
            <a:r>
              <a:rPr lang="en-US" b="1" dirty="0" smtClean="0"/>
              <a:t>3B</a:t>
            </a:r>
            <a:r>
              <a:rPr lang="en-US" dirty="0" smtClean="0"/>
              <a:t>: </a:t>
            </a:r>
            <a:r>
              <a:rPr lang="en-US" dirty="0"/>
              <a:t>Uses a loop nested inside of the one written for Feature 3A to step through the visits for a month. </a:t>
            </a:r>
            <a:endParaRPr lang="en-US" dirty="0" smtClean="0"/>
          </a:p>
          <a:p>
            <a:pPr lvl="1"/>
            <a:r>
              <a:rPr lang="en-US" dirty="0" smtClean="0"/>
              <a:t>This </a:t>
            </a:r>
            <a:r>
              <a:rPr lang="en-US" dirty="0"/>
              <a:t>loop repeats the process (or reruns from start to end for each month where visits have occurred</a:t>
            </a:r>
            <a:r>
              <a:rPr lang="en-US" dirty="0" smtClean="0"/>
              <a:t>).</a:t>
            </a:r>
          </a:p>
          <a:p>
            <a:pPr lvl="1"/>
            <a:r>
              <a:rPr lang="en-US" dirty="0" smtClean="0"/>
              <a:t>In </a:t>
            </a:r>
            <a:r>
              <a:rPr lang="en-US" dirty="0"/>
              <a:t>the starting spreadsheet the nested loop for Feature 3B will run 10 times </a:t>
            </a:r>
            <a:r>
              <a:rPr lang="en-US" dirty="0" smtClean="0"/>
              <a:t>from start to finish for </a:t>
            </a:r>
            <a:r>
              <a:rPr lang="en-US" dirty="0"/>
              <a:t>the 10 months for the 2019 year and once for the 2018 year. </a:t>
            </a:r>
            <a:endParaRPr lang="en-US" dirty="0" smtClean="0"/>
          </a:p>
          <a:p>
            <a:pPr lvl="1"/>
            <a:r>
              <a:rPr lang="en-US" dirty="0" smtClean="0"/>
              <a:t>The number of times the nested loop runs for each of those 10 months varies depending upon the number of entries for that month e.g. Jan. 2019 it runs 4 times, Feb. 2019 it runs twice.</a:t>
            </a:r>
          </a:p>
          <a:p>
            <a:pPr lvl="1"/>
            <a:r>
              <a:rPr lang="en-US" dirty="0" smtClean="0"/>
              <a:t>Obviously </a:t>
            </a:r>
            <a:r>
              <a:rPr lang="en-US" dirty="0"/>
              <a:t>this feature requires Feature </a:t>
            </a:r>
            <a:r>
              <a:rPr lang="en-US" dirty="0" smtClean="0"/>
              <a:t>3A (the code for the outer loop) </a:t>
            </a:r>
            <a:r>
              <a:rPr lang="en-US" dirty="0"/>
              <a:t>to be complete and </a:t>
            </a:r>
            <a:r>
              <a:rPr lang="en-US" dirty="0" smtClean="0"/>
              <a:t>correct. </a:t>
            </a:r>
          </a:p>
          <a:p>
            <a:pPr lvl="1"/>
            <a:r>
              <a:rPr lang="en-US" dirty="0" smtClean="0"/>
              <a:t>An </a:t>
            </a:r>
            <a:r>
              <a:rPr lang="en-US" dirty="0"/>
              <a:t>alternative (which can also be awarded full credit) to nesting a loop within a loop for 3B is to nest a branch within </a:t>
            </a:r>
            <a:r>
              <a:rPr lang="en-US" dirty="0" smtClean="0"/>
              <a:t>loop (there is a lecture example that shows branch nested in a loop).</a:t>
            </a:r>
            <a:endParaRPr lang="en-CA" dirty="0"/>
          </a:p>
        </p:txBody>
      </p:sp>
    </p:spTree>
    <p:extLst>
      <p:ext uri="{BB962C8B-B14F-4D97-AF65-F5344CB8AC3E}">
        <p14:creationId xmlns:p14="http://schemas.microsoft.com/office/powerpoint/2010/main" val="40914058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Workbook Exercise #5:Third Feature </a:t>
            </a:r>
            <a:r>
              <a:rPr lang="en-US" smtClean="0"/>
              <a:t>(3)</a:t>
            </a:r>
            <a:endParaRPr lang="en-CA"/>
          </a:p>
        </p:txBody>
      </p:sp>
      <p:sp>
        <p:nvSpPr>
          <p:cNvPr id="3" name="Content Placeholder 2"/>
          <p:cNvSpPr>
            <a:spLocks noGrp="1"/>
          </p:cNvSpPr>
          <p:nvPr>
            <p:ph idx="1"/>
          </p:nvPr>
        </p:nvSpPr>
        <p:spPr/>
        <p:txBody>
          <a:bodyPr/>
          <a:lstStyle/>
          <a:p>
            <a:r>
              <a:rPr lang="en-US" b="1" dirty="0"/>
              <a:t>Feature </a:t>
            </a:r>
            <a:r>
              <a:rPr lang="en-US" b="1" dirty="0" smtClean="0"/>
              <a:t>3C</a:t>
            </a:r>
            <a:r>
              <a:rPr lang="en-US" dirty="0" smtClean="0"/>
              <a:t>: </a:t>
            </a:r>
            <a:r>
              <a:rPr lang="en-US" dirty="0"/>
              <a:t>The nested loop from 3B  (or nested branch) </a:t>
            </a:r>
            <a:r>
              <a:rPr lang="en-US" dirty="0" smtClean="0"/>
              <a:t>is </a:t>
            </a:r>
            <a:r>
              <a:rPr lang="en-US" dirty="0"/>
              <a:t>used to count and display the visits for each month via popup </a:t>
            </a:r>
            <a:r>
              <a:rPr lang="en-US" dirty="0">
                <a:latin typeface="Consolas" panose="020B0609020204030204" pitchFamily="49" charset="0"/>
              </a:rPr>
              <a:t>MsgBox</a:t>
            </a:r>
            <a:r>
              <a:rPr lang="en-US" dirty="0"/>
              <a:t>. </a:t>
            </a:r>
            <a:endParaRPr lang="en-US" dirty="0" smtClean="0"/>
          </a:p>
          <a:p>
            <a:r>
              <a:rPr lang="en-US" dirty="0" smtClean="0"/>
              <a:t>Obviously </a:t>
            </a:r>
            <a:r>
              <a:rPr lang="en-US" dirty="0"/>
              <a:t>requires Feature 3B to be complete and correct. </a:t>
            </a:r>
            <a:endParaRPr lang="en-US" dirty="0" smtClean="0"/>
          </a:p>
          <a:p>
            <a:pPr lvl="1"/>
            <a:r>
              <a:rPr lang="en-US" dirty="0" smtClean="0"/>
              <a:t>Example with the 2018 worksheet active.</a:t>
            </a:r>
          </a:p>
          <a:p>
            <a:pPr lvl="1"/>
            <a:endParaRPr lang="en-US" dirty="0" smtClean="0"/>
          </a:p>
          <a:p>
            <a:endParaRPr lang="en-US" dirty="0" smtClean="0"/>
          </a:p>
          <a:p>
            <a:endParaRPr lang="en-US" dirty="0" smtClean="0"/>
          </a:p>
          <a:p>
            <a:r>
              <a:rPr lang="en-US" dirty="0" smtClean="0"/>
              <a:t>The same </a:t>
            </a:r>
            <a:r>
              <a:rPr lang="en-US" dirty="0"/>
              <a:t>information to be shown in the popups is the same as results from the Excel </a:t>
            </a:r>
            <a:r>
              <a:rPr lang="en-US" dirty="0">
                <a:latin typeface="Consolas" panose="020B0609020204030204" pitchFamily="49" charset="0"/>
              </a:rPr>
              <a:t>SUM</a:t>
            </a:r>
            <a:r>
              <a:rPr lang="en-US" dirty="0"/>
              <a:t> function shown in Column 'D</a:t>
            </a:r>
            <a:r>
              <a:rPr lang="en-US" dirty="0" smtClean="0"/>
              <a:t>'.</a:t>
            </a:r>
          </a:p>
          <a:p>
            <a:pPr lvl="1"/>
            <a:r>
              <a:rPr lang="en-US" dirty="0" smtClean="0"/>
              <a:t>The </a:t>
            </a:r>
            <a:r>
              <a:rPr lang="en-US" dirty="0"/>
              <a:t>information is shown in that column to help you check the results of your program</a:t>
            </a:r>
            <a:r>
              <a:rPr lang="en-US" dirty="0" smtClean="0"/>
              <a:t>.</a:t>
            </a:r>
          </a:p>
          <a:p>
            <a:pPr marL="234950" lvl="1" indent="0">
              <a:buNone/>
            </a:pPr>
            <a:endParaRPr lang="en-C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3429000"/>
            <a:ext cx="1505160" cy="1219370"/>
          </a:xfrm>
          <a:prstGeom prst="rect">
            <a:avLst/>
          </a:prstGeom>
        </p:spPr>
      </p:pic>
    </p:spTree>
    <p:extLst>
      <p:ext uri="{BB962C8B-B14F-4D97-AF65-F5344CB8AC3E}">
        <p14:creationId xmlns:p14="http://schemas.microsoft.com/office/powerpoint/2010/main" val="1313469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Workbook Exercise #</a:t>
            </a:r>
            <a:r>
              <a:rPr lang="en-US" smtClean="0"/>
              <a:t>5: Video</a:t>
            </a:r>
            <a:endParaRPr lang="en-CA"/>
          </a:p>
        </p:txBody>
      </p:sp>
      <p:sp>
        <p:nvSpPr>
          <p:cNvPr id="3" name="Content Placeholder 2"/>
          <p:cNvSpPr>
            <a:spLocks noGrp="1"/>
          </p:cNvSpPr>
          <p:nvPr>
            <p:ph idx="1"/>
          </p:nvPr>
        </p:nvSpPr>
        <p:spPr/>
        <p:txBody>
          <a:bodyPr/>
          <a:lstStyle/>
          <a:p>
            <a:r>
              <a:rPr lang="en-US"/>
              <a:t>Although this is a fairly simple exercise here is a run of my solution to the exercise in case you need </a:t>
            </a:r>
            <a:r>
              <a:rPr lang="en-US" smtClean="0"/>
              <a:t>it.</a:t>
            </a:r>
          </a:p>
          <a:p>
            <a:pPr lvl="1"/>
            <a:r>
              <a:rPr lang="en-CA">
                <a:hlinkClick r:id="rId2"/>
              </a:rPr>
              <a:t>https://pages.cpsc.ucalgary.ca/~</a:t>
            </a:r>
            <a:r>
              <a:rPr lang="en-CA" smtClean="0">
                <a:hlinkClick r:id="rId2"/>
              </a:rPr>
              <a:t>tamj/2022/203W/assignments/workbook_exercise5/WB_EX5.mp4</a:t>
            </a:r>
            <a:endParaRPr lang="en-CA" smtClean="0"/>
          </a:p>
          <a:p>
            <a:pPr lvl="1"/>
            <a:endParaRPr lang="en-CA" dirty="0"/>
          </a:p>
        </p:txBody>
      </p:sp>
    </p:spTree>
    <p:extLst>
      <p:ext uri="{BB962C8B-B14F-4D97-AF65-F5344CB8AC3E}">
        <p14:creationId xmlns:p14="http://schemas.microsoft.com/office/powerpoint/2010/main" val="37452407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a:t>
            </a:r>
            <a:r>
              <a:rPr lang="en-US" dirty="0"/>
              <a:t>Tutorial </a:t>
            </a:r>
            <a:r>
              <a:rPr lang="en-US" dirty="0" smtClean="0"/>
              <a:t>(Wednesday </a:t>
            </a:r>
            <a:r>
              <a:rPr lang="en-US" dirty="0"/>
              <a:t>or </a:t>
            </a:r>
            <a:r>
              <a:rPr lang="en-US" dirty="0" smtClean="0"/>
              <a:t>Thursday)</a:t>
            </a:r>
            <a:endParaRPr lang="en-CA" dirty="0"/>
          </a:p>
        </p:txBody>
      </p:sp>
    </p:spTree>
    <p:extLst>
      <p:ext uri="{BB962C8B-B14F-4D97-AF65-F5344CB8AC3E}">
        <p14:creationId xmlns:p14="http://schemas.microsoft.com/office/powerpoint/2010/main" val="25976556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Tutorial</a:t>
            </a:r>
            <a:endParaRPr lang="en-CA" dirty="0"/>
          </a:p>
        </p:txBody>
      </p:sp>
      <p:sp>
        <p:nvSpPr>
          <p:cNvPr id="3" name="Content Placeholder 2"/>
          <p:cNvSpPr>
            <a:spLocks noGrp="1"/>
          </p:cNvSpPr>
          <p:nvPr>
            <p:ph idx="1"/>
          </p:nvPr>
        </p:nvSpPr>
        <p:spPr/>
        <p:txBody>
          <a:bodyPr/>
          <a:lstStyle/>
          <a:p>
            <a:r>
              <a:rPr lang="en-US" dirty="0"/>
              <a:t>No new teaching will occur but the TA will be available for help. During this "Open Tutorial" </a:t>
            </a:r>
            <a:endParaRPr lang="en-US" dirty="0" smtClean="0"/>
          </a:p>
          <a:p>
            <a:r>
              <a:rPr lang="en-US" dirty="0"/>
              <a:t>A</a:t>
            </a:r>
            <a:r>
              <a:rPr lang="en-US" dirty="0" smtClean="0"/>
              <a:t>ny </a:t>
            </a:r>
            <a:r>
              <a:rPr lang="en-US" dirty="0"/>
              <a:t>CPSC 203 student can ask for help and not just the students who are registered in a particular tutorial. </a:t>
            </a:r>
            <a:endParaRPr lang="en-US" dirty="0" smtClean="0"/>
          </a:p>
          <a:p>
            <a:r>
              <a:rPr lang="en-US" dirty="0" smtClean="0"/>
              <a:t>The </a:t>
            </a:r>
            <a:r>
              <a:rPr lang="en-US" dirty="0"/>
              <a:t>purpose is to provide extra </a:t>
            </a:r>
            <a:r>
              <a:rPr lang="en-US" dirty="0" smtClean="0"/>
              <a:t>help.</a:t>
            </a:r>
            <a:endParaRPr lang="en-CA" dirty="0"/>
          </a:p>
        </p:txBody>
      </p:sp>
    </p:spTree>
    <p:extLst>
      <p:ext uri="{BB962C8B-B14F-4D97-AF65-F5344CB8AC3E}">
        <p14:creationId xmlns:p14="http://schemas.microsoft.com/office/powerpoint/2010/main" val="2271614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Microsoft Introduction/Overview Of VBA</a:t>
            </a:r>
          </a:p>
        </p:txBody>
      </p:sp>
      <p:sp>
        <p:nvSpPr>
          <p:cNvPr id="3" name="Content Placeholder 2"/>
          <p:cNvSpPr>
            <a:spLocks noGrp="1"/>
          </p:cNvSpPr>
          <p:nvPr>
            <p:ph idx="1"/>
          </p:nvPr>
        </p:nvSpPr>
        <p:spPr/>
        <p:txBody>
          <a:bodyPr/>
          <a:lstStyle/>
          <a:p>
            <a:r>
              <a:rPr lang="en-US" dirty="0"/>
              <a:t>https://docs.microsoft.com/en-us/office/vba/library-reference/concepts/getting-started-with-vba-in-office</a:t>
            </a:r>
          </a:p>
        </p:txBody>
      </p:sp>
    </p:spTree>
    <p:extLst>
      <p:ext uri="{BB962C8B-B14F-4D97-AF65-F5344CB8AC3E}">
        <p14:creationId xmlns:p14="http://schemas.microsoft.com/office/powerpoint/2010/main" val="2583560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F1DA17-58C8-4B96-B084-B95D7B568036}"/>
              </a:ext>
            </a:extLst>
          </p:cNvPr>
          <p:cNvSpPr>
            <a:spLocks noGrp="1"/>
          </p:cNvSpPr>
          <p:nvPr>
            <p:ph type="title"/>
          </p:nvPr>
        </p:nvSpPr>
        <p:spPr>
          <a:xfrm>
            <a:off x="457200" y="233816"/>
            <a:ext cx="8229600" cy="944562"/>
          </a:xfrm>
        </p:spPr>
        <p:txBody>
          <a:bodyPr/>
          <a:lstStyle/>
          <a:p>
            <a:r>
              <a:rPr lang="en-CA" dirty="0"/>
              <a:t>Activities In Tutorial</a:t>
            </a:r>
          </a:p>
        </p:txBody>
      </p:sp>
      <p:sp>
        <p:nvSpPr>
          <p:cNvPr id="3" name="Content Placeholder 2">
            <a:extLst>
              <a:ext uri="{FF2B5EF4-FFF2-40B4-BE49-F238E27FC236}">
                <a16:creationId xmlns:a16="http://schemas.microsoft.com/office/drawing/2014/main" xmlns="" id="{BD8E68A7-B819-40EA-89E7-3E1D5EF581F1}"/>
              </a:ext>
            </a:extLst>
          </p:cNvPr>
          <p:cNvSpPr>
            <a:spLocks noGrp="1"/>
          </p:cNvSpPr>
          <p:nvPr>
            <p:ph idx="1"/>
          </p:nvPr>
        </p:nvSpPr>
        <p:spPr/>
        <p:txBody>
          <a:bodyPr/>
          <a:lstStyle/>
          <a:p>
            <a:r>
              <a:rPr lang="en-CA" dirty="0"/>
              <a:t>TA demos:</a:t>
            </a:r>
          </a:p>
          <a:p>
            <a:pPr lvl="1"/>
            <a:r>
              <a:rPr lang="en-CA" dirty="0"/>
              <a:t>Used for more complex features (typically multiple steps are required).</a:t>
            </a:r>
          </a:p>
          <a:p>
            <a:pPr lvl="1"/>
            <a:r>
              <a:rPr lang="en-CA" dirty="0"/>
              <a:t>The tutorial instructor will show on the projector/instructor  computer each step for running the feature in Excel.</a:t>
            </a:r>
          </a:p>
          <a:p>
            <a:pPr lvl="1"/>
            <a:r>
              <a:rPr lang="en-CA" dirty="0"/>
              <a:t>Unless otherwise specified the tutorial material will take the form of a TA demonstrating the use of features in Excel.</a:t>
            </a:r>
          </a:p>
          <a:p>
            <a:pPr lvl="1"/>
            <a:r>
              <a:rPr lang="en-CA" dirty="0"/>
              <a:t>Slides titled “Lecture Review” are covered for the second time and dealing with less complex material.</a:t>
            </a:r>
          </a:p>
          <a:p>
            <a:pPr lvl="2"/>
            <a:r>
              <a:rPr lang="en-CA" dirty="0"/>
              <a:t>For this reason they will only be covered briefly in tutorial.</a:t>
            </a:r>
          </a:p>
          <a:p>
            <a:r>
              <a:rPr lang="en-CA" dirty="0"/>
              <a:t>Student exercises:</a:t>
            </a:r>
          </a:p>
          <a:p>
            <a:pPr lvl="1"/>
            <a:r>
              <a:rPr lang="en-CA" dirty="0"/>
              <a:t>Used instead of TA demos for simpler features.</a:t>
            </a:r>
          </a:p>
          <a:p>
            <a:pPr lvl="1"/>
            <a:r>
              <a:rPr lang="en-CA" dirty="0"/>
              <a:t>You will have already been given a summary of how to invoke the feature and the purpose of the exercise is to give you a chance to try it out and get help if needed.</a:t>
            </a:r>
          </a:p>
        </p:txBody>
      </p:sp>
    </p:spTree>
    <p:extLst>
      <p:ext uri="{BB962C8B-B14F-4D97-AF65-F5344CB8AC3E}">
        <p14:creationId xmlns:p14="http://schemas.microsoft.com/office/powerpoint/2010/main" val="4035002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Return To Collections</a:t>
            </a:r>
            <a:endParaRPr lang="en-CA" dirty="0"/>
          </a:p>
        </p:txBody>
      </p:sp>
      <p:sp>
        <p:nvSpPr>
          <p:cNvPr id="3" name="Content Placeholder 2"/>
          <p:cNvSpPr>
            <a:spLocks noGrp="1"/>
          </p:cNvSpPr>
          <p:nvPr>
            <p:ph idx="1"/>
          </p:nvPr>
        </p:nvSpPr>
        <p:spPr/>
        <p:txBody>
          <a:bodyPr/>
          <a:lstStyle/>
          <a:p>
            <a:r>
              <a:rPr lang="en-US" dirty="0"/>
              <a:t>Recall with the collections you have seen: </a:t>
            </a:r>
            <a:r>
              <a:rPr lang="en-US" dirty="0">
                <a:latin typeface="Consolas" panose="020B0609020204030204" pitchFamily="49" charset="0"/>
              </a:rPr>
              <a:t>Documents</a:t>
            </a:r>
            <a:r>
              <a:rPr lang="en-US" dirty="0"/>
              <a:t>, </a:t>
            </a:r>
            <a:r>
              <a:rPr lang="en-US" dirty="0">
                <a:latin typeface="Consolas" panose="020B0609020204030204" pitchFamily="49" charset="0"/>
              </a:rPr>
              <a:t>InlineShapes</a:t>
            </a:r>
            <a:r>
              <a:rPr lang="en-US" dirty="0"/>
              <a:t>, </a:t>
            </a:r>
            <a:r>
              <a:rPr lang="en-US" dirty="0">
                <a:latin typeface="Consolas" panose="020B0609020204030204" pitchFamily="49" charset="0"/>
              </a:rPr>
              <a:t>Shapes</a:t>
            </a:r>
            <a:r>
              <a:rPr lang="en-US" dirty="0"/>
              <a:t>, </a:t>
            </a:r>
            <a:r>
              <a:rPr lang="en-US" dirty="0">
                <a:latin typeface="Consolas" panose="020B0609020204030204" pitchFamily="49" charset="0"/>
              </a:rPr>
              <a:t>Tables</a:t>
            </a:r>
            <a:r>
              <a:rPr lang="en-US" dirty="0"/>
              <a:t> you can access a particular element or item in the collection by that item’s index.</a:t>
            </a:r>
          </a:p>
          <a:p>
            <a:pPr lvl="1"/>
            <a:r>
              <a:rPr lang="en-US" dirty="0"/>
              <a:t>Example (accesses the first </a:t>
            </a:r>
            <a:r>
              <a:rPr lang="en-US" dirty="0">
                <a:latin typeface="Consolas" panose="020B0609020204030204" pitchFamily="49" charset="0"/>
              </a:rPr>
              <a:t>InlineShape</a:t>
            </a:r>
            <a:r>
              <a:rPr lang="en-US" dirty="0"/>
              <a:t>): </a:t>
            </a:r>
            <a:r>
              <a:rPr lang="en-CA" dirty="0">
                <a:latin typeface="Consolas" panose="020B0609020204030204" pitchFamily="49" charset="0"/>
              </a:rPr>
              <a:t>ActiveDocument.InlineShapes(1)</a:t>
            </a:r>
          </a:p>
          <a:p>
            <a:r>
              <a:rPr lang="en-US" dirty="0"/>
              <a:t>Also the number of items in the collection can be accessed through the collection’s count attribute.</a:t>
            </a:r>
          </a:p>
          <a:p>
            <a:pPr lvl="1"/>
            <a:r>
              <a:rPr lang="en-US" dirty="0"/>
              <a:t>Example (the variable </a:t>
            </a:r>
            <a:r>
              <a:rPr lang="en-US" dirty="0">
                <a:latin typeface="Consolas" panose="020B0609020204030204" pitchFamily="49" charset="0"/>
              </a:rPr>
              <a:t>numTables</a:t>
            </a:r>
            <a:r>
              <a:rPr lang="en-US" dirty="0"/>
              <a:t> will contain the current number of tables in the currently active Word document): </a:t>
            </a:r>
          </a:p>
          <a:p>
            <a:pPr marL="234950" lvl="1" indent="0">
              <a:buNone/>
            </a:pPr>
            <a:r>
              <a:rPr lang="en-US" dirty="0">
                <a:latin typeface="Consolas" panose="020B0609020204030204" pitchFamily="49" charset="0"/>
              </a:rPr>
              <a:t>  numTables =  </a:t>
            </a:r>
            <a:r>
              <a:rPr lang="en-CA" dirty="0">
                <a:latin typeface="Consolas" panose="020B0609020204030204" pitchFamily="49" charset="0"/>
              </a:rPr>
              <a:t>ActiveDocument.Tables.count</a:t>
            </a:r>
          </a:p>
        </p:txBody>
      </p:sp>
    </p:spTree>
    <p:extLst>
      <p:ext uri="{BB962C8B-B14F-4D97-AF65-F5344CB8AC3E}">
        <p14:creationId xmlns:p14="http://schemas.microsoft.com/office/powerpoint/2010/main" val="2932083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Return To Collections (2)</a:t>
            </a:r>
            <a:endParaRPr lang="en-CA" dirty="0"/>
          </a:p>
        </p:txBody>
      </p:sp>
      <p:sp>
        <p:nvSpPr>
          <p:cNvPr id="3" name="Content Placeholder 2"/>
          <p:cNvSpPr>
            <a:spLocks noGrp="1"/>
          </p:cNvSpPr>
          <p:nvPr>
            <p:ph idx="1"/>
          </p:nvPr>
        </p:nvSpPr>
        <p:spPr/>
        <p:txBody>
          <a:bodyPr/>
          <a:lstStyle/>
          <a:p>
            <a:r>
              <a:rPr lang="en-US" dirty="0"/>
              <a:t>Now that you have learned how to use looping and branching structures, you can: </a:t>
            </a:r>
          </a:p>
          <a:p>
            <a:pPr lvl="1"/>
            <a:r>
              <a:rPr lang="en-US" dirty="0"/>
              <a:t>Access each item in a collection (using a loop).</a:t>
            </a:r>
          </a:p>
          <a:p>
            <a:pPr lvl="1"/>
            <a:r>
              <a:rPr lang="en-US" dirty="0"/>
              <a:t>Check if the number of items in the collection is the desired amount (using a branch).</a:t>
            </a:r>
            <a:endParaRPr lang="en-CA" dirty="0"/>
          </a:p>
          <a:p>
            <a:endParaRPr lang="en-CA" dirty="0"/>
          </a:p>
        </p:txBody>
      </p:sp>
    </p:spTree>
    <p:extLst>
      <p:ext uri="{BB962C8B-B14F-4D97-AF65-F5344CB8AC3E}">
        <p14:creationId xmlns:p14="http://schemas.microsoft.com/office/powerpoint/2010/main" val="2913988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Collections: </a:t>
            </a:r>
            <a:r>
              <a:rPr lang="en-US" dirty="0">
                <a:latin typeface="Consolas" panose="020B0609020204030204" pitchFamily="49" charset="0"/>
              </a:rPr>
              <a:t>Inline Shapes</a:t>
            </a:r>
            <a:endParaRPr lang="en-CA" dirty="0">
              <a:latin typeface="Consolas" panose="020B0609020204030204" pitchFamily="49" charset="0"/>
            </a:endParaRPr>
          </a:p>
        </p:txBody>
      </p:sp>
      <p:sp>
        <p:nvSpPr>
          <p:cNvPr id="3" name="Content Placeholder 2"/>
          <p:cNvSpPr>
            <a:spLocks noGrp="1"/>
          </p:cNvSpPr>
          <p:nvPr>
            <p:ph idx="1"/>
          </p:nvPr>
        </p:nvSpPr>
        <p:spPr/>
        <p:txBody>
          <a:bodyPr/>
          <a:lstStyle/>
          <a:p>
            <a:r>
              <a:rPr lang="en-US" b="1" dirty="0"/>
              <a:t>Example program</a:t>
            </a:r>
            <a:r>
              <a:rPr lang="en-US" dirty="0"/>
              <a:t>: </a:t>
            </a:r>
            <a:r>
              <a:rPr lang="en-US" dirty="0" smtClean="0"/>
              <a:t>1</a:t>
            </a:r>
            <a:r>
              <a:rPr lang="en-US" dirty="0" smtClean="0">
                <a:latin typeface="Consolas" panose="020B0609020204030204" pitchFamily="49" charset="0"/>
              </a:rPr>
              <a:t>_loop_branch_inline_shapes</a:t>
            </a:r>
            <a:endParaRPr lang="en-CA" dirty="0">
              <a:latin typeface="Consolas" panose="020B0609020204030204" pitchFamily="49" charset="0"/>
            </a:endParaRPr>
          </a:p>
          <a:p>
            <a:pPr lvl="1"/>
            <a:r>
              <a:rPr lang="en-US" dirty="0"/>
              <a:t>For documents containing 2 - 4 </a:t>
            </a:r>
            <a:r>
              <a:rPr lang="en-US" dirty="0">
                <a:latin typeface="Consolas" panose="020B0609020204030204" pitchFamily="49" charset="0"/>
              </a:rPr>
              <a:t>InlineShapes</a:t>
            </a:r>
            <a:r>
              <a:rPr lang="en-US" dirty="0"/>
              <a:t> (images) the program will halve the size of odd numbered images.</a:t>
            </a:r>
          </a:p>
          <a:p>
            <a:pPr marL="234950" lvl="1" indent="0">
              <a:buNone/>
            </a:pPr>
            <a:r>
              <a:rPr lang="en-CA" sz="1600" dirty="0">
                <a:latin typeface="Consolas" panose="020B0609020204030204" pitchFamily="49" charset="0"/>
              </a:rPr>
              <a:t>Sub reduceOddInlineShapes()</a:t>
            </a:r>
          </a:p>
          <a:p>
            <a:pPr marL="234950" lvl="1" indent="0">
              <a:buNone/>
            </a:pPr>
            <a:r>
              <a:rPr lang="en-CA" sz="1600" dirty="0">
                <a:latin typeface="Consolas" panose="020B0609020204030204" pitchFamily="49" charset="0"/>
              </a:rPr>
              <a:t>    Const MIN_SHAPES As Long = 2</a:t>
            </a:r>
          </a:p>
          <a:p>
            <a:pPr marL="234950" lvl="1" indent="0">
              <a:buNone/>
            </a:pPr>
            <a:r>
              <a:rPr lang="en-CA" sz="1600" dirty="0">
                <a:latin typeface="Consolas" panose="020B0609020204030204" pitchFamily="49" charset="0"/>
              </a:rPr>
              <a:t>    Const MAX_SHAPES As Long = 4</a:t>
            </a:r>
          </a:p>
          <a:p>
            <a:pPr marL="234950" lvl="1" indent="0">
              <a:buNone/>
            </a:pPr>
            <a:r>
              <a:rPr lang="en-CA" sz="1600" dirty="0">
                <a:latin typeface="Consolas" panose="020B0609020204030204" pitchFamily="49" charset="0"/>
              </a:rPr>
              <a:t>    Dim count As Long</a:t>
            </a:r>
          </a:p>
          <a:p>
            <a:pPr marL="234950" lvl="1" indent="0">
              <a:buNone/>
            </a:pPr>
            <a:r>
              <a:rPr lang="en-CA" sz="1600" dirty="0">
                <a:latin typeface="Consolas" panose="020B0609020204030204" pitchFamily="49" charset="0"/>
              </a:rPr>
              <a:t>    Dim numShapes As Long</a:t>
            </a:r>
          </a:p>
          <a:p>
            <a:pPr marL="234950" lvl="1" indent="0">
              <a:buNone/>
            </a:pPr>
            <a:r>
              <a:rPr lang="en-CA" sz="1600" dirty="0">
                <a:latin typeface="Consolas" panose="020B0609020204030204" pitchFamily="49" charset="0"/>
              </a:rPr>
              <a:t>    Dim tempWidth As Long</a:t>
            </a:r>
          </a:p>
          <a:p>
            <a:pPr marL="234950" lvl="1" indent="0">
              <a:buNone/>
            </a:pPr>
            <a:r>
              <a:rPr lang="en-CA" sz="1600" dirty="0">
                <a:latin typeface="Consolas" panose="020B0609020204030204" pitchFamily="49" charset="0"/>
              </a:rPr>
              <a:t>    numShapes = ActiveDocument.InlineShapes.count</a:t>
            </a:r>
          </a:p>
          <a:p>
            <a:pPr marL="234950" lvl="1" indent="0">
              <a:buNone/>
            </a:pPr>
            <a:r>
              <a:rPr lang="en-CA" sz="1600" dirty="0">
                <a:latin typeface="Consolas" panose="020B0609020204030204" pitchFamily="49" charset="0"/>
              </a:rPr>
              <a:t>    If ((numShapes &lt; MIN_SHAPES) Or (numShapes &gt; MAX_SHAPES)) Then</a:t>
            </a:r>
          </a:p>
          <a:p>
            <a:pPr marL="234950" lvl="1" indent="0">
              <a:buNone/>
            </a:pPr>
            <a:r>
              <a:rPr lang="en-CA" sz="1600" dirty="0">
                <a:latin typeface="Consolas" panose="020B0609020204030204" pitchFamily="49" charset="0"/>
              </a:rPr>
              <a:t>        MsgBox ("Number of Inline Shapes not " &amp; MIN_SHAPES &amp; _</a:t>
            </a:r>
          </a:p>
          <a:p>
            <a:pPr marL="234950" lvl="1" indent="0">
              <a:buNone/>
            </a:pPr>
            <a:r>
              <a:rPr lang="en-CA" sz="1600" dirty="0">
                <a:latin typeface="Consolas" panose="020B0609020204030204" pitchFamily="49" charset="0"/>
              </a:rPr>
              <a:t>          "-" &amp; MAX_SHAPES)</a:t>
            </a:r>
          </a:p>
        </p:txBody>
      </p:sp>
    </p:spTree>
    <p:extLst>
      <p:ext uri="{BB962C8B-B14F-4D97-AF65-F5344CB8AC3E}">
        <p14:creationId xmlns:p14="http://schemas.microsoft.com/office/powerpoint/2010/main" val="1784015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Collections: </a:t>
            </a:r>
            <a:r>
              <a:rPr lang="en-US" dirty="0">
                <a:latin typeface="Consolas" panose="020B0609020204030204" pitchFamily="49" charset="0"/>
              </a:rPr>
              <a:t>Inline Shapes</a:t>
            </a:r>
            <a:r>
              <a:rPr lang="en-US" dirty="0">
                <a:latin typeface="Calibri" panose="020F0502020204030204" pitchFamily="34" charset="0"/>
                <a:cs typeface="Calibri" panose="020F0502020204030204" pitchFamily="34" charset="0"/>
              </a:rPr>
              <a:t> (2)</a:t>
            </a:r>
            <a:endParaRPr lang="en-CA"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228600" y="1447800"/>
            <a:ext cx="8686800" cy="5029200"/>
          </a:xfrm>
        </p:spPr>
        <p:txBody>
          <a:bodyPr/>
          <a:lstStyle/>
          <a:p>
            <a:pPr marL="234950" lvl="1" indent="0">
              <a:buNone/>
            </a:pPr>
            <a:r>
              <a:rPr lang="en-CA" sz="1600" dirty="0">
                <a:latin typeface="Consolas" panose="020B0609020204030204" pitchFamily="49" charset="0"/>
              </a:rPr>
              <a:t>    Else</a:t>
            </a:r>
          </a:p>
          <a:p>
            <a:pPr marL="234950" lvl="1" indent="0">
              <a:buNone/>
            </a:pPr>
            <a:r>
              <a:rPr lang="en-CA" sz="1600" dirty="0">
                <a:latin typeface="Consolas" panose="020B0609020204030204" pitchFamily="49" charset="0"/>
              </a:rPr>
              <a:t>        count = 1</a:t>
            </a:r>
          </a:p>
          <a:p>
            <a:pPr marL="234950" lvl="1" indent="0">
              <a:buNone/>
            </a:pPr>
            <a:r>
              <a:rPr lang="en-CA" sz="1600" dirty="0">
                <a:latin typeface="Consolas" panose="020B0609020204030204" pitchFamily="49" charset="0"/>
              </a:rPr>
              <a:t>        Do While (count &lt;= numShapes)</a:t>
            </a:r>
          </a:p>
          <a:p>
            <a:pPr marL="234950" lvl="1" indent="0">
              <a:buNone/>
            </a:pPr>
            <a:r>
              <a:rPr lang="en-CA" sz="1600" dirty="0">
                <a:latin typeface="Consolas" panose="020B0609020204030204" pitchFamily="49" charset="0"/>
              </a:rPr>
              <a:t>            If ((count Mod 2) = 0) Then</a:t>
            </a:r>
          </a:p>
          <a:p>
            <a:pPr marL="234950" lvl="1" indent="0">
              <a:buNone/>
            </a:pPr>
            <a:r>
              <a:rPr lang="en-CA" sz="1600" dirty="0">
                <a:latin typeface="Consolas" panose="020B0609020204030204" pitchFamily="49" charset="0"/>
              </a:rPr>
              <a:t>                tempWidth = ActiveDocument.InlineShapes(count).Width / 2</a:t>
            </a:r>
          </a:p>
          <a:p>
            <a:pPr marL="234950" lvl="1" indent="0">
              <a:buNone/>
            </a:pPr>
            <a:r>
              <a:rPr lang="en-CA" sz="1600" dirty="0">
                <a:latin typeface="Consolas" panose="020B0609020204030204" pitchFamily="49" charset="0"/>
              </a:rPr>
              <a:t>                ActiveDocument.InlineShapes(count).Width = tempWidth</a:t>
            </a:r>
          </a:p>
          <a:p>
            <a:pPr marL="234950" lvl="1" indent="0">
              <a:buNone/>
            </a:pPr>
            <a:r>
              <a:rPr lang="en-CA" sz="1600" dirty="0">
                <a:latin typeface="Consolas" panose="020B0609020204030204" pitchFamily="49" charset="0"/>
              </a:rPr>
              <a:t>            End If</a:t>
            </a:r>
          </a:p>
          <a:p>
            <a:pPr marL="234950" lvl="1" indent="0">
              <a:buNone/>
            </a:pPr>
            <a:r>
              <a:rPr lang="en-CA" sz="1600" dirty="0">
                <a:latin typeface="Consolas" panose="020B0609020204030204" pitchFamily="49" charset="0"/>
              </a:rPr>
              <a:t>            count = count + 1</a:t>
            </a:r>
          </a:p>
          <a:p>
            <a:pPr marL="234950" lvl="1" indent="0">
              <a:buNone/>
            </a:pPr>
            <a:r>
              <a:rPr lang="en-CA" sz="1600" dirty="0">
                <a:latin typeface="Consolas" panose="020B0609020204030204" pitchFamily="49" charset="0"/>
              </a:rPr>
              <a:t>        Loop</a:t>
            </a:r>
          </a:p>
          <a:p>
            <a:pPr marL="234950" lvl="1" indent="0">
              <a:buNone/>
            </a:pPr>
            <a:r>
              <a:rPr lang="en-CA" sz="1600" dirty="0">
                <a:latin typeface="Consolas" panose="020B0609020204030204" pitchFamily="49" charset="0"/>
              </a:rPr>
              <a:t>    End If</a:t>
            </a:r>
          </a:p>
          <a:p>
            <a:pPr marL="234950" lvl="1" indent="0">
              <a:buNone/>
            </a:pPr>
            <a:r>
              <a:rPr lang="en-CA" sz="1600" dirty="0">
                <a:latin typeface="Consolas" panose="020B0609020204030204" pitchFamily="49" charset="0"/>
              </a:rPr>
              <a:t>End Sub</a:t>
            </a:r>
          </a:p>
          <a:p>
            <a:endParaRPr lang="en-CA" dirty="0"/>
          </a:p>
        </p:txBody>
      </p:sp>
    </p:spTree>
    <p:extLst>
      <p:ext uri="{BB962C8B-B14F-4D97-AF65-F5344CB8AC3E}">
        <p14:creationId xmlns:p14="http://schemas.microsoft.com/office/powerpoint/2010/main" val="3782809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tailEnd type="triangle"/>
        </a:ln>
      </a:spPr>
      <a:bodyPr rtlCol="0" anchor="t" anchorCtr="0"/>
      <a:lstStyle>
        <a:defPP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81882</TotalTime>
  <Words>2620</Words>
  <Application>Microsoft Office PowerPoint</Application>
  <PresentationFormat>On-screen Show (4:3)</PresentationFormat>
  <Paragraphs>312</Paragraphs>
  <Slides>39</Slides>
  <Notes>1</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Consolas</vt:lpstr>
      <vt:lpstr>Wingdings</vt:lpstr>
      <vt:lpstr>Office Theme</vt:lpstr>
      <vt:lpstr>VBA: Tutorial Week 5</vt:lpstr>
      <vt:lpstr>First Tutorial: Monday Or Tuesday</vt:lpstr>
      <vt:lpstr>FYI For The Tutorial Instructor/TA</vt:lpstr>
      <vt:lpstr>Microsoft Introduction/Overview Of VBA</vt:lpstr>
      <vt:lpstr>Activities In Tutorial</vt:lpstr>
      <vt:lpstr>Return To Collections</vt:lpstr>
      <vt:lpstr>Return To Collections (2)</vt:lpstr>
      <vt:lpstr>Collections: Inline Shapes</vt:lpstr>
      <vt:lpstr>Collections: Inline Shapes (2)</vt:lpstr>
      <vt:lpstr>Student Exercise 1</vt:lpstr>
      <vt:lpstr>Student Exercise 4</vt:lpstr>
      <vt:lpstr>Counting Occurrences Of A Word</vt:lpstr>
      <vt:lpstr>Checking Occurrences</vt:lpstr>
      <vt:lpstr>Checking Occurrences</vt:lpstr>
      <vt:lpstr>Checking Occurrences</vt:lpstr>
      <vt:lpstr>Student Exercise 3</vt:lpstr>
      <vt:lpstr>Exercise 3: Solution</vt:lpstr>
      <vt:lpstr>Option Explicit Used</vt:lpstr>
      <vt:lpstr>Example: Option Explicit Used</vt:lpstr>
      <vt:lpstr>Example: Option Explicit Not Used</vt:lpstr>
      <vt:lpstr>A More Complex But Practical Example</vt:lpstr>
      <vt:lpstr>A More Complex But Practical Example (2)</vt:lpstr>
      <vt:lpstr>A More Complex But Practical Example (3)</vt:lpstr>
      <vt:lpstr>A More Complex But Practical Example (4)</vt:lpstr>
      <vt:lpstr>A More Complex But Practical Example (5)</vt:lpstr>
      <vt:lpstr>The VBA Debugger</vt:lpstr>
      <vt:lpstr>The VBA Debugger (2)</vt:lpstr>
      <vt:lpstr>The VBA Debugger (3)</vt:lpstr>
      <vt:lpstr>An Example To Run With The Debugger</vt:lpstr>
      <vt:lpstr>An Example To Run With The Debugger (2)</vt:lpstr>
      <vt:lpstr>Workbook Exercise #5: First Feature</vt:lpstr>
      <vt:lpstr>Workbook Exercise #5: Second Feature</vt:lpstr>
      <vt:lpstr>Workbook Exercise #5: Second Feature</vt:lpstr>
      <vt:lpstr>Workbook Exercise #5:Third Feature</vt:lpstr>
      <vt:lpstr>Workbook Exercise #5:Third Feature (2)</vt:lpstr>
      <vt:lpstr>Workbook Exercise #5:Third Feature (3)</vt:lpstr>
      <vt:lpstr>Workbook Exercise #5: Video</vt:lpstr>
      <vt:lpstr>Second Tutorial (Wednesday or Thursday)</vt:lpstr>
      <vt:lpstr>Open Tutorial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VBA Part III</dc:title>
  <dc:creator>James Tam</dc:creator>
  <cp:keywords>VBA</cp:keywords>
  <cp:lastModifiedBy>work</cp:lastModifiedBy>
  <cp:revision>1690</cp:revision>
  <dcterms:created xsi:type="dcterms:W3CDTF">2014-05-13T22:22:53Z</dcterms:created>
  <dcterms:modified xsi:type="dcterms:W3CDTF">2022-03-25T23:46:27Z</dcterms:modified>
</cp:coreProperties>
</file>