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45" r:id="rId2"/>
    <p:sldId id="435" r:id="rId3"/>
    <p:sldId id="462" r:id="rId4"/>
    <p:sldId id="463" r:id="rId5"/>
    <p:sldId id="464" r:id="rId6"/>
    <p:sldId id="465" r:id="rId7"/>
    <p:sldId id="469" r:id="rId8"/>
    <p:sldId id="470" r:id="rId9"/>
    <p:sldId id="471" r:id="rId10"/>
    <p:sldId id="472" r:id="rId11"/>
    <p:sldId id="473" r:id="rId12"/>
    <p:sldId id="466" r:id="rId13"/>
    <p:sldId id="467" r:id="rId14"/>
    <p:sldId id="468" r:id="rId15"/>
    <p:sldId id="402" r:id="rId16"/>
    <p:sldId id="403" r:id="rId17"/>
    <p:sldId id="404" r:id="rId18"/>
    <p:sldId id="405" r:id="rId19"/>
    <p:sldId id="346"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35"/>
            <p14:sldId id="462"/>
            <p14:sldId id="463"/>
            <p14:sldId id="464"/>
            <p14:sldId id="465"/>
            <p14:sldId id="469"/>
            <p14:sldId id="470"/>
            <p14:sldId id="471"/>
            <p14:sldId id="472"/>
            <p14:sldId id="473"/>
            <p14:sldId id="466"/>
            <p14:sldId id="467"/>
            <p14:sldId id="468"/>
            <p14:sldId id="402"/>
            <p14:sldId id="403"/>
            <p14:sldId id="404"/>
            <p14:sldId id="405"/>
            <p14:sldId id="3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00"/>
    <a:srgbClr val="0000FF"/>
    <a:srgbClr val="FFFFCC"/>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85" d="100"/>
          <a:sy n="85" d="100"/>
        </p:scale>
        <p:origin x="48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148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2/17/2022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Excel: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2/17/2022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Exercise</a:t>
            </a:r>
            <a:r>
              <a:rPr lang="en-CA" dirty="0" smtClean="0"/>
              <a:t>: what does this function return?</a:t>
            </a:r>
          </a:p>
          <a:p>
            <a:pPr lvl="1"/>
            <a:r>
              <a:rPr lang="en-CA" sz="1800" dirty="0" smtClean="0">
                <a:latin typeface="Consolas" panose="020B0609020204030204" pitchFamily="49" charset="0"/>
              </a:rPr>
              <a:t>OR(B1&gt;B2,B2&gt;B1)</a:t>
            </a:r>
          </a:p>
          <a:p>
            <a:r>
              <a:rPr lang="en-US" dirty="0" smtClean="0"/>
              <a:t>A: It depends!</a:t>
            </a:r>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12</a:t>
            </a:fld>
            <a:endParaRPr lang="en-US" dirty="0"/>
          </a:p>
        </p:txBody>
      </p:sp>
    </p:spTree>
    <p:extLst>
      <p:ext uri="{BB962C8B-B14F-4D97-AF65-F5344CB8AC3E}">
        <p14:creationId xmlns:p14="http://schemas.microsoft.com/office/powerpoint/2010/main" val="3193804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16</a:t>
            </a:fld>
            <a:endParaRPr lang="en-US" dirty="0"/>
          </a:p>
        </p:txBody>
      </p:sp>
    </p:spTree>
    <p:extLst>
      <p:ext uri="{BB962C8B-B14F-4D97-AF65-F5344CB8AC3E}">
        <p14:creationId xmlns:p14="http://schemas.microsoft.com/office/powerpoint/2010/main" val="1611900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2/17/2022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2/17/2022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2/17/2022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0"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smtClean="0"/>
              <a:t>MS-Excel</a:t>
            </a:r>
            <a:r>
              <a:rPr lang="en-CA" sz="1200" baseline="0" dirty="0" smtClean="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2/17/2022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2/17/2022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2/17/2022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2/17/2022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2/17/2022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2/17/2022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urbandictionary.com/define.php?term=Belieb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ages.cpsc.ucalgary.ca/~tamj/2020/203W/notes/pdf/Internet_searching.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office.com/en-us/article/excel-2016-for-mac-help-2010f16b-aec0-4da7-b381-9cc1b9b47745" TargetMode="External"/><Relationship Id="rId2" Type="http://schemas.openxmlformats.org/officeDocument/2006/relationships/hyperlink" Target="https://support.office.com/en-us/article/excel-for-windows-training-9bc05390-e94c-46af-a5b3-d7c22f6990b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Excel: Tutorial Week 3</a:t>
            </a:r>
            <a:endParaRPr lang="en-US" dirty="0"/>
          </a:p>
        </p:txBody>
      </p:sp>
      <p:sp>
        <p:nvSpPr>
          <p:cNvPr id="3" name="Subtitle 2"/>
          <p:cNvSpPr>
            <a:spLocks noGrp="1"/>
          </p:cNvSpPr>
          <p:nvPr>
            <p:ph type="subTitle" idx="1"/>
          </p:nvPr>
        </p:nvSpPr>
        <p:spPr>
          <a:xfrm>
            <a:off x="1371600" y="3581400"/>
            <a:ext cx="6400800" cy="2362200"/>
          </a:xfrm>
        </p:spPr>
        <p:txBody>
          <a:bodyPr/>
          <a:lstStyle/>
          <a:p>
            <a:pPr marL="342900" indent="-342900" algn="l">
              <a:buFont typeface="Arial" panose="020B0604020202020204" pitchFamily="34" charset="0"/>
              <a:buChar char="•"/>
            </a:pPr>
            <a:r>
              <a:rPr lang="en-US" sz="1800" dirty="0" smtClean="0"/>
              <a:t>Branching </a:t>
            </a:r>
            <a:r>
              <a:rPr lang="en-US" sz="1800" dirty="0" smtClean="0"/>
              <a:t>and logic</a:t>
            </a:r>
          </a:p>
          <a:p>
            <a:pPr marL="342900" indent="-342900" algn="l">
              <a:buFont typeface="Arial" panose="020B0604020202020204" pitchFamily="34" charset="0"/>
              <a:buChar char="•"/>
            </a:pPr>
            <a:r>
              <a:rPr lang="en-US" sz="1800" dirty="0" smtClean="0"/>
              <a:t>Logic and web searches: AND, OR, NOT (subtraction)</a:t>
            </a:r>
          </a:p>
          <a:p>
            <a:pPr marL="342900" indent="-342900" algn="l">
              <a:buFont typeface="Arial" panose="020B0604020202020204" pitchFamily="34" charset="0"/>
              <a:buChar char="•"/>
            </a:pPr>
            <a:r>
              <a:rPr lang="en-US" sz="1800" dirty="0" smtClean="0"/>
              <a:t>Cell references: more advanced examples, transposing their </a:t>
            </a:r>
            <a:r>
              <a:rPr lang="en-US" sz="1800" dirty="0" smtClean="0"/>
              <a:t>use</a:t>
            </a:r>
            <a:endParaRPr lang="en-US" sz="1800" dirty="0" smtClean="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Not: Web Search Student Exercise</a:t>
            </a:r>
            <a:endParaRPr lang="en-CA" dirty="0"/>
          </a:p>
        </p:txBody>
      </p:sp>
      <p:sp>
        <p:nvSpPr>
          <p:cNvPr id="3" name="Content Placeholder 2"/>
          <p:cNvSpPr>
            <a:spLocks noGrp="1"/>
          </p:cNvSpPr>
          <p:nvPr>
            <p:ph idx="1"/>
          </p:nvPr>
        </p:nvSpPr>
        <p:spPr/>
        <p:txBody>
          <a:bodyPr/>
          <a:lstStyle/>
          <a:p>
            <a:r>
              <a:rPr lang="en-US" dirty="0" smtClean="0"/>
              <a:t>Your name is Justin and you are tired of seeing search results displaying ‘Bieber’ web pages whenever you “Google yourself”.</a:t>
            </a:r>
            <a:r>
              <a:rPr lang="en-US" baseline="30000" dirty="0" smtClean="0"/>
              <a:t>1</a:t>
            </a:r>
          </a:p>
          <a:p>
            <a:r>
              <a:rPr lang="en-US" b="1" dirty="0"/>
              <a:t>Search case #1</a:t>
            </a:r>
            <a:r>
              <a:rPr lang="en-US" dirty="0"/>
              <a:t>, type the following into a search site:</a:t>
            </a:r>
          </a:p>
          <a:p>
            <a:pPr lvl="1"/>
            <a:r>
              <a:rPr lang="en-US" dirty="0" smtClean="0"/>
              <a:t>Justin</a:t>
            </a:r>
          </a:p>
          <a:p>
            <a:pPr lvl="1"/>
            <a:r>
              <a:rPr lang="en-US" dirty="0" smtClean="0"/>
              <a:t>Note the number of search results and if any search results return pages that contain the text “Justin Bieber”.</a:t>
            </a:r>
          </a:p>
          <a:p>
            <a:r>
              <a:rPr lang="en-US" b="1" dirty="0"/>
              <a:t>Search case </a:t>
            </a:r>
            <a:r>
              <a:rPr lang="en-US" b="1" dirty="0" smtClean="0"/>
              <a:t>#2</a:t>
            </a:r>
            <a:r>
              <a:rPr lang="en-US" dirty="0" smtClean="0"/>
              <a:t>, </a:t>
            </a:r>
            <a:r>
              <a:rPr lang="en-US" dirty="0"/>
              <a:t>type the following into a search site:</a:t>
            </a:r>
          </a:p>
          <a:p>
            <a:pPr lvl="1"/>
            <a:r>
              <a:rPr lang="en-US" dirty="0" smtClean="0"/>
              <a:t>Justin -Bieber</a:t>
            </a:r>
            <a:endParaRPr lang="en-US" dirty="0"/>
          </a:p>
          <a:p>
            <a:pPr lvl="1"/>
            <a:r>
              <a:rPr lang="en-US" dirty="0"/>
              <a:t>Note the number of search results and if any search results return pages that contain the text “Justin Bieber”.</a:t>
            </a:r>
          </a:p>
          <a:p>
            <a:endParaRPr lang="en-CA" dirty="0"/>
          </a:p>
        </p:txBody>
      </p:sp>
      <p:sp>
        <p:nvSpPr>
          <p:cNvPr id="4" name="TextBox 3"/>
          <p:cNvSpPr txBox="1"/>
          <p:nvPr/>
        </p:nvSpPr>
        <p:spPr>
          <a:xfrm>
            <a:off x="228600" y="5867400"/>
            <a:ext cx="8382000" cy="738664"/>
          </a:xfrm>
          <a:prstGeom prst="rect">
            <a:avLst/>
          </a:prstGeom>
          <a:noFill/>
        </p:spPr>
        <p:txBody>
          <a:bodyPr wrap="square" rtlCol="0">
            <a:spAutoFit/>
          </a:bodyPr>
          <a:lstStyle/>
          <a:p>
            <a:r>
              <a:rPr lang="en-US" baseline="30000" dirty="0" smtClean="0"/>
              <a:t>1 This example was chosen for teaching purposes simply because of the large number of results that return pages containing “Justin Bieber” when the search criteria is ‘Justin’.  Apologies to any one that happens to be hard core </a:t>
            </a:r>
            <a:r>
              <a:rPr lang="en-US" i="1" baseline="30000" dirty="0" err="1" smtClean="0"/>
              <a:t>Beliebers</a:t>
            </a:r>
            <a:r>
              <a:rPr lang="en-US" baseline="30000" dirty="0" smtClean="0"/>
              <a:t>.</a:t>
            </a:r>
            <a:r>
              <a:rPr lang="en-US" dirty="0" smtClean="0"/>
              <a:t> </a:t>
            </a:r>
            <a:r>
              <a:rPr lang="en-CA" baseline="30000" dirty="0" smtClean="0">
                <a:hlinkClick r:id="rId2"/>
              </a:rPr>
              <a:t>https</a:t>
            </a:r>
            <a:r>
              <a:rPr lang="en-CA" baseline="30000" dirty="0">
                <a:hlinkClick r:id="rId2"/>
              </a:rPr>
              <a:t>://www.urbandictionary.com/define.php?term=Belieber</a:t>
            </a:r>
            <a:endParaRPr lang="en-CA" baseline="30000" dirty="0"/>
          </a:p>
        </p:txBody>
      </p:sp>
    </p:spTree>
    <p:extLst>
      <p:ext uri="{BB962C8B-B14F-4D97-AF65-F5344CB8AC3E}">
        <p14:creationId xmlns:p14="http://schemas.microsoft.com/office/powerpoint/2010/main" val="733162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Interested In Advanced Web Searches?</a:t>
            </a:r>
            <a:endParaRPr lang="en-CA" dirty="0"/>
          </a:p>
        </p:txBody>
      </p:sp>
      <p:sp>
        <p:nvSpPr>
          <p:cNvPr id="3" name="Content Placeholder 2"/>
          <p:cNvSpPr>
            <a:spLocks noGrp="1"/>
          </p:cNvSpPr>
          <p:nvPr>
            <p:ph idx="1"/>
          </p:nvPr>
        </p:nvSpPr>
        <p:spPr/>
        <p:txBody>
          <a:bodyPr/>
          <a:lstStyle/>
          <a:p>
            <a:r>
              <a:rPr lang="en-US" dirty="0" smtClean="0"/>
              <a:t>For more information:</a:t>
            </a:r>
          </a:p>
          <a:p>
            <a:pPr lvl="1"/>
            <a:r>
              <a:rPr lang="en-CA">
                <a:hlinkClick r:id="rId2"/>
              </a:rPr>
              <a:t>https://pages.cpsc.ucalgary.ca/~tamj/2020/203W/notes/pdf/Internet_searching.pdf</a:t>
            </a:r>
            <a:endParaRPr lang="en-CA" dirty="0"/>
          </a:p>
        </p:txBody>
      </p:sp>
    </p:spTree>
    <p:extLst>
      <p:ext uri="{BB962C8B-B14F-4D97-AF65-F5344CB8AC3E}">
        <p14:creationId xmlns:p14="http://schemas.microsoft.com/office/powerpoint/2010/main" val="1026817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Using The Logical Functions </a:t>
            </a:r>
            <a:r>
              <a:rPr lang="en-CA" dirty="0" smtClean="0"/>
              <a:t>(AND, OR) In </a:t>
            </a:r>
            <a:r>
              <a:rPr lang="en-CA" dirty="0"/>
              <a:t>Excel</a:t>
            </a:r>
          </a:p>
        </p:txBody>
      </p:sp>
      <p:sp>
        <p:nvSpPr>
          <p:cNvPr id="3" name="Content Placeholder 2"/>
          <p:cNvSpPr>
            <a:spLocks noGrp="1"/>
          </p:cNvSpPr>
          <p:nvPr>
            <p:ph idx="1"/>
          </p:nvPr>
        </p:nvSpPr>
        <p:spPr/>
        <p:txBody>
          <a:bodyPr/>
          <a:lstStyle/>
          <a:p>
            <a:r>
              <a:rPr lang="en-CA" b="1" dirty="0"/>
              <a:t>Format</a:t>
            </a:r>
            <a:r>
              <a:rPr lang="en-CA" dirty="0"/>
              <a:t>:</a:t>
            </a:r>
          </a:p>
          <a:p>
            <a:pPr marL="352425" lvl="2" indent="0">
              <a:buNone/>
            </a:pPr>
            <a:r>
              <a:rPr lang="en-CA" dirty="0">
                <a:latin typeface="Consolas" panose="020B0609020204030204" pitchFamily="49" charset="0"/>
                <a:cs typeface="Consolas" panose="020B0609020204030204" pitchFamily="49" charset="0"/>
              </a:rPr>
              <a:t>AND(&lt;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a:t>
            </a:r>
          </a:p>
          <a:p>
            <a:pPr marL="352425" lvl="2" indent="0">
              <a:buNone/>
            </a:pPr>
            <a:r>
              <a:rPr lang="en-CA" dirty="0">
                <a:latin typeface="Consolas" panose="020B0609020204030204" pitchFamily="49" charset="0"/>
                <a:cs typeface="Consolas" panose="020B0609020204030204" pitchFamily="49" charset="0"/>
              </a:rPr>
              <a:t>OR(&lt;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a:t>
            </a:r>
          </a:p>
          <a:p>
            <a:r>
              <a:rPr lang="en-CA" b="1" dirty="0">
                <a:cs typeface="Consolas" panose="020B0609020204030204" pitchFamily="49" charset="0"/>
              </a:rPr>
              <a:t>Types of inputs</a:t>
            </a:r>
            <a:r>
              <a:rPr lang="en-CA" dirty="0">
                <a:cs typeface="Consolas" panose="020B0609020204030204" pitchFamily="49" charset="0"/>
              </a:rPr>
              <a:t>:</a:t>
            </a:r>
          </a:p>
          <a:p>
            <a:pPr lvl="1"/>
            <a:r>
              <a:rPr lang="en-CA" sz="1800" dirty="0">
                <a:cs typeface="Consolas" panose="020B0609020204030204" pitchFamily="49" charset="0"/>
              </a:rPr>
              <a:t>A constant value (False, True)</a:t>
            </a:r>
          </a:p>
          <a:p>
            <a:pPr lvl="1"/>
            <a:r>
              <a:rPr lang="en-CA" sz="1800" dirty="0">
                <a:cs typeface="Consolas" panose="020B0609020204030204" pitchFamily="49" charset="0"/>
              </a:rPr>
              <a:t>A cell reference (e.g. </a:t>
            </a:r>
            <a:r>
              <a:rPr lang="en-CA" sz="1800" dirty="0">
                <a:latin typeface="Consolas" panose="020B0609020204030204" pitchFamily="49" charset="0"/>
                <a:cs typeface="Consolas" panose="020B0609020204030204" pitchFamily="49" charset="0"/>
              </a:rPr>
              <a:t>A2</a:t>
            </a:r>
            <a:r>
              <a:rPr lang="en-CA" sz="1800" dirty="0">
                <a:cs typeface="Consolas" panose="020B0609020204030204" pitchFamily="49" charset="0"/>
              </a:rPr>
              <a:t>, </a:t>
            </a:r>
            <a:r>
              <a:rPr lang="en-CA" sz="1800" dirty="0">
                <a:latin typeface="Consolas" panose="020B0609020204030204" pitchFamily="49" charset="0"/>
                <a:cs typeface="Consolas" panose="020B0609020204030204" pitchFamily="49" charset="0"/>
              </a:rPr>
              <a:t>BB64</a:t>
            </a:r>
            <a:r>
              <a:rPr lang="en-CA" sz="1800" dirty="0">
                <a:cs typeface="Consolas" panose="020B0609020204030204" pitchFamily="49" charset="0"/>
              </a:rPr>
              <a:t> etc.) </a:t>
            </a:r>
          </a:p>
          <a:p>
            <a:pPr lvl="1"/>
            <a:r>
              <a:rPr lang="en-CA" sz="1800" dirty="0">
                <a:cs typeface="Consolas" panose="020B0609020204030204" pitchFamily="49" charset="0"/>
              </a:rPr>
              <a:t>An expression that evaluates to True or False result (e.g. </a:t>
            </a:r>
            <a:r>
              <a:rPr lang="en-CA" sz="1800" dirty="0">
                <a:latin typeface="Consolas" panose="020B0609020204030204" pitchFamily="49" charset="0"/>
                <a:cs typeface="Consolas" panose="020B0609020204030204" pitchFamily="49" charset="0"/>
              </a:rPr>
              <a:t>3 &gt; 2</a:t>
            </a:r>
            <a:r>
              <a:rPr lang="en-CA" sz="1800" dirty="0">
                <a:cs typeface="Consolas" panose="020B0609020204030204" pitchFamily="49" charset="0"/>
              </a:rPr>
              <a:t>, </a:t>
            </a:r>
            <a:r>
              <a:rPr lang="en-CA" sz="1800" dirty="0">
                <a:latin typeface="Consolas" panose="020B0609020204030204" pitchFamily="49" charset="0"/>
                <a:cs typeface="Consolas" panose="020B0609020204030204" pitchFamily="49" charset="0"/>
              </a:rPr>
              <a:t>A2 &gt;= 50</a:t>
            </a:r>
            <a:r>
              <a:rPr lang="en-CA" sz="1800" dirty="0">
                <a:cs typeface="Consolas" panose="020B0609020204030204" pitchFamily="49" charset="0"/>
              </a:rPr>
              <a:t> etc.)</a:t>
            </a:r>
            <a:endParaRPr lang="en-CA" sz="1800" dirty="0"/>
          </a:p>
          <a:p>
            <a:r>
              <a:rPr lang="en-CA" b="1" dirty="0"/>
              <a:t>Examples</a:t>
            </a:r>
            <a:r>
              <a:rPr lang="en-CA" dirty="0"/>
              <a:t>:</a:t>
            </a:r>
          </a:p>
          <a:p>
            <a:pPr lvl="1"/>
            <a:r>
              <a:rPr lang="en-CA" sz="1800" dirty="0">
                <a:latin typeface="Consolas" panose="020B0609020204030204" pitchFamily="49" charset="0"/>
              </a:rPr>
              <a:t>AND(</a:t>
            </a:r>
            <a:r>
              <a:rPr lang="en-CA" sz="1800" dirty="0" err="1">
                <a:latin typeface="Consolas" panose="020B0609020204030204" pitchFamily="49" charset="0"/>
              </a:rPr>
              <a:t>False,True,False</a:t>
            </a:r>
            <a:r>
              <a:rPr lang="en-CA" sz="1800" dirty="0">
                <a:latin typeface="Consolas" panose="020B0609020204030204" pitchFamily="49" charset="0"/>
              </a:rPr>
              <a:t>)</a:t>
            </a:r>
          </a:p>
          <a:p>
            <a:pPr lvl="1"/>
            <a:r>
              <a:rPr lang="en-CA" sz="1800" dirty="0">
                <a:latin typeface="Consolas" panose="020B0609020204030204" pitchFamily="49" charset="0"/>
              </a:rPr>
              <a:t>AND(B1,True)</a:t>
            </a:r>
          </a:p>
          <a:p>
            <a:pPr lvl="1"/>
            <a:r>
              <a:rPr lang="en-CA" sz="1800" dirty="0">
                <a:latin typeface="Consolas" panose="020B0609020204030204" pitchFamily="49" charset="0"/>
              </a:rPr>
              <a:t>OR(</a:t>
            </a:r>
            <a:r>
              <a:rPr lang="en-CA" sz="1800" dirty="0" err="1">
                <a:latin typeface="Consolas" panose="020B0609020204030204" pitchFamily="49" charset="0"/>
              </a:rPr>
              <a:t>False,False,True</a:t>
            </a:r>
            <a:r>
              <a:rPr lang="en-CA" sz="1800" dirty="0">
                <a:latin typeface="Consolas" panose="020B0609020204030204" pitchFamily="49" charset="0"/>
              </a:rPr>
              <a:t>)</a:t>
            </a:r>
          </a:p>
          <a:p>
            <a:r>
              <a:rPr lang="en-CA" b="1" dirty="0"/>
              <a:t>Exercise</a:t>
            </a:r>
            <a:r>
              <a:rPr lang="en-CA" dirty="0"/>
              <a:t>: what does this function return?</a:t>
            </a:r>
          </a:p>
          <a:p>
            <a:pPr lvl="1"/>
            <a:r>
              <a:rPr lang="en-CA" sz="1800" dirty="0">
                <a:latin typeface="Consolas" panose="020B0609020204030204" pitchFamily="49" charset="0"/>
              </a:rPr>
              <a:t>OR(B1&gt;B2,B2&gt;B1)</a:t>
            </a:r>
          </a:p>
          <a:p>
            <a:endParaRPr lang="en-CA" dirty="0"/>
          </a:p>
        </p:txBody>
      </p:sp>
    </p:spTree>
    <p:extLst>
      <p:ext uri="{BB962C8B-B14F-4D97-AF65-F5344CB8AC3E}">
        <p14:creationId xmlns:p14="http://schemas.microsoft.com/office/powerpoint/2010/main" val="833075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Logic In Conjunction With The </a:t>
            </a:r>
            <a:r>
              <a:rPr lang="en-US" dirty="0" smtClean="0">
                <a:latin typeface="Consolas" panose="020B0609020204030204" pitchFamily="49" charset="0"/>
              </a:rPr>
              <a:t>IF</a:t>
            </a:r>
            <a:r>
              <a:rPr lang="en-US" dirty="0" smtClean="0"/>
              <a:t> Function</a:t>
            </a:r>
            <a:endParaRPr lang="en-US"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logic_if</a:t>
            </a:r>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r>
              <a:rPr lang="en-US" dirty="0" smtClean="0"/>
              <a:t>Job 1 Requirements (matched to the applicant on a row by row basis)</a:t>
            </a:r>
          </a:p>
          <a:p>
            <a:pPr lvl="1"/>
            <a:r>
              <a:rPr lang="en-CA" dirty="0">
                <a:latin typeface="Consolas" panose="020B0609020204030204" pitchFamily="49" charset="0"/>
              </a:rPr>
              <a:t>=IF(AND(B3="Yes",D3="Yes"),"Hired</a:t>
            </a:r>
            <a:r>
              <a:rPr lang="en-CA" dirty="0" smtClean="0">
                <a:latin typeface="Consolas" panose="020B0609020204030204" pitchFamily="49" charset="0"/>
              </a:rPr>
              <a:t>","")</a:t>
            </a:r>
          </a:p>
          <a:p>
            <a:r>
              <a:rPr lang="en-US" dirty="0" smtClean="0"/>
              <a:t>Results? (Why?)</a:t>
            </a:r>
            <a:endParaRPr lang="en-US" dirty="0" smtClean="0">
              <a:latin typeface="Consolas" panose="020B0609020204030204" pitchFamily="49" charset="0"/>
            </a:endParaRPr>
          </a:p>
          <a:p>
            <a:endParaRPr lang="en-US" dirty="0"/>
          </a:p>
        </p:txBody>
      </p:sp>
      <p:pic>
        <p:nvPicPr>
          <p:cNvPr id="4" name="Picture 3"/>
          <p:cNvPicPr>
            <a:picLocks noChangeAspect="1"/>
          </p:cNvPicPr>
          <p:nvPr/>
        </p:nvPicPr>
        <p:blipFill>
          <a:blip r:embed="rId2"/>
          <a:stretch>
            <a:fillRect/>
          </a:stretch>
        </p:blipFill>
        <p:spPr>
          <a:xfrm>
            <a:off x="762000" y="1981200"/>
            <a:ext cx="5695950" cy="1438275"/>
          </a:xfrm>
          <a:prstGeom prst="rect">
            <a:avLst/>
          </a:prstGeom>
        </p:spPr>
      </p:pic>
      <p:pic>
        <p:nvPicPr>
          <p:cNvPr id="5" name="Picture 4"/>
          <p:cNvPicPr>
            <a:picLocks noChangeAspect="1"/>
          </p:cNvPicPr>
          <p:nvPr/>
        </p:nvPicPr>
        <p:blipFill>
          <a:blip r:embed="rId3"/>
          <a:stretch>
            <a:fillRect/>
          </a:stretch>
        </p:blipFill>
        <p:spPr>
          <a:xfrm>
            <a:off x="6457950" y="1973580"/>
            <a:ext cx="1181100" cy="1409700"/>
          </a:xfrm>
          <a:prstGeom prst="rect">
            <a:avLst/>
          </a:prstGeom>
        </p:spPr>
      </p:pic>
    </p:spTree>
    <p:extLst>
      <p:ext uri="{BB962C8B-B14F-4D97-AF65-F5344CB8AC3E}">
        <p14:creationId xmlns:p14="http://schemas.microsoft.com/office/powerpoint/2010/main" val="204628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randombar(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Logic In Conjunction With The </a:t>
            </a:r>
            <a:r>
              <a:rPr lang="en-US" dirty="0" smtClean="0">
                <a:latin typeface="Consolas" panose="020B0609020204030204" pitchFamily="49" charset="0"/>
              </a:rPr>
              <a:t>IF</a:t>
            </a:r>
            <a:r>
              <a:rPr lang="en-US" dirty="0" smtClean="0"/>
              <a:t> Function</a:t>
            </a:r>
            <a:endParaRPr lang="en-US"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logic_if</a:t>
            </a:r>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r>
              <a:rPr lang="en-US" dirty="0" smtClean="0"/>
              <a:t>Job 2 Requirements (matched to the applicant on a row by row basis)</a:t>
            </a:r>
          </a:p>
          <a:p>
            <a:pPr lvl="1"/>
            <a:r>
              <a:rPr lang="en-CA" dirty="0" smtClean="0">
                <a:latin typeface="Consolas" panose="020B0609020204030204" pitchFamily="49" charset="0"/>
              </a:rPr>
              <a:t>IF(OR(AND(B3</a:t>
            </a:r>
            <a:r>
              <a:rPr lang="en-CA" dirty="0">
                <a:latin typeface="Consolas" panose="020B0609020204030204" pitchFamily="49" charset="0"/>
              </a:rPr>
              <a:t>="YES",C3&gt;=3.3),E3&gt;=10),"Hired</a:t>
            </a:r>
            <a:r>
              <a:rPr lang="en-CA" dirty="0" smtClean="0">
                <a:latin typeface="Consolas" panose="020B0609020204030204" pitchFamily="49" charset="0"/>
              </a:rPr>
              <a:t>","")</a:t>
            </a:r>
          </a:p>
          <a:p>
            <a:r>
              <a:rPr lang="en-US" dirty="0" smtClean="0"/>
              <a:t>Results? </a:t>
            </a:r>
            <a:endParaRPr lang="en-US" dirty="0" smtClean="0">
              <a:latin typeface="Consolas" panose="020B0609020204030204" pitchFamily="49" charset="0"/>
            </a:endParaRPr>
          </a:p>
          <a:p>
            <a:endParaRPr lang="en-US" dirty="0"/>
          </a:p>
        </p:txBody>
      </p:sp>
      <p:pic>
        <p:nvPicPr>
          <p:cNvPr id="4" name="Picture 3"/>
          <p:cNvPicPr>
            <a:picLocks noChangeAspect="1"/>
          </p:cNvPicPr>
          <p:nvPr/>
        </p:nvPicPr>
        <p:blipFill>
          <a:blip r:embed="rId2"/>
          <a:stretch>
            <a:fillRect/>
          </a:stretch>
        </p:blipFill>
        <p:spPr>
          <a:xfrm>
            <a:off x="762000" y="1981200"/>
            <a:ext cx="5695950" cy="1438275"/>
          </a:xfrm>
          <a:prstGeom prst="rect">
            <a:avLst/>
          </a:prstGeom>
        </p:spPr>
      </p:pic>
      <p:pic>
        <p:nvPicPr>
          <p:cNvPr id="6" name="Picture 5"/>
          <p:cNvPicPr>
            <a:picLocks noChangeAspect="1"/>
          </p:cNvPicPr>
          <p:nvPr/>
        </p:nvPicPr>
        <p:blipFill>
          <a:blip r:embed="rId3"/>
          <a:stretch>
            <a:fillRect/>
          </a:stretch>
        </p:blipFill>
        <p:spPr>
          <a:xfrm>
            <a:off x="6457950" y="2004060"/>
            <a:ext cx="1390650" cy="1417393"/>
          </a:xfrm>
          <a:prstGeom prst="rect">
            <a:avLst/>
          </a:prstGeom>
        </p:spPr>
      </p:pic>
    </p:spTree>
    <p:extLst>
      <p:ext uri="{BB962C8B-B14F-4D97-AF65-F5344CB8AC3E}">
        <p14:creationId xmlns:p14="http://schemas.microsoft.com/office/powerpoint/2010/main" val="76152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randombar(horizont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Vs. Relative Cell References</a:t>
            </a:r>
            <a:endParaRPr lang="en-US" dirty="0"/>
          </a:p>
        </p:txBody>
      </p:sp>
      <p:sp>
        <p:nvSpPr>
          <p:cNvPr id="3" name="Content Placeholder 2"/>
          <p:cNvSpPr>
            <a:spLocks noGrp="1"/>
          </p:cNvSpPr>
          <p:nvPr>
            <p:ph idx="1"/>
          </p:nvPr>
        </p:nvSpPr>
        <p:spPr/>
        <p:txBody>
          <a:bodyPr/>
          <a:lstStyle/>
          <a:p>
            <a:r>
              <a:rPr lang="en-CA" dirty="0" smtClean="0"/>
              <a:t>Absolute </a:t>
            </a:r>
            <a:r>
              <a:rPr lang="en-CA" dirty="0"/>
              <a:t>$: cell reference does not change regardless how far formula is </a:t>
            </a:r>
            <a:r>
              <a:rPr lang="en-CA" dirty="0" smtClean="0"/>
              <a:t>cut-pasted or copy-pasted.</a:t>
            </a:r>
          </a:p>
          <a:p>
            <a:pPr lvl="1"/>
            <a:r>
              <a:rPr lang="en-CA" dirty="0" smtClean="0"/>
              <a:t>The dollar sign $ can be in front of either the column or row coordinate for that coordinate value to be absolute.</a:t>
            </a:r>
          </a:p>
          <a:p>
            <a:pPr lvl="1"/>
            <a:r>
              <a:rPr lang="en-CA" dirty="0" smtClean="0"/>
              <a:t>E.g</a:t>
            </a:r>
            <a:r>
              <a:rPr lang="en-CA" dirty="0"/>
              <a:t>.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row &amp; column),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column),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row)</a:t>
            </a:r>
            <a:endParaRPr lang="en-US" dirty="0"/>
          </a:p>
          <a:p>
            <a:r>
              <a:rPr lang="en-CA" dirty="0"/>
              <a:t>Relative: cell reference changes depending upon far formula is </a:t>
            </a:r>
            <a:r>
              <a:rPr lang="en-CA" dirty="0" smtClean="0"/>
              <a:t>moved.</a:t>
            </a:r>
          </a:p>
          <a:p>
            <a:r>
              <a:rPr lang="en-CA" dirty="0" smtClean="0"/>
              <a:t>When should each one be employed?</a:t>
            </a:r>
          </a:p>
          <a:p>
            <a:pPr lvl="1"/>
            <a:r>
              <a:rPr lang="en-CA" dirty="0" smtClean="0"/>
              <a:t>Absolute for constants (lookup table values) e.g. cut off to pass/fail a course because the cut off is always the same.</a:t>
            </a:r>
          </a:p>
          <a:p>
            <a:pPr lvl="1"/>
            <a:r>
              <a:rPr lang="en-CA" dirty="0" smtClean="0"/>
              <a:t>Relative </a:t>
            </a:r>
            <a:r>
              <a:rPr lang="en-CA" dirty="0"/>
              <a:t>for </a:t>
            </a:r>
            <a:r>
              <a:rPr lang="en-CA" dirty="0" smtClean="0"/>
              <a:t>variables e.g. student grades.</a:t>
            </a:r>
            <a:endParaRPr lang="en-US" dirty="0"/>
          </a:p>
          <a:p>
            <a:endParaRPr lang="en-US" dirty="0"/>
          </a:p>
          <a:p>
            <a:endParaRPr lang="en-US" dirty="0"/>
          </a:p>
        </p:txBody>
      </p:sp>
    </p:spTree>
    <p:extLst>
      <p:ext uri="{BB962C8B-B14F-4D97-AF65-F5344CB8AC3E}">
        <p14:creationId xmlns:p14="http://schemas.microsoft.com/office/powerpoint/2010/main" val="1510860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Mixing Up Absolute And Relative Cell References</a:t>
            </a:r>
            <a:endParaRPr lang="en-CA"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absolute_income_lookup</a:t>
            </a:r>
            <a:endParaRPr lang="en-US" dirty="0">
              <a:latin typeface="Consolas" panose="020B0609020204030204" pitchFamily="49" charset="0"/>
            </a:endParaRPr>
          </a:p>
          <a:p>
            <a:pPr lvl="1"/>
            <a:r>
              <a:rPr lang="en-CA" dirty="0" smtClean="0">
                <a:solidFill>
                  <a:srgbClr val="FF0000"/>
                </a:solidFill>
              </a:rPr>
              <a:t>First argument </a:t>
            </a:r>
            <a:r>
              <a:rPr lang="en-CA" dirty="0" smtClean="0"/>
              <a:t>(total income) is absolute rather than relative.</a:t>
            </a:r>
          </a:p>
          <a:p>
            <a:pPr lvl="1"/>
            <a:endParaRPr lang="en-CA" dirty="0"/>
          </a:p>
          <a:p>
            <a:pPr lvl="1"/>
            <a:endParaRPr lang="en-CA" dirty="0" smtClean="0"/>
          </a:p>
          <a:p>
            <a:pPr lvl="1"/>
            <a:endParaRPr lang="en-CA" dirty="0"/>
          </a:p>
          <a:p>
            <a:pPr lvl="1"/>
            <a:endParaRPr lang="en-CA" dirty="0" smtClean="0"/>
          </a:p>
          <a:p>
            <a:pPr lvl="1"/>
            <a:endParaRPr lang="en-CA" dirty="0"/>
          </a:p>
          <a:p>
            <a:pPr lvl="1"/>
            <a:endParaRPr lang="en-CA" dirty="0" smtClean="0"/>
          </a:p>
          <a:p>
            <a:pPr lvl="1"/>
            <a:endParaRPr lang="en-CA" dirty="0"/>
          </a:p>
          <a:p>
            <a:pPr lvl="1"/>
            <a:r>
              <a:rPr lang="en-CA" dirty="0"/>
              <a:t>T</a:t>
            </a:r>
            <a:r>
              <a:rPr lang="en-CA" dirty="0" smtClean="0"/>
              <a:t>he second argument in Column </a:t>
            </a:r>
            <a:r>
              <a:rPr lang="en-CA" dirty="0">
                <a:latin typeface="Consolas" panose="020B0609020204030204" pitchFamily="49" charset="0"/>
              </a:rPr>
              <a:t>F</a:t>
            </a:r>
            <a:r>
              <a:rPr lang="en-CA" dirty="0"/>
              <a:t> </a:t>
            </a:r>
            <a:r>
              <a:rPr lang="en-CA" dirty="0" smtClean="0"/>
              <a:t>is unchanged </a:t>
            </a:r>
            <a:r>
              <a:rPr lang="en-CA" dirty="0" smtClean="0">
                <a:latin typeface="Consolas" panose="020B0609020204030204" pitchFamily="49" charset="0"/>
              </a:rPr>
              <a:t>$</a:t>
            </a:r>
            <a:r>
              <a:rPr lang="en-CA" dirty="0">
                <a:latin typeface="Consolas" panose="020B0609020204030204" pitchFamily="49" charset="0"/>
              </a:rPr>
              <a:t>J$3:$L$5</a:t>
            </a:r>
            <a:r>
              <a:rPr lang="en-CA" dirty="0" smtClean="0"/>
              <a:t>: </a:t>
            </a:r>
            <a:r>
              <a:rPr lang="en-CA" dirty="0">
                <a:latin typeface="Consolas" panose="020B0609020204030204" pitchFamily="49" charset="0"/>
              </a:rPr>
              <a:t>=VLOOKUP(</a:t>
            </a:r>
            <a:r>
              <a:rPr lang="en-CA" dirty="0">
                <a:solidFill>
                  <a:srgbClr val="FF0000"/>
                </a:solidFill>
                <a:latin typeface="Consolas" panose="020B0609020204030204" pitchFamily="49" charset="0"/>
              </a:rPr>
              <a:t>$E$2</a:t>
            </a:r>
            <a:r>
              <a:rPr lang="en-CA" dirty="0">
                <a:latin typeface="Consolas" panose="020B0609020204030204" pitchFamily="49" charset="0"/>
              </a:rPr>
              <a:t>,$J$3:$L$5,3</a:t>
            </a:r>
            <a:r>
              <a:rPr lang="en-CA" dirty="0" smtClean="0">
                <a:latin typeface="Consolas" panose="020B0609020204030204" pitchFamily="49" charset="0"/>
              </a:rPr>
              <a:t>)</a:t>
            </a:r>
          </a:p>
          <a:p>
            <a:pPr lvl="1"/>
            <a:r>
              <a:rPr lang="en-CA" dirty="0" smtClean="0"/>
              <a:t>(Absolute means that when the formula is copied </a:t>
            </a:r>
            <a:r>
              <a:rPr lang="en-CA" b="1" dirty="0" smtClean="0"/>
              <a:t>all pasted lookups refer to Cell </a:t>
            </a:r>
            <a:r>
              <a:rPr lang="en-CA" b="1" dirty="0" smtClean="0">
                <a:latin typeface="Consolas" panose="020B0609020204030204" pitchFamily="49" charset="0"/>
              </a:rPr>
              <a:t>E2</a:t>
            </a:r>
            <a:r>
              <a:rPr lang="en-CA" b="1" dirty="0" smtClean="0"/>
              <a:t> </a:t>
            </a:r>
            <a:r>
              <a:rPr lang="en-CA" dirty="0" smtClean="0"/>
              <a:t>– everyone’s taxes are based on the income of one person!)</a:t>
            </a:r>
            <a:endParaRPr lang="en-CA" dirty="0"/>
          </a:p>
        </p:txBody>
      </p:sp>
      <p:pic>
        <p:nvPicPr>
          <p:cNvPr id="4" name="Picture 3"/>
          <p:cNvPicPr>
            <a:picLocks noChangeAspect="1"/>
          </p:cNvPicPr>
          <p:nvPr/>
        </p:nvPicPr>
        <p:blipFill rotWithShape="1">
          <a:blip r:embed="rId3"/>
          <a:srcRect b="5555"/>
          <a:stretch/>
        </p:blipFill>
        <p:spPr>
          <a:xfrm>
            <a:off x="609601" y="2286000"/>
            <a:ext cx="7727772" cy="1295400"/>
          </a:xfrm>
          <a:prstGeom prst="rect">
            <a:avLst/>
          </a:prstGeom>
        </p:spPr>
      </p:pic>
      <p:pic>
        <p:nvPicPr>
          <p:cNvPr id="5" name="Picture 4"/>
          <p:cNvPicPr>
            <a:picLocks noChangeAspect="1"/>
          </p:cNvPicPr>
          <p:nvPr/>
        </p:nvPicPr>
        <p:blipFill>
          <a:blip r:embed="rId4"/>
          <a:stretch>
            <a:fillRect/>
          </a:stretch>
        </p:blipFill>
        <p:spPr>
          <a:xfrm>
            <a:off x="609600" y="3571875"/>
            <a:ext cx="7727772" cy="1076325"/>
          </a:xfrm>
          <a:prstGeom prst="rect">
            <a:avLst/>
          </a:prstGeom>
        </p:spPr>
      </p:pic>
      <p:grpSp>
        <p:nvGrpSpPr>
          <p:cNvPr id="10" name="Group 9"/>
          <p:cNvGrpSpPr/>
          <p:nvPr/>
        </p:nvGrpSpPr>
        <p:grpSpPr>
          <a:xfrm>
            <a:off x="7981728" y="3495871"/>
            <a:ext cx="785466" cy="933057"/>
            <a:chOff x="6684021" y="3495474"/>
            <a:chExt cx="785466" cy="933057"/>
          </a:xfrm>
        </p:grpSpPr>
        <p:sp>
          <p:nvSpPr>
            <p:cNvPr id="6" name="Freeform 5"/>
            <p:cNvSpPr/>
            <p:nvPr/>
          </p:nvSpPr>
          <p:spPr>
            <a:xfrm>
              <a:off x="6692113" y="3495474"/>
              <a:ext cx="186117" cy="251139"/>
            </a:xfrm>
            <a:custGeom>
              <a:avLst/>
              <a:gdLst>
                <a:gd name="connsiteX0" fmla="*/ 0 w 186117"/>
                <a:gd name="connsiteY0" fmla="*/ 285 h 251139"/>
                <a:gd name="connsiteX1" fmla="*/ 129473 w 186117"/>
                <a:gd name="connsiteY1" fmla="*/ 24561 h 251139"/>
                <a:gd name="connsiteX2" fmla="*/ 178025 w 186117"/>
                <a:gd name="connsiteY2" fmla="*/ 121666 h 251139"/>
                <a:gd name="connsiteX3" fmla="*/ 186117 w 186117"/>
                <a:gd name="connsiteY3" fmla="*/ 145942 h 251139"/>
                <a:gd name="connsiteX4" fmla="*/ 178025 w 186117"/>
                <a:gd name="connsiteY4" fmla="*/ 186402 h 251139"/>
                <a:gd name="connsiteX5" fmla="*/ 129473 w 186117"/>
                <a:gd name="connsiteY5" fmla="*/ 218770 h 251139"/>
                <a:gd name="connsiteX6" fmla="*/ 105197 w 186117"/>
                <a:gd name="connsiteY6" fmla="*/ 234954 h 251139"/>
                <a:gd name="connsiteX7" fmla="*/ 0 w 186117"/>
                <a:gd name="connsiteY7" fmla="*/ 251138 h 251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117" h="251139">
                  <a:moveTo>
                    <a:pt x="0" y="285"/>
                  </a:moveTo>
                  <a:cubicBezTo>
                    <a:pt x="28400" y="2470"/>
                    <a:pt x="99852" y="-9292"/>
                    <a:pt x="129473" y="24561"/>
                  </a:cubicBezTo>
                  <a:cubicBezTo>
                    <a:pt x="163259" y="63174"/>
                    <a:pt x="162746" y="75828"/>
                    <a:pt x="178025" y="121666"/>
                  </a:cubicBezTo>
                  <a:lnTo>
                    <a:pt x="186117" y="145942"/>
                  </a:lnTo>
                  <a:cubicBezTo>
                    <a:pt x="183420" y="159429"/>
                    <a:pt x="186469" y="175545"/>
                    <a:pt x="178025" y="186402"/>
                  </a:cubicBezTo>
                  <a:cubicBezTo>
                    <a:pt x="166083" y="201755"/>
                    <a:pt x="145657" y="207981"/>
                    <a:pt x="129473" y="218770"/>
                  </a:cubicBezTo>
                  <a:cubicBezTo>
                    <a:pt x="121381" y="224165"/>
                    <a:pt x="114790" y="233355"/>
                    <a:pt x="105197" y="234954"/>
                  </a:cubicBezTo>
                  <a:cubicBezTo>
                    <a:pt x="5431" y="251581"/>
                    <a:pt x="40907" y="251138"/>
                    <a:pt x="0" y="251138"/>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6684021" y="3495474"/>
              <a:ext cx="428878" cy="445347"/>
            </a:xfrm>
            <a:custGeom>
              <a:avLst/>
              <a:gdLst>
                <a:gd name="connsiteX0" fmla="*/ 24276 w 428878"/>
                <a:gd name="connsiteY0" fmla="*/ 0 h 428878"/>
                <a:gd name="connsiteX1" fmla="*/ 178025 w 428878"/>
                <a:gd name="connsiteY1" fmla="*/ 8092 h 428878"/>
                <a:gd name="connsiteX2" fmla="*/ 210393 w 428878"/>
                <a:gd name="connsiteY2" fmla="*/ 24276 h 428878"/>
                <a:gd name="connsiteX3" fmla="*/ 234669 w 428878"/>
                <a:gd name="connsiteY3" fmla="*/ 32369 h 428878"/>
                <a:gd name="connsiteX4" fmla="*/ 299406 w 428878"/>
                <a:gd name="connsiteY4" fmla="*/ 40461 h 428878"/>
                <a:gd name="connsiteX5" fmla="*/ 347958 w 428878"/>
                <a:gd name="connsiteY5" fmla="*/ 56645 h 428878"/>
                <a:gd name="connsiteX6" fmla="*/ 380326 w 428878"/>
                <a:gd name="connsiteY6" fmla="*/ 97105 h 428878"/>
                <a:gd name="connsiteX7" fmla="*/ 404602 w 428878"/>
                <a:gd name="connsiteY7" fmla="*/ 145657 h 428878"/>
                <a:gd name="connsiteX8" fmla="*/ 428878 w 428878"/>
                <a:gd name="connsiteY8" fmla="*/ 194209 h 428878"/>
                <a:gd name="connsiteX9" fmla="*/ 420786 w 428878"/>
                <a:gd name="connsiteY9" fmla="*/ 291314 h 428878"/>
                <a:gd name="connsiteX10" fmla="*/ 412694 w 428878"/>
                <a:gd name="connsiteY10" fmla="*/ 323682 h 428878"/>
                <a:gd name="connsiteX11" fmla="*/ 339866 w 428878"/>
                <a:gd name="connsiteY11" fmla="*/ 356050 h 428878"/>
                <a:gd name="connsiteX12" fmla="*/ 250853 w 428878"/>
                <a:gd name="connsiteY12" fmla="*/ 388418 h 428878"/>
                <a:gd name="connsiteX13" fmla="*/ 226577 w 428878"/>
                <a:gd name="connsiteY13" fmla="*/ 396510 h 428878"/>
                <a:gd name="connsiteX14" fmla="*/ 202301 w 428878"/>
                <a:gd name="connsiteY14" fmla="*/ 404602 h 428878"/>
                <a:gd name="connsiteX15" fmla="*/ 80921 w 428878"/>
                <a:gd name="connsiteY15" fmla="*/ 412694 h 428878"/>
                <a:gd name="connsiteX16" fmla="*/ 0 w 428878"/>
                <a:gd name="connsiteY16" fmla="*/ 428878 h 428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8878" h="428878">
                  <a:moveTo>
                    <a:pt x="24276" y="0"/>
                  </a:moveTo>
                  <a:cubicBezTo>
                    <a:pt x="75526" y="2697"/>
                    <a:pt x="127135" y="1454"/>
                    <a:pt x="178025" y="8092"/>
                  </a:cubicBezTo>
                  <a:cubicBezTo>
                    <a:pt x="189987" y="9652"/>
                    <a:pt x="199306" y="19524"/>
                    <a:pt x="210393" y="24276"/>
                  </a:cubicBezTo>
                  <a:cubicBezTo>
                    <a:pt x="218233" y="27636"/>
                    <a:pt x="226277" y="30843"/>
                    <a:pt x="234669" y="32369"/>
                  </a:cubicBezTo>
                  <a:cubicBezTo>
                    <a:pt x="256065" y="36259"/>
                    <a:pt x="277827" y="37764"/>
                    <a:pt x="299406" y="40461"/>
                  </a:cubicBezTo>
                  <a:cubicBezTo>
                    <a:pt x="315590" y="45856"/>
                    <a:pt x="342563" y="40461"/>
                    <a:pt x="347958" y="56645"/>
                  </a:cubicBezTo>
                  <a:cubicBezTo>
                    <a:pt x="359125" y="90147"/>
                    <a:pt x="348953" y="76190"/>
                    <a:pt x="380326" y="97105"/>
                  </a:cubicBezTo>
                  <a:cubicBezTo>
                    <a:pt x="400665" y="158123"/>
                    <a:pt x="373229" y="82911"/>
                    <a:pt x="404602" y="145657"/>
                  </a:cubicBezTo>
                  <a:cubicBezTo>
                    <a:pt x="438104" y="212662"/>
                    <a:pt x="382497" y="124637"/>
                    <a:pt x="428878" y="194209"/>
                  </a:cubicBezTo>
                  <a:cubicBezTo>
                    <a:pt x="426181" y="226577"/>
                    <a:pt x="424815" y="259084"/>
                    <a:pt x="420786" y="291314"/>
                  </a:cubicBezTo>
                  <a:cubicBezTo>
                    <a:pt x="419407" y="302350"/>
                    <a:pt x="418863" y="314428"/>
                    <a:pt x="412694" y="323682"/>
                  </a:cubicBezTo>
                  <a:cubicBezTo>
                    <a:pt x="401372" y="340666"/>
                    <a:pt x="350024" y="351987"/>
                    <a:pt x="339866" y="356050"/>
                  </a:cubicBezTo>
                  <a:cubicBezTo>
                    <a:pt x="283565" y="378571"/>
                    <a:pt x="313188" y="367640"/>
                    <a:pt x="250853" y="388418"/>
                  </a:cubicBezTo>
                  <a:lnTo>
                    <a:pt x="226577" y="396510"/>
                  </a:lnTo>
                  <a:cubicBezTo>
                    <a:pt x="218485" y="399207"/>
                    <a:pt x="210812" y="404035"/>
                    <a:pt x="202301" y="404602"/>
                  </a:cubicBezTo>
                  <a:lnTo>
                    <a:pt x="80921" y="412694"/>
                  </a:lnTo>
                  <a:lnTo>
                    <a:pt x="0" y="428878"/>
                  </a:ln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6740665" y="3511943"/>
              <a:ext cx="566443" cy="680747"/>
            </a:xfrm>
            <a:custGeom>
              <a:avLst/>
              <a:gdLst>
                <a:gd name="connsiteX0" fmla="*/ 0 w 566443"/>
                <a:gd name="connsiteY0" fmla="*/ 0 h 680747"/>
                <a:gd name="connsiteX1" fmla="*/ 202301 w 566443"/>
                <a:gd name="connsiteY1" fmla="*/ 8092 h 680747"/>
                <a:gd name="connsiteX2" fmla="*/ 267038 w 566443"/>
                <a:gd name="connsiteY2" fmla="*/ 24276 h 680747"/>
                <a:gd name="connsiteX3" fmla="*/ 356050 w 566443"/>
                <a:gd name="connsiteY3" fmla="*/ 32369 h 680747"/>
                <a:gd name="connsiteX4" fmla="*/ 388418 w 566443"/>
                <a:gd name="connsiteY4" fmla="*/ 40461 h 680747"/>
                <a:gd name="connsiteX5" fmla="*/ 436970 w 566443"/>
                <a:gd name="connsiteY5" fmla="*/ 72829 h 680747"/>
                <a:gd name="connsiteX6" fmla="*/ 485523 w 566443"/>
                <a:gd name="connsiteY6" fmla="*/ 113289 h 680747"/>
                <a:gd name="connsiteX7" fmla="*/ 517891 w 566443"/>
                <a:gd name="connsiteY7" fmla="*/ 161841 h 680747"/>
                <a:gd name="connsiteX8" fmla="*/ 525983 w 566443"/>
                <a:gd name="connsiteY8" fmla="*/ 186117 h 680747"/>
                <a:gd name="connsiteX9" fmla="*/ 542167 w 566443"/>
                <a:gd name="connsiteY9" fmla="*/ 210393 h 680747"/>
                <a:gd name="connsiteX10" fmla="*/ 558351 w 566443"/>
                <a:gd name="connsiteY10" fmla="*/ 258945 h 680747"/>
                <a:gd name="connsiteX11" fmla="*/ 566443 w 566443"/>
                <a:gd name="connsiteY11" fmla="*/ 283222 h 680747"/>
                <a:gd name="connsiteX12" fmla="*/ 558351 w 566443"/>
                <a:gd name="connsiteY12" fmla="*/ 509799 h 680747"/>
                <a:gd name="connsiteX13" fmla="*/ 542167 w 566443"/>
                <a:gd name="connsiteY13" fmla="*/ 534075 h 680747"/>
                <a:gd name="connsiteX14" fmla="*/ 517891 w 566443"/>
                <a:gd name="connsiteY14" fmla="*/ 582627 h 680747"/>
                <a:gd name="connsiteX15" fmla="*/ 469339 w 566443"/>
                <a:gd name="connsiteY15" fmla="*/ 614995 h 680747"/>
                <a:gd name="connsiteX16" fmla="*/ 445062 w 566443"/>
                <a:gd name="connsiteY16" fmla="*/ 631179 h 680747"/>
                <a:gd name="connsiteX17" fmla="*/ 412694 w 566443"/>
                <a:gd name="connsiteY17" fmla="*/ 639271 h 680747"/>
                <a:gd name="connsiteX18" fmla="*/ 380326 w 566443"/>
                <a:gd name="connsiteY18" fmla="*/ 655455 h 680747"/>
                <a:gd name="connsiteX19" fmla="*/ 283222 w 566443"/>
                <a:gd name="connsiteY19" fmla="*/ 671639 h 680747"/>
                <a:gd name="connsiteX20" fmla="*/ 242762 w 566443"/>
                <a:gd name="connsiteY20" fmla="*/ 679731 h 680747"/>
                <a:gd name="connsiteX21" fmla="*/ 16185 w 566443"/>
                <a:gd name="connsiteY21" fmla="*/ 679731 h 680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6443" h="680747">
                  <a:moveTo>
                    <a:pt x="0" y="0"/>
                  </a:moveTo>
                  <a:cubicBezTo>
                    <a:pt x="67434" y="2697"/>
                    <a:pt x="135091" y="1982"/>
                    <a:pt x="202301" y="8092"/>
                  </a:cubicBezTo>
                  <a:cubicBezTo>
                    <a:pt x="224453" y="10106"/>
                    <a:pt x="245067" y="20807"/>
                    <a:pt x="267038" y="24276"/>
                  </a:cubicBezTo>
                  <a:cubicBezTo>
                    <a:pt x="296466" y="28923"/>
                    <a:pt x="326379" y="29671"/>
                    <a:pt x="356050" y="32369"/>
                  </a:cubicBezTo>
                  <a:cubicBezTo>
                    <a:pt x="366839" y="35066"/>
                    <a:pt x="378471" y="35487"/>
                    <a:pt x="388418" y="40461"/>
                  </a:cubicBezTo>
                  <a:cubicBezTo>
                    <a:pt x="405815" y="49160"/>
                    <a:pt x="420786" y="62040"/>
                    <a:pt x="436970" y="72829"/>
                  </a:cubicBezTo>
                  <a:cubicBezTo>
                    <a:pt x="470771" y="95363"/>
                    <a:pt x="454368" y="82134"/>
                    <a:pt x="485523" y="113289"/>
                  </a:cubicBezTo>
                  <a:cubicBezTo>
                    <a:pt x="504764" y="171011"/>
                    <a:pt x="477481" y="101226"/>
                    <a:pt x="517891" y="161841"/>
                  </a:cubicBezTo>
                  <a:cubicBezTo>
                    <a:pt x="522622" y="168938"/>
                    <a:pt x="522168" y="178488"/>
                    <a:pt x="525983" y="186117"/>
                  </a:cubicBezTo>
                  <a:cubicBezTo>
                    <a:pt x="530332" y="194816"/>
                    <a:pt x="538217" y="201506"/>
                    <a:pt x="542167" y="210393"/>
                  </a:cubicBezTo>
                  <a:cubicBezTo>
                    <a:pt x="549095" y="225982"/>
                    <a:pt x="552956" y="242761"/>
                    <a:pt x="558351" y="258945"/>
                  </a:cubicBezTo>
                  <a:lnTo>
                    <a:pt x="566443" y="283222"/>
                  </a:lnTo>
                  <a:cubicBezTo>
                    <a:pt x="563746" y="358748"/>
                    <a:pt x="565631" y="434577"/>
                    <a:pt x="558351" y="509799"/>
                  </a:cubicBezTo>
                  <a:cubicBezTo>
                    <a:pt x="557414" y="519479"/>
                    <a:pt x="546516" y="525376"/>
                    <a:pt x="542167" y="534075"/>
                  </a:cubicBezTo>
                  <a:cubicBezTo>
                    <a:pt x="531264" y="555881"/>
                    <a:pt x="538505" y="564590"/>
                    <a:pt x="517891" y="582627"/>
                  </a:cubicBezTo>
                  <a:cubicBezTo>
                    <a:pt x="503253" y="595435"/>
                    <a:pt x="485523" y="604206"/>
                    <a:pt x="469339" y="614995"/>
                  </a:cubicBezTo>
                  <a:cubicBezTo>
                    <a:pt x="461247" y="620390"/>
                    <a:pt x="454497" y="628820"/>
                    <a:pt x="445062" y="631179"/>
                  </a:cubicBezTo>
                  <a:cubicBezTo>
                    <a:pt x="434273" y="633876"/>
                    <a:pt x="423107" y="635366"/>
                    <a:pt x="412694" y="639271"/>
                  </a:cubicBezTo>
                  <a:cubicBezTo>
                    <a:pt x="401399" y="643507"/>
                    <a:pt x="391770" y="651640"/>
                    <a:pt x="380326" y="655455"/>
                  </a:cubicBezTo>
                  <a:cubicBezTo>
                    <a:pt x="361256" y="661812"/>
                    <a:pt x="297884" y="669195"/>
                    <a:pt x="283222" y="671639"/>
                  </a:cubicBezTo>
                  <a:cubicBezTo>
                    <a:pt x="269655" y="673900"/>
                    <a:pt x="256509" y="679314"/>
                    <a:pt x="242762" y="679731"/>
                  </a:cubicBezTo>
                  <a:cubicBezTo>
                    <a:pt x="167271" y="682019"/>
                    <a:pt x="91711" y="679731"/>
                    <a:pt x="16185" y="679731"/>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6764942" y="3528127"/>
              <a:ext cx="704545" cy="900404"/>
            </a:xfrm>
            <a:custGeom>
              <a:avLst/>
              <a:gdLst>
                <a:gd name="connsiteX0" fmla="*/ 0 w 704545"/>
                <a:gd name="connsiteY0" fmla="*/ 8092 h 900404"/>
                <a:gd name="connsiteX1" fmla="*/ 364141 w 704545"/>
                <a:gd name="connsiteY1" fmla="*/ 0 h 900404"/>
                <a:gd name="connsiteX2" fmla="*/ 469338 w 704545"/>
                <a:gd name="connsiteY2" fmla="*/ 24277 h 900404"/>
                <a:gd name="connsiteX3" fmla="*/ 493614 w 704545"/>
                <a:gd name="connsiteY3" fmla="*/ 40461 h 900404"/>
                <a:gd name="connsiteX4" fmla="*/ 517890 w 704545"/>
                <a:gd name="connsiteY4" fmla="*/ 48553 h 900404"/>
                <a:gd name="connsiteX5" fmla="*/ 566442 w 704545"/>
                <a:gd name="connsiteY5" fmla="*/ 72829 h 900404"/>
                <a:gd name="connsiteX6" fmla="*/ 639270 w 704545"/>
                <a:gd name="connsiteY6" fmla="*/ 153749 h 900404"/>
                <a:gd name="connsiteX7" fmla="*/ 655454 w 704545"/>
                <a:gd name="connsiteY7" fmla="*/ 178025 h 900404"/>
                <a:gd name="connsiteX8" fmla="*/ 663546 w 704545"/>
                <a:gd name="connsiteY8" fmla="*/ 202301 h 900404"/>
                <a:gd name="connsiteX9" fmla="*/ 679731 w 704545"/>
                <a:gd name="connsiteY9" fmla="*/ 218485 h 900404"/>
                <a:gd name="connsiteX10" fmla="*/ 687823 w 704545"/>
                <a:gd name="connsiteY10" fmla="*/ 250854 h 900404"/>
                <a:gd name="connsiteX11" fmla="*/ 704007 w 704545"/>
                <a:gd name="connsiteY11" fmla="*/ 307498 h 900404"/>
                <a:gd name="connsiteX12" fmla="*/ 695915 w 704545"/>
                <a:gd name="connsiteY12" fmla="*/ 614995 h 900404"/>
                <a:gd name="connsiteX13" fmla="*/ 687823 w 704545"/>
                <a:gd name="connsiteY13" fmla="*/ 639271 h 900404"/>
                <a:gd name="connsiteX14" fmla="*/ 671639 w 704545"/>
                <a:gd name="connsiteY14" fmla="*/ 704008 h 900404"/>
                <a:gd name="connsiteX15" fmla="*/ 655454 w 704545"/>
                <a:gd name="connsiteY15" fmla="*/ 720192 h 900404"/>
                <a:gd name="connsiteX16" fmla="*/ 647362 w 704545"/>
                <a:gd name="connsiteY16" fmla="*/ 744468 h 900404"/>
                <a:gd name="connsiteX17" fmla="*/ 550258 w 704545"/>
                <a:gd name="connsiteY17" fmla="*/ 825388 h 900404"/>
                <a:gd name="connsiteX18" fmla="*/ 517890 w 704545"/>
                <a:gd name="connsiteY18" fmla="*/ 841572 h 900404"/>
                <a:gd name="connsiteX19" fmla="*/ 420785 w 704545"/>
                <a:gd name="connsiteY19" fmla="*/ 849664 h 900404"/>
                <a:gd name="connsiteX20" fmla="*/ 339865 w 704545"/>
                <a:gd name="connsiteY20" fmla="*/ 857756 h 900404"/>
                <a:gd name="connsiteX21" fmla="*/ 242761 w 704545"/>
                <a:gd name="connsiteY21" fmla="*/ 873940 h 900404"/>
                <a:gd name="connsiteX22" fmla="*/ 105196 w 704545"/>
                <a:gd name="connsiteY22" fmla="*/ 890124 h 900404"/>
                <a:gd name="connsiteX23" fmla="*/ 0 w 704545"/>
                <a:gd name="connsiteY23" fmla="*/ 898216 h 900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4545" h="900404">
                  <a:moveTo>
                    <a:pt x="0" y="8092"/>
                  </a:moveTo>
                  <a:cubicBezTo>
                    <a:pt x="121380" y="5395"/>
                    <a:pt x="242731" y="0"/>
                    <a:pt x="364141" y="0"/>
                  </a:cubicBezTo>
                  <a:cubicBezTo>
                    <a:pt x="384662" y="0"/>
                    <a:pt x="450107" y="11456"/>
                    <a:pt x="469338" y="24277"/>
                  </a:cubicBezTo>
                  <a:cubicBezTo>
                    <a:pt x="477430" y="29672"/>
                    <a:pt x="484915" y="36112"/>
                    <a:pt x="493614" y="40461"/>
                  </a:cubicBezTo>
                  <a:cubicBezTo>
                    <a:pt x="501243" y="44276"/>
                    <a:pt x="510261" y="44738"/>
                    <a:pt x="517890" y="48553"/>
                  </a:cubicBezTo>
                  <a:cubicBezTo>
                    <a:pt x="580636" y="79926"/>
                    <a:pt x="505424" y="52490"/>
                    <a:pt x="566442" y="72829"/>
                  </a:cubicBezTo>
                  <a:cubicBezTo>
                    <a:pt x="613780" y="120167"/>
                    <a:pt x="607596" y="109406"/>
                    <a:pt x="639270" y="153749"/>
                  </a:cubicBezTo>
                  <a:cubicBezTo>
                    <a:pt x="644923" y="161663"/>
                    <a:pt x="651105" y="169326"/>
                    <a:pt x="655454" y="178025"/>
                  </a:cubicBezTo>
                  <a:cubicBezTo>
                    <a:pt x="659269" y="185654"/>
                    <a:pt x="659157" y="194987"/>
                    <a:pt x="663546" y="202301"/>
                  </a:cubicBezTo>
                  <a:cubicBezTo>
                    <a:pt x="667471" y="208843"/>
                    <a:pt x="674336" y="213090"/>
                    <a:pt x="679731" y="218485"/>
                  </a:cubicBezTo>
                  <a:cubicBezTo>
                    <a:pt x="682428" y="229275"/>
                    <a:pt x="684897" y="240124"/>
                    <a:pt x="687823" y="250854"/>
                  </a:cubicBezTo>
                  <a:cubicBezTo>
                    <a:pt x="692990" y="269799"/>
                    <a:pt x="703571" y="287866"/>
                    <a:pt x="704007" y="307498"/>
                  </a:cubicBezTo>
                  <a:cubicBezTo>
                    <a:pt x="706285" y="410007"/>
                    <a:pt x="700911" y="512582"/>
                    <a:pt x="695915" y="614995"/>
                  </a:cubicBezTo>
                  <a:cubicBezTo>
                    <a:pt x="695499" y="623515"/>
                    <a:pt x="689892" y="630996"/>
                    <a:pt x="687823" y="639271"/>
                  </a:cubicBezTo>
                  <a:cubicBezTo>
                    <a:pt x="685337" y="649214"/>
                    <a:pt x="679566" y="690797"/>
                    <a:pt x="671639" y="704008"/>
                  </a:cubicBezTo>
                  <a:cubicBezTo>
                    <a:pt x="667714" y="710550"/>
                    <a:pt x="660849" y="714797"/>
                    <a:pt x="655454" y="720192"/>
                  </a:cubicBezTo>
                  <a:cubicBezTo>
                    <a:pt x="652757" y="728284"/>
                    <a:pt x="652599" y="737735"/>
                    <a:pt x="647362" y="744468"/>
                  </a:cubicBezTo>
                  <a:cubicBezTo>
                    <a:pt x="624585" y="773753"/>
                    <a:pt x="584261" y="808387"/>
                    <a:pt x="550258" y="825388"/>
                  </a:cubicBezTo>
                  <a:cubicBezTo>
                    <a:pt x="539469" y="830783"/>
                    <a:pt x="529746" y="839349"/>
                    <a:pt x="517890" y="841572"/>
                  </a:cubicBezTo>
                  <a:cubicBezTo>
                    <a:pt x="485966" y="847558"/>
                    <a:pt x="453132" y="846723"/>
                    <a:pt x="420785" y="849664"/>
                  </a:cubicBezTo>
                  <a:lnTo>
                    <a:pt x="339865" y="857756"/>
                  </a:lnTo>
                  <a:cubicBezTo>
                    <a:pt x="274775" y="874028"/>
                    <a:pt x="341262" y="858786"/>
                    <a:pt x="242761" y="873940"/>
                  </a:cubicBezTo>
                  <a:cubicBezTo>
                    <a:pt x="123123" y="892346"/>
                    <a:pt x="327771" y="871576"/>
                    <a:pt x="105196" y="890124"/>
                  </a:cubicBezTo>
                  <a:cubicBezTo>
                    <a:pt x="55331" y="906746"/>
                    <a:pt x="89450" y="898216"/>
                    <a:pt x="0" y="89821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770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Mixing Up Absolute And Relative Cell </a:t>
            </a:r>
            <a:r>
              <a:rPr lang="en-CA" dirty="0" smtClean="0"/>
              <a:t>References (2)</a:t>
            </a:r>
            <a:endParaRPr lang="en-CA"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relative_tax_rate_lookup</a:t>
            </a:r>
            <a:endParaRPr lang="en-US" dirty="0">
              <a:latin typeface="Consolas" panose="020B0609020204030204" pitchFamily="49" charset="0"/>
            </a:endParaRPr>
          </a:p>
          <a:p>
            <a:pPr lvl="1"/>
            <a:r>
              <a:rPr lang="en-CA" dirty="0" smtClean="0">
                <a:solidFill>
                  <a:srgbClr val="FF0000"/>
                </a:solidFill>
              </a:rPr>
              <a:t>Second </a:t>
            </a:r>
            <a:r>
              <a:rPr lang="en-CA" dirty="0">
                <a:solidFill>
                  <a:srgbClr val="FF0000"/>
                </a:solidFill>
              </a:rPr>
              <a:t>argument </a:t>
            </a:r>
            <a:r>
              <a:rPr lang="en-CA" dirty="0" smtClean="0"/>
              <a:t>(tax rate lookup) </a:t>
            </a:r>
            <a:r>
              <a:rPr lang="en-CA" dirty="0"/>
              <a:t>is </a:t>
            </a:r>
            <a:r>
              <a:rPr lang="en-CA" dirty="0" smtClean="0"/>
              <a:t>now relative.</a:t>
            </a:r>
          </a:p>
          <a:p>
            <a:pPr lvl="1"/>
            <a:endParaRPr lang="en-CA" dirty="0"/>
          </a:p>
          <a:p>
            <a:pPr lvl="1"/>
            <a:endParaRPr lang="en-CA" dirty="0" smtClean="0"/>
          </a:p>
          <a:p>
            <a:pPr lvl="1"/>
            <a:endParaRPr lang="en-CA" dirty="0"/>
          </a:p>
          <a:p>
            <a:pPr lvl="1"/>
            <a:endParaRPr lang="en-CA" dirty="0" smtClean="0"/>
          </a:p>
          <a:p>
            <a:pPr lvl="1"/>
            <a:endParaRPr lang="en-CA" dirty="0"/>
          </a:p>
          <a:p>
            <a:pPr marL="234950" lvl="1" indent="0">
              <a:buNone/>
            </a:pPr>
            <a:endParaRPr lang="en-CA" dirty="0"/>
          </a:p>
          <a:p>
            <a:pPr lvl="1"/>
            <a:r>
              <a:rPr lang="en-CA" dirty="0" smtClean="0"/>
              <a:t>Original value in Cell </a:t>
            </a:r>
            <a:r>
              <a:rPr lang="en-CA" dirty="0" smtClean="0">
                <a:latin typeface="Consolas" panose="020B0609020204030204" pitchFamily="49" charset="0"/>
              </a:rPr>
              <a:t>F2</a:t>
            </a:r>
            <a:r>
              <a:rPr lang="en-CA" dirty="0" smtClean="0"/>
              <a:t>: =</a:t>
            </a:r>
            <a:r>
              <a:rPr lang="en-CA" dirty="0" smtClean="0">
                <a:latin typeface="Consolas" panose="020B0609020204030204" pitchFamily="49" charset="0"/>
              </a:rPr>
              <a:t>VLOOKUP(E2,</a:t>
            </a:r>
            <a:r>
              <a:rPr lang="en-CA" dirty="0" smtClean="0">
                <a:solidFill>
                  <a:srgbClr val="FF0000"/>
                </a:solidFill>
                <a:latin typeface="Consolas" panose="020B0609020204030204" pitchFamily="49" charset="0"/>
              </a:rPr>
              <a:t>J3:L5</a:t>
            </a:r>
            <a:r>
              <a:rPr lang="en-CA" dirty="0" smtClean="0">
                <a:latin typeface="Consolas" panose="020B0609020204030204" pitchFamily="49" charset="0"/>
              </a:rPr>
              <a:t>,3)</a:t>
            </a:r>
            <a:endParaRPr lang="en-CA" dirty="0">
              <a:latin typeface="Consolas" panose="020B0609020204030204" pitchFamily="49" charset="0"/>
            </a:endParaRPr>
          </a:p>
          <a:p>
            <a:pPr lvl="1"/>
            <a:r>
              <a:rPr lang="en-CA" dirty="0" smtClean="0"/>
              <a:t>Formula copied down 1 row to </a:t>
            </a:r>
            <a:r>
              <a:rPr lang="en-CA" dirty="0"/>
              <a:t>Cell </a:t>
            </a:r>
            <a:r>
              <a:rPr lang="en-CA" dirty="0" smtClean="0">
                <a:latin typeface="Consolas" panose="020B0609020204030204" pitchFamily="49" charset="0"/>
              </a:rPr>
              <a:t>F3</a:t>
            </a:r>
            <a:r>
              <a:rPr lang="en-CA" dirty="0"/>
              <a:t>: </a:t>
            </a:r>
            <a:r>
              <a:rPr lang="en-CA" dirty="0">
                <a:latin typeface="Consolas" panose="020B0609020204030204" pitchFamily="49" charset="0"/>
              </a:rPr>
              <a:t>=VLOOKUP(E3,J4:L6,3</a:t>
            </a:r>
            <a:r>
              <a:rPr lang="en-CA" dirty="0" smtClean="0">
                <a:latin typeface="Consolas" panose="020B0609020204030204" pitchFamily="49" charset="0"/>
              </a:rPr>
              <a:t>)</a:t>
            </a:r>
          </a:p>
          <a:p>
            <a:endParaRPr lang="en-CA" dirty="0"/>
          </a:p>
        </p:txBody>
      </p:sp>
      <p:pic>
        <p:nvPicPr>
          <p:cNvPr id="4" name="Picture 3"/>
          <p:cNvPicPr>
            <a:picLocks noChangeAspect="1"/>
          </p:cNvPicPr>
          <p:nvPr/>
        </p:nvPicPr>
        <p:blipFill rotWithShape="1">
          <a:blip r:embed="rId2"/>
          <a:srcRect b="2290"/>
          <a:stretch/>
        </p:blipFill>
        <p:spPr>
          <a:xfrm>
            <a:off x="838199" y="2285999"/>
            <a:ext cx="7114389" cy="1219201"/>
          </a:xfrm>
          <a:prstGeom prst="rect">
            <a:avLst/>
          </a:prstGeom>
        </p:spPr>
      </p:pic>
      <p:pic>
        <p:nvPicPr>
          <p:cNvPr id="6" name="Picture 5"/>
          <p:cNvPicPr>
            <a:picLocks noChangeAspect="1"/>
          </p:cNvPicPr>
          <p:nvPr/>
        </p:nvPicPr>
        <p:blipFill rotWithShape="1">
          <a:blip r:embed="rId3"/>
          <a:srcRect t="70" b="1"/>
          <a:stretch/>
        </p:blipFill>
        <p:spPr>
          <a:xfrm>
            <a:off x="1143001" y="3540921"/>
            <a:ext cx="6809588" cy="966786"/>
          </a:xfrm>
          <a:prstGeom prst="rect">
            <a:avLst/>
          </a:prstGeom>
        </p:spPr>
      </p:pic>
      <p:grpSp>
        <p:nvGrpSpPr>
          <p:cNvPr id="12" name="Group 11"/>
          <p:cNvGrpSpPr/>
          <p:nvPr/>
        </p:nvGrpSpPr>
        <p:grpSpPr>
          <a:xfrm>
            <a:off x="7731865" y="3312321"/>
            <a:ext cx="1175657" cy="973961"/>
            <a:chOff x="6444343" y="3338286"/>
            <a:chExt cx="1175657" cy="973961"/>
          </a:xfrm>
        </p:grpSpPr>
        <p:sp>
          <p:nvSpPr>
            <p:cNvPr id="7" name="Freeform 6"/>
            <p:cNvSpPr/>
            <p:nvPr/>
          </p:nvSpPr>
          <p:spPr>
            <a:xfrm>
              <a:off x="6444343" y="3367314"/>
              <a:ext cx="320650" cy="367967"/>
            </a:xfrm>
            <a:custGeom>
              <a:avLst/>
              <a:gdLst>
                <a:gd name="connsiteX0" fmla="*/ 43543 w 320650"/>
                <a:gd name="connsiteY0" fmla="*/ 0 h 367967"/>
                <a:gd name="connsiteX1" fmla="*/ 116114 w 320650"/>
                <a:gd name="connsiteY1" fmla="*/ 29029 h 367967"/>
                <a:gd name="connsiteX2" fmla="*/ 174171 w 320650"/>
                <a:gd name="connsiteY2" fmla="*/ 43543 h 367967"/>
                <a:gd name="connsiteX3" fmla="*/ 217714 w 320650"/>
                <a:gd name="connsiteY3" fmla="*/ 87086 h 367967"/>
                <a:gd name="connsiteX4" fmla="*/ 304800 w 320650"/>
                <a:gd name="connsiteY4" fmla="*/ 159657 h 367967"/>
                <a:gd name="connsiteX5" fmla="*/ 319314 w 320650"/>
                <a:gd name="connsiteY5" fmla="*/ 203200 h 367967"/>
                <a:gd name="connsiteX6" fmla="*/ 304800 w 320650"/>
                <a:gd name="connsiteY6" fmla="*/ 319315 h 367967"/>
                <a:gd name="connsiteX7" fmla="*/ 217714 w 320650"/>
                <a:gd name="connsiteY7" fmla="*/ 348343 h 367967"/>
                <a:gd name="connsiteX8" fmla="*/ 0 w 320650"/>
                <a:gd name="connsiteY8" fmla="*/ 362857 h 367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650" h="367967">
                  <a:moveTo>
                    <a:pt x="43543" y="0"/>
                  </a:moveTo>
                  <a:cubicBezTo>
                    <a:pt x="67733" y="9676"/>
                    <a:pt x="91397" y="20790"/>
                    <a:pt x="116114" y="29029"/>
                  </a:cubicBezTo>
                  <a:cubicBezTo>
                    <a:pt x="135038" y="35337"/>
                    <a:pt x="156851" y="33646"/>
                    <a:pt x="174171" y="43543"/>
                  </a:cubicBezTo>
                  <a:cubicBezTo>
                    <a:pt x="191993" y="53727"/>
                    <a:pt x="201945" y="73945"/>
                    <a:pt x="217714" y="87086"/>
                  </a:cubicBezTo>
                  <a:cubicBezTo>
                    <a:pt x="338966" y="188130"/>
                    <a:pt x="177580" y="32440"/>
                    <a:pt x="304800" y="159657"/>
                  </a:cubicBezTo>
                  <a:cubicBezTo>
                    <a:pt x="309638" y="174171"/>
                    <a:pt x="319314" y="187901"/>
                    <a:pt x="319314" y="203200"/>
                  </a:cubicBezTo>
                  <a:cubicBezTo>
                    <a:pt x="319314" y="242206"/>
                    <a:pt x="327169" y="287360"/>
                    <a:pt x="304800" y="319315"/>
                  </a:cubicBezTo>
                  <a:cubicBezTo>
                    <a:pt x="287253" y="344383"/>
                    <a:pt x="246743" y="338667"/>
                    <a:pt x="217714" y="348343"/>
                  </a:cubicBezTo>
                  <a:cubicBezTo>
                    <a:pt x="119093" y="381216"/>
                    <a:pt x="189470" y="362857"/>
                    <a:pt x="0" y="3628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6516914" y="3352800"/>
              <a:ext cx="595086" cy="567481"/>
            </a:xfrm>
            <a:custGeom>
              <a:avLst/>
              <a:gdLst>
                <a:gd name="connsiteX0" fmla="*/ 14515 w 595086"/>
                <a:gd name="connsiteY0" fmla="*/ 29029 h 567481"/>
                <a:gd name="connsiteX1" fmla="*/ 333829 w 595086"/>
                <a:gd name="connsiteY1" fmla="*/ 0 h 567481"/>
                <a:gd name="connsiteX2" fmla="*/ 464457 w 595086"/>
                <a:gd name="connsiteY2" fmla="*/ 58057 h 567481"/>
                <a:gd name="connsiteX3" fmla="*/ 508000 w 595086"/>
                <a:gd name="connsiteY3" fmla="*/ 72571 h 567481"/>
                <a:gd name="connsiteX4" fmla="*/ 580572 w 595086"/>
                <a:gd name="connsiteY4" fmla="*/ 203200 h 567481"/>
                <a:gd name="connsiteX5" fmla="*/ 595086 w 595086"/>
                <a:gd name="connsiteY5" fmla="*/ 246743 h 567481"/>
                <a:gd name="connsiteX6" fmla="*/ 580572 w 595086"/>
                <a:gd name="connsiteY6" fmla="*/ 391886 h 567481"/>
                <a:gd name="connsiteX7" fmla="*/ 377372 w 595086"/>
                <a:gd name="connsiteY7" fmla="*/ 478971 h 567481"/>
                <a:gd name="connsiteX8" fmla="*/ 232229 w 595086"/>
                <a:gd name="connsiteY8" fmla="*/ 522514 h 567481"/>
                <a:gd name="connsiteX9" fmla="*/ 188686 w 595086"/>
                <a:gd name="connsiteY9" fmla="*/ 537029 h 567481"/>
                <a:gd name="connsiteX10" fmla="*/ 130629 w 595086"/>
                <a:gd name="connsiteY10" fmla="*/ 551543 h 567481"/>
                <a:gd name="connsiteX11" fmla="*/ 87086 w 595086"/>
                <a:gd name="connsiteY11" fmla="*/ 566057 h 567481"/>
                <a:gd name="connsiteX12" fmla="*/ 0 w 595086"/>
                <a:gd name="connsiteY12" fmla="*/ 566057 h 567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5086" h="567481">
                  <a:moveTo>
                    <a:pt x="14515" y="29029"/>
                  </a:moveTo>
                  <a:cubicBezTo>
                    <a:pt x="120953" y="19353"/>
                    <a:pt x="226952" y="0"/>
                    <a:pt x="333829" y="0"/>
                  </a:cubicBezTo>
                  <a:cubicBezTo>
                    <a:pt x="408721" y="0"/>
                    <a:pt x="411841" y="31749"/>
                    <a:pt x="464457" y="58057"/>
                  </a:cubicBezTo>
                  <a:cubicBezTo>
                    <a:pt x="478141" y="64899"/>
                    <a:pt x="493486" y="67733"/>
                    <a:pt x="508000" y="72571"/>
                  </a:cubicBezTo>
                  <a:cubicBezTo>
                    <a:pt x="573179" y="137750"/>
                    <a:pt x="545053" y="96642"/>
                    <a:pt x="580572" y="203200"/>
                  </a:cubicBezTo>
                  <a:lnTo>
                    <a:pt x="595086" y="246743"/>
                  </a:lnTo>
                  <a:cubicBezTo>
                    <a:pt x="590248" y="295124"/>
                    <a:pt x="602317" y="348397"/>
                    <a:pt x="580572" y="391886"/>
                  </a:cubicBezTo>
                  <a:cubicBezTo>
                    <a:pt x="549959" y="453113"/>
                    <a:pt x="424794" y="463164"/>
                    <a:pt x="377372" y="478971"/>
                  </a:cubicBezTo>
                  <a:cubicBezTo>
                    <a:pt x="170393" y="547965"/>
                    <a:pt x="385794" y="478638"/>
                    <a:pt x="232229" y="522514"/>
                  </a:cubicBezTo>
                  <a:cubicBezTo>
                    <a:pt x="217518" y="526717"/>
                    <a:pt x="203397" y="532826"/>
                    <a:pt x="188686" y="537029"/>
                  </a:cubicBezTo>
                  <a:cubicBezTo>
                    <a:pt x="169506" y="542509"/>
                    <a:pt x="149809" y="546063"/>
                    <a:pt x="130629" y="551543"/>
                  </a:cubicBezTo>
                  <a:cubicBezTo>
                    <a:pt x="115918" y="555746"/>
                    <a:pt x="102292" y="564368"/>
                    <a:pt x="87086" y="566057"/>
                  </a:cubicBezTo>
                  <a:cubicBezTo>
                    <a:pt x="58235" y="569263"/>
                    <a:pt x="29029" y="566057"/>
                    <a:pt x="0" y="5660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6545943" y="3396343"/>
              <a:ext cx="841828" cy="698496"/>
            </a:xfrm>
            <a:custGeom>
              <a:avLst/>
              <a:gdLst>
                <a:gd name="connsiteX0" fmla="*/ 0 w 841828"/>
                <a:gd name="connsiteY0" fmla="*/ 0 h 698496"/>
                <a:gd name="connsiteX1" fmla="*/ 333828 w 841828"/>
                <a:gd name="connsiteY1" fmla="*/ 14514 h 698496"/>
                <a:gd name="connsiteX2" fmla="*/ 391886 w 841828"/>
                <a:gd name="connsiteY2" fmla="*/ 29028 h 698496"/>
                <a:gd name="connsiteX3" fmla="*/ 464457 w 841828"/>
                <a:gd name="connsiteY3" fmla="*/ 43543 h 698496"/>
                <a:gd name="connsiteX4" fmla="*/ 551543 w 841828"/>
                <a:gd name="connsiteY4" fmla="*/ 58057 h 698496"/>
                <a:gd name="connsiteX5" fmla="*/ 696686 w 841828"/>
                <a:gd name="connsiteY5" fmla="*/ 87086 h 698496"/>
                <a:gd name="connsiteX6" fmla="*/ 740228 w 841828"/>
                <a:gd name="connsiteY6" fmla="*/ 116114 h 698496"/>
                <a:gd name="connsiteX7" fmla="*/ 769257 w 841828"/>
                <a:gd name="connsiteY7" fmla="*/ 159657 h 698496"/>
                <a:gd name="connsiteX8" fmla="*/ 812800 w 841828"/>
                <a:gd name="connsiteY8" fmla="*/ 203200 h 698496"/>
                <a:gd name="connsiteX9" fmla="*/ 841828 w 841828"/>
                <a:gd name="connsiteY9" fmla="*/ 304800 h 698496"/>
                <a:gd name="connsiteX10" fmla="*/ 827314 w 841828"/>
                <a:gd name="connsiteY10" fmla="*/ 537028 h 698496"/>
                <a:gd name="connsiteX11" fmla="*/ 812800 w 841828"/>
                <a:gd name="connsiteY11" fmla="*/ 580571 h 698496"/>
                <a:gd name="connsiteX12" fmla="*/ 769257 w 841828"/>
                <a:gd name="connsiteY12" fmla="*/ 624114 h 698496"/>
                <a:gd name="connsiteX13" fmla="*/ 624114 w 841828"/>
                <a:gd name="connsiteY13" fmla="*/ 667657 h 698496"/>
                <a:gd name="connsiteX14" fmla="*/ 493486 w 841828"/>
                <a:gd name="connsiteY14" fmla="*/ 696686 h 698496"/>
                <a:gd name="connsiteX15" fmla="*/ 29028 w 841828"/>
                <a:gd name="connsiteY15" fmla="*/ 696686 h 69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41828" h="698496">
                  <a:moveTo>
                    <a:pt x="0" y="0"/>
                  </a:moveTo>
                  <a:cubicBezTo>
                    <a:pt x="111276" y="4838"/>
                    <a:pt x="222751" y="6286"/>
                    <a:pt x="333828" y="14514"/>
                  </a:cubicBezTo>
                  <a:cubicBezTo>
                    <a:pt x="353722" y="15988"/>
                    <a:pt x="372413" y="24701"/>
                    <a:pt x="391886" y="29028"/>
                  </a:cubicBezTo>
                  <a:cubicBezTo>
                    <a:pt x="415968" y="34380"/>
                    <a:pt x="440185" y="39130"/>
                    <a:pt x="464457" y="43543"/>
                  </a:cubicBezTo>
                  <a:cubicBezTo>
                    <a:pt x="493411" y="48808"/>
                    <a:pt x="522618" y="52634"/>
                    <a:pt x="551543" y="58057"/>
                  </a:cubicBezTo>
                  <a:cubicBezTo>
                    <a:pt x="600037" y="67150"/>
                    <a:pt x="696686" y="87086"/>
                    <a:pt x="696686" y="87086"/>
                  </a:cubicBezTo>
                  <a:cubicBezTo>
                    <a:pt x="711200" y="96762"/>
                    <a:pt x="727893" y="103779"/>
                    <a:pt x="740228" y="116114"/>
                  </a:cubicBezTo>
                  <a:cubicBezTo>
                    <a:pt x="752563" y="128449"/>
                    <a:pt x="758090" y="146256"/>
                    <a:pt x="769257" y="159657"/>
                  </a:cubicBezTo>
                  <a:cubicBezTo>
                    <a:pt x="782398" y="175426"/>
                    <a:pt x="798286" y="188686"/>
                    <a:pt x="812800" y="203200"/>
                  </a:cubicBezTo>
                  <a:cubicBezTo>
                    <a:pt x="819644" y="223733"/>
                    <a:pt x="841828" y="286575"/>
                    <a:pt x="841828" y="304800"/>
                  </a:cubicBezTo>
                  <a:cubicBezTo>
                    <a:pt x="841828" y="382360"/>
                    <a:pt x="835433" y="459894"/>
                    <a:pt x="827314" y="537028"/>
                  </a:cubicBezTo>
                  <a:cubicBezTo>
                    <a:pt x="825712" y="552243"/>
                    <a:pt x="821287" y="567841"/>
                    <a:pt x="812800" y="580571"/>
                  </a:cubicBezTo>
                  <a:cubicBezTo>
                    <a:pt x="801414" y="597650"/>
                    <a:pt x="787200" y="614145"/>
                    <a:pt x="769257" y="624114"/>
                  </a:cubicBezTo>
                  <a:cubicBezTo>
                    <a:pt x="732734" y="644405"/>
                    <a:pt x="666557" y="655531"/>
                    <a:pt x="624114" y="667657"/>
                  </a:cubicBezTo>
                  <a:cubicBezTo>
                    <a:pt x="568277" y="683610"/>
                    <a:pt x="565607" y="694788"/>
                    <a:pt x="493486" y="696686"/>
                  </a:cubicBezTo>
                  <a:cubicBezTo>
                    <a:pt x="338720" y="700759"/>
                    <a:pt x="183847" y="696686"/>
                    <a:pt x="29028" y="69668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Freeform 10"/>
            <p:cNvSpPr/>
            <p:nvPr/>
          </p:nvSpPr>
          <p:spPr>
            <a:xfrm>
              <a:off x="6560457" y="3338286"/>
              <a:ext cx="1059543" cy="973961"/>
            </a:xfrm>
            <a:custGeom>
              <a:avLst/>
              <a:gdLst>
                <a:gd name="connsiteX0" fmla="*/ 0 w 1059543"/>
                <a:gd name="connsiteY0" fmla="*/ 0 h 973961"/>
                <a:gd name="connsiteX1" fmla="*/ 653143 w 1059543"/>
                <a:gd name="connsiteY1" fmla="*/ 29028 h 973961"/>
                <a:gd name="connsiteX2" fmla="*/ 740229 w 1059543"/>
                <a:gd name="connsiteY2" fmla="*/ 58057 h 973961"/>
                <a:gd name="connsiteX3" fmla="*/ 783772 w 1059543"/>
                <a:gd name="connsiteY3" fmla="*/ 72571 h 973961"/>
                <a:gd name="connsiteX4" fmla="*/ 885372 w 1059543"/>
                <a:gd name="connsiteY4" fmla="*/ 116114 h 973961"/>
                <a:gd name="connsiteX5" fmla="*/ 928914 w 1059543"/>
                <a:gd name="connsiteY5" fmla="*/ 145143 h 973961"/>
                <a:gd name="connsiteX6" fmla="*/ 972457 w 1059543"/>
                <a:gd name="connsiteY6" fmla="*/ 159657 h 973961"/>
                <a:gd name="connsiteX7" fmla="*/ 1030514 w 1059543"/>
                <a:gd name="connsiteY7" fmla="*/ 246743 h 973961"/>
                <a:gd name="connsiteX8" fmla="*/ 1059543 w 1059543"/>
                <a:gd name="connsiteY8" fmla="*/ 333828 h 973961"/>
                <a:gd name="connsiteX9" fmla="*/ 1045029 w 1059543"/>
                <a:gd name="connsiteY9" fmla="*/ 682171 h 973961"/>
                <a:gd name="connsiteX10" fmla="*/ 1030514 w 1059543"/>
                <a:gd name="connsiteY10" fmla="*/ 725714 h 973961"/>
                <a:gd name="connsiteX11" fmla="*/ 1001486 w 1059543"/>
                <a:gd name="connsiteY11" fmla="*/ 769257 h 973961"/>
                <a:gd name="connsiteX12" fmla="*/ 885372 w 1059543"/>
                <a:gd name="connsiteY12" fmla="*/ 870857 h 973961"/>
                <a:gd name="connsiteX13" fmla="*/ 769257 w 1059543"/>
                <a:gd name="connsiteY13" fmla="*/ 899885 h 973961"/>
                <a:gd name="connsiteX14" fmla="*/ 711200 w 1059543"/>
                <a:gd name="connsiteY14" fmla="*/ 928914 h 973961"/>
                <a:gd name="connsiteX15" fmla="*/ 435429 w 1059543"/>
                <a:gd name="connsiteY15" fmla="*/ 972457 h 973961"/>
                <a:gd name="connsiteX16" fmla="*/ 29029 w 1059543"/>
                <a:gd name="connsiteY16" fmla="*/ 972457 h 973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9543" h="973961">
                  <a:moveTo>
                    <a:pt x="0" y="0"/>
                  </a:moveTo>
                  <a:cubicBezTo>
                    <a:pt x="344752" y="49249"/>
                    <a:pt x="-261008" y="-33301"/>
                    <a:pt x="653143" y="29028"/>
                  </a:cubicBezTo>
                  <a:cubicBezTo>
                    <a:pt x="683671" y="31109"/>
                    <a:pt x="711200" y="48381"/>
                    <a:pt x="740229" y="58057"/>
                  </a:cubicBezTo>
                  <a:lnTo>
                    <a:pt x="783772" y="72571"/>
                  </a:lnTo>
                  <a:cubicBezTo>
                    <a:pt x="893086" y="145449"/>
                    <a:pt x="754157" y="59879"/>
                    <a:pt x="885372" y="116114"/>
                  </a:cubicBezTo>
                  <a:cubicBezTo>
                    <a:pt x="901405" y="122985"/>
                    <a:pt x="913312" y="137342"/>
                    <a:pt x="928914" y="145143"/>
                  </a:cubicBezTo>
                  <a:cubicBezTo>
                    <a:pt x="942598" y="151985"/>
                    <a:pt x="957943" y="154819"/>
                    <a:pt x="972457" y="159657"/>
                  </a:cubicBezTo>
                  <a:cubicBezTo>
                    <a:pt x="991809" y="188686"/>
                    <a:pt x="1019481" y="213645"/>
                    <a:pt x="1030514" y="246743"/>
                  </a:cubicBezTo>
                  <a:lnTo>
                    <a:pt x="1059543" y="333828"/>
                  </a:lnTo>
                  <a:cubicBezTo>
                    <a:pt x="1054705" y="449942"/>
                    <a:pt x="1053614" y="566273"/>
                    <a:pt x="1045029" y="682171"/>
                  </a:cubicBezTo>
                  <a:cubicBezTo>
                    <a:pt x="1043899" y="697429"/>
                    <a:pt x="1037356" y="712030"/>
                    <a:pt x="1030514" y="725714"/>
                  </a:cubicBezTo>
                  <a:cubicBezTo>
                    <a:pt x="1022713" y="741316"/>
                    <a:pt x="1011625" y="755062"/>
                    <a:pt x="1001486" y="769257"/>
                  </a:cubicBezTo>
                  <a:cubicBezTo>
                    <a:pt x="961961" y="824592"/>
                    <a:pt x="954261" y="844362"/>
                    <a:pt x="885372" y="870857"/>
                  </a:cubicBezTo>
                  <a:cubicBezTo>
                    <a:pt x="848135" y="885179"/>
                    <a:pt x="769257" y="899885"/>
                    <a:pt x="769257" y="899885"/>
                  </a:cubicBezTo>
                  <a:cubicBezTo>
                    <a:pt x="749905" y="909561"/>
                    <a:pt x="731534" y="921520"/>
                    <a:pt x="711200" y="928914"/>
                  </a:cubicBezTo>
                  <a:cubicBezTo>
                    <a:pt x="611646" y="965116"/>
                    <a:pt x="548663" y="969626"/>
                    <a:pt x="435429" y="972457"/>
                  </a:cubicBezTo>
                  <a:cubicBezTo>
                    <a:pt x="300005" y="975843"/>
                    <a:pt x="164496" y="972457"/>
                    <a:pt x="29029" y="9724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5" name="Picture 14"/>
          <p:cNvPicPr>
            <a:picLocks noChangeAspect="1"/>
          </p:cNvPicPr>
          <p:nvPr/>
        </p:nvPicPr>
        <p:blipFill>
          <a:blip r:embed="rId4"/>
          <a:stretch>
            <a:fillRect/>
          </a:stretch>
        </p:blipFill>
        <p:spPr>
          <a:xfrm>
            <a:off x="2362200" y="5235296"/>
            <a:ext cx="6781800" cy="1640899"/>
          </a:xfrm>
          <a:prstGeom prst="rect">
            <a:avLst/>
          </a:prstGeom>
        </p:spPr>
      </p:pic>
    </p:spTree>
    <p:extLst>
      <p:ext uri="{BB962C8B-B14F-4D97-AF65-F5344CB8AC3E}">
        <p14:creationId xmlns:p14="http://schemas.microsoft.com/office/powerpoint/2010/main" val="361551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randombar(horizontal)">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Mixing Up Absolute And Relative Cell References </a:t>
            </a:r>
            <a:r>
              <a:rPr lang="en-CA" dirty="0" smtClean="0"/>
              <a:t>(3)</a:t>
            </a:r>
            <a:endParaRPr lang="en-CA" dirty="0"/>
          </a:p>
        </p:txBody>
      </p:sp>
      <p:sp>
        <p:nvSpPr>
          <p:cNvPr id="3" name="Content Placeholder 2"/>
          <p:cNvSpPr>
            <a:spLocks noGrp="1"/>
          </p:cNvSpPr>
          <p:nvPr>
            <p:ph idx="1"/>
          </p:nvPr>
        </p:nvSpPr>
        <p:spPr/>
        <p:txBody>
          <a:bodyPr/>
          <a:lstStyle/>
          <a:p>
            <a:pPr lvl="1"/>
            <a:r>
              <a:rPr lang="en-CA" dirty="0"/>
              <a:t>Copied down </a:t>
            </a:r>
            <a:r>
              <a:rPr lang="en-CA" dirty="0" smtClean="0"/>
              <a:t>2 rows </a:t>
            </a:r>
            <a:r>
              <a:rPr lang="en-CA" dirty="0"/>
              <a:t>to Cell </a:t>
            </a:r>
            <a:r>
              <a:rPr lang="en-CA" dirty="0" smtClean="0">
                <a:latin typeface="Consolas" panose="020B0609020204030204" pitchFamily="49" charset="0"/>
              </a:rPr>
              <a:t>F4</a:t>
            </a:r>
            <a:r>
              <a:rPr lang="en-CA" dirty="0" smtClean="0"/>
              <a:t>: </a:t>
            </a:r>
            <a:r>
              <a:rPr lang="en-CA" dirty="0">
                <a:latin typeface="Consolas" panose="020B0609020204030204" pitchFamily="49" charset="0"/>
              </a:rPr>
              <a:t>=VLOOKUP(E4,J5:L7,3</a:t>
            </a:r>
            <a:r>
              <a:rPr lang="en-CA" dirty="0" smtClean="0">
                <a:latin typeface="Consolas" panose="020B0609020204030204" pitchFamily="49" charset="0"/>
              </a:rPr>
              <a:t>)</a:t>
            </a:r>
          </a:p>
          <a:p>
            <a:pPr lvl="1"/>
            <a:endParaRPr lang="en-CA" dirty="0">
              <a:latin typeface="Consolas" panose="020B0609020204030204" pitchFamily="49" charset="0"/>
            </a:endParaRPr>
          </a:p>
          <a:p>
            <a:pPr lvl="1"/>
            <a:endParaRPr lang="en-CA" dirty="0" smtClean="0"/>
          </a:p>
          <a:p>
            <a:pPr lvl="1"/>
            <a:endParaRPr lang="en-CA" dirty="0"/>
          </a:p>
          <a:p>
            <a:pPr lvl="1"/>
            <a:endParaRPr lang="en-CA" dirty="0" smtClean="0"/>
          </a:p>
          <a:p>
            <a:pPr lvl="1"/>
            <a:endParaRPr lang="en-CA" dirty="0"/>
          </a:p>
          <a:p>
            <a:pPr lvl="1"/>
            <a:endParaRPr lang="en-CA" dirty="0" smtClean="0"/>
          </a:p>
          <a:p>
            <a:pPr lvl="1"/>
            <a:r>
              <a:rPr lang="en-CA" dirty="0" smtClean="0"/>
              <a:t>The lookup income value is $85,000 which is below the first value in the lookup table (=$100,000) so </a:t>
            </a:r>
            <a:r>
              <a:rPr lang="en-CA" dirty="0" smtClean="0">
                <a:latin typeface="Consolas" panose="020B0609020204030204" pitchFamily="49" charset="0"/>
              </a:rPr>
              <a:t>#N/A </a:t>
            </a:r>
            <a:r>
              <a:rPr lang="en-CA" dirty="0" smtClean="0"/>
              <a:t>is returned (the lookup value doesn’t fit into any of the ranges because it’s below the boundary of the lowest range in the lookup table from </a:t>
            </a:r>
            <a:r>
              <a:rPr lang="en-CA" dirty="0" smtClean="0">
                <a:latin typeface="Consolas" panose="020B0609020204030204" pitchFamily="49" charset="0"/>
              </a:rPr>
              <a:t>J5</a:t>
            </a:r>
            <a:r>
              <a:rPr lang="en-CA" dirty="0" smtClean="0"/>
              <a:t> – </a:t>
            </a:r>
            <a:r>
              <a:rPr lang="en-CA" dirty="0" smtClean="0">
                <a:latin typeface="Consolas" panose="020B0609020204030204" pitchFamily="49" charset="0"/>
              </a:rPr>
              <a:t>L7</a:t>
            </a:r>
            <a:r>
              <a:rPr lang="en-CA" dirty="0" smtClean="0"/>
              <a:t>).</a:t>
            </a:r>
            <a:endParaRPr lang="en-CA" dirty="0"/>
          </a:p>
        </p:txBody>
      </p:sp>
      <p:pic>
        <p:nvPicPr>
          <p:cNvPr id="4" name="Picture 3"/>
          <p:cNvPicPr>
            <a:picLocks noChangeAspect="1"/>
          </p:cNvPicPr>
          <p:nvPr/>
        </p:nvPicPr>
        <p:blipFill>
          <a:blip r:embed="rId2"/>
          <a:stretch>
            <a:fillRect/>
          </a:stretch>
        </p:blipFill>
        <p:spPr>
          <a:xfrm>
            <a:off x="762000" y="1971675"/>
            <a:ext cx="7439025" cy="1990725"/>
          </a:xfrm>
          <a:prstGeom prst="rect">
            <a:avLst/>
          </a:prstGeom>
        </p:spPr>
      </p:pic>
    </p:spTree>
    <p:extLst>
      <p:ext uri="{BB962C8B-B14F-4D97-AF65-F5344CB8AC3E}">
        <p14:creationId xmlns:p14="http://schemas.microsoft.com/office/powerpoint/2010/main" val="161574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Other Excel Resources</a:t>
            </a:r>
          </a:p>
        </p:txBody>
      </p:sp>
      <p:sp>
        <p:nvSpPr>
          <p:cNvPr id="3" name="Content Placeholder 2"/>
          <p:cNvSpPr>
            <a:spLocks noGrp="1"/>
          </p:cNvSpPr>
          <p:nvPr>
            <p:ph idx="1"/>
          </p:nvPr>
        </p:nvSpPr>
        <p:spPr/>
        <p:txBody>
          <a:bodyPr/>
          <a:lstStyle/>
          <a:p>
            <a:r>
              <a:rPr lang="en-CA" dirty="0"/>
              <a:t>Online training resources created by Microsoft:</a:t>
            </a:r>
          </a:p>
          <a:p>
            <a:pPr lvl="1"/>
            <a:r>
              <a:rPr lang="en-CA" dirty="0"/>
              <a:t>Tutorials</a:t>
            </a:r>
            <a:endParaRPr lang="en-CA" dirty="0">
              <a:hlinkClick r:id="rId2"/>
            </a:endParaRPr>
          </a:p>
          <a:p>
            <a:pPr lvl="2"/>
            <a:r>
              <a:rPr lang="en-CA" dirty="0">
                <a:hlinkClick r:id="rId2"/>
              </a:rPr>
              <a:t>https://support.office.com/en-us/article/excel-for-windows-training-9bc05390-e94c-46af-a5b3-d7c22f6990bb</a:t>
            </a:r>
            <a:endParaRPr lang="en-CA" dirty="0"/>
          </a:p>
          <a:p>
            <a:pPr lvl="1"/>
            <a:r>
              <a:rPr lang="en-CA" dirty="0"/>
              <a:t>A MAC specific resource</a:t>
            </a:r>
          </a:p>
          <a:p>
            <a:pPr lvl="2"/>
            <a:r>
              <a:rPr lang="en-CA" dirty="0">
                <a:hlinkClick r:id="rId3"/>
              </a:rPr>
              <a:t>https://support.office.com/en-us/article/excel-2016-for-mac-help-2010f16b-aec0-4da7-b381-9cc1b9b47745</a:t>
            </a:r>
            <a:endParaRPr lang="en-CA" dirty="0"/>
          </a:p>
          <a:p>
            <a:pPr lvl="2"/>
            <a:endParaRPr lang="en-CA" dirty="0"/>
          </a:p>
        </p:txBody>
      </p:sp>
    </p:spTree>
    <p:extLst>
      <p:ext uri="{BB962C8B-B14F-4D97-AF65-F5344CB8AC3E}">
        <p14:creationId xmlns:p14="http://schemas.microsoft.com/office/powerpoint/2010/main" val="1049420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lstStyle/>
          <a:p>
            <a:r>
              <a:rPr lang="en-CA" dirty="0" smtClean="0"/>
              <a:t>Second </a:t>
            </a:r>
            <a:r>
              <a:rPr lang="en-CA" dirty="0"/>
              <a:t>Tutorial</a:t>
            </a:r>
          </a:p>
        </p:txBody>
      </p:sp>
    </p:spTree>
    <p:extLst>
      <p:ext uri="{BB962C8B-B14F-4D97-AF65-F5344CB8AC3E}">
        <p14:creationId xmlns:p14="http://schemas.microsoft.com/office/powerpoint/2010/main" val="3828298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latin typeface="Consolas" panose="020B0609020204030204" pitchFamily="49" charset="0"/>
              </a:rPr>
              <a:t>IF</a:t>
            </a:r>
            <a:r>
              <a:rPr lang="en-US" dirty="0">
                <a:latin typeface="Consolas" panose="020B0609020204030204" pitchFamily="49" charset="0"/>
              </a:rPr>
              <a:t>()</a:t>
            </a:r>
            <a:r>
              <a:rPr lang="en-US" dirty="0"/>
              <a:t> Function</a:t>
            </a:r>
            <a:endParaRPr lang="en-CA" dirty="0"/>
          </a:p>
        </p:txBody>
      </p:sp>
      <p:sp>
        <p:nvSpPr>
          <p:cNvPr id="3" name="Content Placeholder 2"/>
          <p:cNvSpPr>
            <a:spLocks noGrp="1"/>
          </p:cNvSpPr>
          <p:nvPr>
            <p:ph idx="1"/>
          </p:nvPr>
        </p:nvSpPr>
        <p:spPr/>
        <p:txBody>
          <a:bodyPr/>
          <a:lstStyle/>
          <a:p>
            <a:r>
              <a:rPr lang="en-CA" dirty="0" smtClean="0"/>
              <a:t>It operates in a similar fashion to conditional formatting and the COUNT</a:t>
            </a:r>
            <a:r>
              <a:rPr lang="en-US" dirty="0" smtClean="0">
                <a:latin typeface="Consolas" panose="020B0609020204030204" pitchFamily="49" charset="0"/>
              </a:rPr>
              <a:t>IF</a:t>
            </a:r>
            <a:r>
              <a:rPr lang="en-US" dirty="0">
                <a:latin typeface="Consolas" panose="020B0609020204030204" pitchFamily="49" charset="0"/>
              </a:rPr>
              <a:t>()</a:t>
            </a:r>
            <a:r>
              <a:rPr lang="en-CA" dirty="0" smtClean="0"/>
              <a:t> function: is it true that some condition has been met.</a:t>
            </a:r>
          </a:p>
          <a:p>
            <a:r>
              <a:rPr lang="en-CA" dirty="0" smtClean="0"/>
              <a:t>Unlike the formatting feature and the COUNT</a:t>
            </a:r>
            <a:r>
              <a:rPr lang="en-US" dirty="0" smtClean="0">
                <a:latin typeface="Consolas" panose="020B0609020204030204" pitchFamily="49" charset="0"/>
              </a:rPr>
              <a:t>IF()</a:t>
            </a:r>
            <a:r>
              <a:rPr lang="en-US" dirty="0" smtClean="0"/>
              <a:t> function the return value can be specified:</a:t>
            </a:r>
          </a:p>
          <a:p>
            <a:pPr lvl="1"/>
            <a:r>
              <a:rPr lang="en-US" dirty="0" smtClean="0"/>
              <a:t>A constant e.g. number, text string, Boolean (</a:t>
            </a:r>
            <a:r>
              <a:rPr lang="en-US" dirty="0" smtClean="0">
                <a:latin typeface="Consolas" panose="020B0609020204030204" pitchFamily="49" charset="0"/>
              </a:rPr>
              <a:t>12</a:t>
            </a:r>
            <a:r>
              <a:rPr lang="en-US" dirty="0" smtClean="0"/>
              <a:t>, </a:t>
            </a:r>
            <a:r>
              <a:rPr lang="en-US" dirty="0" smtClean="0">
                <a:latin typeface="Consolas" panose="020B0609020204030204" pitchFamily="49" charset="0"/>
              </a:rPr>
              <a:t>-12</a:t>
            </a:r>
            <a:r>
              <a:rPr lang="en-US" dirty="0" smtClean="0"/>
              <a:t>, </a:t>
            </a:r>
            <a:r>
              <a:rPr lang="en-US" dirty="0" smtClean="0">
                <a:latin typeface="Consolas" panose="020B0609020204030204" pitchFamily="49" charset="0"/>
              </a:rPr>
              <a:t>1.5</a:t>
            </a:r>
            <a:r>
              <a:rPr lang="en-US" dirty="0" smtClean="0"/>
              <a:t>, </a:t>
            </a:r>
            <a:r>
              <a:rPr lang="en-US" dirty="0" smtClean="0">
                <a:latin typeface="Consolas" panose="020B0609020204030204" pitchFamily="49" charset="0"/>
              </a:rPr>
              <a:t>“Pass”</a:t>
            </a:r>
            <a:r>
              <a:rPr lang="en-US" dirty="0" smtClean="0"/>
              <a:t>, </a:t>
            </a:r>
            <a:r>
              <a:rPr lang="en-US" dirty="0" smtClean="0">
                <a:latin typeface="Consolas" panose="020B0609020204030204" pitchFamily="49" charset="0"/>
              </a:rPr>
              <a:t>True</a:t>
            </a:r>
            <a:r>
              <a:rPr lang="en-US" dirty="0" smtClean="0"/>
              <a:t> etc.)…any value that be typed into an Excel cell can be the specified constant.</a:t>
            </a:r>
          </a:p>
          <a:p>
            <a:pPr lvl="1"/>
            <a:r>
              <a:rPr lang="en-US" dirty="0" smtClean="0"/>
              <a:t>A reference to a cell (and that cell can then contain one of the above values).</a:t>
            </a:r>
          </a:p>
          <a:p>
            <a:pPr lvl="1"/>
            <a:r>
              <a:rPr lang="en-CA" dirty="0" smtClean="0"/>
              <a:t>An expression that evaluates to any one of the above values e.g. </a:t>
            </a:r>
            <a:r>
              <a:rPr lang="en-CA" dirty="0" smtClean="0">
                <a:latin typeface="Consolas" panose="020B0609020204030204" pitchFamily="49" charset="0"/>
              </a:rPr>
              <a:t>2*3</a:t>
            </a:r>
            <a:r>
              <a:rPr lang="en-CA" dirty="0" smtClean="0"/>
              <a:t>, “</a:t>
            </a:r>
            <a:r>
              <a:rPr lang="en-CA" dirty="0" err="1" smtClean="0">
                <a:latin typeface="Consolas" panose="020B0609020204030204" pitchFamily="49" charset="0"/>
              </a:rPr>
              <a:t>hi”&amp;”there</a:t>
            </a:r>
            <a:r>
              <a:rPr lang="en-CA" dirty="0" smtClean="0"/>
              <a:t>”</a:t>
            </a:r>
            <a:endParaRPr lang="en-CA" dirty="0"/>
          </a:p>
        </p:txBody>
      </p:sp>
    </p:spTree>
    <p:extLst>
      <p:ext uri="{BB962C8B-B14F-4D97-AF65-F5344CB8AC3E}">
        <p14:creationId xmlns:p14="http://schemas.microsoft.com/office/powerpoint/2010/main" val="1018621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Structure Of The </a:t>
            </a:r>
            <a:r>
              <a:rPr lang="en-US" dirty="0">
                <a:latin typeface="Consolas" panose="020B0609020204030204" pitchFamily="49" charset="0"/>
              </a:rPr>
              <a:t>IF()</a:t>
            </a:r>
            <a:r>
              <a:rPr lang="en-CA" dirty="0" smtClean="0"/>
              <a:t> Function </a:t>
            </a:r>
            <a:endParaRPr lang="en-CA" dirty="0"/>
          </a:p>
        </p:txBody>
      </p:sp>
      <p:sp>
        <p:nvSpPr>
          <p:cNvPr id="3" name="Content Placeholder 2"/>
          <p:cNvSpPr>
            <a:spLocks noGrp="1"/>
          </p:cNvSpPr>
          <p:nvPr>
            <p:ph idx="1"/>
          </p:nvPr>
        </p:nvSpPr>
        <p:spPr/>
        <p:txBody>
          <a:bodyPr/>
          <a:lstStyle/>
          <a:p>
            <a:r>
              <a:rPr lang="en-CA" b="1" dirty="0" smtClean="0"/>
              <a:t>Format</a:t>
            </a:r>
            <a:r>
              <a:rPr lang="en-CA" dirty="0" smtClean="0"/>
              <a:t> (the function should be all on one line, it’s shown on multiple lines to allow details to be specified).</a:t>
            </a:r>
          </a:p>
          <a:p>
            <a:pPr lvl="1"/>
            <a:r>
              <a:rPr lang="en-CA" dirty="0" smtClean="0">
                <a:latin typeface="Consolas" panose="020B0609020204030204" pitchFamily="49" charset="0"/>
              </a:rPr>
              <a:t>IF (&lt;</a:t>
            </a:r>
            <a:r>
              <a:rPr lang="en-CA" i="1" dirty="0" smtClean="0">
                <a:solidFill>
                  <a:srgbClr val="FF0000"/>
                </a:solidFill>
                <a:latin typeface="Consolas" panose="020B0609020204030204" pitchFamily="49" charset="0"/>
              </a:rPr>
              <a:t>Boolean value</a:t>
            </a:r>
            <a:r>
              <a:rPr lang="en-CA" dirty="0" smtClean="0">
                <a:latin typeface="Consolas" panose="020B0609020204030204" pitchFamily="49" charset="0"/>
              </a:rPr>
              <a:t>&gt;</a:t>
            </a:r>
            <a:r>
              <a:rPr lang="en-CA" baseline="30000" dirty="0" smtClean="0">
                <a:latin typeface="Consolas" panose="020B0609020204030204" pitchFamily="49" charset="0"/>
              </a:rPr>
              <a:t>1</a:t>
            </a:r>
            <a:r>
              <a:rPr lang="en-CA" dirty="0" smtClean="0">
                <a:latin typeface="Consolas" panose="020B0609020204030204" pitchFamily="49" charset="0"/>
              </a:rPr>
              <a:t>, </a:t>
            </a:r>
          </a:p>
          <a:p>
            <a:pPr marL="234950" lvl="1" indent="0">
              <a:buNone/>
            </a:pPr>
            <a:r>
              <a:rPr lang="en-CA" dirty="0" smtClean="0">
                <a:latin typeface="Consolas" panose="020B0609020204030204" pitchFamily="49" charset="0"/>
              </a:rPr>
              <a:t>      &lt;</a:t>
            </a:r>
            <a:r>
              <a:rPr lang="en-CA" i="1" dirty="0" smtClean="0">
                <a:solidFill>
                  <a:srgbClr val="0000FF"/>
                </a:solidFill>
                <a:latin typeface="Consolas" panose="020B0609020204030204" pitchFamily="49" charset="0"/>
              </a:rPr>
              <a:t>return value if Boolean is true</a:t>
            </a:r>
            <a:r>
              <a:rPr lang="en-CA" dirty="0" smtClean="0">
                <a:latin typeface="Consolas" panose="020B0609020204030204" pitchFamily="49" charset="0"/>
              </a:rPr>
              <a:t>&gt;, </a:t>
            </a:r>
          </a:p>
          <a:p>
            <a:pPr marL="234950" lvl="1" indent="0">
              <a:buNone/>
            </a:pPr>
            <a:r>
              <a:rPr lang="en-CA" dirty="0">
                <a:latin typeface="Consolas" panose="020B0609020204030204" pitchFamily="49" charset="0"/>
              </a:rPr>
              <a:t> </a:t>
            </a:r>
            <a:r>
              <a:rPr lang="en-CA" dirty="0" smtClean="0">
                <a:latin typeface="Consolas" panose="020B0609020204030204" pitchFamily="49" charset="0"/>
              </a:rPr>
              <a:t>     &lt;</a:t>
            </a:r>
            <a:r>
              <a:rPr lang="en-CA" i="1" dirty="0" smtClean="0">
                <a:solidFill>
                  <a:schemeClr val="accent3">
                    <a:lumMod val="50000"/>
                  </a:schemeClr>
                </a:solidFill>
                <a:latin typeface="Consolas" panose="020B0609020204030204" pitchFamily="49" charset="0"/>
              </a:rPr>
              <a:t>return value if Boolean is false</a:t>
            </a:r>
            <a:r>
              <a:rPr lang="en-CA" dirty="0" smtClean="0">
                <a:latin typeface="Consolas" panose="020B0609020204030204" pitchFamily="49" charset="0"/>
              </a:rPr>
              <a:t>&gt;)</a:t>
            </a:r>
          </a:p>
          <a:p>
            <a:endParaRPr lang="en-CA" dirty="0"/>
          </a:p>
          <a:p>
            <a:r>
              <a:rPr lang="en-CA" b="1" dirty="0" smtClean="0"/>
              <a:t>Example</a:t>
            </a:r>
            <a:r>
              <a:rPr lang="en-CA" dirty="0" smtClean="0"/>
              <a:t>:</a:t>
            </a:r>
          </a:p>
          <a:p>
            <a:pPr marL="234950" lvl="1" indent="0">
              <a:buNone/>
            </a:pPr>
            <a:r>
              <a:rPr lang="en-CA" dirty="0">
                <a:latin typeface="Consolas" panose="020B0609020204030204" pitchFamily="49" charset="0"/>
              </a:rPr>
              <a:t>=IF(</a:t>
            </a:r>
            <a:r>
              <a:rPr lang="en-CA" dirty="0">
                <a:solidFill>
                  <a:srgbClr val="FF0000"/>
                </a:solidFill>
                <a:latin typeface="Consolas" panose="020B0609020204030204" pitchFamily="49" charset="0"/>
              </a:rPr>
              <a:t>A3&gt;=$</a:t>
            </a:r>
            <a:r>
              <a:rPr lang="en-CA" dirty="0" smtClean="0">
                <a:solidFill>
                  <a:srgbClr val="FF0000"/>
                </a:solidFill>
                <a:latin typeface="Consolas" panose="020B0609020204030204" pitchFamily="49" charset="0"/>
              </a:rPr>
              <a:t>F$2</a:t>
            </a:r>
            <a:r>
              <a:rPr lang="en-CA" dirty="0" smtClean="0">
                <a:latin typeface="Consolas" panose="020B0609020204030204" pitchFamily="49" charset="0"/>
              </a:rPr>
              <a:t>,</a:t>
            </a:r>
            <a:r>
              <a:rPr lang="en-CA" dirty="0" smtClean="0">
                <a:solidFill>
                  <a:srgbClr val="0000FF"/>
                </a:solidFill>
                <a:latin typeface="Consolas" panose="020B0609020204030204" pitchFamily="49" charset="0"/>
              </a:rPr>
              <a:t>$</a:t>
            </a:r>
            <a:r>
              <a:rPr lang="en-CA" dirty="0">
                <a:solidFill>
                  <a:srgbClr val="0000FF"/>
                </a:solidFill>
                <a:latin typeface="Consolas" panose="020B0609020204030204" pitchFamily="49" charset="0"/>
              </a:rPr>
              <a:t>F$3</a:t>
            </a:r>
            <a:r>
              <a:rPr lang="en-CA" dirty="0">
                <a:latin typeface="Consolas" panose="020B0609020204030204" pitchFamily="49" charset="0"/>
              </a:rPr>
              <a:t>,</a:t>
            </a:r>
            <a:r>
              <a:rPr lang="en-CA" dirty="0">
                <a:solidFill>
                  <a:schemeClr val="accent3">
                    <a:lumMod val="50000"/>
                  </a:schemeClr>
                </a:solidFill>
                <a:latin typeface="Consolas" panose="020B0609020204030204" pitchFamily="49" charset="0"/>
              </a:rPr>
              <a:t>$F$4</a:t>
            </a:r>
            <a:r>
              <a:rPr lang="en-CA" dirty="0" smtClean="0">
                <a:latin typeface="Consolas" panose="020B0609020204030204" pitchFamily="49" charset="0"/>
              </a:rPr>
              <a:t>)</a:t>
            </a:r>
            <a:endParaRPr lang="en-CA" dirty="0">
              <a:latin typeface="Consolas" panose="020B0609020204030204" pitchFamily="49" charset="0"/>
            </a:endParaRPr>
          </a:p>
          <a:p>
            <a:pPr lvl="2"/>
            <a:endParaRPr lang="en-CA" dirty="0" smtClean="0"/>
          </a:p>
          <a:p>
            <a:r>
              <a:rPr lang="en-CA" b="1" dirty="0" smtClean="0"/>
              <a:t>Note</a:t>
            </a:r>
          </a:p>
          <a:p>
            <a:pPr lvl="2"/>
            <a:r>
              <a:rPr lang="en-CA" dirty="0" smtClean="0"/>
              <a:t>The Boolean can be a constant (</a:t>
            </a:r>
            <a:r>
              <a:rPr lang="en-CA" dirty="0" smtClean="0">
                <a:latin typeface="Consolas" panose="020B0609020204030204" pitchFamily="49" charset="0"/>
              </a:rPr>
              <a:t>True</a:t>
            </a:r>
            <a:r>
              <a:rPr lang="en-CA" dirty="0" smtClean="0"/>
              <a:t>, </a:t>
            </a:r>
            <a:r>
              <a:rPr lang="en-CA" dirty="0" smtClean="0">
                <a:latin typeface="Consolas" panose="020B0609020204030204" pitchFamily="49" charset="0"/>
              </a:rPr>
              <a:t>False</a:t>
            </a:r>
            <a:r>
              <a:rPr lang="en-CA" dirty="0" smtClean="0"/>
              <a:t>), a reference to a cell that contains a Boolean or an expression that evaluates to a Boolean result (e.g. </a:t>
            </a:r>
            <a:r>
              <a:rPr lang="en-CA" dirty="0" smtClean="0">
                <a:latin typeface="Consolas" panose="020B0609020204030204" pitchFamily="49" charset="0"/>
              </a:rPr>
              <a:t>A3 &gt;= 2.0</a:t>
            </a:r>
            <a:r>
              <a:rPr lang="en-CA" dirty="0" smtClean="0"/>
              <a:t>)</a:t>
            </a:r>
            <a:endParaRPr lang="en-CA" dirty="0"/>
          </a:p>
        </p:txBody>
      </p:sp>
      <p:sp>
        <p:nvSpPr>
          <p:cNvPr id="4" name="TextBox 3"/>
          <p:cNvSpPr txBox="1"/>
          <p:nvPr/>
        </p:nvSpPr>
        <p:spPr>
          <a:xfrm>
            <a:off x="0" y="6334780"/>
            <a:ext cx="8763000" cy="523220"/>
          </a:xfrm>
          <a:prstGeom prst="rect">
            <a:avLst/>
          </a:prstGeom>
          <a:noFill/>
        </p:spPr>
        <p:txBody>
          <a:bodyPr wrap="square" rtlCol="0">
            <a:spAutoFit/>
          </a:bodyPr>
          <a:lstStyle/>
          <a:p>
            <a:pPr marL="112713" indent="-112713"/>
            <a:r>
              <a:rPr lang="en-CA" sz="1400" dirty="0" smtClean="0"/>
              <a:t>1 A Boolean is either the value True or the value False, a Boolean expression (works out to a Boolean) is allowable e.g. </a:t>
            </a:r>
            <a:r>
              <a:rPr lang="en-CA" sz="1400" dirty="0" smtClean="0">
                <a:latin typeface="Consolas" panose="020B0609020204030204" pitchFamily="49" charset="0"/>
              </a:rPr>
              <a:t>3 &gt; 2</a:t>
            </a:r>
            <a:r>
              <a:rPr lang="en-CA" sz="1400" dirty="0" smtClean="0"/>
              <a:t>, </a:t>
            </a:r>
            <a:r>
              <a:rPr lang="en-CA" sz="1400" dirty="0" smtClean="0">
                <a:latin typeface="Consolas" panose="020B0609020204030204" pitchFamily="49" charset="0"/>
              </a:rPr>
              <a:t>A2 &gt;= 50 </a:t>
            </a:r>
            <a:r>
              <a:rPr lang="en-CA" sz="1400" dirty="0" smtClean="0"/>
              <a:t>etc.</a:t>
            </a:r>
            <a:endParaRPr lang="en-CA" sz="1400" dirty="0"/>
          </a:p>
        </p:txBody>
      </p:sp>
    </p:spTree>
    <p:extLst>
      <p:ext uri="{BB962C8B-B14F-4D97-AF65-F5344CB8AC3E}">
        <p14:creationId xmlns:p14="http://schemas.microsoft.com/office/powerpoint/2010/main" val="249292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rPr>
              <a:t>IF</a:t>
            </a:r>
            <a:r>
              <a:rPr lang="en-CA" dirty="0" smtClean="0"/>
              <a:t> Example: Pass/Fail Clinical Coursework</a:t>
            </a:r>
            <a:endParaRPr lang="en-CA" dirty="0"/>
          </a:p>
        </p:txBody>
      </p:sp>
      <p:sp>
        <p:nvSpPr>
          <p:cNvPr id="3" name="Content Placeholder 2"/>
          <p:cNvSpPr>
            <a:spLocks noGrp="1"/>
          </p:cNvSpPr>
          <p:nvPr>
            <p:ph idx="1"/>
          </p:nvPr>
        </p:nvSpPr>
        <p:spPr/>
        <p:txBody>
          <a:bodyPr/>
          <a:lstStyle/>
          <a:p>
            <a:r>
              <a:rPr lang="en-CA" dirty="0" smtClean="0"/>
              <a:t>Nursing students must earn a grade of 76% or higher in order to pass their clinical course work.</a:t>
            </a:r>
          </a:p>
          <a:p>
            <a:r>
              <a:rPr lang="en-CA" b="1" dirty="0"/>
              <a:t>Example spreadsheet:</a:t>
            </a:r>
            <a:r>
              <a:rPr lang="en-CA" dirty="0"/>
              <a:t> </a:t>
            </a:r>
            <a:r>
              <a:rPr lang="en-CA" dirty="0" err="1">
                <a:latin typeface="Consolas" panose="020B0609020204030204" pitchFamily="49" charset="0"/>
              </a:rPr>
              <a:t>if_example_clinical_example</a:t>
            </a:r>
            <a:endParaRPr lang="en-CA" dirty="0" smtClean="0">
              <a:latin typeface="Consolas" panose="020B0609020204030204" pitchFamily="49" charset="0"/>
            </a:endParaRPr>
          </a:p>
          <a:p>
            <a:endParaRPr lang="en-CA" dirty="0" smtClean="0">
              <a:latin typeface="Consolas" panose="020B0609020204030204" pitchFamily="49" charset="0"/>
            </a:endParaRPr>
          </a:p>
          <a:p>
            <a:endParaRPr lang="en-CA" dirty="0">
              <a:latin typeface="Consolas" panose="020B0609020204030204" pitchFamily="49" charset="0"/>
            </a:endParaRPr>
          </a:p>
          <a:p>
            <a:endParaRPr lang="en-CA" dirty="0" smtClean="0">
              <a:latin typeface="Consolas" panose="020B0609020204030204" pitchFamily="49" charset="0"/>
            </a:endParaRPr>
          </a:p>
          <a:p>
            <a:endParaRPr lang="en-CA" dirty="0">
              <a:latin typeface="Consolas" panose="020B0609020204030204" pitchFamily="49" charset="0"/>
            </a:endParaRPr>
          </a:p>
          <a:p>
            <a:pPr marL="0" indent="0">
              <a:buNone/>
            </a:pPr>
            <a:endParaRPr lang="en-CA" dirty="0">
              <a:latin typeface="Consolas" panose="020B0609020204030204" pitchFamily="49" charset="0"/>
            </a:endParaRPr>
          </a:p>
          <a:p>
            <a:r>
              <a:rPr lang="en-CA" dirty="0" smtClean="0"/>
              <a:t>Note the use of the dollar sign </a:t>
            </a:r>
          </a:p>
          <a:p>
            <a:pPr lvl="1"/>
            <a:r>
              <a:rPr lang="en-CA" dirty="0" smtClean="0">
                <a:latin typeface="Consolas" panose="020B0609020204030204" pitchFamily="49" charset="0"/>
              </a:rPr>
              <a:t>F2</a:t>
            </a:r>
            <a:r>
              <a:rPr lang="en-CA" dirty="0" smtClean="0"/>
              <a:t>: A lookup table with the cut off value</a:t>
            </a:r>
            <a:r>
              <a:rPr lang="en-CA" dirty="0"/>
              <a:t> </a:t>
            </a:r>
            <a:r>
              <a:rPr lang="en-CA" dirty="0" smtClean="0"/>
              <a:t>used in the Boolean expression.</a:t>
            </a:r>
          </a:p>
          <a:p>
            <a:pPr lvl="1"/>
            <a:r>
              <a:rPr lang="en-CA" dirty="0" smtClean="0">
                <a:latin typeface="Consolas" panose="020B0609020204030204" pitchFamily="49" charset="0"/>
              </a:rPr>
              <a:t>F3</a:t>
            </a:r>
            <a:r>
              <a:rPr lang="en-CA" dirty="0" smtClean="0"/>
              <a:t>, </a:t>
            </a:r>
            <a:r>
              <a:rPr lang="en-CA" dirty="0" smtClean="0">
                <a:latin typeface="Consolas" panose="020B0609020204030204" pitchFamily="49" charset="0"/>
              </a:rPr>
              <a:t>F4</a:t>
            </a:r>
            <a:r>
              <a:rPr lang="en-CA" dirty="0" smtClean="0"/>
              <a:t>: Return values for the respective true/false cases (each student will always refer to these cells so the references must include the dollar sign).</a:t>
            </a:r>
            <a:endParaRPr lang="en-CA" dirty="0"/>
          </a:p>
        </p:txBody>
      </p:sp>
      <p:pic>
        <p:nvPicPr>
          <p:cNvPr id="4" name="Picture 3"/>
          <p:cNvPicPr>
            <a:picLocks noChangeAspect="1"/>
          </p:cNvPicPr>
          <p:nvPr/>
        </p:nvPicPr>
        <p:blipFill>
          <a:blip r:embed="rId2"/>
          <a:stretch>
            <a:fillRect/>
          </a:stretch>
        </p:blipFill>
        <p:spPr>
          <a:xfrm>
            <a:off x="762000" y="2743200"/>
            <a:ext cx="5638800" cy="2158788"/>
          </a:xfrm>
          <a:prstGeom prst="rect">
            <a:avLst/>
          </a:prstGeom>
        </p:spPr>
      </p:pic>
    </p:spTree>
    <p:extLst>
      <p:ext uri="{BB962C8B-B14F-4D97-AF65-F5344CB8AC3E}">
        <p14:creationId xmlns:p14="http://schemas.microsoft.com/office/powerpoint/2010/main" val="241202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Review: Logic</a:t>
            </a:r>
          </a:p>
        </p:txBody>
      </p:sp>
      <p:sp>
        <p:nvSpPr>
          <p:cNvPr id="3" name="Content Placeholder 2"/>
          <p:cNvSpPr>
            <a:spLocks noGrp="1"/>
          </p:cNvSpPr>
          <p:nvPr>
            <p:ph idx="1"/>
          </p:nvPr>
        </p:nvSpPr>
        <p:spPr/>
        <p:txBody>
          <a:bodyPr/>
          <a:lstStyle/>
          <a:p>
            <a:r>
              <a:rPr lang="en-US" dirty="0"/>
              <a:t>AND:</a:t>
            </a:r>
          </a:p>
          <a:p>
            <a:pPr lvl="1"/>
            <a:r>
              <a:rPr lang="en-US" dirty="0"/>
              <a:t>Used when all conditions must be true</a:t>
            </a:r>
          </a:p>
          <a:p>
            <a:pPr lvl="1"/>
            <a:r>
              <a:rPr lang="en-US" dirty="0"/>
              <a:t>The typical default when entering parameters into a search website e.g.  </a:t>
            </a:r>
            <a:r>
              <a:rPr lang="en-US" dirty="0">
                <a:latin typeface="Consolas" panose="020B0609020204030204" pitchFamily="49" charset="0"/>
              </a:rPr>
              <a:t>CPSC 203</a:t>
            </a:r>
            <a:r>
              <a:rPr lang="en-US" dirty="0"/>
              <a:t> will return as search results pages that contain ‘</a:t>
            </a:r>
            <a:r>
              <a:rPr lang="en-US" dirty="0">
                <a:latin typeface="Consolas" panose="020B0609020204030204" pitchFamily="49" charset="0"/>
              </a:rPr>
              <a:t>CPSC</a:t>
            </a:r>
            <a:r>
              <a:rPr lang="en-US" dirty="0"/>
              <a:t>’ and ‘</a:t>
            </a:r>
            <a:r>
              <a:rPr lang="en-US" dirty="0">
                <a:latin typeface="Consolas" panose="020B0609020204030204" pitchFamily="49" charset="0"/>
              </a:rPr>
              <a:t>203</a:t>
            </a:r>
            <a:r>
              <a:rPr lang="en-US" dirty="0"/>
              <a:t>’.</a:t>
            </a:r>
          </a:p>
          <a:p>
            <a:r>
              <a:rPr lang="en-CA" dirty="0"/>
              <a:t>OR:</a:t>
            </a:r>
          </a:p>
          <a:p>
            <a:pPr lvl="1"/>
            <a:r>
              <a:rPr lang="en-US" dirty="0"/>
              <a:t>Used when at least one condition is true</a:t>
            </a:r>
          </a:p>
          <a:p>
            <a:pPr lvl="1"/>
            <a:r>
              <a:rPr lang="en-US" dirty="0"/>
              <a:t>(Variant of the example from lecture), Internet search: </a:t>
            </a:r>
            <a:r>
              <a:rPr lang="en-US" altLang="en-US" dirty="0"/>
              <a:t>“Bruce Lee” </a:t>
            </a:r>
            <a:r>
              <a:rPr lang="en-US" altLang="en-US" b="1" dirty="0"/>
              <a:t>OR</a:t>
            </a:r>
            <a:r>
              <a:rPr lang="en-US" altLang="en-US" dirty="0"/>
              <a:t> “Little Dragon” will return as search results pages that contain either one (or both) of these names.</a:t>
            </a:r>
            <a:endParaRPr lang="en-CA" dirty="0"/>
          </a:p>
          <a:p>
            <a:endParaRPr lang="en-CA" dirty="0"/>
          </a:p>
        </p:txBody>
      </p:sp>
    </p:spTree>
    <p:extLst>
      <p:ext uri="{BB962C8B-B14F-4D97-AF65-F5344CB8AC3E}">
        <p14:creationId xmlns:p14="http://schemas.microsoft.com/office/powerpoint/2010/main" val="1752382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‘AND’ &amp; Web Searches: Student Exercise</a:t>
            </a:r>
            <a:endParaRPr lang="en-CA" dirty="0"/>
          </a:p>
        </p:txBody>
      </p:sp>
      <p:sp>
        <p:nvSpPr>
          <p:cNvPr id="3" name="Content Placeholder 2"/>
          <p:cNvSpPr>
            <a:spLocks noGrp="1"/>
          </p:cNvSpPr>
          <p:nvPr>
            <p:ph idx="1"/>
          </p:nvPr>
        </p:nvSpPr>
        <p:spPr/>
        <p:txBody>
          <a:bodyPr/>
          <a:lstStyle/>
          <a:p>
            <a:r>
              <a:rPr lang="en-US" b="1" dirty="0" smtClean="0"/>
              <a:t>Search case #1</a:t>
            </a:r>
            <a:r>
              <a:rPr lang="en-US" dirty="0" smtClean="0"/>
              <a:t>, type the following into a search site:</a:t>
            </a:r>
          </a:p>
          <a:p>
            <a:pPr lvl="1"/>
            <a:r>
              <a:rPr lang="en-US" dirty="0" smtClean="0"/>
              <a:t>coronavirus cases</a:t>
            </a:r>
          </a:p>
          <a:p>
            <a:pPr lvl="1"/>
            <a:r>
              <a:rPr lang="en-US" dirty="0" smtClean="0"/>
              <a:t>Note the number of search results</a:t>
            </a:r>
          </a:p>
          <a:p>
            <a:pPr lvl="1"/>
            <a:endParaRPr lang="en-US" dirty="0" smtClean="0"/>
          </a:p>
          <a:p>
            <a:r>
              <a:rPr lang="en-US" b="1" dirty="0"/>
              <a:t>Search case </a:t>
            </a:r>
            <a:r>
              <a:rPr lang="en-US" b="1" dirty="0" smtClean="0"/>
              <a:t>#2</a:t>
            </a:r>
            <a:r>
              <a:rPr lang="en-US" dirty="0" smtClean="0"/>
              <a:t>, </a:t>
            </a:r>
            <a:r>
              <a:rPr lang="en-US" dirty="0"/>
              <a:t>type the following into a search site:</a:t>
            </a:r>
          </a:p>
          <a:p>
            <a:pPr lvl="1"/>
            <a:r>
              <a:rPr lang="en-US" dirty="0"/>
              <a:t>coronavirus </a:t>
            </a:r>
            <a:r>
              <a:rPr lang="en-US" dirty="0" smtClean="0"/>
              <a:t>cases Canada</a:t>
            </a:r>
            <a:endParaRPr lang="en-US" dirty="0"/>
          </a:p>
          <a:p>
            <a:pPr lvl="1"/>
            <a:r>
              <a:rPr lang="en-US" dirty="0"/>
              <a:t>Note the number of search </a:t>
            </a:r>
            <a:r>
              <a:rPr lang="en-US" dirty="0" smtClean="0"/>
              <a:t>results (increased or decreased?)</a:t>
            </a:r>
            <a:endParaRPr lang="en-US" dirty="0"/>
          </a:p>
          <a:p>
            <a:endParaRPr lang="en-CA" dirty="0"/>
          </a:p>
        </p:txBody>
      </p:sp>
    </p:spTree>
    <p:extLst>
      <p:ext uri="{BB962C8B-B14F-4D97-AF65-F5344CB8AC3E}">
        <p14:creationId xmlns:p14="http://schemas.microsoft.com/office/powerpoint/2010/main" val="856510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‘OR’ &amp; Web Searches</a:t>
            </a:r>
            <a:endParaRPr lang="en-CA" dirty="0"/>
          </a:p>
        </p:txBody>
      </p:sp>
      <p:sp>
        <p:nvSpPr>
          <p:cNvPr id="3" name="Content Placeholder 2"/>
          <p:cNvSpPr>
            <a:spLocks noGrp="1"/>
          </p:cNvSpPr>
          <p:nvPr>
            <p:ph idx="1"/>
          </p:nvPr>
        </p:nvSpPr>
        <p:spPr/>
        <p:txBody>
          <a:bodyPr/>
          <a:lstStyle/>
          <a:p>
            <a:r>
              <a:rPr lang="en-US" b="1" dirty="0"/>
              <a:t>Search case #1</a:t>
            </a:r>
            <a:r>
              <a:rPr lang="en-US" dirty="0"/>
              <a:t>, type the following into a search site:</a:t>
            </a:r>
          </a:p>
          <a:p>
            <a:pPr lvl="1"/>
            <a:r>
              <a:rPr lang="en-US" dirty="0" smtClean="0"/>
              <a:t>“Calgary </a:t>
            </a:r>
            <a:r>
              <a:rPr lang="en-US" dirty="0"/>
              <a:t>headlines" </a:t>
            </a:r>
            <a:r>
              <a:rPr lang="en-US" dirty="0" smtClean="0"/>
              <a:t>“Edmonton headlines”</a:t>
            </a:r>
          </a:p>
          <a:p>
            <a:pPr lvl="1"/>
            <a:r>
              <a:rPr lang="en-US" dirty="0" smtClean="0"/>
              <a:t>Note </a:t>
            </a:r>
            <a:r>
              <a:rPr lang="en-US" dirty="0"/>
              <a:t>the number of search results</a:t>
            </a:r>
          </a:p>
          <a:p>
            <a:pPr lvl="1"/>
            <a:endParaRPr lang="en-US" dirty="0"/>
          </a:p>
          <a:p>
            <a:r>
              <a:rPr lang="en-US" b="1" dirty="0"/>
              <a:t>Search case #2</a:t>
            </a:r>
            <a:r>
              <a:rPr lang="en-US" dirty="0"/>
              <a:t>, type the following into a search site:</a:t>
            </a:r>
          </a:p>
          <a:p>
            <a:pPr lvl="1"/>
            <a:r>
              <a:rPr lang="en-US" dirty="0"/>
              <a:t>“Calgary headlines" </a:t>
            </a:r>
            <a:r>
              <a:rPr lang="en-US" dirty="0" smtClean="0"/>
              <a:t>OR “Edmonton </a:t>
            </a:r>
            <a:r>
              <a:rPr lang="en-US" dirty="0"/>
              <a:t>headlines</a:t>
            </a:r>
            <a:r>
              <a:rPr lang="en-US" dirty="0" smtClean="0"/>
              <a:t>” (OR is case sensitive)</a:t>
            </a:r>
            <a:endParaRPr lang="en-US" dirty="0"/>
          </a:p>
          <a:p>
            <a:pPr lvl="1"/>
            <a:r>
              <a:rPr lang="en-US" dirty="0" smtClean="0"/>
              <a:t>Note </a:t>
            </a:r>
            <a:r>
              <a:rPr lang="en-US" dirty="0"/>
              <a:t>the number of search results (increased or decreased?)</a:t>
            </a:r>
          </a:p>
          <a:p>
            <a:endParaRPr lang="en-CA" dirty="0"/>
          </a:p>
          <a:p>
            <a:r>
              <a:rPr lang="en-US" b="1" dirty="0"/>
              <a:t>Search case </a:t>
            </a:r>
            <a:r>
              <a:rPr lang="en-US" b="1" dirty="0" smtClean="0"/>
              <a:t>#3</a:t>
            </a:r>
            <a:r>
              <a:rPr lang="en-US" dirty="0" smtClean="0"/>
              <a:t>, </a:t>
            </a:r>
            <a:r>
              <a:rPr lang="en-US" dirty="0"/>
              <a:t>type the following into a search site:</a:t>
            </a:r>
          </a:p>
          <a:p>
            <a:pPr lvl="1"/>
            <a:r>
              <a:rPr lang="en-US" dirty="0"/>
              <a:t>“Calgary headlines" </a:t>
            </a:r>
            <a:r>
              <a:rPr lang="en-US" dirty="0" smtClean="0"/>
              <a:t>or </a:t>
            </a:r>
            <a:r>
              <a:rPr lang="en-US" dirty="0"/>
              <a:t>“Edmonton headlines” (OR is case sensitive)</a:t>
            </a:r>
          </a:p>
          <a:p>
            <a:pPr lvl="1"/>
            <a:r>
              <a:rPr lang="en-US" dirty="0"/>
              <a:t>Note the number of search results (increased or decreased?)</a:t>
            </a:r>
          </a:p>
          <a:p>
            <a:endParaRPr lang="en-CA" dirty="0"/>
          </a:p>
        </p:txBody>
      </p:sp>
    </p:spTree>
    <p:extLst>
      <p:ext uri="{BB962C8B-B14F-4D97-AF65-F5344CB8AC3E}">
        <p14:creationId xmlns:p14="http://schemas.microsoft.com/office/powerpoint/2010/main" val="1154694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Logical Not</a:t>
            </a:r>
            <a:endParaRPr lang="en-CA" dirty="0"/>
          </a:p>
        </p:txBody>
      </p:sp>
      <p:sp>
        <p:nvSpPr>
          <p:cNvPr id="3" name="Content Placeholder 2"/>
          <p:cNvSpPr>
            <a:spLocks noGrp="1"/>
          </p:cNvSpPr>
          <p:nvPr>
            <p:ph idx="1"/>
          </p:nvPr>
        </p:nvSpPr>
        <p:spPr/>
        <p:txBody>
          <a:bodyPr/>
          <a:lstStyle/>
          <a:p>
            <a:r>
              <a:rPr lang="en-US" dirty="0" smtClean="0"/>
              <a:t>Negates or reverses the logic (</a:t>
            </a:r>
            <a:r>
              <a:rPr lang="en-US" dirty="0" smtClean="0">
                <a:latin typeface="Consolas" panose="020B0609020204030204" pitchFamily="49" charset="0"/>
              </a:rPr>
              <a:t>true</a:t>
            </a:r>
            <a:r>
              <a:rPr lang="en-US" dirty="0" smtClean="0"/>
              <a:t> becomes </a:t>
            </a:r>
            <a:r>
              <a:rPr lang="en-US" dirty="0" smtClean="0">
                <a:latin typeface="Consolas" panose="020B0609020204030204" pitchFamily="49" charset="0"/>
              </a:rPr>
              <a:t>false</a:t>
            </a:r>
            <a:r>
              <a:rPr lang="en-US" dirty="0" smtClean="0"/>
              <a:t>, </a:t>
            </a:r>
            <a:r>
              <a:rPr lang="en-US" dirty="0" smtClean="0">
                <a:latin typeface="Consolas" panose="020B0609020204030204" pitchFamily="49" charset="0"/>
              </a:rPr>
              <a:t>false</a:t>
            </a:r>
            <a:r>
              <a:rPr lang="en-US" dirty="0" smtClean="0"/>
              <a:t> becomes </a:t>
            </a:r>
            <a:r>
              <a:rPr lang="en-US" dirty="0">
                <a:latin typeface="Consolas" panose="020B0609020204030204" pitchFamily="49" charset="0"/>
              </a:rPr>
              <a:t>true</a:t>
            </a:r>
            <a:r>
              <a:rPr lang="en-US" dirty="0" smtClean="0"/>
              <a:t>).</a:t>
            </a:r>
          </a:p>
          <a:p>
            <a:r>
              <a:rPr lang="en-US" dirty="0" smtClean="0"/>
              <a:t>Excel NOT function</a:t>
            </a:r>
          </a:p>
          <a:p>
            <a:pPr lvl="1"/>
            <a:r>
              <a:rPr lang="en-US" b="1" dirty="0" smtClean="0"/>
              <a:t>Usage</a:t>
            </a:r>
            <a:r>
              <a:rPr lang="en-US" dirty="0" smtClean="0"/>
              <a:t>: </a:t>
            </a:r>
            <a:r>
              <a:rPr lang="en-US" dirty="0" smtClean="0">
                <a:latin typeface="Consolas" panose="020B0609020204030204" pitchFamily="49" charset="0"/>
              </a:rPr>
              <a:t>NOT(&lt;</a:t>
            </a:r>
            <a:r>
              <a:rPr lang="en-US" i="1" dirty="0" smtClean="0">
                <a:latin typeface="Consolas" panose="020B0609020204030204" pitchFamily="49" charset="0"/>
              </a:rPr>
              <a:t>Boolean expression</a:t>
            </a:r>
            <a:r>
              <a:rPr lang="en-US" dirty="0" smtClean="0">
                <a:latin typeface="Consolas" panose="020B0609020204030204" pitchFamily="49" charset="0"/>
              </a:rPr>
              <a:t>&gt;)</a:t>
            </a:r>
          </a:p>
          <a:p>
            <a:pPr lvl="1"/>
            <a:r>
              <a:rPr lang="en-US" b="1" dirty="0" smtClean="0"/>
              <a:t>Examples</a:t>
            </a:r>
            <a:r>
              <a:rPr lang="en-US" dirty="0" smtClean="0"/>
              <a:t>: </a:t>
            </a:r>
            <a:r>
              <a:rPr lang="en-US" dirty="0" smtClean="0">
                <a:latin typeface="Consolas" panose="020B0609020204030204" pitchFamily="49" charset="0"/>
              </a:rPr>
              <a:t>NOT(True)</a:t>
            </a:r>
            <a:r>
              <a:rPr lang="en-US" dirty="0" smtClean="0"/>
              <a:t>, </a:t>
            </a:r>
            <a:r>
              <a:rPr lang="en-US" dirty="0" smtClean="0">
                <a:latin typeface="Consolas" panose="020B0609020204030204" pitchFamily="49" charset="0"/>
              </a:rPr>
              <a:t>NOT(False)</a:t>
            </a:r>
            <a:r>
              <a:rPr lang="en-US" dirty="0" smtClean="0"/>
              <a:t>, </a:t>
            </a:r>
            <a:r>
              <a:rPr lang="en-US" dirty="0" smtClean="0">
                <a:latin typeface="Consolas" panose="020B0609020204030204" pitchFamily="49" charset="0"/>
              </a:rPr>
              <a:t>NOT(A1), NOT(2&gt;1)</a:t>
            </a:r>
          </a:p>
          <a:p>
            <a:r>
              <a:rPr lang="en-US" dirty="0" smtClean="0"/>
              <a:t>Negation in terms of web searches:</a:t>
            </a:r>
          </a:p>
          <a:p>
            <a:pPr lvl="1"/>
            <a:r>
              <a:rPr lang="en-US" dirty="0" smtClean="0"/>
              <a:t>The negation operator is also known as the ‘subtraction’ operator.</a:t>
            </a:r>
          </a:p>
          <a:p>
            <a:pPr lvl="1"/>
            <a:r>
              <a:rPr lang="en-US" dirty="0" smtClean="0"/>
              <a:t>Explanation in terms of ‘subtraction’: Search results that would normally appear are subtracted from the list of results displayed.</a:t>
            </a:r>
          </a:p>
          <a:p>
            <a:pPr lvl="1"/>
            <a:r>
              <a:rPr lang="en-US" dirty="0" smtClean="0"/>
              <a:t>Alternatively in terms of ‘negation’ or ‘not’: When it’s true that a web page meets the search criteria adding a negation will make it false (i.e. that page won’t appear as a search result).</a:t>
            </a:r>
          </a:p>
          <a:p>
            <a:pPr lvl="1"/>
            <a:r>
              <a:rPr lang="en-US" dirty="0" smtClean="0"/>
              <a:t>Web search subtraction/negation operator: </a:t>
            </a:r>
            <a:r>
              <a:rPr lang="en-US" dirty="0" smtClean="0">
                <a:latin typeface="Consolas" panose="020B0609020204030204" pitchFamily="49" charset="0"/>
              </a:rPr>
              <a:t>-</a:t>
            </a:r>
            <a:r>
              <a:rPr lang="en-US" dirty="0" smtClean="0"/>
              <a:t> (‘minus’)</a:t>
            </a:r>
            <a:endParaRPr lang="en-CA" dirty="0"/>
          </a:p>
        </p:txBody>
      </p:sp>
    </p:spTree>
    <p:extLst>
      <p:ext uri="{BB962C8B-B14F-4D97-AF65-F5344CB8AC3E}">
        <p14:creationId xmlns:p14="http://schemas.microsoft.com/office/powerpoint/2010/main" val="155064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tailEnd type="triangle"/>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79087</TotalTime>
  <Words>1472</Words>
  <Application>Microsoft Office PowerPoint</Application>
  <PresentationFormat>On-screen Show (4:3)</PresentationFormat>
  <Paragraphs>168</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Consolas</vt:lpstr>
      <vt:lpstr>Office Theme</vt:lpstr>
      <vt:lpstr>Excel: Tutorial Week 3</vt:lpstr>
      <vt:lpstr>Second Tutorial</vt:lpstr>
      <vt:lpstr>The IF() Function</vt:lpstr>
      <vt:lpstr>Structure Of The IF() Function </vt:lpstr>
      <vt:lpstr>IF Example: Pass/Fail Clinical Coursework</vt:lpstr>
      <vt:lpstr>Review: Logic</vt:lpstr>
      <vt:lpstr>Logical ‘AND’ &amp; Web Searches: Student Exercise</vt:lpstr>
      <vt:lpstr>Logical ‘OR’ &amp; Web Searches</vt:lpstr>
      <vt:lpstr>New: Logical Not</vt:lpstr>
      <vt:lpstr>Logical Not: Web Search Student Exercise</vt:lpstr>
      <vt:lpstr>Interested In Advanced Web Searches?</vt:lpstr>
      <vt:lpstr>Using The Logical Functions (AND, OR) In Excel</vt:lpstr>
      <vt:lpstr>Using Logic In Conjunction With The IF Function</vt:lpstr>
      <vt:lpstr>Using Logic In Conjunction With The IF Function</vt:lpstr>
      <vt:lpstr>Absolute Vs. Relative Cell References</vt:lpstr>
      <vt:lpstr>Mixing Up Absolute And Relative Cell References</vt:lpstr>
      <vt:lpstr>Mixing Up Absolute And Relative Cell References (2)</vt:lpstr>
      <vt:lpstr>Mixing Up Absolute And Relative Cell References (3)</vt:lpstr>
      <vt:lpstr>Other Excel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Counting occurrences; COUNTIF; IF; Logic; AND; OR; Absolute cell references; Relative cell references; Syntax error; logic error; Precedents; Dependents; Circular references</dc:title>
  <dc:creator>James Tam</dc:creator>
  <cp:keywords>Excel week 3</cp:keywords>
  <cp:lastModifiedBy>Microsoft account</cp:lastModifiedBy>
  <cp:revision>1433</cp:revision>
  <dcterms:created xsi:type="dcterms:W3CDTF">2014-05-13T22:22:53Z</dcterms:created>
  <dcterms:modified xsi:type="dcterms:W3CDTF">2022-02-17T21:44:53Z</dcterms:modified>
</cp:coreProperties>
</file>