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handoutMasterIdLst>
    <p:handoutMasterId r:id="rId40"/>
  </p:handoutMasterIdLst>
  <p:sldIdLst>
    <p:sldId id="345" r:id="rId2"/>
    <p:sldId id="436" r:id="rId3"/>
    <p:sldId id="446" r:id="rId4"/>
    <p:sldId id="447" r:id="rId5"/>
    <p:sldId id="448" r:id="rId6"/>
    <p:sldId id="449" r:id="rId7"/>
    <p:sldId id="450" r:id="rId8"/>
    <p:sldId id="451" r:id="rId9"/>
    <p:sldId id="452" r:id="rId10"/>
    <p:sldId id="453" r:id="rId11"/>
    <p:sldId id="454" r:id="rId12"/>
    <p:sldId id="455" r:id="rId13"/>
    <p:sldId id="456" r:id="rId14"/>
    <p:sldId id="457" r:id="rId15"/>
    <p:sldId id="458" r:id="rId16"/>
    <p:sldId id="459" r:id="rId17"/>
    <p:sldId id="460" r:id="rId18"/>
    <p:sldId id="461" r:id="rId19"/>
    <p:sldId id="435" r:id="rId20"/>
    <p:sldId id="463" r:id="rId21"/>
    <p:sldId id="464" r:id="rId22"/>
    <p:sldId id="465" r:id="rId23"/>
    <p:sldId id="466" r:id="rId24"/>
    <p:sldId id="467" r:id="rId25"/>
    <p:sldId id="468" r:id="rId26"/>
    <p:sldId id="469" r:id="rId27"/>
    <p:sldId id="470" r:id="rId28"/>
    <p:sldId id="471" r:id="rId29"/>
    <p:sldId id="472" r:id="rId30"/>
    <p:sldId id="473" r:id="rId31"/>
    <p:sldId id="474" r:id="rId32"/>
    <p:sldId id="475" r:id="rId33"/>
    <p:sldId id="476" r:id="rId34"/>
    <p:sldId id="477" r:id="rId35"/>
    <p:sldId id="478" r:id="rId36"/>
    <p:sldId id="479" r:id="rId37"/>
    <p:sldId id="437" r:id="rId3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Default Section" id="{7CA7B79D-645B-4F7F-B897-291FC32D7EEB}">
          <p14:sldIdLst>
            <p14:sldId id="345"/>
            <p14:sldId id="436"/>
            <p14:sldId id="446"/>
            <p14:sldId id="447"/>
            <p14:sldId id="448"/>
            <p14:sldId id="449"/>
            <p14:sldId id="450"/>
            <p14:sldId id="451"/>
            <p14:sldId id="452"/>
            <p14:sldId id="453"/>
            <p14:sldId id="454"/>
            <p14:sldId id="455"/>
            <p14:sldId id="456"/>
            <p14:sldId id="457"/>
            <p14:sldId id="458"/>
            <p14:sldId id="459"/>
            <p14:sldId id="460"/>
            <p14:sldId id="461"/>
            <p14:sldId id="435"/>
            <p14:sldId id="463"/>
            <p14:sldId id="464"/>
            <p14:sldId id="465"/>
            <p14:sldId id="466"/>
            <p14:sldId id="467"/>
            <p14:sldId id="468"/>
            <p14:sldId id="469"/>
            <p14:sldId id="470"/>
            <p14:sldId id="471"/>
            <p14:sldId id="472"/>
            <p14:sldId id="473"/>
            <p14:sldId id="474"/>
            <p14:sldId id="475"/>
            <p14:sldId id="476"/>
            <p14:sldId id="477"/>
            <p14:sldId id="478"/>
            <p14:sldId id="479"/>
            <p14:sldId id="43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ames Tam" initials="JT" lastIdx="1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CC"/>
    <a:srgbClr val="666633"/>
    <a:srgbClr val="00FF03"/>
    <a:srgbClr val="33FF33"/>
    <a:srgbClr val="4A7EBB"/>
    <a:srgbClr val="01FF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870" autoAdjust="0"/>
    <p:restoredTop sz="90180" autoAdjust="0"/>
  </p:normalViewPr>
  <p:slideViewPr>
    <p:cSldViewPr>
      <p:cViewPr varScale="1">
        <p:scale>
          <a:sx n="84" d="100"/>
          <a:sy n="84" d="100"/>
        </p:scale>
        <p:origin x="46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1482" y="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C8F5F55-D563-4ECD-A54E-CB0576638D2A}" type="datetimeFigureOut">
              <a:rPr lang="en-US"/>
              <a:pPr>
                <a:defRPr/>
              </a:pPr>
              <a:t>2/9/2022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Excel: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CB07625-2B3F-429B-81FA-E1271FD8F1A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6728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3D3AB2D-9B2F-44A8-A39C-161117D20690}" type="datetimeFigureOut">
              <a:rPr lang="en-US"/>
              <a:pPr>
                <a:defRPr/>
              </a:pPr>
              <a:t>2/9/2022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B4E02C4-9896-428F-9970-3367E6A4601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0703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B4E02C4-9896-428F-9970-3367E6A4601D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51394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4E02C4-9896-428F-9970-3367E6A4601D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8455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4E02C4-9896-428F-9970-3367E6A4601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91886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e.g.</a:t>
            </a:r>
            <a:r>
              <a:rPr lang="en-CA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1 Cell F3</a:t>
            </a:r>
            <a:r>
              <a:rPr lang="en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=SUM(B3:D3), </a:t>
            </a:r>
          </a:p>
          <a:p>
            <a:r>
              <a:rPr lang="en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e.g.</a:t>
            </a:r>
            <a:r>
              <a:rPr lang="en-CA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2 Cell G3 </a:t>
            </a:r>
            <a:r>
              <a:rPr lang="en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=ROUND(B3/F3,1)  The last argument is the</a:t>
            </a:r>
            <a:r>
              <a:rPr lang="en-CA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number of places of precision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4E02C4-9896-428F-9970-3367E6A4601D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03428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Everything on Row 9 (Col B – D) employs</a:t>
            </a:r>
            <a:r>
              <a:rPr lang="en-CA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the AVERAGE function e.g. </a:t>
            </a:r>
            <a:r>
              <a:rPr lang="en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Cell B9: =AVERAGE(B3:B6)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Everything on Row 9 (Col B – D) employs</a:t>
            </a:r>
            <a:r>
              <a:rPr lang="en-CA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CA" sz="1200" kern="1200" baseline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TRUNC </a:t>
            </a:r>
            <a:r>
              <a:rPr lang="en-CA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function e.g. </a:t>
            </a:r>
            <a:r>
              <a:rPr lang="en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Cell</a:t>
            </a:r>
            <a:r>
              <a:rPr lang="en-CA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</a:t>
            </a:r>
            <a:r>
              <a:rPr lang="en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10: =TRUNC(B9)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4E02C4-9896-428F-9970-3367E6A4601D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58378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sz="1200" kern="1200" dirty="0" smtClean="0">
                <a:solidFill>
                  <a:schemeClr val="tx1"/>
                </a:solidFill>
                <a:effectLst/>
                <a:latin typeface="Consolas" panose="020B0609020204030204" pitchFamily="49" charset="0"/>
                <a:ea typeface="+mn-ea"/>
                <a:cs typeface="+mn-cs"/>
              </a:rPr>
              <a:t>Col B: Counts from Cell A1 to Cell D6</a:t>
            </a:r>
            <a:endParaRPr lang="en-US" sz="1200" kern="1200" dirty="0" smtClean="0">
              <a:solidFill>
                <a:schemeClr val="tx1"/>
              </a:solidFill>
              <a:effectLst/>
              <a:latin typeface="Consolas" panose="020B0609020204030204" pitchFamily="49" charset="0"/>
              <a:ea typeface="+mn-ea"/>
              <a:cs typeface="+mn-cs"/>
            </a:endParaRPr>
          </a:p>
          <a:p>
            <a:r>
              <a:rPr lang="en-CA" sz="1600" kern="1200" dirty="0" smtClean="0">
                <a:solidFill>
                  <a:srgbClr val="00B050"/>
                </a:solidFill>
                <a:effectLst/>
                <a:latin typeface="Consolas" panose="020B0609020204030204" pitchFamily="49" charset="0"/>
                <a:ea typeface="+mn-ea"/>
                <a:cs typeface="+mn-cs"/>
              </a:rPr>
              <a:t>B14</a:t>
            </a:r>
            <a:r>
              <a:rPr lang="en-CA" sz="1200" kern="1200" dirty="0" smtClean="0">
                <a:solidFill>
                  <a:schemeClr val="tx1"/>
                </a:solidFill>
                <a:effectLst/>
                <a:latin typeface="Consolas" panose="020B0609020204030204" pitchFamily="49" charset="0"/>
                <a:ea typeface="+mn-ea"/>
                <a:cs typeface="+mn-cs"/>
              </a:rPr>
              <a:t>: =COUNT(A1:D6)		</a:t>
            </a:r>
            <a:r>
              <a:rPr lang="en-CA" sz="1200" b="1" kern="1200" dirty="0" smtClean="0">
                <a:solidFill>
                  <a:schemeClr val="tx1"/>
                </a:solidFill>
                <a:effectLst/>
                <a:latin typeface="Consolas" panose="020B0609020204030204" pitchFamily="49" charset="0"/>
                <a:ea typeface="+mn-ea"/>
                <a:cs typeface="+mn-cs"/>
              </a:rPr>
              <a:t>ANSWER = 12 (3 x 4 of B3 to D6)</a:t>
            </a:r>
            <a:endParaRPr lang="en-US" sz="1200" kern="1200" dirty="0" smtClean="0">
              <a:solidFill>
                <a:schemeClr val="tx1"/>
              </a:solidFill>
              <a:effectLst/>
              <a:latin typeface="Consolas" panose="020B0609020204030204" pitchFamily="49" charset="0"/>
              <a:ea typeface="+mn-ea"/>
              <a:cs typeface="+mn-cs"/>
            </a:endParaRPr>
          </a:p>
          <a:p>
            <a:r>
              <a:rPr lang="en-CA" sz="1200" kern="1200" dirty="0" smtClean="0">
                <a:solidFill>
                  <a:schemeClr val="tx1"/>
                </a:solidFill>
                <a:effectLst/>
                <a:latin typeface="Consolas" panose="020B0609020204030204" pitchFamily="49" charset="0"/>
                <a:ea typeface="+mn-ea"/>
                <a:cs typeface="+mn-cs"/>
              </a:rPr>
              <a:t>B15:  =COUNTA(A1:D6)		</a:t>
            </a:r>
            <a:r>
              <a:rPr lang="en-CA" sz="1200" b="1" kern="1200" dirty="0" smtClean="0">
                <a:solidFill>
                  <a:schemeClr val="tx1"/>
                </a:solidFill>
                <a:effectLst/>
                <a:latin typeface="Consolas" panose="020B0609020204030204" pitchFamily="49" charset="0"/>
                <a:ea typeface="+mn-ea"/>
                <a:cs typeface="+mn-cs"/>
              </a:rPr>
              <a:t>ANSWER = 21 (everything in the range is included in the </a:t>
            </a:r>
          </a:p>
          <a:p>
            <a:r>
              <a:rPr lang="en-CA" sz="1200" b="1" kern="1200" dirty="0" smtClean="0">
                <a:solidFill>
                  <a:schemeClr val="tx1"/>
                </a:solidFill>
                <a:effectLst/>
                <a:latin typeface="Consolas" panose="020B0609020204030204" pitchFamily="49" charset="0"/>
                <a:ea typeface="+mn-ea"/>
                <a:cs typeface="+mn-cs"/>
              </a:rPr>
              <a:t>                                                                        count).  Only B1 – D1 are</a:t>
            </a:r>
            <a:r>
              <a:rPr lang="en-CA" sz="1200" b="1" kern="1200" baseline="0" dirty="0" smtClean="0">
                <a:solidFill>
                  <a:schemeClr val="tx1"/>
                </a:solidFill>
                <a:effectLst/>
                <a:latin typeface="Consolas" panose="020B0609020204030204" pitchFamily="49" charset="0"/>
                <a:ea typeface="+mn-ea"/>
                <a:cs typeface="+mn-cs"/>
              </a:rPr>
              <a:t> </a:t>
            </a:r>
            <a:r>
              <a:rPr lang="en-CA" sz="1200" b="1" kern="1200" dirty="0" smtClean="0">
                <a:solidFill>
                  <a:schemeClr val="tx1"/>
                </a:solidFill>
                <a:effectLst/>
                <a:latin typeface="Consolas" panose="020B0609020204030204" pitchFamily="49" charset="0"/>
                <a:ea typeface="+mn-ea"/>
                <a:cs typeface="+mn-cs"/>
              </a:rPr>
              <a:t>empty (not text or numbers)</a:t>
            </a:r>
            <a:endParaRPr lang="en-US" sz="1200" kern="1200" dirty="0" smtClean="0">
              <a:solidFill>
                <a:schemeClr val="tx1"/>
              </a:solidFill>
              <a:effectLst/>
              <a:latin typeface="Consolas" panose="020B0609020204030204" pitchFamily="49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CA" sz="1200" kern="1200" dirty="0" smtClean="0">
                <a:solidFill>
                  <a:schemeClr val="tx1"/>
                </a:solidFill>
                <a:effectLst/>
                <a:latin typeface="Consolas" panose="020B0609020204030204" pitchFamily="49" charset="0"/>
                <a:ea typeface="+mn-ea"/>
                <a:cs typeface="+mn-cs"/>
              </a:rPr>
              <a:t>B16:  =COUNTBLANK(A1:D6)	                        </a:t>
            </a:r>
            <a:r>
              <a:rPr lang="en-CA" sz="1200" b="1" kern="1200" dirty="0" smtClean="0">
                <a:solidFill>
                  <a:schemeClr val="tx1"/>
                </a:solidFill>
                <a:effectLst/>
                <a:latin typeface="Consolas" panose="020B0609020204030204" pitchFamily="49" charset="0"/>
                <a:ea typeface="+mn-ea"/>
                <a:cs typeface="+mn-cs"/>
              </a:rPr>
              <a:t>ANSWER = 3 (B1 to D1) Returns non-blank cell</a:t>
            </a:r>
            <a:r>
              <a:rPr lang="en-CA" sz="1200" b="1" kern="1200" baseline="0" dirty="0" smtClean="0">
                <a:solidFill>
                  <a:schemeClr val="tx1"/>
                </a:solidFill>
                <a:effectLst/>
                <a:latin typeface="Consolas" panose="020B0609020204030204" pitchFamily="49" charset="0"/>
                <a:ea typeface="+mn-ea"/>
                <a:cs typeface="+mn-cs"/>
              </a:rPr>
              <a:t> count, 3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CA" sz="1200" b="1" kern="1200" baseline="0" dirty="0" smtClean="0">
                <a:solidFill>
                  <a:schemeClr val="tx1"/>
                </a:solidFill>
                <a:effectLst/>
                <a:latin typeface="Consolas" panose="020B0609020204030204" pitchFamily="49" charset="0"/>
                <a:ea typeface="+mn-ea"/>
                <a:cs typeface="+mn-cs"/>
              </a:rPr>
              <a:t>                                                                       blank cells = B1 – D1</a:t>
            </a:r>
            <a:endParaRPr lang="en-US" sz="1200" kern="1200" dirty="0" smtClean="0">
              <a:solidFill>
                <a:schemeClr val="tx1"/>
              </a:solidFill>
              <a:effectLst/>
              <a:latin typeface="Consolas" panose="020B0609020204030204" pitchFamily="49" charset="0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4E02C4-9896-428F-9970-3367E6A4601D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21902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All of Row 19 (Col B – D)</a:t>
            </a:r>
            <a:r>
              <a:rPr lang="en-CA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are the lowest values for Wins, losses, ties e.g. </a:t>
            </a:r>
            <a:r>
              <a:rPr lang="en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B19: =MIN(B3:B6)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All of Row 20 (Col B – D)</a:t>
            </a:r>
            <a:r>
              <a:rPr lang="en-CA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are the highest values for Wins, losses, ties e.g. </a:t>
            </a:r>
            <a:r>
              <a:rPr lang="en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B20: =MAX(B3:B6)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4E02C4-9896-428F-9970-3367E6A4601D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92866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B23: =TODAY()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B24: =</a:t>
            </a:r>
            <a:r>
              <a:rPr 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NOW()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4E02C4-9896-428F-9970-3367E6A4601D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02920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Data in cells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B5: 0.8 is the actual</a:t>
            </a:r>
            <a:r>
              <a:rPr lang="en-CA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data but displayed as 80% because the percent format is selected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B6: =0.25 (but displays as ¼ because fractional type selected)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B7: =1/3 (displays in scientific format)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B9 &amp; B10: original data typed in as 1234567 by selecting a format Excel takes cares of putting the dash in the correct place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/>
            </a:r>
            <a:br>
              <a:rPr lang="en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4E02C4-9896-428F-9970-3367E6A4601D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77997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4E02C4-9896-428F-9970-3367E6A4601D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92482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C2E759F-4072-4BFB-B27A-D6F21B6E9FD4}" type="datetimeFigureOut">
              <a:rPr lang="en-US"/>
              <a:pPr>
                <a:defRPr/>
              </a:pPr>
              <a:t>2/9/2022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6E6DA8A3-4D99-442E-B427-E62712AFE5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5317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575B726-F111-4CCD-93ED-7A80565E52CB}" type="datetimeFigureOut">
              <a:rPr lang="en-US"/>
              <a:pPr>
                <a:defRPr/>
              </a:pPr>
              <a:t>2/9/2022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F987EA2C-5101-4EFF-9EC5-E785960973D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1819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3854EE7-F009-4335-B6A3-EBA92AA66B12}" type="datetimeFigureOut">
              <a:rPr lang="en-US"/>
              <a:pPr>
                <a:defRPr/>
              </a:pPr>
              <a:t>2/9/2022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C8B70FF-9A41-4090-AA79-9B7A7E5CC8F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91925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87110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T Default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029200"/>
          </a:xfrm>
        </p:spPr>
        <p:txBody>
          <a:bodyPr/>
          <a:lstStyle>
            <a:lvl1pPr marL="234950" indent="-234950">
              <a:defRPr sz="2400"/>
            </a:lvl1pPr>
            <a:lvl2pPr marL="457200" indent="-222250">
              <a:defRPr sz="2000"/>
            </a:lvl2pPr>
            <a:lvl3pPr marL="574675" indent="-117475">
              <a:defRPr sz="1800"/>
            </a:lvl3pPr>
            <a:lvl4pPr marL="796925" indent="-104775">
              <a:defRPr sz="1600"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4" name="TextBox 1"/>
          <p:cNvSpPr txBox="1"/>
          <p:nvPr userDrawn="1"/>
        </p:nvSpPr>
        <p:spPr>
          <a:xfrm>
            <a:off x="0" y="6581001"/>
            <a:ext cx="3124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r>
              <a:rPr lang="en-CA" sz="1200" dirty="0" smtClean="0"/>
              <a:t>MS-Excel</a:t>
            </a:r>
            <a:r>
              <a:rPr lang="en-CA" sz="1200" baseline="0" dirty="0" smtClean="0"/>
              <a:t> tutorial notes by James Tam</a:t>
            </a:r>
            <a:endParaRPr lang="en-CA" sz="1200" dirty="0"/>
          </a:p>
        </p:txBody>
      </p:sp>
    </p:spTree>
    <p:extLst>
      <p:ext uri="{BB962C8B-B14F-4D97-AF65-F5344CB8AC3E}">
        <p14:creationId xmlns:p14="http://schemas.microsoft.com/office/powerpoint/2010/main" val="2717570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8FCCB139-380D-4534-91A4-ADF6145E05ED}" type="datetimeFigureOut">
              <a:rPr lang="en-US"/>
              <a:pPr>
                <a:defRPr/>
              </a:pPr>
              <a:t>2/9/2022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5C64F80-319D-403A-8D96-089B24B4C4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5722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886200" cy="4876800"/>
          </a:xfrm>
        </p:spPr>
        <p:txBody>
          <a:bodyPr/>
          <a:lstStyle>
            <a:lvl1pPr marL="234950" indent="-234950">
              <a:defRPr sz="2400"/>
            </a:lvl1pPr>
            <a:lvl2pPr marL="404813" indent="-169863">
              <a:defRPr sz="2000"/>
            </a:lvl2pPr>
            <a:lvl3pPr marL="574675" indent="-117475">
              <a:defRPr sz="1800"/>
            </a:lvl3pPr>
            <a:lvl4pPr marL="692150" indent="-117475">
              <a:defRPr sz="16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0"/>
          </p:nvPr>
        </p:nvSpPr>
        <p:spPr>
          <a:xfrm>
            <a:off x="4724400" y="1600200"/>
            <a:ext cx="3886200" cy="4876800"/>
          </a:xfrm>
        </p:spPr>
        <p:txBody>
          <a:bodyPr/>
          <a:lstStyle>
            <a:lvl1pPr marL="234950" indent="-234950">
              <a:defRPr sz="2400"/>
            </a:lvl1pPr>
            <a:lvl2pPr marL="404813" indent="-169863">
              <a:defRPr sz="2000"/>
            </a:lvl2pPr>
            <a:lvl3pPr marL="574675" indent="-117475">
              <a:defRPr sz="1800"/>
            </a:lvl3pPr>
            <a:lvl4pPr marL="692150" indent="-117475">
              <a:defRPr sz="16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304080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757CFE7-1502-4140-B567-DADD2AE6AB9A}" type="datetimeFigureOut">
              <a:rPr lang="en-US"/>
              <a:pPr>
                <a:defRPr/>
              </a:pPr>
              <a:t>2/9/2022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52AA62E8-8E50-45E3-829D-A7DD03C5D56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2561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0E8D219-40AC-4219-9BA5-E507B4BD3CC6}" type="datetimeFigureOut">
              <a:rPr lang="en-US"/>
              <a:pPr>
                <a:defRPr/>
              </a:pPr>
              <a:t>2/9/2022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4C60446-AB74-482B-94FF-0452AC1673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99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DEA38E2-7CEB-4353-825D-8594AB0D3952}" type="datetimeFigureOut">
              <a:rPr lang="en-US"/>
              <a:pPr>
                <a:defRPr/>
              </a:pPr>
              <a:t>2/9/2022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FF6EC17F-EC8E-4E68-9CBB-1841F8F6D45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913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D061546-5421-4572-805D-18520E3AD78E}" type="datetimeFigureOut">
              <a:rPr lang="en-US"/>
              <a:pPr>
                <a:defRPr/>
              </a:pPr>
              <a:t>2/9/2022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D5179AA-C6E2-44EE-91AC-04B94304691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960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F4A17A0-B459-4E22-88A0-7D3A99A920A9}" type="datetimeFigureOut">
              <a:rPr lang="en-US"/>
              <a:pPr>
                <a:defRPr/>
              </a:pPr>
              <a:t>2/9/2022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6910DBF-A6D8-49A1-A62B-88D9F0E1181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647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28600"/>
            <a:ext cx="8229600" cy="944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524000"/>
            <a:ext cx="82296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37" r:id="rId2"/>
    <p:sldLayoutId id="2147483742" r:id="rId3"/>
    <p:sldLayoutId id="2147483738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40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228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396875" indent="-16827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6827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974725" indent="-16986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hyperlink" Target="https://support.office.com/en-us/article/excel-2016-for-mac-help-2010f16b-aec0-4da7-b381-9cc1b9b47745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Excel</a:t>
            </a:r>
            <a:r>
              <a:rPr lang="en-US" smtClean="0"/>
              <a:t>: Tutorial Week 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209800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600" dirty="0" smtClean="0"/>
              <a:t>Multiple worksheets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600" dirty="0" smtClean="0"/>
              <a:t>Named constants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600" dirty="0" smtClean="0"/>
              <a:t>Using pre-created functions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600" dirty="0" smtClean="0"/>
              <a:t>Setting the format of data in a cell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600" dirty="0" smtClean="0"/>
              <a:t>Highlighting important information via conditional </a:t>
            </a:r>
            <a:r>
              <a:rPr lang="en-US" sz="1600" dirty="0" smtClean="0"/>
              <a:t>formatting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600" dirty="0"/>
              <a:t>Lookup tables and lookup functions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600" dirty="0"/>
              <a:t>Counting occurrences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600" dirty="0"/>
              <a:t>The column chart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Rectangle 3"/>
          <p:cNvSpPr/>
          <p:nvPr/>
        </p:nvSpPr>
        <p:spPr>
          <a:xfrm>
            <a:off x="381000" y="6248400"/>
            <a:ext cx="7467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Official resource for MS-Office products: https://support.office.com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5918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1949" y="1619310"/>
            <a:ext cx="8172451" cy="523258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Consolas" panose="020B0609020204030204" pitchFamily="49" charset="0"/>
              </a:rPr>
              <a:t>AVERAGE</a:t>
            </a:r>
            <a:r>
              <a:rPr lang="en-CA" dirty="0"/>
              <a:t>, </a:t>
            </a:r>
            <a:r>
              <a:rPr lang="en-CA" dirty="0">
                <a:latin typeface="Consolas" panose="020B0609020204030204" pitchFamily="49" charset="0"/>
              </a:rPr>
              <a:t>TRUNC</a:t>
            </a:r>
            <a:r>
              <a:rPr lang="en-CA" dirty="0"/>
              <a:t> 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61949" y="1219200"/>
            <a:ext cx="855345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CA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</a:t>
            </a:r>
            <a:r>
              <a:rPr lang="en-CA" sz="2000" dirty="0">
                <a:latin typeface="Consolas" panose="020B060902020403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Average</a:t>
            </a:r>
            <a:r>
              <a:rPr lang="en-CA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Row </a:t>
            </a:r>
            <a:r>
              <a:rPr lang="en-CA" sz="2000" dirty="0">
                <a:latin typeface="Consolas" panose="020B060902020403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9</a:t>
            </a:r>
            <a:r>
              <a:rPr lang="en-CA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CA" sz="2000" dirty="0" err="1">
                <a:latin typeface="Consolas" panose="020B060902020403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Trunc</a:t>
            </a:r>
            <a:r>
              <a:rPr lang="en-CA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Row </a:t>
            </a:r>
            <a:r>
              <a:rPr lang="en-CA" sz="2000" dirty="0">
                <a:latin typeface="Consolas" panose="020B060902020403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10</a:t>
            </a:r>
            <a:r>
              <a:rPr lang="en-CA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– Truncates the averages from </a:t>
            </a:r>
            <a:r>
              <a:rPr lang="en-CA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Row </a:t>
            </a:r>
            <a:r>
              <a:rPr lang="en-CA" sz="2000" dirty="0" smtClean="0">
                <a:latin typeface="Consolas" panose="020B060902020403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9</a:t>
            </a:r>
            <a:r>
              <a:rPr lang="en-CA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  <a:endParaRPr lang="en-US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57200" y="3505200"/>
            <a:ext cx="3949117" cy="437222"/>
          </a:xfrm>
          <a:prstGeom prst="rect">
            <a:avLst/>
          </a:prstGeom>
          <a:solidFill>
            <a:srgbClr val="FF0000">
              <a:alpha val="25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456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6700" y="1676400"/>
            <a:ext cx="8420100" cy="48577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Counting functions (</a:t>
            </a:r>
            <a:r>
              <a:rPr lang="en-CA" dirty="0">
                <a:latin typeface="Consolas" panose="020B0609020204030204" pitchFamily="49" charset="0"/>
              </a:rPr>
              <a:t>Col </a:t>
            </a:r>
            <a:r>
              <a:rPr lang="en-CA" dirty="0" smtClean="0">
                <a:latin typeface="Consolas" panose="020B0609020204030204" pitchFamily="49" charset="0"/>
              </a:rPr>
              <a:t>B</a:t>
            </a:r>
            <a:r>
              <a:rPr lang="en-CA" dirty="0" smtClean="0">
                <a:latin typeface="+mn-lt"/>
              </a:rPr>
              <a:t>, </a:t>
            </a:r>
            <a:r>
              <a:rPr lang="en-CA" dirty="0" smtClean="0">
                <a:latin typeface="Consolas" panose="020B0609020204030204" pitchFamily="49" charset="0"/>
              </a:rPr>
              <a:t>Rows 14</a:t>
            </a:r>
            <a:r>
              <a:rPr lang="en-CA" dirty="0" smtClean="0">
                <a:latin typeface="+mn-lt"/>
              </a:rPr>
              <a:t> - </a:t>
            </a:r>
            <a:r>
              <a:rPr lang="en-CA" dirty="0" smtClean="0">
                <a:latin typeface="Consolas" panose="020B0609020204030204" pitchFamily="49" charset="0"/>
              </a:rPr>
              <a:t>16</a:t>
            </a:r>
            <a:r>
              <a:rPr lang="en-CA" dirty="0" smtClean="0"/>
              <a:t>)</a:t>
            </a:r>
            <a:endParaRPr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61949" y="4495800"/>
            <a:ext cx="2827219" cy="647065"/>
          </a:xfrm>
          <a:prstGeom prst="rect">
            <a:avLst/>
          </a:prstGeom>
          <a:solidFill>
            <a:srgbClr val="FF0000">
              <a:alpha val="25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1949" y="1219200"/>
            <a:ext cx="855345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CA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</a:t>
            </a:r>
            <a:r>
              <a:rPr lang="en-CA" sz="2000" dirty="0" smtClean="0">
                <a:latin typeface="Consolas" panose="020B060902020403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Count</a:t>
            </a:r>
            <a:r>
              <a:rPr lang="en-CA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Row 14, </a:t>
            </a:r>
            <a:r>
              <a:rPr lang="en-CA" sz="2000" dirty="0" err="1" smtClean="0">
                <a:latin typeface="Consolas" panose="020B060902020403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CountA</a:t>
            </a:r>
            <a:r>
              <a:rPr lang="en-CA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</a:t>
            </a:r>
            <a:r>
              <a:rPr lang="en-CA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Row </a:t>
            </a:r>
            <a:r>
              <a:rPr lang="en-CA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15, </a:t>
            </a:r>
            <a:r>
              <a:rPr lang="en-CA" sz="2000" dirty="0" err="1" smtClean="0">
                <a:latin typeface="Consolas" panose="020B060902020403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CountBlank</a:t>
            </a:r>
            <a:r>
              <a:rPr lang="en-CA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</a:t>
            </a:r>
            <a:r>
              <a:rPr lang="en-CA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Row </a:t>
            </a:r>
            <a:r>
              <a:rPr lang="en-CA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16)</a:t>
            </a:r>
            <a:endParaRPr lang="en-US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5501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5488" y="1247454"/>
            <a:ext cx="8420100" cy="53911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>
                <a:latin typeface="Consolas" panose="020B0609020204030204" pitchFamily="49" charset="0"/>
              </a:rPr>
              <a:t>MIN</a:t>
            </a:r>
            <a:r>
              <a:rPr lang="en-CA" dirty="0"/>
              <a:t>, </a:t>
            </a:r>
            <a:r>
              <a:rPr lang="en-CA" dirty="0">
                <a:latin typeface="Consolas" panose="020B0609020204030204" pitchFamily="49" charset="0"/>
              </a:rPr>
              <a:t>MAX</a:t>
            </a:r>
            <a:r>
              <a:rPr lang="en-CA" dirty="0"/>
              <a:t> (Row </a:t>
            </a:r>
            <a:r>
              <a:rPr lang="en-CA" dirty="0">
                <a:latin typeface="Consolas" panose="020B0609020204030204" pitchFamily="49" charset="0"/>
              </a:rPr>
              <a:t>19</a:t>
            </a:r>
            <a:r>
              <a:rPr lang="en-CA" dirty="0"/>
              <a:t> – </a:t>
            </a:r>
            <a:r>
              <a:rPr lang="en-CA" dirty="0">
                <a:latin typeface="Consolas" panose="020B0609020204030204" pitchFamily="49" charset="0"/>
              </a:rPr>
              <a:t>20</a:t>
            </a:r>
            <a:r>
              <a:rPr lang="en-CA" dirty="0"/>
              <a:t>, </a:t>
            </a:r>
            <a:r>
              <a:rPr lang="en-CA" dirty="0">
                <a:latin typeface="Consolas" panose="020B0609020204030204" pitchFamily="49" charset="0"/>
              </a:rPr>
              <a:t>Col</a:t>
            </a:r>
            <a:r>
              <a:rPr lang="en-CA" dirty="0"/>
              <a:t> </a:t>
            </a:r>
            <a:r>
              <a:rPr lang="en-CA" dirty="0">
                <a:latin typeface="Consolas" panose="020B0609020204030204" pitchFamily="49" charset="0"/>
              </a:rPr>
              <a:t>B</a:t>
            </a:r>
            <a:r>
              <a:rPr lang="en-CA" dirty="0"/>
              <a:t> - </a:t>
            </a:r>
            <a:r>
              <a:rPr lang="en-CA" dirty="0">
                <a:latin typeface="Consolas" panose="020B0609020204030204" pitchFamily="49" charset="0"/>
              </a:rPr>
              <a:t>D</a:t>
            </a:r>
            <a:r>
              <a:rPr lang="en-CA" dirty="0"/>
              <a:t>)</a:t>
            </a:r>
            <a:endParaRPr lang="en-US" dirty="0">
              <a:latin typeface="+mn-lt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61950" y="5181600"/>
            <a:ext cx="4133850" cy="609600"/>
          </a:xfrm>
          <a:prstGeom prst="rect">
            <a:avLst/>
          </a:prstGeom>
          <a:solidFill>
            <a:srgbClr val="FF0000">
              <a:alpha val="25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080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5116" y="1283368"/>
            <a:ext cx="8420100" cy="53911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 Information: </a:t>
            </a:r>
            <a:r>
              <a:rPr lang="en-US" dirty="0">
                <a:latin typeface="Consolas" panose="020B0609020204030204" pitchFamily="49" charset="0"/>
              </a:rPr>
              <a:t>TODAY</a:t>
            </a:r>
            <a:r>
              <a:rPr lang="en-US" dirty="0"/>
              <a:t> (</a:t>
            </a:r>
            <a:r>
              <a:rPr lang="en-US" dirty="0">
                <a:latin typeface="Consolas" panose="020B0609020204030204" pitchFamily="49" charset="0"/>
              </a:rPr>
              <a:t>B23</a:t>
            </a:r>
            <a:r>
              <a:rPr lang="en-US" dirty="0"/>
              <a:t>), NOW (</a:t>
            </a:r>
            <a:r>
              <a:rPr lang="en-US" dirty="0">
                <a:latin typeface="Consolas" panose="020B0609020204030204" pitchFamily="49" charset="0"/>
              </a:rPr>
              <a:t>B24</a:t>
            </a:r>
            <a:r>
              <a:rPr lang="en-US" dirty="0"/>
              <a:t>)</a:t>
            </a:r>
            <a:endParaRPr lang="en-US" dirty="0">
              <a:latin typeface="+mn-lt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533400" y="6169191"/>
            <a:ext cx="2743200" cy="533400"/>
          </a:xfrm>
          <a:prstGeom prst="rect">
            <a:avLst/>
          </a:prstGeom>
          <a:solidFill>
            <a:srgbClr val="FF0000">
              <a:alpha val="25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39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Setting The Format Of Cell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Name of the example </a:t>
            </a:r>
            <a:r>
              <a:rPr lang="en-US" b="1" dirty="0"/>
              <a:t>spreadsheet</a:t>
            </a:r>
            <a:r>
              <a:rPr lang="en-US" dirty="0"/>
              <a:t>: </a:t>
            </a:r>
            <a:r>
              <a:rPr lang="en-CA" dirty="0" err="1" smtClean="0">
                <a:latin typeface="Consolas" panose="020B0609020204030204" pitchFamily="49" charset="0"/>
              </a:rPr>
              <a:t>data_types</a:t>
            </a:r>
            <a:endParaRPr lang="en-CA" dirty="0" smtClean="0">
              <a:latin typeface="Consolas" panose="020B0609020204030204" pitchFamily="49" charset="0"/>
            </a:endParaRPr>
          </a:p>
          <a:p>
            <a:r>
              <a:rPr lang="en-CA" dirty="0" smtClean="0"/>
              <a:t>Setting the data type (again right click and select ‘</a:t>
            </a:r>
            <a:r>
              <a:rPr lang="en-CA" dirty="0" smtClean="0">
                <a:latin typeface="Consolas" panose="020B0609020204030204" pitchFamily="49" charset="0"/>
              </a:rPr>
              <a:t>Format Cells</a:t>
            </a:r>
            <a:r>
              <a:rPr lang="en-CA" dirty="0" smtClean="0"/>
              <a:t>’)</a:t>
            </a:r>
          </a:p>
          <a:p>
            <a:pPr lvl="1"/>
            <a:r>
              <a:rPr lang="en-CA" dirty="0" smtClean="0"/>
              <a:t>Reminder: The ‘</a:t>
            </a:r>
            <a:r>
              <a:rPr lang="en-CA" dirty="0" smtClean="0">
                <a:latin typeface="Consolas" panose="020B0609020204030204" pitchFamily="49" charset="0"/>
              </a:rPr>
              <a:t>Number</a:t>
            </a:r>
            <a:r>
              <a:rPr lang="en-CA" dirty="0" smtClean="0"/>
              <a:t>’ tab is the default selection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124200"/>
            <a:ext cx="4343400" cy="3581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41057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Different Types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524000"/>
            <a:ext cx="7391400" cy="4191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67439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Conditional Formatting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410200"/>
          </a:xfrm>
        </p:spPr>
        <p:txBody>
          <a:bodyPr/>
          <a:lstStyle/>
          <a:p>
            <a:r>
              <a:rPr lang="en-CA" b="1" dirty="0"/>
              <a:t>Example spreadsheet:</a:t>
            </a:r>
            <a:r>
              <a:rPr lang="en-CA" dirty="0"/>
              <a:t> </a:t>
            </a:r>
            <a:r>
              <a:rPr lang="en-CA" dirty="0" err="1" smtClean="0">
                <a:latin typeface="Consolas" panose="020B0609020204030204" pitchFamily="49" charset="0"/>
              </a:rPr>
              <a:t>conditional_formatting</a:t>
            </a:r>
            <a:endParaRPr lang="en-CA" dirty="0" smtClean="0">
              <a:latin typeface="Consolas" panose="020B0609020204030204" pitchFamily="49" charset="0"/>
            </a:endParaRPr>
          </a:p>
          <a:p>
            <a:r>
              <a:rPr lang="en-CA" dirty="0" smtClean="0"/>
              <a:t>It can be used to visually highlight data which has met a certain condition (e.g. 6 figure sales volume or higher in 2017).</a:t>
            </a:r>
          </a:p>
          <a:p>
            <a:endParaRPr lang="en-CA" dirty="0"/>
          </a:p>
          <a:p>
            <a:endParaRPr lang="en-CA" dirty="0" smtClean="0"/>
          </a:p>
          <a:p>
            <a:endParaRPr lang="en-CA" dirty="0"/>
          </a:p>
          <a:p>
            <a:endParaRPr lang="en-CA" dirty="0" smtClean="0"/>
          </a:p>
          <a:p>
            <a:pPr marL="0" indent="0">
              <a:buNone/>
            </a:pPr>
            <a:endParaRPr lang="en-CA" dirty="0" smtClean="0"/>
          </a:p>
          <a:p>
            <a:r>
              <a:rPr lang="en-US" dirty="0"/>
              <a:t>Can either be used to:</a:t>
            </a:r>
          </a:p>
          <a:p>
            <a:pPr lvl="1"/>
            <a:r>
              <a:rPr lang="en-US" dirty="0"/>
              <a:t> Assign specific colors </a:t>
            </a:r>
            <a:r>
              <a:rPr lang="en-US" i="1" dirty="0"/>
              <a:t>when a condition is met</a:t>
            </a:r>
            <a:r>
              <a:rPr lang="en-US" dirty="0"/>
              <a:t> (e.g. red for all finance employees and blue for marketing)</a:t>
            </a:r>
          </a:p>
          <a:p>
            <a:pPr lvl="1"/>
            <a:r>
              <a:rPr lang="en-US" dirty="0"/>
              <a:t>Assign a range or gradient of colors depending upon </a:t>
            </a:r>
            <a:r>
              <a:rPr lang="en-US" i="1" dirty="0"/>
              <a:t>to what degree</a:t>
            </a:r>
            <a:r>
              <a:rPr lang="en-US" dirty="0"/>
              <a:t> that a condition is met (e.g. red for </a:t>
            </a:r>
            <a:r>
              <a:rPr lang="en-US" dirty="0" smtClean="0"/>
              <a:t>high income, </a:t>
            </a:r>
            <a:r>
              <a:rPr lang="en-US" dirty="0"/>
              <a:t>darker for </a:t>
            </a:r>
            <a:r>
              <a:rPr lang="en-US" dirty="0" smtClean="0"/>
              <a:t>higher </a:t>
            </a:r>
            <a:r>
              <a:rPr lang="en-US" dirty="0"/>
              <a:t>values)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1999" y="2743200"/>
            <a:ext cx="2713249" cy="21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9978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Setting Conditional Formatting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nsolas" panose="020B0609020204030204" pitchFamily="49" charset="0"/>
              </a:rPr>
              <a:t>Home -&gt; Styles: Conditional formatting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905000"/>
            <a:ext cx="3048000" cy="3003259"/>
          </a:xfrm>
          <a:prstGeom prst="rect">
            <a:avLst/>
          </a:prstGeom>
        </p:spPr>
      </p:pic>
      <p:grpSp>
        <p:nvGrpSpPr>
          <p:cNvPr id="7" name="Group 6"/>
          <p:cNvGrpSpPr/>
          <p:nvPr/>
        </p:nvGrpSpPr>
        <p:grpSpPr>
          <a:xfrm>
            <a:off x="2209800" y="2049415"/>
            <a:ext cx="4520004" cy="2598786"/>
            <a:chOff x="2499504" y="2590801"/>
            <a:chExt cx="4520004" cy="2598786"/>
          </a:xfrm>
        </p:grpSpPr>
        <p:sp>
          <p:nvSpPr>
            <p:cNvPr id="5" name="Freeform 4"/>
            <p:cNvSpPr/>
            <p:nvPr/>
          </p:nvSpPr>
          <p:spPr>
            <a:xfrm>
              <a:off x="2499504" y="2590801"/>
              <a:ext cx="1624404" cy="2598786"/>
            </a:xfrm>
            <a:custGeom>
              <a:avLst/>
              <a:gdLst>
                <a:gd name="connsiteX0" fmla="*/ 494851 w 1624404"/>
                <a:gd name="connsiteY0" fmla="*/ 0 h 3087445"/>
                <a:gd name="connsiteX1" fmla="*/ 828338 w 1624404"/>
                <a:gd name="connsiteY1" fmla="*/ 21515 h 3087445"/>
                <a:gd name="connsiteX2" fmla="*/ 871369 w 1624404"/>
                <a:gd name="connsiteY2" fmla="*/ 32273 h 3087445"/>
                <a:gd name="connsiteX3" fmla="*/ 935915 w 1624404"/>
                <a:gd name="connsiteY3" fmla="*/ 43031 h 3087445"/>
                <a:gd name="connsiteX4" fmla="*/ 1011218 w 1624404"/>
                <a:gd name="connsiteY4" fmla="*/ 64546 h 3087445"/>
                <a:gd name="connsiteX5" fmla="*/ 1086522 w 1624404"/>
                <a:gd name="connsiteY5" fmla="*/ 96819 h 3087445"/>
                <a:gd name="connsiteX6" fmla="*/ 1140310 w 1624404"/>
                <a:gd name="connsiteY6" fmla="*/ 118334 h 3087445"/>
                <a:gd name="connsiteX7" fmla="*/ 1183341 w 1624404"/>
                <a:gd name="connsiteY7" fmla="*/ 129092 h 3087445"/>
                <a:gd name="connsiteX8" fmla="*/ 1269402 w 1624404"/>
                <a:gd name="connsiteY8" fmla="*/ 172122 h 3087445"/>
                <a:gd name="connsiteX9" fmla="*/ 1344706 w 1624404"/>
                <a:gd name="connsiteY9" fmla="*/ 247426 h 3087445"/>
                <a:gd name="connsiteX10" fmla="*/ 1420009 w 1624404"/>
                <a:gd name="connsiteY10" fmla="*/ 311972 h 3087445"/>
                <a:gd name="connsiteX11" fmla="*/ 1452282 w 1624404"/>
                <a:gd name="connsiteY11" fmla="*/ 333487 h 3087445"/>
                <a:gd name="connsiteX12" fmla="*/ 1516828 w 1624404"/>
                <a:gd name="connsiteY12" fmla="*/ 376518 h 3087445"/>
                <a:gd name="connsiteX13" fmla="*/ 1538343 w 1624404"/>
                <a:gd name="connsiteY13" fmla="*/ 408791 h 3087445"/>
                <a:gd name="connsiteX14" fmla="*/ 1549101 w 1624404"/>
                <a:gd name="connsiteY14" fmla="*/ 451821 h 3087445"/>
                <a:gd name="connsiteX15" fmla="*/ 1570616 w 1624404"/>
                <a:gd name="connsiteY15" fmla="*/ 494852 h 3087445"/>
                <a:gd name="connsiteX16" fmla="*/ 1581374 w 1624404"/>
                <a:gd name="connsiteY16" fmla="*/ 623944 h 3087445"/>
                <a:gd name="connsiteX17" fmla="*/ 1602889 w 1624404"/>
                <a:gd name="connsiteY17" fmla="*/ 688489 h 3087445"/>
                <a:gd name="connsiteX18" fmla="*/ 1613647 w 1624404"/>
                <a:gd name="connsiteY18" fmla="*/ 806824 h 3087445"/>
                <a:gd name="connsiteX19" fmla="*/ 1624404 w 1624404"/>
                <a:gd name="connsiteY19" fmla="*/ 839096 h 3087445"/>
                <a:gd name="connsiteX20" fmla="*/ 1613647 w 1624404"/>
                <a:gd name="connsiteY20" fmla="*/ 978946 h 3087445"/>
                <a:gd name="connsiteX21" fmla="*/ 1592131 w 1624404"/>
                <a:gd name="connsiteY21" fmla="*/ 1065007 h 3087445"/>
                <a:gd name="connsiteX22" fmla="*/ 1581374 w 1624404"/>
                <a:gd name="connsiteY22" fmla="*/ 1775012 h 3087445"/>
                <a:gd name="connsiteX23" fmla="*/ 1570616 w 1624404"/>
                <a:gd name="connsiteY23" fmla="*/ 1893346 h 3087445"/>
                <a:gd name="connsiteX24" fmla="*/ 1549101 w 1624404"/>
                <a:gd name="connsiteY24" fmla="*/ 2398955 h 3087445"/>
                <a:gd name="connsiteX25" fmla="*/ 1527586 w 1624404"/>
                <a:gd name="connsiteY25" fmla="*/ 2592593 h 3087445"/>
                <a:gd name="connsiteX26" fmla="*/ 1506070 w 1624404"/>
                <a:gd name="connsiteY26" fmla="*/ 2657139 h 3087445"/>
                <a:gd name="connsiteX27" fmla="*/ 1484555 w 1624404"/>
                <a:gd name="connsiteY27" fmla="*/ 2743200 h 3087445"/>
                <a:gd name="connsiteX28" fmla="*/ 1473797 w 1624404"/>
                <a:gd name="connsiteY28" fmla="*/ 2775473 h 3087445"/>
                <a:gd name="connsiteX29" fmla="*/ 1452282 w 1624404"/>
                <a:gd name="connsiteY29" fmla="*/ 2807746 h 3087445"/>
                <a:gd name="connsiteX30" fmla="*/ 1430767 w 1624404"/>
                <a:gd name="connsiteY30" fmla="*/ 2915322 h 3087445"/>
                <a:gd name="connsiteX31" fmla="*/ 1420009 w 1624404"/>
                <a:gd name="connsiteY31" fmla="*/ 3044414 h 3087445"/>
                <a:gd name="connsiteX32" fmla="*/ 1387736 w 1624404"/>
                <a:gd name="connsiteY32" fmla="*/ 3065929 h 3087445"/>
                <a:gd name="connsiteX33" fmla="*/ 1054249 w 1624404"/>
                <a:gd name="connsiteY33" fmla="*/ 3076687 h 3087445"/>
                <a:gd name="connsiteX34" fmla="*/ 1021976 w 1624404"/>
                <a:gd name="connsiteY34" fmla="*/ 3087445 h 3087445"/>
                <a:gd name="connsiteX35" fmla="*/ 903642 w 1624404"/>
                <a:gd name="connsiteY35" fmla="*/ 3065929 h 3087445"/>
                <a:gd name="connsiteX36" fmla="*/ 763793 w 1624404"/>
                <a:gd name="connsiteY36" fmla="*/ 3055172 h 3087445"/>
                <a:gd name="connsiteX37" fmla="*/ 720762 w 1624404"/>
                <a:gd name="connsiteY37" fmla="*/ 3033656 h 3087445"/>
                <a:gd name="connsiteX38" fmla="*/ 580913 w 1624404"/>
                <a:gd name="connsiteY38" fmla="*/ 3022899 h 3087445"/>
                <a:gd name="connsiteX39" fmla="*/ 505609 w 1624404"/>
                <a:gd name="connsiteY39" fmla="*/ 3012141 h 3087445"/>
                <a:gd name="connsiteX40" fmla="*/ 441063 w 1624404"/>
                <a:gd name="connsiteY40" fmla="*/ 2990626 h 3087445"/>
                <a:gd name="connsiteX41" fmla="*/ 344244 w 1624404"/>
                <a:gd name="connsiteY41" fmla="*/ 2969111 h 3087445"/>
                <a:gd name="connsiteX42" fmla="*/ 301214 w 1624404"/>
                <a:gd name="connsiteY42" fmla="*/ 2958353 h 3087445"/>
                <a:gd name="connsiteX43" fmla="*/ 247426 w 1624404"/>
                <a:gd name="connsiteY43" fmla="*/ 2947595 h 3087445"/>
                <a:gd name="connsiteX44" fmla="*/ 172122 w 1624404"/>
                <a:gd name="connsiteY44" fmla="*/ 2861534 h 3087445"/>
                <a:gd name="connsiteX45" fmla="*/ 107576 w 1624404"/>
                <a:gd name="connsiteY45" fmla="*/ 2753958 h 3087445"/>
                <a:gd name="connsiteX46" fmla="*/ 86061 w 1624404"/>
                <a:gd name="connsiteY46" fmla="*/ 2700169 h 3087445"/>
                <a:gd name="connsiteX47" fmla="*/ 75303 w 1624404"/>
                <a:gd name="connsiteY47" fmla="*/ 2657139 h 3087445"/>
                <a:gd name="connsiteX48" fmla="*/ 53788 w 1624404"/>
                <a:gd name="connsiteY48" fmla="*/ 2624866 h 3087445"/>
                <a:gd name="connsiteX49" fmla="*/ 43030 w 1624404"/>
                <a:gd name="connsiteY49" fmla="*/ 2528047 h 3087445"/>
                <a:gd name="connsiteX50" fmla="*/ 32273 w 1624404"/>
                <a:gd name="connsiteY50" fmla="*/ 2485016 h 3087445"/>
                <a:gd name="connsiteX51" fmla="*/ 10757 w 1624404"/>
                <a:gd name="connsiteY51" fmla="*/ 2151529 h 3087445"/>
                <a:gd name="connsiteX52" fmla="*/ 0 w 1624404"/>
                <a:gd name="connsiteY52" fmla="*/ 2054711 h 3087445"/>
                <a:gd name="connsiteX53" fmla="*/ 10757 w 1624404"/>
                <a:gd name="connsiteY53" fmla="*/ 1667435 h 3087445"/>
                <a:gd name="connsiteX54" fmla="*/ 32273 w 1624404"/>
                <a:gd name="connsiteY54" fmla="*/ 1592132 h 3087445"/>
                <a:gd name="connsiteX55" fmla="*/ 43030 w 1624404"/>
                <a:gd name="connsiteY55" fmla="*/ 1538344 h 3087445"/>
                <a:gd name="connsiteX56" fmla="*/ 53788 w 1624404"/>
                <a:gd name="connsiteY56" fmla="*/ 914400 h 3087445"/>
                <a:gd name="connsiteX57" fmla="*/ 64546 w 1624404"/>
                <a:gd name="connsiteY57" fmla="*/ 882127 h 3087445"/>
                <a:gd name="connsiteX58" fmla="*/ 75303 w 1624404"/>
                <a:gd name="connsiteY58" fmla="*/ 731520 h 3087445"/>
                <a:gd name="connsiteX59" fmla="*/ 96818 w 1624404"/>
                <a:gd name="connsiteY59" fmla="*/ 645459 h 3087445"/>
                <a:gd name="connsiteX60" fmla="*/ 96818 w 1624404"/>
                <a:gd name="connsiteY60" fmla="*/ 441064 h 3087445"/>
                <a:gd name="connsiteX61" fmla="*/ 118334 w 1624404"/>
                <a:gd name="connsiteY61" fmla="*/ 419548 h 3087445"/>
                <a:gd name="connsiteX62" fmla="*/ 129091 w 1624404"/>
                <a:gd name="connsiteY62" fmla="*/ 376518 h 3087445"/>
                <a:gd name="connsiteX63" fmla="*/ 150607 w 1624404"/>
                <a:gd name="connsiteY63" fmla="*/ 355002 h 3087445"/>
                <a:gd name="connsiteX64" fmla="*/ 193637 w 1624404"/>
                <a:gd name="connsiteY64" fmla="*/ 290456 h 3087445"/>
                <a:gd name="connsiteX65" fmla="*/ 204395 w 1624404"/>
                <a:gd name="connsiteY65" fmla="*/ 258184 h 3087445"/>
                <a:gd name="connsiteX66" fmla="*/ 215153 w 1624404"/>
                <a:gd name="connsiteY66" fmla="*/ 215153 h 3087445"/>
                <a:gd name="connsiteX67" fmla="*/ 279698 w 1624404"/>
                <a:gd name="connsiteY67" fmla="*/ 172122 h 3087445"/>
                <a:gd name="connsiteX68" fmla="*/ 311971 w 1624404"/>
                <a:gd name="connsiteY68" fmla="*/ 150607 h 3087445"/>
                <a:gd name="connsiteX69" fmla="*/ 387275 w 1624404"/>
                <a:gd name="connsiteY69" fmla="*/ 129092 h 3087445"/>
                <a:gd name="connsiteX70" fmla="*/ 505609 w 1624404"/>
                <a:gd name="connsiteY70" fmla="*/ 107576 h 3087445"/>
                <a:gd name="connsiteX71" fmla="*/ 1043491 w 1624404"/>
                <a:gd name="connsiteY71" fmla="*/ 75304 h 3087445"/>
                <a:gd name="connsiteX72" fmla="*/ 1301675 w 1624404"/>
                <a:gd name="connsiteY72" fmla="*/ 64546 h 3087445"/>
                <a:gd name="connsiteX73" fmla="*/ 1387736 w 1624404"/>
                <a:gd name="connsiteY73" fmla="*/ 43031 h 3087445"/>
                <a:gd name="connsiteX74" fmla="*/ 1430767 w 1624404"/>
                <a:gd name="connsiteY74" fmla="*/ 21515 h 30874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</a:cxnLst>
              <a:rect l="l" t="t" r="r" b="b"/>
              <a:pathLst>
                <a:path w="1624404" h="3087445">
                  <a:moveTo>
                    <a:pt x="494851" y="0"/>
                  </a:moveTo>
                  <a:cubicBezTo>
                    <a:pt x="606013" y="7172"/>
                    <a:pt x="717352" y="12002"/>
                    <a:pt x="828338" y="21515"/>
                  </a:cubicBezTo>
                  <a:cubicBezTo>
                    <a:pt x="843069" y="22778"/>
                    <a:pt x="856871" y="29373"/>
                    <a:pt x="871369" y="32273"/>
                  </a:cubicBezTo>
                  <a:cubicBezTo>
                    <a:pt x="892758" y="36551"/>
                    <a:pt x="914526" y="38753"/>
                    <a:pt x="935915" y="43031"/>
                  </a:cubicBezTo>
                  <a:cubicBezTo>
                    <a:pt x="969694" y="49787"/>
                    <a:pt x="980452" y="54290"/>
                    <a:pt x="1011218" y="64546"/>
                  </a:cubicBezTo>
                  <a:cubicBezTo>
                    <a:pt x="1050714" y="104040"/>
                    <a:pt x="1013684" y="74967"/>
                    <a:pt x="1086522" y="96819"/>
                  </a:cubicBezTo>
                  <a:cubicBezTo>
                    <a:pt x="1105018" y="102368"/>
                    <a:pt x="1121990" y="112227"/>
                    <a:pt x="1140310" y="118334"/>
                  </a:cubicBezTo>
                  <a:cubicBezTo>
                    <a:pt x="1154336" y="123009"/>
                    <a:pt x="1169693" y="123405"/>
                    <a:pt x="1183341" y="129092"/>
                  </a:cubicBezTo>
                  <a:cubicBezTo>
                    <a:pt x="1212947" y="141428"/>
                    <a:pt x="1269402" y="172122"/>
                    <a:pt x="1269402" y="172122"/>
                  </a:cubicBezTo>
                  <a:cubicBezTo>
                    <a:pt x="1288337" y="228926"/>
                    <a:pt x="1270725" y="198105"/>
                    <a:pt x="1344706" y="247426"/>
                  </a:cubicBezTo>
                  <a:cubicBezTo>
                    <a:pt x="1418797" y="296820"/>
                    <a:pt x="1328704" y="233711"/>
                    <a:pt x="1420009" y="311972"/>
                  </a:cubicBezTo>
                  <a:cubicBezTo>
                    <a:pt x="1429825" y="320386"/>
                    <a:pt x="1442350" y="325210"/>
                    <a:pt x="1452282" y="333487"/>
                  </a:cubicBezTo>
                  <a:cubicBezTo>
                    <a:pt x="1506005" y="378256"/>
                    <a:pt x="1460111" y="357612"/>
                    <a:pt x="1516828" y="376518"/>
                  </a:cubicBezTo>
                  <a:cubicBezTo>
                    <a:pt x="1524000" y="387276"/>
                    <a:pt x="1533250" y="396907"/>
                    <a:pt x="1538343" y="408791"/>
                  </a:cubicBezTo>
                  <a:cubicBezTo>
                    <a:pt x="1544167" y="422380"/>
                    <a:pt x="1543910" y="437978"/>
                    <a:pt x="1549101" y="451821"/>
                  </a:cubicBezTo>
                  <a:cubicBezTo>
                    <a:pt x="1554732" y="466837"/>
                    <a:pt x="1563444" y="480508"/>
                    <a:pt x="1570616" y="494852"/>
                  </a:cubicBezTo>
                  <a:cubicBezTo>
                    <a:pt x="1574202" y="537883"/>
                    <a:pt x="1574275" y="581352"/>
                    <a:pt x="1581374" y="623944"/>
                  </a:cubicBezTo>
                  <a:cubicBezTo>
                    <a:pt x="1585102" y="646314"/>
                    <a:pt x="1602889" y="688489"/>
                    <a:pt x="1602889" y="688489"/>
                  </a:cubicBezTo>
                  <a:cubicBezTo>
                    <a:pt x="1606475" y="727934"/>
                    <a:pt x="1608046" y="767614"/>
                    <a:pt x="1613647" y="806824"/>
                  </a:cubicBezTo>
                  <a:cubicBezTo>
                    <a:pt x="1615251" y="818049"/>
                    <a:pt x="1624404" y="827757"/>
                    <a:pt x="1624404" y="839096"/>
                  </a:cubicBezTo>
                  <a:cubicBezTo>
                    <a:pt x="1624404" y="885850"/>
                    <a:pt x="1620259" y="932662"/>
                    <a:pt x="1613647" y="978946"/>
                  </a:cubicBezTo>
                  <a:cubicBezTo>
                    <a:pt x="1609465" y="1008219"/>
                    <a:pt x="1592131" y="1065007"/>
                    <a:pt x="1592131" y="1065007"/>
                  </a:cubicBezTo>
                  <a:cubicBezTo>
                    <a:pt x="1588545" y="1301675"/>
                    <a:pt x="1587520" y="1538396"/>
                    <a:pt x="1581374" y="1775012"/>
                  </a:cubicBezTo>
                  <a:cubicBezTo>
                    <a:pt x="1580346" y="1814606"/>
                    <a:pt x="1572110" y="1853767"/>
                    <a:pt x="1570616" y="1893346"/>
                  </a:cubicBezTo>
                  <a:cubicBezTo>
                    <a:pt x="1551353" y="2403797"/>
                    <a:pt x="1590381" y="2192545"/>
                    <a:pt x="1549101" y="2398955"/>
                  </a:cubicBezTo>
                  <a:cubicBezTo>
                    <a:pt x="1544221" y="2462390"/>
                    <a:pt x="1544665" y="2529972"/>
                    <a:pt x="1527586" y="2592593"/>
                  </a:cubicBezTo>
                  <a:cubicBezTo>
                    <a:pt x="1521619" y="2614473"/>
                    <a:pt x="1511570" y="2635137"/>
                    <a:pt x="1506070" y="2657139"/>
                  </a:cubicBezTo>
                  <a:cubicBezTo>
                    <a:pt x="1498898" y="2685826"/>
                    <a:pt x="1493906" y="2715148"/>
                    <a:pt x="1484555" y="2743200"/>
                  </a:cubicBezTo>
                  <a:cubicBezTo>
                    <a:pt x="1480969" y="2753958"/>
                    <a:pt x="1478868" y="2765331"/>
                    <a:pt x="1473797" y="2775473"/>
                  </a:cubicBezTo>
                  <a:cubicBezTo>
                    <a:pt x="1468015" y="2787037"/>
                    <a:pt x="1459454" y="2796988"/>
                    <a:pt x="1452282" y="2807746"/>
                  </a:cubicBezTo>
                  <a:cubicBezTo>
                    <a:pt x="1441596" y="2850488"/>
                    <a:pt x="1436043" y="2867836"/>
                    <a:pt x="1430767" y="2915322"/>
                  </a:cubicBezTo>
                  <a:cubicBezTo>
                    <a:pt x="1425999" y="2958238"/>
                    <a:pt x="1431872" y="3002896"/>
                    <a:pt x="1420009" y="3044414"/>
                  </a:cubicBezTo>
                  <a:cubicBezTo>
                    <a:pt x="1416457" y="3056846"/>
                    <a:pt x="1400615" y="3064793"/>
                    <a:pt x="1387736" y="3065929"/>
                  </a:cubicBezTo>
                  <a:cubicBezTo>
                    <a:pt x="1276946" y="3075705"/>
                    <a:pt x="1165411" y="3073101"/>
                    <a:pt x="1054249" y="3076687"/>
                  </a:cubicBezTo>
                  <a:cubicBezTo>
                    <a:pt x="1043491" y="3080273"/>
                    <a:pt x="1033316" y="3087445"/>
                    <a:pt x="1021976" y="3087445"/>
                  </a:cubicBezTo>
                  <a:cubicBezTo>
                    <a:pt x="991520" y="3087445"/>
                    <a:pt x="935123" y="3069427"/>
                    <a:pt x="903642" y="3065929"/>
                  </a:cubicBezTo>
                  <a:cubicBezTo>
                    <a:pt x="857174" y="3060766"/>
                    <a:pt x="810409" y="3058758"/>
                    <a:pt x="763793" y="3055172"/>
                  </a:cubicBezTo>
                  <a:cubicBezTo>
                    <a:pt x="749449" y="3048000"/>
                    <a:pt x="736555" y="3036443"/>
                    <a:pt x="720762" y="3033656"/>
                  </a:cubicBezTo>
                  <a:cubicBezTo>
                    <a:pt x="674719" y="3025531"/>
                    <a:pt x="627435" y="3027551"/>
                    <a:pt x="580913" y="3022899"/>
                  </a:cubicBezTo>
                  <a:cubicBezTo>
                    <a:pt x="555683" y="3020376"/>
                    <a:pt x="530710" y="3015727"/>
                    <a:pt x="505609" y="3012141"/>
                  </a:cubicBezTo>
                  <a:cubicBezTo>
                    <a:pt x="484094" y="3004969"/>
                    <a:pt x="463202" y="2995546"/>
                    <a:pt x="441063" y="2990626"/>
                  </a:cubicBezTo>
                  <a:lnTo>
                    <a:pt x="344244" y="2969111"/>
                  </a:lnTo>
                  <a:cubicBezTo>
                    <a:pt x="329838" y="2965786"/>
                    <a:pt x="315647" y="2961560"/>
                    <a:pt x="301214" y="2958353"/>
                  </a:cubicBezTo>
                  <a:cubicBezTo>
                    <a:pt x="283365" y="2954386"/>
                    <a:pt x="265355" y="2951181"/>
                    <a:pt x="247426" y="2947595"/>
                  </a:cubicBezTo>
                  <a:cubicBezTo>
                    <a:pt x="226361" y="2926530"/>
                    <a:pt x="186355" y="2893558"/>
                    <a:pt x="172122" y="2861534"/>
                  </a:cubicBezTo>
                  <a:cubicBezTo>
                    <a:pt x="127435" y="2760987"/>
                    <a:pt x="181632" y="2828012"/>
                    <a:pt x="107576" y="2753958"/>
                  </a:cubicBezTo>
                  <a:cubicBezTo>
                    <a:pt x="100404" y="2736028"/>
                    <a:pt x="92168" y="2718489"/>
                    <a:pt x="86061" y="2700169"/>
                  </a:cubicBezTo>
                  <a:cubicBezTo>
                    <a:pt x="81386" y="2686143"/>
                    <a:pt x="81127" y="2670728"/>
                    <a:pt x="75303" y="2657139"/>
                  </a:cubicBezTo>
                  <a:cubicBezTo>
                    <a:pt x="70210" y="2645255"/>
                    <a:pt x="60960" y="2635624"/>
                    <a:pt x="53788" y="2624866"/>
                  </a:cubicBezTo>
                  <a:cubicBezTo>
                    <a:pt x="50202" y="2592593"/>
                    <a:pt x="47967" y="2560141"/>
                    <a:pt x="43030" y="2528047"/>
                  </a:cubicBezTo>
                  <a:cubicBezTo>
                    <a:pt x="40782" y="2513434"/>
                    <a:pt x="33536" y="2499747"/>
                    <a:pt x="32273" y="2485016"/>
                  </a:cubicBezTo>
                  <a:cubicBezTo>
                    <a:pt x="22760" y="2374030"/>
                    <a:pt x="19088" y="2262610"/>
                    <a:pt x="10757" y="2151529"/>
                  </a:cubicBezTo>
                  <a:cubicBezTo>
                    <a:pt x="8328" y="2119149"/>
                    <a:pt x="3586" y="2086984"/>
                    <a:pt x="0" y="2054711"/>
                  </a:cubicBezTo>
                  <a:cubicBezTo>
                    <a:pt x="3586" y="1925619"/>
                    <a:pt x="4308" y="1796416"/>
                    <a:pt x="10757" y="1667435"/>
                  </a:cubicBezTo>
                  <a:cubicBezTo>
                    <a:pt x="12015" y="1642282"/>
                    <a:pt x="26236" y="1616282"/>
                    <a:pt x="32273" y="1592132"/>
                  </a:cubicBezTo>
                  <a:cubicBezTo>
                    <a:pt x="36708" y="1574394"/>
                    <a:pt x="39444" y="1556273"/>
                    <a:pt x="43030" y="1538344"/>
                  </a:cubicBezTo>
                  <a:cubicBezTo>
                    <a:pt x="46616" y="1330363"/>
                    <a:pt x="46971" y="1122301"/>
                    <a:pt x="53788" y="914400"/>
                  </a:cubicBezTo>
                  <a:cubicBezTo>
                    <a:pt x="54160" y="903066"/>
                    <a:pt x="63221" y="893389"/>
                    <a:pt x="64546" y="882127"/>
                  </a:cubicBezTo>
                  <a:cubicBezTo>
                    <a:pt x="70427" y="832141"/>
                    <a:pt x="70034" y="781574"/>
                    <a:pt x="75303" y="731520"/>
                  </a:cubicBezTo>
                  <a:cubicBezTo>
                    <a:pt x="79297" y="693579"/>
                    <a:pt x="85854" y="678355"/>
                    <a:pt x="96818" y="645459"/>
                  </a:cubicBezTo>
                  <a:cubicBezTo>
                    <a:pt x="89213" y="569404"/>
                    <a:pt x="76330" y="516185"/>
                    <a:pt x="96818" y="441064"/>
                  </a:cubicBezTo>
                  <a:cubicBezTo>
                    <a:pt x="99487" y="431279"/>
                    <a:pt x="111162" y="426720"/>
                    <a:pt x="118334" y="419548"/>
                  </a:cubicBezTo>
                  <a:cubicBezTo>
                    <a:pt x="121920" y="405205"/>
                    <a:pt x="122479" y="389742"/>
                    <a:pt x="129091" y="376518"/>
                  </a:cubicBezTo>
                  <a:cubicBezTo>
                    <a:pt x="133627" y="367446"/>
                    <a:pt x="144521" y="363116"/>
                    <a:pt x="150607" y="355002"/>
                  </a:cubicBezTo>
                  <a:cubicBezTo>
                    <a:pt x="166122" y="334315"/>
                    <a:pt x="185459" y="314987"/>
                    <a:pt x="193637" y="290456"/>
                  </a:cubicBezTo>
                  <a:cubicBezTo>
                    <a:pt x="197223" y="279699"/>
                    <a:pt x="201280" y="269087"/>
                    <a:pt x="204395" y="258184"/>
                  </a:cubicBezTo>
                  <a:cubicBezTo>
                    <a:pt x="208457" y="243968"/>
                    <a:pt x="207818" y="227990"/>
                    <a:pt x="215153" y="215153"/>
                  </a:cubicBezTo>
                  <a:cubicBezTo>
                    <a:pt x="239624" y="172329"/>
                    <a:pt x="244785" y="189579"/>
                    <a:pt x="279698" y="172122"/>
                  </a:cubicBezTo>
                  <a:cubicBezTo>
                    <a:pt x="291262" y="166340"/>
                    <a:pt x="300407" y="156389"/>
                    <a:pt x="311971" y="150607"/>
                  </a:cubicBezTo>
                  <a:cubicBezTo>
                    <a:pt x="329172" y="142007"/>
                    <a:pt x="371183" y="133690"/>
                    <a:pt x="387275" y="129092"/>
                  </a:cubicBezTo>
                  <a:cubicBezTo>
                    <a:pt x="464670" y="106979"/>
                    <a:pt x="363181" y="125380"/>
                    <a:pt x="505609" y="107576"/>
                  </a:cubicBezTo>
                  <a:cubicBezTo>
                    <a:pt x="721444" y="35632"/>
                    <a:pt x="536571" y="90213"/>
                    <a:pt x="1043491" y="75304"/>
                  </a:cubicBezTo>
                  <a:cubicBezTo>
                    <a:pt x="1129590" y="72772"/>
                    <a:pt x="1215614" y="68132"/>
                    <a:pt x="1301675" y="64546"/>
                  </a:cubicBezTo>
                  <a:cubicBezTo>
                    <a:pt x="1330362" y="57374"/>
                    <a:pt x="1366827" y="63941"/>
                    <a:pt x="1387736" y="43031"/>
                  </a:cubicBezTo>
                  <a:cubicBezTo>
                    <a:pt x="1414322" y="16444"/>
                    <a:pt x="1399108" y="21515"/>
                    <a:pt x="1430767" y="21515"/>
                  </a:cubicBezTo>
                </a:path>
              </a:pathLst>
            </a:custGeom>
            <a:noFill/>
            <a:ln w="38100">
              <a:solidFill>
                <a:srgbClr val="FF000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4123908" y="2819400"/>
              <a:ext cx="2895600" cy="2308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If you don’t know much about visual design then keep it simple, stick to the basics (highlighting only if a condition is met rather than setting gradients for the degree to which a condition is met)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021212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Conditional Formatting 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b="1" dirty="0"/>
              <a:t>Student exercise</a:t>
            </a:r>
            <a:r>
              <a:rPr lang="en-CA" dirty="0"/>
              <a:t>: modify spreadsheet “</a:t>
            </a:r>
            <a:r>
              <a:rPr lang="en-CA" dirty="0" err="1" smtClean="0">
                <a:latin typeface="Consolas" panose="020B0609020204030204" pitchFamily="49" charset="0"/>
              </a:rPr>
              <a:t>conditional_formatting_exercise</a:t>
            </a:r>
            <a:r>
              <a:rPr lang="en-CA" dirty="0" smtClean="0"/>
              <a:t>” </a:t>
            </a:r>
            <a:r>
              <a:rPr lang="en-CA" dirty="0"/>
              <a:t>so that the cells are colored under the following conditions:</a:t>
            </a:r>
            <a:endParaRPr lang="en-US" dirty="0"/>
          </a:p>
          <a:p>
            <a:pPr lvl="0"/>
            <a:r>
              <a:rPr lang="en-CA" dirty="0"/>
              <a:t>Time is less than 240 seconds</a:t>
            </a:r>
            <a:endParaRPr lang="en-US" dirty="0"/>
          </a:p>
          <a:p>
            <a:pPr lvl="0"/>
            <a:r>
              <a:rPr lang="en-CA" dirty="0"/>
              <a:t>Age is greater than 50 </a:t>
            </a:r>
            <a:r>
              <a:rPr lang="en-CA" dirty="0" smtClean="0"/>
              <a:t>years</a:t>
            </a:r>
          </a:p>
          <a:p>
            <a:pPr lvl="0"/>
            <a:r>
              <a:rPr lang="en-CA" i="1" dirty="0" smtClean="0"/>
              <a:t>One exam</a:t>
            </a:r>
            <a:r>
              <a:rPr lang="en-CA" dirty="0" smtClean="0"/>
              <a:t>ple solution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994052"/>
            <a:ext cx="3276600" cy="2512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6846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en-CA" dirty="0" smtClean="0"/>
              <a:t>Second </a:t>
            </a:r>
            <a:r>
              <a:rPr lang="en-CA" dirty="0"/>
              <a:t>Tutorial</a:t>
            </a:r>
          </a:p>
        </p:txBody>
      </p:sp>
    </p:spTree>
    <p:extLst>
      <p:ext uri="{BB962C8B-B14F-4D97-AF65-F5344CB8AC3E}">
        <p14:creationId xmlns:p14="http://schemas.microsoft.com/office/powerpoint/2010/main" val="3828298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en-CA" dirty="0" smtClean="0"/>
              <a:t>First </a:t>
            </a:r>
            <a:r>
              <a:rPr lang="en-CA" dirty="0"/>
              <a:t>Tutorial</a:t>
            </a:r>
          </a:p>
        </p:txBody>
      </p:sp>
    </p:spTree>
    <p:extLst>
      <p:ext uri="{BB962C8B-B14F-4D97-AF65-F5344CB8AC3E}">
        <p14:creationId xmlns:p14="http://schemas.microsoft.com/office/powerpoint/2010/main" val="41080550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Lookup Functions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One application: finding which range does a numerical value fall into.</a:t>
            </a:r>
          </a:p>
          <a:p>
            <a:endParaRPr lang="en-CA" dirty="0"/>
          </a:p>
          <a:p>
            <a:endParaRPr lang="en-CA" dirty="0" smtClean="0"/>
          </a:p>
          <a:p>
            <a:endParaRPr lang="en-CA" dirty="0"/>
          </a:p>
          <a:p>
            <a:r>
              <a:rPr lang="en-CA" dirty="0" smtClean="0"/>
              <a:t>Example:</a:t>
            </a:r>
          </a:p>
          <a:p>
            <a:pPr lvl="1"/>
            <a:r>
              <a:rPr lang="en-CA" dirty="0" smtClean="0"/>
              <a:t>Total income = $62,500, Tax rate = 15%</a:t>
            </a:r>
          </a:p>
          <a:p>
            <a:pPr lvl="1"/>
            <a:r>
              <a:rPr lang="en-CA" dirty="0" smtClean="0"/>
              <a:t>Total income = </a:t>
            </a:r>
            <a:r>
              <a:rPr lang="en-CA" dirty="0"/>
              <a:t>= </a:t>
            </a:r>
            <a:r>
              <a:rPr lang="en-CA" dirty="0" smtClean="0"/>
              <a:t>$100,000, </a:t>
            </a:r>
            <a:r>
              <a:rPr lang="en-CA" dirty="0"/>
              <a:t>Tax rate = </a:t>
            </a:r>
            <a:r>
              <a:rPr lang="en-CA" dirty="0" smtClean="0"/>
              <a:t>20%</a:t>
            </a:r>
          </a:p>
          <a:p>
            <a:r>
              <a:rPr lang="en-CA" b="1" dirty="0" smtClean="0"/>
              <a:t>Using lookup functions</a:t>
            </a:r>
          </a:p>
          <a:p>
            <a:pPr lvl="1"/>
            <a:r>
              <a:rPr lang="en-CA" dirty="0" smtClean="0"/>
              <a:t>A lookup table must be created (includes the ranges and return value once the range is determined).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2286000"/>
            <a:ext cx="3240657" cy="1306120"/>
          </a:xfrm>
          <a:prstGeom prst="rect">
            <a:avLst/>
          </a:prstGeom>
        </p:spPr>
      </p:pic>
      <p:sp>
        <p:nvSpPr>
          <p:cNvPr id="6" name="Freeform 5"/>
          <p:cNvSpPr/>
          <p:nvPr/>
        </p:nvSpPr>
        <p:spPr>
          <a:xfrm>
            <a:off x="1752600" y="2755232"/>
            <a:ext cx="4154905" cy="2574757"/>
          </a:xfrm>
          <a:custGeom>
            <a:avLst/>
            <a:gdLst>
              <a:gd name="connsiteX0" fmla="*/ 4032824 w 4044855"/>
              <a:gd name="connsiteY0" fmla="*/ 2526631 h 2526631"/>
              <a:gd name="connsiteX1" fmla="*/ 4044855 w 4044855"/>
              <a:gd name="connsiteY1" fmla="*/ 2466474 h 2526631"/>
              <a:gd name="connsiteX2" fmla="*/ 4020792 w 4044855"/>
              <a:gd name="connsiteY2" fmla="*/ 2322095 h 2526631"/>
              <a:gd name="connsiteX3" fmla="*/ 4008761 w 4044855"/>
              <a:gd name="connsiteY3" fmla="*/ 2273968 h 2526631"/>
              <a:gd name="connsiteX4" fmla="*/ 3996729 w 4044855"/>
              <a:gd name="connsiteY4" fmla="*/ 2237874 h 2526631"/>
              <a:gd name="connsiteX5" fmla="*/ 3936571 w 4044855"/>
              <a:gd name="connsiteY5" fmla="*/ 2225842 h 2526631"/>
              <a:gd name="connsiteX6" fmla="*/ 3900476 w 4044855"/>
              <a:gd name="connsiteY6" fmla="*/ 2213810 h 2526631"/>
              <a:gd name="connsiteX7" fmla="*/ 3816255 w 4044855"/>
              <a:gd name="connsiteY7" fmla="*/ 2177716 h 2526631"/>
              <a:gd name="connsiteX8" fmla="*/ 3587655 w 4044855"/>
              <a:gd name="connsiteY8" fmla="*/ 2141621 h 2526631"/>
              <a:gd name="connsiteX9" fmla="*/ 3431245 w 4044855"/>
              <a:gd name="connsiteY9" fmla="*/ 2081463 h 2526631"/>
              <a:gd name="connsiteX10" fmla="*/ 3334992 w 4044855"/>
              <a:gd name="connsiteY10" fmla="*/ 2057400 h 2526631"/>
              <a:gd name="connsiteX11" fmla="*/ 3034203 w 4044855"/>
              <a:gd name="connsiteY11" fmla="*/ 1961147 h 2526631"/>
              <a:gd name="connsiteX12" fmla="*/ 2709350 w 4044855"/>
              <a:gd name="connsiteY12" fmla="*/ 1876926 h 2526631"/>
              <a:gd name="connsiteX13" fmla="*/ 2396529 w 4044855"/>
              <a:gd name="connsiteY13" fmla="*/ 1756610 h 2526631"/>
              <a:gd name="connsiteX14" fmla="*/ 2264182 w 4044855"/>
              <a:gd name="connsiteY14" fmla="*/ 1672389 h 2526631"/>
              <a:gd name="connsiteX15" fmla="*/ 2107771 w 4044855"/>
              <a:gd name="connsiteY15" fmla="*/ 1624263 h 2526631"/>
              <a:gd name="connsiteX16" fmla="*/ 1843076 w 4044855"/>
              <a:gd name="connsiteY16" fmla="*/ 1564105 h 2526631"/>
              <a:gd name="connsiteX17" fmla="*/ 1710729 w 4044855"/>
              <a:gd name="connsiteY17" fmla="*/ 1515979 h 2526631"/>
              <a:gd name="connsiteX18" fmla="*/ 1662603 w 4044855"/>
              <a:gd name="connsiteY18" fmla="*/ 1503947 h 2526631"/>
              <a:gd name="connsiteX19" fmla="*/ 1626508 w 4044855"/>
              <a:gd name="connsiteY19" fmla="*/ 1491916 h 2526631"/>
              <a:gd name="connsiteX20" fmla="*/ 1530255 w 4044855"/>
              <a:gd name="connsiteY20" fmla="*/ 1467853 h 2526631"/>
              <a:gd name="connsiteX21" fmla="*/ 1434003 w 4044855"/>
              <a:gd name="connsiteY21" fmla="*/ 1419726 h 2526631"/>
              <a:gd name="connsiteX22" fmla="*/ 1385876 w 4044855"/>
              <a:gd name="connsiteY22" fmla="*/ 1407695 h 2526631"/>
              <a:gd name="connsiteX23" fmla="*/ 1337750 w 4044855"/>
              <a:gd name="connsiteY23" fmla="*/ 1371600 h 2526631"/>
              <a:gd name="connsiteX24" fmla="*/ 1241497 w 4044855"/>
              <a:gd name="connsiteY24" fmla="*/ 1335505 h 2526631"/>
              <a:gd name="connsiteX25" fmla="*/ 1036961 w 4044855"/>
              <a:gd name="connsiteY25" fmla="*/ 1263316 h 2526631"/>
              <a:gd name="connsiteX26" fmla="*/ 904613 w 4044855"/>
              <a:gd name="connsiteY26" fmla="*/ 1215189 h 2526631"/>
              <a:gd name="connsiteX27" fmla="*/ 784297 w 4044855"/>
              <a:gd name="connsiteY27" fmla="*/ 1191126 h 2526631"/>
              <a:gd name="connsiteX28" fmla="*/ 591792 w 4044855"/>
              <a:gd name="connsiteY28" fmla="*/ 1094874 h 2526631"/>
              <a:gd name="connsiteX29" fmla="*/ 591792 w 4044855"/>
              <a:gd name="connsiteY29" fmla="*/ 1094874 h 2526631"/>
              <a:gd name="connsiteX30" fmla="*/ 471476 w 4044855"/>
              <a:gd name="connsiteY30" fmla="*/ 1046747 h 2526631"/>
              <a:gd name="connsiteX31" fmla="*/ 435382 w 4044855"/>
              <a:gd name="connsiteY31" fmla="*/ 1022684 h 2526631"/>
              <a:gd name="connsiteX32" fmla="*/ 399287 w 4044855"/>
              <a:gd name="connsiteY32" fmla="*/ 1010653 h 2526631"/>
              <a:gd name="connsiteX33" fmla="*/ 375224 w 4044855"/>
              <a:gd name="connsiteY33" fmla="*/ 986589 h 2526631"/>
              <a:gd name="connsiteX34" fmla="*/ 291003 w 4044855"/>
              <a:gd name="connsiteY34" fmla="*/ 926431 h 2526631"/>
              <a:gd name="connsiteX35" fmla="*/ 242876 w 4044855"/>
              <a:gd name="connsiteY35" fmla="*/ 866274 h 2526631"/>
              <a:gd name="connsiteX36" fmla="*/ 146624 w 4044855"/>
              <a:gd name="connsiteY36" fmla="*/ 721895 h 2526631"/>
              <a:gd name="connsiteX37" fmla="*/ 110529 w 4044855"/>
              <a:gd name="connsiteY37" fmla="*/ 649705 h 2526631"/>
              <a:gd name="connsiteX38" fmla="*/ 98497 w 4044855"/>
              <a:gd name="connsiteY38" fmla="*/ 601579 h 2526631"/>
              <a:gd name="connsiteX39" fmla="*/ 74434 w 4044855"/>
              <a:gd name="connsiteY39" fmla="*/ 529389 h 2526631"/>
              <a:gd name="connsiteX40" fmla="*/ 50371 w 4044855"/>
              <a:gd name="connsiteY40" fmla="*/ 433137 h 2526631"/>
              <a:gd name="connsiteX41" fmla="*/ 14276 w 4044855"/>
              <a:gd name="connsiteY41" fmla="*/ 336884 h 2526631"/>
              <a:gd name="connsiteX42" fmla="*/ 2245 w 4044855"/>
              <a:gd name="connsiteY42" fmla="*/ 0 h 2526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4044855" h="2526631">
                <a:moveTo>
                  <a:pt x="4032824" y="2526631"/>
                </a:moveTo>
                <a:cubicBezTo>
                  <a:pt x="4036834" y="2506579"/>
                  <a:pt x="4044855" y="2486923"/>
                  <a:pt x="4044855" y="2466474"/>
                </a:cubicBezTo>
                <a:cubicBezTo>
                  <a:pt x="4044855" y="2358910"/>
                  <a:pt x="4039619" y="2387989"/>
                  <a:pt x="4020792" y="2322095"/>
                </a:cubicBezTo>
                <a:cubicBezTo>
                  <a:pt x="4016249" y="2306195"/>
                  <a:pt x="4013304" y="2289868"/>
                  <a:pt x="4008761" y="2273968"/>
                </a:cubicBezTo>
                <a:cubicBezTo>
                  <a:pt x="4005277" y="2261774"/>
                  <a:pt x="4007281" y="2244909"/>
                  <a:pt x="3996729" y="2237874"/>
                </a:cubicBezTo>
                <a:cubicBezTo>
                  <a:pt x="3979714" y="2226531"/>
                  <a:pt x="3956410" y="2230802"/>
                  <a:pt x="3936571" y="2225842"/>
                </a:cubicBezTo>
                <a:cubicBezTo>
                  <a:pt x="3924267" y="2222766"/>
                  <a:pt x="3912251" y="2218520"/>
                  <a:pt x="3900476" y="2213810"/>
                </a:cubicBezTo>
                <a:cubicBezTo>
                  <a:pt x="3872117" y="2202467"/>
                  <a:pt x="3845231" y="2187374"/>
                  <a:pt x="3816255" y="2177716"/>
                </a:cubicBezTo>
                <a:cubicBezTo>
                  <a:pt x="3724886" y="2147260"/>
                  <a:pt x="3688834" y="2150819"/>
                  <a:pt x="3587655" y="2141621"/>
                </a:cubicBezTo>
                <a:cubicBezTo>
                  <a:pt x="3535518" y="2121568"/>
                  <a:pt x="3485437" y="2095011"/>
                  <a:pt x="3431245" y="2081463"/>
                </a:cubicBezTo>
                <a:cubicBezTo>
                  <a:pt x="3399161" y="2073442"/>
                  <a:pt x="3366490" y="2067480"/>
                  <a:pt x="3334992" y="2057400"/>
                </a:cubicBezTo>
                <a:cubicBezTo>
                  <a:pt x="3234729" y="2025316"/>
                  <a:pt x="3136105" y="1987566"/>
                  <a:pt x="3034203" y="1961147"/>
                </a:cubicBezTo>
                <a:cubicBezTo>
                  <a:pt x="2925919" y="1933073"/>
                  <a:pt x="2813758" y="1917083"/>
                  <a:pt x="2709350" y="1876926"/>
                </a:cubicBezTo>
                <a:cubicBezTo>
                  <a:pt x="2605076" y="1836821"/>
                  <a:pt x="2490783" y="1816590"/>
                  <a:pt x="2396529" y="1756610"/>
                </a:cubicBezTo>
                <a:cubicBezTo>
                  <a:pt x="2352413" y="1728536"/>
                  <a:pt x="2313790" y="1688924"/>
                  <a:pt x="2264182" y="1672389"/>
                </a:cubicBezTo>
                <a:cubicBezTo>
                  <a:pt x="2228272" y="1660419"/>
                  <a:pt x="2154535" y="1632766"/>
                  <a:pt x="2107771" y="1624263"/>
                </a:cubicBezTo>
                <a:cubicBezTo>
                  <a:pt x="1947627" y="1595145"/>
                  <a:pt x="2082321" y="1637718"/>
                  <a:pt x="1843076" y="1564105"/>
                </a:cubicBezTo>
                <a:cubicBezTo>
                  <a:pt x="1798210" y="1550300"/>
                  <a:pt x="1755262" y="1530823"/>
                  <a:pt x="1710729" y="1515979"/>
                </a:cubicBezTo>
                <a:cubicBezTo>
                  <a:pt x="1695042" y="1510750"/>
                  <a:pt x="1678503" y="1508490"/>
                  <a:pt x="1662603" y="1503947"/>
                </a:cubicBezTo>
                <a:cubicBezTo>
                  <a:pt x="1650409" y="1500463"/>
                  <a:pt x="1638744" y="1495253"/>
                  <a:pt x="1626508" y="1491916"/>
                </a:cubicBezTo>
                <a:cubicBezTo>
                  <a:pt x="1594602" y="1483214"/>
                  <a:pt x="1530255" y="1467853"/>
                  <a:pt x="1530255" y="1467853"/>
                </a:cubicBezTo>
                <a:cubicBezTo>
                  <a:pt x="1498171" y="1451811"/>
                  <a:pt x="1467115" y="1433523"/>
                  <a:pt x="1434003" y="1419726"/>
                </a:cubicBezTo>
                <a:cubicBezTo>
                  <a:pt x="1418739" y="1413366"/>
                  <a:pt x="1400666" y="1415090"/>
                  <a:pt x="1385876" y="1407695"/>
                </a:cubicBezTo>
                <a:cubicBezTo>
                  <a:pt x="1367940" y="1398727"/>
                  <a:pt x="1355686" y="1380568"/>
                  <a:pt x="1337750" y="1371600"/>
                </a:cubicBezTo>
                <a:cubicBezTo>
                  <a:pt x="1307102" y="1356276"/>
                  <a:pt x="1273738" y="1347112"/>
                  <a:pt x="1241497" y="1335505"/>
                </a:cubicBezTo>
                <a:lnTo>
                  <a:pt x="1036961" y="1263316"/>
                </a:lnTo>
                <a:cubicBezTo>
                  <a:pt x="992753" y="1247528"/>
                  <a:pt x="950917" y="1222906"/>
                  <a:pt x="904613" y="1215189"/>
                </a:cubicBezTo>
                <a:cubicBezTo>
                  <a:pt x="816113" y="1200440"/>
                  <a:pt x="856090" y="1209075"/>
                  <a:pt x="784297" y="1191126"/>
                </a:cubicBezTo>
                <a:cubicBezTo>
                  <a:pt x="708704" y="1115531"/>
                  <a:pt x="764084" y="1161139"/>
                  <a:pt x="591792" y="1094874"/>
                </a:cubicBezTo>
                <a:lnTo>
                  <a:pt x="591792" y="1094874"/>
                </a:lnTo>
                <a:cubicBezTo>
                  <a:pt x="531404" y="1054614"/>
                  <a:pt x="569601" y="1074783"/>
                  <a:pt x="471476" y="1046747"/>
                </a:cubicBezTo>
                <a:cubicBezTo>
                  <a:pt x="459445" y="1038726"/>
                  <a:pt x="448315" y="1029151"/>
                  <a:pt x="435382" y="1022684"/>
                </a:cubicBezTo>
                <a:cubicBezTo>
                  <a:pt x="424038" y="1017012"/>
                  <a:pt x="410162" y="1017178"/>
                  <a:pt x="399287" y="1010653"/>
                </a:cubicBezTo>
                <a:cubicBezTo>
                  <a:pt x="389560" y="1004817"/>
                  <a:pt x="384082" y="993675"/>
                  <a:pt x="375224" y="986589"/>
                </a:cubicBezTo>
                <a:cubicBezTo>
                  <a:pt x="341058" y="959256"/>
                  <a:pt x="324885" y="960312"/>
                  <a:pt x="291003" y="926431"/>
                </a:cubicBezTo>
                <a:cubicBezTo>
                  <a:pt x="272845" y="908273"/>
                  <a:pt x="259588" y="885771"/>
                  <a:pt x="242876" y="866274"/>
                </a:cubicBezTo>
                <a:cubicBezTo>
                  <a:pt x="194312" y="809617"/>
                  <a:pt x="189314" y="849962"/>
                  <a:pt x="146624" y="721895"/>
                </a:cubicBezTo>
                <a:cubicBezTo>
                  <a:pt x="130019" y="672082"/>
                  <a:pt x="141627" y="696353"/>
                  <a:pt x="110529" y="649705"/>
                </a:cubicBezTo>
                <a:cubicBezTo>
                  <a:pt x="106518" y="633663"/>
                  <a:pt x="103249" y="617417"/>
                  <a:pt x="98497" y="601579"/>
                </a:cubicBezTo>
                <a:cubicBezTo>
                  <a:pt x="91208" y="577284"/>
                  <a:pt x="80586" y="553997"/>
                  <a:pt x="74434" y="529389"/>
                </a:cubicBezTo>
                <a:cubicBezTo>
                  <a:pt x="66413" y="497305"/>
                  <a:pt x="65161" y="462717"/>
                  <a:pt x="50371" y="433137"/>
                </a:cubicBezTo>
                <a:cubicBezTo>
                  <a:pt x="18913" y="370220"/>
                  <a:pt x="30658" y="402410"/>
                  <a:pt x="14276" y="336884"/>
                </a:cubicBezTo>
                <a:cubicBezTo>
                  <a:pt x="-7703" y="161040"/>
                  <a:pt x="2245" y="272965"/>
                  <a:pt x="2245" y="0"/>
                </a:cubicBezTo>
              </a:path>
            </a:pathLst>
          </a:custGeom>
          <a:noFill/>
          <a:ln>
            <a:solidFill>
              <a:srgbClr val="FF000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" name="Freeform 6"/>
          <p:cNvSpPr/>
          <p:nvPr/>
        </p:nvSpPr>
        <p:spPr>
          <a:xfrm>
            <a:off x="2666999" y="2755232"/>
            <a:ext cx="3240505" cy="2574757"/>
          </a:xfrm>
          <a:custGeom>
            <a:avLst/>
            <a:gdLst>
              <a:gd name="connsiteX0" fmla="*/ 2911642 w 2911642"/>
              <a:gd name="connsiteY0" fmla="*/ 2406315 h 2406315"/>
              <a:gd name="connsiteX1" fmla="*/ 2249905 w 2911642"/>
              <a:gd name="connsiteY1" fmla="*/ 2009273 h 2406315"/>
              <a:gd name="connsiteX2" fmla="*/ 2189747 w 2911642"/>
              <a:gd name="connsiteY2" fmla="*/ 1985210 h 2406315"/>
              <a:gd name="connsiteX3" fmla="*/ 2045368 w 2911642"/>
              <a:gd name="connsiteY3" fmla="*/ 1961147 h 2406315"/>
              <a:gd name="connsiteX4" fmla="*/ 1949115 w 2911642"/>
              <a:gd name="connsiteY4" fmla="*/ 1925052 h 2406315"/>
              <a:gd name="connsiteX5" fmla="*/ 1876926 w 2911642"/>
              <a:gd name="connsiteY5" fmla="*/ 1888957 h 2406315"/>
              <a:gd name="connsiteX6" fmla="*/ 1840831 w 2911642"/>
              <a:gd name="connsiteY6" fmla="*/ 1876926 h 2406315"/>
              <a:gd name="connsiteX7" fmla="*/ 1792705 w 2911642"/>
              <a:gd name="connsiteY7" fmla="*/ 1852863 h 2406315"/>
              <a:gd name="connsiteX8" fmla="*/ 1744579 w 2911642"/>
              <a:gd name="connsiteY8" fmla="*/ 1840831 h 2406315"/>
              <a:gd name="connsiteX9" fmla="*/ 1672389 w 2911642"/>
              <a:gd name="connsiteY9" fmla="*/ 1816768 h 2406315"/>
              <a:gd name="connsiteX10" fmla="*/ 1576136 w 2911642"/>
              <a:gd name="connsiteY10" fmla="*/ 1792705 h 2406315"/>
              <a:gd name="connsiteX11" fmla="*/ 1528010 w 2911642"/>
              <a:gd name="connsiteY11" fmla="*/ 1780673 h 2406315"/>
              <a:gd name="connsiteX12" fmla="*/ 1407694 w 2911642"/>
              <a:gd name="connsiteY12" fmla="*/ 1732547 h 2406315"/>
              <a:gd name="connsiteX13" fmla="*/ 1371600 w 2911642"/>
              <a:gd name="connsiteY13" fmla="*/ 1720515 h 2406315"/>
              <a:gd name="connsiteX14" fmla="*/ 1335505 w 2911642"/>
              <a:gd name="connsiteY14" fmla="*/ 1708484 h 2406315"/>
              <a:gd name="connsiteX15" fmla="*/ 1251284 w 2911642"/>
              <a:gd name="connsiteY15" fmla="*/ 1672389 h 2406315"/>
              <a:gd name="connsiteX16" fmla="*/ 1203157 w 2911642"/>
              <a:gd name="connsiteY16" fmla="*/ 1648326 h 2406315"/>
              <a:gd name="connsiteX17" fmla="*/ 1155031 w 2911642"/>
              <a:gd name="connsiteY17" fmla="*/ 1636294 h 2406315"/>
              <a:gd name="connsiteX18" fmla="*/ 1118936 w 2911642"/>
              <a:gd name="connsiteY18" fmla="*/ 1624263 h 2406315"/>
              <a:gd name="connsiteX19" fmla="*/ 1070810 w 2911642"/>
              <a:gd name="connsiteY19" fmla="*/ 1588168 h 2406315"/>
              <a:gd name="connsiteX20" fmla="*/ 1010652 w 2911642"/>
              <a:gd name="connsiteY20" fmla="*/ 1576136 h 2406315"/>
              <a:gd name="connsiteX21" fmla="*/ 962526 w 2911642"/>
              <a:gd name="connsiteY21" fmla="*/ 1564105 h 2406315"/>
              <a:gd name="connsiteX22" fmla="*/ 890336 w 2911642"/>
              <a:gd name="connsiteY22" fmla="*/ 1515979 h 2406315"/>
              <a:gd name="connsiteX23" fmla="*/ 830179 w 2911642"/>
              <a:gd name="connsiteY23" fmla="*/ 1503947 h 2406315"/>
              <a:gd name="connsiteX24" fmla="*/ 721894 w 2911642"/>
              <a:gd name="connsiteY24" fmla="*/ 1467852 h 2406315"/>
              <a:gd name="connsiteX25" fmla="*/ 685800 w 2911642"/>
              <a:gd name="connsiteY25" fmla="*/ 1455821 h 2406315"/>
              <a:gd name="connsiteX26" fmla="*/ 601579 w 2911642"/>
              <a:gd name="connsiteY26" fmla="*/ 1431757 h 2406315"/>
              <a:gd name="connsiteX27" fmla="*/ 529389 w 2911642"/>
              <a:gd name="connsiteY27" fmla="*/ 1383631 h 2406315"/>
              <a:gd name="connsiteX28" fmla="*/ 493294 w 2911642"/>
              <a:gd name="connsiteY28" fmla="*/ 1359568 h 2406315"/>
              <a:gd name="connsiteX29" fmla="*/ 421105 w 2911642"/>
              <a:gd name="connsiteY29" fmla="*/ 1335505 h 2406315"/>
              <a:gd name="connsiteX30" fmla="*/ 336884 w 2911642"/>
              <a:gd name="connsiteY30" fmla="*/ 1275347 h 2406315"/>
              <a:gd name="connsiteX31" fmla="*/ 324852 w 2911642"/>
              <a:gd name="connsiteY31" fmla="*/ 1239252 h 2406315"/>
              <a:gd name="connsiteX32" fmla="*/ 300789 w 2911642"/>
              <a:gd name="connsiteY32" fmla="*/ 1203157 h 2406315"/>
              <a:gd name="connsiteX33" fmla="*/ 276726 w 2911642"/>
              <a:gd name="connsiteY33" fmla="*/ 1143000 h 2406315"/>
              <a:gd name="connsiteX34" fmla="*/ 252663 w 2911642"/>
              <a:gd name="connsiteY34" fmla="*/ 1118936 h 2406315"/>
              <a:gd name="connsiteX35" fmla="*/ 204536 w 2911642"/>
              <a:gd name="connsiteY35" fmla="*/ 1058779 h 2406315"/>
              <a:gd name="connsiteX36" fmla="*/ 168442 w 2911642"/>
              <a:gd name="connsiteY36" fmla="*/ 974557 h 2406315"/>
              <a:gd name="connsiteX37" fmla="*/ 144379 w 2911642"/>
              <a:gd name="connsiteY37" fmla="*/ 902368 h 2406315"/>
              <a:gd name="connsiteX38" fmla="*/ 132347 w 2911642"/>
              <a:gd name="connsiteY38" fmla="*/ 866273 h 2406315"/>
              <a:gd name="connsiteX39" fmla="*/ 108284 w 2911642"/>
              <a:gd name="connsiteY39" fmla="*/ 830179 h 2406315"/>
              <a:gd name="connsiteX40" fmla="*/ 96252 w 2911642"/>
              <a:gd name="connsiteY40" fmla="*/ 733926 h 2406315"/>
              <a:gd name="connsiteX41" fmla="*/ 72189 w 2911642"/>
              <a:gd name="connsiteY41" fmla="*/ 697831 h 2406315"/>
              <a:gd name="connsiteX42" fmla="*/ 60157 w 2911642"/>
              <a:gd name="connsiteY42" fmla="*/ 661736 h 2406315"/>
              <a:gd name="connsiteX43" fmla="*/ 48126 w 2911642"/>
              <a:gd name="connsiteY43" fmla="*/ 577515 h 2406315"/>
              <a:gd name="connsiteX44" fmla="*/ 36094 w 2911642"/>
              <a:gd name="connsiteY44" fmla="*/ 469231 h 2406315"/>
              <a:gd name="connsiteX45" fmla="*/ 24063 w 2911642"/>
              <a:gd name="connsiteY45" fmla="*/ 397042 h 2406315"/>
              <a:gd name="connsiteX46" fmla="*/ 0 w 2911642"/>
              <a:gd name="connsiteY46" fmla="*/ 252663 h 2406315"/>
              <a:gd name="connsiteX47" fmla="*/ 12031 w 2911642"/>
              <a:gd name="connsiteY47" fmla="*/ 132347 h 2406315"/>
              <a:gd name="connsiteX48" fmla="*/ 24063 w 2911642"/>
              <a:gd name="connsiteY48" fmla="*/ 48126 h 2406315"/>
              <a:gd name="connsiteX49" fmla="*/ 60157 w 2911642"/>
              <a:gd name="connsiteY49" fmla="*/ 0 h 24063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2911642" h="2406315">
                <a:moveTo>
                  <a:pt x="2911642" y="2406315"/>
                </a:moveTo>
                <a:lnTo>
                  <a:pt x="2249905" y="2009273"/>
                </a:lnTo>
                <a:cubicBezTo>
                  <a:pt x="2231250" y="1998391"/>
                  <a:pt x="2210770" y="1990157"/>
                  <a:pt x="2189747" y="1985210"/>
                </a:cubicBezTo>
                <a:cubicBezTo>
                  <a:pt x="2142254" y="1974035"/>
                  <a:pt x="2045368" y="1961147"/>
                  <a:pt x="2045368" y="1961147"/>
                </a:cubicBezTo>
                <a:cubicBezTo>
                  <a:pt x="1875838" y="1876382"/>
                  <a:pt x="2112937" y="1990582"/>
                  <a:pt x="1949115" y="1925052"/>
                </a:cubicBezTo>
                <a:cubicBezTo>
                  <a:pt x="1924136" y="1915060"/>
                  <a:pt x="1901511" y="1899883"/>
                  <a:pt x="1876926" y="1888957"/>
                </a:cubicBezTo>
                <a:cubicBezTo>
                  <a:pt x="1865337" y="1883806"/>
                  <a:pt x="1852488" y="1881922"/>
                  <a:pt x="1840831" y="1876926"/>
                </a:cubicBezTo>
                <a:cubicBezTo>
                  <a:pt x="1824346" y="1869861"/>
                  <a:pt x="1809499" y="1859161"/>
                  <a:pt x="1792705" y="1852863"/>
                </a:cubicBezTo>
                <a:cubicBezTo>
                  <a:pt x="1777222" y="1847057"/>
                  <a:pt x="1760417" y="1845583"/>
                  <a:pt x="1744579" y="1840831"/>
                </a:cubicBezTo>
                <a:cubicBezTo>
                  <a:pt x="1720284" y="1833542"/>
                  <a:pt x="1696997" y="1822920"/>
                  <a:pt x="1672389" y="1816768"/>
                </a:cubicBezTo>
                <a:lnTo>
                  <a:pt x="1576136" y="1792705"/>
                </a:lnTo>
                <a:cubicBezTo>
                  <a:pt x="1560094" y="1788694"/>
                  <a:pt x="1542800" y="1788068"/>
                  <a:pt x="1528010" y="1780673"/>
                </a:cubicBezTo>
                <a:cubicBezTo>
                  <a:pt x="1457194" y="1745265"/>
                  <a:pt x="1496903" y="1762284"/>
                  <a:pt x="1407694" y="1732547"/>
                </a:cubicBezTo>
                <a:lnTo>
                  <a:pt x="1371600" y="1720515"/>
                </a:lnTo>
                <a:cubicBezTo>
                  <a:pt x="1359568" y="1716504"/>
                  <a:pt x="1346849" y="1714156"/>
                  <a:pt x="1335505" y="1708484"/>
                </a:cubicBezTo>
                <a:cubicBezTo>
                  <a:pt x="1175906" y="1628684"/>
                  <a:pt x="1375198" y="1725495"/>
                  <a:pt x="1251284" y="1672389"/>
                </a:cubicBezTo>
                <a:cubicBezTo>
                  <a:pt x="1234798" y="1665324"/>
                  <a:pt x="1219951" y="1654624"/>
                  <a:pt x="1203157" y="1648326"/>
                </a:cubicBezTo>
                <a:cubicBezTo>
                  <a:pt x="1187674" y="1642520"/>
                  <a:pt x="1170931" y="1640837"/>
                  <a:pt x="1155031" y="1636294"/>
                </a:cubicBezTo>
                <a:cubicBezTo>
                  <a:pt x="1142837" y="1632810"/>
                  <a:pt x="1130968" y="1628273"/>
                  <a:pt x="1118936" y="1624263"/>
                </a:cubicBezTo>
                <a:cubicBezTo>
                  <a:pt x="1102894" y="1612231"/>
                  <a:pt x="1089134" y="1596312"/>
                  <a:pt x="1070810" y="1588168"/>
                </a:cubicBezTo>
                <a:cubicBezTo>
                  <a:pt x="1052123" y="1579862"/>
                  <a:pt x="1030615" y="1580572"/>
                  <a:pt x="1010652" y="1576136"/>
                </a:cubicBezTo>
                <a:cubicBezTo>
                  <a:pt x="994510" y="1572549"/>
                  <a:pt x="978568" y="1568115"/>
                  <a:pt x="962526" y="1564105"/>
                </a:cubicBezTo>
                <a:cubicBezTo>
                  <a:pt x="938463" y="1548063"/>
                  <a:pt x="918695" y="1521651"/>
                  <a:pt x="890336" y="1515979"/>
                </a:cubicBezTo>
                <a:cubicBezTo>
                  <a:pt x="870284" y="1511968"/>
                  <a:pt x="849908" y="1509328"/>
                  <a:pt x="830179" y="1503947"/>
                </a:cubicBezTo>
                <a:cubicBezTo>
                  <a:pt x="830154" y="1503940"/>
                  <a:pt x="739954" y="1473872"/>
                  <a:pt x="721894" y="1467852"/>
                </a:cubicBezTo>
                <a:cubicBezTo>
                  <a:pt x="709863" y="1463842"/>
                  <a:pt x="698103" y="1458897"/>
                  <a:pt x="685800" y="1455821"/>
                </a:cubicBezTo>
                <a:cubicBezTo>
                  <a:pt x="625369" y="1440713"/>
                  <a:pt x="653360" y="1449018"/>
                  <a:pt x="601579" y="1431757"/>
                </a:cubicBezTo>
                <a:cubicBezTo>
                  <a:pt x="533155" y="1363335"/>
                  <a:pt x="599038" y="1418456"/>
                  <a:pt x="529389" y="1383631"/>
                </a:cubicBezTo>
                <a:cubicBezTo>
                  <a:pt x="516455" y="1377164"/>
                  <a:pt x="506508" y="1365441"/>
                  <a:pt x="493294" y="1359568"/>
                </a:cubicBezTo>
                <a:cubicBezTo>
                  <a:pt x="470115" y="1349266"/>
                  <a:pt x="421105" y="1335505"/>
                  <a:pt x="421105" y="1335505"/>
                </a:cubicBezTo>
                <a:cubicBezTo>
                  <a:pt x="404644" y="1324531"/>
                  <a:pt x="346213" y="1286542"/>
                  <a:pt x="336884" y="1275347"/>
                </a:cubicBezTo>
                <a:cubicBezTo>
                  <a:pt x="328765" y="1265604"/>
                  <a:pt x="330524" y="1250596"/>
                  <a:pt x="324852" y="1239252"/>
                </a:cubicBezTo>
                <a:cubicBezTo>
                  <a:pt x="318385" y="1226318"/>
                  <a:pt x="307256" y="1216091"/>
                  <a:pt x="300789" y="1203157"/>
                </a:cubicBezTo>
                <a:cubicBezTo>
                  <a:pt x="291131" y="1183840"/>
                  <a:pt x="287441" y="1161752"/>
                  <a:pt x="276726" y="1143000"/>
                </a:cubicBezTo>
                <a:cubicBezTo>
                  <a:pt x="271098" y="1133151"/>
                  <a:pt x="259749" y="1127794"/>
                  <a:pt x="252663" y="1118936"/>
                </a:cubicBezTo>
                <a:cubicBezTo>
                  <a:pt x="191962" y="1043060"/>
                  <a:pt x="262630" y="1116871"/>
                  <a:pt x="204536" y="1058779"/>
                </a:cubicBezTo>
                <a:cubicBezTo>
                  <a:pt x="172712" y="931475"/>
                  <a:pt x="215919" y="1081381"/>
                  <a:pt x="168442" y="974557"/>
                </a:cubicBezTo>
                <a:cubicBezTo>
                  <a:pt x="158140" y="951378"/>
                  <a:pt x="152400" y="926431"/>
                  <a:pt x="144379" y="902368"/>
                </a:cubicBezTo>
                <a:cubicBezTo>
                  <a:pt x="140368" y="890336"/>
                  <a:pt x="139382" y="876825"/>
                  <a:pt x="132347" y="866273"/>
                </a:cubicBezTo>
                <a:lnTo>
                  <a:pt x="108284" y="830179"/>
                </a:lnTo>
                <a:cubicBezTo>
                  <a:pt x="104273" y="798095"/>
                  <a:pt x="104760" y="765121"/>
                  <a:pt x="96252" y="733926"/>
                </a:cubicBezTo>
                <a:cubicBezTo>
                  <a:pt x="92447" y="719975"/>
                  <a:pt x="78656" y="710765"/>
                  <a:pt x="72189" y="697831"/>
                </a:cubicBezTo>
                <a:cubicBezTo>
                  <a:pt x="66517" y="686487"/>
                  <a:pt x="64168" y="673768"/>
                  <a:pt x="60157" y="661736"/>
                </a:cubicBezTo>
                <a:cubicBezTo>
                  <a:pt x="56147" y="633662"/>
                  <a:pt x="51643" y="605655"/>
                  <a:pt x="48126" y="577515"/>
                </a:cubicBezTo>
                <a:cubicBezTo>
                  <a:pt x="43621" y="541479"/>
                  <a:pt x="40894" y="505229"/>
                  <a:pt x="36094" y="469231"/>
                </a:cubicBezTo>
                <a:cubicBezTo>
                  <a:pt x="32870" y="445050"/>
                  <a:pt x="27287" y="421223"/>
                  <a:pt x="24063" y="397042"/>
                </a:cubicBezTo>
                <a:cubicBezTo>
                  <a:pt x="6154" y="262722"/>
                  <a:pt x="25078" y="327900"/>
                  <a:pt x="0" y="252663"/>
                </a:cubicBezTo>
                <a:cubicBezTo>
                  <a:pt x="4010" y="212558"/>
                  <a:pt x="7322" y="172376"/>
                  <a:pt x="12031" y="132347"/>
                </a:cubicBezTo>
                <a:cubicBezTo>
                  <a:pt x="15344" y="104183"/>
                  <a:pt x="13531" y="74456"/>
                  <a:pt x="24063" y="48126"/>
                </a:cubicBezTo>
                <a:cubicBezTo>
                  <a:pt x="62993" y="-49199"/>
                  <a:pt x="60157" y="42809"/>
                  <a:pt x="60157" y="0"/>
                </a:cubicBezTo>
              </a:path>
            </a:pathLst>
          </a:custGeom>
          <a:noFill/>
          <a:ln>
            <a:solidFill>
              <a:srgbClr val="FF000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Freeform 7"/>
          <p:cNvSpPr/>
          <p:nvPr/>
        </p:nvSpPr>
        <p:spPr>
          <a:xfrm>
            <a:off x="3862137" y="2706442"/>
            <a:ext cx="3182678" cy="2659642"/>
          </a:xfrm>
          <a:custGeom>
            <a:avLst/>
            <a:gdLst>
              <a:gd name="connsiteX0" fmla="*/ 3104147 w 3182678"/>
              <a:gd name="connsiteY0" fmla="*/ 2659642 h 2659642"/>
              <a:gd name="connsiteX1" fmla="*/ 3128210 w 3182678"/>
              <a:gd name="connsiteY1" fmla="*/ 2166347 h 2659642"/>
              <a:gd name="connsiteX2" fmla="*/ 3080084 w 3182678"/>
              <a:gd name="connsiteY2" fmla="*/ 2082126 h 2659642"/>
              <a:gd name="connsiteX3" fmla="*/ 3031958 w 3182678"/>
              <a:gd name="connsiteY3" fmla="*/ 1961811 h 2659642"/>
              <a:gd name="connsiteX4" fmla="*/ 3007895 w 3182678"/>
              <a:gd name="connsiteY4" fmla="*/ 1937747 h 2659642"/>
              <a:gd name="connsiteX5" fmla="*/ 2947737 w 3182678"/>
              <a:gd name="connsiteY5" fmla="*/ 1841495 h 2659642"/>
              <a:gd name="connsiteX6" fmla="*/ 2815389 w 3182678"/>
              <a:gd name="connsiteY6" fmla="*/ 1685084 h 2659642"/>
              <a:gd name="connsiteX7" fmla="*/ 2779295 w 3182678"/>
              <a:gd name="connsiteY7" fmla="*/ 1636958 h 2659642"/>
              <a:gd name="connsiteX8" fmla="*/ 2743200 w 3182678"/>
              <a:gd name="connsiteY8" fmla="*/ 1600863 h 2659642"/>
              <a:gd name="connsiteX9" fmla="*/ 2719137 w 3182678"/>
              <a:gd name="connsiteY9" fmla="*/ 1564769 h 2659642"/>
              <a:gd name="connsiteX10" fmla="*/ 2658979 w 3182678"/>
              <a:gd name="connsiteY10" fmla="*/ 1504611 h 2659642"/>
              <a:gd name="connsiteX11" fmla="*/ 2538663 w 3182678"/>
              <a:gd name="connsiteY11" fmla="*/ 1360232 h 2659642"/>
              <a:gd name="connsiteX12" fmla="*/ 2466474 w 3182678"/>
              <a:gd name="connsiteY12" fmla="*/ 1312105 h 2659642"/>
              <a:gd name="connsiteX13" fmla="*/ 2406316 w 3182678"/>
              <a:gd name="connsiteY13" fmla="*/ 1251947 h 2659642"/>
              <a:gd name="connsiteX14" fmla="*/ 2382252 w 3182678"/>
              <a:gd name="connsiteY14" fmla="*/ 1227884 h 2659642"/>
              <a:gd name="connsiteX15" fmla="*/ 2334126 w 3182678"/>
              <a:gd name="connsiteY15" fmla="*/ 1191790 h 2659642"/>
              <a:gd name="connsiteX16" fmla="*/ 2298031 w 3182678"/>
              <a:gd name="connsiteY16" fmla="*/ 1167726 h 2659642"/>
              <a:gd name="connsiteX17" fmla="*/ 2261937 w 3182678"/>
              <a:gd name="connsiteY17" fmla="*/ 1131632 h 2659642"/>
              <a:gd name="connsiteX18" fmla="*/ 2213810 w 3182678"/>
              <a:gd name="connsiteY18" fmla="*/ 1071474 h 2659642"/>
              <a:gd name="connsiteX19" fmla="*/ 2177716 w 3182678"/>
              <a:gd name="connsiteY19" fmla="*/ 1047411 h 2659642"/>
              <a:gd name="connsiteX20" fmla="*/ 2153652 w 3182678"/>
              <a:gd name="connsiteY20" fmla="*/ 1023347 h 2659642"/>
              <a:gd name="connsiteX21" fmla="*/ 2069431 w 3182678"/>
              <a:gd name="connsiteY21" fmla="*/ 951158 h 2659642"/>
              <a:gd name="connsiteX22" fmla="*/ 1997242 w 3182678"/>
              <a:gd name="connsiteY22" fmla="*/ 866937 h 2659642"/>
              <a:gd name="connsiteX23" fmla="*/ 1961147 w 3182678"/>
              <a:gd name="connsiteY23" fmla="*/ 818811 h 2659642"/>
              <a:gd name="connsiteX24" fmla="*/ 1937084 w 3182678"/>
              <a:gd name="connsiteY24" fmla="*/ 782716 h 2659642"/>
              <a:gd name="connsiteX25" fmla="*/ 1900989 w 3182678"/>
              <a:gd name="connsiteY25" fmla="*/ 758653 h 2659642"/>
              <a:gd name="connsiteX26" fmla="*/ 1804737 w 3182678"/>
              <a:gd name="connsiteY26" fmla="*/ 650369 h 2659642"/>
              <a:gd name="connsiteX27" fmla="*/ 1708484 w 3182678"/>
              <a:gd name="connsiteY27" fmla="*/ 602242 h 2659642"/>
              <a:gd name="connsiteX28" fmla="*/ 1636295 w 3182678"/>
              <a:gd name="connsiteY28" fmla="*/ 554116 h 2659642"/>
              <a:gd name="connsiteX29" fmla="*/ 1612231 w 3182678"/>
              <a:gd name="connsiteY29" fmla="*/ 530053 h 2659642"/>
              <a:gd name="connsiteX30" fmla="*/ 1552074 w 3182678"/>
              <a:gd name="connsiteY30" fmla="*/ 505990 h 2659642"/>
              <a:gd name="connsiteX31" fmla="*/ 1528010 w 3182678"/>
              <a:gd name="connsiteY31" fmla="*/ 481926 h 2659642"/>
              <a:gd name="connsiteX32" fmla="*/ 1467852 w 3182678"/>
              <a:gd name="connsiteY32" fmla="*/ 445832 h 2659642"/>
              <a:gd name="connsiteX33" fmla="*/ 1359568 w 3182678"/>
              <a:gd name="connsiteY33" fmla="*/ 397705 h 2659642"/>
              <a:gd name="connsiteX34" fmla="*/ 1323474 w 3182678"/>
              <a:gd name="connsiteY34" fmla="*/ 385674 h 2659642"/>
              <a:gd name="connsiteX35" fmla="*/ 1275347 w 3182678"/>
              <a:gd name="connsiteY35" fmla="*/ 361611 h 2659642"/>
              <a:gd name="connsiteX36" fmla="*/ 1203158 w 3182678"/>
              <a:gd name="connsiteY36" fmla="*/ 313484 h 2659642"/>
              <a:gd name="connsiteX37" fmla="*/ 1155031 w 3182678"/>
              <a:gd name="connsiteY37" fmla="*/ 301453 h 2659642"/>
              <a:gd name="connsiteX38" fmla="*/ 1106905 w 3182678"/>
              <a:gd name="connsiteY38" fmla="*/ 277390 h 2659642"/>
              <a:gd name="connsiteX39" fmla="*/ 1070810 w 3182678"/>
              <a:gd name="connsiteY39" fmla="*/ 265358 h 2659642"/>
              <a:gd name="connsiteX40" fmla="*/ 1034716 w 3182678"/>
              <a:gd name="connsiteY40" fmla="*/ 241295 h 2659642"/>
              <a:gd name="connsiteX41" fmla="*/ 998621 w 3182678"/>
              <a:gd name="connsiteY41" fmla="*/ 229263 h 2659642"/>
              <a:gd name="connsiteX42" fmla="*/ 962526 w 3182678"/>
              <a:gd name="connsiteY42" fmla="*/ 205200 h 2659642"/>
              <a:gd name="connsiteX43" fmla="*/ 890337 w 3182678"/>
              <a:gd name="connsiteY43" fmla="*/ 181137 h 2659642"/>
              <a:gd name="connsiteX44" fmla="*/ 806116 w 3182678"/>
              <a:gd name="connsiteY44" fmla="*/ 145042 h 2659642"/>
              <a:gd name="connsiteX45" fmla="*/ 733926 w 3182678"/>
              <a:gd name="connsiteY45" fmla="*/ 133011 h 2659642"/>
              <a:gd name="connsiteX46" fmla="*/ 601579 w 3182678"/>
              <a:gd name="connsiteY46" fmla="*/ 108947 h 2659642"/>
              <a:gd name="connsiteX47" fmla="*/ 505326 w 3182678"/>
              <a:gd name="connsiteY47" fmla="*/ 96916 h 2659642"/>
              <a:gd name="connsiteX48" fmla="*/ 421105 w 3182678"/>
              <a:gd name="connsiteY48" fmla="*/ 84884 h 2659642"/>
              <a:gd name="connsiteX49" fmla="*/ 288758 w 3182678"/>
              <a:gd name="connsiteY49" fmla="*/ 72853 h 2659642"/>
              <a:gd name="connsiteX50" fmla="*/ 168442 w 3182678"/>
              <a:gd name="connsiteY50" fmla="*/ 36758 h 2659642"/>
              <a:gd name="connsiteX51" fmla="*/ 96252 w 3182678"/>
              <a:gd name="connsiteY51" fmla="*/ 12695 h 2659642"/>
              <a:gd name="connsiteX52" fmla="*/ 36095 w 3182678"/>
              <a:gd name="connsiteY52" fmla="*/ 663 h 2659642"/>
              <a:gd name="connsiteX53" fmla="*/ 0 w 3182678"/>
              <a:gd name="connsiteY53" fmla="*/ 663 h 265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3182678" h="2659642">
                <a:moveTo>
                  <a:pt x="3104147" y="2659642"/>
                </a:moveTo>
                <a:cubicBezTo>
                  <a:pt x="3223731" y="2480269"/>
                  <a:pt x="3185687" y="2568683"/>
                  <a:pt x="3128210" y="2166347"/>
                </a:cubicBezTo>
                <a:cubicBezTo>
                  <a:pt x="3123637" y="2134338"/>
                  <a:pt x="3093852" y="2111382"/>
                  <a:pt x="3080084" y="2082126"/>
                </a:cubicBezTo>
                <a:cubicBezTo>
                  <a:pt x="3061692" y="2043043"/>
                  <a:pt x="3062500" y="1992355"/>
                  <a:pt x="3031958" y="1961811"/>
                </a:cubicBezTo>
                <a:cubicBezTo>
                  <a:pt x="3023937" y="1953790"/>
                  <a:pt x="3014400" y="1947040"/>
                  <a:pt x="3007895" y="1937747"/>
                </a:cubicBezTo>
                <a:cubicBezTo>
                  <a:pt x="2986198" y="1906751"/>
                  <a:pt x="2974490" y="1868248"/>
                  <a:pt x="2947737" y="1841495"/>
                </a:cubicBezTo>
                <a:cubicBezTo>
                  <a:pt x="2884179" y="1777937"/>
                  <a:pt x="2895546" y="1791961"/>
                  <a:pt x="2815389" y="1685084"/>
                </a:cubicBezTo>
                <a:cubicBezTo>
                  <a:pt x="2803358" y="1669042"/>
                  <a:pt x="2792345" y="1652183"/>
                  <a:pt x="2779295" y="1636958"/>
                </a:cubicBezTo>
                <a:cubicBezTo>
                  <a:pt x="2768222" y="1624039"/>
                  <a:pt x="2754093" y="1613935"/>
                  <a:pt x="2743200" y="1600863"/>
                </a:cubicBezTo>
                <a:cubicBezTo>
                  <a:pt x="2733943" y="1589755"/>
                  <a:pt x="2728659" y="1575651"/>
                  <a:pt x="2719137" y="1564769"/>
                </a:cubicBezTo>
                <a:cubicBezTo>
                  <a:pt x="2700463" y="1543427"/>
                  <a:pt x="2675994" y="1527298"/>
                  <a:pt x="2658979" y="1504611"/>
                </a:cubicBezTo>
                <a:cubicBezTo>
                  <a:pt x="2623879" y="1457812"/>
                  <a:pt x="2586467" y="1398475"/>
                  <a:pt x="2538663" y="1360232"/>
                </a:cubicBezTo>
                <a:cubicBezTo>
                  <a:pt x="2516080" y="1342166"/>
                  <a:pt x="2488857" y="1330419"/>
                  <a:pt x="2466474" y="1312105"/>
                </a:cubicBezTo>
                <a:cubicBezTo>
                  <a:pt x="2444526" y="1294147"/>
                  <a:pt x="2426369" y="1272000"/>
                  <a:pt x="2406316" y="1251947"/>
                </a:cubicBezTo>
                <a:cubicBezTo>
                  <a:pt x="2398295" y="1243926"/>
                  <a:pt x="2391327" y="1234690"/>
                  <a:pt x="2382252" y="1227884"/>
                </a:cubicBezTo>
                <a:cubicBezTo>
                  <a:pt x="2366210" y="1215853"/>
                  <a:pt x="2350443" y="1203445"/>
                  <a:pt x="2334126" y="1191790"/>
                </a:cubicBezTo>
                <a:cubicBezTo>
                  <a:pt x="2322359" y="1183385"/>
                  <a:pt x="2309140" y="1176983"/>
                  <a:pt x="2298031" y="1167726"/>
                </a:cubicBezTo>
                <a:cubicBezTo>
                  <a:pt x="2284960" y="1156833"/>
                  <a:pt x="2272830" y="1144703"/>
                  <a:pt x="2261937" y="1131632"/>
                </a:cubicBezTo>
                <a:cubicBezTo>
                  <a:pt x="2230666" y="1094106"/>
                  <a:pt x="2248818" y="1099480"/>
                  <a:pt x="2213810" y="1071474"/>
                </a:cubicBezTo>
                <a:cubicBezTo>
                  <a:pt x="2202519" y="1062441"/>
                  <a:pt x="2189007" y="1056444"/>
                  <a:pt x="2177716" y="1047411"/>
                </a:cubicBezTo>
                <a:cubicBezTo>
                  <a:pt x="2168858" y="1040324"/>
                  <a:pt x="2162510" y="1030434"/>
                  <a:pt x="2153652" y="1023347"/>
                </a:cubicBezTo>
                <a:cubicBezTo>
                  <a:pt x="2062028" y="950047"/>
                  <a:pt x="2185290" y="1067014"/>
                  <a:pt x="2069431" y="951158"/>
                </a:cubicBezTo>
                <a:cubicBezTo>
                  <a:pt x="2022431" y="857158"/>
                  <a:pt x="2075334" y="945029"/>
                  <a:pt x="1997242" y="866937"/>
                </a:cubicBezTo>
                <a:cubicBezTo>
                  <a:pt x="1983063" y="852758"/>
                  <a:pt x="1972802" y="835128"/>
                  <a:pt x="1961147" y="818811"/>
                </a:cubicBezTo>
                <a:cubicBezTo>
                  <a:pt x="1952742" y="807044"/>
                  <a:pt x="1947309" y="792941"/>
                  <a:pt x="1937084" y="782716"/>
                </a:cubicBezTo>
                <a:cubicBezTo>
                  <a:pt x="1926859" y="772491"/>
                  <a:pt x="1913021" y="766674"/>
                  <a:pt x="1900989" y="758653"/>
                </a:cubicBezTo>
                <a:cubicBezTo>
                  <a:pt x="1882921" y="734561"/>
                  <a:pt x="1829520" y="658630"/>
                  <a:pt x="1804737" y="650369"/>
                </a:cubicBezTo>
                <a:cubicBezTo>
                  <a:pt x="1751080" y="632483"/>
                  <a:pt x="1770993" y="642021"/>
                  <a:pt x="1708484" y="602242"/>
                </a:cubicBezTo>
                <a:cubicBezTo>
                  <a:pt x="1684085" y="586715"/>
                  <a:pt x="1656745" y="574565"/>
                  <a:pt x="1636295" y="554116"/>
                </a:cubicBezTo>
                <a:cubicBezTo>
                  <a:pt x="1628274" y="546095"/>
                  <a:pt x="1622080" y="535681"/>
                  <a:pt x="1612231" y="530053"/>
                </a:cubicBezTo>
                <a:cubicBezTo>
                  <a:pt x="1593479" y="519338"/>
                  <a:pt x="1572126" y="514011"/>
                  <a:pt x="1552074" y="505990"/>
                </a:cubicBezTo>
                <a:cubicBezTo>
                  <a:pt x="1544053" y="497969"/>
                  <a:pt x="1537241" y="488519"/>
                  <a:pt x="1528010" y="481926"/>
                </a:cubicBezTo>
                <a:cubicBezTo>
                  <a:pt x="1508981" y="468334"/>
                  <a:pt x="1488294" y="457189"/>
                  <a:pt x="1467852" y="445832"/>
                </a:cubicBezTo>
                <a:cubicBezTo>
                  <a:pt x="1429995" y="424800"/>
                  <a:pt x="1400752" y="413149"/>
                  <a:pt x="1359568" y="397705"/>
                </a:cubicBezTo>
                <a:cubicBezTo>
                  <a:pt x="1347693" y="393252"/>
                  <a:pt x="1335131" y="390670"/>
                  <a:pt x="1323474" y="385674"/>
                </a:cubicBezTo>
                <a:cubicBezTo>
                  <a:pt x="1306988" y="378609"/>
                  <a:pt x="1290727" y="370839"/>
                  <a:pt x="1275347" y="361611"/>
                </a:cubicBezTo>
                <a:cubicBezTo>
                  <a:pt x="1250548" y="346732"/>
                  <a:pt x="1231215" y="320498"/>
                  <a:pt x="1203158" y="313484"/>
                </a:cubicBezTo>
                <a:lnTo>
                  <a:pt x="1155031" y="301453"/>
                </a:lnTo>
                <a:cubicBezTo>
                  <a:pt x="1138989" y="293432"/>
                  <a:pt x="1123390" y="284455"/>
                  <a:pt x="1106905" y="277390"/>
                </a:cubicBezTo>
                <a:cubicBezTo>
                  <a:pt x="1095248" y="272394"/>
                  <a:pt x="1082154" y="271030"/>
                  <a:pt x="1070810" y="265358"/>
                </a:cubicBezTo>
                <a:cubicBezTo>
                  <a:pt x="1057877" y="258891"/>
                  <a:pt x="1047649" y="247762"/>
                  <a:pt x="1034716" y="241295"/>
                </a:cubicBezTo>
                <a:cubicBezTo>
                  <a:pt x="1023372" y="235623"/>
                  <a:pt x="1009965" y="234935"/>
                  <a:pt x="998621" y="229263"/>
                </a:cubicBezTo>
                <a:cubicBezTo>
                  <a:pt x="985687" y="222796"/>
                  <a:pt x="975740" y="211073"/>
                  <a:pt x="962526" y="205200"/>
                </a:cubicBezTo>
                <a:cubicBezTo>
                  <a:pt x="939347" y="194898"/>
                  <a:pt x="913024" y="192480"/>
                  <a:pt x="890337" y="181137"/>
                </a:cubicBezTo>
                <a:cubicBezTo>
                  <a:pt x="860917" y="166427"/>
                  <a:pt x="837977" y="152122"/>
                  <a:pt x="806116" y="145042"/>
                </a:cubicBezTo>
                <a:cubicBezTo>
                  <a:pt x="782302" y="139750"/>
                  <a:pt x="757928" y="137375"/>
                  <a:pt x="733926" y="133011"/>
                </a:cubicBezTo>
                <a:cubicBezTo>
                  <a:pt x="657921" y="119192"/>
                  <a:pt x="684307" y="120765"/>
                  <a:pt x="601579" y="108947"/>
                </a:cubicBezTo>
                <a:cubicBezTo>
                  <a:pt x="569570" y="104374"/>
                  <a:pt x="537376" y="101189"/>
                  <a:pt x="505326" y="96916"/>
                </a:cubicBezTo>
                <a:cubicBezTo>
                  <a:pt x="477216" y="93168"/>
                  <a:pt x="449290" y="88016"/>
                  <a:pt x="421105" y="84884"/>
                </a:cubicBezTo>
                <a:cubicBezTo>
                  <a:pt x="377078" y="79992"/>
                  <a:pt x="332874" y="76863"/>
                  <a:pt x="288758" y="72853"/>
                </a:cubicBezTo>
                <a:cubicBezTo>
                  <a:pt x="216026" y="54670"/>
                  <a:pt x="256315" y="66049"/>
                  <a:pt x="168442" y="36758"/>
                </a:cubicBezTo>
                <a:lnTo>
                  <a:pt x="96252" y="12695"/>
                </a:lnTo>
                <a:cubicBezTo>
                  <a:pt x="76200" y="8684"/>
                  <a:pt x="56387" y="3200"/>
                  <a:pt x="36095" y="663"/>
                </a:cubicBezTo>
                <a:cubicBezTo>
                  <a:pt x="24156" y="-829"/>
                  <a:pt x="12032" y="663"/>
                  <a:pt x="0" y="663"/>
                </a:cubicBezTo>
              </a:path>
            </a:pathLst>
          </a:custGeom>
          <a:noFill/>
          <a:ln>
            <a:solidFill>
              <a:srgbClr val="FF000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94883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  <p:bldP spid="6" grpId="0" animBg="1"/>
      <p:bldP spid="7" grpId="0" animBg="1"/>
      <p:bldP spid="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Lookup Tables/</a:t>
            </a:r>
            <a:r>
              <a:rPr lang="en-CA" dirty="0" smtClean="0">
                <a:latin typeface="Consolas" panose="020B0609020204030204" pitchFamily="49" charset="0"/>
              </a:rPr>
              <a:t>VLOOKUP</a:t>
            </a:r>
            <a:endParaRPr lang="en-CA" dirty="0">
              <a:latin typeface="Consolas" panose="020B06090202040302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023" y="1447800"/>
            <a:ext cx="8229600" cy="5029200"/>
          </a:xfrm>
        </p:spPr>
        <p:txBody>
          <a:bodyPr/>
          <a:lstStyle/>
          <a:p>
            <a:r>
              <a:rPr lang="en-CA" dirty="0" smtClean="0"/>
              <a:t>Important lookup table requirements</a:t>
            </a:r>
          </a:p>
          <a:p>
            <a:pPr lvl="1"/>
            <a:r>
              <a:rPr lang="en-CA" dirty="0" smtClean="0"/>
              <a:t>Lookup </a:t>
            </a:r>
            <a:r>
              <a:rPr lang="en-CA" dirty="0"/>
              <a:t>tables for these </a:t>
            </a:r>
            <a:r>
              <a:rPr lang="en-CA" dirty="0">
                <a:latin typeface="Consolas" panose="020B0609020204030204" pitchFamily="49" charset="0"/>
              </a:rPr>
              <a:t>VLOOKUP</a:t>
            </a:r>
            <a:r>
              <a:rPr lang="en-CA" dirty="0"/>
              <a:t> examples </a:t>
            </a:r>
            <a:r>
              <a:rPr lang="en-CA" b="1" dirty="0">
                <a:solidFill>
                  <a:srgbClr val="FF0000"/>
                </a:solidFill>
              </a:rPr>
              <a:t>must be in ascending order</a:t>
            </a:r>
            <a:r>
              <a:rPr lang="en-CA" dirty="0" smtClean="0"/>
              <a:t>.</a:t>
            </a:r>
          </a:p>
          <a:p>
            <a:pPr lvl="1"/>
            <a:endParaRPr lang="en-CA" dirty="0"/>
          </a:p>
          <a:p>
            <a:pPr lvl="1"/>
            <a:endParaRPr lang="en-CA" dirty="0" smtClean="0"/>
          </a:p>
          <a:p>
            <a:pPr lvl="1"/>
            <a:endParaRPr lang="en-CA" dirty="0"/>
          </a:p>
          <a:p>
            <a:pPr lvl="1"/>
            <a:endParaRPr lang="en-CA" dirty="0"/>
          </a:p>
          <a:p>
            <a:pPr lvl="1"/>
            <a:r>
              <a:rPr lang="en-CA" b="1" dirty="0">
                <a:solidFill>
                  <a:srgbClr val="0000FF"/>
                </a:solidFill>
              </a:rPr>
              <a:t>Cell references </a:t>
            </a:r>
            <a:r>
              <a:rPr lang="en-CA" dirty="0"/>
              <a:t>to the lookup table must be </a:t>
            </a:r>
            <a:r>
              <a:rPr lang="en-CA" b="1" dirty="0">
                <a:solidFill>
                  <a:srgbClr val="0000FF"/>
                </a:solidFill>
              </a:rPr>
              <a:t>preceded by a dollar sign </a:t>
            </a:r>
            <a:r>
              <a:rPr lang="en-CA" dirty="0"/>
              <a:t>e.g. </a:t>
            </a:r>
            <a:r>
              <a:rPr lang="en-CA" b="1" dirty="0">
                <a:solidFill>
                  <a:srgbClr val="0000FF"/>
                </a:solidFill>
                <a:latin typeface="Consolas" panose="020B0609020204030204" pitchFamily="49" charset="0"/>
              </a:rPr>
              <a:t>$</a:t>
            </a:r>
            <a:r>
              <a:rPr lang="en-CA" dirty="0">
                <a:latin typeface="Consolas" panose="020B0609020204030204" pitchFamily="49" charset="0"/>
              </a:rPr>
              <a:t>J</a:t>
            </a:r>
            <a:r>
              <a:rPr lang="en-CA" b="1" dirty="0">
                <a:solidFill>
                  <a:srgbClr val="0000FF"/>
                </a:solidFill>
                <a:latin typeface="Consolas" panose="020B0609020204030204" pitchFamily="49" charset="0"/>
              </a:rPr>
              <a:t>$</a:t>
            </a:r>
            <a:r>
              <a:rPr lang="en-CA" dirty="0">
                <a:latin typeface="Consolas" panose="020B0609020204030204" pitchFamily="49" charset="0"/>
              </a:rPr>
              <a:t>3:</a:t>
            </a:r>
            <a:r>
              <a:rPr lang="en-CA" b="1" dirty="0">
                <a:solidFill>
                  <a:srgbClr val="0000FF"/>
                </a:solidFill>
                <a:latin typeface="Consolas" panose="020B0609020204030204" pitchFamily="49" charset="0"/>
              </a:rPr>
              <a:t>$</a:t>
            </a:r>
            <a:r>
              <a:rPr lang="en-CA" dirty="0" smtClean="0">
                <a:latin typeface="Consolas" panose="020B0609020204030204" pitchFamily="49" charset="0"/>
              </a:rPr>
              <a:t>L</a:t>
            </a:r>
            <a:r>
              <a:rPr lang="en-CA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$</a:t>
            </a:r>
            <a:r>
              <a:rPr lang="en-CA" dirty="0" smtClean="0">
                <a:latin typeface="Consolas" panose="020B0609020204030204" pitchFamily="49" charset="0"/>
              </a:rPr>
              <a:t>5</a:t>
            </a:r>
            <a:r>
              <a:rPr lang="en-CA" dirty="0" smtClean="0"/>
              <a:t> (this ensures that the function will always lookup the same range for the cells of the lookup table).</a:t>
            </a:r>
            <a:endParaRPr lang="en-CA" dirty="0"/>
          </a:p>
          <a:p>
            <a:endParaRPr lang="en-CA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2286000"/>
            <a:ext cx="3240657" cy="1306120"/>
          </a:xfrm>
          <a:prstGeom prst="rect">
            <a:avLst/>
          </a:prstGeom>
        </p:spPr>
      </p:pic>
      <p:grpSp>
        <p:nvGrpSpPr>
          <p:cNvPr id="7" name="Group 6"/>
          <p:cNvGrpSpPr/>
          <p:nvPr/>
        </p:nvGrpSpPr>
        <p:grpSpPr>
          <a:xfrm>
            <a:off x="550065" y="2324100"/>
            <a:ext cx="4098135" cy="1268020"/>
            <a:chOff x="550065" y="2324100"/>
            <a:chExt cx="4098135" cy="1268020"/>
          </a:xfrm>
        </p:grpSpPr>
        <p:sp>
          <p:nvSpPr>
            <p:cNvPr id="5" name="Right Brace 4"/>
            <p:cNvSpPr/>
            <p:nvPr/>
          </p:nvSpPr>
          <p:spPr>
            <a:xfrm>
              <a:off x="4231257" y="2362200"/>
              <a:ext cx="416943" cy="1229920"/>
            </a:xfrm>
            <a:prstGeom prst="rightBrac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" name="Right Brace 5"/>
            <p:cNvSpPr/>
            <p:nvPr/>
          </p:nvSpPr>
          <p:spPr>
            <a:xfrm rot="10800000">
              <a:off x="550065" y="2324100"/>
              <a:ext cx="416943" cy="1229920"/>
            </a:xfrm>
            <a:prstGeom prst="rightBrac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</p:spTree>
    <p:extLst>
      <p:ext uri="{BB962C8B-B14F-4D97-AF65-F5344CB8AC3E}">
        <p14:creationId xmlns:p14="http://schemas.microsoft.com/office/powerpoint/2010/main" val="1969745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1999" y="3298909"/>
            <a:ext cx="7046364" cy="210057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latin typeface="Consolas" panose="020B0609020204030204" pitchFamily="49" charset="0"/>
              </a:rPr>
              <a:t>VLOOKUP</a:t>
            </a:r>
            <a:r>
              <a:rPr lang="en-CA" dirty="0" smtClean="0"/>
              <a:t>: Format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34950" lvl="1" indent="0">
              <a:buNone/>
            </a:pP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VLOOKUP</a:t>
            </a: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(&lt;</a:t>
            </a:r>
            <a:r>
              <a:rPr lang="en-CA" sz="1800" i="1" dirty="0">
                <a:latin typeface="Consolas" panose="020B0609020204030204" pitchFamily="49" charset="0"/>
                <a:cs typeface="Consolas" panose="020B0609020204030204" pitchFamily="49" charset="0"/>
              </a:rPr>
              <a:t>Lookup value</a:t>
            </a: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&gt;, </a:t>
            </a: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&lt;</a:t>
            </a:r>
            <a:r>
              <a:rPr lang="en-CA" sz="1800" i="1" dirty="0">
                <a:latin typeface="Consolas" panose="020B0609020204030204" pitchFamily="49" charset="0"/>
                <a:cs typeface="Consolas" panose="020B0609020204030204" pitchFamily="49" charset="0"/>
              </a:rPr>
              <a:t>Lookup table  Start : End&gt;,  </a:t>
            </a:r>
          </a:p>
          <a:p>
            <a:pPr marL="234950" lvl="1" indent="0">
              <a:buNone/>
            </a:pPr>
            <a:r>
              <a:rPr lang="en-CA" sz="1800" i="1" dirty="0">
                <a:latin typeface="Consolas" panose="020B0609020204030204" pitchFamily="49" charset="0"/>
                <a:cs typeface="Consolas" panose="020B0609020204030204" pitchFamily="49" charset="0"/>
              </a:rPr>
              <a:t>        &lt;Lookup table Column specifying the return value</a:t>
            </a: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&gt;)  </a:t>
            </a:r>
            <a:endParaRPr lang="en-CA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endParaRPr lang="en-CA" dirty="0"/>
          </a:p>
          <a:p>
            <a:r>
              <a:rPr lang="en-US" b="1" dirty="0" smtClean="0"/>
              <a:t>Example spreadsheet</a:t>
            </a:r>
            <a:r>
              <a:rPr lang="en-US" dirty="0"/>
              <a:t>: </a:t>
            </a:r>
            <a:r>
              <a:rPr lang="en-US" dirty="0" err="1" smtClean="0">
                <a:latin typeface="Consolas" panose="020B0609020204030204" pitchFamily="49" charset="0"/>
              </a:rPr>
              <a:t>salaries_vlookup_function</a:t>
            </a:r>
            <a:endParaRPr lang="en-US" dirty="0">
              <a:latin typeface="Consolas" panose="020B0609020204030204" pitchFamily="49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54164" y="5628081"/>
            <a:ext cx="3240657" cy="1306120"/>
          </a:xfrm>
          <a:prstGeom prst="rect">
            <a:avLst/>
          </a:prstGeom>
        </p:spPr>
      </p:pic>
      <p:sp>
        <p:nvSpPr>
          <p:cNvPr id="18" name="Freeform 17"/>
          <p:cNvSpPr/>
          <p:nvPr/>
        </p:nvSpPr>
        <p:spPr>
          <a:xfrm>
            <a:off x="866274" y="1311443"/>
            <a:ext cx="3645568" cy="2727158"/>
          </a:xfrm>
          <a:custGeom>
            <a:avLst/>
            <a:gdLst>
              <a:gd name="connsiteX0" fmla="*/ 3645568 w 3645568"/>
              <a:gd name="connsiteY0" fmla="*/ 2322095 h 2838773"/>
              <a:gd name="connsiteX1" fmla="*/ 3633537 w 3645568"/>
              <a:gd name="connsiteY1" fmla="*/ 2382253 h 2838773"/>
              <a:gd name="connsiteX2" fmla="*/ 3621505 w 3645568"/>
              <a:gd name="connsiteY2" fmla="*/ 2430379 h 2838773"/>
              <a:gd name="connsiteX3" fmla="*/ 3477126 w 3645568"/>
              <a:gd name="connsiteY3" fmla="*/ 2478505 h 2838773"/>
              <a:gd name="connsiteX4" fmla="*/ 3392905 w 3645568"/>
              <a:gd name="connsiteY4" fmla="*/ 2514600 h 2838773"/>
              <a:gd name="connsiteX5" fmla="*/ 3272589 w 3645568"/>
              <a:gd name="connsiteY5" fmla="*/ 2538663 h 2838773"/>
              <a:gd name="connsiteX6" fmla="*/ 3140242 w 3645568"/>
              <a:gd name="connsiteY6" fmla="*/ 2586790 h 2838773"/>
              <a:gd name="connsiteX7" fmla="*/ 3043989 w 3645568"/>
              <a:gd name="connsiteY7" fmla="*/ 2610853 h 2838773"/>
              <a:gd name="connsiteX8" fmla="*/ 2875547 w 3645568"/>
              <a:gd name="connsiteY8" fmla="*/ 2646947 h 2838773"/>
              <a:gd name="connsiteX9" fmla="*/ 2755231 w 3645568"/>
              <a:gd name="connsiteY9" fmla="*/ 2683042 h 2838773"/>
              <a:gd name="connsiteX10" fmla="*/ 2646947 w 3645568"/>
              <a:gd name="connsiteY10" fmla="*/ 2695074 h 2838773"/>
              <a:gd name="connsiteX11" fmla="*/ 2286000 w 3645568"/>
              <a:gd name="connsiteY11" fmla="*/ 2719137 h 2838773"/>
              <a:gd name="connsiteX12" fmla="*/ 2165684 w 3645568"/>
              <a:gd name="connsiteY12" fmla="*/ 2743200 h 2838773"/>
              <a:gd name="connsiteX13" fmla="*/ 1804737 w 3645568"/>
              <a:gd name="connsiteY13" fmla="*/ 2767263 h 2838773"/>
              <a:gd name="connsiteX14" fmla="*/ 529389 w 3645568"/>
              <a:gd name="connsiteY14" fmla="*/ 2755232 h 2838773"/>
              <a:gd name="connsiteX15" fmla="*/ 481263 w 3645568"/>
              <a:gd name="connsiteY15" fmla="*/ 2719137 h 2838773"/>
              <a:gd name="connsiteX16" fmla="*/ 445168 w 3645568"/>
              <a:gd name="connsiteY16" fmla="*/ 2707105 h 2838773"/>
              <a:gd name="connsiteX17" fmla="*/ 421105 w 3645568"/>
              <a:gd name="connsiteY17" fmla="*/ 2671011 h 2838773"/>
              <a:gd name="connsiteX18" fmla="*/ 372979 w 3645568"/>
              <a:gd name="connsiteY18" fmla="*/ 2646947 h 2838773"/>
              <a:gd name="connsiteX19" fmla="*/ 348915 w 3645568"/>
              <a:gd name="connsiteY19" fmla="*/ 2610853 h 2838773"/>
              <a:gd name="connsiteX20" fmla="*/ 276726 w 3645568"/>
              <a:gd name="connsiteY20" fmla="*/ 2562726 h 2838773"/>
              <a:gd name="connsiteX21" fmla="*/ 252663 w 3645568"/>
              <a:gd name="connsiteY21" fmla="*/ 2526632 h 2838773"/>
              <a:gd name="connsiteX22" fmla="*/ 180473 w 3645568"/>
              <a:gd name="connsiteY22" fmla="*/ 2478505 h 2838773"/>
              <a:gd name="connsiteX23" fmla="*/ 120315 w 3645568"/>
              <a:gd name="connsiteY23" fmla="*/ 2394284 h 2838773"/>
              <a:gd name="connsiteX24" fmla="*/ 72189 w 3645568"/>
              <a:gd name="connsiteY24" fmla="*/ 2310063 h 2838773"/>
              <a:gd name="connsiteX25" fmla="*/ 48126 w 3645568"/>
              <a:gd name="connsiteY25" fmla="*/ 2225842 h 2838773"/>
              <a:gd name="connsiteX26" fmla="*/ 24063 w 3645568"/>
              <a:gd name="connsiteY26" fmla="*/ 2153653 h 2838773"/>
              <a:gd name="connsiteX27" fmla="*/ 0 w 3645568"/>
              <a:gd name="connsiteY27" fmla="*/ 2069432 h 2838773"/>
              <a:gd name="connsiteX28" fmla="*/ 12031 w 3645568"/>
              <a:gd name="connsiteY28" fmla="*/ 481263 h 2838773"/>
              <a:gd name="connsiteX29" fmla="*/ 36094 w 3645568"/>
              <a:gd name="connsiteY29" fmla="*/ 397042 h 2838773"/>
              <a:gd name="connsiteX30" fmla="*/ 48126 w 3645568"/>
              <a:gd name="connsiteY30" fmla="*/ 324853 h 2838773"/>
              <a:gd name="connsiteX31" fmla="*/ 120315 w 3645568"/>
              <a:gd name="connsiteY31" fmla="*/ 180474 h 2838773"/>
              <a:gd name="connsiteX32" fmla="*/ 168442 w 3645568"/>
              <a:gd name="connsiteY32" fmla="*/ 132347 h 2838773"/>
              <a:gd name="connsiteX33" fmla="*/ 204537 w 3645568"/>
              <a:gd name="connsiteY33" fmla="*/ 120316 h 2838773"/>
              <a:gd name="connsiteX34" fmla="*/ 324852 w 3645568"/>
              <a:gd name="connsiteY34" fmla="*/ 60158 h 2838773"/>
              <a:gd name="connsiteX35" fmla="*/ 360947 w 3645568"/>
              <a:gd name="connsiteY35" fmla="*/ 36095 h 2838773"/>
              <a:gd name="connsiteX36" fmla="*/ 421105 w 3645568"/>
              <a:gd name="connsiteY36" fmla="*/ 24063 h 2838773"/>
              <a:gd name="connsiteX37" fmla="*/ 553452 w 3645568"/>
              <a:gd name="connsiteY37" fmla="*/ 0 h 2838773"/>
              <a:gd name="connsiteX38" fmla="*/ 1215189 w 3645568"/>
              <a:gd name="connsiteY38" fmla="*/ 12032 h 2838773"/>
              <a:gd name="connsiteX39" fmla="*/ 1263315 w 3645568"/>
              <a:gd name="connsiteY39" fmla="*/ 36095 h 2838773"/>
              <a:gd name="connsiteX40" fmla="*/ 1299410 w 3645568"/>
              <a:gd name="connsiteY40" fmla="*/ 48126 h 2838773"/>
              <a:gd name="connsiteX41" fmla="*/ 1371600 w 3645568"/>
              <a:gd name="connsiteY41" fmla="*/ 96253 h 2838773"/>
              <a:gd name="connsiteX42" fmla="*/ 1431758 w 3645568"/>
              <a:gd name="connsiteY42" fmla="*/ 144379 h 2838773"/>
              <a:gd name="connsiteX43" fmla="*/ 1455821 w 3645568"/>
              <a:gd name="connsiteY43" fmla="*/ 252663 h 28387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3645568" h="2838773">
                <a:moveTo>
                  <a:pt x="3645568" y="2322095"/>
                </a:moveTo>
                <a:cubicBezTo>
                  <a:pt x="3641558" y="2342148"/>
                  <a:pt x="3637973" y="2362290"/>
                  <a:pt x="3633537" y="2382253"/>
                </a:cubicBezTo>
                <a:cubicBezTo>
                  <a:pt x="3629950" y="2398395"/>
                  <a:pt x="3632091" y="2417676"/>
                  <a:pt x="3621505" y="2430379"/>
                </a:cubicBezTo>
                <a:cubicBezTo>
                  <a:pt x="3600634" y="2455423"/>
                  <a:pt x="3485978" y="2475554"/>
                  <a:pt x="3477126" y="2478505"/>
                </a:cubicBezTo>
                <a:cubicBezTo>
                  <a:pt x="3448150" y="2488164"/>
                  <a:pt x="3422207" y="2505982"/>
                  <a:pt x="3392905" y="2514600"/>
                </a:cubicBezTo>
                <a:cubicBezTo>
                  <a:pt x="3353667" y="2526140"/>
                  <a:pt x="3311915" y="2527427"/>
                  <a:pt x="3272589" y="2538663"/>
                </a:cubicBezTo>
                <a:cubicBezTo>
                  <a:pt x="3227453" y="2551559"/>
                  <a:pt x="3185005" y="2572654"/>
                  <a:pt x="3140242" y="2586790"/>
                </a:cubicBezTo>
                <a:cubicBezTo>
                  <a:pt x="3108705" y="2596749"/>
                  <a:pt x="3075944" y="2602332"/>
                  <a:pt x="3043989" y="2610853"/>
                </a:cubicBezTo>
                <a:cubicBezTo>
                  <a:pt x="2915349" y="2645157"/>
                  <a:pt x="3005331" y="2628407"/>
                  <a:pt x="2875547" y="2646947"/>
                </a:cubicBezTo>
                <a:cubicBezTo>
                  <a:pt x="2839956" y="2658811"/>
                  <a:pt x="2786719" y="2677138"/>
                  <a:pt x="2755231" y="2683042"/>
                </a:cubicBezTo>
                <a:cubicBezTo>
                  <a:pt x="2719536" y="2689735"/>
                  <a:pt x="2683064" y="2691272"/>
                  <a:pt x="2646947" y="2695074"/>
                </a:cubicBezTo>
                <a:cubicBezTo>
                  <a:pt x="2465805" y="2714141"/>
                  <a:pt x="2528857" y="2706994"/>
                  <a:pt x="2286000" y="2719137"/>
                </a:cubicBezTo>
                <a:cubicBezTo>
                  <a:pt x="2245895" y="2727158"/>
                  <a:pt x="2206240" y="2737910"/>
                  <a:pt x="2165684" y="2743200"/>
                </a:cubicBezTo>
                <a:cubicBezTo>
                  <a:pt x="2108927" y="2750603"/>
                  <a:pt x="1842379" y="2765049"/>
                  <a:pt x="1804737" y="2767263"/>
                </a:cubicBezTo>
                <a:cubicBezTo>
                  <a:pt x="1385958" y="2837061"/>
                  <a:pt x="934210" y="2890165"/>
                  <a:pt x="529389" y="2755232"/>
                </a:cubicBezTo>
                <a:cubicBezTo>
                  <a:pt x="513347" y="2743200"/>
                  <a:pt x="498673" y="2729086"/>
                  <a:pt x="481263" y="2719137"/>
                </a:cubicBezTo>
                <a:cubicBezTo>
                  <a:pt x="470252" y="2712845"/>
                  <a:pt x="455071" y="2715028"/>
                  <a:pt x="445168" y="2707105"/>
                </a:cubicBezTo>
                <a:cubicBezTo>
                  <a:pt x="433877" y="2698072"/>
                  <a:pt x="432213" y="2680268"/>
                  <a:pt x="421105" y="2671011"/>
                </a:cubicBezTo>
                <a:cubicBezTo>
                  <a:pt x="407326" y="2659529"/>
                  <a:pt x="389021" y="2654968"/>
                  <a:pt x="372979" y="2646947"/>
                </a:cubicBezTo>
                <a:cubicBezTo>
                  <a:pt x="364958" y="2634916"/>
                  <a:pt x="359797" y="2620375"/>
                  <a:pt x="348915" y="2610853"/>
                </a:cubicBezTo>
                <a:cubicBezTo>
                  <a:pt x="327150" y="2591809"/>
                  <a:pt x="276726" y="2562726"/>
                  <a:pt x="276726" y="2562726"/>
                </a:cubicBezTo>
                <a:cubicBezTo>
                  <a:pt x="268705" y="2550695"/>
                  <a:pt x="263545" y="2536154"/>
                  <a:pt x="252663" y="2526632"/>
                </a:cubicBezTo>
                <a:cubicBezTo>
                  <a:pt x="230898" y="2507588"/>
                  <a:pt x="197825" y="2501642"/>
                  <a:pt x="180473" y="2478505"/>
                </a:cubicBezTo>
                <a:cubicBezTo>
                  <a:pt x="164985" y="2457853"/>
                  <a:pt x="134386" y="2418908"/>
                  <a:pt x="120315" y="2394284"/>
                </a:cubicBezTo>
                <a:cubicBezTo>
                  <a:pt x="59247" y="2287416"/>
                  <a:pt x="130822" y="2398014"/>
                  <a:pt x="72189" y="2310063"/>
                </a:cubicBezTo>
                <a:cubicBezTo>
                  <a:pt x="31751" y="2188744"/>
                  <a:pt x="93456" y="2376941"/>
                  <a:pt x="48126" y="2225842"/>
                </a:cubicBezTo>
                <a:cubicBezTo>
                  <a:pt x="40837" y="2201547"/>
                  <a:pt x="32084" y="2177716"/>
                  <a:pt x="24063" y="2153653"/>
                </a:cubicBezTo>
                <a:cubicBezTo>
                  <a:pt x="14830" y="2125954"/>
                  <a:pt x="8021" y="2097506"/>
                  <a:pt x="0" y="2069432"/>
                </a:cubicBezTo>
                <a:cubicBezTo>
                  <a:pt x="4010" y="1540042"/>
                  <a:pt x="608" y="1010545"/>
                  <a:pt x="12031" y="481263"/>
                </a:cubicBezTo>
                <a:cubicBezTo>
                  <a:pt x="12661" y="452073"/>
                  <a:pt x="29529" y="425491"/>
                  <a:pt x="36094" y="397042"/>
                </a:cubicBezTo>
                <a:cubicBezTo>
                  <a:pt x="41579" y="373272"/>
                  <a:pt x="42209" y="348520"/>
                  <a:pt x="48126" y="324853"/>
                </a:cubicBezTo>
                <a:cubicBezTo>
                  <a:pt x="61174" y="272663"/>
                  <a:pt x="81105" y="219684"/>
                  <a:pt x="120315" y="180474"/>
                </a:cubicBezTo>
                <a:cubicBezTo>
                  <a:pt x="136357" y="164432"/>
                  <a:pt x="146919" y="139521"/>
                  <a:pt x="168442" y="132347"/>
                </a:cubicBezTo>
                <a:lnTo>
                  <a:pt x="204537" y="120316"/>
                </a:lnTo>
                <a:cubicBezTo>
                  <a:pt x="290485" y="63018"/>
                  <a:pt x="248669" y="79204"/>
                  <a:pt x="324852" y="60158"/>
                </a:cubicBezTo>
                <a:cubicBezTo>
                  <a:pt x="336884" y="52137"/>
                  <a:pt x="347407" y="41172"/>
                  <a:pt x="360947" y="36095"/>
                </a:cubicBezTo>
                <a:cubicBezTo>
                  <a:pt x="380095" y="28915"/>
                  <a:pt x="401142" y="28499"/>
                  <a:pt x="421105" y="24063"/>
                </a:cubicBezTo>
                <a:cubicBezTo>
                  <a:pt x="523209" y="1373"/>
                  <a:pt x="407472" y="20855"/>
                  <a:pt x="553452" y="0"/>
                </a:cubicBezTo>
                <a:cubicBezTo>
                  <a:pt x="774031" y="4011"/>
                  <a:pt x="994858" y="829"/>
                  <a:pt x="1215189" y="12032"/>
                </a:cubicBezTo>
                <a:cubicBezTo>
                  <a:pt x="1233101" y="12943"/>
                  <a:pt x="1246830" y="29030"/>
                  <a:pt x="1263315" y="36095"/>
                </a:cubicBezTo>
                <a:cubicBezTo>
                  <a:pt x="1274972" y="41091"/>
                  <a:pt x="1287378" y="44116"/>
                  <a:pt x="1299410" y="48126"/>
                </a:cubicBezTo>
                <a:cubicBezTo>
                  <a:pt x="1323473" y="64168"/>
                  <a:pt x="1355558" y="72190"/>
                  <a:pt x="1371600" y="96253"/>
                </a:cubicBezTo>
                <a:cubicBezTo>
                  <a:pt x="1402698" y="142899"/>
                  <a:pt x="1381945" y="127774"/>
                  <a:pt x="1431758" y="144379"/>
                </a:cubicBezTo>
                <a:cubicBezTo>
                  <a:pt x="1459626" y="227983"/>
                  <a:pt x="1455821" y="191204"/>
                  <a:pt x="1455821" y="252663"/>
                </a:cubicBezTo>
              </a:path>
            </a:pathLst>
          </a:custGeom>
          <a:noFill/>
          <a:ln>
            <a:solidFill>
              <a:srgbClr val="FF000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" name="Freeform 18"/>
          <p:cNvSpPr/>
          <p:nvPr/>
        </p:nvSpPr>
        <p:spPr>
          <a:xfrm>
            <a:off x="4111033" y="2069432"/>
            <a:ext cx="713630" cy="1383631"/>
          </a:xfrm>
          <a:custGeom>
            <a:avLst/>
            <a:gdLst>
              <a:gd name="connsiteX0" fmla="*/ 713630 w 713630"/>
              <a:gd name="connsiteY0" fmla="*/ 1383631 h 1383631"/>
              <a:gd name="connsiteX1" fmla="*/ 424872 w 713630"/>
              <a:gd name="connsiteY1" fmla="*/ 1215189 h 1383631"/>
              <a:gd name="connsiteX2" fmla="*/ 340651 w 713630"/>
              <a:gd name="connsiteY2" fmla="*/ 1155031 h 1383631"/>
              <a:gd name="connsiteX3" fmla="*/ 304556 w 713630"/>
              <a:gd name="connsiteY3" fmla="*/ 1143000 h 1383631"/>
              <a:gd name="connsiteX4" fmla="*/ 232367 w 713630"/>
              <a:gd name="connsiteY4" fmla="*/ 1022684 h 1383631"/>
              <a:gd name="connsiteX5" fmla="*/ 196272 w 713630"/>
              <a:gd name="connsiteY5" fmla="*/ 986589 h 1383631"/>
              <a:gd name="connsiteX6" fmla="*/ 172209 w 713630"/>
              <a:gd name="connsiteY6" fmla="*/ 938463 h 1383631"/>
              <a:gd name="connsiteX7" fmla="*/ 124083 w 713630"/>
              <a:gd name="connsiteY7" fmla="*/ 866273 h 1383631"/>
              <a:gd name="connsiteX8" fmla="*/ 75956 w 713630"/>
              <a:gd name="connsiteY8" fmla="*/ 757989 h 1383631"/>
              <a:gd name="connsiteX9" fmla="*/ 51893 w 713630"/>
              <a:gd name="connsiteY9" fmla="*/ 685800 h 1383631"/>
              <a:gd name="connsiteX10" fmla="*/ 39862 w 713630"/>
              <a:gd name="connsiteY10" fmla="*/ 649705 h 1383631"/>
              <a:gd name="connsiteX11" fmla="*/ 15799 w 713630"/>
              <a:gd name="connsiteY11" fmla="*/ 565484 h 1383631"/>
              <a:gd name="connsiteX12" fmla="*/ 15799 w 713630"/>
              <a:gd name="connsiteY12" fmla="*/ 204536 h 1383631"/>
              <a:gd name="connsiteX13" fmla="*/ 27830 w 713630"/>
              <a:gd name="connsiteY13" fmla="*/ 132347 h 1383631"/>
              <a:gd name="connsiteX14" fmla="*/ 39862 w 713630"/>
              <a:gd name="connsiteY14" fmla="*/ 96252 h 1383631"/>
              <a:gd name="connsiteX15" fmla="*/ 39862 w 713630"/>
              <a:gd name="connsiteY15" fmla="*/ 0 h 138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713630" h="1383631">
                <a:moveTo>
                  <a:pt x="713630" y="1383631"/>
                </a:moveTo>
                <a:cubicBezTo>
                  <a:pt x="617377" y="1327484"/>
                  <a:pt x="520123" y="1273020"/>
                  <a:pt x="424872" y="1215189"/>
                </a:cubicBezTo>
                <a:cubicBezTo>
                  <a:pt x="399433" y="1199744"/>
                  <a:pt x="368729" y="1169070"/>
                  <a:pt x="340651" y="1155031"/>
                </a:cubicBezTo>
                <a:cubicBezTo>
                  <a:pt x="329307" y="1149359"/>
                  <a:pt x="316588" y="1147010"/>
                  <a:pt x="304556" y="1143000"/>
                </a:cubicBezTo>
                <a:cubicBezTo>
                  <a:pt x="285568" y="1105022"/>
                  <a:pt x="261406" y="1051723"/>
                  <a:pt x="232367" y="1022684"/>
                </a:cubicBezTo>
                <a:cubicBezTo>
                  <a:pt x="220335" y="1010652"/>
                  <a:pt x="206162" y="1000435"/>
                  <a:pt x="196272" y="986589"/>
                </a:cubicBezTo>
                <a:cubicBezTo>
                  <a:pt x="185847" y="971994"/>
                  <a:pt x="181437" y="953843"/>
                  <a:pt x="172209" y="938463"/>
                </a:cubicBezTo>
                <a:cubicBezTo>
                  <a:pt x="157330" y="913664"/>
                  <a:pt x="133228" y="893709"/>
                  <a:pt x="124083" y="866273"/>
                </a:cubicBezTo>
                <a:cubicBezTo>
                  <a:pt x="95447" y="780366"/>
                  <a:pt x="114090" y="815188"/>
                  <a:pt x="75956" y="757989"/>
                </a:cubicBezTo>
                <a:lnTo>
                  <a:pt x="51893" y="685800"/>
                </a:lnTo>
                <a:cubicBezTo>
                  <a:pt x="47883" y="673768"/>
                  <a:pt x="42938" y="662009"/>
                  <a:pt x="39862" y="649705"/>
                </a:cubicBezTo>
                <a:cubicBezTo>
                  <a:pt x="24754" y="589275"/>
                  <a:pt x="33059" y="617266"/>
                  <a:pt x="15799" y="565484"/>
                </a:cubicBezTo>
                <a:cubicBezTo>
                  <a:pt x="-7680" y="401135"/>
                  <a:pt x="-2708" y="472893"/>
                  <a:pt x="15799" y="204536"/>
                </a:cubicBezTo>
                <a:cubicBezTo>
                  <a:pt x="17477" y="180199"/>
                  <a:pt x="22538" y="156161"/>
                  <a:pt x="27830" y="132347"/>
                </a:cubicBezTo>
                <a:cubicBezTo>
                  <a:pt x="30581" y="119966"/>
                  <a:pt x="38714" y="108882"/>
                  <a:pt x="39862" y="96252"/>
                </a:cubicBezTo>
                <a:cubicBezTo>
                  <a:pt x="42767" y="64300"/>
                  <a:pt x="39862" y="32084"/>
                  <a:pt x="39862" y="0"/>
                </a:cubicBezTo>
              </a:path>
            </a:pathLst>
          </a:custGeom>
          <a:noFill/>
          <a:ln>
            <a:solidFill>
              <a:srgbClr val="FF000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0" name="Freeform 19"/>
          <p:cNvSpPr/>
          <p:nvPr/>
        </p:nvSpPr>
        <p:spPr>
          <a:xfrm>
            <a:off x="4884821" y="2057400"/>
            <a:ext cx="324853" cy="1383632"/>
          </a:xfrm>
          <a:custGeom>
            <a:avLst/>
            <a:gdLst>
              <a:gd name="connsiteX0" fmla="*/ 324853 w 324853"/>
              <a:gd name="connsiteY0" fmla="*/ 1383632 h 1383632"/>
              <a:gd name="connsiteX1" fmla="*/ 252663 w 324853"/>
              <a:gd name="connsiteY1" fmla="*/ 1335505 h 1383632"/>
              <a:gd name="connsiteX2" fmla="*/ 228600 w 324853"/>
              <a:gd name="connsiteY2" fmla="*/ 1299411 h 1383632"/>
              <a:gd name="connsiteX3" fmla="*/ 204537 w 324853"/>
              <a:gd name="connsiteY3" fmla="*/ 1275347 h 1383632"/>
              <a:gd name="connsiteX4" fmla="*/ 156411 w 324853"/>
              <a:gd name="connsiteY4" fmla="*/ 1215189 h 1383632"/>
              <a:gd name="connsiteX5" fmla="*/ 144379 w 324853"/>
              <a:gd name="connsiteY5" fmla="*/ 1155032 h 1383632"/>
              <a:gd name="connsiteX6" fmla="*/ 120316 w 324853"/>
              <a:gd name="connsiteY6" fmla="*/ 1082842 h 1383632"/>
              <a:gd name="connsiteX7" fmla="*/ 108284 w 324853"/>
              <a:gd name="connsiteY7" fmla="*/ 1010653 h 1383632"/>
              <a:gd name="connsiteX8" fmla="*/ 84221 w 324853"/>
              <a:gd name="connsiteY8" fmla="*/ 806116 h 1383632"/>
              <a:gd name="connsiteX9" fmla="*/ 60158 w 324853"/>
              <a:gd name="connsiteY9" fmla="*/ 685800 h 1383632"/>
              <a:gd name="connsiteX10" fmla="*/ 36095 w 324853"/>
              <a:gd name="connsiteY10" fmla="*/ 601579 h 1383632"/>
              <a:gd name="connsiteX11" fmla="*/ 12032 w 324853"/>
              <a:gd name="connsiteY11" fmla="*/ 421105 h 1383632"/>
              <a:gd name="connsiteX12" fmla="*/ 0 w 324853"/>
              <a:gd name="connsiteY12" fmla="*/ 385011 h 1383632"/>
              <a:gd name="connsiteX13" fmla="*/ 12032 w 324853"/>
              <a:gd name="connsiteY13" fmla="*/ 0 h 13836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324853" h="1383632">
                <a:moveTo>
                  <a:pt x="324853" y="1383632"/>
                </a:moveTo>
                <a:cubicBezTo>
                  <a:pt x="300790" y="1367590"/>
                  <a:pt x="274428" y="1354549"/>
                  <a:pt x="252663" y="1335505"/>
                </a:cubicBezTo>
                <a:cubicBezTo>
                  <a:pt x="241781" y="1325983"/>
                  <a:pt x="237633" y="1310702"/>
                  <a:pt x="228600" y="1299411"/>
                </a:cubicBezTo>
                <a:cubicBezTo>
                  <a:pt x="221514" y="1290553"/>
                  <a:pt x="211623" y="1284205"/>
                  <a:pt x="204537" y="1275347"/>
                </a:cubicBezTo>
                <a:cubicBezTo>
                  <a:pt x="143826" y="1199458"/>
                  <a:pt x="214512" y="1273292"/>
                  <a:pt x="156411" y="1215189"/>
                </a:cubicBezTo>
                <a:cubicBezTo>
                  <a:pt x="152400" y="1195137"/>
                  <a:pt x="149760" y="1174761"/>
                  <a:pt x="144379" y="1155032"/>
                </a:cubicBezTo>
                <a:cubicBezTo>
                  <a:pt x="137705" y="1130561"/>
                  <a:pt x="124486" y="1107862"/>
                  <a:pt x="120316" y="1082842"/>
                </a:cubicBezTo>
                <a:cubicBezTo>
                  <a:pt x="116305" y="1058779"/>
                  <a:pt x="111134" y="1034881"/>
                  <a:pt x="108284" y="1010653"/>
                </a:cubicBezTo>
                <a:cubicBezTo>
                  <a:pt x="90182" y="856786"/>
                  <a:pt x="105663" y="920471"/>
                  <a:pt x="84221" y="806116"/>
                </a:cubicBezTo>
                <a:cubicBezTo>
                  <a:pt x="76684" y="765917"/>
                  <a:pt x="73092" y="724601"/>
                  <a:pt x="60158" y="685800"/>
                </a:cubicBezTo>
                <a:cubicBezTo>
                  <a:pt x="48689" y="651394"/>
                  <a:pt x="43650" y="639353"/>
                  <a:pt x="36095" y="601579"/>
                </a:cubicBezTo>
                <a:cubicBezTo>
                  <a:pt x="6413" y="453168"/>
                  <a:pt x="44144" y="613776"/>
                  <a:pt x="12032" y="421105"/>
                </a:cubicBezTo>
                <a:cubicBezTo>
                  <a:pt x="9947" y="408595"/>
                  <a:pt x="4011" y="397042"/>
                  <a:pt x="0" y="385011"/>
                </a:cubicBezTo>
                <a:cubicBezTo>
                  <a:pt x="14130" y="88281"/>
                  <a:pt x="12032" y="216664"/>
                  <a:pt x="12032" y="0"/>
                </a:cubicBezTo>
              </a:path>
            </a:pathLst>
          </a:custGeom>
          <a:noFill/>
          <a:ln>
            <a:solidFill>
              <a:srgbClr val="FF000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1" name="Freeform 20"/>
          <p:cNvSpPr/>
          <p:nvPr/>
        </p:nvSpPr>
        <p:spPr>
          <a:xfrm>
            <a:off x="5454164" y="2358190"/>
            <a:ext cx="946928" cy="1094874"/>
          </a:xfrm>
          <a:custGeom>
            <a:avLst/>
            <a:gdLst>
              <a:gd name="connsiteX0" fmla="*/ 0 w 1022976"/>
              <a:gd name="connsiteY0" fmla="*/ 1179095 h 1179095"/>
              <a:gd name="connsiteX1" fmla="*/ 180473 w 1022976"/>
              <a:gd name="connsiteY1" fmla="*/ 1155032 h 1179095"/>
              <a:gd name="connsiteX2" fmla="*/ 348916 w 1022976"/>
              <a:gd name="connsiteY2" fmla="*/ 1106906 h 1179095"/>
              <a:gd name="connsiteX3" fmla="*/ 385010 w 1022976"/>
              <a:gd name="connsiteY3" fmla="*/ 1094874 h 1179095"/>
              <a:gd name="connsiteX4" fmla="*/ 481263 w 1022976"/>
              <a:gd name="connsiteY4" fmla="*/ 1046748 h 1179095"/>
              <a:gd name="connsiteX5" fmla="*/ 517358 w 1022976"/>
              <a:gd name="connsiteY5" fmla="*/ 1034716 h 1179095"/>
              <a:gd name="connsiteX6" fmla="*/ 577516 w 1022976"/>
              <a:gd name="connsiteY6" fmla="*/ 986590 h 1179095"/>
              <a:gd name="connsiteX7" fmla="*/ 685800 w 1022976"/>
              <a:gd name="connsiteY7" fmla="*/ 890337 h 1179095"/>
              <a:gd name="connsiteX8" fmla="*/ 757989 w 1022976"/>
              <a:gd name="connsiteY8" fmla="*/ 806116 h 1179095"/>
              <a:gd name="connsiteX9" fmla="*/ 794084 w 1022976"/>
              <a:gd name="connsiteY9" fmla="*/ 757990 h 1179095"/>
              <a:gd name="connsiteX10" fmla="*/ 818147 w 1022976"/>
              <a:gd name="connsiteY10" fmla="*/ 721895 h 1179095"/>
              <a:gd name="connsiteX11" fmla="*/ 854242 w 1022976"/>
              <a:gd name="connsiteY11" fmla="*/ 685800 h 1179095"/>
              <a:gd name="connsiteX12" fmla="*/ 902368 w 1022976"/>
              <a:gd name="connsiteY12" fmla="*/ 589548 h 1179095"/>
              <a:gd name="connsiteX13" fmla="*/ 926431 w 1022976"/>
              <a:gd name="connsiteY13" fmla="*/ 517358 h 1179095"/>
              <a:gd name="connsiteX14" fmla="*/ 938463 w 1022976"/>
              <a:gd name="connsiteY14" fmla="*/ 481264 h 1179095"/>
              <a:gd name="connsiteX15" fmla="*/ 950495 w 1022976"/>
              <a:gd name="connsiteY15" fmla="*/ 445169 h 1179095"/>
              <a:gd name="connsiteX16" fmla="*/ 974558 w 1022976"/>
              <a:gd name="connsiteY16" fmla="*/ 409074 h 1179095"/>
              <a:gd name="connsiteX17" fmla="*/ 1010652 w 1022976"/>
              <a:gd name="connsiteY17" fmla="*/ 240632 h 1179095"/>
              <a:gd name="connsiteX18" fmla="*/ 1022684 w 1022976"/>
              <a:gd name="connsiteY18" fmla="*/ 0 h 1179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022976" h="1179095">
                <a:moveTo>
                  <a:pt x="0" y="1179095"/>
                </a:moveTo>
                <a:cubicBezTo>
                  <a:pt x="1243" y="1178971"/>
                  <a:pt x="151530" y="1167896"/>
                  <a:pt x="180473" y="1155032"/>
                </a:cubicBezTo>
                <a:cubicBezTo>
                  <a:pt x="332136" y="1087625"/>
                  <a:pt x="65353" y="1135261"/>
                  <a:pt x="348916" y="1106906"/>
                </a:cubicBezTo>
                <a:cubicBezTo>
                  <a:pt x="360947" y="1102895"/>
                  <a:pt x="373465" y="1100122"/>
                  <a:pt x="385010" y="1094874"/>
                </a:cubicBezTo>
                <a:cubicBezTo>
                  <a:pt x="417666" y="1080030"/>
                  <a:pt x="447233" y="1058092"/>
                  <a:pt x="481263" y="1046748"/>
                </a:cubicBezTo>
                <a:cubicBezTo>
                  <a:pt x="493295" y="1042737"/>
                  <a:pt x="506014" y="1040388"/>
                  <a:pt x="517358" y="1034716"/>
                </a:cubicBezTo>
                <a:cubicBezTo>
                  <a:pt x="566728" y="1010030"/>
                  <a:pt x="540216" y="1016430"/>
                  <a:pt x="577516" y="986590"/>
                </a:cubicBezTo>
                <a:cubicBezTo>
                  <a:pt x="636140" y="939691"/>
                  <a:pt x="617001" y="982068"/>
                  <a:pt x="685800" y="890337"/>
                </a:cubicBezTo>
                <a:cubicBezTo>
                  <a:pt x="791354" y="749601"/>
                  <a:pt x="657441" y="923422"/>
                  <a:pt x="757989" y="806116"/>
                </a:cubicBezTo>
                <a:cubicBezTo>
                  <a:pt x="771039" y="790891"/>
                  <a:pt x="782429" y="774307"/>
                  <a:pt x="794084" y="757990"/>
                </a:cubicBezTo>
                <a:cubicBezTo>
                  <a:pt x="802489" y="746223"/>
                  <a:pt x="808890" y="733004"/>
                  <a:pt x="818147" y="721895"/>
                </a:cubicBezTo>
                <a:cubicBezTo>
                  <a:pt x="829040" y="708823"/>
                  <a:pt x="842210" y="697832"/>
                  <a:pt x="854242" y="685800"/>
                </a:cubicBezTo>
                <a:cubicBezTo>
                  <a:pt x="883784" y="567626"/>
                  <a:pt x="841014" y="712257"/>
                  <a:pt x="902368" y="589548"/>
                </a:cubicBezTo>
                <a:cubicBezTo>
                  <a:pt x="913712" y="566861"/>
                  <a:pt x="918410" y="541421"/>
                  <a:pt x="926431" y="517358"/>
                </a:cubicBezTo>
                <a:lnTo>
                  <a:pt x="938463" y="481264"/>
                </a:lnTo>
                <a:cubicBezTo>
                  <a:pt x="942474" y="469232"/>
                  <a:pt x="943460" y="455722"/>
                  <a:pt x="950495" y="445169"/>
                </a:cubicBezTo>
                <a:lnTo>
                  <a:pt x="974558" y="409074"/>
                </a:lnTo>
                <a:cubicBezTo>
                  <a:pt x="989148" y="350711"/>
                  <a:pt x="1001551" y="304342"/>
                  <a:pt x="1010652" y="240632"/>
                </a:cubicBezTo>
                <a:cubicBezTo>
                  <a:pt x="1025952" y="133533"/>
                  <a:pt x="1022684" y="102719"/>
                  <a:pt x="1022684" y="0"/>
                </a:cubicBezTo>
              </a:path>
            </a:pathLst>
          </a:custGeom>
          <a:noFill/>
          <a:ln>
            <a:solidFill>
              <a:srgbClr val="FF000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" name="TextBox 3"/>
          <p:cNvSpPr txBox="1"/>
          <p:nvPr/>
        </p:nvSpPr>
        <p:spPr>
          <a:xfrm>
            <a:off x="84221" y="5628081"/>
            <a:ext cx="52096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How interpret </a:t>
            </a:r>
            <a:r>
              <a:rPr lang="en-CA" dirty="0" smtClean="0">
                <a:latin typeface="Consolas" panose="020B0609020204030204" pitchFamily="49" charset="0"/>
              </a:rPr>
              <a:t>=VLOOKUP(E2,$J$3:$L$3,3</a:t>
            </a:r>
            <a:r>
              <a:rPr lang="en-CA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dirty="0" smtClean="0">
                <a:latin typeface="Consolas" panose="020B0609020204030204" pitchFamily="49" charset="0"/>
              </a:rPr>
              <a:t>E2</a:t>
            </a:r>
            <a:r>
              <a:rPr lang="en-CA" dirty="0" smtClean="0"/>
              <a:t> is the salary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dirty="0" smtClean="0"/>
              <a:t>Lookup table is from </a:t>
            </a:r>
            <a:r>
              <a:rPr lang="en-CA" dirty="0" smtClean="0">
                <a:latin typeface="Consolas" panose="020B0609020204030204" pitchFamily="49" charset="0"/>
              </a:rPr>
              <a:t>J3</a:t>
            </a:r>
            <a:r>
              <a:rPr lang="en-CA" dirty="0" smtClean="0"/>
              <a:t> – </a:t>
            </a:r>
            <a:r>
              <a:rPr lang="en-CA" dirty="0" smtClean="0">
                <a:latin typeface="Consolas" panose="020B0609020204030204" pitchFamily="49" charset="0"/>
              </a:rPr>
              <a:t>L5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dirty="0" smtClean="0"/>
              <a:t>Return value from Col </a:t>
            </a:r>
            <a:r>
              <a:rPr lang="en-CA" dirty="0" smtClean="0">
                <a:latin typeface="Consolas" panose="020B0609020204030204" pitchFamily="49" charset="0"/>
              </a:rPr>
              <a:t>3</a:t>
            </a:r>
            <a:r>
              <a:rPr lang="en-CA" dirty="0" smtClean="0"/>
              <a:t> in the table (tax rate)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35920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1" grpId="0" animBg="1"/>
      <p:bldP spid="4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Crucial Points When Defining Lookup Tables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1591224"/>
          </a:xfrm>
        </p:spPr>
        <p:txBody>
          <a:bodyPr/>
          <a:lstStyle/>
          <a:p>
            <a:r>
              <a:rPr lang="en-CA" dirty="0" smtClean="0"/>
              <a:t>Given the usage of the </a:t>
            </a:r>
            <a:r>
              <a:rPr lang="en-CA" dirty="0" smtClean="0">
                <a:latin typeface="Consolas" panose="020B0609020204030204" pitchFamily="49" charset="0"/>
              </a:rPr>
              <a:t>VLOOKUP</a:t>
            </a:r>
            <a:r>
              <a:rPr lang="en-CA" dirty="0" smtClean="0"/>
              <a:t> function that you have been taught (finding which range does a numerical value fall into) your lookup tables </a:t>
            </a:r>
            <a:r>
              <a:rPr lang="en-CA" b="1" dirty="0" smtClean="0">
                <a:solidFill>
                  <a:srgbClr val="00BA00"/>
                </a:solidFill>
              </a:rPr>
              <a:t>must</a:t>
            </a:r>
            <a:r>
              <a:rPr lang="en-CA" dirty="0" smtClean="0"/>
              <a:t> be sorted in ascending order.</a:t>
            </a:r>
          </a:p>
          <a:p>
            <a:r>
              <a:rPr lang="en-CA" dirty="0" smtClean="0"/>
              <a:t>Also the values in the first column can </a:t>
            </a:r>
            <a:r>
              <a:rPr lang="en-CA" b="1" dirty="0" smtClean="0">
                <a:solidFill>
                  <a:srgbClr val="0000FF"/>
                </a:solidFill>
              </a:rPr>
              <a:t>only</a:t>
            </a:r>
            <a:r>
              <a:rPr lang="en-CA" dirty="0" smtClean="0">
                <a:solidFill>
                  <a:srgbClr val="0000FF"/>
                </a:solidFill>
              </a:rPr>
              <a:t> be numeric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736600" y="3645722"/>
          <a:ext cx="3225801" cy="26706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5267">
                  <a:extLst>
                    <a:ext uri="{9D8B030D-6E8A-4147-A177-3AD203B41FA5}">
                      <a16:colId xmlns:a16="http://schemas.microsoft.com/office/drawing/2014/main" xmlns="" val="280683174"/>
                    </a:ext>
                  </a:extLst>
                </a:gridCol>
                <a:gridCol w="1159933">
                  <a:extLst>
                    <a:ext uri="{9D8B030D-6E8A-4147-A177-3AD203B41FA5}">
                      <a16:colId xmlns:a16="http://schemas.microsoft.com/office/drawing/2014/main" xmlns="" val="3917678643"/>
                    </a:ext>
                  </a:extLst>
                </a:gridCol>
                <a:gridCol w="990601">
                  <a:extLst>
                    <a:ext uri="{9D8B030D-6E8A-4147-A177-3AD203B41FA5}">
                      <a16:colId xmlns:a16="http://schemas.microsoft.com/office/drawing/2014/main" xmlns="" val="1879174292"/>
                    </a:ext>
                  </a:extLst>
                </a:gridCol>
              </a:tblGrid>
              <a:tr h="667657">
                <a:tc>
                  <a:txBody>
                    <a:bodyPr/>
                    <a:lstStyle/>
                    <a:p>
                      <a:r>
                        <a:rPr lang="en-CA" dirty="0" smtClean="0"/>
                        <a:t>Min income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Max income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Tax rate</a:t>
                      </a:r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37402955"/>
                  </a:ext>
                </a:extLst>
              </a:tr>
              <a:tr h="667657"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en-CA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Under</a:t>
                      </a:r>
                      <a:r>
                        <a:rPr lang="en-CA" baseline="0" dirty="0" smtClean="0"/>
                        <a:t> $20,000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0%</a:t>
                      </a:r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89507392"/>
                  </a:ext>
                </a:extLst>
              </a:tr>
              <a:tr h="66765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baseline="0" dirty="0" smtClean="0">
                          <a:solidFill>
                            <a:srgbClr val="0000FF"/>
                          </a:solidFill>
                        </a:rPr>
                        <a:t>20000</a:t>
                      </a:r>
                      <a:endParaRPr lang="en-CA" dirty="0" smtClean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dirty="0" smtClean="0"/>
                        <a:t>Under</a:t>
                      </a:r>
                      <a:r>
                        <a:rPr lang="en-CA" baseline="0" dirty="0" smtClean="0"/>
                        <a:t> $50,000</a:t>
                      </a:r>
                      <a:endParaRPr lang="en-CA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10%</a:t>
                      </a:r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98204851"/>
                  </a:ext>
                </a:extLst>
              </a:tr>
              <a:tr h="66765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baseline="0" dirty="0" smtClean="0">
                          <a:solidFill>
                            <a:srgbClr val="0000FF"/>
                          </a:solidFill>
                        </a:rPr>
                        <a:t>50000</a:t>
                      </a:r>
                      <a:endParaRPr lang="en-CA" dirty="0" smtClean="0">
                        <a:solidFill>
                          <a:srgbClr val="0000FF"/>
                        </a:solidFill>
                      </a:endParaRPr>
                    </a:p>
                    <a:p>
                      <a:endParaRPr lang="en-CA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Unlimited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15%</a:t>
                      </a:r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27212317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762000" y="3068053"/>
            <a:ext cx="1752600" cy="5486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CA" sz="2400" b="1" dirty="0" smtClean="0">
                <a:solidFill>
                  <a:srgbClr val="00BA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Correct</a:t>
            </a:r>
            <a:endParaRPr lang="en-CA" sz="2400" b="1" dirty="0">
              <a:solidFill>
                <a:srgbClr val="00BA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5003800" y="3748009"/>
          <a:ext cx="3302001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0667">
                  <a:extLst>
                    <a:ext uri="{9D8B030D-6E8A-4147-A177-3AD203B41FA5}">
                      <a16:colId xmlns:a16="http://schemas.microsoft.com/office/drawing/2014/main" xmlns="" val="280683174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xmlns="" val="3917678643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xmlns="" val="1879174292"/>
                    </a:ext>
                  </a:extLst>
                </a:gridCol>
              </a:tblGrid>
              <a:tr h="527050">
                <a:tc>
                  <a:txBody>
                    <a:bodyPr/>
                    <a:lstStyle/>
                    <a:p>
                      <a:r>
                        <a:rPr lang="en-CA" dirty="0" smtClean="0"/>
                        <a:t>Min income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Max income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Tax rate</a:t>
                      </a:r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37402955"/>
                  </a:ext>
                </a:extLst>
              </a:tr>
              <a:tr h="5270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baseline="0" dirty="0" smtClean="0"/>
                        <a:t>50000</a:t>
                      </a:r>
                      <a:endParaRPr lang="en-CA" dirty="0" smtClean="0"/>
                    </a:p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Unlimited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15%</a:t>
                      </a:r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27212317"/>
                  </a:ext>
                </a:extLst>
              </a:tr>
              <a:tr h="5270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baseline="0" dirty="0" smtClean="0"/>
                        <a:t>20000</a:t>
                      </a:r>
                      <a:endParaRPr lang="en-CA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dirty="0" smtClean="0"/>
                        <a:t>Under</a:t>
                      </a:r>
                      <a:r>
                        <a:rPr lang="en-CA" baseline="0" dirty="0" smtClean="0"/>
                        <a:t> $50,000</a:t>
                      </a:r>
                      <a:endParaRPr lang="en-CA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10%</a:t>
                      </a:r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29331742"/>
                  </a:ext>
                </a:extLst>
              </a:tr>
              <a:tr h="527050"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Under</a:t>
                      </a:r>
                      <a:r>
                        <a:rPr lang="en-CA" baseline="0" dirty="0" smtClean="0"/>
                        <a:t> $20,000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0%</a:t>
                      </a:r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5732089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5029200" y="3170340"/>
            <a:ext cx="1752600" cy="5486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CA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Incorrect</a:t>
            </a:r>
            <a:endParaRPr lang="en-CA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726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Types Of Formula Errors In Excel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b="1" dirty="0" smtClean="0"/>
              <a:t>Syntax error </a:t>
            </a:r>
            <a:r>
              <a:rPr lang="en-CA" dirty="0" smtClean="0"/>
              <a:t>(occurs when the syntax, or rules, of defining the formula have been violated):</a:t>
            </a:r>
          </a:p>
          <a:p>
            <a:pPr lvl="1"/>
            <a:r>
              <a:rPr lang="en-CA" dirty="0" smtClean="0"/>
              <a:t>A pre-created Excel formula is </a:t>
            </a:r>
            <a:r>
              <a:rPr lang="en-CA" b="1" dirty="0" smtClean="0">
                <a:solidFill>
                  <a:srgbClr val="FF0000"/>
                </a:solidFill>
              </a:rPr>
              <a:t>incorrectly named </a:t>
            </a:r>
            <a:r>
              <a:rPr lang="en-CA" dirty="0" smtClean="0"/>
              <a:t>or has </a:t>
            </a:r>
            <a:r>
              <a:rPr lang="en-CA" dirty="0" smtClean="0">
                <a:solidFill>
                  <a:srgbClr val="0000FF"/>
                </a:solidFill>
              </a:rPr>
              <a:t>incorrect arguments</a:t>
            </a:r>
            <a:r>
              <a:rPr lang="en-CA" dirty="0" smtClean="0"/>
              <a:t> e.g. </a:t>
            </a:r>
            <a:r>
              <a:rPr lang="en-CA" dirty="0" smtClean="0">
                <a:latin typeface="Consolas" panose="020B0609020204030204" pitchFamily="49" charset="0"/>
              </a:rPr>
              <a:t>=</a:t>
            </a:r>
            <a:r>
              <a:rPr lang="en-CA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AVERIGE</a:t>
            </a:r>
            <a:r>
              <a:rPr lang="en-CA" dirty="0" smtClean="0">
                <a:latin typeface="Consolas" panose="020B0609020204030204" pitchFamily="49" charset="0"/>
              </a:rPr>
              <a:t>(A1:F10</a:t>
            </a:r>
            <a:r>
              <a:rPr lang="en-CA" dirty="0">
                <a:latin typeface="Consolas" panose="020B0609020204030204" pitchFamily="49" charset="0"/>
              </a:rPr>
              <a:t>), =IF(</a:t>
            </a:r>
            <a:r>
              <a:rPr lang="en-CA" dirty="0">
                <a:solidFill>
                  <a:srgbClr val="0000FF"/>
                </a:solidFill>
                <a:latin typeface="Consolas" panose="020B0609020204030204" pitchFamily="49" charset="0"/>
              </a:rPr>
              <a:t>"Hello"</a:t>
            </a:r>
            <a:r>
              <a:rPr lang="en-CA" dirty="0">
                <a:latin typeface="Consolas" panose="020B0609020204030204" pitchFamily="49" charset="0"/>
              </a:rPr>
              <a:t>,C2,A2</a:t>
            </a:r>
            <a:r>
              <a:rPr lang="en-CA" dirty="0" smtClean="0">
                <a:latin typeface="Consolas" panose="020B0609020204030204" pitchFamily="49" charset="0"/>
              </a:rPr>
              <a:t>)</a:t>
            </a:r>
          </a:p>
          <a:p>
            <a:pPr lvl="1"/>
            <a:r>
              <a:rPr lang="en-CA" dirty="0" smtClean="0"/>
              <a:t>Excel will provide clues when a syntax error has occurred.</a:t>
            </a:r>
          </a:p>
          <a:p>
            <a:pPr lvl="1"/>
            <a:r>
              <a:rPr lang="en-US" dirty="0" smtClean="0">
                <a:latin typeface="Consolas" panose="020B0609020204030204" pitchFamily="49" charset="0"/>
              </a:rPr>
              <a:t>#</a:t>
            </a:r>
            <a:r>
              <a:rPr lang="en-US" dirty="0">
                <a:latin typeface="Consolas" panose="020B0609020204030204" pitchFamily="49" charset="0"/>
              </a:rPr>
              <a:t>NAME</a:t>
            </a:r>
            <a:r>
              <a:rPr lang="en-US" dirty="0" smtClean="0">
                <a:latin typeface="Consolas" panose="020B0609020204030204" pitchFamily="49" charset="0"/>
              </a:rPr>
              <a:t>?    </a:t>
            </a:r>
            <a:r>
              <a:rPr lang="en-US" dirty="0" smtClean="0"/>
              <a:t>(There is no </a:t>
            </a:r>
            <a:r>
              <a:rPr lang="en-US" dirty="0"/>
              <a:t>formula named ‘</a:t>
            </a:r>
            <a:r>
              <a:rPr lang="en-US" dirty="0">
                <a:latin typeface="Consolas" panose="020B0609020204030204" pitchFamily="49" charset="0"/>
              </a:rPr>
              <a:t>AVERIGE</a:t>
            </a:r>
            <a:r>
              <a:rPr lang="en-US" dirty="0"/>
              <a:t>’)</a:t>
            </a:r>
            <a:endParaRPr lang="en-US" dirty="0" smtClean="0"/>
          </a:p>
          <a:p>
            <a:pPr lvl="1"/>
            <a:r>
              <a:rPr lang="en-CA" dirty="0">
                <a:latin typeface="Consolas" panose="020B0609020204030204" pitchFamily="49" charset="0"/>
              </a:rPr>
              <a:t>#VALUE</a:t>
            </a:r>
            <a:r>
              <a:rPr lang="en-CA" dirty="0" smtClean="0">
                <a:latin typeface="Consolas" panose="020B0609020204030204" pitchFamily="49" charset="0"/>
              </a:rPr>
              <a:t>!   </a:t>
            </a:r>
            <a:r>
              <a:rPr lang="en-CA" dirty="0" smtClean="0"/>
              <a:t>(A value or argument has been specified incorrectly)</a:t>
            </a:r>
          </a:p>
          <a:p>
            <a:r>
              <a:rPr lang="en-CA" b="1" dirty="0" smtClean="0"/>
              <a:t>Logic error </a:t>
            </a:r>
            <a:r>
              <a:rPr lang="en-CA" dirty="0"/>
              <a:t>(occurs when the </a:t>
            </a:r>
            <a:r>
              <a:rPr lang="en-CA" dirty="0" smtClean="0"/>
              <a:t>logic, or value produced, by the formula is wrong):</a:t>
            </a:r>
          </a:p>
          <a:p>
            <a:pPr lvl="1"/>
            <a:r>
              <a:rPr lang="en-CA" dirty="0" smtClean="0"/>
              <a:t>A </a:t>
            </a:r>
            <a:r>
              <a:rPr lang="en-CA" dirty="0"/>
              <a:t>formula is </a:t>
            </a:r>
            <a:r>
              <a:rPr lang="en-CA" b="1" dirty="0">
                <a:solidFill>
                  <a:schemeClr val="accent3">
                    <a:lumMod val="75000"/>
                  </a:schemeClr>
                </a:solidFill>
              </a:rPr>
              <a:t>specified incorrectly </a:t>
            </a:r>
            <a:r>
              <a:rPr lang="en-CA" dirty="0"/>
              <a:t>e.g. area of a </a:t>
            </a:r>
            <a:r>
              <a:rPr lang="en-CA" dirty="0" smtClean="0"/>
              <a:t>rectangular </a:t>
            </a:r>
            <a:r>
              <a:rPr lang="en-CA" dirty="0"/>
              <a:t>property is specified using addition rather than multiplication (=A1</a:t>
            </a:r>
            <a:r>
              <a:rPr lang="en-CA" b="1" dirty="0">
                <a:solidFill>
                  <a:schemeClr val="accent3">
                    <a:lumMod val="75000"/>
                  </a:schemeClr>
                </a:solidFill>
              </a:rPr>
              <a:t>+</a:t>
            </a:r>
            <a:r>
              <a:rPr lang="en-CA" dirty="0"/>
              <a:t>B1)</a:t>
            </a:r>
          </a:p>
          <a:p>
            <a:pPr lvl="1"/>
            <a:r>
              <a:rPr lang="en-CA" dirty="0" smtClean="0"/>
              <a:t>Logic errors are more difficult to find and fix.</a:t>
            </a:r>
          </a:p>
        </p:txBody>
      </p:sp>
    </p:spTree>
    <p:extLst>
      <p:ext uri="{BB962C8B-B14F-4D97-AF65-F5344CB8AC3E}">
        <p14:creationId xmlns:p14="http://schemas.microsoft.com/office/powerpoint/2010/main" val="3267993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Finding And Fixing Logic Errors 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Testing the formula is one approach for ‘debugging</a:t>
            </a:r>
            <a:r>
              <a:rPr lang="en-CA" dirty="0" smtClean="0"/>
              <a:t>’/finding &amp; fixing </a:t>
            </a:r>
            <a:r>
              <a:rPr lang="en-CA" dirty="0"/>
              <a:t>the error/bug (e.g. enter </a:t>
            </a:r>
            <a:r>
              <a:rPr lang="en-CA" dirty="0">
                <a:latin typeface="Consolas" panose="020B0609020204030204" pitchFamily="49" charset="0"/>
              </a:rPr>
              <a:t>4</a:t>
            </a:r>
            <a:r>
              <a:rPr lang="en-CA" dirty="0"/>
              <a:t> and </a:t>
            </a:r>
            <a:r>
              <a:rPr lang="en-CA" dirty="0">
                <a:latin typeface="Consolas" panose="020B0609020204030204" pitchFamily="49" charset="0"/>
              </a:rPr>
              <a:t>3</a:t>
            </a:r>
            <a:r>
              <a:rPr lang="en-CA" dirty="0"/>
              <a:t> into Cells </a:t>
            </a:r>
            <a:r>
              <a:rPr lang="en-CA" dirty="0">
                <a:latin typeface="Consolas" panose="020B0609020204030204" pitchFamily="49" charset="0"/>
              </a:rPr>
              <a:t>A1</a:t>
            </a:r>
            <a:r>
              <a:rPr lang="en-CA" dirty="0"/>
              <a:t> and </a:t>
            </a:r>
            <a:r>
              <a:rPr lang="en-CA" dirty="0">
                <a:latin typeface="Consolas" panose="020B0609020204030204" pitchFamily="49" charset="0"/>
              </a:rPr>
              <a:t>B1</a:t>
            </a:r>
            <a:r>
              <a:rPr lang="en-CA" dirty="0"/>
              <a:t> respectively and see if the expected value of </a:t>
            </a:r>
            <a:r>
              <a:rPr lang="en-CA" dirty="0">
                <a:latin typeface="Consolas" panose="020B0609020204030204" pitchFamily="49" charset="0"/>
              </a:rPr>
              <a:t>12</a:t>
            </a:r>
            <a:r>
              <a:rPr lang="en-CA" dirty="0"/>
              <a:t> is returned by the </a:t>
            </a:r>
            <a:r>
              <a:rPr lang="en-CA" dirty="0" smtClean="0"/>
              <a:t>formula</a:t>
            </a:r>
          </a:p>
          <a:p>
            <a:pPr lvl="1"/>
            <a:r>
              <a:rPr lang="en-CA" dirty="0"/>
              <a:t>T</a:t>
            </a:r>
            <a:r>
              <a:rPr lang="en-CA" dirty="0" smtClean="0"/>
              <a:t>his </a:t>
            </a:r>
            <a:r>
              <a:rPr lang="en-CA" dirty="0"/>
              <a:t>error is easy to catch, </a:t>
            </a:r>
            <a:r>
              <a:rPr lang="en-CA" dirty="0" smtClean="0"/>
              <a:t>not all logic errors will be this easy.</a:t>
            </a:r>
          </a:p>
          <a:p>
            <a:pPr lvl="2"/>
            <a:r>
              <a:rPr lang="en-CA" dirty="0" smtClean="0"/>
              <a:t>That’s why there are bugs in actual commercial programs.</a:t>
            </a:r>
          </a:p>
          <a:p>
            <a:pPr lvl="1"/>
            <a:r>
              <a:rPr lang="en-CA" dirty="0" smtClean="0"/>
              <a:t>Two things to look for when debugging logic errors:</a:t>
            </a:r>
          </a:p>
          <a:p>
            <a:pPr marL="800100" lvl="2" indent="-342900">
              <a:buFont typeface="+mj-lt"/>
              <a:buAutoNum type="arabicPeriod"/>
            </a:pPr>
            <a:r>
              <a:rPr lang="en-CA" dirty="0" smtClean="0"/>
              <a:t>Check the input data is correct </a:t>
            </a:r>
          </a:p>
          <a:p>
            <a:pPr marL="1022350" lvl="3" indent="-342900">
              <a:buFont typeface="Arial" panose="020B0604020202020204" pitchFamily="34" charset="0"/>
              <a:buChar char="•"/>
            </a:pPr>
            <a:r>
              <a:rPr lang="en-CA" dirty="0"/>
              <a:t>E</a:t>
            </a:r>
            <a:r>
              <a:rPr lang="en-CA" dirty="0" smtClean="0"/>
              <a:t>.g. area of circle: A = </a:t>
            </a:r>
            <a:r>
              <a:rPr lang="el-GR" dirty="0" smtClean="0"/>
              <a:t>Π</a:t>
            </a:r>
            <a:r>
              <a:rPr lang="en-US" dirty="0" smtClean="0"/>
              <a:t> * r</a:t>
            </a:r>
            <a:r>
              <a:rPr lang="en-US" baseline="30000" dirty="0" smtClean="0"/>
              <a:t>2</a:t>
            </a:r>
            <a:r>
              <a:rPr lang="en-US" dirty="0" smtClean="0"/>
              <a:t>, A = </a:t>
            </a:r>
            <a:r>
              <a:rPr lang="en-US" dirty="0" smtClean="0">
                <a:solidFill>
                  <a:srgbClr val="FF0000"/>
                </a:solidFill>
              </a:rPr>
              <a:t>1.34</a:t>
            </a:r>
            <a:r>
              <a:rPr lang="en-US" dirty="0" smtClean="0"/>
              <a:t> * 10</a:t>
            </a:r>
            <a:r>
              <a:rPr lang="en-US" baseline="30000" dirty="0" smtClean="0"/>
              <a:t>2</a:t>
            </a:r>
            <a:r>
              <a:rPr lang="en-US" dirty="0" smtClean="0"/>
              <a:t> incorrectly uses 1.34 instead of 3.14</a:t>
            </a:r>
            <a:endParaRPr lang="en-CA" dirty="0" smtClean="0"/>
          </a:p>
          <a:p>
            <a:pPr marL="800100" lvl="2" indent="-342900">
              <a:buFont typeface="+mj-lt"/>
              <a:buAutoNum type="arabicPeriod"/>
            </a:pPr>
            <a:r>
              <a:rPr lang="en-CA" dirty="0" smtClean="0"/>
              <a:t>Check the formula is correctly specified</a:t>
            </a:r>
          </a:p>
          <a:p>
            <a:pPr marL="1022350" lvl="3" indent="-342900">
              <a:buFont typeface="Arial" panose="020B0604020202020204" pitchFamily="34" charset="0"/>
              <a:buChar char="•"/>
            </a:pPr>
            <a:r>
              <a:rPr lang="en-CA" dirty="0" smtClean="0"/>
              <a:t>E.g. area of a rectangle = width * length, A = w </a:t>
            </a:r>
            <a:r>
              <a:rPr lang="en-CA" dirty="0" smtClean="0">
                <a:solidFill>
                  <a:srgbClr val="FF0000"/>
                </a:solidFill>
              </a:rPr>
              <a:t>+</a:t>
            </a:r>
            <a:r>
              <a:rPr lang="en-CA" dirty="0" smtClean="0"/>
              <a:t> l incorrectly uses addition instead of multiplication</a:t>
            </a:r>
            <a:endParaRPr lang="en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71138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Excel’s Built-In Tools For Dealing With Errors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 dirty="0" smtClean="0"/>
          </a:p>
          <a:p>
            <a:endParaRPr lang="en-CA" dirty="0"/>
          </a:p>
          <a:p>
            <a:endParaRPr lang="en-CA" dirty="0" smtClean="0"/>
          </a:p>
          <a:p>
            <a:r>
              <a:rPr lang="en-CA" dirty="0" smtClean="0"/>
              <a:t>Trace Precedents and dependents </a:t>
            </a:r>
          </a:p>
          <a:p>
            <a:pPr lvl="1"/>
            <a:r>
              <a:rPr lang="en-CA" b="1" dirty="0" smtClean="0">
                <a:solidFill>
                  <a:srgbClr val="FF0000"/>
                </a:solidFill>
              </a:rPr>
              <a:t>Precedents</a:t>
            </a:r>
            <a:r>
              <a:rPr lang="en-CA" dirty="0" smtClean="0"/>
              <a:t>: “</a:t>
            </a:r>
            <a:r>
              <a:rPr lang="en-US" dirty="0"/>
              <a:t>C</a:t>
            </a:r>
            <a:r>
              <a:rPr lang="en-US" dirty="0" smtClean="0"/>
              <a:t>ells </a:t>
            </a:r>
            <a:r>
              <a:rPr lang="en-US" dirty="0"/>
              <a:t>that are referred to by a formula in another </a:t>
            </a:r>
            <a:r>
              <a:rPr lang="en-US" dirty="0" smtClean="0"/>
              <a:t>cell”</a:t>
            </a:r>
            <a:r>
              <a:rPr lang="en-US" baseline="30000" dirty="0" smtClean="0"/>
              <a:t>1</a:t>
            </a:r>
            <a:endParaRPr lang="en-CA" baseline="30000" dirty="0" smtClean="0"/>
          </a:p>
          <a:p>
            <a:pPr lvl="2"/>
            <a:r>
              <a:rPr lang="en-CA" dirty="0" smtClean="0"/>
              <a:t>e.g</a:t>
            </a:r>
            <a:r>
              <a:rPr lang="en-CA" dirty="0"/>
              <a:t>. Cell </a:t>
            </a:r>
            <a:r>
              <a:rPr lang="en-CA" dirty="0">
                <a:latin typeface="Consolas" panose="020B0609020204030204" pitchFamily="49" charset="0"/>
              </a:rPr>
              <a:t>C</a:t>
            </a:r>
            <a:r>
              <a:rPr lang="en-CA" dirty="0" smtClean="0">
                <a:latin typeface="Consolas" panose="020B0609020204030204" pitchFamily="49" charset="0"/>
              </a:rPr>
              <a:t>3</a:t>
            </a:r>
            <a:r>
              <a:rPr lang="en-CA" dirty="0" smtClean="0"/>
              <a:t> </a:t>
            </a:r>
            <a:r>
              <a:rPr lang="en-CA" dirty="0"/>
              <a:t>contains the formula </a:t>
            </a:r>
            <a:r>
              <a:rPr lang="en-CA" dirty="0">
                <a:latin typeface="Consolas" panose="020B0609020204030204" pitchFamily="49" charset="0"/>
              </a:rPr>
              <a:t>=</a:t>
            </a:r>
            <a:r>
              <a:rPr lang="en-CA" dirty="0" smtClean="0">
                <a:solidFill>
                  <a:srgbClr val="FF0000"/>
                </a:solidFill>
                <a:latin typeface="Consolas" panose="020B0609020204030204" pitchFamily="49" charset="0"/>
              </a:rPr>
              <a:t>A1</a:t>
            </a:r>
            <a:r>
              <a:rPr lang="en-CA" dirty="0" smtClean="0">
                <a:latin typeface="Consolas" panose="020B0609020204030204" pitchFamily="49" charset="0"/>
              </a:rPr>
              <a:t>*0.1</a:t>
            </a:r>
          </a:p>
          <a:p>
            <a:pPr lvl="2"/>
            <a:r>
              <a:rPr lang="en-CA" dirty="0" smtClean="0">
                <a:solidFill>
                  <a:srgbClr val="FF0000"/>
                </a:solidFill>
                <a:latin typeface="Consolas" panose="020B0609020204030204" pitchFamily="49" charset="0"/>
              </a:rPr>
              <a:t>A1</a:t>
            </a:r>
            <a:r>
              <a:rPr lang="en-CA" dirty="0" smtClean="0"/>
              <a:t> is the precedent for </a:t>
            </a:r>
            <a:r>
              <a:rPr lang="en-CA" dirty="0">
                <a:latin typeface="Consolas" panose="020B0609020204030204" pitchFamily="49" charset="0"/>
              </a:rPr>
              <a:t>C</a:t>
            </a:r>
            <a:r>
              <a:rPr lang="en-CA" dirty="0" smtClean="0">
                <a:latin typeface="Consolas" panose="020B0609020204030204" pitchFamily="49" charset="0"/>
              </a:rPr>
              <a:t>3</a:t>
            </a:r>
            <a:r>
              <a:rPr lang="en-CA" dirty="0" smtClean="0"/>
              <a:t> </a:t>
            </a:r>
          </a:p>
          <a:p>
            <a:pPr lvl="1"/>
            <a:r>
              <a:rPr lang="en-CA" b="1" dirty="0" smtClean="0">
                <a:solidFill>
                  <a:srgbClr val="0000FF"/>
                </a:solidFill>
              </a:rPr>
              <a:t>Dependents</a:t>
            </a:r>
            <a:r>
              <a:rPr lang="en-CA" dirty="0" smtClean="0"/>
              <a:t>: “</a:t>
            </a:r>
            <a:r>
              <a:rPr lang="en-US" dirty="0"/>
              <a:t>these cells contain formulas that refer to other </a:t>
            </a:r>
            <a:r>
              <a:rPr lang="en-US" dirty="0" smtClean="0"/>
              <a:t>cells”</a:t>
            </a:r>
            <a:r>
              <a:rPr lang="en-US" baseline="30000" dirty="0"/>
              <a:t> 1</a:t>
            </a:r>
            <a:endParaRPr lang="en-CA" dirty="0" smtClean="0"/>
          </a:p>
          <a:p>
            <a:pPr lvl="2"/>
            <a:r>
              <a:rPr lang="en-CA" dirty="0"/>
              <a:t>e.g. Cell </a:t>
            </a:r>
            <a:r>
              <a:rPr lang="en-CA" dirty="0" smtClean="0">
                <a:latin typeface="Consolas" panose="020B0609020204030204" pitchFamily="49" charset="0"/>
              </a:rPr>
              <a:t>B6</a:t>
            </a:r>
            <a:r>
              <a:rPr lang="en-CA" dirty="0" smtClean="0"/>
              <a:t> </a:t>
            </a:r>
            <a:r>
              <a:rPr lang="en-CA" dirty="0"/>
              <a:t>contains the formula </a:t>
            </a:r>
            <a:r>
              <a:rPr lang="en-CA" dirty="0">
                <a:latin typeface="Consolas" panose="020B0609020204030204" pitchFamily="49" charset="0"/>
              </a:rPr>
              <a:t>=</a:t>
            </a:r>
            <a:r>
              <a:rPr lang="en-CA" dirty="0" smtClean="0">
                <a:latin typeface="Consolas" panose="020B0609020204030204" pitchFamily="49" charset="0"/>
              </a:rPr>
              <a:t>10-B3</a:t>
            </a:r>
          </a:p>
          <a:p>
            <a:pPr lvl="2"/>
            <a:r>
              <a:rPr lang="en-CA" b="1" dirty="0" smtClean="0"/>
              <a:t>Cell </a:t>
            </a:r>
            <a:r>
              <a:rPr lang="en-CA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B6</a:t>
            </a:r>
            <a:r>
              <a:rPr lang="en-CA" dirty="0" smtClean="0"/>
              <a:t> </a:t>
            </a:r>
            <a:r>
              <a:rPr lang="en-CA" dirty="0"/>
              <a:t>is the </a:t>
            </a:r>
            <a:r>
              <a:rPr lang="en-CA" dirty="0" smtClean="0"/>
              <a:t>dependent of Cell </a:t>
            </a:r>
            <a:r>
              <a:rPr lang="en-CA" dirty="0" smtClean="0">
                <a:latin typeface="Consolas" panose="020B0609020204030204" pitchFamily="49" charset="0"/>
              </a:rPr>
              <a:t>B3</a:t>
            </a:r>
            <a:r>
              <a:rPr lang="en-CA" dirty="0" smtClean="0"/>
              <a:t> </a:t>
            </a:r>
          </a:p>
          <a:p>
            <a:pPr lvl="1"/>
            <a:r>
              <a:rPr lang="en-CA" dirty="0" smtClean="0"/>
              <a:t>Accessing the tracing feature:</a:t>
            </a:r>
          </a:p>
          <a:p>
            <a:pPr lvl="2"/>
            <a:r>
              <a:rPr lang="en-CA" dirty="0" smtClean="0">
                <a:latin typeface="Consolas" panose="020B0609020204030204" pitchFamily="49" charset="0"/>
              </a:rPr>
              <a:t>Formulas -&gt; Formula auditing: {Trace Precedents / Trace Dependents}</a:t>
            </a:r>
            <a:endParaRPr lang="en-CA" dirty="0">
              <a:latin typeface="Consolas" panose="020B0609020204030204" pitchFamily="49" charset="0"/>
            </a:endParaRPr>
          </a:p>
          <a:p>
            <a:pPr lvl="2"/>
            <a:endParaRPr lang="en-CA" dirty="0"/>
          </a:p>
        </p:txBody>
      </p:sp>
      <p:sp>
        <p:nvSpPr>
          <p:cNvPr id="4" name="Rectangle 3"/>
          <p:cNvSpPr/>
          <p:nvPr/>
        </p:nvSpPr>
        <p:spPr>
          <a:xfrm>
            <a:off x="92528" y="6287458"/>
            <a:ext cx="8958943" cy="4719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1400" dirty="0" smtClean="0"/>
              <a:t>More information on Excel’s built in help for errors:</a:t>
            </a:r>
          </a:p>
          <a:p>
            <a:r>
              <a:rPr lang="en-CA" sz="1600" baseline="30000" dirty="0" smtClean="0"/>
              <a:t>1 https</a:t>
            </a:r>
            <a:r>
              <a:rPr lang="en-CA" sz="1600" baseline="30000" dirty="0"/>
              <a:t>://support.office.com/en-us/article/Display-the-relationships-between-formulas-and-cells-a59bef2b-3701-46bf-8ff1-d3518771d507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1" y="1401380"/>
            <a:ext cx="3352800" cy="1364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3005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  <p:bldP spid="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Example: Precedents &amp; Dependents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A spreadsheet that tracks net income (salary minus all expenses).</a:t>
            </a:r>
          </a:p>
          <a:p>
            <a:r>
              <a:rPr lang="en-CA" dirty="0" smtClean="0"/>
              <a:t>Average net (G11) is the average net income for all 3 months</a:t>
            </a:r>
          </a:p>
          <a:p>
            <a:r>
              <a:rPr lang="en-CA" dirty="0" smtClean="0"/>
              <a:t>There is an error in the spreadsheet.</a:t>
            </a:r>
          </a:p>
          <a:p>
            <a:pPr lvl="1"/>
            <a:r>
              <a:rPr lang="en-CA" dirty="0" smtClean="0"/>
              <a:t>It’s easy to spot the error in a small spreadsheet like the one below.</a:t>
            </a:r>
          </a:p>
          <a:p>
            <a:pPr lvl="1"/>
            <a:r>
              <a:rPr lang="en-CA" dirty="0" smtClean="0"/>
              <a:t>But a complicated example will make it harder to see how the tracing feature of Excel works.</a:t>
            </a:r>
            <a:endParaRPr lang="en-CA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4210050"/>
            <a:ext cx="5314950" cy="2495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4834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Example: Using Precedents To Error Trace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Example spreadsheet</a:t>
            </a:r>
            <a:r>
              <a:rPr lang="en-US" dirty="0"/>
              <a:t>: </a:t>
            </a:r>
            <a:r>
              <a:rPr lang="en-US" smtClean="0">
                <a:latin typeface="Consolas" panose="020B0609020204030204" pitchFamily="49" charset="0"/>
              </a:rPr>
              <a:t>finding_fixing_errors</a:t>
            </a:r>
            <a:endParaRPr lang="en-US" dirty="0" smtClean="0">
              <a:latin typeface="Consolas" panose="020B0609020204030204" pitchFamily="49" charset="0"/>
            </a:endParaRPr>
          </a:p>
          <a:p>
            <a:r>
              <a:rPr lang="en-CA" dirty="0" smtClean="0"/>
              <a:t>This shows which cells have values that are dependent upon (values are affected by the contents of) of other cells.</a:t>
            </a:r>
            <a:endParaRPr lang="en-CA" dirty="0"/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800100" y="2819400"/>
            <a:ext cx="7543800" cy="345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22254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Finding Syntax Errors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 dirty="0" smtClean="0"/>
          </a:p>
          <a:p>
            <a:endParaRPr lang="en-CA" dirty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/>
          </a:p>
          <a:p>
            <a:endParaRPr lang="en-CA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1447800"/>
            <a:ext cx="6589643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7649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Terminology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Spreadsheet (referred to as a “workbook” by Microsoft)</a:t>
            </a:r>
          </a:p>
          <a:p>
            <a:pPr lvl="1"/>
            <a:r>
              <a:rPr lang="en-CA" dirty="0" smtClean="0"/>
              <a:t>A Microsoft </a:t>
            </a:r>
            <a:r>
              <a:rPr lang="en-CA" b="1" dirty="0" smtClean="0">
                <a:solidFill>
                  <a:srgbClr val="FF0000"/>
                </a:solidFill>
              </a:rPr>
              <a:t>Excel file</a:t>
            </a:r>
          </a:p>
          <a:p>
            <a:pPr lvl="1"/>
            <a:endParaRPr lang="en-CA" dirty="0"/>
          </a:p>
          <a:p>
            <a:pPr lvl="1"/>
            <a:endParaRPr lang="en-CA" dirty="0" smtClean="0"/>
          </a:p>
          <a:p>
            <a:pPr lvl="1"/>
            <a:endParaRPr lang="en-CA" dirty="0"/>
          </a:p>
          <a:p>
            <a:pPr marL="234950" lvl="1" indent="0">
              <a:buNone/>
            </a:pPr>
            <a:endParaRPr lang="en-CA" dirty="0" smtClean="0"/>
          </a:p>
          <a:p>
            <a:r>
              <a:rPr lang="en-CA" b="1" dirty="0" smtClean="0">
                <a:solidFill>
                  <a:srgbClr val="0000FF"/>
                </a:solidFill>
              </a:rPr>
              <a:t>Worksheet</a:t>
            </a:r>
          </a:p>
          <a:p>
            <a:pPr lvl="1"/>
            <a:r>
              <a:rPr lang="en-CA" dirty="0" smtClean="0"/>
              <a:t>A part of a spreadsheet</a:t>
            </a:r>
            <a:endParaRPr lang="en-CA" dirty="0"/>
          </a:p>
          <a:p>
            <a:endParaRPr lang="en-CA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0587" y="2286000"/>
            <a:ext cx="1828800" cy="1224057"/>
          </a:xfrm>
          <a:prstGeom prst="rect">
            <a:avLst/>
          </a:prstGeom>
        </p:spPr>
      </p:pic>
      <p:sp>
        <p:nvSpPr>
          <p:cNvPr id="5" name="Freeform 4"/>
          <p:cNvSpPr/>
          <p:nvPr/>
        </p:nvSpPr>
        <p:spPr>
          <a:xfrm>
            <a:off x="959442" y="2334126"/>
            <a:ext cx="870203" cy="1082842"/>
          </a:xfrm>
          <a:custGeom>
            <a:avLst/>
            <a:gdLst>
              <a:gd name="connsiteX0" fmla="*/ 809449 w 870203"/>
              <a:gd name="connsiteY0" fmla="*/ 132348 h 1082842"/>
              <a:gd name="connsiteX1" fmla="*/ 761323 w 870203"/>
              <a:gd name="connsiteY1" fmla="*/ 72190 h 1082842"/>
              <a:gd name="connsiteX2" fmla="*/ 725228 w 870203"/>
              <a:gd name="connsiteY2" fmla="*/ 60158 h 1082842"/>
              <a:gd name="connsiteX3" fmla="*/ 689133 w 870203"/>
              <a:gd name="connsiteY3" fmla="*/ 36095 h 1082842"/>
              <a:gd name="connsiteX4" fmla="*/ 628976 w 870203"/>
              <a:gd name="connsiteY4" fmla="*/ 24063 h 1082842"/>
              <a:gd name="connsiteX5" fmla="*/ 496628 w 870203"/>
              <a:gd name="connsiteY5" fmla="*/ 0 h 1082842"/>
              <a:gd name="connsiteX6" fmla="*/ 123649 w 870203"/>
              <a:gd name="connsiteY6" fmla="*/ 12032 h 1082842"/>
              <a:gd name="connsiteX7" fmla="*/ 87555 w 870203"/>
              <a:gd name="connsiteY7" fmla="*/ 24063 h 1082842"/>
              <a:gd name="connsiteX8" fmla="*/ 63491 w 870203"/>
              <a:gd name="connsiteY8" fmla="*/ 60158 h 1082842"/>
              <a:gd name="connsiteX9" fmla="*/ 27397 w 870203"/>
              <a:gd name="connsiteY9" fmla="*/ 180474 h 1082842"/>
              <a:gd name="connsiteX10" fmla="*/ 15365 w 870203"/>
              <a:gd name="connsiteY10" fmla="*/ 252663 h 1082842"/>
              <a:gd name="connsiteX11" fmla="*/ 15365 w 870203"/>
              <a:gd name="connsiteY11" fmla="*/ 733927 h 1082842"/>
              <a:gd name="connsiteX12" fmla="*/ 39428 w 870203"/>
              <a:gd name="connsiteY12" fmla="*/ 806116 h 1082842"/>
              <a:gd name="connsiteX13" fmla="*/ 87555 w 870203"/>
              <a:gd name="connsiteY13" fmla="*/ 878306 h 1082842"/>
              <a:gd name="connsiteX14" fmla="*/ 99586 w 870203"/>
              <a:gd name="connsiteY14" fmla="*/ 914400 h 1082842"/>
              <a:gd name="connsiteX15" fmla="*/ 123649 w 870203"/>
              <a:gd name="connsiteY15" fmla="*/ 950495 h 1082842"/>
              <a:gd name="connsiteX16" fmla="*/ 195839 w 870203"/>
              <a:gd name="connsiteY16" fmla="*/ 1010653 h 1082842"/>
              <a:gd name="connsiteX17" fmla="*/ 231933 w 870203"/>
              <a:gd name="connsiteY17" fmla="*/ 1022685 h 1082842"/>
              <a:gd name="connsiteX18" fmla="*/ 268028 w 870203"/>
              <a:gd name="connsiteY18" fmla="*/ 1046748 h 1082842"/>
              <a:gd name="connsiteX19" fmla="*/ 352249 w 870203"/>
              <a:gd name="connsiteY19" fmla="*/ 1058779 h 1082842"/>
              <a:gd name="connsiteX20" fmla="*/ 400376 w 870203"/>
              <a:gd name="connsiteY20" fmla="*/ 1070811 h 1082842"/>
              <a:gd name="connsiteX21" fmla="*/ 460533 w 870203"/>
              <a:gd name="connsiteY21" fmla="*/ 1082842 h 1082842"/>
              <a:gd name="connsiteX22" fmla="*/ 701165 w 870203"/>
              <a:gd name="connsiteY22" fmla="*/ 1058779 h 1082842"/>
              <a:gd name="connsiteX23" fmla="*/ 737260 w 870203"/>
              <a:gd name="connsiteY23" fmla="*/ 1034716 h 1082842"/>
              <a:gd name="connsiteX24" fmla="*/ 785386 w 870203"/>
              <a:gd name="connsiteY24" fmla="*/ 962527 h 1082842"/>
              <a:gd name="connsiteX25" fmla="*/ 809449 w 870203"/>
              <a:gd name="connsiteY25" fmla="*/ 890337 h 1082842"/>
              <a:gd name="connsiteX26" fmla="*/ 821481 w 870203"/>
              <a:gd name="connsiteY26" fmla="*/ 854242 h 1082842"/>
              <a:gd name="connsiteX27" fmla="*/ 845544 w 870203"/>
              <a:gd name="connsiteY27" fmla="*/ 757990 h 1082842"/>
              <a:gd name="connsiteX28" fmla="*/ 857576 w 870203"/>
              <a:gd name="connsiteY28" fmla="*/ 409074 h 1082842"/>
              <a:gd name="connsiteX29" fmla="*/ 869607 w 870203"/>
              <a:gd name="connsiteY29" fmla="*/ 360948 h 1082842"/>
              <a:gd name="connsiteX30" fmla="*/ 833512 w 870203"/>
              <a:gd name="connsiteY30" fmla="*/ 192506 h 1082842"/>
              <a:gd name="connsiteX31" fmla="*/ 809449 w 870203"/>
              <a:gd name="connsiteY31" fmla="*/ 132348 h 1082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870203" h="1082842">
                <a:moveTo>
                  <a:pt x="809449" y="132348"/>
                </a:moveTo>
                <a:cubicBezTo>
                  <a:pt x="797418" y="112295"/>
                  <a:pt x="780821" y="88902"/>
                  <a:pt x="761323" y="72190"/>
                </a:cubicBezTo>
                <a:cubicBezTo>
                  <a:pt x="751694" y="63936"/>
                  <a:pt x="736572" y="65830"/>
                  <a:pt x="725228" y="60158"/>
                </a:cubicBezTo>
                <a:cubicBezTo>
                  <a:pt x="712294" y="53691"/>
                  <a:pt x="702672" y="41172"/>
                  <a:pt x="689133" y="36095"/>
                </a:cubicBezTo>
                <a:cubicBezTo>
                  <a:pt x="669986" y="28915"/>
                  <a:pt x="649096" y="27721"/>
                  <a:pt x="628976" y="24063"/>
                </a:cubicBezTo>
                <a:cubicBezTo>
                  <a:pt x="459634" y="-6726"/>
                  <a:pt x="645238" y="29723"/>
                  <a:pt x="496628" y="0"/>
                </a:cubicBezTo>
                <a:cubicBezTo>
                  <a:pt x="372302" y="4011"/>
                  <a:pt x="247825" y="4728"/>
                  <a:pt x="123649" y="12032"/>
                </a:cubicBezTo>
                <a:cubicBezTo>
                  <a:pt x="110989" y="12777"/>
                  <a:pt x="97458" y="16141"/>
                  <a:pt x="87555" y="24063"/>
                </a:cubicBezTo>
                <a:cubicBezTo>
                  <a:pt x="76263" y="33096"/>
                  <a:pt x="71512" y="48126"/>
                  <a:pt x="63491" y="60158"/>
                </a:cubicBezTo>
                <a:cubicBezTo>
                  <a:pt x="48143" y="106204"/>
                  <a:pt x="36490" y="135011"/>
                  <a:pt x="27397" y="180474"/>
                </a:cubicBezTo>
                <a:cubicBezTo>
                  <a:pt x="22613" y="204395"/>
                  <a:pt x="19376" y="228600"/>
                  <a:pt x="15365" y="252663"/>
                </a:cubicBezTo>
                <a:cubicBezTo>
                  <a:pt x="-1776" y="458350"/>
                  <a:pt x="-8216" y="466678"/>
                  <a:pt x="15365" y="733927"/>
                </a:cubicBezTo>
                <a:cubicBezTo>
                  <a:pt x="17594" y="759193"/>
                  <a:pt x="31407" y="782053"/>
                  <a:pt x="39428" y="806116"/>
                </a:cubicBezTo>
                <a:cubicBezTo>
                  <a:pt x="56840" y="858353"/>
                  <a:pt x="42493" y="833244"/>
                  <a:pt x="87555" y="878306"/>
                </a:cubicBezTo>
                <a:cubicBezTo>
                  <a:pt x="91565" y="890337"/>
                  <a:pt x="93914" y="903057"/>
                  <a:pt x="99586" y="914400"/>
                </a:cubicBezTo>
                <a:cubicBezTo>
                  <a:pt x="106053" y="927334"/>
                  <a:pt x="114392" y="939386"/>
                  <a:pt x="123649" y="950495"/>
                </a:cubicBezTo>
                <a:cubicBezTo>
                  <a:pt x="142656" y="973304"/>
                  <a:pt x="168797" y="997132"/>
                  <a:pt x="195839" y="1010653"/>
                </a:cubicBezTo>
                <a:cubicBezTo>
                  <a:pt x="207182" y="1016325"/>
                  <a:pt x="220590" y="1017013"/>
                  <a:pt x="231933" y="1022685"/>
                </a:cubicBezTo>
                <a:cubicBezTo>
                  <a:pt x="244867" y="1029152"/>
                  <a:pt x="254178" y="1042593"/>
                  <a:pt x="268028" y="1046748"/>
                </a:cubicBezTo>
                <a:cubicBezTo>
                  <a:pt x="295191" y="1054897"/>
                  <a:pt x="324348" y="1053706"/>
                  <a:pt x="352249" y="1058779"/>
                </a:cubicBezTo>
                <a:cubicBezTo>
                  <a:pt x="368518" y="1061737"/>
                  <a:pt x="384234" y="1067224"/>
                  <a:pt x="400376" y="1070811"/>
                </a:cubicBezTo>
                <a:cubicBezTo>
                  <a:pt x="420338" y="1075247"/>
                  <a:pt x="440481" y="1078832"/>
                  <a:pt x="460533" y="1082842"/>
                </a:cubicBezTo>
                <a:cubicBezTo>
                  <a:pt x="461827" y="1082756"/>
                  <a:pt x="649582" y="1078123"/>
                  <a:pt x="701165" y="1058779"/>
                </a:cubicBezTo>
                <a:cubicBezTo>
                  <a:pt x="714705" y="1053702"/>
                  <a:pt x="725228" y="1042737"/>
                  <a:pt x="737260" y="1034716"/>
                </a:cubicBezTo>
                <a:cubicBezTo>
                  <a:pt x="753302" y="1010653"/>
                  <a:pt x="776241" y="989963"/>
                  <a:pt x="785386" y="962527"/>
                </a:cubicBezTo>
                <a:lnTo>
                  <a:pt x="809449" y="890337"/>
                </a:lnTo>
                <a:cubicBezTo>
                  <a:pt x="813460" y="878305"/>
                  <a:pt x="818994" y="866678"/>
                  <a:pt x="821481" y="854242"/>
                </a:cubicBezTo>
                <a:cubicBezTo>
                  <a:pt x="835999" y="781649"/>
                  <a:pt x="827045" y="813485"/>
                  <a:pt x="845544" y="757990"/>
                </a:cubicBezTo>
                <a:cubicBezTo>
                  <a:pt x="849555" y="641685"/>
                  <a:pt x="850536" y="525235"/>
                  <a:pt x="857576" y="409074"/>
                </a:cubicBezTo>
                <a:cubicBezTo>
                  <a:pt x="858576" y="392569"/>
                  <a:pt x="869607" y="377484"/>
                  <a:pt x="869607" y="360948"/>
                </a:cubicBezTo>
                <a:cubicBezTo>
                  <a:pt x="869607" y="234208"/>
                  <a:pt x="877794" y="258926"/>
                  <a:pt x="833512" y="192506"/>
                </a:cubicBezTo>
                <a:cubicBezTo>
                  <a:pt x="820508" y="140488"/>
                  <a:pt x="821480" y="152401"/>
                  <a:pt x="809449" y="132348"/>
                </a:cubicBez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srgbClr val="FF000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200" y="4507753"/>
            <a:ext cx="4067175" cy="971550"/>
          </a:xfrm>
          <a:prstGeom prst="rect">
            <a:avLst/>
          </a:prstGeom>
        </p:spPr>
      </p:pic>
      <p:grpSp>
        <p:nvGrpSpPr>
          <p:cNvPr id="10" name="Group 9"/>
          <p:cNvGrpSpPr/>
          <p:nvPr/>
        </p:nvGrpSpPr>
        <p:grpSpPr>
          <a:xfrm>
            <a:off x="1798060" y="5257800"/>
            <a:ext cx="717385" cy="160889"/>
            <a:chOff x="1798060" y="5257800"/>
            <a:chExt cx="717385" cy="160889"/>
          </a:xfrm>
        </p:grpSpPr>
        <p:cxnSp>
          <p:nvCxnSpPr>
            <p:cNvPr id="8" name="Straight Arrow Connector 7"/>
            <p:cNvCxnSpPr/>
            <p:nvPr/>
          </p:nvCxnSpPr>
          <p:spPr>
            <a:xfrm flipV="1">
              <a:off x="1798060" y="5257800"/>
              <a:ext cx="229445" cy="152400"/>
            </a:xfrm>
            <a:prstGeom prst="straightConnector1">
              <a:avLst/>
            </a:prstGeom>
            <a:ln w="38100">
              <a:solidFill>
                <a:srgbClr val="0000FF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flipV="1">
              <a:off x="2286000" y="5266289"/>
              <a:ext cx="229445" cy="152400"/>
            </a:xfrm>
            <a:prstGeom prst="straightConnector1">
              <a:avLst/>
            </a:prstGeom>
            <a:ln w="38100">
              <a:solidFill>
                <a:srgbClr val="0000FF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19043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  <p:bldP spid="5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Finding </a:t>
            </a:r>
            <a:r>
              <a:rPr lang="en-CA" dirty="0" smtClean="0"/>
              <a:t>Syntax Errors (2)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If you can’t spot the syntax error by manually scanning formulas </a:t>
            </a:r>
            <a:r>
              <a:rPr lang="en-CA" dirty="0" smtClean="0"/>
              <a:t>(e.g. spreadsheet </a:t>
            </a:r>
            <a:r>
              <a:rPr lang="en-CA" dirty="0"/>
              <a:t>is too large) then there’s an automated mechanism</a:t>
            </a:r>
            <a:r>
              <a:rPr lang="en-CA" dirty="0" smtClean="0"/>
              <a:t>.</a:t>
            </a:r>
          </a:p>
          <a:p>
            <a:pPr lvl="1"/>
            <a:r>
              <a:rPr lang="en-CA" dirty="0" smtClean="0">
                <a:latin typeface="Consolas" panose="020B0609020204030204" pitchFamily="49" charset="0"/>
              </a:rPr>
              <a:t>Formulas : Formula auditing : Error checking -&gt; Error checking</a:t>
            </a:r>
            <a:endParaRPr lang="en-CA" dirty="0">
              <a:latin typeface="Consolas" panose="020B0609020204030204" pitchFamily="49" charset="0"/>
            </a:endParaRPr>
          </a:p>
          <a:p>
            <a:endParaRPr lang="en-CA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b="16418"/>
          <a:stretch/>
        </p:blipFill>
        <p:spPr>
          <a:xfrm>
            <a:off x="914400" y="3373120"/>
            <a:ext cx="5334000" cy="3484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1491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Finding </a:t>
            </a:r>
            <a:r>
              <a:rPr lang="en-CA" dirty="0" smtClean="0"/>
              <a:t>Syntax Errors (3)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Sometimes fixing the error in the original precedent cell will fix several errors.</a:t>
            </a:r>
          </a:p>
          <a:p>
            <a:pPr lvl="1"/>
            <a:r>
              <a:rPr lang="en-CA" dirty="0" smtClean="0"/>
              <a:t>The example below shows the result of correcting the formula in Cell </a:t>
            </a:r>
            <a:r>
              <a:rPr lang="en-CA" dirty="0" smtClean="0">
                <a:latin typeface="Consolas" panose="020B0609020204030204" pitchFamily="49" charset="0"/>
              </a:rPr>
              <a:t>D9</a:t>
            </a:r>
            <a:r>
              <a:rPr lang="en-CA" dirty="0" smtClean="0"/>
              <a:t>.</a:t>
            </a:r>
          </a:p>
          <a:p>
            <a:pPr lvl="1"/>
            <a:r>
              <a:rPr lang="en-CA" dirty="0" smtClean="0"/>
              <a:t>Syntax errors in other cells </a:t>
            </a:r>
            <a:r>
              <a:rPr lang="en-CA" dirty="0" smtClean="0">
                <a:latin typeface="Consolas" panose="020B0609020204030204" pitchFamily="49" charset="0"/>
              </a:rPr>
              <a:t>D11</a:t>
            </a:r>
            <a:r>
              <a:rPr lang="en-CA" dirty="0" smtClean="0"/>
              <a:t> and </a:t>
            </a:r>
            <a:r>
              <a:rPr lang="en-CA" dirty="0" smtClean="0">
                <a:latin typeface="Consolas" panose="020B0609020204030204" pitchFamily="49" charset="0"/>
              </a:rPr>
              <a:t>G11</a:t>
            </a:r>
            <a:r>
              <a:rPr lang="en-CA" dirty="0" smtClean="0"/>
              <a:t> are automatically fixed.</a:t>
            </a:r>
            <a:endParaRPr lang="en-CA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3048000"/>
            <a:ext cx="5334000" cy="243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1026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Circular References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A specific type of error when a cell containing a formula includes that cell in the formula.</a:t>
            </a:r>
          </a:p>
          <a:p>
            <a:r>
              <a:rPr lang="en-CA" dirty="0" smtClean="0"/>
              <a:t>Cell </a:t>
            </a:r>
            <a:r>
              <a:rPr lang="en-CA" dirty="0" smtClean="0">
                <a:latin typeface="Consolas" panose="020B0609020204030204" pitchFamily="49" charset="0"/>
              </a:rPr>
              <a:t>A10</a:t>
            </a:r>
            <a:r>
              <a:rPr lang="en-CA" dirty="0" smtClean="0"/>
              <a:t> contains the formula: </a:t>
            </a:r>
            <a:r>
              <a:rPr lang="en-CA" dirty="0" smtClean="0">
                <a:latin typeface="Consolas" panose="020B0609020204030204" pitchFamily="49" charset="0"/>
              </a:rPr>
              <a:t>=AVERAGE(A1:A10)</a:t>
            </a:r>
            <a:r>
              <a:rPr lang="en-CA" dirty="0"/>
              <a:t>.</a:t>
            </a:r>
            <a:endParaRPr lang="en-CA" dirty="0" smtClean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5234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Finding Circular References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Example</a:t>
            </a:r>
          </a:p>
          <a:p>
            <a:pPr lvl="1"/>
            <a:r>
              <a:rPr lang="en-CA" dirty="0" smtClean="0"/>
              <a:t>To make it </a:t>
            </a:r>
            <a:r>
              <a:rPr lang="en-CA" dirty="0"/>
              <a:t>e</a:t>
            </a:r>
            <a:r>
              <a:rPr lang="en-CA" dirty="0" smtClean="0"/>
              <a:t>asy to see how things work you are shown exactly which cell contains the circular reference.</a:t>
            </a:r>
          </a:p>
          <a:p>
            <a:endParaRPr lang="en-CA" dirty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r>
              <a:rPr lang="en-CA" b="1" dirty="0" smtClean="0"/>
              <a:t>One clue</a:t>
            </a:r>
            <a:r>
              <a:rPr lang="en-CA" dirty="0" smtClean="0"/>
              <a:t>: After </a:t>
            </a:r>
            <a:r>
              <a:rPr lang="en-CA" dirty="0"/>
              <a:t>the formula has been entered Excel will provide an alert that a circular reference </a:t>
            </a:r>
            <a:r>
              <a:rPr lang="en-CA" dirty="0" smtClean="0"/>
              <a:t>exists</a:t>
            </a:r>
            <a:endParaRPr lang="en-CA" dirty="0"/>
          </a:p>
          <a:p>
            <a:endParaRPr lang="en-CA" dirty="0" smtClean="0"/>
          </a:p>
          <a:p>
            <a:endParaRPr lang="en-CA" dirty="0"/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45B71054-3970-4DD8-8AFE-C410BF272D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8809" y="2667000"/>
            <a:ext cx="4267200" cy="120932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7149F8E1-150E-4A48-9015-B983130F06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809" y="5181600"/>
            <a:ext cx="5204791" cy="1429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0166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Finding Circular References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b="1" dirty="0" smtClean="0"/>
              <a:t>Finding the problem afterward</a:t>
            </a:r>
            <a:r>
              <a:rPr lang="en-CA" dirty="0" smtClean="0"/>
              <a:t>: you can use the built in mechanism for finding circular references:</a:t>
            </a:r>
          </a:p>
          <a:p>
            <a:r>
              <a:rPr lang="en-CA" dirty="0" smtClean="0"/>
              <a:t>Formulas : Calculations : Error Checking -&gt; Circular references</a:t>
            </a:r>
          </a:p>
          <a:p>
            <a:endParaRPr lang="en-CA" dirty="0"/>
          </a:p>
          <a:p>
            <a:endParaRPr lang="en-CA" dirty="0"/>
          </a:p>
        </p:txBody>
      </p:sp>
      <p:pic>
        <p:nvPicPr>
          <p:cNvPr id="5" name="Picture 4" descr="A screenshot of a cell phone&#10;&#10;Description automatically generated">
            <a:extLst>
              <a:ext uri="{FF2B5EF4-FFF2-40B4-BE49-F238E27FC236}">
                <a16:creationId xmlns="" xmlns:a16="http://schemas.microsoft.com/office/drawing/2014/main" id="{4A1F2553-4E5B-4E65-8B07-5BEDABA8484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501" y="2895600"/>
            <a:ext cx="8302231" cy="2819400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>
            <a:off x="7696200" y="5334000"/>
            <a:ext cx="990600" cy="381000"/>
          </a:xfrm>
          <a:prstGeom prst="ellipse">
            <a:avLst/>
          </a:prstGeom>
          <a:noFill/>
          <a:ln>
            <a:solidFill>
              <a:srgbClr val="FF000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93172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smtClean="0">
                <a:latin typeface="Consolas" panose="020B0609020204030204" pitchFamily="49" charset="0"/>
              </a:rPr>
              <a:t>COUNTIF()</a:t>
            </a:r>
            <a:r>
              <a:rPr lang="en-US" dirty="0" smtClean="0"/>
              <a:t>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b="1" dirty="0"/>
              <a:t>Example spreadsheet</a:t>
            </a:r>
            <a:r>
              <a:rPr lang="en-CA" b="1" dirty="0" smtClean="0"/>
              <a:t>:</a:t>
            </a:r>
            <a:r>
              <a:rPr lang="en-CA" dirty="0" smtClean="0"/>
              <a:t> </a:t>
            </a:r>
            <a:r>
              <a:rPr lang="en-CA" dirty="0" err="1" smtClean="0">
                <a:latin typeface="Consolas" panose="020B0609020204030204" pitchFamily="49" charset="0"/>
              </a:rPr>
              <a:t>countif</a:t>
            </a:r>
            <a:endParaRPr lang="en-US" dirty="0" smtClean="0"/>
          </a:p>
          <a:p>
            <a:r>
              <a:rPr lang="en-US" dirty="0" smtClean="0"/>
              <a:t>Counts (adds to a tally when a cell in a range meets a condition) e.g. # of IT employees</a:t>
            </a:r>
          </a:p>
          <a:p>
            <a:r>
              <a:rPr lang="en-US" dirty="0" smtClean="0"/>
              <a:t>Example: For the formula in Cell </a:t>
            </a:r>
            <a:r>
              <a:rPr lang="en-US" dirty="0" smtClean="0">
                <a:latin typeface="Consolas" panose="020B0609020204030204" pitchFamily="49" charset="0"/>
              </a:rPr>
              <a:t>O8</a:t>
            </a:r>
            <a:r>
              <a:rPr lang="en-US" dirty="0" smtClean="0"/>
              <a:t> whenever a cell in the range </a:t>
            </a:r>
            <a:r>
              <a:rPr lang="en-US" dirty="0" smtClean="0">
                <a:latin typeface="Consolas" panose="020B0609020204030204" pitchFamily="49" charset="0"/>
              </a:rPr>
              <a:t>I2:I6</a:t>
            </a:r>
            <a:r>
              <a:rPr lang="en-US" dirty="0" smtClean="0"/>
              <a:t> contain the string in Cell </a:t>
            </a:r>
            <a:r>
              <a:rPr lang="en-US" dirty="0" smtClean="0">
                <a:latin typeface="Consolas" panose="020B0609020204030204" pitchFamily="49" charset="0"/>
              </a:rPr>
              <a:t>N8</a:t>
            </a:r>
            <a:r>
              <a:rPr lang="en-US" dirty="0" smtClean="0"/>
              <a:t> “Accounting” one is added to the tally.</a:t>
            </a:r>
          </a:p>
          <a:p>
            <a:pPr lvl="1"/>
            <a:r>
              <a:rPr lang="en-US" dirty="0" smtClean="0"/>
              <a:t>In other words it counts the number of employees from the accounting department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990600" y="4572000"/>
            <a:ext cx="4191000" cy="1524000"/>
          </a:xfrm>
          <a:prstGeom prst="rect">
            <a:avLst/>
          </a:prstGeom>
        </p:spPr>
      </p:pic>
      <p:grpSp>
        <p:nvGrpSpPr>
          <p:cNvPr id="7" name="Group 6"/>
          <p:cNvGrpSpPr/>
          <p:nvPr/>
        </p:nvGrpSpPr>
        <p:grpSpPr>
          <a:xfrm>
            <a:off x="5943600" y="4419600"/>
            <a:ext cx="2286000" cy="2198132"/>
            <a:chOff x="6400800" y="4659868"/>
            <a:chExt cx="2286000" cy="2198132"/>
          </a:xfrm>
        </p:grpSpPr>
        <p:pic>
          <p:nvPicPr>
            <p:cNvPr id="5" name="Picture 4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6477000" y="5029200"/>
              <a:ext cx="2209800" cy="1828800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/>
          </p:nvSpPr>
          <p:spPr>
            <a:xfrm>
              <a:off x="6400800" y="4659868"/>
              <a:ext cx="1600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Employee info</a:t>
              </a:r>
              <a:endParaRPr lang="en-US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621623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Inserting A Column Chart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“Insert” the chart: </a:t>
            </a:r>
            <a:r>
              <a:rPr lang="en-CA" dirty="0" smtClean="0">
                <a:latin typeface="Consolas" panose="020B0609020204030204" pitchFamily="49" charset="0"/>
              </a:rPr>
              <a:t>Insert -&gt; Charts: </a:t>
            </a:r>
            <a:r>
              <a:rPr lang="en-CA" dirty="0" smtClean="0"/>
              <a:t>(Select a column chart)</a:t>
            </a:r>
          </a:p>
          <a:p>
            <a:endParaRPr lang="en-CA" dirty="0"/>
          </a:p>
          <a:p>
            <a:endParaRPr lang="en-CA" dirty="0" smtClean="0"/>
          </a:p>
          <a:p>
            <a:endParaRPr lang="en-CA" dirty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/>
          </a:p>
          <a:p>
            <a:pPr marL="0" indent="0">
              <a:buNone/>
            </a:pPr>
            <a:endParaRPr lang="en-CA" dirty="0"/>
          </a:p>
          <a:p>
            <a:r>
              <a:rPr lang="en-CA" dirty="0" smtClean="0"/>
              <a:t>Keep </a:t>
            </a:r>
            <a:r>
              <a:rPr lang="en-CA" dirty="0"/>
              <a:t>it simple e.g. avoid fancy 3D </a:t>
            </a:r>
            <a:r>
              <a:rPr lang="en-CA" dirty="0" smtClean="0"/>
              <a:t>effects</a:t>
            </a:r>
          </a:p>
          <a:p>
            <a:pPr lvl="1"/>
            <a:r>
              <a:rPr lang="en-CA" dirty="0" smtClean="0"/>
              <a:t>Avoid “chart junk” – look up this bad design practice online (described by Edward </a:t>
            </a:r>
            <a:r>
              <a:rPr lang="en-CA" dirty="0" err="1" smtClean="0"/>
              <a:t>Tufte</a:t>
            </a:r>
            <a:r>
              <a:rPr lang="en-CA" dirty="0" smtClean="0"/>
              <a:t>) for more details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 rotWithShape="1">
          <a:blip r:embed="rId2"/>
          <a:srcRect l="35063" t="15347" r="11773" b="50762"/>
          <a:stretch/>
        </p:blipFill>
        <p:spPr bwMode="auto">
          <a:xfrm>
            <a:off x="762000" y="2286000"/>
            <a:ext cx="5334000" cy="29718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994287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Other Excel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Online training resources created by Microsoft:</a:t>
            </a:r>
          </a:p>
          <a:p>
            <a:pPr lvl="1"/>
            <a:r>
              <a:rPr lang="en-CA" dirty="0"/>
              <a:t>Tutorials</a:t>
            </a:r>
            <a:endParaRPr lang="en-CA" dirty="0">
              <a:hlinkClick r:id=""/>
            </a:endParaRPr>
          </a:p>
          <a:p>
            <a:pPr lvl="2"/>
            <a:r>
              <a:rPr lang="en-CA" dirty="0">
                <a:hlinkClick r:id=""/>
              </a:rPr>
              <a:t>https://support.office.com/en-us/article/excel-for-windows-training-9bc05390-e94c-46af-a5b3-d7c22f6990bb</a:t>
            </a:r>
            <a:endParaRPr lang="en-CA" dirty="0"/>
          </a:p>
          <a:p>
            <a:pPr lvl="1"/>
            <a:r>
              <a:rPr lang="en-CA" dirty="0"/>
              <a:t>A MAC specific resource</a:t>
            </a:r>
          </a:p>
          <a:p>
            <a:pPr lvl="2"/>
            <a:r>
              <a:rPr lang="en-CA" dirty="0">
                <a:hlinkClick r:id="rId2"/>
              </a:rPr>
              <a:t>https://support.office.com/en-us/article/excel-2016-for-mac-help-2010f16b-aec0-4da7-b381-9cc1b9b47745</a:t>
            </a:r>
            <a:endParaRPr lang="en-CA" dirty="0"/>
          </a:p>
          <a:p>
            <a:pPr lvl="2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53330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Formula References To Other Worksheets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7200"/>
          </a:xfrm>
        </p:spPr>
        <p:txBody>
          <a:bodyPr/>
          <a:lstStyle/>
          <a:p>
            <a:r>
              <a:rPr lang="en-US" b="1" dirty="0" smtClean="0"/>
              <a:t>Example spreadsheet</a:t>
            </a:r>
            <a:r>
              <a:rPr lang="en-US" dirty="0" smtClean="0"/>
              <a:t>: “</a:t>
            </a:r>
            <a:r>
              <a:rPr lang="en-US" sz="2000" dirty="0">
                <a:latin typeface="Consolas" panose="020B0609020204030204" pitchFamily="49" charset="0"/>
              </a:rPr>
              <a:t>references_V1_10%tax</a:t>
            </a:r>
            <a:r>
              <a:rPr lang="en-US" dirty="0" smtClean="0"/>
              <a:t>”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685800" y="2133600"/>
            <a:ext cx="4067175" cy="1685985"/>
            <a:chOff x="685800" y="2133600"/>
            <a:chExt cx="4067175" cy="1685985"/>
          </a:xfrm>
        </p:grpSpPr>
        <p:sp>
          <p:nvSpPr>
            <p:cNvPr id="4" name="TextBox 3"/>
            <p:cNvSpPr txBox="1"/>
            <p:nvPr/>
          </p:nvSpPr>
          <p:spPr>
            <a:xfrm>
              <a:off x="685800" y="2133600"/>
              <a:ext cx="3352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“Employees” worksheet</a:t>
              </a:r>
              <a:endParaRPr lang="en-US" sz="2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62000" y="2533710"/>
              <a:ext cx="3990975" cy="1285875"/>
            </a:xfrm>
            <a:prstGeom prst="rect">
              <a:avLst/>
            </a:prstGeom>
          </p:spPr>
        </p:pic>
      </p:grpSp>
      <p:grpSp>
        <p:nvGrpSpPr>
          <p:cNvPr id="9" name="Group 8"/>
          <p:cNvGrpSpPr/>
          <p:nvPr/>
        </p:nvGrpSpPr>
        <p:grpSpPr>
          <a:xfrm>
            <a:off x="4873421" y="2120788"/>
            <a:ext cx="3352800" cy="1200210"/>
            <a:chOff x="683455" y="4248240"/>
            <a:chExt cx="3352800" cy="1200210"/>
          </a:xfrm>
        </p:grpSpPr>
        <p:sp>
          <p:nvSpPr>
            <p:cNvPr id="6" name="TextBox 5"/>
            <p:cNvSpPr txBox="1"/>
            <p:nvPr/>
          </p:nvSpPr>
          <p:spPr>
            <a:xfrm>
              <a:off x="683455" y="4248240"/>
              <a:ext cx="3352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“Rates” worksheet</a:t>
              </a:r>
              <a:endParaRPr lang="en-US" sz="2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60828" y="4648350"/>
              <a:ext cx="1562100" cy="800100"/>
            </a:xfrm>
            <a:prstGeom prst="rect">
              <a:avLst/>
            </a:prstGeom>
          </p:spPr>
        </p:pic>
      </p:grpSp>
      <p:grpSp>
        <p:nvGrpSpPr>
          <p:cNvPr id="15" name="Group 14"/>
          <p:cNvGrpSpPr/>
          <p:nvPr/>
        </p:nvGrpSpPr>
        <p:grpSpPr>
          <a:xfrm>
            <a:off x="610074" y="4514674"/>
            <a:ext cx="4159420" cy="1590555"/>
            <a:chOff x="-76200" y="4219695"/>
            <a:chExt cx="4159420" cy="1590555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 rotWithShape="1">
            <a:blip r:embed="rId4"/>
            <a:srcRect l="1840"/>
            <a:stretch/>
          </p:blipFill>
          <p:spPr>
            <a:xfrm>
              <a:off x="16045" y="4572000"/>
              <a:ext cx="4067175" cy="1238250"/>
            </a:xfrm>
            <a:prstGeom prst="rect">
              <a:avLst/>
            </a:prstGeom>
          </p:spPr>
        </p:pic>
        <p:sp>
          <p:nvSpPr>
            <p:cNvPr id="12" name="TextBox 11"/>
            <p:cNvSpPr txBox="1"/>
            <p:nvPr/>
          </p:nvSpPr>
          <p:spPr>
            <a:xfrm>
              <a:off x="-76200" y="4219695"/>
              <a:ext cx="3886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References to same worksheet</a:t>
              </a:r>
              <a:endParaRPr lang="en-US" sz="2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4933830" y="4505613"/>
            <a:ext cx="4144478" cy="2138994"/>
            <a:chOff x="4776860" y="4706115"/>
            <a:chExt cx="4144478" cy="2138994"/>
          </a:xfrm>
        </p:grpSpPr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863688" y="5359209"/>
              <a:ext cx="4057650" cy="1485900"/>
            </a:xfrm>
            <a:prstGeom prst="rect">
              <a:avLst/>
            </a:prstGeom>
          </p:spPr>
        </p:pic>
        <p:sp>
          <p:nvSpPr>
            <p:cNvPr id="13" name="TextBox 12"/>
            <p:cNvSpPr txBox="1"/>
            <p:nvPr/>
          </p:nvSpPr>
          <p:spPr>
            <a:xfrm>
              <a:off x="4776860" y="4706115"/>
              <a:ext cx="38862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Reference to </a:t>
              </a:r>
              <a:r>
                <a:rPr lang="en-US" sz="2000" b="1" dirty="0" smtClean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another worksheet</a:t>
              </a:r>
              <a:endParaRPr lang="en-US" sz="20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7" name="Freeform 16"/>
          <p:cNvSpPr/>
          <p:nvPr/>
        </p:nvSpPr>
        <p:spPr>
          <a:xfrm>
            <a:off x="7753206" y="5309952"/>
            <a:ext cx="379445" cy="196970"/>
          </a:xfrm>
          <a:custGeom>
            <a:avLst/>
            <a:gdLst>
              <a:gd name="connsiteX0" fmla="*/ 342122 w 379445"/>
              <a:gd name="connsiteY0" fmla="*/ 25313 h 196970"/>
              <a:gd name="connsiteX1" fmla="*/ 205273 w 379445"/>
              <a:gd name="connsiteY1" fmla="*/ 6652 h 196970"/>
              <a:gd name="connsiteX2" fmla="*/ 167951 w 379445"/>
              <a:gd name="connsiteY2" fmla="*/ 431 h 196970"/>
              <a:gd name="connsiteX3" fmla="*/ 49763 w 379445"/>
              <a:gd name="connsiteY3" fmla="*/ 6652 h 196970"/>
              <a:gd name="connsiteX4" fmla="*/ 24882 w 379445"/>
              <a:gd name="connsiteY4" fmla="*/ 43974 h 196970"/>
              <a:gd name="connsiteX5" fmla="*/ 18661 w 379445"/>
              <a:gd name="connsiteY5" fmla="*/ 81297 h 196970"/>
              <a:gd name="connsiteX6" fmla="*/ 6220 w 379445"/>
              <a:gd name="connsiteY6" fmla="*/ 118619 h 196970"/>
              <a:gd name="connsiteX7" fmla="*/ 0 w 379445"/>
              <a:gd name="connsiteY7" fmla="*/ 143501 h 196970"/>
              <a:gd name="connsiteX8" fmla="*/ 223935 w 379445"/>
              <a:gd name="connsiteY8" fmla="*/ 180823 h 196970"/>
              <a:gd name="connsiteX9" fmla="*/ 286139 w 379445"/>
              <a:gd name="connsiteY9" fmla="*/ 193264 h 196970"/>
              <a:gd name="connsiteX10" fmla="*/ 360784 w 379445"/>
              <a:gd name="connsiteY10" fmla="*/ 187044 h 196970"/>
              <a:gd name="connsiteX11" fmla="*/ 367004 w 379445"/>
              <a:gd name="connsiteY11" fmla="*/ 162162 h 196970"/>
              <a:gd name="connsiteX12" fmla="*/ 379445 w 379445"/>
              <a:gd name="connsiteY12" fmla="*/ 118619 h 196970"/>
              <a:gd name="connsiteX13" fmla="*/ 373224 w 379445"/>
              <a:gd name="connsiteY13" fmla="*/ 62635 h 196970"/>
              <a:gd name="connsiteX14" fmla="*/ 367004 w 379445"/>
              <a:gd name="connsiteY14" fmla="*/ 43974 h 196970"/>
              <a:gd name="connsiteX15" fmla="*/ 342122 w 379445"/>
              <a:gd name="connsiteY15" fmla="*/ 25313 h 196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379445" h="196970">
                <a:moveTo>
                  <a:pt x="342122" y="25313"/>
                </a:moveTo>
                <a:cubicBezTo>
                  <a:pt x="315167" y="19093"/>
                  <a:pt x="342894" y="24602"/>
                  <a:pt x="205273" y="6652"/>
                </a:cubicBezTo>
                <a:cubicBezTo>
                  <a:pt x="192767" y="5021"/>
                  <a:pt x="180392" y="2505"/>
                  <a:pt x="167951" y="431"/>
                </a:cubicBezTo>
                <a:cubicBezTo>
                  <a:pt x="128555" y="2505"/>
                  <a:pt x="87504" y="-4835"/>
                  <a:pt x="49763" y="6652"/>
                </a:cubicBezTo>
                <a:cubicBezTo>
                  <a:pt x="35459" y="11005"/>
                  <a:pt x="24882" y="43974"/>
                  <a:pt x="24882" y="43974"/>
                </a:cubicBezTo>
                <a:cubicBezTo>
                  <a:pt x="22808" y="56415"/>
                  <a:pt x="21720" y="69061"/>
                  <a:pt x="18661" y="81297"/>
                </a:cubicBezTo>
                <a:cubicBezTo>
                  <a:pt x="15480" y="94019"/>
                  <a:pt x="9400" y="105897"/>
                  <a:pt x="6220" y="118619"/>
                </a:cubicBezTo>
                <a:lnTo>
                  <a:pt x="0" y="143501"/>
                </a:lnTo>
                <a:cubicBezTo>
                  <a:pt x="20714" y="247078"/>
                  <a:pt x="-6111" y="165487"/>
                  <a:pt x="223935" y="180823"/>
                </a:cubicBezTo>
                <a:cubicBezTo>
                  <a:pt x="245033" y="182230"/>
                  <a:pt x="265404" y="189117"/>
                  <a:pt x="286139" y="193264"/>
                </a:cubicBezTo>
                <a:cubicBezTo>
                  <a:pt x="311021" y="191191"/>
                  <a:pt x="337480" y="196007"/>
                  <a:pt x="360784" y="187044"/>
                </a:cubicBezTo>
                <a:cubicBezTo>
                  <a:pt x="368763" y="183975"/>
                  <a:pt x="364755" y="170410"/>
                  <a:pt x="367004" y="162162"/>
                </a:cubicBezTo>
                <a:cubicBezTo>
                  <a:pt x="370976" y="147599"/>
                  <a:pt x="375298" y="133133"/>
                  <a:pt x="379445" y="118619"/>
                </a:cubicBezTo>
                <a:cubicBezTo>
                  <a:pt x="377371" y="99958"/>
                  <a:pt x="376311" y="81156"/>
                  <a:pt x="373224" y="62635"/>
                </a:cubicBezTo>
                <a:cubicBezTo>
                  <a:pt x="372146" y="56167"/>
                  <a:pt x="370938" y="49219"/>
                  <a:pt x="367004" y="43974"/>
                </a:cubicBezTo>
                <a:cubicBezTo>
                  <a:pt x="364222" y="40265"/>
                  <a:pt x="369077" y="31533"/>
                  <a:pt x="342122" y="25313"/>
                </a:cubicBezTo>
                <a:close/>
              </a:path>
            </a:pathLst>
          </a:cu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6" name="Freeform 15"/>
          <p:cNvSpPr/>
          <p:nvPr/>
        </p:nvSpPr>
        <p:spPr>
          <a:xfrm>
            <a:off x="7110738" y="5482350"/>
            <a:ext cx="805217" cy="996287"/>
          </a:xfrm>
          <a:custGeom>
            <a:avLst/>
            <a:gdLst>
              <a:gd name="connsiteX0" fmla="*/ 805217 w 805217"/>
              <a:gd name="connsiteY0" fmla="*/ 0 h 996287"/>
              <a:gd name="connsiteX1" fmla="*/ 736979 w 805217"/>
              <a:gd name="connsiteY1" fmla="*/ 109182 h 996287"/>
              <a:gd name="connsiteX2" fmla="*/ 682388 w 805217"/>
              <a:gd name="connsiteY2" fmla="*/ 204717 h 996287"/>
              <a:gd name="connsiteX3" fmla="*/ 655092 w 805217"/>
              <a:gd name="connsiteY3" fmla="*/ 259308 h 996287"/>
              <a:gd name="connsiteX4" fmla="*/ 586853 w 805217"/>
              <a:gd name="connsiteY4" fmla="*/ 354842 h 996287"/>
              <a:gd name="connsiteX5" fmla="*/ 532262 w 805217"/>
              <a:gd name="connsiteY5" fmla="*/ 436729 h 996287"/>
              <a:gd name="connsiteX6" fmla="*/ 464023 w 805217"/>
              <a:gd name="connsiteY6" fmla="*/ 504967 h 996287"/>
              <a:gd name="connsiteX7" fmla="*/ 409432 w 805217"/>
              <a:gd name="connsiteY7" fmla="*/ 586854 h 996287"/>
              <a:gd name="connsiteX8" fmla="*/ 341194 w 805217"/>
              <a:gd name="connsiteY8" fmla="*/ 655093 h 996287"/>
              <a:gd name="connsiteX9" fmla="*/ 272955 w 805217"/>
              <a:gd name="connsiteY9" fmla="*/ 723332 h 996287"/>
              <a:gd name="connsiteX10" fmla="*/ 150125 w 805217"/>
              <a:gd name="connsiteY10" fmla="*/ 832514 h 996287"/>
              <a:gd name="connsiteX11" fmla="*/ 95534 w 805217"/>
              <a:gd name="connsiteY11" fmla="*/ 900752 h 996287"/>
              <a:gd name="connsiteX12" fmla="*/ 68238 w 805217"/>
              <a:gd name="connsiteY12" fmla="*/ 941696 h 996287"/>
              <a:gd name="connsiteX13" fmla="*/ 0 w 805217"/>
              <a:gd name="connsiteY13" fmla="*/ 996287 h 9962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805217" h="996287">
                <a:moveTo>
                  <a:pt x="805217" y="0"/>
                </a:moveTo>
                <a:cubicBezTo>
                  <a:pt x="782471" y="36394"/>
                  <a:pt x="756173" y="70796"/>
                  <a:pt x="736979" y="109182"/>
                </a:cubicBezTo>
                <a:cubicBezTo>
                  <a:pt x="654493" y="274151"/>
                  <a:pt x="759550" y="69683"/>
                  <a:pt x="682388" y="204717"/>
                </a:cubicBezTo>
                <a:cubicBezTo>
                  <a:pt x="672294" y="222381"/>
                  <a:pt x="665186" y="241644"/>
                  <a:pt x="655092" y="259308"/>
                </a:cubicBezTo>
                <a:cubicBezTo>
                  <a:pt x="639124" y="287252"/>
                  <a:pt x="604434" y="331402"/>
                  <a:pt x="586853" y="354842"/>
                </a:cubicBezTo>
                <a:cubicBezTo>
                  <a:pt x="562870" y="426795"/>
                  <a:pt x="589058" y="368574"/>
                  <a:pt x="532262" y="436729"/>
                </a:cubicBezTo>
                <a:cubicBezTo>
                  <a:pt x="475397" y="504967"/>
                  <a:pt x="539086" y="454927"/>
                  <a:pt x="464023" y="504967"/>
                </a:cubicBezTo>
                <a:cubicBezTo>
                  <a:pt x="440040" y="576922"/>
                  <a:pt x="466228" y="518700"/>
                  <a:pt x="409432" y="586854"/>
                </a:cubicBezTo>
                <a:cubicBezTo>
                  <a:pt x="352564" y="655095"/>
                  <a:pt x="416259" y="605048"/>
                  <a:pt x="341194" y="655093"/>
                </a:cubicBezTo>
                <a:cubicBezTo>
                  <a:pt x="284949" y="739459"/>
                  <a:pt x="347396" y="657162"/>
                  <a:pt x="272955" y="723332"/>
                </a:cubicBezTo>
                <a:cubicBezTo>
                  <a:pt x="132727" y="847978"/>
                  <a:pt x="243048" y="770564"/>
                  <a:pt x="150125" y="832514"/>
                </a:cubicBezTo>
                <a:cubicBezTo>
                  <a:pt x="123555" y="912222"/>
                  <a:pt x="157266" y="839020"/>
                  <a:pt x="95534" y="900752"/>
                </a:cubicBezTo>
                <a:cubicBezTo>
                  <a:pt x="83935" y="912351"/>
                  <a:pt x="78739" y="929095"/>
                  <a:pt x="68238" y="941696"/>
                </a:cubicBezTo>
                <a:cubicBezTo>
                  <a:pt x="33856" y="982955"/>
                  <a:pt x="37309" y="977632"/>
                  <a:pt x="0" y="996287"/>
                </a:cubicBezTo>
              </a:path>
            </a:pathLst>
          </a:custGeom>
          <a:noFill/>
          <a:ln>
            <a:solidFill>
              <a:srgbClr val="0000FF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93763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Named Constant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same value is referenced many times in sheet so it is defined once as a “named constant” – a constant given a name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Named constants</a:t>
            </a:r>
            <a:r>
              <a:rPr lang="en-US" dirty="0" smtClean="0"/>
              <a:t>: </a:t>
            </a:r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</a:rPr>
              <a:t>Tax Rate</a:t>
            </a:r>
            <a:r>
              <a:rPr lang="en-US" dirty="0" smtClean="0">
                <a:latin typeface="Consolas" panose="020B0609020204030204" pitchFamily="49" charset="0"/>
              </a:rPr>
              <a:t> = 10%, </a:t>
            </a:r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</a:rPr>
              <a:t>PI</a:t>
            </a:r>
            <a:r>
              <a:rPr lang="en-US" dirty="0" smtClean="0">
                <a:latin typeface="Consolas" panose="020B0609020204030204" pitchFamily="49" charset="0"/>
              </a:rPr>
              <a:t> = 3.14</a:t>
            </a:r>
          </a:p>
          <a:p>
            <a:pPr lvl="1"/>
            <a:r>
              <a:rPr lang="en-US" b="1" dirty="0" smtClean="0">
                <a:solidFill>
                  <a:srgbClr val="0000FF"/>
                </a:solidFill>
              </a:rPr>
              <a:t>Unnamed constant</a:t>
            </a:r>
            <a:r>
              <a:rPr lang="en-US" dirty="0" smtClean="0"/>
              <a:t>: =B2 * </a:t>
            </a:r>
            <a:r>
              <a:rPr lang="en-US" b="1" dirty="0" smtClean="0">
                <a:solidFill>
                  <a:srgbClr val="0000FF"/>
                </a:solidFill>
              </a:rPr>
              <a:t>0.1</a:t>
            </a:r>
          </a:p>
          <a:p>
            <a:pPr lvl="1"/>
            <a:endParaRPr lang="en-US" b="1" dirty="0">
              <a:solidFill>
                <a:srgbClr val="00B050"/>
              </a:solidFill>
            </a:endParaRPr>
          </a:p>
          <a:p>
            <a:pPr lvl="1"/>
            <a:endParaRPr lang="en-US" b="1" dirty="0" smtClean="0">
              <a:solidFill>
                <a:srgbClr val="00B050"/>
              </a:solidFill>
            </a:endParaRPr>
          </a:p>
          <a:p>
            <a:pPr lvl="1"/>
            <a:endParaRPr lang="en-US" b="1" dirty="0">
              <a:solidFill>
                <a:srgbClr val="00B050"/>
              </a:solidFill>
            </a:endParaRPr>
          </a:p>
          <a:p>
            <a:pPr marL="234950" lvl="1" indent="0">
              <a:buNone/>
            </a:pPr>
            <a:endParaRPr lang="en-US" b="1" dirty="0">
              <a:solidFill>
                <a:srgbClr val="00B050"/>
              </a:solidFill>
            </a:endParaRPr>
          </a:p>
          <a:p>
            <a:pPr lvl="1"/>
            <a:r>
              <a:rPr lang="en-US" dirty="0" smtClean="0"/>
              <a:t>Named constants are typically defined and grouped in a lookup table</a:t>
            </a:r>
          </a:p>
          <a:p>
            <a:pPr lvl="1"/>
            <a:r>
              <a:rPr lang="en-US" dirty="0" smtClean="0"/>
              <a:t>This is an example of how your assignment style marks could be affected i.e. retyping the 0.1 (poor approach, what if the </a:t>
            </a:r>
            <a:r>
              <a:rPr lang="en-US" dirty="0" smtClean="0">
                <a:solidFill>
                  <a:srgbClr val="0000FF"/>
                </a:solidFill>
              </a:rPr>
              <a:t>weighting</a:t>
            </a:r>
            <a:r>
              <a:rPr lang="en-US" dirty="0" smtClean="0"/>
              <a:t> changes then the unnamed constant must be retyped many times)</a:t>
            </a:r>
          </a:p>
          <a:p>
            <a:pPr marL="457200" lvl="2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= B2 * </a:t>
            </a:r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0.1</a:t>
            </a:r>
          </a:p>
          <a:p>
            <a:pPr marL="457200" lvl="2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= B3 * </a:t>
            </a:r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0.1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3048000"/>
            <a:ext cx="2133600" cy="1092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8914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 Of Using Unnamed Constants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Taxes change, example spreadsheet</a:t>
            </a:r>
            <a:r>
              <a:rPr lang="en-US" dirty="0" smtClean="0"/>
              <a:t>: </a:t>
            </a:r>
            <a:r>
              <a:rPr lang="en-US" sz="2000" dirty="0" smtClean="0">
                <a:latin typeface="Consolas" panose="020B0609020204030204" pitchFamily="49" charset="0"/>
              </a:rPr>
              <a:t>references_V1_20%tax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One change updates everything that refers to </a:t>
            </a:r>
            <a:r>
              <a:rPr lang="en-US" dirty="0" smtClean="0">
                <a:latin typeface="Consolas" panose="020B0609020204030204" pitchFamily="49" charset="0"/>
              </a:rPr>
              <a:t>!RatesB1</a:t>
            </a:r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(More on this later)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1999" y="1905000"/>
            <a:ext cx="3668889" cy="1143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722" y="3733800"/>
            <a:ext cx="4038600" cy="1628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6449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Pre-Created Formulas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Entering pre-created formulas, refer again </a:t>
            </a:r>
            <a:r>
              <a:rPr lang="en-CA" dirty="0" smtClean="0"/>
              <a:t>to a previous example: </a:t>
            </a:r>
            <a:endParaRPr lang="en-CA" dirty="0" smtClean="0"/>
          </a:p>
          <a:p>
            <a:pPr lvl="1"/>
            <a:r>
              <a:rPr lang="en-CA" b="1" dirty="0" smtClean="0"/>
              <a:t>Name of </a:t>
            </a:r>
            <a:r>
              <a:rPr lang="en-CA" b="1" dirty="0" smtClean="0"/>
              <a:t>the example spreadsheet: </a:t>
            </a:r>
            <a:r>
              <a:rPr lang="en-CA" dirty="0" smtClean="0">
                <a:latin typeface="Consolas" panose="020B0609020204030204" pitchFamily="49" charset="0"/>
              </a:rPr>
              <a:t>functions</a:t>
            </a:r>
            <a:endParaRPr lang="en-CA" dirty="0" smtClean="0">
              <a:latin typeface="Consolas" panose="020B0609020204030204" pitchFamily="49" charset="0"/>
            </a:endParaRPr>
          </a:p>
          <a:p>
            <a:endParaRPr lang="en-US" dirty="0">
              <a:latin typeface="Consolas" panose="020B0609020204030204" pitchFamily="49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5082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Data</a:t>
            </a:r>
            <a:endParaRPr lang="en-US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912010"/>
            <a:ext cx="8229600" cy="4100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6433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371600"/>
            <a:ext cx="8420100" cy="53911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latin typeface="Consolas" panose="020B0609020204030204" pitchFamily="49" charset="0"/>
              </a:rPr>
              <a:t>SUM </a:t>
            </a:r>
            <a:r>
              <a:rPr lang="en-CA" dirty="0"/>
              <a:t>(Col </a:t>
            </a:r>
            <a:r>
              <a:rPr lang="en-CA" dirty="0" smtClean="0">
                <a:latin typeface="Consolas" panose="020B0609020204030204" pitchFamily="49" charset="0"/>
              </a:rPr>
              <a:t>F</a:t>
            </a:r>
            <a:r>
              <a:rPr lang="en-CA" dirty="0" smtClean="0"/>
              <a:t>), </a:t>
            </a:r>
            <a:r>
              <a:rPr lang="en-CA" dirty="0" smtClean="0">
                <a:latin typeface="Consolas" panose="020B0609020204030204" pitchFamily="49" charset="0"/>
              </a:rPr>
              <a:t>ROUND</a:t>
            </a:r>
            <a:r>
              <a:rPr lang="en-CA" dirty="0" smtClean="0"/>
              <a:t> (Col </a:t>
            </a:r>
            <a:r>
              <a:rPr lang="en-CA" dirty="0" smtClean="0">
                <a:latin typeface="Consolas" panose="020B0609020204030204" pitchFamily="49" charset="0"/>
              </a:rPr>
              <a:t>G</a:t>
            </a:r>
            <a:r>
              <a:rPr lang="en-CA" dirty="0"/>
              <a:t>)</a:t>
            </a:r>
            <a:endParaRPr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5105400" y="1828800"/>
            <a:ext cx="3771900" cy="990600"/>
          </a:xfrm>
          <a:prstGeom prst="rect">
            <a:avLst/>
          </a:prstGeom>
          <a:solidFill>
            <a:srgbClr val="FF0000">
              <a:alpha val="25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336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rgbClr val="FF0000"/>
          </a:solidFill>
          <a:tailEnd type="triangle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76077</TotalTime>
  <Words>1879</Words>
  <Application>Microsoft Office PowerPoint</Application>
  <PresentationFormat>On-screen Show (4:3)</PresentationFormat>
  <Paragraphs>276</Paragraphs>
  <Slides>37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2" baseType="lpstr">
      <vt:lpstr>Arial</vt:lpstr>
      <vt:lpstr>Calibri</vt:lpstr>
      <vt:lpstr>Consolas</vt:lpstr>
      <vt:lpstr>Times New Roman</vt:lpstr>
      <vt:lpstr>Office Theme</vt:lpstr>
      <vt:lpstr>Excel: Tutorial Week 2</vt:lpstr>
      <vt:lpstr>First Tutorial</vt:lpstr>
      <vt:lpstr>Terminology</vt:lpstr>
      <vt:lpstr>Formula References To Other Worksheets</vt:lpstr>
      <vt:lpstr>Named Constant</vt:lpstr>
      <vt:lpstr>Advantages Of Using Unnamed Constants</vt:lpstr>
      <vt:lpstr>Using Pre-Created Formulas</vt:lpstr>
      <vt:lpstr>Sample Data</vt:lpstr>
      <vt:lpstr>SUM (Col F), ROUND (Col G)</vt:lpstr>
      <vt:lpstr>AVERAGE, TRUNC </vt:lpstr>
      <vt:lpstr>Counting functions (Col B, Rows 14 - 16)</vt:lpstr>
      <vt:lpstr>MIN, MAX (Row 19 – 20, Col B - D)</vt:lpstr>
      <vt:lpstr>Time Information: TODAY (B23), NOW (B24)</vt:lpstr>
      <vt:lpstr>Setting The Format Of Cell Data</vt:lpstr>
      <vt:lpstr>Examples Of Different Types</vt:lpstr>
      <vt:lpstr>Conditional Formatting</vt:lpstr>
      <vt:lpstr>Setting Conditional Formatting</vt:lpstr>
      <vt:lpstr>Conditional Formatting Exercise</vt:lpstr>
      <vt:lpstr>Second Tutorial</vt:lpstr>
      <vt:lpstr>Lookup Functions</vt:lpstr>
      <vt:lpstr>Lookup Tables/VLOOKUP</vt:lpstr>
      <vt:lpstr>VLOOKUP: Format</vt:lpstr>
      <vt:lpstr>Crucial Points When Defining Lookup Tables</vt:lpstr>
      <vt:lpstr>Types Of Formula Errors In Excel</vt:lpstr>
      <vt:lpstr>Finding And Fixing Logic Errors </vt:lpstr>
      <vt:lpstr>Excel’s Built-In Tools For Dealing With Errors</vt:lpstr>
      <vt:lpstr>Example: Precedents &amp; Dependents</vt:lpstr>
      <vt:lpstr>Example: Using Precedents To Error Trace</vt:lpstr>
      <vt:lpstr>Finding Syntax Errors</vt:lpstr>
      <vt:lpstr>Finding Syntax Errors (2)</vt:lpstr>
      <vt:lpstr>Finding Syntax Errors (3)</vt:lpstr>
      <vt:lpstr>Circular References</vt:lpstr>
      <vt:lpstr>Finding Circular References</vt:lpstr>
      <vt:lpstr>Finding Circular References</vt:lpstr>
      <vt:lpstr>The COUNTIF() Function</vt:lpstr>
      <vt:lpstr>Inserting A Column Chart</vt:lpstr>
      <vt:lpstr>Other Excel Resources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Pre-created functions; formatting cell data; autofill; lookup tables; lookup functions; VLOOKUP; Conditional formatting; Syntax error; logic error; Precedents; Dependents; Circular references</dc:title>
  <dc:creator>James Tam</dc:creator>
  <cp:keywords>Excel week 2</cp:keywords>
  <cp:lastModifiedBy>Microsoft account</cp:lastModifiedBy>
  <cp:revision>1420</cp:revision>
  <dcterms:created xsi:type="dcterms:W3CDTF">2014-05-13T22:22:53Z</dcterms:created>
  <dcterms:modified xsi:type="dcterms:W3CDTF">2022-02-10T00:44:28Z</dcterms:modified>
</cp:coreProperties>
</file>