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45" r:id="rId2"/>
    <p:sldId id="347" r:id="rId3"/>
    <p:sldId id="436" r:id="rId4"/>
    <p:sldId id="439" r:id="rId5"/>
    <p:sldId id="440" r:id="rId6"/>
    <p:sldId id="441" r:id="rId7"/>
    <p:sldId id="348" r:id="rId8"/>
    <p:sldId id="349" r:id="rId9"/>
    <p:sldId id="363" r:id="rId10"/>
    <p:sldId id="350" r:id="rId11"/>
    <p:sldId id="357" r:id="rId12"/>
    <p:sldId id="356" r:id="rId13"/>
    <p:sldId id="351" r:id="rId14"/>
    <p:sldId id="353" r:id="rId15"/>
    <p:sldId id="354" r:id="rId16"/>
    <p:sldId id="355" r:id="rId17"/>
    <p:sldId id="358" r:id="rId18"/>
    <p:sldId id="359" r:id="rId19"/>
    <p:sldId id="360" r:id="rId20"/>
    <p:sldId id="361" r:id="rId21"/>
    <p:sldId id="362" r:id="rId22"/>
    <p:sldId id="378" r:id="rId23"/>
    <p:sldId id="386" r:id="rId24"/>
    <p:sldId id="385" r:id="rId25"/>
    <p:sldId id="420" r:id="rId26"/>
    <p:sldId id="417" r:id="rId27"/>
    <p:sldId id="422" r:id="rId28"/>
    <p:sldId id="419" r:id="rId29"/>
    <p:sldId id="421" r:id="rId30"/>
    <p:sldId id="438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CA7B79D-645B-4F7F-B897-291FC32D7EEB}">
          <p14:sldIdLst>
            <p14:sldId id="345"/>
            <p14:sldId id="347"/>
            <p14:sldId id="436"/>
            <p14:sldId id="439"/>
            <p14:sldId id="440"/>
            <p14:sldId id="441"/>
            <p14:sldId id="348"/>
            <p14:sldId id="349"/>
            <p14:sldId id="363"/>
            <p14:sldId id="350"/>
            <p14:sldId id="357"/>
            <p14:sldId id="356"/>
            <p14:sldId id="351"/>
            <p14:sldId id="353"/>
            <p14:sldId id="354"/>
            <p14:sldId id="355"/>
            <p14:sldId id="358"/>
            <p14:sldId id="359"/>
            <p14:sldId id="360"/>
            <p14:sldId id="361"/>
            <p14:sldId id="362"/>
            <p14:sldId id="378"/>
            <p14:sldId id="386"/>
            <p14:sldId id="385"/>
            <p14:sldId id="420"/>
            <p14:sldId id="417"/>
            <p14:sldId id="422"/>
            <p14:sldId id="419"/>
            <p14:sldId id="421"/>
            <p14:sldId id="4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FF"/>
    <a:srgbClr val="666633"/>
    <a:srgbClr val="00FF03"/>
    <a:srgbClr val="33FF33"/>
    <a:srgbClr val="4A7EBB"/>
    <a:srgbClr val="01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70" autoAdjust="0"/>
    <p:restoredTop sz="90777" autoAdjust="0"/>
  </p:normalViewPr>
  <p:slideViewPr>
    <p:cSldViewPr>
      <p:cViewPr varScale="1">
        <p:scale>
          <a:sx n="85" d="100"/>
          <a:sy n="85" d="100"/>
        </p:scale>
        <p:origin x="136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1482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Excel: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39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2063: https://ca.startrek.com/article/origin-of-first-contact-day-explained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12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>
              <a:latin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13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Equivalent to (7 + ((8 * 3) / 2)) – 4 = 15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 from ((7+8)*(3/2))-4=  18.5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788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19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8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38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r>
              <a:rPr lang="en-US" baseline="0" dirty="0" smtClean="0"/>
              <a:t> 1</a:t>
            </a:r>
            <a:endParaRPr lang="en-US" dirty="0" smtClean="0"/>
          </a:p>
          <a:p>
            <a:r>
              <a:rPr lang="en-US" dirty="0" smtClean="0"/>
              <a:t>D3=A3*0.35)+(B3*0.35)+(C3*0.3)</a:t>
            </a:r>
          </a:p>
          <a:p>
            <a:endParaRPr lang="en-US" dirty="0" smtClean="0"/>
          </a:p>
          <a:p>
            <a:r>
              <a:rPr lang="en-US" dirty="0" smtClean="0"/>
              <a:t>Solution</a:t>
            </a:r>
            <a:r>
              <a:rPr lang="en-US" baseline="0" dirty="0" smtClean="0"/>
              <a:t> 2</a:t>
            </a:r>
          </a:p>
          <a:p>
            <a:r>
              <a:rPr lang="en-US" baseline="0" dirty="0" smtClean="0"/>
              <a:t>(Assume that there is a lookup table created with the following values)</a:t>
            </a:r>
          </a:p>
          <a:p>
            <a:r>
              <a:rPr lang="en-US" baseline="0" dirty="0" smtClean="0"/>
              <a:t>   E1 = 0.35</a:t>
            </a:r>
          </a:p>
          <a:p>
            <a:r>
              <a:rPr lang="en-US" baseline="0" dirty="0" smtClean="0"/>
              <a:t>   E2 = 0.35</a:t>
            </a:r>
          </a:p>
          <a:p>
            <a:r>
              <a:rPr lang="en-US" baseline="0" dirty="0" smtClean="0"/>
              <a:t>   E3 = 0.3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D3=A3*E1)+(B3*E2)+(C3*E3)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 that this</a:t>
            </a:r>
            <a:r>
              <a:rPr lang="en-US" baseline="0" dirty="0" smtClean="0"/>
              <a:t> formula is correct but the ‘style’ could and will be better in later versions (uses lookup table and named constants for the weights)</a:t>
            </a: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13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Box 1"/>
          <p:cNvSpPr txBox="1"/>
          <p:nvPr userDrawn="1"/>
        </p:nvSpPr>
        <p:spPr>
          <a:xfrm>
            <a:off x="-8641" y="65671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r>
              <a:rPr lang="en-CA" sz="1200" dirty="0" smtClean="0"/>
              <a:t>MS-Excel</a:t>
            </a:r>
            <a:r>
              <a:rPr lang="en-CA" sz="1200" baseline="0" dirty="0" smtClean="0"/>
              <a:t> tutorial notes by James Tam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n-us/article/Apply-data-validation-to-cells-29FECBCC-D1B9-42C1-9D76-EFF3CE5F7249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n-us/article/excel-2016-for-mac-help-2010f16b-aec0-4da7-b381-9cc1b9b4774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n-us/article/Calculation-operators-and-precedence-in-Excel-48be406d-4975-4d31-b2b8-7af9e0e2878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alculation-operators-and-precedence-in-Excel-48be406d-4975-4d31-b2b8-7af9e0e2878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Excel: Tutorial Week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62484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Official resource for MS-Office products: https://support.office.com</a:t>
            </a:r>
            <a:endParaRPr lang="en-CA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Common math operators and the order of operation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Formatting long sequences of data: merging and wrapping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Defining new formulas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Within worksheet and cross worksheet references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Named constants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Data validation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9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To Do When The Data Is Too Long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</a:t>
            </a:r>
            <a:r>
              <a:rPr lang="en-CA" dirty="0" smtClean="0"/>
              <a:t>data is Cell </a:t>
            </a:r>
            <a:r>
              <a:rPr lang="en-CA" dirty="0" smtClean="0">
                <a:latin typeface="Consolas" panose="020B0609020204030204" pitchFamily="49" charset="0"/>
              </a:rPr>
              <a:t>F8</a:t>
            </a:r>
            <a:r>
              <a:rPr lang="en-CA" dirty="0" smtClean="0"/>
              <a:t> is cut off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pPr lvl="1"/>
            <a:r>
              <a:rPr lang="en-CA" sz="1800" dirty="0" smtClean="0"/>
              <a:t>Full data:  </a:t>
            </a:r>
            <a:r>
              <a:rPr lang="en-US" sz="1800" dirty="0" smtClean="0">
                <a:latin typeface="Consolas" panose="020B0609020204030204" pitchFamily="49" charset="0"/>
              </a:rPr>
              <a:t>Explanations </a:t>
            </a:r>
            <a:r>
              <a:rPr lang="en-US" sz="1800" dirty="0">
                <a:latin typeface="Consolas" panose="020B0609020204030204" pitchFamily="49" charset="0"/>
              </a:rPr>
              <a:t>of formulas (Col </a:t>
            </a:r>
            <a:r>
              <a:rPr lang="en-US" sz="1800" dirty="0" smtClean="0">
                <a:latin typeface="Consolas" panose="020B0609020204030204" pitchFamily="49" charset="0"/>
              </a:rPr>
              <a:t>B - </a:t>
            </a:r>
            <a:r>
              <a:rPr lang="en-US" sz="1800" dirty="0">
                <a:latin typeface="Consolas" panose="020B0609020204030204" pitchFamily="49" charset="0"/>
              </a:rPr>
              <a:t>D: Row 9 - 10)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lvl="1"/>
            <a:r>
              <a:rPr lang="en-CA" sz="1800" dirty="0" smtClean="0"/>
              <a:t>Data displayed: </a:t>
            </a:r>
            <a:r>
              <a:rPr lang="en-US" sz="1800" dirty="0">
                <a:latin typeface="Consolas" panose="020B0609020204030204" pitchFamily="49" charset="0"/>
              </a:rPr>
              <a:t>Explanations </a:t>
            </a:r>
            <a:r>
              <a:rPr lang="en-US" sz="1800" dirty="0" smtClean="0">
                <a:latin typeface="Consolas" panose="020B0609020204030204" pitchFamily="49" charset="0"/>
              </a:rPr>
              <a:t>of </a:t>
            </a:r>
            <a:r>
              <a:rPr lang="en-US" sz="1800" dirty="0">
                <a:latin typeface="Consolas" panose="020B0609020204030204" pitchFamily="49" charset="0"/>
              </a:rPr>
              <a:t>formulas (Col B </a:t>
            </a:r>
            <a:r>
              <a:rPr lang="en-US" sz="1800" dirty="0" smtClean="0">
                <a:latin typeface="Consolas" panose="020B0609020204030204" pitchFamily="49" charset="0"/>
              </a:rPr>
              <a:t>–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lvl="1"/>
            <a:endParaRPr lang="en-US" sz="1800" dirty="0">
              <a:latin typeface="Consolas" panose="020B0609020204030204" pitchFamily="49" charset="0"/>
            </a:endParaRPr>
          </a:p>
          <a:p>
            <a:r>
              <a:rPr lang="en-US" sz="2200" dirty="0" smtClean="0"/>
              <a:t>Options</a:t>
            </a:r>
            <a:r>
              <a:rPr lang="en-US" sz="2200" dirty="0" smtClean="0"/>
              <a:t>:</a:t>
            </a:r>
          </a:p>
          <a:p>
            <a:pPr lvl="1"/>
            <a:r>
              <a:rPr lang="en-US" sz="1800" dirty="0" smtClean="0"/>
              <a:t>Merging cells</a:t>
            </a:r>
          </a:p>
          <a:p>
            <a:pPr lvl="1"/>
            <a:r>
              <a:rPr lang="en-US" sz="1800" dirty="0" smtClean="0"/>
              <a:t>Wrap the cell data</a:t>
            </a:r>
          </a:p>
          <a:p>
            <a:pPr lvl="1"/>
            <a:r>
              <a:rPr lang="en-US" sz="1800" dirty="0" smtClean="0"/>
              <a:t>(Resizing rows and columns is covered in the introductory Excel material).</a:t>
            </a:r>
          </a:p>
          <a:p>
            <a:pPr lvl="1"/>
            <a:endParaRPr lang="en-US" sz="1800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05000"/>
            <a:ext cx="53149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4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Merging Cells: </a:t>
            </a:r>
            <a:r>
              <a:rPr lang="en-CA" dirty="0" smtClean="0"/>
              <a:t>Spreadsheet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Example spreadsheet</a:t>
            </a:r>
            <a:r>
              <a:rPr lang="en-CA" dirty="0" smtClean="0"/>
              <a:t>: You </a:t>
            </a:r>
            <a:r>
              <a:rPr lang="en-CA" dirty="0" smtClean="0"/>
              <a:t>can use this spreadsheet (under the tutorial materials for this week) to see the effects of merging cells: </a:t>
            </a:r>
            <a:r>
              <a:rPr lang="en-CA" dirty="0" smtClean="0">
                <a:latin typeface="Consolas" panose="020B0609020204030204" pitchFamily="49" charset="0"/>
              </a:rPr>
              <a:t>functions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73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Invoking Features To Merge Cells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latin typeface="Consolas" panose="020B0609020204030204" pitchFamily="49" charset="0"/>
              </a:rPr>
              <a:t>Home -&gt; Alignment group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1905000"/>
            <a:ext cx="5820457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30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Merge (Only Combining Columns In 1 Row)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smtClean="0"/>
              <a:t>Merging cells </a:t>
            </a:r>
            <a:r>
              <a:rPr lang="en-CA" sz="2000" dirty="0" smtClean="0">
                <a:latin typeface="Consolas" panose="020B0609020204030204" pitchFamily="49" charset="0"/>
              </a:rPr>
              <a:t>F8</a:t>
            </a:r>
            <a:r>
              <a:rPr lang="en-CA" sz="2000" dirty="0" smtClean="0"/>
              <a:t> to </a:t>
            </a:r>
            <a:r>
              <a:rPr lang="en-CA" sz="2000" dirty="0" smtClean="0">
                <a:latin typeface="Consolas" panose="020B0609020204030204" pitchFamily="49" charset="0"/>
              </a:rPr>
              <a:t>G8</a:t>
            </a:r>
          </a:p>
          <a:p>
            <a:r>
              <a:rPr lang="en-CA" sz="2000" dirty="0" smtClean="0"/>
              <a:t>Unmerged cells</a:t>
            </a:r>
          </a:p>
          <a:p>
            <a:endParaRPr lang="en-CA" sz="2000" dirty="0"/>
          </a:p>
          <a:p>
            <a:endParaRPr lang="en-CA" sz="2000" dirty="0" smtClean="0"/>
          </a:p>
          <a:p>
            <a:endParaRPr lang="en-CA" sz="2000" dirty="0" smtClean="0"/>
          </a:p>
          <a:p>
            <a:pPr marL="0" indent="0">
              <a:buNone/>
            </a:pPr>
            <a:endParaRPr lang="en-CA" sz="2000" dirty="0" smtClean="0"/>
          </a:p>
          <a:p>
            <a:r>
              <a:rPr lang="en-CA" sz="2000" dirty="0" smtClean="0"/>
              <a:t>Merge and center</a:t>
            </a:r>
          </a:p>
          <a:p>
            <a:endParaRPr lang="en-CA" sz="2000" dirty="0"/>
          </a:p>
          <a:p>
            <a:endParaRPr lang="en-CA" sz="2000" dirty="0" smtClean="0"/>
          </a:p>
          <a:p>
            <a:endParaRPr lang="en-CA" sz="2000" dirty="0"/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01708"/>
            <a:ext cx="4724400" cy="127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259262"/>
            <a:ext cx="39909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18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Merge (Combine Columns Spanning Multiple Rows)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0662"/>
            <a:ext cx="4216928" cy="5029200"/>
          </a:xfrm>
        </p:spPr>
        <p:txBody>
          <a:bodyPr/>
          <a:lstStyle/>
          <a:p>
            <a:r>
              <a:rPr lang="en-CA" sz="1800" dirty="0" smtClean="0"/>
              <a:t>Merging cells </a:t>
            </a:r>
            <a:r>
              <a:rPr lang="en-CA" sz="1800" dirty="0" smtClean="0">
                <a:latin typeface="Consolas" panose="020B0609020204030204" pitchFamily="49" charset="0"/>
              </a:rPr>
              <a:t>A9</a:t>
            </a:r>
            <a:r>
              <a:rPr lang="en-CA" sz="1800" dirty="0" smtClean="0"/>
              <a:t> to </a:t>
            </a:r>
            <a:r>
              <a:rPr lang="en-CA" sz="1800" dirty="0" smtClean="0">
                <a:latin typeface="Consolas" panose="020B0609020204030204" pitchFamily="49" charset="0"/>
              </a:rPr>
              <a:t>D10</a:t>
            </a:r>
          </a:p>
          <a:p>
            <a:r>
              <a:rPr lang="en-CA" sz="1800" dirty="0" smtClean="0"/>
              <a:t>Before merging</a:t>
            </a:r>
          </a:p>
          <a:p>
            <a:pPr marL="0" indent="0">
              <a:buNone/>
            </a:pPr>
            <a:endParaRPr lang="en-CA" sz="1800" dirty="0"/>
          </a:p>
          <a:p>
            <a:r>
              <a:rPr lang="en-CA" sz="1800" dirty="0" smtClean="0"/>
              <a:t>Merge and center (combines columns &amp; row)</a:t>
            </a:r>
          </a:p>
          <a:p>
            <a:pPr lvl="1"/>
            <a:r>
              <a:rPr lang="en-CA" sz="1600" dirty="0" smtClean="0"/>
              <a:t>Combine &amp; center align the contents of selected cells into one larger new cell</a:t>
            </a:r>
          </a:p>
          <a:p>
            <a:pPr lvl="1"/>
            <a:r>
              <a:rPr lang="en-CA" sz="1600" dirty="0" smtClean="0"/>
              <a:t>JT: Keeps top LHS cell only</a:t>
            </a:r>
          </a:p>
          <a:p>
            <a:pPr lvl="1"/>
            <a:endParaRPr lang="en-CA" sz="1800" dirty="0" smtClean="0"/>
          </a:p>
          <a:p>
            <a:r>
              <a:rPr lang="en-CA" sz="1800" dirty="0" smtClean="0"/>
              <a:t>Merge across (combines columns)</a:t>
            </a:r>
          </a:p>
          <a:p>
            <a:pPr lvl="1"/>
            <a:r>
              <a:rPr lang="en-CA" sz="1600" dirty="0" smtClean="0"/>
              <a:t>“Merge selected cells in the same row into one large cell” </a:t>
            </a:r>
          </a:p>
          <a:p>
            <a:pPr lvl="1"/>
            <a:r>
              <a:rPr lang="en-CA" sz="1600" dirty="0" smtClean="0"/>
              <a:t>JT: Keeps left-most column only</a:t>
            </a:r>
          </a:p>
          <a:p>
            <a:pPr marL="0" indent="0">
              <a:buNone/>
            </a:pPr>
            <a:endParaRPr lang="en-CA" sz="1800" dirty="0" smtClean="0"/>
          </a:p>
          <a:p>
            <a:r>
              <a:rPr lang="en-CA" sz="1800" dirty="0" smtClean="0"/>
              <a:t>Merge cells (combines columns &amp; rows)</a:t>
            </a:r>
          </a:p>
          <a:p>
            <a:pPr lvl="1"/>
            <a:r>
              <a:rPr lang="en-CA" sz="1600" dirty="0" smtClean="0"/>
              <a:t>“Merge the selected cells into one cell”</a:t>
            </a:r>
          </a:p>
          <a:p>
            <a:pPr lvl="1"/>
            <a:r>
              <a:rPr lang="en-CA" sz="1600" dirty="0" smtClean="0"/>
              <a:t>JT: Similar to M&amp;C but result isn’t centered</a:t>
            </a:r>
            <a:endParaRPr lang="en-CA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2312" y="1528193"/>
            <a:ext cx="4133850" cy="6381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2312" y="2542373"/>
            <a:ext cx="4210050" cy="7143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2050" y="4267200"/>
            <a:ext cx="4171950" cy="7048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8974" y="5703761"/>
            <a:ext cx="420052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1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Using Merge: Caution &amp; </a:t>
            </a:r>
            <a:r>
              <a:rPr lang="en-CA" smtClean="0"/>
              <a:t>JT’s Tips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Using the “Unmerge cells” option in Excel </a:t>
            </a:r>
            <a:r>
              <a:rPr lang="en-CA" b="1" dirty="0" smtClean="0"/>
              <a:t>will not </a:t>
            </a:r>
            <a:r>
              <a:rPr lang="en-CA" dirty="0" smtClean="0"/>
              <a:t>restore lost data.</a:t>
            </a:r>
          </a:p>
          <a:p>
            <a:pPr lvl="1"/>
            <a:r>
              <a:rPr lang="en-CA" dirty="0" smtClean="0"/>
              <a:t>JT: Use the ‘undo’ option instead </a:t>
            </a:r>
            <a:r>
              <a:rPr lang="en-CA" dirty="0" smtClean="0">
                <a:latin typeface="Consolas" panose="020B0609020204030204" pitchFamily="49" charset="0"/>
              </a:rPr>
              <a:t>&lt;Ctrl&gt;-&lt;Z&gt;</a:t>
            </a:r>
            <a:endParaRPr lang="en-CA" dirty="0" smtClean="0"/>
          </a:p>
          <a:p>
            <a:r>
              <a:rPr lang="en-CA" dirty="0" smtClean="0"/>
              <a:t>JT: It’s recommended that the merge features only be used only a spreadsheet that is largely finalized because merged cells will interfere with some Excel operations:</a:t>
            </a:r>
          </a:p>
          <a:p>
            <a:pPr lvl="1"/>
            <a:r>
              <a:rPr lang="en-CA" dirty="0" smtClean="0"/>
              <a:t>E.g. copy pasting will ‘unmerge’ cells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038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Wrapping Cell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Example, text not wrapped (some text can be cut off)</a:t>
            </a:r>
          </a:p>
          <a:p>
            <a:endParaRPr lang="en-CA" dirty="0"/>
          </a:p>
          <a:p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Wrapped text (text wraps to the next row or rows)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81200"/>
            <a:ext cx="4181475" cy="1104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3619500"/>
            <a:ext cx="416242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9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Invoking Text Wrapping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22"/>
          <a:stretch/>
        </p:blipFill>
        <p:spPr>
          <a:xfrm>
            <a:off x="676479" y="2192937"/>
            <a:ext cx="2962275" cy="4419600"/>
          </a:xfrm>
        </p:spPr>
      </p:pic>
      <p:sp>
        <p:nvSpPr>
          <p:cNvPr id="5" name="TextBox 4"/>
          <p:cNvSpPr txBox="1"/>
          <p:nvPr/>
        </p:nvSpPr>
        <p:spPr>
          <a:xfrm>
            <a:off x="676479" y="1508761"/>
            <a:ext cx="2274434" cy="70788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Right click on the cell or cells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800600" y="1505495"/>
            <a:ext cx="4114800" cy="3864743"/>
            <a:chOff x="4873238" y="1151552"/>
            <a:chExt cx="4114800" cy="386474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5757" b="39959"/>
            <a:stretch/>
          </p:blipFill>
          <p:spPr>
            <a:xfrm>
              <a:off x="4873238" y="1859438"/>
              <a:ext cx="2854554" cy="3156857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4899364" y="1151552"/>
              <a:ext cx="4088674" cy="707886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CA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Under the ‘Alignment’ tab (text control group) check “Wrap text”</a:t>
              </a:r>
              <a:endParaRPr lang="en-CA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5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Indenting (Rows 3 </a:t>
            </a:r>
            <a:r>
              <a:rPr lang="en-CA" dirty="0" smtClean="0"/>
              <a:t>– 6)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b="1" dirty="0" smtClean="0"/>
              <a:t>Step 1</a:t>
            </a:r>
            <a:r>
              <a:rPr lang="en-CA" dirty="0" smtClean="0"/>
              <a:t>: Right </a:t>
            </a:r>
            <a:r>
              <a:rPr lang="en-CA" dirty="0"/>
              <a:t>click on cell or range of cells and select </a:t>
            </a:r>
            <a:r>
              <a:rPr lang="en-CA" dirty="0" smtClean="0"/>
              <a:t>‘</a:t>
            </a:r>
            <a:r>
              <a:rPr lang="en-CA" dirty="0" smtClean="0">
                <a:latin typeface="Consolas" panose="020B0609020204030204" pitchFamily="49" charset="0"/>
              </a:rPr>
              <a:t>Format Cells</a:t>
            </a:r>
            <a:r>
              <a:rPr lang="en-CA" dirty="0" smtClean="0"/>
              <a:t>’ </a:t>
            </a:r>
            <a:r>
              <a:rPr lang="en-CA" dirty="0"/>
              <a:t>to change indenting </a:t>
            </a:r>
            <a:r>
              <a:rPr lang="en-CA" dirty="0" smtClean="0"/>
              <a:t>(and </a:t>
            </a:r>
            <a:r>
              <a:rPr lang="en-CA" dirty="0"/>
              <a:t>fill </a:t>
            </a:r>
            <a:r>
              <a:rPr lang="en-CA" dirty="0" smtClean="0"/>
              <a:t>color)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38200" y="1981200"/>
            <a:ext cx="4238625" cy="1504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572000"/>
            <a:ext cx="3124200" cy="232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1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Indenting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Step </a:t>
            </a:r>
            <a:r>
              <a:rPr lang="en-CA" b="1" dirty="0" smtClean="0"/>
              <a:t>2</a:t>
            </a:r>
            <a:r>
              <a:rPr lang="en-CA" dirty="0" smtClean="0"/>
              <a:t>: Select “</a:t>
            </a:r>
            <a:r>
              <a:rPr lang="en-CA" dirty="0" smtClean="0">
                <a:latin typeface="Consolas" panose="020B0609020204030204" pitchFamily="49" charset="0"/>
              </a:rPr>
              <a:t>Format </a:t>
            </a:r>
            <a:r>
              <a:rPr lang="en-CA" dirty="0">
                <a:latin typeface="Consolas" panose="020B0609020204030204" pitchFamily="49" charset="0"/>
              </a:rPr>
              <a:t>cells</a:t>
            </a:r>
            <a:r>
              <a:rPr lang="en-CA" dirty="0"/>
              <a:t>”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07" t="20396" r="36427" b="37962"/>
          <a:stretch>
            <a:fillRect/>
          </a:stretch>
        </p:blipFill>
        <p:spPr bwMode="auto">
          <a:xfrm>
            <a:off x="762000" y="1981200"/>
            <a:ext cx="3296285" cy="3281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869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F1DA17-58C8-4B96-B084-B95D7B568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3816"/>
            <a:ext cx="8229600" cy="944562"/>
          </a:xfrm>
        </p:spPr>
        <p:txBody>
          <a:bodyPr/>
          <a:lstStyle/>
          <a:p>
            <a:r>
              <a:rPr lang="en-CA" dirty="0"/>
              <a:t>Activities In Tutorial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8E68A7-B819-40EA-89E7-3E1D5EF5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TA demos:</a:t>
            </a:r>
          </a:p>
          <a:p>
            <a:pPr lvl="1"/>
            <a:r>
              <a:rPr lang="en-CA" dirty="0"/>
              <a:t>Used for more complex features (typically multiple steps are required).</a:t>
            </a:r>
          </a:p>
          <a:p>
            <a:pPr lvl="1"/>
            <a:r>
              <a:rPr lang="en-CA" dirty="0"/>
              <a:t>The tutorial instructor will show on the projector/instructor  computer each step for running the feature in </a:t>
            </a:r>
            <a:r>
              <a:rPr lang="en-CA" dirty="0" smtClean="0"/>
              <a:t>Excel.</a:t>
            </a:r>
          </a:p>
          <a:p>
            <a:pPr lvl="1"/>
            <a:r>
              <a:rPr lang="en-CA" dirty="0" smtClean="0"/>
              <a:t>Unless otherwise specified the tutorial material will take the form of a TA demonstrating the use of features in Excel.</a:t>
            </a:r>
            <a:endParaRPr lang="en-CA" dirty="0"/>
          </a:p>
          <a:p>
            <a:r>
              <a:rPr lang="en-CA" dirty="0"/>
              <a:t>Student exercises:</a:t>
            </a:r>
          </a:p>
          <a:p>
            <a:pPr lvl="1"/>
            <a:r>
              <a:rPr lang="en-CA" dirty="0"/>
              <a:t>Used instead of TA demos for simpler features.</a:t>
            </a:r>
          </a:p>
          <a:p>
            <a:pPr lvl="1"/>
            <a:r>
              <a:rPr lang="en-CA" dirty="0"/>
              <a:t>You will have already been given a summary of how to invoke the feature and the purpose of the exercise is to give you a chance to try it out and get help if needed.</a:t>
            </a:r>
          </a:p>
        </p:txBody>
      </p:sp>
    </p:spTree>
    <p:extLst>
      <p:ext uri="{BB962C8B-B14F-4D97-AF65-F5344CB8AC3E}">
        <p14:creationId xmlns:p14="http://schemas.microsoft.com/office/powerpoint/2010/main" val="16340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Indenting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Step </a:t>
            </a:r>
            <a:r>
              <a:rPr lang="en-CA" b="1" dirty="0" smtClean="0"/>
              <a:t>3</a:t>
            </a:r>
            <a:r>
              <a:rPr lang="en-CA" dirty="0" smtClean="0"/>
              <a:t>: </a:t>
            </a:r>
            <a:r>
              <a:rPr lang="en-CA" dirty="0"/>
              <a:t>Select the </a:t>
            </a:r>
            <a:r>
              <a:rPr lang="en-CA" dirty="0" smtClean="0"/>
              <a:t>alignment </a:t>
            </a:r>
            <a:r>
              <a:rPr lang="en-CA" dirty="0"/>
              <a:t>tab </a:t>
            </a:r>
            <a:r>
              <a:rPr lang="en-CA" dirty="0" smtClean="0"/>
              <a:t>(the ‘</a:t>
            </a:r>
            <a:r>
              <a:rPr lang="en-CA" dirty="0" smtClean="0">
                <a:latin typeface="Consolas" panose="020B0609020204030204" pitchFamily="49" charset="0"/>
              </a:rPr>
              <a:t>Number</a:t>
            </a:r>
            <a:r>
              <a:rPr lang="en-CA" dirty="0" smtClean="0"/>
              <a:t>’ tab is selected </a:t>
            </a:r>
            <a:r>
              <a:rPr lang="en-CA" dirty="0"/>
              <a:t>by default)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15" b="63158"/>
          <a:stretch/>
        </p:blipFill>
        <p:spPr>
          <a:xfrm>
            <a:off x="762000" y="2286000"/>
            <a:ext cx="51054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59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Indenting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Step </a:t>
            </a:r>
            <a:r>
              <a:rPr lang="en-CA" b="1" dirty="0" smtClean="0"/>
              <a:t>4</a:t>
            </a:r>
            <a:r>
              <a:rPr lang="en-CA" dirty="0" smtClean="0"/>
              <a:t>: Specifying the amount of indenting desired (0 = no indenting, the larger the number the greater the amount of indenting).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667000"/>
            <a:ext cx="5106219" cy="28956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429000" y="4191000"/>
            <a:ext cx="1295400" cy="1143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0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New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character must be the “assignment operator” </a:t>
            </a:r>
            <a:r>
              <a:rPr lang="en-US" dirty="0" smtClean="0">
                <a:latin typeface="Consolas" panose="020B0609020204030204" pitchFamily="49" charset="0"/>
              </a:rPr>
              <a:t>=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Formula</a:t>
            </a:r>
            <a:r>
              <a:rPr lang="en-US" dirty="0" smtClean="0"/>
              <a:t> </a:t>
            </a:r>
            <a:r>
              <a:rPr lang="en-US" dirty="0" smtClean="0">
                <a:latin typeface="Consolas" panose="020B0609020204030204" pitchFamily="49" charset="0"/>
              </a:rPr>
              <a:t>=2 + 2</a:t>
            </a:r>
          </a:p>
          <a:p>
            <a:pPr lvl="1"/>
            <a:endParaRPr lang="en-US" dirty="0">
              <a:latin typeface="Consolas" panose="020B0609020204030204" pitchFamily="49" charset="0"/>
            </a:endParaRPr>
          </a:p>
          <a:p>
            <a:pPr lvl="1"/>
            <a:endParaRPr lang="en-US" dirty="0" smtClean="0">
              <a:latin typeface="Consolas" panose="020B0609020204030204" pitchFamily="49" charset="0"/>
            </a:endParaRPr>
          </a:p>
          <a:p>
            <a:pPr lvl="1"/>
            <a:endParaRPr lang="en-US" dirty="0">
              <a:latin typeface="Consolas" panose="020B0609020204030204" pitchFamily="49" charset="0"/>
            </a:endParaRPr>
          </a:p>
          <a:p>
            <a:pPr lvl="1"/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Text</a:t>
            </a:r>
            <a:r>
              <a:rPr lang="en-US" dirty="0" smtClean="0"/>
              <a:t> </a:t>
            </a:r>
            <a:r>
              <a:rPr lang="en-US" dirty="0" smtClean="0">
                <a:latin typeface="Consolas" panose="020B0609020204030204" pitchFamily="49" charset="0"/>
              </a:rPr>
              <a:t>2 + 2</a:t>
            </a:r>
            <a:endParaRPr lang="en-US" dirty="0">
              <a:latin typeface="Consolas" panose="020B0609020204030204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85800" y="2286000"/>
            <a:ext cx="3881923" cy="1088308"/>
            <a:chOff x="685800" y="2286000"/>
            <a:chExt cx="3881923" cy="1088308"/>
          </a:xfrm>
        </p:grpSpPr>
        <p:pic>
          <p:nvPicPr>
            <p:cNvPr id="4" name="Picture 3">
              <a:extLst>
                <a:ext uri="{FF2B5EF4-FFF2-40B4-BE49-F238E27FC236}">
                  <a16:creationId xmlns="" xmlns:a16="http://schemas.microsoft.com/office/drawing/2014/main" id="{FE24BF4B-0810-4C9A-90DA-F11061611C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5800" y="2286000"/>
              <a:ext cx="3733800" cy="1088308"/>
            </a:xfrm>
            <a:prstGeom prst="rect">
              <a:avLst/>
            </a:prstGeom>
          </p:spPr>
        </p:pic>
        <p:sp>
          <p:nvSpPr>
            <p:cNvPr id="6" name="Freeform 5"/>
            <p:cNvSpPr/>
            <p:nvPr/>
          </p:nvSpPr>
          <p:spPr>
            <a:xfrm>
              <a:off x="3898232" y="2353463"/>
              <a:ext cx="669491" cy="329579"/>
            </a:xfrm>
            <a:custGeom>
              <a:avLst/>
              <a:gdLst>
                <a:gd name="connsiteX0" fmla="*/ 613610 w 669491"/>
                <a:gd name="connsiteY0" fmla="*/ 16758 h 329579"/>
                <a:gd name="connsiteX1" fmla="*/ 553452 w 669491"/>
                <a:gd name="connsiteY1" fmla="*/ 4726 h 329579"/>
                <a:gd name="connsiteX2" fmla="*/ 84221 w 669491"/>
                <a:gd name="connsiteY2" fmla="*/ 28790 h 329579"/>
                <a:gd name="connsiteX3" fmla="*/ 48126 w 669491"/>
                <a:gd name="connsiteY3" fmla="*/ 52853 h 329579"/>
                <a:gd name="connsiteX4" fmla="*/ 0 w 669491"/>
                <a:gd name="connsiteY4" fmla="*/ 125042 h 329579"/>
                <a:gd name="connsiteX5" fmla="*/ 12031 w 669491"/>
                <a:gd name="connsiteY5" fmla="*/ 221295 h 329579"/>
                <a:gd name="connsiteX6" fmla="*/ 36094 w 669491"/>
                <a:gd name="connsiteY6" fmla="*/ 257390 h 329579"/>
                <a:gd name="connsiteX7" fmla="*/ 192505 w 669491"/>
                <a:gd name="connsiteY7" fmla="*/ 329579 h 329579"/>
                <a:gd name="connsiteX8" fmla="*/ 565484 w 669491"/>
                <a:gd name="connsiteY8" fmla="*/ 317548 h 329579"/>
                <a:gd name="connsiteX9" fmla="*/ 601579 w 669491"/>
                <a:gd name="connsiteY9" fmla="*/ 293484 h 329579"/>
                <a:gd name="connsiteX10" fmla="*/ 637673 w 669491"/>
                <a:gd name="connsiteY10" fmla="*/ 281453 h 329579"/>
                <a:gd name="connsiteX11" fmla="*/ 649705 w 669491"/>
                <a:gd name="connsiteY11" fmla="*/ 100979 h 329579"/>
                <a:gd name="connsiteX12" fmla="*/ 613610 w 669491"/>
                <a:gd name="connsiteY12" fmla="*/ 16758 h 329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69491" h="329579">
                  <a:moveTo>
                    <a:pt x="613610" y="16758"/>
                  </a:moveTo>
                  <a:cubicBezTo>
                    <a:pt x="597568" y="716"/>
                    <a:pt x="573902" y="4726"/>
                    <a:pt x="553452" y="4726"/>
                  </a:cubicBezTo>
                  <a:cubicBezTo>
                    <a:pt x="165833" y="4726"/>
                    <a:pt x="262690" y="-15829"/>
                    <a:pt x="84221" y="28790"/>
                  </a:cubicBezTo>
                  <a:cubicBezTo>
                    <a:pt x="72189" y="36811"/>
                    <a:pt x="57648" y="41971"/>
                    <a:pt x="48126" y="52853"/>
                  </a:cubicBezTo>
                  <a:cubicBezTo>
                    <a:pt x="29082" y="74618"/>
                    <a:pt x="0" y="125042"/>
                    <a:pt x="0" y="125042"/>
                  </a:cubicBezTo>
                  <a:cubicBezTo>
                    <a:pt x="4010" y="157126"/>
                    <a:pt x="3524" y="190100"/>
                    <a:pt x="12031" y="221295"/>
                  </a:cubicBezTo>
                  <a:cubicBezTo>
                    <a:pt x="15836" y="235246"/>
                    <a:pt x="25212" y="247868"/>
                    <a:pt x="36094" y="257390"/>
                  </a:cubicBezTo>
                  <a:cubicBezTo>
                    <a:pt x="98466" y="311965"/>
                    <a:pt x="114914" y="307410"/>
                    <a:pt x="192505" y="329579"/>
                  </a:cubicBezTo>
                  <a:cubicBezTo>
                    <a:pt x="316831" y="325569"/>
                    <a:pt x="441574" y="328481"/>
                    <a:pt x="565484" y="317548"/>
                  </a:cubicBezTo>
                  <a:cubicBezTo>
                    <a:pt x="579888" y="316277"/>
                    <a:pt x="588645" y="299951"/>
                    <a:pt x="601579" y="293484"/>
                  </a:cubicBezTo>
                  <a:cubicBezTo>
                    <a:pt x="612922" y="287812"/>
                    <a:pt x="625642" y="285463"/>
                    <a:pt x="637673" y="281453"/>
                  </a:cubicBezTo>
                  <a:cubicBezTo>
                    <a:pt x="686543" y="208147"/>
                    <a:pt x="669553" y="249843"/>
                    <a:pt x="649705" y="100979"/>
                  </a:cubicBezTo>
                  <a:cubicBezTo>
                    <a:pt x="644395" y="61155"/>
                    <a:pt x="629652" y="32800"/>
                    <a:pt x="613610" y="16758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99053" y="4193868"/>
            <a:ext cx="3864393" cy="1379432"/>
            <a:chOff x="699053" y="4193868"/>
            <a:chExt cx="3864393" cy="1379432"/>
          </a:xfrm>
        </p:grpSpPr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FC10B1D4-CFD2-4299-81F2-F9BEF9BAED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9053" y="4193868"/>
              <a:ext cx="3720548" cy="1379432"/>
            </a:xfrm>
            <a:prstGeom prst="rect">
              <a:avLst/>
            </a:prstGeom>
          </p:spPr>
        </p:pic>
        <p:sp>
          <p:nvSpPr>
            <p:cNvPr id="7" name="Freeform 6"/>
            <p:cNvSpPr/>
            <p:nvPr/>
          </p:nvSpPr>
          <p:spPr>
            <a:xfrm>
              <a:off x="3893955" y="4282704"/>
              <a:ext cx="669491" cy="329579"/>
            </a:xfrm>
            <a:custGeom>
              <a:avLst/>
              <a:gdLst>
                <a:gd name="connsiteX0" fmla="*/ 613610 w 669491"/>
                <a:gd name="connsiteY0" fmla="*/ 16758 h 329579"/>
                <a:gd name="connsiteX1" fmla="*/ 553452 w 669491"/>
                <a:gd name="connsiteY1" fmla="*/ 4726 h 329579"/>
                <a:gd name="connsiteX2" fmla="*/ 84221 w 669491"/>
                <a:gd name="connsiteY2" fmla="*/ 28790 h 329579"/>
                <a:gd name="connsiteX3" fmla="*/ 48126 w 669491"/>
                <a:gd name="connsiteY3" fmla="*/ 52853 h 329579"/>
                <a:gd name="connsiteX4" fmla="*/ 0 w 669491"/>
                <a:gd name="connsiteY4" fmla="*/ 125042 h 329579"/>
                <a:gd name="connsiteX5" fmla="*/ 12031 w 669491"/>
                <a:gd name="connsiteY5" fmla="*/ 221295 h 329579"/>
                <a:gd name="connsiteX6" fmla="*/ 36094 w 669491"/>
                <a:gd name="connsiteY6" fmla="*/ 257390 h 329579"/>
                <a:gd name="connsiteX7" fmla="*/ 192505 w 669491"/>
                <a:gd name="connsiteY7" fmla="*/ 329579 h 329579"/>
                <a:gd name="connsiteX8" fmla="*/ 565484 w 669491"/>
                <a:gd name="connsiteY8" fmla="*/ 317548 h 329579"/>
                <a:gd name="connsiteX9" fmla="*/ 601579 w 669491"/>
                <a:gd name="connsiteY9" fmla="*/ 293484 h 329579"/>
                <a:gd name="connsiteX10" fmla="*/ 637673 w 669491"/>
                <a:gd name="connsiteY10" fmla="*/ 281453 h 329579"/>
                <a:gd name="connsiteX11" fmla="*/ 649705 w 669491"/>
                <a:gd name="connsiteY11" fmla="*/ 100979 h 329579"/>
                <a:gd name="connsiteX12" fmla="*/ 613610 w 669491"/>
                <a:gd name="connsiteY12" fmla="*/ 16758 h 329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69491" h="329579">
                  <a:moveTo>
                    <a:pt x="613610" y="16758"/>
                  </a:moveTo>
                  <a:cubicBezTo>
                    <a:pt x="597568" y="716"/>
                    <a:pt x="573902" y="4726"/>
                    <a:pt x="553452" y="4726"/>
                  </a:cubicBezTo>
                  <a:cubicBezTo>
                    <a:pt x="165833" y="4726"/>
                    <a:pt x="262690" y="-15829"/>
                    <a:pt x="84221" y="28790"/>
                  </a:cubicBezTo>
                  <a:cubicBezTo>
                    <a:pt x="72189" y="36811"/>
                    <a:pt x="57648" y="41971"/>
                    <a:pt x="48126" y="52853"/>
                  </a:cubicBezTo>
                  <a:cubicBezTo>
                    <a:pt x="29082" y="74618"/>
                    <a:pt x="0" y="125042"/>
                    <a:pt x="0" y="125042"/>
                  </a:cubicBezTo>
                  <a:cubicBezTo>
                    <a:pt x="4010" y="157126"/>
                    <a:pt x="3524" y="190100"/>
                    <a:pt x="12031" y="221295"/>
                  </a:cubicBezTo>
                  <a:cubicBezTo>
                    <a:pt x="15836" y="235246"/>
                    <a:pt x="25212" y="247868"/>
                    <a:pt x="36094" y="257390"/>
                  </a:cubicBezTo>
                  <a:cubicBezTo>
                    <a:pt x="98466" y="311965"/>
                    <a:pt x="114914" y="307410"/>
                    <a:pt x="192505" y="329579"/>
                  </a:cubicBezTo>
                  <a:cubicBezTo>
                    <a:pt x="316831" y="325569"/>
                    <a:pt x="441574" y="328481"/>
                    <a:pt x="565484" y="317548"/>
                  </a:cubicBezTo>
                  <a:cubicBezTo>
                    <a:pt x="579888" y="316277"/>
                    <a:pt x="588645" y="299951"/>
                    <a:pt x="601579" y="293484"/>
                  </a:cubicBezTo>
                  <a:cubicBezTo>
                    <a:pt x="612922" y="287812"/>
                    <a:pt x="625642" y="285463"/>
                    <a:pt x="637673" y="281453"/>
                  </a:cubicBezTo>
                  <a:cubicBezTo>
                    <a:pt x="686543" y="208147"/>
                    <a:pt x="669553" y="249843"/>
                    <a:pt x="649705" y="100979"/>
                  </a:cubicBezTo>
                  <a:cubicBezTo>
                    <a:pt x="644395" y="61155"/>
                    <a:pt x="629652" y="32800"/>
                    <a:pt x="613610" y="16758"/>
                  </a:cubicBezTo>
                  <a:close/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11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Formulas Referring To Other Cells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Reminder:</a:t>
            </a:r>
          </a:p>
          <a:p>
            <a:pPr lvl="1"/>
            <a:r>
              <a:rPr lang="en-CA" b="1" dirty="0"/>
              <a:t>Approach 1</a:t>
            </a:r>
            <a:r>
              <a:rPr lang="en-CA" dirty="0"/>
              <a:t>: manually type in the formula</a:t>
            </a:r>
          </a:p>
          <a:p>
            <a:pPr lvl="2"/>
            <a:r>
              <a:rPr lang="en-CA" dirty="0"/>
              <a:t>Type in the formula manually e.g. type </a:t>
            </a:r>
            <a:r>
              <a:rPr lang="en-CA" dirty="0">
                <a:latin typeface="Consolas" panose="020B0609020204030204" pitchFamily="49" charset="0"/>
              </a:rPr>
              <a:t>=A2*B2</a:t>
            </a:r>
          </a:p>
          <a:p>
            <a:endParaRPr lang="en-CA" dirty="0"/>
          </a:p>
          <a:p>
            <a:endParaRPr lang="en-CA" dirty="0" smtClean="0"/>
          </a:p>
          <a:p>
            <a:pPr lvl="1"/>
            <a:r>
              <a:rPr lang="en-CA" b="1" dirty="0"/>
              <a:t>Approach 2</a:t>
            </a:r>
            <a:r>
              <a:rPr lang="en-CA" dirty="0"/>
              <a:t>: type and click (used when a formula refers to a cell)</a:t>
            </a:r>
          </a:p>
          <a:p>
            <a:pPr lvl="2"/>
            <a:r>
              <a:rPr lang="en-CA" dirty="0"/>
              <a:t>Click on a cell where you want to enter the formula e.g. click on cell </a:t>
            </a:r>
            <a:r>
              <a:rPr lang="en-CA" dirty="0" smtClean="0">
                <a:latin typeface="Consolas" panose="020B0609020204030204" pitchFamily="49" charset="0"/>
              </a:rPr>
              <a:t>C2</a:t>
            </a:r>
          </a:p>
          <a:p>
            <a:pPr lvl="2"/>
            <a:r>
              <a:rPr lang="en-CA" dirty="0" smtClean="0"/>
              <a:t>Using the above example:</a:t>
            </a:r>
          </a:p>
          <a:p>
            <a:pPr lvl="3"/>
            <a:r>
              <a:rPr lang="en-CA" dirty="0" smtClean="0"/>
              <a:t>Type in the assignment operator </a:t>
            </a:r>
            <a:r>
              <a:rPr lang="en-CA" dirty="0" smtClean="0">
                <a:latin typeface="Consolas" panose="020B0609020204030204" pitchFamily="49" charset="0"/>
              </a:rPr>
              <a:t>=</a:t>
            </a:r>
          </a:p>
          <a:p>
            <a:pPr lvl="3"/>
            <a:r>
              <a:rPr lang="en-CA" dirty="0" smtClean="0"/>
              <a:t>Click on Cell </a:t>
            </a:r>
            <a:r>
              <a:rPr lang="en-CA" dirty="0" smtClean="0">
                <a:latin typeface="Consolas" panose="020B0609020204030204" pitchFamily="49" charset="0"/>
              </a:rPr>
              <a:t>A2</a:t>
            </a:r>
          </a:p>
          <a:p>
            <a:pPr lvl="3"/>
            <a:r>
              <a:rPr lang="en-CA" dirty="0" smtClean="0"/>
              <a:t>Type </a:t>
            </a:r>
            <a:r>
              <a:rPr lang="en-CA" dirty="0"/>
              <a:t>in the </a:t>
            </a:r>
            <a:r>
              <a:rPr lang="en-CA" dirty="0" smtClean="0"/>
              <a:t>multiplication </a:t>
            </a:r>
            <a:r>
              <a:rPr lang="en-CA" dirty="0"/>
              <a:t>operator </a:t>
            </a:r>
            <a:r>
              <a:rPr lang="en-CA" dirty="0" smtClean="0">
                <a:latin typeface="Consolas" panose="020B0609020204030204" pitchFamily="49" charset="0"/>
              </a:rPr>
              <a:t>*</a:t>
            </a:r>
          </a:p>
          <a:p>
            <a:pPr lvl="3"/>
            <a:r>
              <a:rPr lang="en-CA" dirty="0" smtClean="0"/>
              <a:t>Click </a:t>
            </a:r>
            <a:r>
              <a:rPr lang="en-CA" dirty="0"/>
              <a:t>on Cell </a:t>
            </a:r>
            <a:r>
              <a:rPr lang="en-CA" dirty="0" smtClean="0">
                <a:latin typeface="Consolas" panose="020B0609020204030204" pitchFamily="49" charset="0"/>
              </a:rPr>
              <a:t>B2</a:t>
            </a:r>
            <a:endParaRPr lang="en-CA" dirty="0">
              <a:latin typeface="Consolas" panose="020B0609020204030204" pitchFamily="49" charset="0"/>
            </a:endParaRPr>
          </a:p>
          <a:p>
            <a:pPr lvl="3"/>
            <a:endParaRPr lang="en-CA" dirty="0">
              <a:latin typeface="Consolas" panose="020B0609020204030204" pitchFamily="49" charset="0"/>
            </a:endParaRPr>
          </a:p>
          <a:p>
            <a:pPr lvl="2"/>
            <a:endParaRPr lang="en-CA" dirty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667000"/>
            <a:ext cx="2362200" cy="73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58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Exercise: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Starting </a:t>
            </a:r>
            <a:r>
              <a:rPr lang="en-US" b="1" dirty="0" smtClean="0"/>
              <a:t>spreadsheet</a:t>
            </a:r>
            <a:r>
              <a:rPr lang="en-US" dirty="0" smtClean="0"/>
              <a:t>: </a:t>
            </a:r>
            <a:r>
              <a:rPr lang="en-CA" dirty="0"/>
              <a:t>“</a:t>
            </a:r>
            <a:r>
              <a:rPr lang="en-CA" dirty="0">
                <a:latin typeface="Consolas" panose="020B0609020204030204" pitchFamily="49" charset="0"/>
              </a:rPr>
              <a:t>formula </a:t>
            </a:r>
            <a:r>
              <a:rPr lang="en-CA" dirty="0" smtClean="0">
                <a:latin typeface="Consolas" panose="020B0609020204030204" pitchFamily="49" charset="0"/>
              </a:rPr>
              <a:t>exercise</a:t>
            </a:r>
            <a:r>
              <a:rPr lang="en-CA" dirty="0" smtClean="0"/>
              <a:t>”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/>
              <a:t>For CPSC 409: the term GPA is calculated from the following proportions</a:t>
            </a:r>
            <a:endParaRPr lang="en-US" dirty="0"/>
          </a:p>
          <a:p>
            <a:pPr lvl="1"/>
            <a:r>
              <a:rPr lang="en-CA" dirty="0"/>
              <a:t>Midterm #1: 35% of term grade</a:t>
            </a:r>
            <a:endParaRPr lang="en-US" dirty="0"/>
          </a:p>
          <a:p>
            <a:pPr lvl="1"/>
            <a:r>
              <a:rPr lang="en-CA" dirty="0"/>
              <a:t>Midterm #2: 35% of term grade</a:t>
            </a:r>
            <a:endParaRPr lang="en-US" dirty="0"/>
          </a:p>
          <a:p>
            <a:pPr lvl="1"/>
            <a:r>
              <a:rPr lang="en-CA" dirty="0"/>
              <a:t>Final exam: 30% of term grade</a:t>
            </a:r>
            <a:endParaRPr lang="en-US" dirty="0"/>
          </a:p>
          <a:p>
            <a:r>
              <a:rPr lang="en-CA" dirty="0"/>
              <a:t>In cell </a:t>
            </a:r>
            <a:r>
              <a:rPr lang="en-CA" dirty="0">
                <a:latin typeface="Consolas" panose="020B0609020204030204" pitchFamily="49" charset="0"/>
              </a:rPr>
              <a:t>D3</a:t>
            </a:r>
            <a:r>
              <a:rPr lang="en-CA" dirty="0"/>
              <a:t> </a:t>
            </a:r>
            <a:r>
              <a:rPr lang="en-CA" dirty="0" smtClean="0"/>
              <a:t>calculate </a:t>
            </a:r>
            <a:r>
              <a:rPr lang="en-CA" dirty="0"/>
              <a:t>the weighted term GPA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981200"/>
            <a:ext cx="727787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4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There are tools in Excel to ensure the validity of data:</a:t>
            </a:r>
          </a:p>
          <a:p>
            <a:pPr lvl="1"/>
            <a:r>
              <a:rPr lang="en-CA" dirty="0"/>
              <a:t>The type of information entered is of the correct type e.g. whole numbers </a:t>
            </a:r>
            <a:r>
              <a:rPr lang="en-CA" dirty="0" smtClean="0"/>
              <a:t>only, no fractions allowed.</a:t>
            </a:r>
            <a:endParaRPr lang="en-CA" dirty="0"/>
          </a:p>
          <a:p>
            <a:pPr lvl="1"/>
            <a:r>
              <a:rPr lang="en-CA" dirty="0"/>
              <a:t>The data entered falls within a valid range e.g. no negative values can be entered for age.</a:t>
            </a:r>
          </a:p>
          <a:p>
            <a:r>
              <a:rPr lang="en-CA" dirty="0"/>
              <a:t>Invoking data validation:</a:t>
            </a:r>
          </a:p>
          <a:p>
            <a:pPr lvl="1"/>
            <a:r>
              <a:rPr lang="en-CA" dirty="0">
                <a:latin typeface="Consolas" panose="020B0609020204030204" pitchFamily="49" charset="0"/>
              </a:rPr>
              <a:t>Data -&gt; Data Tools : Data Validation</a:t>
            </a: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0" y="5934670"/>
            <a:ext cx="9354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 smtClean="0"/>
              <a:t>For more information</a:t>
            </a:r>
            <a:r>
              <a:rPr lang="en-CA" dirty="0" smtClean="0"/>
              <a:t>:</a:t>
            </a:r>
          </a:p>
          <a:p>
            <a:r>
              <a:rPr lang="en-CA" dirty="0" smtClean="0">
                <a:hlinkClick r:id="rId2"/>
              </a:rPr>
              <a:t>https</a:t>
            </a:r>
            <a:r>
              <a:rPr lang="en-CA" dirty="0">
                <a:hlinkClick r:id="rId2"/>
              </a:rPr>
              <a:t>://</a:t>
            </a:r>
            <a:r>
              <a:rPr lang="en-CA" dirty="0" smtClean="0">
                <a:hlinkClick r:id="rId2"/>
              </a:rPr>
              <a:t>support.office.com/en-us/article/Apply-data-validation-to-cells-29FECBCC-D1B9-42C1-9D76-EFF3CE5F7249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42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 Validation: Specifying The Type Of Data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47800"/>
            <a:ext cx="5827045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4600" y="1447800"/>
            <a:ext cx="2819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Options that are largely self explanatory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Whole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Decimal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 smtClean="0"/>
              <a:t>Time</a:t>
            </a:r>
          </a:p>
          <a:p>
            <a:r>
              <a:rPr lang="en-CA" sz="2000" dirty="0" smtClean="0"/>
              <a:t>No restrictions on data entry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Any value</a:t>
            </a:r>
          </a:p>
          <a:p>
            <a:r>
              <a:rPr lang="en-CA" sz="2000" dirty="0" smtClean="0"/>
              <a:t>Restrictions on the number of characters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e.g. login user name must be 3 – 50 characters in length</a:t>
            </a:r>
          </a:p>
        </p:txBody>
      </p:sp>
    </p:spTree>
    <p:extLst>
      <p:ext uri="{BB962C8B-B14F-4D97-AF65-F5344CB8AC3E}">
        <p14:creationId xmlns:p14="http://schemas.microsoft.com/office/powerpoint/2010/main" val="306584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 Validation: Input Length Restrictions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Steps: </a:t>
            </a:r>
            <a:r>
              <a:rPr lang="en-CA" dirty="0" smtClean="0">
                <a:latin typeface="Consolas" panose="020B0609020204030204" pitchFamily="49" charset="0"/>
              </a:rPr>
              <a:t>Data -&gt; Data Tools : Data Validation</a:t>
            </a:r>
            <a:r>
              <a:rPr lang="en-CA" dirty="0" smtClean="0"/>
              <a:t> and then select the ‘</a:t>
            </a:r>
            <a:r>
              <a:rPr lang="en-CA" dirty="0" smtClean="0">
                <a:latin typeface="Consolas" panose="020B0609020204030204" pitchFamily="49" charset="0"/>
              </a:rPr>
              <a:t>Settings</a:t>
            </a:r>
            <a:r>
              <a:rPr lang="en-CA" dirty="0" smtClean="0"/>
              <a:t>’ tab (‘</a:t>
            </a:r>
            <a:r>
              <a:rPr lang="en-CA" dirty="0" smtClean="0">
                <a:latin typeface="Consolas" panose="020B0609020204030204" pitchFamily="49" charset="0"/>
              </a:rPr>
              <a:t>Settings</a:t>
            </a:r>
            <a:r>
              <a:rPr lang="en-CA" dirty="0" smtClean="0"/>
              <a:t>’ should be selected by default).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667000"/>
            <a:ext cx="4133850" cy="334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 Validation: Guiding The User Beforehand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0" dirty="0" smtClean="0"/>
              <a:t>Select the </a:t>
            </a:r>
            <a:r>
              <a:rPr lang="en-CA" b="0" dirty="0">
                <a:latin typeface="Consolas" panose="020B0609020204030204" pitchFamily="49" charset="0"/>
              </a:rPr>
              <a:t>Input Message</a:t>
            </a:r>
            <a:r>
              <a:rPr lang="en-CA" b="0" dirty="0"/>
              <a:t> tab.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b="0" dirty="0" smtClean="0"/>
              <a:t>Helpful message appearing when a cell mouse-over occurs</a:t>
            </a:r>
            <a:endParaRPr lang="en-CA" b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17" y="2362200"/>
            <a:ext cx="3752850" cy="30384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542" y="2362200"/>
            <a:ext cx="3978744" cy="218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77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/>
              <a:t>Data Validation: </a:t>
            </a:r>
            <a:r>
              <a:rPr lang="en-CA" sz="2800" dirty="0" smtClean="0"/>
              <a:t>Letting The User Know After The Fact</a:t>
            </a:r>
            <a:endParaRPr lang="en-CA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6519"/>
            <a:ext cx="4040188" cy="639762"/>
          </a:xfrm>
        </p:spPr>
        <p:txBody>
          <a:bodyPr anchor="t" anchorCtr="0"/>
          <a:lstStyle/>
          <a:p>
            <a:r>
              <a:rPr lang="en-CA" sz="2000" b="0" dirty="0" smtClean="0"/>
              <a:t>Select the </a:t>
            </a:r>
            <a:r>
              <a:rPr lang="en-CA" sz="2000" b="0" dirty="0" smtClean="0">
                <a:latin typeface="Consolas" panose="020B0609020204030204" pitchFamily="49" charset="0"/>
              </a:rPr>
              <a:t>Error Alert </a:t>
            </a:r>
            <a:r>
              <a:rPr lang="en-CA" sz="2000" b="0" dirty="0"/>
              <a:t>tab.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4041775" cy="639762"/>
          </a:xfrm>
        </p:spPr>
        <p:txBody>
          <a:bodyPr/>
          <a:lstStyle/>
          <a:p>
            <a:r>
              <a:rPr lang="en-CA" sz="2000" b="0" dirty="0" smtClean="0"/>
              <a:t>Popup error message appearing when the validation rule has been violated.</a:t>
            </a:r>
            <a:endParaRPr lang="en-CA" sz="2000" b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67000"/>
            <a:ext cx="3752850" cy="30384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437" y="2351419"/>
            <a:ext cx="36861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0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CA" dirty="0"/>
              <a:t>First Tutorial</a:t>
            </a:r>
          </a:p>
        </p:txBody>
      </p:sp>
    </p:spTree>
    <p:extLst>
      <p:ext uri="{BB962C8B-B14F-4D97-AF65-F5344CB8AC3E}">
        <p14:creationId xmlns:p14="http://schemas.microsoft.com/office/powerpoint/2010/main" val="2993373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Excel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Online training resources created by Microsoft:</a:t>
            </a:r>
          </a:p>
          <a:p>
            <a:pPr lvl="1"/>
            <a:r>
              <a:rPr lang="en-CA" dirty="0"/>
              <a:t>Tutorials</a:t>
            </a:r>
            <a:endParaRPr lang="en-CA" dirty="0">
              <a:hlinkClick r:id=""/>
            </a:endParaRPr>
          </a:p>
          <a:p>
            <a:pPr lvl="2"/>
            <a:r>
              <a:rPr lang="en-CA" dirty="0">
                <a:hlinkClick r:id=""/>
              </a:rPr>
              <a:t>https://support.office.com/en-us/article/excel-for-windows-training-9bc05390-e94c-46af-a5b3-d7c22f6990bb</a:t>
            </a:r>
            <a:endParaRPr lang="en-CA" dirty="0"/>
          </a:p>
          <a:p>
            <a:pPr lvl="1"/>
            <a:r>
              <a:rPr lang="en-CA" dirty="0"/>
              <a:t>A MAC specific resource</a:t>
            </a:r>
          </a:p>
          <a:p>
            <a:pPr lvl="2"/>
            <a:r>
              <a:rPr lang="en-CA" dirty="0">
                <a:hlinkClick r:id="rId2"/>
              </a:rPr>
              <a:t>https://support.office.com/en-us/article/excel-2016-for-mac-help-2010f16b-aec0-4da7-b381-9cc1b9b47745</a:t>
            </a:r>
            <a:endParaRPr lang="en-CA" dirty="0"/>
          </a:p>
          <a:p>
            <a:pPr lvl="2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342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First Excel Workbook Exercise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Error prevention (before) and error handling (after):</a:t>
            </a:r>
          </a:p>
          <a:p>
            <a:pPr lvl="1"/>
            <a:r>
              <a:rPr lang="en-US" dirty="0" smtClean="0"/>
              <a:t>10 digit Canadian telephone number.</a:t>
            </a:r>
          </a:p>
          <a:p>
            <a:pPr lvl="1"/>
            <a:r>
              <a:rPr lang="en-US" dirty="0" smtClean="0"/>
              <a:t>Selecting a university faculty from a list or entering a correct faculty.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105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 For The Spreadsheet Full Assignment: Excel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Calculating and visualizing grading information for the CPSC 203 class of the future (AD 2063: Anyone realize the significance of that year?...A major ‘first’ for humanity) </a:t>
            </a:r>
          </a:p>
          <a:p>
            <a:r>
              <a:rPr lang="en-US" dirty="0" smtClean="0"/>
              <a:t>You </a:t>
            </a:r>
            <a:r>
              <a:rPr lang="en-US" b="1" dirty="0" smtClean="0">
                <a:solidFill>
                  <a:srgbClr val="00B050"/>
                </a:solidFill>
              </a:rPr>
              <a:t>MUST</a:t>
            </a:r>
            <a:r>
              <a:rPr lang="en-US" dirty="0" smtClean="0"/>
              <a:t> use the starting grades in the starting spreadsheet.</a:t>
            </a:r>
          </a:p>
          <a:p>
            <a:pPr lvl="1"/>
            <a:r>
              <a:rPr lang="en-US" dirty="0" smtClean="0"/>
              <a:t>(It should go without saying that you </a:t>
            </a:r>
            <a:r>
              <a:rPr lang="en-US" b="1" dirty="0" smtClean="0">
                <a:solidFill>
                  <a:srgbClr val="FF0000"/>
                </a:solidFill>
              </a:rPr>
              <a:t>must not </a:t>
            </a:r>
            <a:r>
              <a:rPr lang="en-US" dirty="0" smtClean="0"/>
              <a:t>modify the grade information either).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Streamline </a:t>
            </a:r>
            <a:r>
              <a:rPr lang="en-US" dirty="0" smtClean="0"/>
              <a:t>marking (</a:t>
            </a:r>
            <a:r>
              <a:rPr lang="en-US" dirty="0" smtClean="0"/>
              <a:t>consistency will allow the marker grade more quickly)</a:t>
            </a:r>
            <a:endParaRPr lang="en-US" dirty="0" smtClean="0"/>
          </a:p>
          <a:p>
            <a:pPr lvl="2"/>
            <a:r>
              <a:rPr lang="en-US" dirty="0" smtClean="0"/>
              <a:t>In industry your (paying) client or your boss wants you to implement certain features with a given data set and a given problem. (No one will pay you for just demonstrating that you know how to use a feature).</a:t>
            </a:r>
          </a:p>
          <a:p>
            <a:r>
              <a:rPr lang="en-US" dirty="0" smtClean="0"/>
              <a:t>Read the assignment requirements thoroughly and carefully: there are many other things that you </a:t>
            </a:r>
            <a:r>
              <a:rPr lang="en-US" b="1" dirty="0" smtClean="0">
                <a:solidFill>
                  <a:srgbClr val="00B050"/>
                </a:solidFill>
              </a:rPr>
              <a:t>MUST</a:t>
            </a:r>
            <a:r>
              <a:rPr lang="en-US" dirty="0" smtClean="0"/>
              <a:t> do in order be awarded credit.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992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CA" dirty="0" smtClean="0"/>
              <a:t>Second </a:t>
            </a:r>
            <a:r>
              <a:rPr lang="en-CA" dirty="0"/>
              <a:t>Tutorial</a:t>
            </a:r>
          </a:p>
        </p:txBody>
      </p:sp>
    </p:spTree>
    <p:extLst>
      <p:ext uri="{BB962C8B-B14F-4D97-AF65-F5344CB8AC3E}">
        <p14:creationId xmlns:p14="http://schemas.microsoft.com/office/powerpoint/2010/main" val="1164787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Symbols In Excel: Common Math Operations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830356"/>
              </p:ext>
            </p:extLst>
          </p:nvPr>
        </p:nvGraphicFramePr>
        <p:xfrm>
          <a:off x="457200" y="1447800"/>
          <a:ext cx="8229600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1630017424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1259416475"/>
                    </a:ext>
                  </a:extLst>
                </a:gridCol>
                <a:gridCol w="2099941">
                  <a:extLst>
                    <a:ext uri="{9D8B030D-6E8A-4147-A177-3AD203B41FA5}">
                      <a16:colId xmlns="" xmlns:a16="http://schemas.microsoft.com/office/drawing/2014/main" val="1302057655"/>
                    </a:ext>
                  </a:extLst>
                </a:gridCol>
                <a:gridCol w="2776859">
                  <a:extLst>
                    <a:ext uri="{9D8B030D-6E8A-4147-A177-3AD203B41FA5}">
                      <a16:colId xmlns="" xmlns:a16="http://schemas.microsoft.com/office/drawing/2014/main" val="2475604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Operation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Symbol</a:t>
                      </a:r>
                      <a:r>
                        <a:rPr lang="en-CA" baseline="0" dirty="0" smtClean="0"/>
                        <a:t> in common use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Symbol used in Excel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Example usage (Excel)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0356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</a:rPr>
                        <a:t>Assignment</a:t>
                      </a:r>
                      <a:endParaRPr lang="en-CA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=</a:t>
                      </a:r>
                      <a:endParaRPr lang="en-CA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3</a:t>
                      </a:r>
                      <a:r>
                        <a:rPr lang="en-CA" dirty="0" smtClean="0">
                          <a:latin typeface="+mn-lt"/>
                        </a:rPr>
                        <a:t> (puts 3 into the cell)</a:t>
                      </a:r>
                      <a:endParaRPr lang="en-CA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870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</a:rPr>
                        <a:t>Addition</a:t>
                      </a:r>
                      <a:endParaRPr lang="en-CA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+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+</a:t>
                      </a:r>
                      <a:endParaRPr lang="en-CA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=2</a:t>
                      </a:r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+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2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77524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</a:rPr>
                        <a:t>Subtraction</a:t>
                      </a:r>
                      <a:endParaRPr lang="en-CA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-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-</a:t>
                      </a:r>
                      <a:endParaRPr lang="en-CA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=7</a:t>
                      </a:r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-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3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2781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</a:rPr>
                        <a:t>Multiplication</a:t>
                      </a:r>
                      <a:endParaRPr lang="en-CA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×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*</a:t>
                      </a:r>
                      <a:endParaRPr lang="en-CA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=9</a:t>
                      </a:r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*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9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0596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</a:rPr>
                        <a:t>Division</a:t>
                      </a:r>
                      <a:endParaRPr lang="en-CA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÷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/</a:t>
                      </a:r>
                      <a:endParaRPr lang="en-CA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=36</a:t>
                      </a:r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/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6</a:t>
                      </a:r>
                      <a:endParaRPr lang="en-CA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9683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</a:rPr>
                        <a:t>Exponent</a:t>
                      </a:r>
                      <a:endParaRPr lang="en-CA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NA:</a:t>
                      </a:r>
                      <a:r>
                        <a:rPr lang="en-CA" baseline="0" dirty="0" smtClean="0">
                          <a:latin typeface="+mn-lt"/>
                        </a:rPr>
                        <a:t> superscripting is used e.g. 3</a:t>
                      </a:r>
                      <a:r>
                        <a:rPr lang="en-CA" baseline="30000" dirty="0" smtClean="0">
                          <a:latin typeface="+mn-lt"/>
                        </a:rPr>
                        <a:t>2</a:t>
                      </a:r>
                      <a:endParaRPr lang="en-CA" baseline="30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^</a:t>
                      </a:r>
                      <a:endParaRPr lang="en-CA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Consolas" panose="020B0609020204030204" pitchFamily="49" charset="0"/>
                        </a:rPr>
                        <a:t>=3</a:t>
                      </a:r>
                      <a:r>
                        <a:rPr lang="en-CA" dirty="0" smtClean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^</a:t>
                      </a:r>
                      <a:r>
                        <a:rPr lang="en-CA" dirty="0" smtClean="0">
                          <a:latin typeface="Consolas" panose="020B0609020204030204" pitchFamily="49" charset="0"/>
                        </a:rPr>
                        <a:t>2</a:t>
                      </a:r>
                      <a:r>
                        <a:rPr lang="en-CA" dirty="0" smtClean="0">
                          <a:latin typeface="+mn-lt"/>
                        </a:rPr>
                        <a:t> (3 squared)</a:t>
                      </a:r>
                      <a:endParaRPr lang="en-CA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849248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8600" y="5486400"/>
            <a:ext cx="8915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Full details: </a:t>
            </a:r>
          </a:p>
          <a:p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support.office.com/en-us/article/Calculation-operators-and-precedence-in-Excel-48be406d-4975-4d31-b2b8-7af9e0e2878a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91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Order Of Operation In Excel (First To Last)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711822"/>
              </p:ext>
            </p:extLst>
          </p:nvPr>
        </p:nvGraphicFramePr>
        <p:xfrm>
          <a:off x="930965" y="1447800"/>
          <a:ext cx="7984435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249">
                  <a:extLst>
                    <a:ext uri="{9D8B030D-6E8A-4147-A177-3AD203B41FA5}">
                      <a16:colId xmlns="" xmlns:a16="http://schemas.microsoft.com/office/drawing/2014/main" val="1890180735"/>
                    </a:ext>
                  </a:extLst>
                </a:gridCol>
                <a:gridCol w="6136186">
                  <a:extLst>
                    <a:ext uri="{9D8B030D-6E8A-4147-A177-3AD203B41FA5}">
                      <a16:colId xmlns="" xmlns:a16="http://schemas.microsoft.com/office/drawing/2014/main" val="1179588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Operator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Description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7132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Brackets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Inner brackets before outer e.g.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=((4+2)/3)-1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0748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Negation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CA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-</a:t>
                      </a:r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3*2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020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Exponent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=2^4/4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92589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Multiplication, Division 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These operators are evaluated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left to right in terms of order because their order is equal e.g. 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onsolas" panose="020B0609020204030204" pitchFamily="49" charset="0"/>
                        </a:rPr>
                        <a:t>=10/3*2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7836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Additional,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subtraction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Similar to multiplication and division these operations are equal in terms of order (so a left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to right evaluation is used)</a:t>
                      </a:r>
                      <a:endParaRPr lang="en-C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9373453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5753576"/>
            <a:ext cx="8686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For full details</a:t>
            </a:r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 how other operators are ordered in Excel: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https://support.office.com/en-us/article/Calculation-operators-and-precedence-in-Excel-48be406d-4975-4d31-b2b8-7af9e0e2878a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52400" y="1468120"/>
            <a:ext cx="0" cy="2743200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8965" y="162099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665" y="368728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3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result of the following expression?</a:t>
            </a:r>
          </a:p>
          <a:p>
            <a:pPr marL="0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= 7 </a:t>
            </a:r>
            <a:r>
              <a:rPr lang="en-CA" dirty="0">
                <a:latin typeface="Consolas" panose="020B0609020204030204" pitchFamily="49" charset="0"/>
              </a:rPr>
              <a:t>+ 8 * 3 / 2 – 4 = 15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8852" y="5562600"/>
            <a:ext cx="34195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Lesson:</a:t>
            </a:r>
          </a:p>
          <a:p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xplicitly </a:t>
            </a:r>
            <a:r>
              <a:rPr lang="en-C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bracket </a:t>
            </a:r>
            <a:r>
              <a:rPr lang="en-CA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everything!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2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76119</TotalTime>
  <Words>1476</Words>
  <Application>Microsoft Office PowerPoint</Application>
  <PresentationFormat>On-screen Show (4:3)</PresentationFormat>
  <Paragraphs>240</Paragraphs>
  <Slides>30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Consolas</vt:lpstr>
      <vt:lpstr>Times New Roman</vt:lpstr>
      <vt:lpstr>Office Theme</vt:lpstr>
      <vt:lpstr>Excel: Tutorial Week 1</vt:lpstr>
      <vt:lpstr>Activities In Tutorial</vt:lpstr>
      <vt:lpstr>First Tutorial</vt:lpstr>
      <vt:lpstr>Requirements For First Excel Workbook Exercise</vt:lpstr>
      <vt:lpstr>Requirements For The Spreadsheet Full Assignment: Excel</vt:lpstr>
      <vt:lpstr>Second Tutorial</vt:lpstr>
      <vt:lpstr>Symbols In Excel: Common Math Operations</vt:lpstr>
      <vt:lpstr>Order Of Operation In Excel (First To Last)</vt:lpstr>
      <vt:lpstr>Example Exercise</vt:lpstr>
      <vt:lpstr>What To Do When The Data Is Too Long</vt:lpstr>
      <vt:lpstr>Merging Cells: Spreadsheet</vt:lpstr>
      <vt:lpstr>Invoking Features To Merge Cells</vt:lpstr>
      <vt:lpstr>Merge (Only Combining Columns In 1 Row)</vt:lpstr>
      <vt:lpstr>Merge (Combine Columns Spanning Multiple Rows)</vt:lpstr>
      <vt:lpstr>Using Merge: Caution &amp; JT’s Tips</vt:lpstr>
      <vt:lpstr>Wrapping Cell Data</vt:lpstr>
      <vt:lpstr>Invoking Text Wrapping</vt:lpstr>
      <vt:lpstr>Indenting</vt:lpstr>
      <vt:lpstr>Indenting (2)</vt:lpstr>
      <vt:lpstr>Indenting (3)</vt:lpstr>
      <vt:lpstr>Indenting (4)</vt:lpstr>
      <vt:lpstr>Defining New Formulas</vt:lpstr>
      <vt:lpstr>Formulas Referring To Other Cells</vt:lpstr>
      <vt:lpstr>Student Exercise: Formulas</vt:lpstr>
      <vt:lpstr>Data Validation</vt:lpstr>
      <vt:lpstr>Data Validation: Specifying The Type Of Data</vt:lpstr>
      <vt:lpstr>Data Validation: Input Length Restrictions </vt:lpstr>
      <vt:lpstr>Data Validation: Guiding The User Beforehand</vt:lpstr>
      <vt:lpstr>Data Validation: Letting The User Know After The Fact</vt:lpstr>
      <vt:lpstr>Other Excel 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Operators; Precedence; Worksheet references; Named constants; Data validation</dc:title>
  <dc:creator>James Tam</dc:creator>
  <cp:keywords>Excel week 1</cp:keywords>
  <cp:lastModifiedBy>Microsoft account</cp:lastModifiedBy>
  <cp:revision>1410</cp:revision>
  <dcterms:created xsi:type="dcterms:W3CDTF">2014-05-13T22:22:53Z</dcterms:created>
  <dcterms:modified xsi:type="dcterms:W3CDTF">2022-02-03T19:32:26Z</dcterms:modified>
</cp:coreProperties>
</file>